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71" r:id="rId4"/>
    <p:sldId id="272" r:id="rId5"/>
    <p:sldId id="282" r:id="rId6"/>
    <p:sldId id="283" r:id="rId7"/>
    <p:sldId id="273" r:id="rId8"/>
    <p:sldId id="274" r:id="rId9"/>
    <p:sldId id="275" r:id="rId10"/>
    <p:sldId id="277" r:id="rId11"/>
    <p:sldId id="278" r:id="rId12"/>
    <p:sldId id="279" r:id="rId13"/>
    <p:sldId id="280" r:id="rId14"/>
    <p:sldId id="281" r:id="rId15"/>
    <p:sldId id="284" r:id="rId16"/>
    <p:sldId id="287" r:id="rId17"/>
    <p:sldId id="285" r:id="rId18"/>
    <p:sldId id="286" r:id="rId19"/>
    <p:sldId id="288" r:id="rId20"/>
    <p:sldId id="289" r:id="rId21"/>
    <p:sldId id="290" r:id="rId22"/>
    <p:sldId id="291" r:id="rId23"/>
    <p:sldId id="267" r:id="rId24"/>
    <p:sldId id="297" r:id="rId25"/>
    <p:sldId id="292" r:id="rId26"/>
    <p:sldId id="294" r:id="rId27"/>
    <p:sldId id="295" r:id="rId28"/>
    <p:sldId id="293" r:id="rId29"/>
    <p:sldId id="270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BCFAB"/>
    <a:srgbClr val="ACB6E6"/>
    <a:srgbClr val="E3D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63" autoAdjust="0"/>
  </p:normalViewPr>
  <p:slideViewPr>
    <p:cSldViewPr>
      <p:cViewPr>
        <p:scale>
          <a:sx n="80" d="100"/>
          <a:sy n="80" d="100"/>
        </p:scale>
        <p:origin x="-83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80ABE-452A-4AFD-9D76-50CDA118E67B}" type="datetimeFigureOut">
              <a:rPr lang="en-US" smtClean="0"/>
              <a:t>8/31/2014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8015B-B547-4095-B1BD-E46E72669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80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8015B-B547-4095-B1BD-E46E726697B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55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theeconomiccollapseblog.com/wp-content/uploads/2014/05/20-Signs-That-Dust-Bowl-Conditions-Will-Soon-Return-To-The-Heartland-Of-Americ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90799"/>
            <a:ext cx="5867400" cy="4264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3128" y="1398587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dirty="0" smtClean="0"/>
              <a:t>WELCOME to CS244</a:t>
            </a:r>
            <a:endParaRPr lang="en-US" sz="48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791200" y="5791200"/>
            <a:ext cx="3276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Brent M. Dingle, Ph.D.	               	2014</a:t>
            </a:r>
          </a:p>
          <a:p>
            <a:pPr algn="l"/>
            <a:r>
              <a:rPr lang="en-US" dirty="0" smtClean="0"/>
              <a:t>Game Design and Development Program</a:t>
            </a:r>
          </a:p>
          <a:p>
            <a:pPr algn="l"/>
            <a:r>
              <a:rPr lang="en-US" dirty="0" smtClean="0"/>
              <a:t>Mathematics, Statistics and Computer Science</a:t>
            </a:r>
          </a:p>
          <a:p>
            <a:pPr algn="l"/>
            <a:r>
              <a:rPr lang="en-US" dirty="0" smtClean="0"/>
              <a:t>University of Wisconsin - Stout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752600"/>
          </a:xfrm>
        </p:spPr>
        <p:txBody>
          <a:bodyPr/>
          <a:lstStyle/>
          <a:p>
            <a:r>
              <a:rPr lang="en-US" dirty="0" smtClean="0"/>
              <a:t>Data Structures</a:t>
            </a:r>
          </a:p>
        </p:txBody>
      </p:sp>
      <p:sp>
        <p:nvSpPr>
          <p:cNvPr id="3" name="TextBox 2"/>
          <p:cNvSpPr txBox="1"/>
          <p:nvPr/>
        </p:nvSpPr>
        <p:spPr>
          <a:xfrm rot="21381199">
            <a:off x="6217862" y="3312887"/>
            <a:ext cx="2840842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SketchFlow Print" panose="02000000000000000000" pitchFamily="2" charset="0"/>
              </a:rPr>
              <a:t>A speck of dust?</a:t>
            </a:r>
          </a:p>
          <a:p>
            <a:r>
              <a:rPr lang="en-US" dirty="0" smtClean="0">
                <a:latin typeface="SketchFlow Print" panose="02000000000000000000" pitchFamily="2" charset="0"/>
              </a:rPr>
              <a:t>I’ve seen a few.</a:t>
            </a:r>
          </a:p>
          <a:p>
            <a:endParaRPr lang="en-US" sz="1200" dirty="0" smtClean="0">
              <a:latin typeface="SketchFlow Print" panose="02000000000000000000" pitchFamily="2" charset="0"/>
            </a:endParaRPr>
          </a:p>
          <a:p>
            <a:r>
              <a:rPr lang="en-US" sz="1400" dirty="0" smtClean="0">
                <a:latin typeface="SketchFlow Print" panose="02000000000000000000" pitchFamily="2" charset="0"/>
              </a:rPr>
              <a:t>But</a:t>
            </a:r>
          </a:p>
          <a:p>
            <a:r>
              <a:rPr lang="en-US" sz="1400" dirty="0" smtClean="0">
                <a:latin typeface="SketchFlow Print" panose="02000000000000000000" pitchFamily="2" charset="0"/>
              </a:rPr>
              <a:t>What kind?</a:t>
            </a:r>
          </a:p>
          <a:p>
            <a:r>
              <a:rPr lang="en-US" sz="1400" dirty="0" smtClean="0">
                <a:latin typeface="SketchFlow Print" panose="02000000000000000000" pitchFamily="2" charset="0"/>
              </a:rPr>
              <a:t>How many?</a:t>
            </a:r>
          </a:p>
          <a:p>
            <a:r>
              <a:rPr lang="en-US" sz="1400" dirty="0">
                <a:latin typeface="SketchFlow Print" panose="02000000000000000000" pitchFamily="2" charset="0"/>
              </a:rPr>
              <a:t>With what else?</a:t>
            </a:r>
          </a:p>
          <a:p>
            <a:r>
              <a:rPr lang="en-US" sz="1400" dirty="0" smtClean="0">
                <a:latin typeface="SketchFlow Print" panose="02000000000000000000" pitchFamily="2" charset="0"/>
              </a:rPr>
              <a:t>In what order?</a:t>
            </a:r>
          </a:p>
          <a:p>
            <a:r>
              <a:rPr lang="en-US" sz="2000" dirty="0" smtClean="0">
                <a:latin typeface="SketchFlow Print" panose="02000000000000000000" pitchFamily="2" charset="0"/>
              </a:rPr>
              <a:t>Let’s Get Organized.</a:t>
            </a:r>
            <a:endParaRPr lang="en-US" sz="2000" dirty="0">
              <a:latin typeface="SketchFlow Pri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09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Introduction to </a:t>
            </a:r>
            <a:r>
              <a:rPr lang="en-US" b="1" dirty="0" smtClean="0"/>
              <a:t>common </a:t>
            </a:r>
            <a:r>
              <a:rPr lang="en-US" b="1" dirty="0" smtClean="0">
                <a:solidFill>
                  <a:srgbClr val="FF0000"/>
                </a:solidFill>
              </a:rPr>
              <a:t>abstract </a:t>
            </a:r>
            <a:r>
              <a:rPr lang="en-US" b="1" dirty="0">
                <a:solidFill>
                  <a:srgbClr val="FF0000"/>
                </a:solidFill>
              </a:rPr>
              <a:t>data types </a:t>
            </a:r>
            <a:r>
              <a:rPr lang="en-US" b="1" dirty="0"/>
              <a:t>and their associated algorithms</a:t>
            </a:r>
          </a:p>
          <a:p>
            <a:pPr lvl="1"/>
            <a:r>
              <a:rPr lang="en-US" b="1" dirty="0"/>
              <a:t>Stacks, queues, lists, trees, sorting, </a:t>
            </a:r>
            <a:r>
              <a:rPr lang="en-US" b="1" dirty="0" smtClean="0"/>
              <a:t>searching…</a:t>
            </a:r>
            <a:endParaRPr lang="en-US" b="1" dirty="0"/>
          </a:p>
          <a:p>
            <a:endParaRPr lang="en-US" dirty="0"/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Practice applying and using them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able to select the appropriate data type and algorithm for given situations and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problems</a:t>
            </a:r>
          </a:p>
          <a:p>
            <a:pPr lvl="1"/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Be able to compare the efficiency of various implementations and algorithms</a:t>
            </a:r>
          </a:p>
          <a:p>
            <a:pPr lvl="2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i.e. the pros and cons of one way versus another</a:t>
            </a:r>
          </a:p>
          <a:p>
            <a:pPr lvl="1"/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Use object-oriented design for purposes of data abstraction and encapsulation</a:t>
            </a:r>
          </a:p>
          <a:p>
            <a:pPr lvl="1"/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Develop software engineering skills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89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Introduction to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common abstract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data types and their associated algorithms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Stacks, queues, lists, trees, sorting,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searching…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/>
          </a:p>
          <a:p>
            <a:r>
              <a:rPr lang="en-US" b="1" dirty="0"/>
              <a:t>Practice applying and using them</a:t>
            </a:r>
          </a:p>
          <a:p>
            <a:pPr lvl="1"/>
            <a:r>
              <a:rPr lang="en-US" b="1" dirty="0" smtClean="0"/>
              <a:t>Be </a:t>
            </a:r>
            <a:r>
              <a:rPr lang="en-US" b="1" dirty="0"/>
              <a:t>able to select the appropriate </a:t>
            </a:r>
            <a:r>
              <a:rPr lang="en-US" b="1" dirty="0">
                <a:solidFill>
                  <a:srgbClr val="FF0000"/>
                </a:solidFill>
              </a:rPr>
              <a:t>data type and algorithm </a:t>
            </a:r>
            <a:r>
              <a:rPr lang="en-US" b="1" dirty="0"/>
              <a:t>for given situations and </a:t>
            </a:r>
            <a:r>
              <a:rPr lang="en-US" b="1" dirty="0" smtClean="0"/>
              <a:t>problems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Be able to compare the efficiency of various implementations and algorithms</a:t>
            </a:r>
          </a:p>
          <a:p>
            <a:pPr lvl="2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i.e. the pros and cons of one way versus another</a:t>
            </a:r>
          </a:p>
          <a:p>
            <a:pPr lvl="1"/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Use object-oriented design for purposes of data abstraction and encapsulation</a:t>
            </a:r>
          </a:p>
          <a:p>
            <a:pPr lvl="1"/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Develop software engineering skills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89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Introduction to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common abstract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data types and their associated algorithms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Stacks, queues, lists, trees, sorting,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searching…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/>
          </a:p>
          <a:p>
            <a:r>
              <a:rPr lang="en-US" b="1" dirty="0"/>
              <a:t>Practice applying and using them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able to select the appropriate data type and algorithm for given situations and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problems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Be able to compare the efficiency of various implementations and </a:t>
            </a:r>
            <a:r>
              <a:rPr lang="en-US" b="1" dirty="0" smtClean="0">
                <a:solidFill>
                  <a:srgbClr val="FF0000"/>
                </a:solidFill>
              </a:rPr>
              <a:t>algorithms</a:t>
            </a:r>
          </a:p>
          <a:p>
            <a:pPr lvl="2"/>
            <a:r>
              <a:rPr lang="en-US" b="1" dirty="0" smtClean="0"/>
              <a:t>i.e. the pros and cons of one way versus another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Use object-oriented design for purposes of data abstraction and encapsulation</a:t>
            </a:r>
          </a:p>
          <a:p>
            <a:pPr lvl="1"/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Develop software engineering skills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89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Introduction to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common abstract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data types and their associated algorithms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Stacks, queues, lists, trees, sorting,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searching…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/>
          </a:p>
          <a:p>
            <a:r>
              <a:rPr lang="en-US" b="1" dirty="0"/>
              <a:t>Practice applying and using them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able to select the appropriate data type and algorithm for given situations and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problems</a:t>
            </a:r>
          </a:p>
          <a:p>
            <a:pPr lvl="1"/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Be able to compare the efficiency of various implementations and algorithms</a:t>
            </a:r>
          </a:p>
          <a:p>
            <a:pPr lvl="2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i.e. the pros and cons of one way versus another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Use object-oriented design for purposes of </a:t>
            </a:r>
            <a:r>
              <a:rPr lang="en-US" b="1" dirty="0" smtClean="0">
                <a:solidFill>
                  <a:srgbClr val="FF0000"/>
                </a:solidFill>
              </a:rPr>
              <a:t>data abstraction</a:t>
            </a:r>
            <a:r>
              <a:rPr lang="en-US" b="1" dirty="0" smtClean="0"/>
              <a:t> and encapsulation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Develop software engineering skills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89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Introduction to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common abstract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data types and their associated algorithms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Stacks, queues, lists, trees, sorting,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searching…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/>
          </a:p>
          <a:p>
            <a:r>
              <a:rPr lang="en-US" b="1" dirty="0"/>
              <a:t>Practice applying and using them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able to select the appropriate data type and algorithm for given situations and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problems</a:t>
            </a:r>
          </a:p>
          <a:p>
            <a:pPr lvl="1"/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Be able to compare the efficiency of various implementations and algorithms</a:t>
            </a:r>
          </a:p>
          <a:p>
            <a:pPr lvl="2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i.e. the pros and cons of one way versus another</a:t>
            </a:r>
          </a:p>
          <a:p>
            <a:pPr lvl="1"/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Use object-oriented design for purposes of data abstraction and encapsulation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Develop software engineering skills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105400" y="5695415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SketchFlow Print" panose="02000000000000000000" pitchFamily="2" charset="0"/>
              </a:rPr>
              <a:t>with data abstraction</a:t>
            </a:r>
            <a:endParaRPr lang="en-US" b="1" dirty="0">
              <a:solidFill>
                <a:srgbClr val="FF0000"/>
              </a:solidFill>
              <a:latin typeface="SketchFlow Pri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750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end of this course, you will be able to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Select </a:t>
            </a:r>
            <a:r>
              <a:rPr lang="en-US" dirty="0"/>
              <a:t>and implement appropriate data structures and algorithms for a given problem</a:t>
            </a:r>
          </a:p>
          <a:p>
            <a:endParaRPr lang="en-US" dirty="0"/>
          </a:p>
          <a:p>
            <a:pPr lvl="1"/>
            <a:r>
              <a:rPr lang="en-US" dirty="0"/>
              <a:t>Be able to defend your choice by understanding and applying Big-Oh asymptotic analysis and reasoning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69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Classroom Etiquette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Come to every class</a:t>
            </a:r>
          </a:p>
          <a:p>
            <a:pPr lvl="1"/>
            <a:r>
              <a:rPr lang="en-US" dirty="0"/>
              <a:t>You are responsible for all material presented and assignments given</a:t>
            </a:r>
          </a:p>
          <a:p>
            <a:endParaRPr lang="en-US" dirty="0"/>
          </a:p>
          <a:p>
            <a:r>
              <a:rPr lang="en-US" dirty="0"/>
              <a:t>Be courteous to your fellow classmates </a:t>
            </a:r>
          </a:p>
          <a:p>
            <a:pPr lvl="1"/>
            <a:r>
              <a:rPr lang="en-US" dirty="0"/>
              <a:t>and the instructor</a:t>
            </a:r>
          </a:p>
          <a:p>
            <a:endParaRPr lang="en-US" dirty="0"/>
          </a:p>
          <a:p>
            <a:r>
              <a:rPr lang="en-US" dirty="0"/>
              <a:t>Bring your laptops</a:t>
            </a:r>
          </a:p>
          <a:p>
            <a:endParaRPr lang="en-US" dirty="0"/>
          </a:p>
          <a:p>
            <a:r>
              <a:rPr lang="en-US" dirty="0"/>
              <a:t>Turn off cell phones</a:t>
            </a:r>
          </a:p>
          <a:p>
            <a:endParaRPr lang="en-US" dirty="0"/>
          </a:p>
          <a:p>
            <a:pPr lvl="2"/>
            <a:r>
              <a:rPr lang="en-US" i="1" dirty="0"/>
              <a:t>see syllabus for more explicit details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01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If you anticipate or experience any barriers related to the format or requirements of the course </a:t>
            </a:r>
          </a:p>
          <a:p>
            <a:endParaRPr lang="en-US" dirty="0" smtClean="0"/>
          </a:p>
          <a:p>
            <a:r>
              <a:rPr lang="en-US" dirty="0" smtClean="0"/>
              <a:t>Let </a:t>
            </a:r>
            <a:r>
              <a:rPr lang="en-US" dirty="0"/>
              <a:t>me know</a:t>
            </a:r>
          </a:p>
          <a:p>
            <a:pPr lvl="1"/>
            <a:r>
              <a:rPr lang="en-US" dirty="0" smtClean="0"/>
              <a:t>after </a:t>
            </a:r>
            <a:r>
              <a:rPr lang="en-US" dirty="0"/>
              <a:t>class, office hours, appointment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r>
              <a:rPr lang="en-US" i="1" dirty="0"/>
              <a:t>see syllabus for additional </a:t>
            </a:r>
            <a:r>
              <a:rPr lang="en-US" i="1" dirty="0" smtClean="0"/>
              <a:t>details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30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Dishonesty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Do NOT cheat</a:t>
            </a:r>
          </a:p>
          <a:p>
            <a:endParaRPr lang="en-US" dirty="0"/>
          </a:p>
          <a:p>
            <a:r>
              <a:rPr lang="en-US" dirty="0"/>
              <a:t>It won’t help</a:t>
            </a:r>
          </a:p>
          <a:p>
            <a:endParaRPr lang="en-US" dirty="0"/>
          </a:p>
          <a:p>
            <a:r>
              <a:rPr lang="en-US" dirty="0"/>
              <a:t>and you should find NO need for it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r>
              <a:rPr lang="en-US" i="1" dirty="0"/>
              <a:t>see syllabus for additional </a:t>
            </a:r>
            <a:r>
              <a:rPr lang="en-US" i="1" dirty="0" smtClean="0"/>
              <a:t>details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5818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4983163"/>
          </a:xfrm>
        </p:spPr>
        <p:txBody>
          <a:bodyPr>
            <a:normAutofit/>
          </a:bodyPr>
          <a:lstStyle/>
          <a:p>
            <a:r>
              <a:rPr lang="en-US" dirty="0"/>
              <a:t>Lecture and </a:t>
            </a:r>
            <a:r>
              <a:rPr lang="en-US" dirty="0" smtClean="0"/>
              <a:t>“Lab-like”</a:t>
            </a:r>
            <a:endParaRPr lang="en-US" dirty="0"/>
          </a:p>
          <a:p>
            <a:pPr lvl="1"/>
            <a:r>
              <a:rPr lang="en-US" dirty="0" smtClean="0"/>
              <a:t>Instructor Presentation</a:t>
            </a:r>
            <a:endParaRPr lang="en-US" dirty="0"/>
          </a:p>
          <a:p>
            <a:endParaRPr lang="en-US" dirty="0"/>
          </a:p>
          <a:p>
            <a:pPr lvl="1"/>
            <a:r>
              <a:rPr lang="en-US" dirty="0" smtClean="0"/>
              <a:t>Opportunities </a:t>
            </a:r>
            <a:r>
              <a:rPr lang="en-US" dirty="0"/>
              <a:t>to apply what was talked about</a:t>
            </a:r>
          </a:p>
          <a:p>
            <a:pPr lvl="2"/>
            <a:r>
              <a:rPr lang="en-US" dirty="0"/>
              <a:t>discussions</a:t>
            </a:r>
          </a:p>
          <a:p>
            <a:pPr lvl="2"/>
            <a:r>
              <a:rPr lang="en-US" dirty="0"/>
              <a:t>coding</a:t>
            </a:r>
          </a:p>
          <a:p>
            <a:pPr lvl="2"/>
            <a:r>
              <a:rPr lang="en-US" dirty="0"/>
              <a:t>group and individual activities</a:t>
            </a:r>
          </a:p>
          <a:p>
            <a:endParaRPr lang="en-US" dirty="0"/>
          </a:p>
          <a:p>
            <a:r>
              <a:rPr lang="en-US" dirty="0"/>
              <a:t>Sometimes </a:t>
            </a:r>
            <a:r>
              <a:rPr lang="en-US" dirty="0" smtClean="0"/>
              <a:t>live/</a:t>
            </a:r>
            <a:r>
              <a:rPr lang="en-US" dirty="0" err="1" smtClean="0"/>
              <a:t>improv</a:t>
            </a:r>
            <a:r>
              <a:rPr lang="en-US" dirty="0" smtClean="0"/>
              <a:t> </a:t>
            </a:r>
            <a:r>
              <a:rPr lang="en-US" dirty="0"/>
              <a:t>demos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63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92297"/>
            <a:ext cx="6153150" cy="1165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Instructor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85800" y="1143000"/>
            <a:ext cx="8153400" cy="3505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[NAME]</a:t>
            </a:r>
            <a:endParaRPr lang="en-US" sz="2400" dirty="0"/>
          </a:p>
          <a:p>
            <a:pPr lvl="1"/>
            <a:r>
              <a:rPr lang="en-US" sz="2000" dirty="0"/>
              <a:t>Office</a:t>
            </a:r>
            <a:r>
              <a:rPr lang="en-US" sz="2000" dirty="0" smtClean="0"/>
              <a:t>:</a:t>
            </a:r>
            <a:endParaRPr lang="en-US" sz="2000" dirty="0"/>
          </a:p>
          <a:p>
            <a:pPr lvl="1"/>
            <a:r>
              <a:rPr lang="en-US" sz="2000" dirty="0"/>
              <a:t>Office </a:t>
            </a:r>
            <a:r>
              <a:rPr lang="en-US" sz="2000" dirty="0" smtClean="0"/>
              <a:t>Hours (tentative)</a:t>
            </a:r>
            <a:endParaRPr lang="en-US" sz="2000" dirty="0"/>
          </a:p>
          <a:p>
            <a:pPr lvl="2"/>
            <a:r>
              <a:rPr lang="en-US" sz="1800" dirty="0" smtClean="0"/>
              <a:t>Tuesday/Thursday:</a:t>
            </a:r>
          </a:p>
          <a:p>
            <a:pPr lvl="2"/>
            <a:r>
              <a:rPr lang="en-US" sz="1800" dirty="0" smtClean="0"/>
              <a:t>Monday/Wednesday/Friday:</a:t>
            </a:r>
            <a:endParaRPr lang="en-US" sz="1800" dirty="0"/>
          </a:p>
          <a:p>
            <a:pPr lvl="2"/>
            <a:endParaRPr lang="en-US" sz="1800" dirty="0"/>
          </a:p>
          <a:p>
            <a:pPr lvl="1"/>
            <a:r>
              <a:rPr lang="en-US" sz="2000" dirty="0"/>
              <a:t>Office Phone</a:t>
            </a:r>
            <a:r>
              <a:rPr lang="en-US" sz="2000" dirty="0" smtClean="0"/>
              <a:t>:</a:t>
            </a:r>
            <a:endParaRPr lang="en-US" sz="2000" dirty="0"/>
          </a:p>
          <a:p>
            <a:pPr lvl="1"/>
            <a:r>
              <a:rPr lang="en-US" sz="2000" dirty="0"/>
              <a:t>Email</a:t>
            </a:r>
            <a:r>
              <a:rPr lang="en-US" sz="2000" dirty="0" smtClean="0"/>
              <a:t>:</a:t>
            </a:r>
            <a:endParaRPr lang="en-US" sz="20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191000" y="5715000"/>
            <a:ext cx="4648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400" dirty="0"/>
              <a:t>Course Info: Check online D2L</a:t>
            </a:r>
          </a:p>
          <a:p>
            <a:pPr algn="r"/>
            <a:r>
              <a:rPr lang="en-US" sz="2400" dirty="0"/>
              <a:t>Syllabus is also online</a:t>
            </a:r>
          </a:p>
        </p:txBody>
      </p:sp>
    </p:spTree>
    <p:extLst>
      <p:ext uri="{BB962C8B-B14F-4D97-AF65-F5344CB8AC3E}">
        <p14:creationId xmlns:p14="http://schemas.microsoft.com/office/powerpoint/2010/main" val="133976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Semester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course will be divided into 3 </a:t>
            </a:r>
            <a:r>
              <a:rPr lang="en-US" dirty="0" smtClean="0"/>
              <a:t>“units”</a:t>
            </a:r>
            <a:endParaRPr lang="en-US" dirty="0"/>
          </a:p>
          <a:p>
            <a:endParaRPr lang="en-US" dirty="0"/>
          </a:p>
          <a:p>
            <a:r>
              <a:rPr lang="en-US" dirty="0"/>
              <a:t>Each unit</a:t>
            </a:r>
          </a:p>
          <a:p>
            <a:pPr lvl="1"/>
            <a:r>
              <a:rPr lang="en-US" dirty="0"/>
              <a:t>Builds from the previous</a:t>
            </a:r>
          </a:p>
          <a:p>
            <a:pPr lvl="1"/>
            <a:r>
              <a:rPr lang="en-US" dirty="0"/>
              <a:t>Has homework assignments</a:t>
            </a:r>
          </a:p>
          <a:p>
            <a:pPr lvl="1"/>
            <a:r>
              <a:rPr lang="en-US" dirty="0"/>
              <a:t>Has in-class assignments</a:t>
            </a:r>
          </a:p>
          <a:p>
            <a:pPr lvl="1"/>
            <a:r>
              <a:rPr lang="en-US" dirty="0" smtClean="0"/>
              <a:t>Ends </a:t>
            </a:r>
            <a:r>
              <a:rPr lang="en-US" dirty="0"/>
              <a:t>with a </a:t>
            </a:r>
            <a:r>
              <a:rPr lang="en-US" dirty="0" smtClean="0"/>
              <a:t>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4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NN% </a:t>
            </a:r>
            <a:r>
              <a:rPr lang="en-US" dirty="0" smtClean="0"/>
              <a:t>Tests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NN% </a:t>
            </a:r>
            <a:r>
              <a:rPr lang="en-US" dirty="0"/>
              <a:t>Homework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In-Class assignments/work/participation</a:t>
            </a:r>
          </a:p>
        </p:txBody>
      </p:sp>
    </p:spTree>
    <p:extLst>
      <p:ext uri="{BB962C8B-B14F-4D97-AF65-F5344CB8AC3E}">
        <p14:creationId xmlns:p14="http://schemas.microsoft.com/office/powerpoint/2010/main" val="158048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Letter Grades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2121381"/>
              </p:ext>
            </p:extLst>
          </p:nvPr>
        </p:nvGraphicFramePr>
        <p:xfrm>
          <a:off x="304800" y="1219200"/>
          <a:ext cx="8534400" cy="4819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2600"/>
                <a:gridCol w="3352800"/>
                <a:gridCol w="3429000"/>
              </a:tblGrid>
              <a:tr h="838200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Percentage Score to Letter Grade Table</a:t>
                      </a:r>
                      <a:r>
                        <a:rPr lang="en-US" sz="1600" dirty="0">
                          <a:effectLst/>
                        </a:rPr>
                        <a:t>	</a:t>
                      </a:r>
                      <a:endParaRPr lang="en-US" sz="1600" dirty="0">
                        <a:effectLst/>
                        <a:latin typeface="Calibri"/>
                      </a:endParaRPr>
                    </a:p>
                  </a:txBody>
                  <a:tcPr marL="66368" marR="6636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8200"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 weighted grade of:</a:t>
                      </a:r>
                      <a:endParaRPr lang="en-US" sz="1600" dirty="0">
                        <a:effectLst/>
                        <a:latin typeface="Calibri"/>
                      </a:endParaRPr>
                    </a:p>
                  </a:txBody>
                  <a:tcPr marL="66368" marR="663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NN% </a:t>
                      </a:r>
                      <a:r>
                        <a:rPr lang="en-US" sz="1600" dirty="0">
                          <a:effectLst/>
                        </a:rPr>
                        <a:t>or above </a:t>
                      </a:r>
                      <a:r>
                        <a:rPr lang="en-US" sz="1600" dirty="0" smtClean="0">
                          <a:effectLst/>
                        </a:rPr>
                        <a:t/>
                      </a:r>
                      <a:br>
                        <a:rPr lang="en-US" sz="1600" dirty="0" smtClean="0">
                          <a:effectLst/>
                        </a:rPr>
                      </a:br>
                      <a:r>
                        <a:rPr lang="en-US" sz="1600" dirty="0" smtClean="0">
                          <a:effectLst/>
                        </a:rPr>
                        <a:t>      will </a:t>
                      </a:r>
                      <a:r>
                        <a:rPr lang="en-US" sz="1600" dirty="0">
                          <a:effectLst/>
                        </a:rPr>
                        <a:t>earn you at least an A</a:t>
                      </a:r>
                      <a:endParaRPr lang="en-US" sz="1600" dirty="0">
                        <a:effectLst/>
                        <a:latin typeface="Calibri"/>
                      </a:endParaRPr>
                    </a:p>
                  </a:txBody>
                  <a:tcPr marL="66368" marR="663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NN% </a:t>
                      </a:r>
                      <a:r>
                        <a:rPr lang="en-US" sz="1600" dirty="0">
                          <a:effectLst/>
                        </a:rPr>
                        <a:t>or above at least a C</a:t>
                      </a:r>
                      <a:endParaRPr lang="en-US" sz="1600" dirty="0">
                        <a:effectLst/>
                        <a:latin typeface="Calibri"/>
                      </a:endParaRPr>
                    </a:p>
                  </a:txBody>
                  <a:tcPr marL="66368" marR="66368" marT="0" marB="0"/>
                </a:tc>
              </a:tr>
              <a:tr h="6286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NN% </a:t>
                      </a:r>
                      <a:r>
                        <a:rPr lang="en-US" sz="1600" dirty="0">
                          <a:effectLst/>
                        </a:rPr>
                        <a:t>or above at least an A-</a:t>
                      </a:r>
                      <a:endParaRPr lang="en-US" sz="1600" dirty="0">
                        <a:effectLst/>
                        <a:latin typeface="Calibri"/>
                      </a:endParaRPr>
                    </a:p>
                  </a:txBody>
                  <a:tcPr marL="66368" marR="663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NN% </a:t>
                      </a:r>
                      <a:r>
                        <a:rPr lang="en-US" sz="1600" dirty="0">
                          <a:effectLst/>
                        </a:rPr>
                        <a:t>or above at least a C-</a:t>
                      </a:r>
                      <a:endParaRPr lang="en-US" sz="1600" dirty="0">
                        <a:effectLst/>
                        <a:latin typeface="Calibri"/>
                      </a:endParaRPr>
                    </a:p>
                  </a:txBody>
                  <a:tcPr marL="66368" marR="66368" marT="0" marB="0"/>
                </a:tc>
              </a:tr>
              <a:tr h="6286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NN% or </a:t>
                      </a:r>
                      <a:r>
                        <a:rPr lang="en-US" sz="1600" dirty="0">
                          <a:effectLst/>
                        </a:rPr>
                        <a:t>above at least a B+</a:t>
                      </a:r>
                      <a:endParaRPr lang="en-US" sz="1600" dirty="0">
                        <a:effectLst/>
                        <a:latin typeface="Calibri"/>
                      </a:endParaRPr>
                    </a:p>
                  </a:txBody>
                  <a:tcPr marL="66368" marR="663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NN% </a:t>
                      </a:r>
                      <a:r>
                        <a:rPr lang="en-US" sz="1600" dirty="0">
                          <a:effectLst/>
                        </a:rPr>
                        <a:t>or above at least a D+</a:t>
                      </a:r>
                      <a:endParaRPr lang="en-US" sz="1600" dirty="0">
                        <a:effectLst/>
                        <a:latin typeface="Calibri"/>
                      </a:endParaRPr>
                    </a:p>
                  </a:txBody>
                  <a:tcPr marL="66368" marR="66368" marT="0" marB="0"/>
                </a:tc>
              </a:tr>
              <a:tr h="6286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NN% </a:t>
                      </a:r>
                      <a:r>
                        <a:rPr lang="en-US" sz="1600" dirty="0">
                          <a:effectLst/>
                        </a:rPr>
                        <a:t>or above at least a B</a:t>
                      </a:r>
                      <a:endParaRPr lang="en-US" sz="1600" dirty="0">
                        <a:effectLst/>
                        <a:latin typeface="Calibri"/>
                      </a:endParaRPr>
                    </a:p>
                  </a:txBody>
                  <a:tcPr marL="66368" marR="663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NN% </a:t>
                      </a:r>
                      <a:r>
                        <a:rPr lang="en-US" sz="1600" dirty="0">
                          <a:effectLst/>
                        </a:rPr>
                        <a:t>or above at least a D</a:t>
                      </a:r>
                      <a:endParaRPr lang="en-US" sz="1600" dirty="0">
                        <a:effectLst/>
                        <a:latin typeface="Calibri"/>
                      </a:endParaRPr>
                    </a:p>
                  </a:txBody>
                  <a:tcPr marL="66368" marR="66368" marT="0" marB="0"/>
                </a:tc>
              </a:tr>
              <a:tr h="6286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NN% </a:t>
                      </a:r>
                      <a:r>
                        <a:rPr lang="en-US" sz="1600" dirty="0">
                          <a:effectLst/>
                        </a:rPr>
                        <a:t>or above at least a B-</a:t>
                      </a:r>
                      <a:endParaRPr lang="en-US" sz="1600" dirty="0">
                        <a:effectLst/>
                        <a:latin typeface="Calibri"/>
                      </a:endParaRPr>
                    </a:p>
                  </a:txBody>
                  <a:tcPr marL="66368" marR="663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NN% </a:t>
                      </a:r>
                      <a:r>
                        <a:rPr lang="en-US" sz="1600" dirty="0">
                          <a:effectLst/>
                        </a:rPr>
                        <a:t>or above at least a D-</a:t>
                      </a:r>
                      <a:endParaRPr lang="en-US" sz="1600" dirty="0">
                        <a:effectLst/>
                        <a:latin typeface="Calibri"/>
                      </a:endParaRPr>
                    </a:p>
                  </a:txBody>
                  <a:tcPr marL="66368" marR="66368" marT="0" marB="0"/>
                </a:tc>
              </a:tr>
              <a:tr h="6286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NN% </a:t>
                      </a:r>
                      <a:r>
                        <a:rPr lang="en-US" sz="1600" dirty="0">
                          <a:effectLst/>
                        </a:rPr>
                        <a:t>or above at least a C+</a:t>
                      </a:r>
                      <a:endParaRPr lang="en-US" sz="1600" dirty="0">
                        <a:effectLst/>
                        <a:latin typeface="Calibri"/>
                      </a:endParaRPr>
                    </a:p>
                  </a:txBody>
                  <a:tcPr marL="66368" marR="663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Below </a:t>
                      </a:r>
                      <a:r>
                        <a:rPr lang="en-US" sz="1600" dirty="0" smtClean="0">
                          <a:effectLst/>
                        </a:rPr>
                        <a:t>NN% </a:t>
                      </a:r>
                      <a:r>
                        <a:rPr lang="en-US" sz="1600" dirty="0">
                          <a:effectLst/>
                        </a:rPr>
                        <a:t>is an F</a:t>
                      </a:r>
                      <a:endParaRPr lang="en-US" sz="1600" dirty="0">
                        <a:effectLst/>
                        <a:latin typeface="Calibri"/>
                      </a:endParaRPr>
                    </a:p>
                  </a:txBody>
                  <a:tcPr marL="66368" marR="6636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41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Tentative Schedule </a:t>
            </a:r>
            <a:r>
              <a:rPr lang="en-US" sz="1800" i="1" dirty="0" smtClean="0"/>
              <a:t>(subject to change as needed)</a:t>
            </a:r>
            <a:endParaRPr lang="en-US" i="1" dirty="0"/>
          </a:p>
        </p:txBody>
      </p:sp>
      <p:graphicFrame>
        <p:nvGraphicFramePr>
          <p:cNvPr id="4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6667233"/>
              </p:ext>
            </p:extLst>
          </p:nvPr>
        </p:nvGraphicFramePr>
        <p:xfrm>
          <a:off x="1219200" y="990600"/>
          <a:ext cx="6934200" cy="4806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2148"/>
                <a:gridCol w="5222052"/>
              </a:tblGrid>
              <a:tr h="3003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</a:rPr>
                        <a:t>Date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</a:rPr>
                        <a:t>Event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04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</a:rPr>
                        <a:t>Sep 11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Test Zero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04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</a:rPr>
                        <a:t>Sep 18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</a:rPr>
                        <a:t>HW #1 due + Peer Review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04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</a:rPr>
                        <a:t>Sep 25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</a:rPr>
                        <a:t>HW #2 </a:t>
                      </a:r>
                      <a:r>
                        <a:rPr lang="en-US" sz="2000" dirty="0" smtClean="0">
                          <a:effectLst/>
                          <a:latin typeface="+mn-lt"/>
                        </a:rPr>
                        <a:t>due + Peer Review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26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</a:rPr>
                        <a:t>Oct 2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</a:rPr>
                        <a:t>HW #3 due </a:t>
                      </a:r>
                      <a:r>
                        <a:rPr lang="en-US" sz="2000" dirty="0" smtClean="0">
                          <a:effectLst/>
                          <a:latin typeface="+mn-lt"/>
                        </a:rPr>
                        <a:t>+ Peer Review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003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</a:rPr>
                        <a:t>Oct 9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</a:rPr>
                        <a:t>HW #4 due + Peer Review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003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</a:rPr>
                        <a:t>Oct 14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</a:rPr>
                        <a:t>HW #5 due + Peer Review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003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</a:rPr>
                        <a:t>Oct 16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Test 1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003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</a:rPr>
                        <a:t>Oct 28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</a:rPr>
                        <a:t>HW #6 due + Peer Review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283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</a:rPr>
                        <a:t>Nov 4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</a:rPr>
                        <a:t>HW #7 due + Peer Review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283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</a:rPr>
                        <a:t>Nov 11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</a:rPr>
                        <a:t>HW #8 </a:t>
                      </a:r>
                      <a:r>
                        <a:rPr lang="en-US" sz="2000" dirty="0" smtClean="0">
                          <a:effectLst/>
                          <a:latin typeface="+mn-lt"/>
                        </a:rPr>
                        <a:t>due + Peer Review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003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Nov 13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Test 2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003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</a:rPr>
                        <a:t>Nov 25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</a:rPr>
                        <a:t>HW #9 due + Peer Review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003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</a:rPr>
                        <a:t>Dec 9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</a:rPr>
                        <a:t>HW #10</a:t>
                      </a:r>
                      <a:r>
                        <a:rPr lang="en-US" sz="2000" baseline="0" dirty="0" smtClean="0">
                          <a:effectLst/>
                          <a:latin typeface="Calibri"/>
                        </a:rPr>
                        <a:t> due + Peer Review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003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</a:rPr>
                        <a:t>Dec NN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</a:rPr>
                        <a:t>DAY, TIME</a:t>
                      </a:r>
                      <a:r>
                        <a:rPr lang="en-US" sz="2000" baseline="0" dirty="0" smtClean="0">
                          <a:effectLst/>
                          <a:latin typeface="Calibri"/>
                        </a:rPr>
                        <a:t> a.m. 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Test 3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i="1" baseline="0" dirty="0" smtClean="0">
                          <a:effectLst/>
                          <a:latin typeface="Calibri"/>
                        </a:rPr>
                        <a:t>(verify with University Calendar)</a:t>
                      </a:r>
                      <a:endParaRPr lang="en-US" sz="1400" i="1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21180075">
            <a:off x="4017519" y="3330727"/>
            <a:ext cx="3421899" cy="52322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Questions? Concerns?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983434" y="1752600"/>
            <a:ext cx="2948243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Peer Reviews occur</a:t>
            </a:r>
          </a:p>
          <a:p>
            <a:r>
              <a:rPr lang="en-US" i="1" dirty="0" smtClean="0"/>
              <a:t>at discretion of Instructor</a:t>
            </a:r>
          </a:p>
          <a:p>
            <a:r>
              <a:rPr lang="en-US" i="1" dirty="0" smtClean="0"/>
              <a:t>Assume every homework has </a:t>
            </a:r>
          </a:p>
          <a:p>
            <a:r>
              <a:rPr lang="en-US" i="1" dirty="0" smtClean="0"/>
              <a:t>one or something similar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778632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Grading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1905000"/>
            <a:ext cx="6343403" cy="46166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Late Turn-In of work will…</a:t>
            </a:r>
          </a:p>
        </p:txBody>
      </p:sp>
    </p:spTree>
    <p:extLst>
      <p:ext uri="{BB962C8B-B14F-4D97-AF65-F5344CB8AC3E}">
        <p14:creationId xmlns:p14="http://schemas.microsoft.com/office/powerpoint/2010/main" val="59747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Syllabus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about the syllabus or related?</a:t>
            </a:r>
            <a:endParaRPr lang="en-US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133600"/>
            <a:ext cx="5257800" cy="39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90558" y="4585835"/>
            <a:ext cx="1824217" cy="1477328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More info</a:t>
            </a:r>
          </a:p>
          <a:p>
            <a:r>
              <a:rPr lang="en-US" dirty="0" smtClean="0"/>
              <a:t>on course details </a:t>
            </a:r>
            <a:br>
              <a:rPr lang="en-US" dirty="0" smtClean="0"/>
            </a:br>
            <a:r>
              <a:rPr lang="en-US" dirty="0" smtClean="0"/>
              <a:t>follows</a:t>
            </a:r>
          </a:p>
          <a:p>
            <a:endParaRPr lang="en-US" dirty="0"/>
          </a:p>
          <a:p>
            <a:r>
              <a:rPr lang="en-US" dirty="0" smtClean="0"/>
              <a:t>Go to next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09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Machine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Class requires you to program in</a:t>
            </a:r>
          </a:p>
          <a:p>
            <a:pPr lvl="1"/>
            <a:r>
              <a:rPr lang="en-US" dirty="0"/>
              <a:t>C++</a:t>
            </a:r>
          </a:p>
          <a:p>
            <a:pPr lvl="1"/>
            <a:r>
              <a:rPr lang="en-US" dirty="0"/>
              <a:t>Using Standard Template Libraries (STL)</a:t>
            </a:r>
          </a:p>
          <a:p>
            <a:pPr lvl="1"/>
            <a:r>
              <a:rPr lang="en-US" dirty="0"/>
              <a:t>So you need a C++ compiler with STL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Solution is to Install and Use</a:t>
            </a:r>
          </a:p>
          <a:p>
            <a:pPr lvl="1"/>
            <a:r>
              <a:rPr lang="en-US" dirty="0"/>
              <a:t>VMware Player</a:t>
            </a:r>
          </a:p>
          <a:p>
            <a:pPr lvl="1"/>
            <a:r>
              <a:rPr lang="en-US" dirty="0"/>
              <a:t>Ubuntu Linux Virtual Machine</a:t>
            </a:r>
          </a:p>
          <a:p>
            <a:pPr lvl="1"/>
            <a:r>
              <a:rPr lang="en-US" dirty="0"/>
              <a:t>GNU C++, aka g++</a:t>
            </a:r>
          </a:p>
          <a:p>
            <a:pPr lvl="1"/>
            <a:endParaRPr lang="en-US" dirty="0"/>
          </a:p>
          <a:p>
            <a:pPr lvl="2"/>
            <a:r>
              <a:rPr lang="en-US" i="1" dirty="0">
                <a:solidFill>
                  <a:srgbClr val="FF0000"/>
                </a:solidFill>
              </a:rPr>
              <a:t>Switch over and </a:t>
            </a:r>
            <a:r>
              <a:rPr lang="en-US" i="1" dirty="0" smtClean="0">
                <a:solidFill>
                  <a:srgbClr val="FF0000"/>
                </a:solidFill>
              </a:rPr>
              <a:t>demonstrate, then come back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98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VM Demo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goal of installing VMware Player and an Ubuntu Linux Virtual Machine is so we can write C++ programs</a:t>
            </a:r>
          </a:p>
          <a:p>
            <a:pPr lvl="1"/>
            <a:r>
              <a:rPr lang="en-US" dirty="0"/>
              <a:t>In D2L you will find documents on</a:t>
            </a:r>
          </a:p>
          <a:p>
            <a:pPr lvl="2"/>
            <a:r>
              <a:rPr lang="en-US" dirty="0"/>
              <a:t>How to navigate folders in a terminal/command window</a:t>
            </a:r>
          </a:p>
          <a:p>
            <a:pPr lvl="2"/>
            <a:r>
              <a:rPr lang="en-US" dirty="0"/>
              <a:t>How to compile a C++ file in a terminal/command window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Some </a:t>
            </a:r>
            <a:r>
              <a:rPr lang="en-US" dirty="0"/>
              <a:t>of you may finish this installation before others </a:t>
            </a:r>
            <a:r>
              <a:rPr lang="en-US" dirty="0" smtClean="0"/>
              <a:t>SO… feel </a:t>
            </a:r>
            <a:r>
              <a:rPr lang="en-US" dirty="0"/>
              <a:t>free to explore Ubuntu Linux</a:t>
            </a:r>
          </a:p>
          <a:p>
            <a:pPr lvl="2"/>
            <a:r>
              <a:rPr lang="en-US" dirty="0"/>
              <a:t>the above documents may help.</a:t>
            </a:r>
          </a:p>
          <a:p>
            <a:pPr lvl="1"/>
            <a:endParaRPr lang="en-US" dirty="0"/>
          </a:p>
          <a:p>
            <a:pPr lvl="1"/>
            <a:r>
              <a:rPr lang="en-US" i="1" dirty="0"/>
              <a:t>So now, a class activity…   (next page</a:t>
            </a:r>
            <a:r>
              <a:rPr lang="en-US" i="1" dirty="0" smtClean="0"/>
              <a:t>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0445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Activity: Installing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Install VMware Player</a:t>
            </a:r>
          </a:p>
          <a:p>
            <a:r>
              <a:rPr lang="en-US" dirty="0"/>
              <a:t>Install Ubuntu Linux (as a virtual machine)</a:t>
            </a:r>
          </a:p>
          <a:p>
            <a:r>
              <a:rPr lang="en-US" dirty="0" smtClean="0"/>
              <a:t>Directions </a:t>
            </a:r>
            <a:r>
              <a:rPr lang="en-US" dirty="0"/>
              <a:t>are </a:t>
            </a:r>
            <a:r>
              <a:rPr lang="en-US" dirty="0" smtClean="0"/>
              <a:t>on </a:t>
            </a:r>
            <a:r>
              <a:rPr lang="en-US" dirty="0"/>
              <a:t>D2L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42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…</a:t>
            </a:r>
          </a:p>
          <a:p>
            <a:endParaRPr lang="en-US" dirty="0" smtClean="0"/>
          </a:p>
          <a:p>
            <a:r>
              <a:rPr lang="en-US" dirty="0" smtClean="0"/>
              <a:t>…</a:t>
            </a:r>
          </a:p>
          <a:p>
            <a:endParaRPr lang="en-US" dirty="0"/>
          </a:p>
          <a:p>
            <a:r>
              <a:rPr lang="en-US" dirty="0" smtClean="0"/>
              <a:t>Action Items:</a:t>
            </a:r>
          </a:p>
          <a:p>
            <a:pPr lvl="1"/>
            <a:r>
              <a:rPr lang="en-US" dirty="0" smtClean="0"/>
              <a:t>Install </a:t>
            </a:r>
            <a:r>
              <a:rPr lang="en-US" dirty="0" err="1" smtClean="0"/>
              <a:t>Vmware</a:t>
            </a:r>
            <a:r>
              <a:rPr lang="en-US" dirty="0" smtClean="0"/>
              <a:t> Player and Ubuntu (from USBs)</a:t>
            </a:r>
          </a:p>
          <a:p>
            <a:pPr lvl="1"/>
            <a:r>
              <a:rPr lang="en-US" dirty="0" smtClean="0"/>
              <a:t>Review C++</a:t>
            </a:r>
          </a:p>
          <a:p>
            <a:pPr lvl="2"/>
            <a:r>
              <a:rPr lang="en-US" dirty="0" smtClean="0"/>
              <a:t>Be Prepared</a:t>
            </a:r>
          </a:p>
          <a:p>
            <a:pPr lvl="1"/>
            <a:r>
              <a:rPr lang="en-US" dirty="0" smtClean="0"/>
              <a:t>Start Reading Book (chapters 1 and 2)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60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the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Get Software Needed</a:t>
            </a:r>
          </a:p>
          <a:p>
            <a:pPr lvl="1"/>
            <a:r>
              <a:rPr lang="en-US" dirty="0"/>
              <a:t>Install </a:t>
            </a:r>
            <a:r>
              <a:rPr lang="en-US" dirty="0" err="1"/>
              <a:t>Vmware</a:t>
            </a:r>
            <a:r>
              <a:rPr lang="en-US" dirty="0"/>
              <a:t> Player and/with Ubuntu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Instructor Background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Syllabus Stuff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62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USB drives Circulating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Circulate </a:t>
            </a:r>
            <a:r>
              <a:rPr lang="en-US" dirty="0"/>
              <a:t>the USB drives amongst yourselves</a:t>
            </a:r>
          </a:p>
          <a:p>
            <a:endParaRPr lang="en-US" dirty="0"/>
          </a:p>
          <a:p>
            <a:r>
              <a:rPr lang="en-US" dirty="0"/>
              <a:t>Copy all the files to your Documents Directory (or perhaps a CS244 subdirectory thereof</a:t>
            </a:r>
            <a:r>
              <a:rPr lang="en-US" dirty="0" smtClean="0"/>
              <a:t>)</a:t>
            </a:r>
          </a:p>
          <a:p>
            <a:pPr lvl="1"/>
            <a:endParaRPr lang="en-US" i="1" dirty="0" smtClean="0"/>
          </a:p>
          <a:p>
            <a:pPr lvl="1"/>
            <a:r>
              <a:rPr lang="en-US" i="1" dirty="0" smtClean="0"/>
              <a:t>Further directions will follow towards end of class</a:t>
            </a:r>
            <a:endParaRPr lang="en-US" i="1" dirty="0"/>
          </a:p>
          <a:p>
            <a:pPr lvl="2"/>
            <a:r>
              <a:rPr lang="en-US" dirty="0" smtClean="0"/>
              <a:t>when everyone has copied the files over</a:t>
            </a:r>
          </a:p>
          <a:p>
            <a:pPr lvl="3"/>
            <a:r>
              <a:rPr lang="en-US" i="1" dirty="0" smtClean="0"/>
              <a:t>hint: run the installation file for VMware player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9556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 used to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51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Oh, and I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23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3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Syllabus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found on D2L</a:t>
            </a:r>
          </a:p>
          <a:p>
            <a:pPr lvl="1"/>
            <a:r>
              <a:rPr lang="en-US" dirty="0" smtClean="0"/>
              <a:t>Highlights follow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83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 – New for this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already know C++</a:t>
            </a:r>
          </a:p>
          <a:p>
            <a:endParaRPr lang="en-US" dirty="0"/>
          </a:p>
          <a:p>
            <a:r>
              <a:rPr lang="en-US" dirty="0" smtClean="0"/>
              <a:t>This knowledge will be tested (repeatedly)</a:t>
            </a:r>
          </a:p>
          <a:p>
            <a:endParaRPr lang="en-US" dirty="0"/>
          </a:p>
          <a:p>
            <a:r>
              <a:rPr lang="en-US" dirty="0" smtClean="0"/>
              <a:t>Book may help</a:t>
            </a:r>
          </a:p>
          <a:p>
            <a:pPr lvl="1"/>
            <a:r>
              <a:rPr lang="en-US" dirty="0" smtClean="0"/>
              <a:t>book is also new this semester</a:t>
            </a:r>
          </a:p>
        </p:txBody>
      </p:sp>
    </p:spTree>
    <p:extLst>
      <p:ext uri="{BB962C8B-B14F-4D97-AF65-F5344CB8AC3E}">
        <p14:creationId xmlns:p14="http://schemas.microsoft.com/office/powerpoint/2010/main" val="315522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1225</TotalTime>
  <Words>1239</Words>
  <Application>Microsoft Office PowerPoint</Application>
  <PresentationFormat>On-screen Show (4:3)</PresentationFormat>
  <Paragraphs>284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WELCOME to CS244</vt:lpstr>
      <vt:lpstr>Your Instructor</vt:lpstr>
      <vt:lpstr>Plan for the Day</vt:lpstr>
      <vt:lpstr>USB drives Circulating</vt:lpstr>
      <vt:lpstr>What I used to do</vt:lpstr>
      <vt:lpstr>Oh, and I …</vt:lpstr>
      <vt:lpstr>Expectations</vt:lpstr>
      <vt:lpstr>Syllabus</vt:lpstr>
      <vt:lpstr>Assumptions – New for this Year</vt:lpstr>
      <vt:lpstr>Course Objectives</vt:lpstr>
      <vt:lpstr>Course Objectives</vt:lpstr>
      <vt:lpstr>Course Objectives</vt:lpstr>
      <vt:lpstr>Course Objectives</vt:lpstr>
      <vt:lpstr>Course Objectives</vt:lpstr>
      <vt:lpstr>Outcomes</vt:lpstr>
      <vt:lpstr>General Classroom Etiquette</vt:lpstr>
      <vt:lpstr>Special Needs</vt:lpstr>
      <vt:lpstr>Academic Dishonesty</vt:lpstr>
      <vt:lpstr>Course Type</vt:lpstr>
      <vt:lpstr>Semester Structure</vt:lpstr>
      <vt:lpstr>Grading Structure</vt:lpstr>
      <vt:lpstr>Letter Grades</vt:lpstr>
      <vt:lpstr>Tentative Schedule (subject to change as needed)</vt:lpstr>
      <vt:lpstr>Homework Grading</vt:lpstr>
      <vt:lpstr>End Syllabus</vt:lpstr>
      <vt:lpstr>Virtual Machine Demo</vt:lpstr>
      <vt:lpstr>VM Demo Summary</vt:lpstr>
      <vt:lpstr>Class Activity: Installing Stuff</vt:lpstr>
      <vt:lpstr>End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Prototyping</dc:title>
  <dc:creator>Dingle, Brent</dc:creator>
  <cp:lastModifiedBy>Dingle, Brent</cp:lastModifiedBy>
  <cp:revision>283</cp:revision>
  <dcterms:created xsi:type="dcterms:W3CDTF">2006-08-16T00:00:00Z</dcterms:created>
  <dcterms:modified xsi:type="dcterms:W3CDTF">2014-08-31T15:43:18Z</dcterms:modified>
</cp:coreProperties>
</file>