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9" r:id="rId3"/>
    <p:sldId id="281" r:id="rId4"/>
    <p:sldId id="357" r:id="rId5"/>
    <p:sldId id="261" r:id="rId6"/>
    <p:sldId id="358" r:id="rId7"/>
    <p:sldId id="278" r:id="rId8"/>
    <p:sldId id="280" r:id="rId9"/>
    <p:sldId id="268" r:id="rId10"/>
    <p:sldId id="365" r:id="rId11"/>
    <p:sldId id="269" r:id="rId12"/>
    <p:sldId id="270" r:id="rId13"/>
    <p:sldId id="299" r:id="rId14"/>
    <p:sldId id="361" r:id="rId15"/>
    <p:sldId id="271" r:id="rId16"/>
    <p:sldId id="272" r:id="rId17"/>
    <p:sldId id="273" r:id="rId18"/>
    <p:sldId id="274" r:id="rId19"/>
    <p:sldId id="275" r:id="rId20"/>
    <p:sldId id="276" r:id="rId21"/>
    <p:sldId id="359" r:id="rId22"/>
    <p:sldId id="362" r:id="rId23"/>
    <p:sldId id="282" r:id="rId24"/>
    <p:sldId id="287" r:id="rId25"/>
    <p:sldId id="288" r:id="rId26"/>
    <p:sldId id="366" r:id="rId27"/>
    <p:sldId id="367" r:id="rId28"/>
    <p:sldId id="368" r:id="rId29"/>
    <p:sldId id="289" r:id="rId30"/>
    <p:sldId id="290" r:id="rId31"/>
    <p:sldId id="363" r:id="rId32"/>
    <p:sldId id="291" r:id="rId33"/>
    <p:sldId id="294" r:id="rId34"/>
    <p:sldId id="295" r:id="rId35"/>
    <p:sldId id="364" r:id="rId36"/>
    <p:sldId id="26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51"/>
    <a:srgbClr val="EDE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4936" autoAdjust="0"/>
  </p:normalViewPr>
  <p:slideViewPr>
    <p:cSldViewPr>
      <p:cViewPr varScale="1">
        <p:scale>
          <a:sx n="79" d="100"/>
          <a:sy n="79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a helper document on D2L: </a:t>
            </a:r>
            <a:r>
              <a:rPr lang="en-US" baseline="0" dirty="0" err="1" smtClean="0"/>
              <a:t>HowTo_CompileCPP_viaCommandLine</a:t>
            </a:r>
            <a:r>
              <a:rPr lang="en-US" baseline="0" dirty="0" smtClean="0"/>
              <a:t>, that offers details on this for Ubuntu Linux and g++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a helper document on D2L: </a:t>
            </a:r>
            <a:r>
              <a:rPr lang="en-US" baseline="0" dirty="0" err="1" smtClean="0"/>
              <a:t>HowTo_CompileCPP_viaCommandLine</a:t>
            </a:r>
            <a:r>
              <a:rPr lang="en-US" baseline="0" dirty="0" smtClean="0"/>
              <a:t>, that offers details on this for Ubuntu Linux and g++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E0AA-779A-4269-93AF-9B1903AC2F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C++ and Ubuntu Linux</a:t>
            </a:r>
            <a:br>
              <a:rPr lang="en-US" dirty="0" smtClean="0"/>
            </a:br>
            <a:r>
              <a:rPr lang="en-US" dirty="0" smtClean="0"/>
              <a:t>Review and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91200"/>
            <a:ext cx="44958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5800" y="6455997"/>
            <a:ext cx="560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You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programming?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Programming is taking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problem</a:t>
            </a:r>
          </a:p>
          <a:p>
            <a:pPr lvl="3"/>
            <a:r>
              <a:rPr lang="en-US" b="1" dirty="0" smtClean="0"/>
              <a:t>Find the area of a rectangle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set of data</a:t>
            </a:r>
          </a:p>
          <a:p>
            <a:pPr lvl="3"/>
            <a:r>
              <a:rPr lang="en-US" b="1" dirty="0" smtClean="0"/>
              <a:t>length and width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set of functions</a:t>
            </a:r>
          </a:p>
          <a:p>
            <a:pPr lvl="3"/>
            <a:r>
              <a:rPr lang="en-US" b="1" dirty="0" smtClean="0"/>
              <a:t>multiplication, addition, subtraction, division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Then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Finding a way to apply those</a:t>
            </a:r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</a:rPr>
              <a:t> functions to the data to get an answer to the problem</a:t>
            </a:r>
          </a:p>
          <a:p>
            <a:pPr lvl="3"/>
            <a:r>
              <a:rPr lang="en-US" b="1" dirty="0"/>
              <a:t>area = length * width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1905000"/>
            <a:ext cx="9771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New-</a:t>
            </a:r>
            <a:r>
              <a:rPr lang="en-US" dirty="0" err="1" smtClean="0"/>
              <a:t>ish</a:t>
            </a:r>
            <a:r>
              <a:rPr lang="en-US" dirty="0" smtClean="0"/>
              <a:t>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aseline="0" dirty="0" smtClean="0"/>
              <a:t>A </a:t>
            </a:r>
            <a:r>
              <a:rPr lang="en-US" b="1" i="1" baseline="0" dirty="0" smtClean="0"/>
              <a:t>Data Structure</a:t>
            </a:r>
            <a:r>
              <a:rPr lang="en-US" baseline="0" dirty="0" smtClean="0"/>
              <a:t> is a way of organizing and accessing data</a:t>
            </a:r>
          </a:p>
          <a:p>
            <a:pPr lvl="1"/>
            <a:r>
              <a:rPr lang="en-US" baseline="0" dirty="0" smtClean="0"/>
              <a:t>Need to store a list of numbers?</a:t>
            </a:r>
          </a:p>
          <a:p>
            <a:pPr lvl="2"/>
            <a:r>
              <a:rPr lang="en-US" baseline="0" dirty="0" smtClean="0"/>
              <a:t>Use an array of doubles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An </a:t>
            </a:r>
            <a:r>
              <a:rPr lang="en-US" b="1" i="1" baseline="0" dirty="0" smtClean="0"/>
              <a:t>Abstract Data Type</a:t>
            </a:r>
            <a:r>
              <a:rPr lang="en-US" baseline="0" dirty="0" smtClean="0"/>
              <a:t> (ADT) is</a:t>
            </a:r>
          </a:p>
          <a:p>
            <a:pPr lvl="1"/>
            <a:r>
              <a:rPr lang="en-US" baseline="0" dirty="0" smtClean="0"/>
              <a:t>A set of data</a:t>
            </a:r>
          </a:p>
          <a:p>
            <a:pPr lvl="1"/>
            <a:r>
              <a:rPr lang="en-US" baseline="0" dirty="0" smtClean="0"/>
              <a:t>A set of operations that can be performed on the data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 </a:t>
            </a:r>
            <a:r>
              <a:rPr lang="en-US" b="1" i="1" dirty="0" smtClean="0"/>
              <a:t>Algorithm</a:t>
            </a:r>
            <a:r>
              <a:rPr lang="en-US" dirty="0" smtClean="0"/>
              <a:t> is a step-by-step procedure for performing some task</a:t>
            </a:r>
          </a:p>
          <a:p>
            <a:pPr lvl="1"/>
            <a:r>
              <a:rPr lang="en-US" dirty="0" smtClean="0"/>
              <a:t>Need to find the minimum number?</a:t>
            </a:r>
          </a:p>
          <a:p>
            <a:pPr lvl="2"/>
            <a:r>
              <a:rPr lang="en-US" dirty="0" smtClean="0"/>
              <a:t>Use</a:t>
            </a:r>
            <a:r>
              <a:rPr lang="en-US" baseline="0" dirty="0" smtClean="0"/>
              <a:t> an algorithm</a:t>
            </a:r>
          </a:p>
        </p:txBody>
      </p:sp>
    </p:spTree>
    <p:extLst>
      <p:ext uri="{BB962C8B-B14F-4D97-AF65-F5344CB8AC3E}">
        <p14:creationId xmlns:p14="http://schemas.microsoft.com/office/powerpoint/2010/main" val="5691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What You Already Knew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Programming is taking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problem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area of a rectangle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set of data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and width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set of functions</a:t>
            </a:r>
            <a:endParaRPr lang="en-US" dirty="0" smtClean="0">
              <a:effectLst/>
            </a:endParaRPr>
          </a:p>
          <a:p>
            <a:pPr lvl="2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multiplication, addition, subtraction, division</a:t>
            </a:r>
          </a:p>
          <a:p>
            <a:pPr lvl="2" rtl="0" eaLnBrk="1" latinLnBrk="0" hangingPunct="1"/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a way to apply those</a:t>
            </a: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functions to the data to get an answer to the problem</a:t>
            </a:r>
          </a:p>
          <a:p>
            <a:pPr lvl="2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= length * width</a:t>
            </a:r>
            <a:endParaRPr lang="en-US" sz="240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14" y="2590800"/>
            <a:ext cx="6244017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- An </a:t>
            </a:r>
            <a:r>
              <a:rPr lang="en-US" sz="2600" b="1" i="1" dirty="0" smtClean="0"/>
              <a:t>Abstract Data Type</a:t>
            </a:r>
            <a:r>
              <a:rPr lang="en-US" sz="2600" dirty="0" smtClean="0"/>
              <a:t> (ADT)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set of Data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length and width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set of operations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multiplication, addition, subtraction, </a:t>
            </a:r>
            <a:r>
              <a:rPr lang="en-US" sz="2000" dirty="0"/>
              <a:t>d</a:t>
            </a:r>
            <a:r>
              <a:rPr lang="en-US" sz="2000" dirty="0" smtClean="0"/>
              <a:t>ivision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814" y="4864608"/>
            <a:ext cx="7428186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Use an </a:t>
            </a:r>
            <a:r>
              <a:rPr lang="en-US" sz="2600" b="1" i="1" dirty="0" smtClean="0"/>
              <a:t>Algorithm</a:t>
            </a:r>
            <a:r>
              <a:rPr lang="en-US" sz="2600" dirty="0" smtClean="0"/>
              <a:t> with the ADT to get an answer</a:t>
            </a:r>
            <a:br>
              <a:rPr lang="en-US" sz="2600" dirty="0" smtClean="0"/>
            </a:br>
            <a:r>
              <a:rPr lang="en-US" sz="2600" dirty="0" smtClean="0"/>
              <a:t>to the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area = length * width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814" y="2590799"/>
            <a:ext cx="6244017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53814" y="4864608"/>
            <a:ext cx="742818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923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Programming –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Programming is 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</a:t>
            </a:r>
            <a:r>
              <a:rPr lang="en-US" dirty="0"/>
              <a:t> a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given problem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Selecting an appropriate Abstract Data Type</a:t>
            </a:r>
          </a:p>
          <a:p>
            <a:pPr lvl="2"/>
            <a:r>
              <a:rPr lang="en-US" dirty="0" smtClean="0">
                <a:effectLst/>
              </a:rPr>
              <a:t>Select the right tool</a:t>
            </a:r>
          </a:p>
          <a:p>
            <a:pPr lvl="1"/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Applying the correct algorithm (using the selected </a:t>
            </a:r>
            <a:r>
              <a:rPr lang="en-US" dirty="0" smtClean="0"/>
              <a:t>ADT) </a:t>
            </a:r>
            <a:r>
              <a:rPr lang="en-US" dirty="0" smtClean="0">
                <a:effectLst/>
              </a:rPr>
              <a:t>to solve the problem</a:t>
            </a:r>
          </a:p>
          <a:p>
            <a:pPr lvl="2"/>
            <a:r>
              <a:rPr lang="en-US" dirty="0" smtClean="0"/>
              <a:t>Use the tool in an efficient </a:t>
            </a:r>
            <a:br>
              <a:rPr lang="en-US" dirty="0" smtClean="0"/>
            </a:br>
            <a:r>
              <a:rPr lang="en-US" dirty="0" smtClean="0"/>
              <a:t>and appropriate manner</a:t>
            </a:r>
            <a:endParaRPr lang="en-US" dirty="0" smtClean="0"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45" y="3581400"/>
            <a:ext cx="780290" cy="780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05400"/>
            <a:ext cx="1075561" cy="11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What is programming?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up</a:t>
            </a:r>
          </a:p>
          <a:p>
            <a:pPr lvl="1"/>
            <a:r>
              <a:rPr lang="en-US" dirty="0" smtClean="0"/>
              <a:t>Object Oriented versus Structured</a:t>
            </a:r>
          </a:p>
          <a:p>
            <a:pPr lvl="1"/>
            <a:r>
              <a:rPr lang="en-US" dirty="0" smtClean="0"/>
              <a:t>C++ Review and Intro to Ubuntu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Stuff You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ways to approach programming</a:t>
            </a:r>
          </a:p>
          <a:p>
            <a:r>
              <a:rPr lang="en-US" dirty="0" smtClean="0"/>
              <a:t>Two popular ways</a:t>
            </a:r>
          </a:p>
          <a:p>
            <a:pPr lvl="1"/>
            <a:r>
              <a:rPr lang="en-US" dirty="0" smtClean="0"/>
              <a:t>Procedural (aka structured)</a:t>
            </a:r>
          </a:p>
          <a:p>
            <a:pPr lvl="1"/>
            <a:r>
              <a:rPr lang="en-US" dirty="0" smtClean="0"/>
              <a:t>Object Oriented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219408"/>
            <a:ext cx="18015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Guesses anyone?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(basic 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main program coordinates calls to procedures sending appropriate data as parameters</a:t>
            </a:r>
          </a:p>
          <a:p>
            <a:endParaRPr lang="en-US" dirty="0" smtClean="0"/>
          </a:p>
          <a:p>
            <a:r>
              <a:rPr lang="en-US" dirty="0" smtClean="0"/>
              <a:t>Example Languages:</a:t>
            </a:r>
          </a:p>
          <a:p>
            <a:pPr lvl="1"/>
            <a:r>
              <a:rPr lang="en-US" dirty="0" smtClean="0"/>
              <a:t>BASIC, Pascal, C, FORTRAN</a:t>
            </a:r>
          </a:p>
          <a:p>
            <a:pPr lvl="1"/>
            <a:r>
              <a:rPr lang="en-US" dirty="0" smtClean="0"/>
              <a:t>Data and functions are contained in procedures</a:t>
            </a:r>
          </a:p>
        </p:txBody>
      </p:sp>
      <p:pic>
        <p:nvPicPr>
          <p:cNvPr id="4" name="Picture 3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14800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Oriented (basic 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Objects in the program interact</a:t>
            </a:r>
          </a:p>
          <a:p>
            <a:pPr lvl="1"/>
            <a:r>
              <a:rPr lang="en-US" dirty="0" smtClean="0"/>
              <a:t>Conceptually by sending “messages” to each other</a:t>
            </a:r>
          </a:p>
          <a:p>
            <a:pPr lvl="1"/>
            <a:r>
              <a:rPr lang="en-US" dirty="0" smtClean="0"/>
              <a:t>Objects contain both data and operations to act on that data</a:t>
            </a:r>
          </a:p>
          <a:p>
            <a:endParaRPr lang="en-US" dirty="0"/>
          </a:p>
          <a:p>
            <a:r>
              <a:rPr lang="en-US" dirty="0" smtClean="0"/>
              <a:t>Example Languages:</a:t>
            </a:r>
          </a:p>
          <a:p>
            <a:pPr lvl="1"/>
            <a:r>
              <a:rPr lang="en-US" dirty="0" smtClean="0"/>
              <a:t>Java, C++, </a:t>
            </a:r>
            <a:r>
              <a:rPr lang="en-US" dirty="0" err="1" smtClean="0"/>
              <a:t>Simula</a:t>
            </a:r>
            <a:r>
              <a:rPr lang="en-US" dirty="0" smtClean="0"/>
              <a:t>, Objective C, Smalltalk, Python</a:t>
            </a:r>
            <a:endParaRPr lang="en-US" dirty="0"/>
          </a:p>
        </p:txBody>
      </p:sp>
      <p:pic>
        <p:nvPicPr>
          <p:cNvPr id="4" name="Picture 3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1"/>
            <a:ext cx="3262313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Object Oriented (characteristics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Encapsulation</a:t>
            </a:r>
          </a:p>
          <a:p>
            <a:pPr lvl="1"/>
            <a:r>
              <a:rPr lang="en-US" sz="2200" dirty="0" smtClean="0"/>
              <a:t>Classes hold and can hide data and functions</a:t>
            </a:r>
          </a:p>
          <a:p>
            <a:pPr lvl="1"/>
            <a:r>
              <a:rPr lang="en-US" sz="2200" dirty="0" smtClean="0"/>
              <a:t>Nobody else needs to know how they work</a:t>
            </a:r>
          </a:p>
          <a:p>
            <a:pPr lvl="1"/>
            <a:r>
              <a:rPr lang="en-US" sz="2200" dirty="0" smtClean="0"/>
              <a:t>Outsiders only get the interface</a:t>
            </a:r>
          </a:p>
          <a:p>
            <a:r>
              <a:rPr lang="en-US" dirty="0" smtClean="0"/>
              <a:t>Inheritance</a:t>
            </a:r>
          </a:p>
          <a:p>
            <a:pPr lvl="1"/>
            <a:r>
              <a:rPr lang="en-US" sz="2200" baseline="0" dirty="0" smtClean="0"/>
              <a:t>Objects can be derived from other objects</a:t>
            </a:r>
          </a:p>
          <a:p>
            <a:pPr lvl="2"/>
            <a:r>
              <a:rPr lang="en-US" dirty="0" smtClean="0"/>
              <a:t>class Truck is derived from class Vehicle</a:t>
            </a:r>
            <a:endParaRPr lang="en-US" baseline="0" dirty="0" smtClean="0"/>
          </a:p>
          <a:p>
            <a:r>
              <a:rPr lang="en-US" dirty="0" smtClean="0"/>
              <a:t>Polymorphism</a:t>
            </a:r>
          </a:p>
          <a:p>
            <a:pPr lvl="2"/>
            <a:r>
              <a:rPr lang="en-US" sz="1800" dirty="0" smtClean="0"/>
              <a:t>Ability to assume different forms</a:t>
            </a:r>
          </a:p>
          <a:p>
            <a:pPr lvl="2"/>
            <a:r>
              <a:rPr lang="en-US" sz="1800" dirty="0" smtClean="0"/>
              <a:t>Pointers to a base class can point at derived classes</a:t>
            </a:r>
          </a:p>
          <a:p>
            <a:pPr lvl="3"/>
            <a:r>
              <a:rPr lang="en-US" sz="1600" dirty="0" smtClean="0"/>
              <a:t>A pointer to </a:t>
            </a:r>
            <a:r>
              <a:rPr lang="en-US" sz="1600" dirty="0" err="1" smtClean="0"/>
              <a:t>SimplePerson</a:t>
            </a:r>
            <a:r>
              <a:rPr lang="en-US" sz="1600" dirty="0" smtClean="0"/>
              <a:t> can point to </a:t>
            </a:r>
            <a:br>
              <a:rPr lang="en-US" sz="1600" dirty="0" smtClean="0"/>
            </a:br>
            <a:r>
              <a:rPr lang="en-US" sz="1600" dirty="0" smtClean="0"/>
              <a:t>an Instructor or Student or </a:t>
            </a:r>
            <a:r>
              <a:rPr lang="en-US" sz="1600" dirty="0" err="1" smtClean="0"/>
              <a:t>SimplePerson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  <p:pic>
        <p:nvPicPr>
          <p:cNvPr id="4098" name="Picture 2" descr="http://assets.nydailynews.com/polopoly_fs/1.1349237%21/img/httpImage/image.jpg_gen/derivatives/landscape_635/xmen21f-1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709738" cy="22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Object</a:t>
            </a:r>
            <a:r>
              <a:rPr lang="en-US" baseline="0" dirty="0" smtClean="0"/>
              <a:t> Oriented</a:t>
            </a:r>
            <a:r>
              <a:rPr lang="en-US" dirty="0" smtClean="0"/>
              <a:t> Supports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Modular programming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E.Z.(</a:t>
            </a:r>
            <a:r>
              <a:rPr lang="en-US" dirty="0" err="1" smtClean="0"/>
              <a:t>er</a:t>
            </a:r>
            <a:r>
              <a:rPr lang="en-US" dirty="0" smtClean="0"/>
              <a:t>) development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Maintainability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33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Installed VMware Player and Ubuntu Linux</a:t>
            </a:r>
          </a:p>
          <a:p>
            <a:pPr lvl="1"/>
            <a:r>
              <a:rPr lang="en-US" dirty="0" smtClean="0"/>
              <a:t>Is there anyone who missed that?</a:t>
            </a:r>
          </a:p>
          <a:p>
            <a:pPr lvl="1"/>
            <a:r>
              <a:rPr lang="en-US" dirty="0" smtClean="0"/>
              <a:t>Is there anyone who it is not working for yet?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you missed the first class </a:t>
            </a:r>
            <a:br>
              <a:rPr lang="en-US" dirty="0" smtClean="0"/>
            </a:br>
            <a:r>
              <a:rPr lang="en-US" dirty="0" smtClean="0"/>
              <a:t>then you want to speak with me after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r>
              <a:rPr lang="en-US" baseline="0" dirty="0" smtClean="0"/>
              <a:t> Oriented (implementation)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languages have chosen to approach/allow</a:t>
            </a:r>
            <a:r>
              <a:rPr lang="en-US" baseline="0" dirty="0" smtClean="0"/>
              <a:t> object oriented design varies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</a:rPr>
              <a:t>C++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Supports both procedural and object oriented</a:t>
            </a:r>
          </a:p>
          <a:p>
            <a:pPr lvl="2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Good for flexibility and usability</a:t>
            </a:r>
          </a:p>
          <a:p>
            <a:pPr lvl="2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Why both?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Derived from 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r>
              <a:rPr lang="en-US" baseline="0" dirty="0" smtClean="0"/>
              <a:t> Oriented (implementation)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languages have chosen to approach/allow</a:t>
            </a:r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</a:rPr>
              <a:t> object oriented design varies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C++</a:t>
            </a:r>
          </a:p>
          <a:p>
            <a:pPr lvl="1"/>
            <a:r>
              <a:rPr lang="en-US" dirty="0" smtClean="0"/>
              <a:t>Supports both procedural and object oriented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Good for flexibility and usability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Why both?</a:t>
            </a:r>
          </a:p>
          <a:p>
            <a:pPr lvl="2"/>
            <a:r>
              <a:rPr lang="en-US" dirty="0" smtClean="0"/>
              <a:t>Derived from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What is programming?</a:t>
            </a:r>
          </a:p>
          <a:p>
            <a:pPr lvl="1"/>
            <a:r>
              <a:rPr lang="en-US" dirty="0"/>
              <a:t>Object Oriented versus Structured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up</a:t>
            </a:r>
          </a:p>
          <a:p>
            <a:pPr lvl="1"/>
            <a:r>
              <a:rPr lang="en-US" dirty="0" smtClean="0"/>
              <a:t>C++ Review and Intro to Ubuntu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Details of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now move on to details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is an executable file created?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/>
              <a:t>a</a:t>
            </a:r>
            <a:r>
              <a:rPr lang="en-US" dirty="0" smtClean="0"/>
              <a:t> C++ program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Remember C++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48950"/>
            <a:ext cx="3605221" cy="304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yoda_darksidepath_consum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864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Executable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file you run to launch a program is an executable file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indows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executables are typically named someProgName</a:t>
            </a:r>
            <a:r>
              <a:rPr lang="en-US" b="1" dirty="0" smtClean="0">
                <a:solidFill>
                  <a:srgbClr val="FF0000"/>
                </a:solidFill>
              </a:rPr>
              <a:t>.exe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b="1" dirty="0">
                <a:solidFill>
                  <a:srgbClr val="FF0000"/>
                </a:solidFill>
              </a:rPr>
              <a:t>Linux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executable name used by </a:t>
            </a:r>
            <a:r>
              <a:rPr lang="en-US" b="1" dirty="0" smtClean="0">
                <a:solidFill>
                  <a:srgbClr val="FF0000"/>
                </a:solidFill>
              </a:rPr>
              <a:t>g++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a.out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specified to be </a:t>
            </a:r>
            <a:r>
              <a:rPr lang="en-US" b="1" dirty="0" smtClean="0">
                <a:solidFill>
                  <a:srgbClr val="FF0000"/>
                </a:solidFill>
              </a:rPr>
              <a:t>almost any name </a:t>
            </a:r>
            <a:r>
              <a:rPr lang="en-US" dirty="0" smtClean="0"/>
              <a:t>and extension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an Executable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an editor a programmer (you) write C++ source code saving it as a file or files</a:t>
            </a:r>
          </a:p>
          <a:p>
            <a:endParaRPr lang="en-US" dirty="0" smtClean="0"/>
          </a:p>
          <a:p>
            <a:r>
              <a:rPr lang="en-US" dirty="0" smtClean="0"/>
              <a:t>After the source code is saved the programmer invokes a C++ compiler</a:t>
            </a:r>
          </a:p>
          <a:p>
            <a:pPr lvl="1"/>
            <a:r>
              <a:rPr lang="en-US" dirty="0" smtClean="0"/>
              <a:t>an application that reads source code and translates it into an object file (.o or .</a:t>
            </a:r>
            <a:r>
              <a:rPr lang="en-US" dirty="0" err="1" smtClean="0"/>
              <a:t>obj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 linker then links the object file to external files as necessary (like library files) and creates the executable file (.exe in Windows)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371600" cy="47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438400"/>
            <a:ext cx="4343400" cy="39624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667000"/>
            <a:ext cx="4343400" cy="37338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an Executable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an editor a programmer (you) write C++ source code saving it as a file or files</a:t>
            </a:r>
          </a:p>
          <a:p>
            <a:endParaRPr lang="en-US" dirty="0" smtClean="0"/>
          </a:p>
          <a:p>
            <a:r>
              <a:rPr lang="en-US" dirty="0" smtClean="0"/>
              <a:t>After the source code is saved the programmer invokes a C++ compiler</a:t>
            </a:r>
          </a:p>
          <a:p>
            <a:pPr lvl="1"/>
            <a:r>
              <a:rPr lang="en-US" dirty="0" smtClean="0"/>
              <a:t>an application that reads source code and translates it into an object file (.o or .</a:t>
            </a:r>
            <a:r>
              <a:rPr lang="en-US" dirty="0" err="1" smtClean="0"/>
              <a:t>obj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 linker then links the object file to external files as necessary (like library files) and creates the executable file (.exe in Windows)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371600" cy="47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352800"/>
            <a:ext cx="4343400" cy="304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3505200"/>
            <a:ext cx="4343400" cy="2895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an Executable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an editor a programmer (you) write C++ source code saving it as a file or files</a:t>
            </a:r>
          </a:p>
          <a:p>
            <a:endParaRPr lang="en-US" dirty="0" smtClean="0"/>
          </a:p>
          <a:p>
            <a:r>
              <a:rPr lang="en-US" dirty="0" smtClean="0"/>
              <a:t>After the source code is saved the programmer invokes a C++ compiler</a:t>
            </a:r>
          </a:p>
          <a:p>
            <a:pPr lvl="1"/>
            <a:r>
              <a:rPr lang="en-US" dirty="0" smtClean="0"/>
              <a:t>an application that reads source code and translates it into an object file (.o or .</a:t>
            </a:r>
            <a:r>
              <a:rPr lang="en-US" dirty="0" err="1" smtClean="0"/>
              <a:t>obj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 linker then links the object file to external files as necessary (like library files) and creates the executable file (.exe in Windows)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371600" cy="47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267200"/>
            <a:ext cx="4343400" cy="2133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4267200"/>
            <a:ext cx="4343400" cy="2133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an Executable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an editor a programmer (you) write C++ source code saving it as a file or files</a:t>
            </a:r>
          </a:p>
          <a:p>
            <a:endParaRPr lang="en-US" dirty="0" smtClean="0"/>
          </a:p>
          <a:p>
            <a:r>
              <a:rPr lang="en-US" dirty="0" smtClean="0"/>
              <a:t>After the source code is saved the programmer invokes a C++ compiler</a:t>
            </a:r>
          </a:p>
          <a:p>
            <a:pPr lvl="1"/>
            <a:r>
              <a:rPr lang="en-US" dirty="0" smtClean="0"/>
              <a:t>an application that reads source code and translates it into an object file (.o or .</a:t>
            </a:r>
            <a:r>
              <a:rPr lang="en-US" dirty="0" err="1" smtClean="0"/>
              <a:t>obj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 linker then links the object file to external files as necessary (like library files) and creates the executable file (.exe in Windows)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371600" cy="47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assist in the creation of executables a programmer often uses an Integrated Development Environment (IDE)</a:t>
            </a:r>
          </a:p>
          <a:p>
            <a:endParaRPr lang="en-US" dirty="0" smtClean="0"/>
          </a:p>
          <a:p>
            <a:r>
              <a:rPr lang="en-US" dirty="0" smtClean="0"/>
              <a:t>An IDE typically combines</a:t>
            </a:r>
          </a:p>
          <a:p>
            <a:pPr lvl="1"/>
            <a:r>
              <a:rPr lang="en-US" dirty="0" smtClean="0"/>
              <a:t>an editor</a:t>
            </a:r>
          </a:p>
          <a:p>
            <a:pPr lvl="1"/>
            <a:r>
              <a:rPr lang="en-US" dirty="0" smtClean="0"/>
              <a:t>a compiler</a:t>
            </a:r>
          </a:p>
          <a:p>
            <a:pPr lvl="1"/>
            <a:r>
              <a:rPr lang="en-US" dirty="0" smtClean="0"/>
              <a:t>a linker</a:t>
            </a:r>
          </a:p>
          <a:p>
            <a:pPr lvl="1"/>
            <a:r>
              <a:rPr lang="en-US" dirty="0" smtClean="0"/>
              <a:t>sometimes debugging and other tools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Visual Studio, Eclipse, </a:t>
            </a:r>
            <a:r>
              <a:rPr lang="en-US" dirty="0" err="1" smtClean="0"/>
              <a:t>Xcode</a:t>
            </a:r>
            <a:r>
              <a:rPr lang="en-US" dirty="0" smtClean="0"/>
              <a:t>, etc.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3352800"/>
            <a:ext cx="5678436" cy="1143001"/>
            <a:chOff x="1219200" y="3352800"/>
            <a:chExt cx="5678436" cy="1143001"/>
          </a:xfrm>
        </p:grpSpPr>
        <p:sp>
          <p:nvSpPr>
            <p:cNvPr id="4" name="TextBox 3"/>
            <p:cNvSpPr txBox="1"/>
            <p:nvPr/>
          </p:nvSpPr>
          <p:spPr>
            <a:xfrm>
              <a:off x="5141963" y="3352800"/>
              <a:ext cx="1755673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g++ acts as both </a:t>
              </a:r>
            </a:p>
            <a:p>
              <a:r>
                <a:rPr lang="en-US" dirty="0" smtClean="0"/>
                <a:t>a compiler </a:t>
              </a:r>
            </a:p>
            <a:p>
              <a:r>
                <a:rPr lang="en-US" dirty="0" smtClean="0"/>
                <a:t>and a linker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743200" y="3352800"/>
              <a:ext cx="2398764" cy="461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743200" y="4276130"/>
              <a:ext cx="239876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219200" y="3733801"/>
              <a:ext cx="1524000" cy="762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6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Class Activities will require you to drop box things into D2L</a:t>
            </a:r>
          </a:p>
          <a:p>
            <a:pPr lvl="1"/>
            <a:r>
              <a:rPr lang="en-US" dirty="0" smtClean="0"/>
              <a:t>These typically are the graded activities</a:t>
            </a:r>
          </a:p>
          <a:p>
            <a:endParaRPr lang="en-US" dirty="0" smtClean="0"/>
          </a:p>
          <a:p>
            <a:r>
              <a:rPr lang="en-US" dirty="0" smtClean="0"/>
              <a:t>Other class Activities are for your own benefit</a:t>
            </a:r>
          </a:p>
          <a:p>
            <a:pPr lvl="1"/>
            <a:r>
              <a:rPr lang="en-US" dirty="0" smtClean="0"/>
              <a:t>Such as installing Ubuntu Linux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(Terminal Window)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733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Another way to invoke the compiler and linker is from the command line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This is usually done when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there is no graphical environment available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many engineering environments are NOT Windows/graphical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and/or when the program is only composed of one or two source files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5486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(Terminal Window)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733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Another way to invoke the compiler and linker is from the command line</a:t>
            </a:r>
          </a:p>
          <a:p>
            <a:endParaRPr lang="en-US" dirty="0" smtClean="0"/>
          </a:p>
          <a:p>
            <a:r>
              <a:rPr lang="en-US" dirty="0" smtClean="0"/>
              <a:t>This is usually done when </a:t>
            </a:r>
          </a:p>
          <a:p>
            <a:pPr lvl="1"/>
            <a:r>
              <a:rPr lang="en-US" dirty="0" smtClean="0"/>
              <a:t>there is no graphical environment available</a:t>
            </a:r>
          </a:p>
          <a:p>
            <a:pPr lvl="2"/>
            <a:r>
              <a:rPr lang="en-US" dirty="0" smtClean="0"/>
              <a:t>many engineering environments are NOT Windows/graphical</a:t>
            </a:r>
          </a:p>
          <a:p>
            <a:pPr lvl="1"/>
            <a:r>
              <a:rPr lang="en-US" dirty="0" smtClean="0"/>
              <a:t>and/or when the program is only composed of one or two source files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5486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early projects will be command line compiled and linked</a:t>
            </a:r>
          </a:p>
          <a:p>
            <a:endParaRPr lang="en-US" dirty="0" smtClean="0"/>
          </a:p>
          <a:p>
            <a:r>
              <a:rPr lang="en-US" dirty="0" smtClean="0"/>
              <a:t>We will then look at how to create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we will start using a very primitive 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Assignment – Hello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1148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Take 10 to 20 minutes to </a:t>
            </a:r>
          </a:p>
          <a:p>
            <a:pPr lvl="1"/>
            <a:r>
              <a:rPr lang="en-US" dirty="0" smtClean="0"/>
              <a:t>Create a HelloGameOver.cpp program</a:t>
            </a:r>
          </a:p>
          <a:p>
            <a:endParaRPr lang="en-US" dirty="0" smtClean="0"/>
          </a:p>
          <a:p>
            <a:r>
              <a:rPr lang="en-US" dirty="0" smtClean="0"/>
              <a:t>Use whatever text editor you like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time using </a:t>
            </a:r>
            <a:r>
              <a:rPr lang="en-US" dirty="0" err="1" smtClean="0"/>
              <a:t>gedit</a:t>
            </a:r>
            <a:r>
              <a:rPr lang="en-US" dirty="0" smtClean="0"/>
              <a:t> may be the easiest</a:t>
            </a:r>
          </a:p>
          <a:p>
            <a:endParaRPr lang="en-US" dirty="0" smtClean="0"/>
          </a:p>
          <a:p>
            <a:r>
              <a:rPr lang="en-US" dirty="0" smtClean="0"/>
              <a:t>Use command line to invoke g++ to compile and link into an executable</a:t>
            </a:r>
          </a:p>
          <a:p>
            <a:endParaRPr lang="en-US" dirty="0" smtClean="0"/>
          </a:p>
          <a:p>
            <a:r>
              <a:rPr lang="en-US" dirty="0" smtClean="0"/>
              <a:t>Submit the source code and resulting executable (tarred together) to D2L</a:t>
            </a:r>
          </a:p>
          <a:p>
            <a:endParaRPr lang="en-US" dirty="0"/>
          </a:p>
          <a:p>
            <a:r>
              <a:rPr lang="en-US" dirty="0" smtClean="0"/>
              <a:t>Each individual must submit something, but you may work together</a:t>
            </a:r>
          </a:p>
          <a:p>
            <a:endParaRPr lang="en-US" dirty="0"/>
          </a:p>
          <a:p>
            <a:r>
              <a:rPr lang="en-US" dirty="0" smtClean="0"/>
              <a:t>There may exist a document on D2L to help you </a:t>
            </a:r>
          </a:p>
          <a:p>
            <a:pPr lvl="1"/>
            <a:r>
              <a:rPr lang="en-US" dirty="0" smtClean="0"/>
              <a:t>Check the </a:t>
            </a:r>
            <a:r>
              <a:rPr lang="en-US" b="1" dirty="0" smtClean="0">
                <a:solidFill>
                  <a:srgbClr val="FF0000"/>
                </a:solidFill>
              </a:rPr>
              <a:t>In Class Assignment Folder, for file: ICA001_HelloGameOver.pptx</a:t>
            </a:r>
          </a:p>
          <a:p>
            <a:endParaRPr lang="en-US" dirty="0"/>
          </a:p>
          <a:p>
            <a:r>
              <a:rPr lang="en-US" dirty="0" smtClean="0"/>
              <a:t>Additional help may be </a:t>
            </a:r>
            <a:r>
              <a:rPr lang="en-US" dirty="0"/>
              <a:t>found on D2L in the </a:t>
            </a:r>
            <a:r>
              <a:rPr lang="en-US" dirty="0" smtClean="0"/>
              <a:t>Helper Section</a:t>
            </a:r>
            <a:endParaRPr lang="en-US" dirty="0"/>
          </a:p>
          <a:p>
            <a:pPr lvl="1"/>
            <a:r>
              <a:rPr lang="en-US" b="1" i="1" dirty="0" smtClean="0"/>
              <a:t>HowTo_CompileCPP_viaCommandLine.pdf</a:t>
            </a:r>
          </a:p>
        </p:txBody>
      </p:sp>
      <p:pic>
        <p:nvPicPr>
          <p:cNvPr id="2050" name="Picture 2" descr="C:\Users\dingleb\Desktop\Courses\CS244\CS244_2014b_fall\Assignment_InClass\cs244_ica001_HelloGameOver\ICA001_HelloGameOv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876800" cy="40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In Class Assignment 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have now completed your first C++ program for this course</a:t>
            </a:r>
          </a:p>
          <a:p>
            <a:endParaRPr lang="en-US" dirty="0" smtClean="0"/>
          </a:p>
          <a:p>
            <a:r>
              <a:rPr lang="en-US" dirty="0" smtClean="0"/>
              <a:t>AND know how tar and </a:t>
            </a:r>
            <a:r>
              <a:rPr lang="en-US" dirty="0" err="1" smtClean="0"/>
              <a:t>gzip</a:t>
            </a:r>
            <a:r>
              <a:rPr lang="en-US" dirty="0" smtClean="0"/>
              <a:t> the results</a:t>
            </a:r>
          </a:p>
          <a:p>
            <a:endParaRPr lang="en-US" dirty="0"/>
          </a:p>
          <a:p>
            <a:r>
              <a:rPr lang="en-US" dirty="0" smtClean="0"/>
              <a:t>Most of the time you will only need to submit the source code</a:t>
            </a:r>
          </a:p>
          <a:p>
            <a:pPr lvl="1"/>
            <a:r>
              <a:rPr lang="en-US" dirty="0" smtClean="0"/>
              <a:t>the executable will be re-created for grading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Be certain you submitted something to D2L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so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Now you should practice and explore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Trivial Practice</a:t>
            </a:r>
          </a:p>
          <a:p>
            <a:pPr lvl="2"/>
            <a:r>
              <a:rPr lang="en-US" dirty="0" smtClean="0"/>
              <a:t>ica002_DieRoller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More challenging</a:t>
            </a:r>
          </a:p>
          <a:p>
            <a:pPr lvl="2"/>
            <a:r>
              <a:rPr lang="en-US" dirty="0" smtClean="0"/>
              <a:t>ica003_WordJumble</a:t>
            </a:r>
          </a:p>
          <a:p>
            <a:pPr lvl="2"/>
            <a:r>
              <a:rPr lang="en-US" dirty="0" smtClean="0"/>
              <a:t>ica004_SimplePerson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first homework is already posted online</a:t>
            </a:r>
          </a:p>
          <a:p>
            <a:pPr lvl="1"/>
            <a:r>
              <a:rPr lang="en-US" dirty="0" smtClean="0"/>
              <a:t>Do NOT wait to the due date to start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will be a test (soon) on your C++ knowledge</a:t>
            </a:r>
          </a:p>
          <a:p>
            <a:pPr lvl="1"/>
            <a:r>
              <a:rPr lang="en-US" dirty="0" smtClean="0"/>
              <a:t>Start reviewing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33681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 some foundational groundwork stuff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Review some C++ and programming</a:t>
            </a:r>
          </a:p>
          <a:p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/>
              <a:t>some practice using Ubuntu Linux and g</a:t>
            </a:r>
            <a:r>
              <a:rPr lang="en-US" dirty="0" smtClean="0"/>
              <a:t>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 about the course?</a:t>
            </a:r>
          </a:p>
          <a:p>
            <a:endParaRPr lang="en-US" dirty="0" smtClean="0"/>
          </a:p>
          <a:p>
            <a:r>
              <a:rPr lang="en-US" dirty="0"/>
              <a:t>Next up</a:t>
            </a:r>
          </a:p>
          <a:p>
            <a:pPr lvl="1"/>
            <a:r>
              <a:rPr lang="en-US" dirty="0"/>
              <a:t>What is programming?</a:t>
            </a:r>
          </a:p>
          <a:p>
            <a:pPr lvl="1"/>
            <a:r>
              <a:rPr lang="en-US" dirty="0" smtClean="0"/>
              <a:t>Object Oriented versus Structured</a:t>
            </a:r>
          </a:p>
          <a:p>
            <a:pPr lvl="1"/>
            <a:r>
              <a:rPr lang="en-US" dirty="0" smtClean="0"/>
              <a:t>C++ Review and Intro to Ubuntu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programming?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Helper Questions:</a:t>
            </a:r>
          </a:p>
          <a:p>
            <a:pPr lvl="2"/>
            <a:r>
              <a:rPr lang="en-US" dirty="0" smtClean="0"/>
              <a:t>Why do you write a program?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hat are you trying to do? How?</a:t>
            </a:r>
          </a:p>
          <a:p>
            <a:pPr lvl="2"/>
            <a:r>
              <a:rPr lang="en-US" dirty="0" smtClean="0"/>
              <a:t>Perhaps identify a simple example?</a:t>
            </a:r>
          </a:p>
        </p:txBody>
      </p:sp>
    </p:spTree>
    <p:extLst>
      <p:ext uri="{BB962C8B-B14F-4D97-AF65-F5344CB8AC3E}">
        <p14:creationId xmlns:p14="http://schemas.microsoft.com/office/powerpoint/2010/main" val="424062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survey of answers</a:t>
            </a:r>
          </a:p>
          <a:p>
            <a:r>
              <a:rPr lang="en-US" dirty="0" smtClean="0"/>
              <a:t>Write them on the board</a:t>
            </a:r>
          </a:p>
          <a:p>
            <a:r>
              <a:rPr lang="en-US" dirty="0" smtClean="0"/>
              <a:t>Go to next slide and continue</a:t>
            </a:r>
          </a:p>
        </p:txBody>
      </p:sp>
    </p:spTree>
    <p:extLst>
      <p:ext uri="{BB962C8B-B14F-4D97-AF65-F5344CB8AC3E}">
        <p14:creationId xmlns:p14="http://schemas.microsoft.com/office/powerpoint/2010/main" val="20211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You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programming?</a:t>
            </a:r>
          </a:p>
          <a:p>
            <a:pPr lvl="1"/>
            <a:r>
              <a:rPr lang="en-US" dirty="0" smtClean="0"/>
              <a:t>Programming is taking</a:t>
            </a:r>
          </a:p>
          <a:p>
            <a:pPr lvl="2"/>
            <a:r>
              <a:rPr lang="en-US" dirty="0" smtClean="0"/>
              <a:t>A problem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 set of data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 set of functions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Then</a:t>
            </a:r>
          </a:p>
          <a:p>
            <a:pPr lvl="2"/>
            <a:r>
              <a:rPr lang="en-US" dirty="0" smtClean="0"/>
              <a:t>Finding a way to apply those</a:t>
            </a:r>
            <a:r>
              <a:rPr lang="en-US" baseline="0" dirty="0" smtClean="0"/>
              <a:t> functions to the data to get an answer to the problem</a:t>
            </a:r>
          </a:p>
          <a:p>
            <a:pPr lvl="3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905000"/>
            <a:ext cx="18664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Check board</a:t>
            </a:r>
          </a:p>
          <a:p>
            <a:r>
              <a:rPr lang="en-US" dirty="0" smtClean="0"/>
              <a:t>Does this equate?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1637</Words>
  <Application>Microsoft Office PowerPoint</Application>
  <PresentationFormat>On-screen Show (4:3)</PresentationFormat>
  <Paragraphs>307</Paragraphs>
  <Slides>36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C++ and Ubuntu Linux Review and Practice</vt:lpstr>
      <vt:lpstr>From Last Time</vt:lpstr>
      <vt:lpstr>Things to Note</vt:lpstr>
      <vt:lpstr>Also Note</vt:lpstr>
      <vt:lpstr>Today’s Plan</vt:lpstr>
      <vt:lpstr>Start Marker</vt:lpstr>
      <vt:lpstr>Class Activity</vt:lpstr>
      <vt:lpstr>End Class Activity</vt:lpstr>
      <vt:lpstr>Something You Already Know</vt:lpstr>
      <vt:lpstr>Something You Already Know</vt:lpstr>
      <vt:lpstr>Some New-ish Things</vt:lpstr>
      <vt:lpstr>Back to What You Already Knew</vt:lpstr>
      <vt:lpstr>What is Programming – Summary </vt:lpstr>
      <vt:lpstr>Marker Slide</vt:lpstr>
      <vt:lpstr>More Stuff You Already Know</vt:lpstr>
      <vt:lpstr>Procedural (basic concept)</vt:lpstr>
      <vt:lpstr>Object Oriented (basic concept)</vt:lpstr>
      <vt:lpstr>Object Oriented (characteristics)</vt:lpstr>
      <vt:lpstr>Object Oriented Supports</vt:lpstr>
      <vt:lpstr>Object Oriented (implementation)</vt:lpstr>
      <vt:lpstr>Object Oriented (implementation)</vt:lpstr>
      <vt:lpstr>Marker Slide</vt:lpstr>
      <vt:lpstr>Recall Details of C++</vt:lpstr>
      <vt:lpstr>Executable Files</vt:lpstr>
      <vt:lpstr>Steps to an Executable</vt:lpstr>
      <vt:lpstr>Steps to an Executable</vt:lpstr>
      <vt:lpstr>Steps to an Executable</vt:lpstr>
      <vt:lpstr>Steps to an Executable</vt:lpstr>
      <vt:lpstr>Integrated Development Environment</vt:lpstr>
      <vt:lpstr>Command Line (Terminal Window)</vt:lpstr>
      <vt:lpstr>Command Line (Terminal Window)</vt:lpstr>
      <vt:lpstr>For this class</vt:lpstr>
      <vt:lpstr>In Class Assignment – Hello </vt:lpstr>
      <vt:lpstr>End In Class Assignment Hello</vt:lpstr>
      <vt:lpstr>So far so good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239</cp:revision>
  <dcterms:created xsi:type="dcterms:W3CDTF">2014-01-06T21:28:52Z</dcterms:created>
  <dcterms:modified xsi:type="dcterms:W3CDTF">2014-09-06T22:32:18Z</dcterms:modified>
</cp:coreProperties>
</file>