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79" r:id="rId3"/>
    <p:sldId id="287" r:id="rId4"/>
    <p:sldId id="284" r:id="rId5"/>
    <p:sldId id="285" r:id="rId6"/>
    <p:sldId id="282" r:id="rId7"/>
    <p:sldId id="286" r:id="rId8"/>
    <p:sldId id="283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06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27" r:id="rId42"/>
    <p:sldId id="328" r:id="rId43"/>
    <p:sldId id="329" r:id="rId44"/>
    <p:sldId id="307" r:id="rId45"/>
    <p:sldId id="308" r:id="rId46"/>
    <p:sldId id="309" r:id="rId47"/>
    <p:sldId id="310" r:id="rId48"/>
    <p:sldId id="311" r:id="rId49"/>
    <p:sldId id="335" r:id="rId50"/>
    <p:sldId id="336" r:id="rId51"/>
    <p:sldId id="337" r:id="rId52"/>
    <p:sldId id="338" r:id="rId53"/>
    <p:sldId id="330" r:id="rId54"/>
    <p:sldId id="331" r:id="rId55"/>
    <p:sldId id="296" r:id="rId56"/>
    <p:sldId id="339" r:id="rId57"/>
    <p:sldId id="297" r:id="rId58"/>
    <p:sldId id="26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DF951"/>
    <a:srgbClr val="EDE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84936" autoAdjust="0"/>
  </p:normalViewPr>
  <p:slideViewPr>
    <p:cSldViewPr>
      <p:cViewPr varScale="1">
        <p:scale>
          <a:sx n="79" d="100"/>
          <a:sy n="79" d="100"/>
        </p:scale>
        <p:origin x="-5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DDDC3-560E-4660-8D57-5E2700C0CFE2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9E0AA-779A-4269-93AF-9B1903AC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9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9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0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6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799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6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2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0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5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0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B8513-FCC6-45B3-8F2C-702BFD3288B5}" type="datetimeFigureOut">
              <a:rPr lang="en-US" smtClean="0"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9CE3F-4ED4-456A-90A4-24B0275E0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6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Engineering</a:t>
            </a:r>
            <a:br>
              <a:rPr lang="en-US" dirty="0" smtClean="0"/>
            </a:b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5791200"/>
            <a:ext cx="449580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Game Design and Development Program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05800" y="6455997"/>
            <a:ext cx="560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</p:txBody>
      </p:sp>
      <p:sp>
        <p:nvSpPr>
          <p:cNvPr id="6" name="TextBox 5"/>
          <p:cNvSpPr txBox="1"/>
          <p:nvPr/>
        </p:nvSpPr>
        <p:spPr>
          <a:xfrm rot="20334187">
            <a:off x="6887562" y="2764227"/>
            <a:ext cx="11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Chapter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</a:rPr>
              <a:t>Analysis</a:t>
            </a:r>
            <a:r>
              <a:rPr lang="en-US" altLang="en-US" dirty="0" smtClean="0"/>
              <a:t> (of problem)</a:t>
            </a:r>
            <a:endParaRPr lang="en-US" altLang="en-US" b="1" dirty="0"/>
          </a:p>
          <a:p>
            <a:pPr lvl="1"/>
            <a:r>
              <a:rPr lang="en-US" altLang="en-US" dirty="0" smtClean="0"/>
              <a:t>First and most important step of development</a:t>
            </a:r>
            <a:endParaRPr lang="en-US" altLang="en-US" dirty="0"/>
          </a:p>
          <a:p>
            <a:pPr lvl="1"/>
            <a:r>
              <a:rPr lang="en-US" altLang="en-US" dirty="0"/>
              <a:t>Analysis requirements</a:t>
            </a:r>
          </a:p>
          <a:p>
            <a:pPr lvl="2"/>
            <a:r>
              <a:rPr lang="en-US" altLang="en-US" dirty="0"/>
              <a:t>Thoroughly understand the problem</a:t>
            </a:r>
          </a:p>
          <a:p>
            <a:pPr lvl="2"/>
            <a:r>
              <a:rPr lang="en-US" altLang="en-US" dirty="0"/>
              <a:t>Understand the problem requirements</a:t>
            </a:r>
          </a:p>
          <a:p>
            <a:pPr lvl="2"/>
            <a:r>
              <a:rPr lang="en-US" altLang="en-US" dirty="0"/>
              <a:t>Divide problem into </a:t>
            </a:r>
            <a:r>
              <a:rPr lang="en-US" altLang="en-US" dirty="0" err="1"/>
              <a:t>subproblems</a:t>
            </a:r>
            <a:r>
              <a:rPr lang="en-US" altLang="en-US" dirty="0"/>
              <a:t> (if complex)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2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US" altLang="en-US" dirty="0"/>
              <a:t>Design an algorithm to solve the problem or </a:t>
            </a:r>
            <a:r>
              <a:rPr lang="en-US" altLang="en-US" dirty="0" err="1"/>
              <a:t>subproblem</a:t>
            </a:r>
            <a:endParaRPr lang="en-US" altLang="en-US" dirty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Algorithm</a:t>
            </a:r>
            <a:endParaRPr lang="en-US" altLang="en-US" dirty="0"/>
          </a:p>
          <a:p>
            <a:pPr lvl="2"/>
            <a:r>
              <a:rPr lang="en-US" altLang="en-US" dirty="0"/>
              <a:t>Step-by-step problem-solving process</a:t>
            </a:r>
          </a:p>
          <a:p>
            <a:pPr lvl="2"/>
            <a:r>
              <a:rPr lang="en-US" altLang="en-US" dirty="0"/>
              <a:t>Solution obtained in finite amount of time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43000" y="3299936"/>
            <a:ext cx="1981200" cy="457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9400" y="2965132"/>
            <a:ext cx="581287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will get back to design and analysis of algorithms shortly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1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Design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US" altLang="en-US" b="1" dirty="0" smtClean="0">
                <a:solidFill>
                  <a:srgbClr val="FF0000"/>
                </a:solidFill>
              </a:rPr>
              <a:t>Structured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/>
              <a:t>design</a:t>
            </a:r>
          </a:p>
          <a:p>
            <a:pPr lvl="2"/>
            <a:r>
              <a:rPr lang="en-US" altLang="en-US" dirty="0"/>
              <a:t>Dividing problem into smaller </a:t>
            </a:r>
            <a:r>
              <a:rPr lang="en-US" altLang="en-US" dirty="0" err="1"/>
              <a:t>subproblems</a:t>
            </a:r>
            <a:endParaRPr lang="en-US" altLang="en-US" dirty="0"/>
          </a:p>
          <a:p>
            <a:pPr lvl="2"/>
            <a:r>
              <a:rPr lang="en-US" altLang="en-US" dirty="0"/>
              <a:t>Also known as: top-down design, stepwise refinement, and modular programming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Design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b="1" dirty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Object-oriented</a:t>
            </a:r>
            <a:r>
              <a:rPr lang="en-US" altLang="en-US" dirty="0"/>
              <a:t> design (OOD)</a:t>
            </a:r>
          </a:p>
          <a:p>
            <a:pPr lvl="2"/>
            <a:r>
              <a:rPr lang="en-US" altLang="en-US" dirty="0"/>
              <a:t>Identifies components called objects</a:t>
            </a:r>
          </a:p>
          <a:p>
            <a:pPr lvl="2"/>
            <a:r>
              <a:rPr lang="en-US" altLang="en-US" dirty="0"/>
              <a:t>Determines how objects interact with one another</a:t>
            </a:r>
          </a:p>
          <a:p>
            <a:pPr lvl="2"/>
            <a:r>
              <a:rPr lang="en-US" altLang="en-US" dirty="0"/>
              <a:t>Object specifications: relevant data; possible operations performed on that data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Object-oriented </a:t>
            </a:r>
            <a:r>
              <a:rPr lang="en-US" altLang="en-US" dirty="0"/>
              <a:t>programming (OOP) language</a:t>
            </a:r>
          </a:p>
          <a:p>
            <a:pPr lvl="2"/>
            <a:r>
              <a:rPr lang="en-US" altLang="en-US" dirty="0"/>
              <a:t>Programming language implementing OOD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Object-oriented </a:t>
            </a:r>
            <a:r>
              <a:rPr lang="en-US" altLang="en-US" dirty="0"/>
              <a:t>design principles</a:t>
            </a:r>
          </a:p>
          <a:p>
            <a:pPr lvl="2"/>
            <a:r>
              <a:rPr lang="en-US" altLang="en-US" dirty="0"/>
              <a:t>Encapsulation, inheritance, and </a:t>
            </a:r>
            <a:r>
              <a:rPr lang="en-US" altLang="en-US" dirty="0" smtClean="0"/>
              <a:t>polymorphism</a:t>
            </a:r>
            <a:endParaRPr lang="en-US" alt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5181600"/>
            <a:ext cx="6172200" cy="9906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39231" y="4996934"/>
            <a:ext cx="360476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Very popular topic for job interviews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0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>
                <a:solidFill>
                  <a:srgbClr val="FF0000"/>
                </a:solidFill>
              </a:rPr>
              <a:t>Implementation</a:t>
            </a:r>
          </a:p>
          <a:p>
            <a:pPr lvl="1"/>
            <a:r>
              <a:rPr lang="en-US" altLang="en-US" dirty="0"/>
              <a:t>Write and compile programming code</a:t>
            </a:r>
          </a:p>
          <a:p>
            <a:pPr lvl="2"/>
            <a:r>
              <a:rPr lang="en-US" altLang="en-US" dirty="0"/>
              <a:t>Implement classes and functions discovered in the design phase</a:t>
            </a:r>
          </a:p>
          <a:p>
            <a:pPr lvl="1"/>
            <a:r>
              <a:rPr lang="en-US" altLang="en-US" dirty="0"/>
              <a:t>Final program consists of several functions</a:t>
            </a:r>
          </a:p>
          <a:p>
            <a:pPr lvl="2"/>
            <a:r>
              <a:rPr lang="en-US" altLang="en-US" dirty="0"/>
              <a:t>Each accomplishes a specific goal</a:t>
            </a:r>
          </a:p>
          <a:p>
            <a:pPr lvl="1"/>
            <a:r>
              <a:rPr lang="en-US" altLang="en-US" dirty="0"/>
              <a:t>Precondition</a:t>
            </a:r>
          </a:p>
          <a:p>
            <a:pPr lvl="2"/>
            <a:r>
              <a:rPr lang="en-US" altLang="en-US" dirty="0"/>
              <a:t>Statement specifying condition(s)</a:t>
            </a:r>
          </a:p>
          <a:p>
            <a:pPr lvl="2"/>
            <a:r>
              <a:rPr lang="en-US" altLang="en-US" dirty="0"/>
              <a:t>Must be true before function called</a:t>
            </a:r>
          </a:p>
          <a:p>
            <a:pPr lvl="1"/>
            <a:r>
              <a:rPr lang="en-US" altLang="en-US" dirty="0" err="1"/>
              <a:t>Postcondition</a:t>
            </a:r>
            <a:endParaRPr lang="en-US" altLang="en-US" dirty="0"/>
          </a:p>
          <a:p>
            <a:pPr lvl="2"/>
            <a:r>
              <a:rPr lang="en-US" altLang="en-US" dirty="0"/>
              <a:t>Statement specifying true items after function call </a:t>
            </a:r>
            <a:r>
              <a:rPr lang="en-US" altLang="en-US" dirty="0" smtClean="0"/>
              <a:t>completed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 rot="21304799">
            <a:off x="6577771" y="3534923"/>
            <a:ext cx="2190728" cy="175432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Debugging while</a:t>
            </a:r>
            <a:br>
              <a:rPr lang="en-US" i="1" dirty="0" smtClean="0"/>
            </a:br>
            <a:r>
              <a:rPr lang="en-US" i="1" dirty="0" smtClean="0"/>
              <a:t>implementing</a:t>
            </a:r>
          </a:p>
          <a:p>
            <a:r>
              <a:rPr lang="en-US" i="1" dirty="0" smtClean="0"/>
              <a:t>typically means</a:t>
            </a:r>
          </a:p>
          <a:p>
            <a:r>
              <a:rPr lang="en-US" i="1" dirty="0" smtClean="0"/>
              <a:t>fixing coding errors</a:t>
            </a:r>
          </a:p>
          <a:p>
            <a:r>
              <a:rPr lang="en-US" i="1" dirty="0" smtClean="0"/>
              <a:t>syntax, initializations,</a:t>
            </a:r>
          </a:p>
          <a:p>
            <a:r>
              <a:rPr lang="en-US" i="1" dirty="0" smtClean="0"/>
              <a:t>data assignments…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973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</a:t>
            </a:r>
            <a:r>
              <a:rPr lang="en-US" b="1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>: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Testing</a:t>
            </a:r>
            <a:endParaRPr lang="en-US" altLang="en-US" b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dirty="0"/>
              <a:t>Testing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Testing program correctness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Verifying program works properly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Increase program reliability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Discover and fix errors before releasing to user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Test case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Set of inputs, user actions, other initial conditions, and the expected output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Document properly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Black-box testing and white-box </a:t>
            </a:r>
            <a:r>
              <a:rPr lang="en-US" altLang="en-US" dirty="0" smtClean="0"/>
              <a:t>testing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 rot="21304799">
            <a:off x="5740953" y="1046581"/>
            <a:ext cx="3145861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Debugging while testing</a:t>
            </a:r>
          </a:p>
          <a:p>
            <a:r>
              <a:rPr lang="en-US" i="1" dirty="0" smtClean="0"/>
              <a:t>typically means</a:t>
            </a:r>
          </a:p>
          <a:p>
            <a:r>
              <a:rPr lang="en-US" i="1" dirty="0" smtClean="0"/>
              <a:t>fixing errors in logical design</a:t>
            </a:r>
          </a:p>
          <a:p>
            <a:r>
              <a:rPr lang="en-US" i="1" dirty="0" smtClean="0"/>
              <a:t>boundaries and user interfacing</a:t>
            </a:r>
          </a:p>
          <a:p>
            <a:r>
              <a:rPr lang="en-US" i="1" dirty="0" smtClean="0"/>
              <a:t>and meeting specifications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 rot="21304799">
            <a:off x="6612646" y="2602784"/>
            <a:ext cx="2119876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Implementation and</a:t>
            </a:r>
          </a:p>
          <a:p>
            <a:r>
              <a:rPr lang="en-US" i="1" dirty="0" smtClean="0"/>
              <a:t>Testing are generally</a:t>
            </a:r>
          </a:p>
          <a:p>
            <a:r>
              <a:rPr lang="en-US" i="1" dirty="0" smtClean="0"/>
              <a:t>iterative:</a:t>
            </a:r>
          </a:p>
          <a:p>
            <a:r>
              <a:rPr lang="en-US" i="1" dirty="0" smtClean="0"/>
              <a:t>Implement, test,</a:t>
            </a:r>
          </a:p>
          <a:p>
            <a:r>
              <a:rPr lang="en-US" i="1" dirty="0" smtClean="0"/>
              <a:t>implement, test…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 rot="21304799">
            <a:off x="4939179" y="5907289"/>
            <a:ext cx="392209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Black box – inputs yield output expected</a:t>
            </a:r>
          </a:p>
          <a:p>
            <a:r>
              <a:rPr lang="en-US" i="1" dirty="0" smtClean="0"/>
              <a:t>White box – test all code paths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9711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Summary: Program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 Life Cycle has 3 stages</a:t>
            </a:r>
          </a:p>
          <a:p>
            <a:pPr lvl="1"/>
            <a:r>
              <a:rPr lang="en-US" altLang="en-US" dirty="0"/>
              <a:t>Development, Use, and Maintenance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Development stage has 4 main phases</a:t>
            </a:r>
          </a:p>
          <a:p>
            <a:pPr lvl="2"/>
            <a:r>
              <a:rPr lang="en-US" altLang="en-US" dirty="0"/>
              <a:t>Analysis</a:t>
            </a:r>
          </a:p>
          <a:p>
            <a:pPr lvl="2"/>
            <a:r>
              <a:rPr lang="en-US" altLang="en-US" dirty="0"/>
              <a:t>Design</a:t>
            </a:r>
          </a:p>
          <a:p>
            <a:pPr lvl="2"/>
            <a:r>
              <a:rPr lang="en-US" altLang="en-US" dirty="0" smtClean="0"/>
              <a:t>Implementation</a:t>
            </a:r>
            <a:endParaRPr lang="en-US" altLang="en-US" dirty="0"/>
          </a:p>
          <a:p>
            <a:pPr lvl="2"/>
            <a:r>
              <a:rPr lang="en-US" altLang="en-US" dirty="0" smtClean="0"/>
              <a:t>Testing</a:t>
            </a:r>
            <a:endParaRPr lang="en-US" alt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5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on:</a:t>
            </a:r>
          </a:p>
          <a:p>
            <a:pPr lvl="1"/>
            <a:r>
              <a:rPr lang="en-US" dirty="0" smtClean="0"/>
              <a:t>Review of Software Engineering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Next Up:</a:t>
            </a:r>
            <a:endParaRPr lang="en-US" dirty="0"/>
          </a:p>
          <a:p>
            <a:pPr lvl="1"/>
            <a:r>
              <a:rPr lang="en-US" dirty="0" smtClean="0"/>
              <a:t>Algorithm Analysis </a:t>
            </a:r>
          </a:p>
          <a:p>
            <a:pPr lvl="2"/>
            <a:r>
              <a:rPr lang="en-US" dirty="0" smtClean="0"/>
              <a:t>Big-Oh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Algorithm: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step-by-step </a:t>
            </a:r>
            <a:r>
              <a:rPr lang="en-US" altLang="en-US" dirty="0"/>
              <a:t>problem-solving process</a:t>
            </a:r>
          </a:p>
          <a:p>
            <a:pPr lvl="2"/>
            <a:r>
              <a:rPr lang="en-US" altLang="en-US" dirty="0" smtClean="0"/>
              <a:t>solution </a:t>
            </a:r>
            <a:r>
              <a:rPr lang="en-US" altLang="en-US" dirty="0"/>
              <a:t>obtained in finite amount of </a:t>
            </a:r>
            <a:r>
              <a:rPr lang="en-US" altLang="en-US" dirty="0" smtClean="0"/>
              <a:t>time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 smtClean="0"/>
              <a:t>Created/selected in design phase </a:t>
            </a:r>
            <a:br>
              <a:rPr lang="en-US" altLang="en-US" dirty="0" smtClean="0"/>
            </a:br>
            <a:r>
              <a:rPr lang="en-US" altLang="en-US" dirty="0" smtClean="0"/>
              <a:t>of software development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r>
              <a:rPr lang="en-US" altLang="en-US" dirty="0"/>
              <a:t>Analyze algorithm after design</a:t>
            </a:r>
          </a:p>
          <a:p>
            <a:r>
              <a:rPr lang="en-US" altLang="en-US" dirty="0"/>
              <a:t>Example</a:t>
            </a:r>
          </a:p>
          <a:p>
            <a:pPr lvl="1"/>
            <a:r>
              <a:rPr lang="en-US" altLang="en-US" dirty="0"/>
              <a:t>50 packages delivered to 50 different houses</a:t>
            </a:r>
          </a:p>
          <a:p>
            <a:pPr lvl="1"/>
            <a:r>
              <a:rPr lang="en-US" altLang="en-US" dirty="0"/>
              <a:t>50 houses one mile apart, in the same </a:t>
            </a:r>
            <a:r>
              <a:rPr lang="en-US" altLang="en-US" dirty="0" smtClean="0"/>
              <a:t>area</a:t>
            </a:r>
            <a:endParaRPr lang="en-US" alt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1676400" y="3900488"/>
            <a:ext cx="6013450" cy="900112"/>
            <a:chOff x="1152" y="2928"/>
            <a:chExt cx="3788" cy="567"/>
          </a:xfrm>
        </p:grpSpPr>
        <p:pic>
          <p:nvPicPr>
            <p:cNvPr id="5" name="Picture 5" descr="ch01-f-00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2928"/>
              <a:ext cx="3012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52" y="3264"/>
              <a:ext cx="3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FIGURE 1-1</a:t>
              </a:r>
              <a:r>
                <a:rPr lang="en-US" altLang="en-US"/>
                <a:t> Gift shop and each dot representing a house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189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Previous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Installed VMware Player and Ubuntu Linux</a:t>
            </a:r>
          </a:p>
          <a:p>
            <a:endParaRPr lang="en-US" dirty="0" smtClean="0"/>
          </a:p>
          <a:p>
            <a:r>
              <a:rPr lang="en-US" dirty="0" smtClean="0"/>
              <a:t>Turned in Graded In-Class assignment</a:t>
            </a:r>
          </a:p>
          <a:p>
            <a:endParaRPr lang="en-US" dirty="0"/>
          </a:p>
          <a:p>
            <a:r>
              <a:rPr lang="en-US" dirty="0" smtClean="0"/>
              <a:t>Took Test ZERO</a:t>
            </a:r>
          </a:p>
          <a:p>
            <a:endParaRPr lang="en-US" dirty="0"/>
          </a:p>
          <a:p>
            <a:pPr lvl="1"/>
            <a:r>
              <a:rPr lang="en-US" dirty="0" smtClean="0"/>
              <a:t>See me after class if you missed any of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9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886200"/>
          </a:xfrm>
        </p:spPr>
        <p:txBody>
          <a:bodyPr>
            <a:normAutofit fontScale="92500"/>
          </a:bodyPr>
          <a:lstStyle/>
          <a:p>
            <a:r>
              <a:rPr lang="en-US" altLang="en-US" dirty="0"/>
              <a:t>Example (cont’d.)</a:t>
            </a:r>
          </a:p>
          <a:p>
            <a:pPr lvl="1"/>
            <a:r>
              <a:rPr lang="en-US" altLang="en-US" dirty="0"/>
              <a:t>Driver picks up all 50 packages</a:t>
            </a:r>
          </a:p>
          <a:p>
            <a:pPr lvl="1"/>
            <a:r>
              <a:rPr lang="en-US" altLang="en-US" dirty="0"/>
              <a:t>Drives one mile to first house, delivers first package</a:t>
            </a:r>
          </a:p>
          <a:p>
            <a:pPr lvl="1"/>
            <a:r>
              <a:rPr lang="en-US" altLang="en-US" dirty="0"/>
              <a:t>Drives another mile, delivers second package</a:t>
            </a:r>
          </a:p>
          <a:p>
            <a:pPr lvl="1"/>
            <a:r>
              <a:rPr lang="en-US" altLang="en-US" dirty="0"/>
              <a:t>Drives another mile, delivers third package, and so on</a:t>
            </a:r>
          </a:p>
          <a:p>
            <a:pPr lvl="1"/>
            <a:r>
              <a:rPr lang="en-US" altLang="en-US" dirty="0"/>
              <a:t>Distance driven to deliver packages</a:t>
            </a:r>
          </a:p>
          <a:p>
            <a:pPr lvl="2"/>
            <a:r>
              <a:rPr lang="en-US" altLang="en-US" dirty="0"/>
              <a:t>1+1+1+… +1 = 50 miles</a:t>
            </a:r>
          </a:p>
          <a:p>
            <a:pPr lvl="1"/>
            <a:r>
              <a:rPr lang="en-US" altLang="en-US" dirty="0"/>
              <a:t>Total distance traveled: 50 + 50 = 100 miles</a:t>
            </a:r>
          </a:p>
          <a:p>
            <a:endParaRPr lang="en-US" altLang="en-US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2057400" y="5257800"/>
            <a:ext cx="4954588" cy="900113"/>
            <a:chOff x="1344" y="2688"/>
            <a:chExt cx="3121" cy="567"/>
          </a:xfrm>
        </p:grpSpPr>
        <p:pic>
          <p:nvPicPr>
            <p:cNvPr id="8" name="Picture 7" descr="ch01-f-0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688"/>
              <a:ext cx="3121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344" y="3024"/>
              <a:ext cx="27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FIGURE 1-2</a:t>
              </a:r>
              <a:r>
                <a:rPr lang="en-US" altLang="en-US"/>
                <a:t> Package delivering scheme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6356349" y="1383268"/>
            <a:ext cx="190789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Solution scheme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886200"/>
          </a:xfrm>
        </p:spPr>
        <p:txBody>
          <a:bodyPr>
            <a:normAutofit/>
          </a:bodyPr>
          <a:lstStyle/>
          <a:p>
            <a:r>
              <a:rPr lang="en-US" altLang="en-US" dirty="0"/>
              <a:t>Example (cont’d.)</a:t>
            </a:r>
          </a:p>
          <a:p>
            <a:pPr lvl="1"/>
            <a:r>
              <a:rPr lang="en-US" altLang="en-US" dirty="0"/>
              <a:t>Similar route to deliver another set of 50 packages</a:t>
            </a:r>
          </a:p>
          <a:p>
            <a:pPr lvl="2"/>
            <a:r>
              <a:rPr lang="en-US" altLang="en-US" dirty="0"/>
              <a:t>Driver picks up first package, drives one mile to the first house, delivers package, returns to the shop</a:t>
            </a:r>
          </a:p>
          <a:p>
            <a:pPr lvl="2"/>
            <a:r>
              <a:rPr lang="en-US" altLang="en-US" dirty="0"/>
              <a:t>Driver picks up second package, drives two miles, delivers second package, returns to the shop</a:t>
            </a:r>
          </a:p>
          <a:p>
            <a:pPr lvl="1"/>
            <a:r>
              <a:rPr lang="en-US" altLang="en-US" dirty="0"/>
              <a:t>Total distance traveled</a:t>
            </a:r>
          </a:p>
          <a:p>
            <a:pPr lvl="2"/>
            <a:r>
              <a:rPr lang="en-US" altLang="en-US" dirty="0"/>
              <a:t>2 * (1+2+3+…+50) = 2550 miles</a:t>
            </a:r>
          </a:p>
        </p:txBody>
      </p: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1981200" y="5029200"/>
            <a:ext cx="4946650" cy="1204913"/>
            <a:chOff x="960" y="3264"/>
            <a:chExt cx="3116" cy="759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960" y="3792"/>
              <a:ext cx="3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FIGURE 1-3</a:t>
              </a:r>
              <a:r>
                <a:rPr lang="en-US" altLang="en-US"/>
                <a:t> Another package delivery scheme</a:t>
              </a:r>
            </a:p>
          </p:txBody>
        </p:sp>
        <p:pic>
          <p:nvPicPr>
            <p:cNvPr id="12" name="Picture 13" descr="ch01-f-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3264"/>
              <a:ext cx="3000" cy="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6356349" y="1383268"/>
            <a:ext cx="190789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Solution scheme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33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Example (cont’d.)</a:t>
            </a:r>
          </a:p>
          <a:p>
            <a:pPr lvl="1"/>
            <a:r>
              <a:rPr lang="en-US" altLang="en-US" i="1" dirty="0"/>
              <a:t>n</a:t>
            </a:r>
            <a:r>
              <a:rPr lang="en-US" altLang="en-US" dirty="0"/>
              <a:t> packages to deliver to </a:t>
            </a:r>
            <a:r>
              <a:rPr lang="en-US" altLang="en-US" i="1" dirty="0"/>
              <a:t>n</a:t>
            </a:r>
            <a:r>
              <a:rPr lang="en-US" altLang="en-US" dirty="0"/>
              <a:t> houses, each one mile apart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First </a:t>
            </a:r>
            <a:r>
              <a:rPr lang="en-US" altLang="en-US" dirty="0"/>
              <a:t>scheme: total distance traveled</a:t>
            </a:r>
          </a:p>
          <a:p>
            <a:pPr lvl="2"/>
            <a:r>
              <a:rPr lang="en-US" altLang="en-US" dirty="0"/>
              <a:t>1+1+1+… +</a:t>
            </a:r>
            <a:r>
              <a:rPr lang="en-US" altLang="en-US" i="1" dirty="0"/>
              <a:t>n</a:t>
            </a:r>
            <a:r>
              <a:rPr lang="en-US" altLang="en-US" dirty="0"/>
              <a:t> = 2</a:t>
            </a:r>
            <a:r>
              <a:rPr lang="en-US" altLang="en-US" i="1" dirty="0"/>
              <a:t>n</a:t>
            </a:r>
            <a:r>
              <a:rPr lang="en-US" altLang="en-US" dirty="0"/>
              <a:t> miles</a:t>
            </a:r>
          </a:p>
          <a:p>
            <a:pPr lvl="2"/>
            <a:r>
              <a:rPr lang="en-US" altLang="en-US" dirty="0"/>
              <a:t>Function of </a:t>
            </a:r>
            <a:r>
              <a:rPr lang="en-US" altLang="en-US" i="1" dirty="0"/>
              <a:t>n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Second </a:t>
            </a:r>
            <a:r>
              <a:rPr lang="en-US" altLang="en-US" dirty="0"/>
              <a:t>scheme: total distance traveled</a:t>
            </a:r>
          </a:p>
          <a:p>
            <a:pPr lvl="2"/>
            <a:r>
              <a:rPr lang="en-US" altLang="en-US" dirty="0"/>
              <a:t>2 * (1+2+3+…+</a:t>
            </a:r>
            <a:r>
              <a:rPr lang="en-US" altLang="en-US" i="1" dirty="0"/>
              <a:t>n</a:t>
            </a:r>
            <a:r>
              <a:rPr lang="en-US" altLang="en-US" dirty="0"/>
              <a:t>) = 2*(</a:t>
            </a:r>
            <a:r>
              <a:rPr lang="en-US" altLang="en-US" i="1" dirty="0"/>
              <a:t>n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+1) / 2) =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+</a:t>
            </a:r>
            <a:r>
              <a:rPr lang="en-US" altLang="en-US" i="1" dirty="0"/>
              <a:t>n</a:t>
            </a:r>
          </a:p>
          <a:p>
            <a:pPr lvl="2"/>
            <a:r>
              <a:rPr lang="en-US" altLang="en-US" dirty="0"/>
              <a:t>Function of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</a:p>
        </p:txBody>
      </p:sp>
      <p:sp>
        <p:nvSpPr>
          <p:cNvPr id="4" name="TextBox 3"/>
          <p:cNvSpPr txBox="1"/>
          <p:nvPr/>
        </p:nvSpPr>
        <p:spPr>
          <a:xfrm rot="20630776">
            <a:off x="5029046" y="3873529"/>
            <a:ext cx="3261086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Which scheme is better?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075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676400"/>
          </a:xfrm>
        </p:spPr>
        <p:txBody>
          <a:bodyPr/>
          <a:lstStyle/>
          <a:p>
            <a:r>
              <a:rPr lang="en-US" altLang="en-US" dirty="0"/>
              <a:t>Analyzing an algorithm</a:t>
            </a:r>
          </a:p>
          <a:p>
            <a:pPr lvl="1"/>
            <a:r>
              <a:rPr lang="en-US" altLang="en-US" dirty="0"/>
              <a:t>Count number of operations performed</a:t>
            </a:r>
          </a:p>
          <a:p>
            <a:pPr lvl="2"/>
            <a:r>
              <a:rPr lang="en-US" altLang="en-US" dirty="0"/>
              <a:t>Not affected by computer </a:t>
            </a:r>
            <a:r>
              <a:rPr lang="en-US" altLang="en-US" dirty="0" smtClean="0"/>
              <a:t>speed</a:t>
            </a:r>
            <a:endParaRPr lang="en-US" altLang="en-US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371600" y="3200400"/>
            <a:ext cx="6034088" cy="2540000"/>
            <a:chOff x="912" y="1938"/>
            <a:chExt cx="3801" cy="1600"/>
          </a:xfrm>
        </p:grpSpPr>
        <p:pic>
          <p:nvPicPr>
            <p:cNvPr id="5" name="Picture 6" descr="Tabel 1-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160"/>
              <a:ext cx="3753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12" y="1938"/>
              <a:ext cx="3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1-1</a:t>
              </a:r>
              <a:r>
                <a:rPr lang="en-US" altLang="en-US"/>
                <a:t> Various values of </a:t>
              </a:r>
              <a:r>
                <a:rPr lang="en-US" altLang="en-US" i="1"/>
                <a:t>n</a:t>
              </a:r>
              <a:r>
                <a:rPr lang="en-US" altLang="en-US"/>
                <a:t>, 2</a:t>
              </a:r>
              <a:r>
                <a:rPr lang="en-US" altLang="en-US" i="1"/>
                <a:t>n</a:t>
              </a:r>
              <a:r>
                <a:rPr lang="en-US" altLang="en-US"/>
                <a:t>, </a:t>
              </a:r>
              <a:r>
                <a:rPr lang="en-US" altLang="en-US" i="1"/>
                <a:t>n</a:t>
              </a:r>
              <a:r>
                <a:rPr lang="en-US" altLang="en-US" baseline="30000"/>
                <a:t>2</a:t>
              </a:r>
              <a:r>
                <a:rPr lang="en-US" altLang="en-US"/>
                <a:t>, and </a:t>
              </a:r>
              <a:r>
                <a:rPr lang="en-US" altLang="en-US" i="1"/>
                <a:t>n</a:t>
              </a:r>
              <a:r>
                <a:rPr lang="en-US" altLang="en-US" baseline="30000"/>
                <a:t>2 </a:t>
              </a:r>
              <a:r>
                <a:rPr lang="en-US" altLang="en-US"/>
                <a:t>+ </a:t>
              </a:r>
              <a:r>
                <a:rPr lang="en-US" altLang="en-US" i="1"/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50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24690" y="2623508"/>
            <a:ext cx="6827658" cy="348292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33400" y="2971800"/>
            <a:ext cx="6818948" cy="457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9596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33400" y="3448594"/>
            <a:ext cx="6818948" cy="268701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21160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48640" y="3717295"/>
            <a:ext cx="6818948" cy="20900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2348" y="35542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32604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48640" y="3926301"/>
            <a:ext cx="6818948" cy="20900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2348" y="35542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7588" y="38590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23562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48640" y="4163863"/>
            <a:ext cx="6818948" cy="209006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2348" y="35542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7588" y="38590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67588" y="41638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42130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Marker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over Test Zero</a:t>
            </a:r>
          </a:p>
          <a:p>
            <a:endParaRPr lang="en-US" dirty="0"/>
          </a:p>
          <a:p>
            <a:r>
              <a:rPr lang="en-US" dirty="0" smtClean="0"/>
              <a:t>Summary Review of Software Engineering</a:t>
            </a:r>
          </a:p>
          <a:p>
            <a:pPr lvl="1"/>
            <a:r>
              <a:rPr lang="en-US" dirty="0" smtClean="0"/>
              <a:t>Chapter 1 highlights</a:t>
            </a:r>
          </a:p>
          <a:p>
            <a:pPr lvl="1"/>
            <a:endParaRPr lang="en-US" dirty="0"/>
          </a:p>
          <a:p>
            <a:r>
              <a:rPr lang="en-US" dirty="0"/>
              <a:t>Algorithm Analysis </a:t>
            </a:r>
          </a:p>
          <a:p>
            <a:pPr lvl="1"/>
            <a:r>
              <a:rPr lang="en-US" dirty="0"/>
              <a:t>Big-Oh</a:t>
            </a:r>
          </a:p>
        </p:txBody>
      </p:sp>
    </p:spTree>
    <p:extLst>
      <p:ext uri="{BB962C8B-B14F-4D97-AF65-F5344CB8AC3E}">
        <p14:creationId xmlns:p14="http://schemas.microsoft.com/office/powerpoint/2010/main" val="23304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548640" y="4468663"/>
            <a:ext cx="6818948" cy="34242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2348" y="35542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7588" y="38590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67588" y="41638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67588" y="4468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27113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1-1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fixed number of executed operations </a:t>
            </a:r>
          </a:p>
        </p:txBody>
      </p:sp>
      <p:pic>
        <p:nvPicPr>
          <p:cNvPr id="4" name="Picture 7" descr="Example 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623508"/>
            <a:ext cx="6834188" cy="21875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352348" y="2644217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2348" y="32494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2348" y="2944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52348" y="35542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67588" y="38590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67588" y="41638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367588" y="4468663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6" name="TextBox 15"/>
          <p:cNvSpPr txBox="1"/>
          <p:nvPr/>
        </p:nvSpPr>
        <p:spPr>
          <a:xfrm rot="21304799">
            <a:off x="4658341" y="5133781"/>
            <a:ext cx="3092578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Constant number of operations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 rot="21304799">
            <a:off x="5871490" y="5602785"/>
            <a:ext cx="1213794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Aside: O(1)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3418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81000" y="2038590"/>
            <a:ext cx="6818948" cy="34242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81000" y="2397643"/>
            <a:ext cx="6818948" cy="34242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240040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81000" y="2631990"/>
            <a:ext cx="6818948" cy="34242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57069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81000" y="2974410"/>
            <a:ext cx="6818948" cy="34242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</p:spTree>
    <p:extLst>
      <p:ext uri="{BB962C8B-B14F-4D97-AF65-F5344CB8AC3E}">
        <p14:creationId xmlns:p14="http://schemas.microsoft.com/office/powerpoint/2010/main" val="144572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026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74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5" name="Rounded Rectangle 4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ounded Rectangle 20"/>
          <p:cNvSpPr/>
          <p:nvPr/>
        </p:nvSpPr>
        <p:spPr>
          <a:xfrm>
            <a:off x="361406" y="4405592"/>
            <a:ext cx="6818948" cy="3627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67937" y="4748876"/>
            <a:ext cx="6818948" cy="248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6885" y="4883009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57052" y="4963708"/>
            <a:ext cx="6818948" cy="248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Zero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Solutions to Test Zero</a:t>
            </a:r>
          </a:p>
          <a:p>
            <a:endParaRPr lang="en-US" dirty="0"/>
          </a:p>
          <a:p>
            <a:pPr lvl="1"/>
            <a:r>
              <a:rPr lang="en-US" dirty="0" smtClean="0"/>
              <a:t>Leave here</a:t>
            </a:r>
          </a:p>
          <a:p>
            <a:pPr lvl="2"/>
            <a:r>
              <a:rPr lang="en-US" dirty="0" smtClean="0"/>
              <a:t>Give back tests</a:t>
            </a:r>
          </a:p>
          <a:p>
            <a:pPr lvl="2"/>
            <a:r>
              <a:rPr lang="en-US" dirty="0" smtClean="0"/>
              <a:t>Go over general data on scores</a:t>
            </a:r>
          </a:p>
          <a:p>
            <a:pPr lvl="2"/>
            <a:r>
              <a:rPr lang="en-US" dirty="0" smtClean="0"/>
              <a:t>Go over solution key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Come back here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3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6885" y="4883009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7636" y="50978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57052" y="5110965"/>
            <a:ext cx="6818948" cy="248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6885" y="4883009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7636" y="50978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99948" y="53264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97397" y="5303403"/>
            <a:ext cx="6818948" cy="248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1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6885" y="4883009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7636" y="50978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99948" y="53264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397397" y="5584527"/>
            <a:ext cx="6818948" cy="248433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07636" y="5594443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90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Example 1-2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Illustrates dominant </a:t>
            </a:r>
            <a:r>
              <a:rPr lang="en-US" altLang="en-US" dirty="0" smtClean="0"/>
              <a:t>operations</a:t>
            </a:r>
            <a:endParaRPr lang="en-US" altLang="en-US" dirty="0"/>
          </a:p>
        </p:txBody>
      </p:sp>
      <p:pic>
        <p:nvPicPr>
          <p:cNvPr id="4" name="Picture 6" descr="Example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09800"/>
            <a:ext cx="6019800" cy="3609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99948" y="20385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99948" y="2343390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4302" y="2637129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04302" y="2940361"/>
            <a:ext cx="1334452" cy="30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6885" y="44254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pic>
        <p:nvPicPr>
          <p:cNvPr id="15" name="Picture 2" descr="http://www.jsmartintranscription.com/wp-content/uploads/2013/05/cartoon-confused-face-300x29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5009" flipH="1">
            <a:off x="7349364" y="3529109"/>
            <a:ext cx="546485" cy="588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199948" y="4654026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6885" y="4883009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7636" y="50978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99948" y="5326441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07636" y="5594443"/>
            <a:ext cx="1334452" cy="228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100" dirty="0" smtClean="0">
                <a:cs typeface="Consolas" panose="020B0609020204030204" pitchFamily="49" charset="0"/>
              </a:rPr>
              <a:t>    1 op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367937" y="3270150"/>
            <a:ext cx="6818948" cy="1149449"/>
          </a:xfrm>
          <a:prstGeom prst="roundRect">
            <a:avLst/>
          </a:prstGeom>
          <a:solidFill>
            <a:schemeClr val="accent6">
              <a:lumMod val="20000"/>
              <a:lumOff val="80000"/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 rot="21304799">
            <a:off x="2179336" y="3217423"/>
            <a:ext cx="3630994" cy="73866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Constant except for here</a:t>
            </a:r>
          </a:p>
          <a:p>
            <a:r>
              <a:rPr lang="en-US" sz="2400" b="1" i="1" dirty="0" smtClean="0"/>
              <a:t>Depends on User Input Size</a:t>
            </a:r>
          </a:p>
        </p:txBody>
      </p:sp>
      <p:sp>
        <p:nvSpPr>
          <p:cNvPr id="24" name="TextBox 23"/>
          <p:cNvSpPr txBox="1"/>
          <p:nvPr/>
        </p:nvSpPr>
        <p:spPr>
          <a:xfrm rot="21304799">
            <a:off x="3133079" y="3888978"/>
            <a:ext cx="3777060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This while-loop dominates the runtime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9786" y="4506716"/>
            <a:ext cx="5629233" cy="52322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Input size is usually represented by:</a:t>
            </a:r>
            <a:r>
              <a:rPr lang="en-US" sz="2800" i="1" dirty="0" smtClean="0"/>
              <a:t> 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24199" y="5111609"/>
            <a:ext cx="356751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Aside: yielding O(</a:t>
            </a:r>
            <a:r>
              <a:rPr lang="en-US" sz="2000" i="1" dirty="0" smtClean="0"/>
              <a:t>n</a:t>
            </a:r>
            <a:r>
              <a:rPr lang="en-US" sz="2000" dirty="0" smtClean="0"/>
              <a:t>) for this code</a:t>
            </a:r>
            <a:endParaRPr lang="en-U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68120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Notation notes related to Big-Oh</a:t>
            </a:r>
          </a:p>
          <a:p>
            <a:pPr lvl="1"/>
            <a:r>
              <a:rPr lang="en-US" altLang="en-US" i="1" dirty="0" smtClean="0"/>
              <a:t>n</a:t>
            </a:r>
            <a:r>
              <a:rPr lang="en-US" altLang="en-US" i="1" dirty="0"/>
              <a:t>: </a:t>
            </a:r>
            <a:r>
              <a:rPr lang="en-US" altLang="en-US" dirty="0"/>
              <a:t>represents </a:t>
            </a:r>
            <a:r>
              <a:rPr lang="en-US" altLang="en-US" dirty="0" smtClean="0"/>
              <a:t>“input” </a:t>
            </a:r>
            <a:r>
              <a:rPr lang="en-US" altLang="en-US" dirty="0"/>
              <a:t>size</a:t>
            </a:r>
          </a:p>
          <a:p>
            <a:pPr lvl="1"/>
            <a:endParaRPr lang="en-US" altLang="en-US" i="1" dirty="0" smtClean="0"/>
          </a:p>
          <a:p>
            <a:pPr lvl="1"/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n</a:t>
            </a:r>
            <a:r>
              <a:rPr lang="en-US" altLang="en-US" dirty="0"/>
              <a:t>)</a:t>
            </a:r>
            <a:r>
              <a:rPr lang="en-US" altLang="en-US" i="1" dirty="0"/>
              <a:t>: </a:t>
            </a:r>
            <a:r>
              <a:rPr lang="en-US" altLang="en-US" dirty="0"/>
              <a:t>number of basic </a:t>
            </a:r>
            <a:r>
              <a:rPr lang="en-US" altLang="en-US" dirty="0" smtClean="0"/>
              <a:t>operations</a:t>
            </a:r>
            <a:endParaRPr lang="en-US" altLang="en-US" dirty="0"/>
          </a:p>
          <a:p>
            <a:pPr lvl="1"/>
            <a:endParaRPr lang="en-US" altLang="en-US" i="1" dirty="0" smtClean="0"/>
          </a:p>
          <a:p>
            <a:pPr lvl="1"/>
            <a:r>
              <a:rPr lang="en-US" altLang="en-US" i="1" dirty="0" smtClean="0"/>
              <a:t>c</a:t>
            </a:r>
            <a:r>
              <a:rPr lang="en-US" altLang="en-US" dirty="0"/>
              <a:t>: units of computer time to execute one operation</a:t>
            </a:r>
          </a:p>
          <a:p>
            <a:pPr lvl="1"/>
            <a:endParaRPr lang="en-US" altLang="en-US" i="1" dirty="0" smtClean="0"/>
          </a:p>
          <a:p>
            <a:pPr lvl="1"/>
            <a:r>
              <a:rPr lang="en-US" altLang="en-US" i="1" dirty="0" err="1" smtClean="0"/>
              <a:t>cf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n</a:t>
            </a:r>
            <a:r>
              <a:rPr lang="en-US" altLang="en-US" dirty="0"/>
              <a:t>): computer time to execute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operations</a:t>
            </a:r>
            <a:endParaRPr lang="en-US" altLang="en-US" i="1" dirty="0"/>
          </a:p>
          <a:p>
            <a:pPr lvl="2"/>
            <a:r>
              <a:rPr lang="en-US" altLang="en-US" dirty="0"/>
              <a:t>Constant </a:t>
            </a:r>
            <a:r>
              <a:rPr lang="en-US" altLang="en-US" i="1" dirty="0"/>
              <a:t>c</a:t>
            </a:r>
            <a:r>
              <a:rPr lang="en-US" altLang="en-US" dirty="0"/>
              <a:t> depends </a:t>
            </a:r>
            <a:r>
              <a:rPr lang="en-US" altLang="en-US" dirty="0" smtClean="0"/>
              <a:t>on computer </a:t>
            </a:r>
            <a:r>
              <a:rPr lang="en-US" altLang="en-US" dirty="0"/>
              <a:t>speed (varies)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Goal: Determine </a:t>
            </a:r>
            <a:r>
              <a:rPr lang="en-US" altLang="en-US" dirty="0"/>
              <a:t>algorithm efficiency</a:t>
            </a:r>
          </a:p>
          <a:p>
            <a:pPr lvl="2"/>
            <a:r>
              <a:rPr lang="en-US" altLang="en-US" dirty="0"/>
              <a:t>Knowing how function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grows as problem size </a:t>
            </a:r>
            <a:r>
              <a:rPr lang="en-US" altLang="en-US" dirty="0" smtClean="0"/>
              <a:t>grows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295400" y="2133600"/>
            <a:ext cx="474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/>
              <a:t>TABLE 1-2</a:t>
            </a:r>
            <a:r>
              <a:rPr lang="en-US" altLang="en-US" dirty="0"/>
              <a:t> Growth rates of various functions</a:t>
            </a:r>
          </a:p>
        </p:txBody>
      </p:sp>
      <p:pic>
        <p:nvPicPr>
          <p:cNvPr id="5" name="Picture 10" descr="Tabel 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3025" y="2495550"/>
            <a:ext cx="6457950" cy="2733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981200"/>
            <a:ext cx="3657600" cy="4144963"/>
            <a:chOff x="3024" y="1156"/>
            <a:chExt cx="2304" cy="2611"/>
          </a:xfrm>
        </p:grpSpPr>
        <p:pic>
          <p:nvPicPr>
            <p:cNvPr id="5" name="Picture 7" descr="ch01-f-00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156"/>
              <a:ext cx="2304" cy="2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072" y="3360"/>
              <a:ext cx="17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Figure 1-4</a:t>
              </a:r>
              <a:r>
                <a:rPr lang="en-US" altLang="en-US"/>
                <a:t> Growth rate</a:t>
              </a:r>
            </a:p>
            <a:p>
              <a:pPr eaLnBrk="1" hangingPunct="1"/>
              <a:r>
                <a:rPr lang="en-US" altLang="en-US"/>
                <a:t>of functions in Table 1-3</a:t>
              </a:r>
            </a:p>
          </p:txBody>
        </p:sp>
      </p:grp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381000" y="1828800"/>
            <a:ext cx="4114800" cy="4181475"/>
            <a:chOff x="240" y="1152"/>
            <a:chExt cx="2592" cy="2634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240" y="1152"/>
              <a:ext cx="254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dirty="0"/>
                <a:t>TABLE 1-3</a:t>
              </a:r>
              <a:r>
                <a:rPr lang="en-US" altLang="en-US" dirty="0"/>
                <a:t> Time for </a:t>
              </a:r>
              <a:r>
                <a:rPr lang="en-US" altLang="en-US" i="1" dirty="0"/>
                <a:t>f</a:t>
              </a:r>
              <a:r>
                <a:rPr lang="en-US" altLang="en-US" dirty="0"/>
                <a:t>(</a:t>
              </a:r>
              <a:r>
                <a:rPr lang="en-US" altLang="en-US" i="1" dirty="0"/>
                <a:t>n</a:t>
              </a:r>
              <a:r>
                <a:rPr lang="en-US" altLang="en-US" dirty="0"/>
                <a:t>) instructions on a computer that executes 1 billion instructions per second</a:t>
              </a:r>
            </a:p>
          </p:txBody>
        </p:sp>
        <p:pic>
          <p:nvPicPr>
            <p:cNvPr id="9" name="Picture 11" descr="Tabel 1-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776"/>
              <a:ext cx="2544" cy="2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Notation useful in describing algorithm behavior</a:t>
            </a:r>
          </a:p>
          <a:p>
            <a:pPr lvl="1"/>
            <a:r>
              <a:rPr lang="en-US" dirty="0"/>
              <a:t>Shows how a function </a:t>
            </a:r>
            <a:r>
              <a:rPr lang="en-US" i="1" dirty="0"/>
              <a:t>f(n)</a:t>
            </a:r>
            <a:r>
              <a:rPr lang="en-US" dirty="0"/>
              <a:t> grows as </a:t>
            </a:r>
            <a:r>
              <a:rPr lang="en-US" i="1" dirty="0"/>
              <a:t>n</a:t>
            </a:r>
            <a:r>
              <a:rPr lang="en-US" dirty="0"/>
              <a:t> increases without </a:t>
            </a:r>
            <a:r>
              <a:rPr lang="en-US" dirty="0" smtClean="0"/>
              <a:t>bound</a:t>
            </a:r>
          </a:p>
          <a:p>
            <a:pPr lvl="1"/>
            <a:endParaRPr lang="en-US" dirty="0"/>
          </a:p>
          <a:p>
            <a:r>
              <a:rPr lang="en-US" dirty="0" smtClean="0"/>
              <a:t>Analysis is</a:t>
            </a:r>
          </a:p>
          <a:p>
            <a:pPr lvl="1"/>
            <a:r>
              <a:rPr lang="en-US" altLang="en-US" dirty="0" smtClean="0"/>
              <a:t>Asymptotic in nature</a:t>
            </a:r>
            <a:endParaRPr lang="en-US" altLang="en-US" dirty="0"/>
          </a:p>
          <a:p>
            <a:pPr lvl="2"/>
            <a:r>
              <a:rPr lang="en-US" altLang="en-US" dirty="0"/>
              <a:t>Study of the function </a:t>
            </a:r>
            <a:r>
              <a:rPr lang="en-US" altLang="en-US" i="1" dirty="0"/>
              <a:t>f</a:t>
            </a:r>
            <a:r>
              <a:rPr lang="en-US" altLang="en-US" dirty="0"/>
              <a:t> 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</a:t>
            </a:r>
            <a:r>
              <a:rPr lang="en-US" altLang="en-US" dirty="0" smtClean="0"/>
              <a:t>larger</a:t>
            </a:r>
            <a:endParaRPr lang="en-US" altLang="en-US" dirty="0"/>
          </a:p>
          <a:p>
            <a:pPr lvl="2"/>
            <a:r>
              <a:rPr lang="en-US" altLang="en-US" dirty="0"/>
              <a:t>Examples of functions</a:t>
            </a:r>
          </a:p>
          <a:p>
            <a:pPr lvl="3"/>
            <a:r>
              <a:rPr lang="en-US" altLang="en-US" i="1" dirty="0"/>
              <a:t>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)=</a:t>
            </a:r>
            <a:r>
              <a:rPr lang="en-US" altLang="en-US" i="1" dirty="0"/>
              <a:t>n</a:t>
            </a:r>
            <a:r>
              <a:rPr lang="en-US" altLang="en-US" baseline="30000" dirty="0"/>
              <a:t>2 </a:t>
            </a:r>
            <a:r>
              <a:rPr lang="en-US" altLang="en-US" dirty="0"/>
              <a:t>(no linear term)</a:t>
            </a:r>
          </a:p>
          <a:p>
            <a:pPr lvl="3"/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)=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+ 4</a:t>
            </a:r>
            <a:r>
              <a:rPr lang="en-US" altLang="en-US" i="1" dirty="0"/>
              <a:t>n</a:t>
            </a:r>
            <a:r>
              <a:rPr lang="en-US" altLang="en-US" dirty="0"/>
              <a:t> + </a:t>
            </a:r>
            <a:r>
              <a:rPr lang="en-US" altLang="en-US" dirty="0" smtClean="0"/>
              <a:t>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Consider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dirty="0">
                <a:solidFill>
                  <a:srgbClr val="FF0000"/>
                </a:solidFill>
              </a:rPr>
              <a:t>) </a:t>
            </a:r>
            <a:r>
              <a:rPr lang="en-US" altLang="en-US" b="1" dirty="0" smtClean="0">
                <a:solidFill>
                  <a:srgbClr val="FF0000"/>
                </a:solidFill>
              </a:rPr>
              <a:t>=</a:t>
            </a:r>
            <a:r>
              <a:rPr lang="en-US" altLang="en-US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30000" dirty="0">
                <a:solidFill>
                  <a:srgbClr val="FF0000"/>
                </a:solidFill>
              </a:rPr>
              <a:t>2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+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  <a:r>
              <a:rPr lang="en-US" altLang="en-US" b="1" i="1" dirty="0">
                <a:solidFill>
                  <a:srgbClr val="FF0000"/>
                </a:solidFill>
              </a:rPr>
              <a:t>n + </a:t>
            </a:r>
            <a:r>
              <a:rPr lang="en-US" altLang="en-US" b="1" dirty="0" smtClean="0">
                <a:solidFill>
                  <a:srgbClr val="FF0000"/>
                </a:solidFill>
              </a:rPr>
              <a:t>20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larger</a:t>
            </a:r>
          </a:p>
          <a:p>
            <a:pPr lvl="1"/>
            <a:r>
              <a:rPr lang="en-US" altLang="en-US" dirty="0"/>
              <a:t>Term 4</a:t>
            </a:r>
            <a:r>
              <a:rPr lang="en-US" altLang="en-US" i="1" dirty="0"/>
              <a:t>n + </a:t>
            </a:r>
            <a:r>
              <a:rPr lang="en-US" altLang="en-US" dirty="0"/>
              <a:t>20 in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becomes insignificant</a:t>
            </a:r>
          </a:p>
          <a:p>
            <a:pPr lvl="1"/>
            <a:r>
              <a:rPr lang="en-US" altLang="en-US" dirty="0"/>
              <a:t>Term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becomes dominant </a:t>
            </a:r>
            <a:r>
              <a:rPr lang="en-US" altLang="en-US" dirty="0" smtClean="0"/>
              <a:t>term</a:t>
            </a:r>
            <a:endParaRPr lang="en-US" alt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371600" y="3200400"/>
            <a:ext cx="6138863" cy="2520950"/>
            <a:chOff x="960" y="2016"/>
            <a:chExt cx="3867" cy="1588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60" y="2016"/>
              <a:ext cx="37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1-4</a:t>
              </a:r>
              <a:r>
                <a:rPr lang="en-US" altLang="en-US"/>
                <a:t> Growth rate of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/>
                <a:t> and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 i="1"/>
                <a:t> + 4n + 20n</a:t>
              </a:r>
            </a:p>
          </p:txBody>
        </p:sp>
        <p:pic>
          <p:nvPicPr>
            <p:cNvPr id="6" name="Picture 8" descr="Tabel 1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26"/>
              <a:ext cx="3819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143000" y="4343400"/>
            <a:ext cx="6553200" cy="1377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48200" y="4386044"/>
            <a:ext cx="1629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60 versus 100</a:t>
            </a:r>
          </a:p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similar “size”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Consider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dirty="0">
                <a:solidFill>
                  <a:srgbClr val="FF0000"/>
                </a:solidFill>
              </a:rPr>
              <a:t>) </a:t>
            </a:r>
            <a:r>
              <a:rPr lang="en-US" altLang="en-US" b="1" dirty="0" smtClean="0">
                <a:solidFill>
                  <a:srgbClr val="FF0000"/>
                </a:solidFill>
              </a:rPr>
              <a:t>=</a:t>
            </a:r>
            <a:r>
              <a:rPr lang="en-US" altLang="en-US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30000" dirty="0">
                <a:solidFill>
                  <a:srgbClr val="FF0000"/>
                </a:solidFill>
              </a:rPr>
              <a:t>2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+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  <a:r>
              <a:rPr lang="en-US" altLang="en-US" b="1" i="1" dirty="0">
                <a:solidFill>
                  <a:srgbClr val="FF0000"/>
                </a:solidFill>
              </a:rPr>
              <a:t>n + </a:t>
            </a:r>
            <a:r>
              <a:rPr lang="en-US" altLang="en-US" b="1" dirty="0" smtClean="0">
                <a:solidFill>
                  <a:srgbClr val="FF0000"/>
                </a:solidFill>
              </a:rPr>
              <a:t>20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larger</a:t>
            </a:r>
          </a:p>
          <a:p>
            <a:pPr lvl="1"/>
            <a:r>
              <a:rPr lang="en-US" altLang="en-US" dirty="0"/>
              <a:t>Term 4</a:t>
            </a:r>
            <a:r>
              <a:rPr lang="en-US" altLang="en-US" i="1" dirty="0"/>
              <a:t>n + </a:t>
            </a:r>
            <a:r>
              <a:rPr lang="en-US" altLang="en-US" dirty="0"/>
              <a:t>20 in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becomes insignificant</a:t>
            </a:r>
          </a:p>
          <a:p>
            <a:pPr lvl="1"/>
            <a:r>
              <a:rPr lang="en-US" altLang="en-US" dirty="0"/>
              <a:t>Term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becomes dominant </a:t>
            </a:r>
            <a:r>
              <a:rPr lang="en-US" altLang="en-US" dirty="0" smtClean="0"/>
              <a:t>term</a:t>
            </a:r>
            <a:endParaRPr lang="en-US" alt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371600" y="3200400"/>
            <a:ext cx="6138863" cy="2520950"/>
            <a:chOff x="960" y="2016"/>
            <a:chExt cx="3867" cy="1588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60" y="2016"/>
              <a:ext cx="37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1-4</a:t>
              </a:r>
              <a:r>
                <a:rPr lang="en-US" altLang="en-US"/>
                <a:t> Growth rate of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/>
                <a:t> and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 i="1"/>
                <a:t> + 4n + 20n</a:t>
              </a:r>
            </a:p>
          </p:txBody>
        </p:sp>
        <p:pic>
          <p:nvPicPr>
            <p:cNvPr id="6" name="Picture 8" descr="Tabel 1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26"/>
              <a:ext cx="3819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143000" y="4627562"/>
            <a:ext cx="6553200" cy="1093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81500" y="4666624"/>
            <a:ext cx="3207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220 versus 2500</a:t>
            </a:r>
          </a:p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similar</a:t>
            </a:r>
          </a:p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but 2500 is ‘bigger’ than 220</a:t>
            </a:r>
          </a:p>
        </p:txBody>
      </p:sp>
    </p:spTree>
    <p:extLst>
      <p:ext uri="{BB962C8B-B14F-4D97-AF65-F5344CB8AC3E}">
        <p14:creationId xmlns:p14="http://schemas.microsoft.com/office/powerpoint/2010/main" val="663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 Stuff</a:t>
            </a:r>
          </a:p>
          <a:p>
            <a:endParaRPr lang="en-US" dirty="0"/>
          </a:p>
          <a:p>
            <a:r>
              <a:rPr lang="en-US" dirty="0" smtClean="0"/>
              <a:t>Ready</a:t>
            </a:r>
          </a:p>
          <a:p>
            <a:endParaRPr lang="en-US" dirty="0"/>
          </a:p>
          <a:p>
            <a:r>
              <a:rPr lang="en-US" dirty="0" smtClean="0"/>
              <a:t>Set</a:t>
            </a:r>
          </a:p>
          <a:p>
            <a:endParaRPr lang="en-US" dirty="0"/>
          </a:p>
          <a:p>
            <a:r>
              <a:rPr lang="en-US" dirty="0" smtClean="0"/>
              <a:t>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1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Consider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dirty="0">
                <a:solidFill>
                  <a:srgbClr val="FF0000"/>
                </a:solidFill>
              </a:rPr>
              <a:t>) </a:t>
            </a:r>
            <a:r>
              <a:rPr lang="en-US" altLang="en-US" b="1" dirty="0" smtClean="0">
                <a:solidFill>
                  <a:srgbClr val="FF0000"/>
                </a:solidFill>
              </a:rPr>
              <a:t>=</a:t>
            </a:r>
            <a:r>
              <a:rPr lang="en-US" altLang="en-US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30000" dirty="0">
                <a:solidFill>
                  <a:srgbClr val="FF0000"/>
                </a:solidFill>
              </a:rPr>
              <a:t>2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+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  <a:r>
              <a:rPr lang="en-US" altLang="en-US" b="1" i="1" dirty="0">
                <a:solidFill>
                  <a:srgbClr val="FF0000"/>
                </a:solidFill>
              </a:rPr>
              <a:t>n + </a:t>
            </a:r>
            <a:r>
              <a:rPr lang="en-US" altLang="en-US" b="1" dirty="0" smtClean="0">
                <a:solidFill>
                  <a:srgbClr val="FF0000"/>
                </a:solidFill>
              </a:rPr>
              <a:t>20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larger</a:t>
            </a:r>
          </a:p>
          <a:p>
            <a:pPr lvl="1"/>
            <a:r>
              <a:rPr lang="en-US" altLang="en-US" dirty="0"/>
              <a:t>Term 4</a:t>
            </a:r>
            <a:r>
              <a:rPr lang="en-US" altLang="en-US" i="1" dirty="0"/>
              <a:t>n + </a:t>
            </a:r>
            <a:r>
              <a:rPr lang="en-US" altLang="en-US" dirty="0"/>
              <a:t>20 in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becomes insignificant</a:t>
            </a:r>
          </a:p>
          <a:p>
            <a:pPr lvl="1"/>
            <a:r>
              <a:rPr lang="en-US" altLang="en-US" dirty="0"/>
              <a:t>Term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becomes dominant </a:t>
            </a:r>
            <a:r>
              <a:rPr lang="en-US" altLang="en-US" dirty="0" smtClean="0"/>
              <a:t>term</a:t>
            </a:r>
            <a:endParaRPr lang="en-US" alt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371600" y="3200400"/>
            <a:ext cx="6138863" cy="2520950"/>
            <a:chOff x="960" y="2016"/>
            <a:chExt cx="3867" cy="1588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60" y="2016"/>
              <a:ext cx="37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1-4</a:t>
              </a:r>
              <a:r>
                <a:rPr lang="en-US" altLang="en-US"/>
                <a:t> Growth rate of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/>
                <a:t> and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 i="1"/>
                <a:t> + 4n + 20n</a:t>
              </a:r>
            </a:p>
          </p:txBody>
        </p:sp>
        <p:pic>
          <p:nvPicPr>
            <p:cNvPr id="6" name="Picture 8" descr="Tabel 1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26"/>
              <a:ext cx="3819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143000" y="5029200"/>
            <a:ext cx="6553200" cy="692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52600" y="5174455"/>
            <a:ext cx="5698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420 versus 10,000… the 420 seems “small”</a:t>
            </a:r>
          </a:p>
        </p:txBody>
      </p:sp>
    </p:spTree>
    <p:extLst>
      <p:ext uri="{BB962C8B-B14F-4D97-AF65-F5344CB8AC3E}">
        <p14:creationId xmlns:p14="http://schemas.microsoft.com/office/powerpoint/2010/main" val="31968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Consider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dirty="0">
                <a:solidFill>
                  <a:srgbClr val="FF0000"/>
                </a:solidFill>
              </a:rPr>
              <a:t>) </a:t>
            </a:r>
            <a:r>
              <a:rPr lang="en-US" altLang="en-US" b="1" dirty="0" smtClean="0">
                <a:solidFill>
                  <a:srgbClr val="FF0000"/>
                </a:solidFill>
              </a:rPr>
              <a:t>=</a:t>
            </a:r>
            <a:r>
              <a:rPr lang="en-US" altLang="en-US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30000" dirty="0">
                <a:solidFill>
                  <a:srgbClr val="FF0000"/>
                </a:solidFill>
              </a:rPr>
              <a:t>2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+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  <a:r>
              <a:rPr lang="en-US" altLang="en-US" b="1" i="1" dirty="0">
                <a:solidFill>
                  <a:srgbClr val="FF0000"/>
                </a:solidFill>
              </a:rPr>
              <a:t>n + </a:t>
            </a:r>
            <a:r>
              <a:rPr lang="en-US" altLang="en-US" b="1" dirty="0" smtClean="0">
                <a:solidFill>
                  <a:srgbClr val="FF0000"/>
                </a:solidFill>
              </a:rPr>
              <a:t>20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larger</a:t>
            </a:r>
          </a:p>
          <a:p>
            <a:pPr lvl="1"/>
            <a:r>
              <a:rPr lang="en-US" altLang="en-US" dirty="0"/>
              <a:t>Term 4</a:t>
            </a:r>
            <a:r>
              <a:rPr lang="en-US" altLang="en-US" i="1" dirty="0"/>
              <a:t>n + </a:t>
            </a:r>
            <a:r>
              <a:rPr lang="en-US" altLang="en-US" dirty="0"/>
              <a:t>20 in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becomes insignificant</a:t>
            </a:r>
          </a:p>
          <a:p>
            <a:pPr lvl="1"/>
            <a:r>
              <a:rPr lang="en-US" altLang="en-US" dirty="0"/>
              <a:t>Term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becomes dominant </a:t>
            </a:r>
            <a:r>
              <a:rPr lang="en-US" altLang="en-US" dirty="0" smtClean="0"/>
              <a:t>term</a:t>
            </a:r>
            <a:endParaRPr lang="en-US" alt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371600" y="3200400"/>
            <a:ext cx="6138863" cy="2520950"/>
            <a:chOff x="960" y="2016"/>
            <a:chExt cx="3867" cy="1588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60" y="2016"/>
              <a:ext cx="37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1-4</a:t>
              </a:r>
              <a:r>
                <a:rPr lang="en-US" altLang="en-US"/>
                <a:t> Growth rate of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/>
                <a:t> and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 i="1"/>
                <a:t> + 4n + 20n</a:t>
              </a:r>
            </a:p>
          </p:txBody>
        </p:sp>
        <p:pic>
          <p:nvPicPr>
            <p:cNvPr id="6" name="Picture 8" descr="Tabel 1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26"/>
              <a:ext cx="3819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143000" y="5410200"/>
            <a:ext cx="6553200" cy="761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295400" y="5521295"/>
            <a:ext cx="6155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4020 versus 1,000,000… the 4020 seems “very small”</a:t>
            </a:r>
          </a:p>
        </p:txBody>
      </p:sp>
    </p:spTree>
    <p:extLst>
      <p:ext uri="{BB962C8B-B14F-4D97-AF65-F5344CB8AC3E}">
        <p14:creationId xmlns:p14="http://schemas.microsoft.com/office/powerpoint/2010/main" val="64870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dirty="0" smtClean="0"/>
              <a:t>Consider </a:t>
            </a:r>
            <a:r>
              <a:rPr lang="en-US" altLang="en-US" b="1" i="1" dirty="0">
                <a:solidFill>
                  <a:srgbClr val="FF0000"/>
                </a:solidFill>
              </a:rPr>
              <a:t>f</a:t>
            </a:r>
            <a:r>
              <a:rPr lang="en-US" altLang="en-US" b="1" dirty="0">
                <a:solidFill>
                  <a:srgbClr val="FF0000"/>
                </a:solidFill>
              </a:rPr>
              <a:t>(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dirty="0">
                <a:solidFill>
                  <a:srgbClr val="FF0000"/>
                </a:solidFill>
              </a:rPr>
              <a:t>) </a:t>
            </a:r>
            <a:r>
              <a:rPr lang="en-US" altLang="en-US" b="1" dirty="0" smtClean="0">
                <a:solidFill>
                  <a:srgbClr val="FF0000"/>
                </a:solidFill>
              </a:rPr>
              <a:t>=</a:t>
            </a:r>
            <a:r>
              <a:rPr lang="en-US" altLang="en-US" b="1" i="1" dirty="0" smtClean="0">
                <a:solidFill>
                  <a:srgbClr val="FF0000"/>
                </a:solidFill>
              </a:rPr>
              <a:t>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30000" dirty="0">
                <a:solidFill>
                  <a:srgbClr val="FF0000"/>
                </a:solidFill>
              </a:rPr>
              <a:t>2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+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  <a:r>
              <a:rPr lang="en-US" altLang="en-US" b="1" i="1" dirty="0">
                <a:solidFill>
                  <a:srgbClr val="FF0000"/>
                </a:solidFill>
              </a:rPr>
              <a:t>n + </a:t>
            </a:r>
            <a:r>
              <a:rPr lang="en-US" altLang="en-US" b="1" dirty="0" smtClean="0">
                <a:solidFill>
                  <a:srgbClr val="FF0000"/>
                </a:solidFill>
              </a:rPr>
              <a:t>20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As </a:t>
            </a:r>
            <a:r>
              <a:rPr lang="en-US" altLang="en-US" i="1" dirty="0"/>
              <a:t>n</a:t>
            </a:r>
            <a:r>
              <a:rPr lang="en-US" altLang="en-US" dirty="0"/>
              <a:t> becomes larger and larger</a:t>
            </a:r>
          </a:p>
          <a:p>
            <a:pPr lvl="1"/>
            <a:r>
              <a:rPr lang="en-US" altLang="en-US" dirty="0"/>
              <a:t>Term 4</a:t>
            </a:r>
            <a:r>
              <a:rPr lang="en-US" altLang="en-US" i="1" dirty="0"/>
              <a:t>n + </a:t>
            </a:r>
            <a:r>
              <a:rPr lang="en-US" altLang="en-US" dirty="0"/>
              <a:t>20 in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becomes insignificant</a:t>
            </a:r>
          </a:p>
          <a:p>
            <a:pPr lvl="1"/>
            <a:r>
              <a:rPr lang="en-US" altLang="en-US" dirty="0"/>
              <a:t>Term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 becomes dominant </a:t>
            </a:r>
            <a:r>
              <a:rPr lang="en-US" altLang="en-US" dirty="0" smtClean="0"/>
              <a:t>term</a:t>
            </a:r>
            <a:endParaRPr lang="en-US" altLang="en-US" dirty="0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371600" y="3200400"/>
            <a:ext cx="6138863" cy="2520950"/>
            <a:chOff x="960" y="2016"/>
            <a:chExt cx="3867" cy="1588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60" y="2016"/>
              <a:ext cx="37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1-4</a:t>
              </a:r>
              <a:r>
                <a:rPr lang="en-US" altLang="en-US"/>
                <a:t> Growth rate of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/>
                <a:t> and </a:t>
              </a:r>
              <a:r>
                <a:rPr lang="en-US" altLang="en-US" i="1"/>
                <a:t>n</a:t>
              </a:r>
              <a:r>
                <a:rPr lang="en-US" altLang="en-US" i="1" baseline="30000"/>
                <a:t>2</a:t>
              </a:r>
              <a:r>
                <a:rPr lang="en-US" altLang="en-US" i="1"/>
                <a:t> + 4n + 20n</a:t>
              </a:r>
            </a:p>
          </p:txBody>
        </p:sp>
        <p:pic>
          <p:nvPicPr>
            <p:cNvPr id="6" name="Picture 8" descr="Tabel 1-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226"/>
              <a:ext cx="3819" cy="1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1"/>
          <p:cNvSpPr/>
          <p:nvPr/>
        </p:nvSpPr>
        <p:spPr>
          <a:xfrm>
            <a:off x="1143000" y="5721350"/>
            <a:ext cx="6553200" cy="450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43000" y="572135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40,020 versus 100,000,000… the 40,020 is “insignificant”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1371600"/>
            <a:ext cx="3576364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conclude: f(n) = </a:t>
            </a:r>
            <a:r>
              <a:rPr lang="en-US" sz="2000" i="1" dirty="0" smtClean="0"/>
              <a:t>n</a:t>
            </a:r>
            <a:r>
              <a:rPr lang="en-US" sz="2000" i="1" baseline="30000" dirty="0" smtClean="0"/>
              <a:t>2</a:t>
            </a:r>
            <a:r>
              <a:rPr lang="en-US" sz="2000" i="1" dirty="0" smtClean="0"/>
              <a:t> + 4n + 20</a:t>
            </a:r>
            <a:endParaRPr lang="en-US" sz="2000" dirty="0" smtClean="0"/>
          </a:p>
          <a:p>
            <a:r>
              <a:rPr lang="en-US" sz="2000" dirty="0" smtClean="0"/>
              <a:t>		is </a:t>
            </a:r>
            <a:r>
              <a:rPr lang="en-US" sz="2000" i="1" dirty="0" smtClean="0"/>
              <a:t>O(n</a:t>
            </a:r>
            <a:r>
              <a:rPr lang="en-US" sz="2000" i="1" baseline="30000" dirty="0" smtClean="0"/>
              <a:t>2</a:t>
            </a:r>
            <a:r>
              <a:rPr lang="en-US" sz="2000" i="1" dirty="0" smtClean="0"/>
              <a:t>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029200" y="1725544"/>
            <a:ext cx="1051560" cy="113957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87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endParaRPr lang="en-US" dirty="0"/>
          </a:p>
          <a:p>
            <a:r>
              <a:rPr lang="en-US" altLang="en-US" dirty="0"/>
              <a:t>Let </a:t>
            </a:r>
            <a:r>
              <a:rPr lang="en-US" altLang="en-US" i="1" dirty="0"/>
              <a:t>f</a:t>
            </a:r>
            <a:r>
              <a:rPr lang="en-US" altLang="en-US" dirty="0"/>
              <a:t> and </a:t>
            </a:r>
            <a:r>
              <a:rPr lang="en-US" altLang="en-US" i="1" dirty="0"/>
              <a:t>g</a:t>
            </a:r>
            <a:r>
              <a:rPr lang="en-US" altLang="en-US" dirty="0"/>
              <a:t> be real-valued functions</a:t>
            </a:r>
          </a:p>
          <a:p>
            <a:pPr lvl="1"/>
            <a:r>
              <a:rPr lang="en-US" altLang="en-US" dirty="0"/>
              <a:t>Assume </a:t>
            </a:r>
            <a:r>
              <a:rPr lang="en-US" altLang="en-US" i="1" dirty="0"/>
              <a:t>f</a:t>
            </a:r>
            <a:r>
              <a:rPr lang="en-US" altLang="en-US" dirty="0"/>
              <a:t> and </a:t>
            </a:r>
            <a:r>
              <a:rPr lang="en-US" altLang="en-US" i="1" dirty="0"/>
              <a:t>g</a:t>
            </a:r>
            <a:r>
              <a:rPr lang="en-US" altLang="en-US" dirty="0"/>
              <a:t> nonnegative</a:t>
            </a:r>
          </a:p>
          <a:p>
            <a:pPr lvl="2"/>
            <a:r>
              <a:rPr lang="en-US" altLang="en-US" dirty="0"/>
              <a:t>For all real numbers </a:t>
            </a:r>
            <a:r>
              <a:rPr lang="en-US" altLang="en-US" i="1" dirty="0"/>
              <a:t>n</a:t>
            </a:r>
            <a:r>
              <a:rPr lang="en-US" altLang="en-US" dirty="0"/>
              <a:t>,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</a:t>
            </a:r>
            <a:r>
              <a:rPr lang="en-US" altLang="en-US" i="1" dirty="0"/>
              <a:t> &gt;= </a:t>
            </a:r>
            <a:r>
              <a:rPr lang="en-US" altLang="en-US" dirty="0"/>
              <a:t>0</a:t>
            </a:r>
            <a:r>
              <a:rPr lang="en-US" altLang="en-US" i="1" dirty="0"/>
              <a:t> </a:t>
            </a:r>
            <a:r>
              <a:rPr lang="en-US" altLang="en-US" dirty="0"/>
              <a:t>and</a:t>
            </a:r>
            <a:r>
              <a:rPr lang="en-US" altLang="en-US" i="1" dirty="0"/>
              <a:t> 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</a:t>
            </a:r>
            <a:r>
              <a:rPr lang="en-US" altLang="en-US" i="1" dirty="0"/>
              <a:t> &gt;= </a:t>
            </a:r>
            <a:r>
              <a:rPr lang="en-US" altLang="en-US" dirty="0"/>
              <a:t>0</a:t>
            </a:r>
          </a:p>
          <a:p>
            <a:endParaRPr lang="en-US" altLang="en-US" i="1" dirty="0" smtClean="0"/>
          </a:p>
          <a:p>
            <a:r>
              <a:rPr lang="en-US" altLang="en-US" i="1" dirty="0" smtClean="0"/>
              <a:t>f</a:t>
            </a:r>
            <a:r>
              <a:rPr lang="en-US" altLang="en-US" dirty="0" smtClean="0"/>
              <a:t>(</a:t>
            </a:r>
            <a:r>
              <a:rPr lang="en-US" altLang="en-US" i="1" dirty="0" smtClean="0"/>
              <a:t>n</a:t>
            </a:r>
            <a:r>
              <a:rPr lang="en-US" altLang="en-US" dirty="0"/>
              <a:t>) is </a:t>
            </a:r>
            <a:r>
              <a:rPr lang="en-US" altLang="en-US" dirty="0" smtClean="0"/>
              <a:t>Big-Oh </a:t>
            </a:r>
            <a:r>
              <a:rPr lang="en-US" altLang="en-US" dirty="0"/>
              <a:t>of </a:t>
            </a:r>
            <a:r>
              <a:rPr lang="en-US" altLang="en-US" i="1" dirty="0"/>
              <a:t>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):</a:t>
            </a:r>
            <a:r>
              <a:rPr lang="en-US" altLang="en-US" i="1" dirty="0"/>
              <a:t> </a:t>
            </a:r>
            <a:r>
              <a:rPr lang="en-US" altLang="en-US" dirty="0"/>
              <a:t>written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</a:t>
            </a:r>
            <a:r>
              <a:rPr lang="en-US" altLang="en-US" i="1" dirty="0"/>
              <a:t> = O</a:t>
            </a:r>
            <a:r>
              <a:rPr lang="en-US" altLang="en-US" dirty="0"/>
              <a:t>(</a:t>
            </a:r>
            <a:r>
              <a:rPr lang="en-US" altLang="en-US" i="1" dirty="0"/>
              <a:t>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))</a:t>
            </a:r>
          </a:p>
          <a:p>
            <a:pPr lvl="1"/>
            <a:r>
              <a:rPr lang="en-US" altLang="en-US" dirty="0"/>
              <a:t>If there exists positive constants </a:t>
            </a:r>
            <a:r>
              <a:rPr lang="en-US" altLang="en-US" i="1" dirty="0"/>
              <a:t>c</a:t>
            </a:r>
            <a:r>
              <a:rPr lang="en-US" altLang="en-US" dirty="0"/>
              <a:t> and </a:t>
            </a:r>
            <a:r>
              <a:rPr lang="en-US" altLang="en-US" i="1" dirty="0"/>
              <a:t>n</a:t>
            </a:r>
            <a:r>
              <a:rPr lang="en-US" altLang="en-US" baseline="-25000" dirty="0"/>
              <a:t>0</a:t>
            </a:r>
            <a:r>
              <a:rPr lang="en-US" altLang="en-US" dirty="0"/>
              <a:t> such that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</a:t>
            </a:r>
            <a:r>
              <a:rPr lang="en-US" altLang="en-US" i="1" dirty="0"/>
              <a:t> &lt;= cg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for all </a:t>
            </a:r>
            <a:r>
              <a:rPr lang="en-US" altLang="en-US" i="1" dirty="0"/>
              <a:t>n</a:t>
            </a:r>
            <a:r>
              <a:rPr lang="en-US" altLang="en-US" dirty="0"/>
              <a:t> &gt;= </a:t>
            </a:r>
            <a:r>
              <a:rPr lang="en-US" altLang="en-US" i="1" dirty="0"/>
              <a:t>n</a:t>
            </a:r>
            <a:r>
              <a:rPr lang="en-US" altLang="en-US" baseline="-25000" dirty="0"/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Analysis: Big-Oh</a:t>
            </a:r>
            <a:endParaRPr lang="en-US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685800" y="1219200"/>
            <a:ext cx="8077200" cy="4953000"/>
            <a:chOff x="816" y="1104"/>
            <a:chExt cx="4396" cy="2568"/>
          </a:xfrm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816" y="1104"/>
              <a:ext cx="4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TABLE 1-5</a:t>
              </a:r>
              <a:r>
                <a:rPr lang="en-US" altLang="en-US"/>
                <a:t> Some Big-O functions that appear in algorithm analysis</a:t>
              </a:r>
            </a:p>
          </p:txBody>
        </p:sp>
        <p:pic>
          <p:nvPicPr>
            <p:cNvPr id="7" name="Picture 7" descr="Tabel 1-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1344"/>
              <a:ext cx="4062" cy="2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767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Program life cycle software development phases</a:t>
            </a:r>
          </a:p>
          <a:p>
            <a:pPr lvl="1"/>
            <a:r>
              <a:rPr lang="en-US" altLang="en-US" dirty="0"/>
              <a:t>Analysis, </a:t>
            </a:r>
            <a:r>
              <a:rPr lang="en-US" altLang="en-US" dirty="0" smtClean="0"/>
              <a:t>Design</a:t>
            </a:r>
            <a:r>
              <a:rPr lang="en-US" altLang="en-US" dirty="0"/>
              <a:t>, </a:t>
            </a:r>
            <a:r>
              <a:rPr lang="en-US" altLang="en-US" dirty="0" smtClean="0"/>
              <a:t>Implementation</a:t>
            </a:r>
            <a:r>
              <a:rPr lang="en-US" altLang="en-US" dirty="0"/>
              <a:t>, </a:t>
            </a:r>
            <a:r>
              <a:rPr lang="en-US" altLang="en-US" dirty="0" smtClean="0"/>
              <a:t>and Testing</a:t>
            </a:r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Object-oriented </a:t>
            </a:r>
            <a:r>
              <a:rPr lang="en-US" altLang="en-US" dirty="0"/>
              <a:t>design principles</a:t>
            </a:r>
          </a:p>
          <a:p>
            <a:pPr lvl="1"/>
            <a:r>
              <a:rPr lang="en-US" altLang="en-US" dirty="0"/>
              <a:t>Encapsulation, </a:t>
            </a:r>
            <a:r>
              <a:rPr lang="en-US" altLang="en-US" dirty="0" smtClean="0"/>
              <a:t>Inheritance</a:t>
            </a:r>
            <a:r>
              <a:rPr lang="en-US" altLang="en-US" dirty="0"/>
              <a:t>, and </a:t>
            </a:r>
            <a:r>
              <a:rPr lang="en-US" altLang="en-US" dirty="0" smtClean="0"/>
              <a:t>Polymorphism</a:t>
            </a:r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Algorithm</a:t>
            </a:r>
            <a:r>
              <a:rPr lang="en-US" altLang="en-US" dirty="0"/>
              <a:t>: step-by-step problem-solving process</a:t>
            </a:r>
          </a:p>
          <a:p>
            <a:pPr lvl="1"/>
            <a:r>
              <a:rPr lang="en-US" altLang="en-US" dirty="0"/>
              <a:t>Solution obtained in finite amount of </a:t>
            </a:r>
            <a:r>
              <a:rPr lang="en-US" altLang="en-US" dirty="0" smtClean="0"/>
              <a:t>time</a:t>
            </a:r>
          </a:p>
          <a:p>
            <a:pPr lvl="1"/>
            <a:endParaRPr lang="en-US" altLang="en-US" dirty="0"/>
          </a:p>
          <a:p>
            <a:r>
              <a:rPr lang="en-US" altLang="en-US" dirty="0" smtClean="0"/>
              <a:t>Big-Oh</a:t>
            </a:r>
          </a:p>
          <a:p>
            <a:pPr lvl="1"/>
            <a:r>
              <a:rPr lang="en-US" altLang="en-US" dirty="0" smtClean="0"/>
              <a:t>Used to analyze and compare algorithms</a:t>
            </a:r>
            <a:endParaRPr lang="en-US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42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on Big-Oh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Items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1</a:t>
            </a:r>
          </a:p>
          <a:p>
            <a:pPr lvl="1"/>
            <a:r>
              <a:rPr lang="en-US" dirty="0" smtClean="0"/>
              <a:t>Due Sept 18</a:t>
            </a:r>
          </a:p>
          <a:p>
            <a:pPr lvl="1"/>
            <a:r>
              <a:rPr lang="en-US" dirty="0" smtClean="0"/>
              <a:t>Check D2L for details</a:t>
            </a:r>
          </a:p>
          <a:p>
            <a:pPr lvl="1"/>
            <a:endParaRPr lang="en-US" dirty="0"/>
          </a:p>
          <a:p>
            <a:r>
              <a:rPr lang="en-US" dirty="0" smtClean="0"/>
              <a:t>Homework 2</a:t>
            </a:r>
          </a:p>
          <a:p>
            <a:pPr lvl="1"/>
            <a:r>
              <a:rPr lang="en-US" dirty="0" smtClean="0"/>
              <a:t>Due Sept 25</a:t>
            </a:r>
          </a:p>
          <a:p>
            <a:pPr lvl="1"/>
            <a:r>
              <a:rPr lang="en-US" dirty="0" smtClean="0"/>
              <a:t>Check D2L for details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1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 is it?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89" y="4480560"/>
            <a:ext cx="18669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5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en-US" dirty="0" smtClean="0"/>
          </a:p>
          <a:p>
            <a:r>
              <a:rPr lang="en-US" altLang="en-US" dirty="0" smtClean="0"/>
              <a:t>Learn </a:t>
            </a:r>
            <a:r>
              <a:rPr lang="en-US" altLang="en-US" dirty="0"/>
              <a:t>about software engineering principles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Discover </a:t>
            </a:r>
            <a:r>
              <a:rPr lang="en-US" altLang="en-US" dirty="0"/>
              <a:t>what an algorithm is and explore problem-solving techniques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Become </a:t>
            </a:r>
            <a:r>
              <a:rPr lang="en-US" altLang="en-US" dirty="0"/>
              <a:t>aware of structured design and object-oriented design programming methodologies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Learn </a:t>
            </a:r>
            <a:r>
              <a:rPr lang="en-US" altLang="en-US" dirty="0"/>
              <a:t>about classes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Become </a:t>
            </a:r>
            <a:r>
              <a:rPr lang="en-US" altLang="en-US" dirty="0"/>
              <a:t>aware of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altLang="en-US" dirty="0"/>
              <a:t>,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altLang="en-US" dirty="0"/>
              <a:t>, and </a:t>
            </a:r>
            <a:r>
              <a:rPr lang="en-US" altLang="en-US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altLang="en-US" dirty="0"/>
              <a:t> members of a class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119493">
            <a:off x="6950486" y="831194"/>
            <a:ext cx="215995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Things you should </a:t>
            </a:r>
          </a:p>
          <a:p>
            <a:r>
              <a:rPr lang="en-US" dirty="0" smtClean="0"/>
              <a:t>already know/review</a:t>
            </a:r>
          </a:p>
        </p:txBody>
      </p:sp>
    </p:spTree>
    <p:extLst>
      <p:ext uri="{BB962C8B-B14F-4D97-AF65-F5344CB8AC3E}">
        <p14:creationId xmlns:p14="http://schemas.microsoft.com/office/powerpoint/2010/main" val="17113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Chapter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Explore how classes are implemented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Become </a:t>
            </a:r>
            <a:r>
              <a:rPr lang="en-US" altLang="en-US" dirty="0"/>
              <a:t>aware of Unified Modeling Language (UML) notation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Examine </a:t>
            </a:r>
            <a:r>
              <a:rPr lang="en-US" altLang="en-US" dirty="0"/>
              <a:t>constructors and destructors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Become </a:t>
            </a:r>
            <a:r>
              <a:rPr lang="en-US" altLang="en-US" dirty="0"/>
              <a:t>aware of an abstract data type (ADT)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Explore </a:t>
            </a:r>
            <a:r>
              <a:rPr lang="en-US" altLang="en-US" dirty="0"/>
              <a:t>how classes are used to implement ADTs</a:t>
            </a:r>
          </a:p>
        </p:txBody>
      </p:sp>
      <p:sp>
        <p:nvSpPr>
          <p:cNvPr id="4" name="TextBox 3"/>
          <p:cNvSpPr txBox="1"/>
          <p:nvPr/>
        </p:nvSpPr>
        <p:spPr>
          <a:xfrm rot="1119493">
            <a:off x="6950486" y="831194"/>
            <a:ext cx="215995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Things you should </a:t>
            </a:r>
          </a:p>
          <a:p>
            <a:r>
              <a:rPr lang="en-US" dirty="0" smtClean="0"/>
              <a:t>already know/review</a:t>
            </a:r>
          </a:p>
        </p:txBody>
      </p:sp>
    </p:spTree>
    <p:extLst>
      <p:ext uri="{BB962C8B-B14F-4D97-AF65-F5344CB8AC3E}">
        <p14:creationId xmlns:p14="http://schemas.microsoft.com/office/powerpoint/2010/main" val="26438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Program life cycle</a:t>
            </a:r>
          </a:p>
          <a:p>
            <a:pPr lvl="1"/>
            <a:r>
              <a:rPr lang="en-US" altLang="en-US" dirty="0" smtClean="0"/>
              <a:t>The phases </a:t>
            </a:r>
            <a:r>
              <a:rPr lang="en-US" altLang="en-US" dirty="0"/>
              <a:t>between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program </a:t>
            </a:r>
            <a:r>
              <a:rPr lang="en-US" altLang="en-US" dirty="0"/>
              <a:t>conception and retirement</a:t>
            </a:r>
          </a:p>
          <a:p>
            <a:pPr lvl="1"/>
            <a:r>
              <a:rPr lang="en-US" altLang="en-US" b="1" dirty="0">
                <a:solidFill>
                  <a:srgbClr val="FF0000"/>
                </a:solidFill>
              </a:rPr>
              <a:t>Three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fundamental </a:t>
            </a:r>
            <a:r>
              <a:rPr lang="en-US" altLang="en-US" dirty="0">
                <a:solidFill>
                  <a:srgbClr val="FF0000"/>
                </a:solidFill>
              </a:rPr>
              <a:t>stages</a:t>
            </a:r>
          </a:p>
          <a:p>
            <a:pPr lvl="2"/>
            <a:r>
              <a:rPr lang="en-US" altLang="en-US" b="1" dirty="0">
                <a:solidFill>
                  <a:srgbClr val="FF0000"/>
                </a:solidFill>
              </a:rPr>
              <a:t>Development</a:t>
            </a:r>
            <a:r>
              <a:rPr lang="en-US" altLang="en-US" dirty="0"/>
              <a:t>, </a:t>
            </a:r>
            <a:r>
              <a:rPr lang="en-US" altLang="en-US" b="1" dirty="0" smtClean="0">
                <a:solidFill>
                  <a:srgbClr val="FF0000"/>
                </a:solidFill>
              </a:rPr>
              <a:t>Use</a:t>
            </a:r>
            <a:r>
              <a:rPr lang="en-US" altLang="en-US" dirty="0"/>
              <a:t>, and </a:t>
            </a:r>
            <a:r>
              <a:rPr lang="en-US" altLang="en-US" b="1" dirty="0" smtClean="0">
                <a:solidFill>
                  <a:srgbClr val="FF0000"/>
                </a:solidFill>
              </a:rPr>
              <a:t>Maintenance</a:t>
            </a:r>
            <a:endParaRPr lang="en-US" altLang="en-US" b="1" dirty="0">
              <a:solidFill>
                <a:srgbClr val="FF0000"/>
              </a:solidFill>
            </a:endParaRPr>
          </a:p>
          <a:p>
            <a:endParaRPr lang="en-US" altLang="en-US" dirty="0" smtClean="0"/>
          </a:p>
          <a:p>
            <a:r>
              <a:rPr lang="en-US" altLang="en-US" dirty="0" smtClean="0"/>
              <a:t>Program retirement occurs when</a:t>
            </a:r>
            <a:endParaRPr lang="en-US" altLang="en-US" dirty="0"/>
          </a:p>
          <a:p>
            <a:pPr lvl="1"/>
            <a:r>
              <a:rPr lang="en-US" altLang="en-US" dirty="0"/>
              <a:t>Program too expensive to maintain</a:t>
            </a:r>
          </a:p>
          <a:p>
            <a:pPr lvl="2"/>
            <a:r>
              <a:rPr lang="en-US" altLang="en-US" dirty="0"/>
              <a:t>No new version released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524000" y="3276600"/>
            <a:ext cx="1981200" cy="4572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01157" y="3745468"/>
            <a:ext cx="252248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Our focus is on this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2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Life Cycle: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Development Stage</a:t>
            </a:r>
            <a:endParaRPr lang="en-US" altLang="en-US" dirty="0"/>
          </a:p>
          <a:p>
            <a:pPr lvl="1"/>
            <a:r>
              <a:rPr lang="en-US" altLang="en-US" dirty="0" smtClean="0"/>
              <a:t>“First” </a:t>
            </a:r>
            <a:r>
              <a:rPr lang="en-US" altLang="en-US" dirty="0"/>
              <a:t>and most important </a:t>
            </a:r>
            <a:r>
              <a:rPr lang="en-US" altLang="en-US" dirty="0" smtClean="0"/>
              <a:t>stage of </a:t>
            </a:r>
            <a:br>
              <a:rPr lang="en-US" altLang="en-US" dirty="0" smtClean="0"/>
            </a:br>
            <a:r>
              <a:rPr lang="en-US" altLang="en-US" dirty="0" smtClean="0"/>
              <a:t>the software </a:t>
            </a:r>
            <a:r>
              <a:rPr lang="en-US" altLang="en-US" dirty="0"/>
              <a:t>life </a:t>
            </a:r>
            <a:r>
              <a:rPr lang="en-US" altLang="en-US" dirty="0" smtClean="0"/>
              <a:t>cycle</a:t>
            </a:r>
          </a:p>
          <a:p>
            <a:pPr lvl="1"/>
            <a:endParaRPr lang="en-US" altLang="en-US" dirty="0"/>
          </a:p>
          <a:p>
            <a:r>
              <a:rPr lang="en-US" altLang="en-US" b="1" dirty="0">
                <a:solidFill>
                  <a:srgbClr val="FF0000"/>
                </a:solidFill>
              </a:rPr>
              <a:t>Four </a:t>
            </a:r>
            <a:r>
              <a:rPr lang="en-US" altLang="en-US" b="1" dirty="0" smtClean="0">
                <a:solidFill>
                  <a:srgbClr val="FF0000"/>
                </a:solidFill>
              </a:rPr>
              <a:t>phases </a:t>
            </a:r>
            <a:r>
              <a:rPr lang="en-US" altLang="en-US" dirty="0" smtClean="0"/>
              <a:t>of Development</a:t>
            </a:r>
            <a:endParaRPr lang="en-US" altLang="en-US" dirty="0"/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Analysis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Implementation</a:t>
            </a:r>
            <a:r>
              <a:rPr lang="en-US" altLang="en-US" dirty="0" smtClean="0"/>
              <a:t> </a:t>
            </a:r>
            <a:r>
              <a:rPr lang="en-US" altLang="en-US" dirty="0"/>
              <a:t>(and debugging)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Testing</a:t>
            </a:r>
            <a:r>
              <a:rPr lang="en-US" altLang="en-US" dirty="0"/>
              <a:t> </a:t>
            </a:r>
            <a:r>
              <a:rPr lang="en-US" altLang="en-US" dirty="0" smtClean="0"/>
              <a:t>(and debugging)</a:t>
            </a:r>
            <a:endParaRPr lang="en-US" altLang="en-US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0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</TotalTime>
  <Words>2045</Words>
  <Application>Microsoft Office PowerPoint</Application>
  <PresentationFormat>On-screen Show (4:3)</PresentationFormat>
  <Paragraphs>502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Software Engineering Review</vt:lpstr>
      <vt:lpstr>From Previous</vt:lpstr>
      <vt:lpstr>Outline Marker Slide</vt:lpstr>
      <vt:lpstr>Test Zero</vt:lpstr>
      <vt:lpstr>Software Engineering</vt:lpstr>
      <vt:lpstr>Objectives of Chapter 1</vt:lpstr>
      <vt:lpstr>Objectives of Chapter 1</vt:lpstr>
      <vt:lpstr>Software Life Cycle</vt:lpstr>
      <vt:lpstr>Program Life Cycle: Development</vt:lpstr>
      <vt:lpstr>Software Development: Analysis</vt:lpstr>
      <vt:lpstr>Software Development: Design</vt:lpstr>
      <vt:lpstr>Software Development: Design (cont)</vt:lpstr>
      <vt:lpstr>Software Development: Design (cont)</vt:lpstr>
      <vt:lpstr>Software Development: Implementation</vt:lpstr>
      <vt:lpstr>Software Development: Testing</vt:lpstr>
      <vt:lpstr>Review Summary: Program Life Cycle</vt:lpstr>
      <vt:lpstr>Outline Marker Slide</vt:lpstr>
      <vt:lpstr>Algorithm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Algorithm Analysis: Big-Oh</vt:lpstr>
      <vt:lpstr>Presentation Summary</vt:lpstr>
      <vt:lpstr>Next Time</vt:lpstr>
      <vt:lpstr>Actions Items for Today</vt:lpstr>
      <vt:lpstr>The End</vt:lpstr>
    </vt:vector>
  </TitlesOfParts>
  <Company>University of Wisconsin - Stout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Dingle, Brent</dc:creator>
  <cp:lastModifiedBy>Dingle, Brent</cp:lastModifiedBy>
  <cp:revision>318</cp:revision>
  <dcterms:created xsi:type="dcterms:W3CDTF">2014-01-06T21:28:52Z</dcterms:created>
  <dcterms:modified xsi:type="dcterms:W3CDTF">2014-09-06T22:31:44Z</dcterms:modified>
</cp:coreProperties>
</file>