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19" r:id="rId3"/>
    <p:sldId id="941" r:id="rId4"/>
    <p:sldId id="942" r:id="rId5"/>
    <p:sldId id="943" r:id="rId6"/>
    <p:sldId id="609" r:id="rId7"/>
    <p:sldId id="457" r:id="rId8"/>
    <p:sldId id="420" r:id="rId9"/>
    <p:sldId id="845" r:id="rId10"/>
    <p:sldId id="930" r:id="rId11"/>
    <p:sldId id="936" r:id="rId12"/>
    <p:sldId id="937" r:id="rId13"/>
    <p:sldId id="862" r:id="rId14"/>
    <p:sldId id="863" r:id="rId15"/>
    <p:sldId id="868" r:id="rId16"/>
    <p:sldId id="938" r:id="rId17"/>
    <p:sldId id="876" r:id="rId18"/>
    <p:sldId id="926" r:id="rId19"/>
    <p:sldId id="923" r:id="rId20"/>
    <p:sldId id="939" r:id="rId21"/>
    <p:sldId id="877" r:id="rId22"/>
    <p:sldId id="869" r:id="rId23"/>
    <p:sldId id="916" r:id="rId24"/>
    <p:sldId id="879" r:id="rId25"/>
    <p:sldId id="894" r:id="rId26"/>
    <p:sldId id="915" r:id="rId27"/>
    <p:sldId id="884" r:id="rId28"/>
    <p:sldId id="885" r:id="rId29"/>
    <p:sldId id="886" r:id="rId30"/>
    <p:sldId id="887" r:id="rId31"/>
    <p:sldId id="888" r:id="rId32"/>
    <p:sldId id="889" r:id="rId33"/>
    <p:sldId id="891" r:id="rId34"/>
    <p:sldId id="892" r:id="rId35"/>
    <p:sldId id="940" r:id="rId36"/>
    <p:sldId id="717" r:id="rId37"/>
    <p:sldId id="935" r:id="rId38"/>
    <p:sldId id="2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6ECB0"/>
    <a:srgbClr val="FEFEBF"/>
    <a:srgbClr val="EDE65D"/>
    <a:srgbClr val="ECEBD3"/>
    <a:srgbClr val="FDF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0403" autoAdjust="0"/>
  </p:normalViewPr>
  <p:slideViewPr>
    <p:cSldViewPr>
      <p:cViewPr>
        <p:scale>
          <a:sx n="70" d="100"/>
          <a:sy n="70" d="100"/>
        </p:scale>
        <p:origin x="-79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DDC3-560E-4660-8D57-5E2700C0C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E0AA-779A-4269-93AF-9B1903AC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5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Goodrich, Tamassia</a:t>
            </a: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Analysis of Algorithms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F3F0-C4BD-4657-834F-E1430E91C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51961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Big Oh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791200"/>
            <a:ext cx="44958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6455997"/>
            <a:ext cx="560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5266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Algorithm design focusses on</a:t>
            </a:r>
          </a:p>
          <a:p>
            <a:pPr lvl="1"/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Result Specification</a:t>
            </a:r>
          </a:p>
          <a:p>
            <a:pPr lvl="1"/>
            <a:r>
              <a:rPr lang="en-US" dirty="0" smtClean="0"/>
              <a:t>Termination</a:t>
            </a:r>
          </a:p>
        </p:txBody>
      </p:sp>
    </p:spTree>
    <p:extLst>
      <p:ext uri="{BB962C8B-B14F-4D97-AF65-F5344CB8AC3E}">
        <p14:creationId xmlns:p14="http://schemas.microsoft.com/office/powerpoint/2010/main" val="8727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Pieces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Algorithm design focusses on</a:t>
            </a:r>
          </a:p>
          <a:p>
            <a:pPr lvl="1"/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Result Specification</a:t>
            </a:r>
          </a:p>
          <a:p>
            <a:pPr lvl="1"/>
            <a:r>
              <a:rPr lang="en-US" dirty="0" smtClean="0"/>
              <a:t>Termination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1828800"/>
            <a:ext cx="4495800" cy="1981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3657600"/>
            <a:ext cx="3630271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cs typeface="Consolas" panose="020B0609020204030204" pitchFamily="49" charset="0"/>
              </a:rPr>
              <a:t>All these can be done in </a:t>
            </a:r>
          </a:p>
          <a:p>
            <a:pPr algn="ctr"/>
            <a:r>
              <a:rPr lang="en-US" b="1" dirty="0" smtClean="0">
                <a:cs typeface="Consolas" panose="020B0609020204030204" pitchFamily="49" charset="0"/>
              </a:rPr>
              <a:t>‘consistent’ fashion for any algorithm</a:t>
            </a:r>
            <a:endParaRPr lang="en-US" sz="1600" dirty="0" smtClean="0">
              <a:cs typeface="Consolas" panose="020B0609020204030204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10" y="1219200"/>
            <a:ext cx="952499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7" y="1219200"/>
            <a:ext cx="871536" cy="8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88" y="1928812"/>
            <a:ext cx="804862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3" y="2037787"/>
            <a:ext cx="11858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10" y="2855411"/>
            <a:ext cx="79533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53742" y="1219200"/>
            <a:ext cx="1988030" cy="2124755"/>
            <a:chOff x="6153742" y="1219200"/>
            <a:chExt cx="1988030" cy="2124755"/>
          </a:xfrm>
        </p:grpSpPr>
        <p:sp>
          <p:nvSpPr>
            <p:cNvPr id="12" name="TextBox 11"/>
            <p:cNvSpPr txBox="1"/>
            <p:nvPr/>
          </p:nvSpPr>
          <p:spPr>
            <a:xfrm>
              <a:off x="6346301" y="1404729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Input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28670" y="1219200"/>
              <a:ext cx="824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Definition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212757">
              <a:off x="6153742" y="2184580"/>
              <a:ext cx="9331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Correctness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90299">
              <a:off x="7140279" y="2184579"/>
              <a:ext cx="10014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Specification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4810" y="3066956"/>
              <a:ext cx="5020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Time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981699" y="1066800"/>
            <a:ext cx="2319321" cy="18097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Pieces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Algorithm design focusses on</a:t>
            </a:r>
          </a:p>
          <a:p>
            <a:pPr lvl="1"/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Result Specification</a:t>
            </a:r>
          </a:p>
          <a:p>
            <a:pPr lvl="1"/>
            <a:r>
              <a:rPr lang="en-US" dirty="0" smtClean="0"/>
              <a:t>Termination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10" y="1219200"/>
            <a:ext cx="952499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7" y="1219200"/>
            <a:ext cx="871536" cy="8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88" y="1928812"/>
            <a:ext cx="804862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3" y="2037787"/>
            <a:ext cx="11858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10" y="2855411"/>
            <a:ext cx="79533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53742" y="1219200"/>
            <a:ext cx="1988030" cy="2124755"/>
            <a:chOff x="6153742" y="1219200"/>
            <a:chExt cx="1988030" cy="2124755"/>
          </a:xfrm>
        </p:grpSpPr>
        <p:sp>
          <p:nvSpPr>
            <p:cNvPr id="12" name="TextBox 11"/>
            <p:cNvSpPr txBox="1"/>
            <p:nvPr/>
          </p:nvSpPr>
          <p:spPr>
            <a:xfrm>
              <a:off x="6346301" y="1404729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Input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28670" y="1219200"/>
              <a:ext cx="824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Definition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212757">
              <a:off x="6153742" y="2184580"/>
              <a:ext cx="9331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Correctness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90299">
              <a:off x="7140279" y="2184579"/>
              <a:ext cx="10014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Specification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4810" y="3066956"/>
              <a:ext cx="5020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Time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130616" y="2672411"/>
            <a:ext cx="1195166" cy="1061389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" y="3733800"/>
            <a:ext cx="3810000" cy="1061389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25515" y="3733800"/>
            <a:ext cx="5410201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cs typeface="Consolas" panose="020B0609020204030204" pitchFamily="49" charset="0"/>
              </a:rPr>
              <a:t>How long does it take </a:t>
            </a:r>
          </a:p>
          <a:p>
            <a:pPr algn="ctr"/>
            <a:r>
              <a:rPr lang="en-US" b="1" dirty="0" smtClean="0">
                <a:cs typeface="Consolas" panose="020B0609020204030204" pitchFamily="49" charset="0"/>
              </a:rPr>
              <a:t>the Algorithm to run to completion?</a:t>
            </a:r>
          </a:p>
          <a:p>
            <a:pPr algn="ctr"/>
            <a:endParaRPr lang="en-US" sz="1600" b="1" dirty="0">
              <a:cs typeface="Consolas" panose="020B0609020204030204" pitchFamily="49" charset="0"/>
            </a:endParaRPr>
          </a:p>
          <a:p>
            <a:pPr algn="ctr"/>
            <a:r>
              <a:rPr lang="en-US" sz="1400" i="1" dirty="0" smtClean="0">
                <a:cs typeface="Consolas" panose="020B0609020204030204" pitchFamily="49" charset="0"/>
              </a:rPr>
              <a:t>Assume we only use/create algorithms</a:t>
            </a:r>
          </a:p>
          <a:p>
            <a:pPr algn="ctr"/>
            <a:r>
              <a:rPr lang="en-US" sz="1400" i="1" dirty="0" smtClean="0">
                <a:cs typeface="Consolas" panose="020B0609020204030204" pitchFamily="49" charset="0"/>
              </a:rPr>
              <a:t>that do indeed finish (i.e. no infinite loops)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8309" y="5039096"/>
            <a:ext cx="5410201" cy="609600"/>
          </a:xfrm>
          <a:prstGeom prst="rect">
            <a:avLst/>
          </a:prstGeom>
          <a:solidFill>
            <a:srgbClr val="FFFFE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 smtClean="0">
                <a:cs typeface="Consolas" panose="020B0609020204030204" pitchFamily="49" charset="0"/>
              </a:rPr>
              <a:t>How do we answer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18813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Execution Time: 2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Physically Time the Implementation</a:t>
            </a:r>
          </a:p>
          <a:p>
            <a:pPr lvl="2"/>
            <a:r>
              <a:rPr lang="en-US" dirty="0" smtClean="0"/>
              <a:t>Wall-clock time</a:t>
            </a:r>
          </a:p>
          <a:p>
            <a:pPr lvl="2"/>
            <a:r>
              <a:rPr lang="en-US" dirty="0" smtClean="0"/>
              <a:t>Benchmarks</a:t>
            </a:r>
          </a:p>
          <a:p>
            <a:pPr lvl="2"/>
            <a:r>
              <a:rPr lang="en-US" dirty="0" smtClean="0"/>
              <a:t>Experimental Studies</a:t>
            </a:r>
          </a:p>
          <a:p>
            <a:pPr lvl="1"/>
            <a:endParaRPr lang="en-US" dirty="0"/>
          </a:p>
          <a:p>
            <a:r>
              <a:rPr lang="en-US" dirty="0" smtClean="0"/>
              <a:t>Theoretical Analysis</a:t>
            </a:r>
          </a:p>
          <a:p>
            <a:pPr lvl="1"/>
            <a:r>
              <a:rPr lang="en-US" dirty="0" smtClean="0"/>
              <a:t>Asymptotic Analysis</a:t>
            </a:r>
          </a:p>
          <a:p>
            <a:pPr lvl="2"/>
            <a:r>
              <a:rPr lang="en-US" dirty="0" smtClean="0"/>
              <a:t>Use Math</a:t>
            </a:r>
            <a:endParaRPr lang="en-US" dirty="0"/>
          </a:p>
        </p:txBody>
      </p:sp>
      <p:pic>
        <p:nvPicPr>
          <p:cNvPr id="10242" name="Picture 2" descr="http://img214.imageshack.us/img214/686/200862918928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1937129" cy="22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.bp.blogspot.com/-qtCipkuJRJI/T9divGWVewI/AAAAAAAAAbk/6wJiVq7FeeM/s1600/clo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21471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Experimental Studies</a:t>
            </a:r>
          </a:p>
        </p:txBody>
      </p:sp>
      <p:sp>
        <p:nvSpPr>
          <p:cNvPr id="51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03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Write a program implementing the algorithm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Run the program with inputs of varying size and composition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Use a method like </a:t>
            </a:r>
            <a:r>
              <a:rPr lang="en-US" altLang="en-US" sz="2400" dirty="0" smtClean="0">
                <a:latin typeface="Arial Narrow" pitchFamily="34" charset="0"/>
              </a:rPr>
              <a:t>clock()</a:t>
            </a:r>
            <a:r>
              <a:rPr lang="en-US" altLang="en-US" sz="2400" dirty="0" smtClean="0"/>
              <a:t> to get an accurate measure of the actual running time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Plot the results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517961294"/>
              </p:ext>
            </p:extLst>
          </p:nvPr>
        </p:nvGraphicFramePr>
        <p:xfrm>
          <a:off x="4495800" y="1600200"/>
          <a:ext cx="442912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Chart" r:id="rId4" imgW="4429100" imgH="4648320" progId="MSGraph.Chart.8">
                  <p:embed followColorScheme="full"/>
                </p:oleObj>
              </mc:Choice>
              <mc:Fallback>
                <p:oleObj name="Chart" r:id="rId4" imgW="4429100" imgH="46483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600200"/>
                        <a:ext cx="4429125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http://2.bp.blogspot.com/-qtCipkuJRJI/T9divGWVewI/AAAAAAAAAbk/6wJiVq7FeeM/s1600/cloc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308912" cy="125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Limitations of Experiments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7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It is necessary to implement the algorithm, which may be difficult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Results may not be indicative of the running time on other inputs not included in the experiment.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order to compare two algorithms, the same hardware and software environments must be used</a:t>
            </a:r>
          </a:p>
        </p:txBody>
      </p:sp>
    </p:spTree>
    <p:extLst>
      <p:ext uri="{BB962C8B-B14F-4D97-AF65-F5344CB8AC3E}">
        <p14:creationId xmlns:p14="http://schemas.microsoft.com/office/powerpoint/2010/main" val="11842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Pieces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Algorithm design focusses on</a:t>
            </a:r>
          </a:p>
          <a:p>
            <a:pPr lvl="1"/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Result Specification</a:t>
            </a:r>
          </a:p>
          <a:p>
            <a:pPr lvl="1"/>
            <a:r>
              <a:rPr lang="en-US" dirty="0" smtClean="0"/>
              <a:t>Termination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10" y="1219200"/>
            <a:ext cx="952499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7" y="1219200"/>
            <a:ext cx="871536" cy="8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88" y="1928812"/>
            <a:ext cx="804862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3" y="2037787"/>
            <a:ext cx="11858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10" y="2855411"/>
            <a:ext cx="79533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53742" y="1219200"/>
            <a:ext cx="1988030" cy="2124755"/>
            <a:chOff x="6153742" y="1219200"/>
            <a:chExt cx="1988030" cy="2124755"/>
          </a:xfrm>
        </p:grpSpPr>
        <p:sp>
          <p:nvSpPr>
            <p:cNvPr id="12" name="TextBox 11"/>
            <p:cNvSpPr txBox="1"/>
            <p:nvPr/>
          </p:nvSpPr>
          <p:spPr>
            <a:xfrm>
              <a:off x="6346301" y="1404729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Input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28670" y="1219200"/>
              <a:ext cx="824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Definition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212757">
              <a:off x="6153742" y="2184580"/>
              <a:ext cx="9331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Correctness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90299">
              <a:off x="7140279" y="2184579"/>
              <a:ext cx="10014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Specification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4810" y="3066956"/>
              <a:ext cx="5020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Time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130616" y="2672411"/>
            <a:ext cx="1195166" cy="1061389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" y="3733800"/>
            <a:ext cx="3810000" cy="1061389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25515" y="3733800"/>
            <a:ext cx="5410201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cs typeface="Consolas" panose="020B0609020204030204" pitchFamily="49" charset="0"/>
              </a:rPr>
              <a:t>How long does it take </a:t>
            </a:r>
          </a:p>
          <a:p>
            <a:pPr algn="ctr"/>
            <a:r>
              <a:rPr lang="en-US" b="1" dirty="0" smtClean="0">
                <a:cs typeface="Consolas" panose="020B0609020204030204" pitchFamily="49" charset="0"/>
              </a:rPr>
              <a:t>the Algorithm to run to completion?</a:t>
            </a:r>
          </a:p>
          <a:p>
            <a:pPr algn="ctr"/>
            <a:endParaRPr lang="en-US" sz="1600" b="1" dirty="0">
              <a:cs typeface="Consolas" panose="020B0609020204030204" pitchFamily="49" charset="0"/>
            </a:endParaRPr>
          </a:p>
          <a:p>
            <a:pPr algn="ctr"/>
            <a:r>
              <a:rPr lang="en-US" sz="1400" i="1" dirty="0" smtClean="0">
                <a:cs typeface="Consolas" panose="020B0609020204030204" pitchFamily="49" charset="0"/>
              </a:rPr>
              <a:t>Assume we only use/create algorithms</a:t>
            </a:r>
          </a:p>
          <a:p>
            <a:pPr algn="ctr"/>
            <a:r>
              <a:rPr lang="en-US" sz="1400" i="1" dirty="0" smtClean="0">
                <a:cs typeface="Consolas" panose="020B0609020204030204" pitchFamily="49" charset="0"/>
              </a:rPr>
              <a:t>that do indeed finish (i.e. no infinite loops)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4200" y="4304837"/>
            <a:ext cx="5410201" cy="980704"/>
          </a:xfrm>
          <a:prstGeom prst="rect">
            <a:avLst/>
          </a:prstGeom>
          <a:solidFill>
            <a:srgbClr val="FFFFE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 smtClean="0">
                <a:cs typeface="Consolas" panose="020B0609020204030204" pitchFamily="49" charset="0"/>
              </a:rPr>
              <a:t>So physically timing the execution</a:t>
            </a:r>
          </a:p>
          <a:p>
            <a:pPr algn="ctr"/>
            <a:r>
              <a:rPr lang="en-US" sz="2800" b="1" dirty="0" smtClean="0">
                <a:cs typeface="Consolas" panose="020B0609020204030204" pitchFamily="49" charset="0"/>
              </a:rPr>
              <a:t>has some issues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5091" y="5302859"/>
            <a:ext cx="3810516" cy="490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 smtClean="0">
                <a:cs typeface="Consolas" panose="020B0609020204030204" pitchFamily="49" charset="0"/>
              </a:rPr>
              <a:t>Try option 2: Math</a:t>
            </a:r>
          </a:p>
        </p:txBody>
      </p:sp>
    </p:spTree>
    <p:extLst>
      <p:ext uri="{BB962C8B-B14F-4D97-AF65-F5344CB8AC3E}">
        <p14:creationId xmlns:p14="http://schemas.microsoft.com/office/powerpoint/2010/main" val="1101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Algorithms take time to run.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want to measure the time relative to data input size (i.e. </a:t>
            </a:r>
            <a:r>
              <a:rPr lang="en-US" b="1" i="1" dirty="0" smtClean="0"/>
              <a:t>n</a:t>
            </a:r>
            <a:r>
              <a:rPr lang="en-US" dirty="0" smtClean="0"/>
              <a:t> 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Using a physical timer has lots of complications</a:t>
            </a:r>
          </a:p>
          <a:p>
            <a:pPr lvl="2"/>
            <a:r>
              <a:rPr lang="en-US" dirty="0" smtClean="0"/>
              <a:t>Does not allow for easy comparison of algorithms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Most interested in “worst case” time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399" y="762000"/>
            <a:ext cx="1854201" cy="6320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i="1" dirty="0" smtClean="0">
                <a:cs typeface="Consolas" panose="020B0609020204030204" pitchFamily="49" charset="0"/>
              </a:rPr>
              <a:t>for those that</a:t>
            </a:r>
          </a:p>
          <a:p>
            <a:pPr algn="ctr"/>
            <a:r>
              <a:rPr lang="en-US" sz="1400" i="1" dirty="0" smtClean="0">
                <a:cs typeface="Consolas" panose="020B0609020204030204" pitchFamily="49" charset="0"/>
              </a:rPr>
              <a:t>may have drifted off</a:t>
            </a:r>
          </a:p>
        </p:txBody>
      </p:sp>
    </p:spTree>
    <p:extLst>
      <p:ext uri="{BB962C8B-B14F-4D97-AF65-F5344CB8AC3E}">
        <p14:creationId xmlns:p14="http://schemas.microsoft.com/office/powerpoint/2010/main" val="7615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Measuring Running Time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7924800" cy="259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Running time of an algorithm grows with the input size</a:t>
            </a:r>
          </a:p>
          <a:p>
            <a:pPr lvl="2">
              <a:lnSpc>
                <a:spcPct val="90000"/>
              </a:lnSpc>
            </a:pPr>
            <a:endParaRPr lang="en-US" altLang="en-US" sz="16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Average case time is often difficult to determine</a:t>
            </a:r>
          </a:p>
          <a:p>
            <a:pPr lvl="2">
              <a:lnSpc>
                <a:spcPct val="9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We focus on the </a:t>
            </a:r>
            <a:r>
              <a:rPr lang="en-US" altLang="en-US" sz="2400" b="1" dirty="0" smtClean="0"/>
              <a:t>worst case running time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000" dirty="0" smtClean="0"/>
              <a:t>Crucial to applications such as games, finance and robotics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000" dirty="0" smtClean="0"/>
              <a:t>Easier to analyze</a:t>
            </a:r>
          </a:p>
          <a:p>
            <a:pPr lvl="1" eaLnBrk="1" hangingPunct="1">
              <a:lnSpc>
                <a:spcPct val="90000"/>
              </a:lnSpc>
              <a:buClrTx/>
            </a:pPr>
            <a:endParaRPr lang="en-US" altLang="en-US" sz="2000" dirty="0" smtClean="0"/>
          </a:p>
        </p:txBody>
      </p:sp>
      <p:cxnSp>
        <p:nvCxnSpPr>
          <p:cNvPr id="26628" name="Straight Connector 9"/>
          <p:cNvCxnSpPr>
            <a:cxnSpLocks noChangeShapeType="1"/>
          </p:cNvCxnSpPr>
          <p:nvPr/>
        </p:nvCxnSpPr>
        <p:spPr bwMode="auto">
          <a:xfrm>
            <a:off x="3494088" y="3317875"/>
            <a:ext cx="0" cy="2514600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Straight Connector 11"/>
          <p:cNvCxnSpPr>
            <a:cxnSpLocks noChangeShapeType="1"/>
          </p:cNvCxnSpPr>
          <p:nvPr/>
        </p:nvCxnSpPr>
        <p:spPr bwMode="auto">
          <a:xfrm>
            <a:off x="3494088" y="5832475"/>
            <a:ext cx="353695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Rectangle 13"/>
          <p:cNvSpPr>
            <a:spLocks noChangeArrowheads="1"/>
          </p:cNvSpPr>
          <p:nvPr/>
        </p:nvSpPr>
        <p:spPr bwMode="auto">
          <a:xfrm>
            <a:off x="3652838" y="3789363"/>
            <a:ext cx="314325" cy="2043112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4122738" y="4495800"/>
            <a:ext cx="314325" cy="133667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Rectangle 15"/>
          <p:cNvSpPr>
            <a:spLocks noChangeArrowheads="1"/>
          </p:cNvSpPr>
          <p:nvPr/>
        </p:nvSpPr>
        <p:spPr bwMode="auto">
          <a:xfrm>
            <a:off x="4595813" y="4181475"/>
            <a:ext cx="314325" cy="16510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Rectangle 16"/>
          <p:cNvSpPr>
            <a:spLocks noChangeArrowheads="1"/>
          </p:cNvSpPr>
          <p:nvPr/>
        </p:nvSpPr>
        <p:spPr bwMode="auto">
          <a:xfrm>
            <a:off x="5065713" y="3632200"/>
            <a:ext cx="314325" cy="220027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4" name="Rectangle 17"/>
          <p:cNvSpPr>
            <a:spLocks noChangeArrowheads="1"/>
          </p:cNvSpPr>
          <p:nvPr/>
        </p:nvSpPr>
        <p:spPr bwMode="auto">
          <a:xfrm>
            <a:off x="5538788" y="4810125"/>
            <a:ext cx="314325" cy="102235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Rectangle 18"/>
          <p:cNvSpPr>
            <a:spLocks noChangeArrowheads="1"/>
          </p:cNvSpPr>
          <p:nvPr/>
        </p:nvSpPr>
        <p:spPr bwMode="auto">
          <a:xfrm>
            <a:off x="6008688" y="4024313"/>
            <a:ext cx="314325" cy="1808162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6" name="Rectangle 19"/>
          <p:cNvSpPr>
            <a:spLocks noChangeArrowheads="1"/>
          </p:cNvSpPr>
          <p:nvPr/>
        </p:nvSpPr>
        <p:spPr bwMode="auto">
          <a:xfrm>
            <a:off x="6481763" y="4652963"/>
            <a:ext cx="314325" cy="1179512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TextBox 20"/>
          <p:cNvSpPr txBox="1">
            <a:spLocks noChangeArrowheads="1"/>
          </p:cNvSpPr>
          <p:nvPr/>
        </p:nvSpPr>
        <p:spPr bwMode="auto">
          <a:xfrm rot="-5400000">
            <a:off x="2175669" y="4401344"/>
            <a:ext cx="1604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/>
              <a:t>Running Time</a:t>
            </a:r>
          </a:p>
        </p:txBody>
      </p:sp>
      <p:sp>
        <p:nvSpPr>
          <p:cNvPr id="26638" name="TextBox 21"/>
          <p:cNvSpPr txBox="1">
            <a:spLocks noChangeArrowheads="1"/>
          </p:cNvSpPr>
          <p:nvPr/>
        </p:nvSpPr>
        <p:spPr bwMode="auto">
          <a:xfrm>
            <a:off x="3101975" y="5281613"/>
            <a:ext cx="4714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/>
              <a:t>1ms</a:t>
            </a:r>
          </a:p>
        </p:txBody>
      </p:sp>
      <p:sp>
        <p:nvSpPr>
          <p:cNvPr id="26639" name="TextBox 22"/>
          <p:cNvSpPr txBox="1">
            <a:spLocks noChangeArrowheads="1"/>
          </p:cNvSpPr>
          <p:nvPr/>
        </p:nvSpPr>
        <p:spPr bwMode="auto">
          <a:xfrm>
            <a:off x="3101975" y="4889500"/>
            <a:ext cx="4714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/>
              <a:t>2ms</a:t>
            </a:r>
          </a:p>
        </p:txBody>
      </p:sp>
      <p:sp>
        <p:nvSpPr>
          <p:cNvPr id="26640" name="TextBox 23"/>
          <p:cNvSpPr txBox="1">
            <a:spLocks noChangeArrowheads="1"/>
          </p:cNvSpPr>
          <p:nvPr/>
        </p:nvSpPr>
        <p:spPr bwMode="auto">
          <a:xfrm>
            <a:off x="3101975" y="4495800"/>
            <a:ext cx="4714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/>
              <a:t>3ms</a:t>
            </a:r>
          </a:p>
        </p:txBody>
      </p:sp>
      <p:sp>
        <p:nvSpPr>
          <p:cNvPr id="26641" name="TextBox 24"/>
          <p:cNvSpPr txBox="1">
            <a:spLocks noChangeArrowheads="1"/>
          </p:cNvSpPr>
          <p:nvPr/>
        </p:nvSpPr>
        <p:spPr bwMode="auto">
          <a:xfrm>
            <a:off x="3101975" y="4103688"/>
            <a:ext cx="4714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/>
              <a:t>4ms</a:t>
            </a:r>
          </a:p>
        </p:txBody>
      </p:sp>
      <p:sp>
        <p:nvSpPr>
          <p:cNvPr id="26642" name="TextBox 25"/>
          <p:cNvSpPr txBox="1">
            <a:spLocks noChangeArrowheads="1"/>
          </p:cNvSpPr>
          <p:nvPr/>
        </p:nvSpPr>
        <p:spPr bwMode="auto">
          <a:xfrm>
            <a:off x="3101975" y="3709988"/>
            <a:ext cx="4714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/>
              <a:t>5ms</a:t>
            </a:r>
          </a:p>
        </p:txBody>
      </p:sp>
      <p:sp>
        <p:nvSpPr>
          <p:cNvPr id="26643" name="TextBox 26"/>
          <p:cNvSpPr txBox="1">
            <a:spLocks noChangeArrowheads="1"/>
          </p:cNvSpPr>
          <p:nvPr/>
        </p:nvSpPr>
        <p:spPr bwMode="auto">
          <a:xfrm>
            <a:off x="4405313" y="6134100"/>
            <a:ext cx="1603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Input Instance</a:t>
            </a:r>
          </a:p>
        </p:txBody>
      </p:sp>
      <p:sp>
        <p:nvSpPr>
          <p:cNvPr id="26644" name="TextBox 27"/>
          <p:cNvSpPr txBox="1">
            <a:spLocks noChangeArrowheads="1"/>
          </p:cNvSpPr>
          <p:nvPr/>
        </p:nvSpPr>
        <p:spPr bwMode="auto">
          <a:xfrm>
            <a:off x="3652838" y="5832475"/>
            <a:ext cx="314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/>
              <a:t>A</a:t>
            </a:r>
          </a:p>
        </p:txBody>
      </p:sp>
      <p:sp>
        <p:nvSpPr>
          <p:cNvPr id="26645" name="TextBox 28"/>
          <p:cNvSpPr txBox="1">
            <a:spLocks noChangeArrowheads="1"/>
          </p:cNvSpPr>
          <p:nvPr/>
        </p:nvSpPr>
        <p:spPr bwMode="auto">
          <a:xfrm>
            <a:off x="4122738" y="5832475"/>
            <a:ext cx="314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/>
              <a:t>B</a:t>
            </a:r>
          </a:p>
        </p:txBody>
      </p:sp>
      <p:sp>
        <p:nvSpPr>
          <p:cNvPr id="26646" name="TextBox 29"/>
          <p:cNvSpPr txBox="1">
            <a:spLocks noChangeArrowheads="1"/>
          </p:cNvSpPr>
          <p:nvPr/>
        </p:nvSpPr>
        <p:spPr bwMode="auto">
          <a:xfrm>
            <a:off x="4595813" y="5832475"/>
            <a:ext cx="314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/>
              <a:t>C</a:t>
            </a:r>
          </a:p>
        </p:txBody>
      </p:sp>
      <p:sp>
        <p:nvSpPr>
          <p:cNvPr id="26647" name="TextBox 30"/>
          <p:cNvSpPr txBox="1">
            <a:spLocks noChangeArrowheads="1"/>
          </p:cNvSpPr>
          <p:nvPr/>
        </p:nvSpPr>
        <p:spPr bwMode="auto">
          <a:xfrm>
            <a:off x="5065713" y="5832475"/>
            <a:ext cx="314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/>
              <a:t>D</a:t>
            </a:r>
          </a:p>
        </p:txBody>
      </p:sp>
      <p:sp>
        <p:nvSpPr>
          <p:cNvPr id="26648" name="TextBox 31"/>
          <p:cNvSpPr txBox="1">
            <a:spLocks noChangeArrowheads="1"/>
          </p:cNvSpPr>
          <p:nvPr/>
        </p:nvSpPr>
        <p:spPr bwMode="auto">
          <a:xfrm>
            <a:off x="5538788" y="5832475"/>
            <a:ext cx="314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/>
              <a:t>E</a:t>
            </a:r>
          </a:p>
        </p:txBody>
      </p:sp>
      <p:sp>
        <p:nvSpPr>
          <p:cNvPr id="26649" name="TextBox 32"/>
          <p:cNvSpPr txBox="1">
            <a:spLocks noChangeArrowheads="1"/>
          </p:cNvSpPr>
          <p:nvPr/>
        </p:nvSpPr>
        <p:spPr bwMode="auto">
          <a:xfrm>
            <a:off x="6008688" y="5832475"/>
            <a:ext cx="314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/>
              <a:t>F</a:t>
            </a:r>
          </a:p>
        </p:txBody>
      </p:sp>
      <p:sp>
        <p:nvSpPr>
          <p:cNvPr id="26650" name="TextBox 33"/>
          <p:cNvSpPr txBox="1">
            <a:spLocks noChangeArrowheads="1"/>
          </p:cNvSpPr>
          <p:nvPr/>
        </p:nvSpPr>
        <p:spPr bwMode="auto">
          <a:xfrm>
            <a:off x="6481763" y="5832475"/>
            <a:ext cx="314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/>
              <a:t>G</a:t>
            </a:r>
          </a:p>
        </p:txBody>
      </p:sp>
      <p:cxnSp>
        <p:nvCxnSpPr>
          <p:cNvPr id="26651" name="Straight Connector 35"/>
          <p:cNvCxnSpPr>
            <a:cxnSpLocks noChangeShapeType="1"/>
          </p:cNvCxnSpPr>
          <p:nvPr/>
        </p:nvCxnSpPr>
        <p:spPr bwMode="auto">
          <a:xfrm>
            <a:off x="3494088" y="4810125"/>
            <a:ext cx="369411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2" name="Straight Connector 36"/>
          <p:cNvCxnSpPr>
            <a:cxnSpLocks noChangeShapeType="1"/>
          </p:cNvCxnSpPr>
          <p:nvPr/>
        </p:nvCxnSpPr>
        <p:spPr bwMode="auto">
          <a:xfrm>
            <a:off x="3494088" y="3632200"/>
            <a:ext cx="369411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3" name="TextBox 37"/>
          <p:cNvSpPr txBox="1">
            <a:spLocks noChangeArrowheads="1"/>
          </p:cNvSpPr>
          <p:nvPr/>
        </p:nvSpPr>
        <p:spPr bwMode="auto">
          <a:xfrm>
            <a:off x="6559550" y="3314700"/>
            <a:ext cx="11795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worst case</a:t>
            </a:r>
          </a:p>
        </p:txBody>
      </p:sp>
      <p:sp>
        <p:nvSpPr>
          <p:cNvPr id="26654" name="TextBox 38"/>
          <p:cNvSpPr txBox="1">
            <a:spLocks noChangeArrowheads="1"/>
          </p:cNvSpPr>
          <p:nvPr/>
        </p:nvSpPr>
        <p:spPr bwMode="auto">
          <a:xfrm>
            <a:off x="6637338" y="4495800"/>
            <a:ext cx="11795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best case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31038" y="761999"/>
            <a:ext cx="1854201" cy="316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i="1" dirty="0" smtClean="0">
                <a:cs typeface="Consolas" panose="020B0609020204030204" pitchFamily="49" charset="0"/>
              </a:rPr>
              <a:t>emphasis point</a:t>
            </a:r>
          </a:p>
        </p:txBody>
      </p:sp>
    </p:spTree>
    <p:extLst>
      <p:ext uri="{BB962C8B-B14F-4D97-AF65-F5344CB8AC3E}">
        <p14:creationId xmlns:p14="http://schemas.microsoft.com/office/powerpoint/2010/main" val="26879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Bounding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Long ago in a galaxy called Calculus</a:t>
            </a:r>
          </a:p>
          <a:p>
            <a:pPr lvl="1"/>
            <a:r>
              <a:rPr lang="en-US" dirty="0" smtClean="0"/>
              <a:t>Functions were bounded</a:t>
            </a:r>
          </a:p>
          <a:p>
            <a:pPr lvl="2"/>
            <a:r>
              <a:rPr lang="en-US" dirty="0" smtClean="0"/>
              <a:t>Not only could they be bound by constants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But by other limiting functions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was a </a:t>
            </a:r>
            <a:r>
              <a:rPr lang="en-US" dirty="0"/>
              <a:t>dark </a:t>
            </a:r>
            <a:r>
              <a:rPr lang="en-US" dirty="0" smtClean="0"/>
              <a:t>and mysterious place</a:t>
            </a:r>
            <a:endParaRPr lang="en-US" dirty="0"/>
          </a:p>
          <a:p>
            <a:pPr lvl="1"/>
            <a:r>
              <a:rPr lang="en-US" dirty="0" smtClean="0"/>
              <a:t>Let’s go there   =)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305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57400" y="3276600"/>
            <a:ext cx="6867525" cy="2352675"/>
            <a:chOff x="2057400" y="3276600"/>
            <a:chExt cx="6867525" cy="2352675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3276600"/>
              <a:ext cx="489585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114800"/>
              <a:ext cx="343852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5" name="Picture 9" descr="https://encrypted-tbn1.gstatic.com/images?q=tbn:ANd9GcTtacTPwy4lksjY7e901ztdcaT6tB-ucsQBHLhk3Iea7RDpvw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34" y="5629275"/>
            <a:ext cx="2101563" cy="11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is Due </a:t>
            </a:r>
          </a:p>
          <a:p>
            <a:pPr lvl="1"/>
            <a:r>
              <a:rPr lang="en-US" dirty="0" smtClean="0"/>
              <a:t>Before now (8 AM, Sep 18)</a:t>
            </a:r>
          </a:p>
          <a:p>
            <a:pPr lvl="1"/>
            <a:r>
              <a:rPr lang="en-US" dirty="0" smtClean="0"/>
              <a:t>If you have not yet turned it in, do so now</a:t>
            </a:r>
          </a:p>
          <a:p>
            <a:pPr lvl="1"/>
            <a:r>
              <a:rPr lang="en-US" dirty="0" smtClean="0"/>
              <a:t>Peer Review will be towards end of class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Homework 2 is Posted on D2L</a:t>
            </a:r>
          </a:p>
          <a:p>
            <a:pPr lvl="1"/>
            <a:r>
              <a:rPr lang="en-US" dirty="0" smtClean="0"/>
              <a:t>Do NOT delay in starting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Assume: our algorithm can be characterized to run in f(n) time</a:t>
            </a:r>
          </a:p>
          <a:p>
            <a:pPr lvl="1"/>
            <a:r>
              <a:rPr lang="en-US" dirty="0" smtClean="0"/>
              <a:t>where n = input size</a:t>
            </a:r>
          </a:p>
          <a:p>
            <a:endParaRPr lang="en-US" dirty="0"/>
          </a:p>
          <a:p>
            <a:r>
              <a:rPr lang="en-US" dirty="0" smtClean="0"/>
              <a:t>We want a function g(n) </a:t>
            </a:r>
          </a:p>
          <a:p>
            <a:pPr lvl="1"/>
            <a:r>
              <a:rPr lang="en-US" dirty="0" smtClean="0"/>
              <a:t>that at some value </a:t>
            </a:r>
            <a:br>
              <a:rPr lang="en-US" dirty="0" smtClean="0"/>
            </a:br>
            <a:r>
              <a:rPr lang="en-US" dirty="0" smtClean="0"/>
              <a:t>of n = n0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becomes greater than f(n) and stays greater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it is okay if we have to multiply g(n) by some constant c to get this</a:t>
            </a:r>
            <a:endParaRPr lang="en-US" dirty="0"/>
          </a:p>
        </p:txBody>
      </p:sp>
      <p:pic>
        <p:nvPicPr>
          <p:cNvPr id="4" name="Picture 2" descr="big 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18312" cy="36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6163294" y="3170712"/>
            <a:ext cx="2054431" cy="831330"/>
          </a:xfrm>
          <a:custGeom>
            <a:avLst/>
            <a:gdLst>
              <a:gd name="connsiteX0" fmla="*/ 0 w 2054431"/>
              <a:gd name="connsiteY0" fmla="*/ 439387 h 831330"/>
              <a:gd name="connsiteX1" fmla="*/ 308758 w 2054431"/>
              <a:gd name="connsiteY1" fmla="*/ 831272 h 831330"/>
              <a:gd name="connsiteX2" fmla="*/ 878774 w 2054431"/>
              <a:gd name="connsiteY2" fmla="*/ 415636 h 831330"/>
              <a:gd name="connsiteX3" fmla="*/ 2054431 w 2054431"/>
              <a:gd name="connsiteY3" fmla="*/ 0 h 8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431" h="831330">
                <a:moveTo>
                  <a:pt x="0" y="439387"/>
                </a:moveTo>
                <a:cubicBezTo>
                  <a:pt x="81148" y="637308"/>
                  <a:pt x="162296" y="835230"/>
                  <a:pt x="308758" y="831272"/>
                </a:cubicBezTo>
                <a:cubicBezTo>
                  <a:pt x="455220" y="827314"/>
                  <a:pt x="587828" y="554181"/>
                  <a:pt x="878774" y="415636"/>
                </a:cubicBezTo>
                <a:cubicBezTo>
                  <a:pt x="1169720" y="277091"/>
                  <a:pt x="1836717" y="73231"/>
                  <a:pt x="2054431" y="0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 </a:t>
            </a:r>
            <a:r>
              <a:rPr lang="en-US" dirty="0" err="1" smtClean="0"/>
              <a:t>mathFunction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10200" cy="2362200"/>
          </a:xfrm>
        </p:spPr>
        <p:txBody>
          <a:bodyPr/>
          <a:lstStyle/>
          <a:p>
            <a:r>
              <a:rPr lang="en-US" dirty="0" smtClean="0"/>
              <a:t>if we can find such a g(n) then we will say</a:t>
            </a:r>
          </a:p>
          <a:p>
            <a:pPr lvl="1"/>
            <a:r>
              <a:rPr lang="en-US" dirty="0" smtClean="0"/>
              <a:t>our algorithm runs in </a:t>
            </a:r>
          </a:p>
          <a:p>
            <a:pPr lvl="1"/>
            <a:r>
              <a:rPr lang="en-US" dirty="0" smtClean="0"/>
              <a:t>O( g(n) ) time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6553200" cy="1295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More Formally:</a:t>
            </a:r>
          </a:p>
          <a:p>
            <a:endParaRPr lang="en-US" sz="1600" dirty="0" smtClean="0"/>
          </a:p>
          <a:p>
            <a:r>
              <a:rPr lang="en-US" sz="1600" dirty="0" smtClean="0"/>
              <a:t>a </a:t>
            </a:r>
            <a:r>
              <a:rPr lang="en-US" sz="1600" dirty="0"/>
              <a:t>function </a:t>
            </a:r>
            <a:r>
              <a:rPr lang="en-US" sz="1600" i="1" dirty="0" smtClean="0"/>
              <a:t>f</a:t>
            </a:r>
            <a:r>
              <a:rPr lang="en-US" sz="1600" dirty="0" smtClean="0"/>
              <a:t>(</a:t>
            </a:r>
            <a:r>
              <a:rPr lang="en-US" sz="1600" i="1" dirty="0" smtClean="0"/>
              <a:t>n</a:t>
            </a:r>
            <a:r>
              <a:rPr lang="en-US" sz="1600" dirty="0"/>
              <a:t>) is </a:t>
            </a:r>
            <a:r>
              <a:rPr lang="en-US" sz="1600" i="1" dirty="0"/>
              <a:t>O</a:t>
            </a:r>
            <a:r>
              <a:rPr lang="en-US" sz="1600" dirty="0"/>
              <a:t>(</a:t>
            </a:r>
            <a:r>
              <a:rPr lang="en-US" sz="1600" i="1" dirty="0"/>
              <a:t>g</a:t>
            </a:r>
            <a:r>
              <a:rPr lang="en-US" sz="1600" dirty="0"/>
              <a:t>(</a:t>
            </a:r>
            <a:r>
              <a:rPr lang="en-US" sz="1600" i="1" dirty="0"/>
              <a:t>n</a:t>
            </a:r>
            <a:r>
              <a:rPr lang="en-US" sz="1600" dirty="0"/>
              <a:t>)) </a:t>
            </a:r>
            <a:endParaRPr lang="en-US" sz="1600" dirty="0" smtClean="0"/>
          </a:p>
          <a:p>
            <a:r>
              <a:rPr lang="en-US" sz="1600" dirty="0" smtClean="0"/>
              <a:t>if </a:t>
            </a:r>
            <a:r>
              <a:rPr lang="en-US" sz="1600" i="1" dirty="0" smtClean="0"/>
              <a:t>f</a:t>
            </a:r>
            <a:r>
              <a:rPr lang="en-US" sz="1600" dirty="0" smtClean="0"/>
              <a:t>(</a:t>
            </a:r>
            <a:r>
              <a:rPr lang="en-US" sz="1600" i="1" dirty="0" smtClean="0"/>
              <a:t>n</a:t>
            </a:r>
            <a:r>
              <a:rPr lang="en-US" sz="1600" dirty="0"/>
              <a:t>) is bounded above by some constant multiple of </a:t>
            </a:r>
            <a:r>
              <a:rPr lang="en-US" sz="1600" i="1" dirty="0"/>
              <a:t>g</a:t>
            </a:r>
            <a:r>
              <a:rPr lang="en-US" sz="1600" dirty="0"/>
              <a:t>(</a:t>
            </a:r>
            <a:r>
              <a:rPr lang="en-US" sz="1600" i="1" dirty="0"/>
              <a:t>n</a:t>
            </a:r>
            <a:r>
              <a:rPr lang="en-US" sz="1600" dirty="0"/>
              <a:t>) for all large </a:t>
            </a:r>
            <a:r>
              <a:rPr lang="en-US" sz="1600" i="1" dirty="0"/>
              <a:t>n</a:t>
            </a:r>
            <a:r>
              <a:rPr lang="en-US" sz="1600" dirty="0"/>
              <a:t>.</a:t>
            </a:r>
          </a:p>
          <a:p>
            <a:r>
              <a:rPr lang="en-US" sz="1600" dirty="0"/>
              <a:t>So, </a:t>
            </a:r>
            <a:r>
              <a:rPr lang="en-US" sz="1600" i="1" dirty="0" smtClean="0"/>
              <a:t>f</a:t>
            </a:r>
            <a:r>
              <a:rPr lang="en-US" sz="1600" dirty="0" smtClean="0"/>
              <a:t>(</a:t>
            </a:r>
            <a:r>
              <a:rPr lang="en-US" sz="1600" i="1" dirty="0" smtClean="0"/>
              <a:t>n</a:t>
            </a:r>
            <a:r>
              <a:rPr lang="en-US" sz="1600" dirty="0" smtClean="0"/>
              <a:t>) ≤ </a:t>
            </a:r>
            <a:r>
              <a:rPr lang="en-US" sz="1600" i="1" dirty="0" smtClean="0"/>
              <a:t>cg</a:t>
            </a:r>
            <a:r>
              <a:rPr lang="en-US" sz="1600" dirty="0" smtClean="0"/>
              <a:t>(</a:t>
            </a:r>
            <a:r>
              <a:rPr lang="en-US" sz="1600" i="1" dirty="0" smtClean="0"/>
              <a:t>n</a:t>
            </a:r>
            <a:r>
              <a:rPr lang="en-US" sz="1600" dirty="0" smtClean="0"/>
              <a:t>)   for </a:t>
            </a:r>
            <a:r>
              <a:rPr lang="en-US" sz="1600" dirty="0"/>
              <a:t>all </a:t>
            </a:r>
            <a:r>
              <a:rPr lang="en-US" sz="1600" i="1" dirty="0" smtClean="0"/>
              <a:t>n </a:t>
            </a:r>
            <a:r>
              <a:rPr lang="en-US" sz="1600" dirty="0" smtClean="0"/>
              <a:t>&gt; </a:t>
            </a:r>
            <a:r>
              <a:rPr lang="en-US" sz="1600" i="1" dirty="0" smtClean="0"/>
              <a:t>n</a:t>
            </a:r>
            <a:r>
              <a:rPr lang="en-US" sz="1600" i="1" baseline="-25000" dirty="0" smtClean="0"/>
              <a:t>o   </a:t>
            </a:r>
            <a:r>
              <a:rPr lang="en-US" sz="1600" i="1" dirty="0" smtClean="0"/>
              <a:t>.</a:t>
            </a:r>
            <a:endParaRPr lang="en-US" sz="1600" dirty="0"/>
          </a:p>
        </p:txBody>
      </p:sp>
      <p:pic>
        <p:nvPicPr>
          <p:cNvPr id="6" name="Picture 2" descr="big 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18312" cy="36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6163294" y="3170712"/>
            <a:ext cx="2054431" cy="831330"/>
          </a:xfrm>
          <a:custGeom>
            <a:avLst/>
            <a:gdLst>
              <a:gd name="connsiteX0" fmla="*/ 0 w 2054431"/>
              <a:gd name="connsiteY0" fmla="*/ 439387 h 831330"/>
              <a:gd name="connsiteX1" fmla="*/ 308758 w 2054431"/>
              <a:gd name="connsiteY1" fmla="*/ 831272 h 831330"/>
              <a:gd name="connsiteX2" fmla="*/ 878774 w 2054431"/>
              <a:gd name="connsiteY2" fmla="*/ 415636 h 831330"/>
              <a:gd name="connsiteX3" fmla="*/ 2054431 w 2054431"/>
              <a:gd name="connsiteY3" fmla="*/ 0 h 8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431" h="831330">
                <a:moveTo>
                  <a:pt x="0" y="439387"/>
                </a:moveTo>
                <a:cubicBezTo>
                  <a:pt x="81148" y="637308"/>
                  <a:pt x="162296" y="835230"/>
                  <a:pt x="308758" y="831272"/>
                </a:cubicBezTo>
                <a:cubicBezTo>
                  <a:pt x="455220" y="827314"/>
                  <a:pt x="587828" y="554181"/>
                  <a:pt x="878774" y="415636"/>
                </a:cubicBezTo>
                <a:cubicBezTo>
                  <a:pt x="1169720" y="277091"/>
                  <a:pt x="1836717" y="73231"/>
                  <a:pt x="2054431" y="0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do we get?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Math: Asymptotic Analysis</a:t>
            </a:r>
          </a:p>
          <a:p>
            <a:pPr lvl="1"/>
            <a:r>
              <a:rPr lang="en-US" altLang="en-US" dirty="0" smtClean="0"/>
              <a:t>Uses a high-level description of the algorithm </a:t>
            </a:r>
            <a:br>
              <a:rPr lang="en-US" altLang="en-US" dirty="0" smtClean="0"/>
            </a:br>
            <a:r>
              <a:rPr lang="en-US" altLang="en-US" dirty="0" smtClean="0"/>
              <a:t>instead of an implementation</a:t>
            </a:r>
          </a:p>
          <a:p>
            <a:pPr eaLnBrk="1" hangingPunct="1"/>
            <a:endParaRPr lang="en-US" altLang="en-US" dirty="0" smtClean="0"/>
          </a:p>
          <a:p>
            <a:pPr lvl="1"/>
            <a:r>
              <a:rPr lang="en-US" altLang="en-US" dirty="0" smtClean="0"/>
              <a:t>Characterizes running time as a function </a:t>
            </a:r>
            <a:br>
              <a:rPr lang="en-US" altLang="en-US" dirty="0" smtClean="0"/>
            </a:br>
            <a:r>
              <a:rPr lang="en-US" altLang="en-US" dirty="0" smtClean="0"/>
              <a:t>of the input size,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dirty="0" smtClean="0"/>
          </a:p>
          <a:p>
            <a:pPr lvl="1"/>
            <a:r>
              <a:rPr lang="en-US" altLang="en-US" dirty="0" smtClean="0"/>
              <a:t>Takes into account all possible inputs</a:t>
            </a:r>
          </a:p>
          <a:p>
            <a:pPr eaLnBrk="1" hangingPunct="1"/>
            <a:endParaRPr lang="en-US" altLang="en-US" dirty="0" smtClean="0"/>
          </a:p>
          <a:p>
            <a:pPr lvl="1"/>
            <a:r>
              <a:rPr lang="en-US" altLang="en-US" dirty="0" smtClean="0"/>
              <a:t>Allows us to evaluate the speed of an algorithm independent of the hardware/software environment</a:t>
            </a:r>
          </a:p>
        </p:txBody>
      </p:sp>
      <p:pic>
        <p:nvPicPr>
          <p:cNvPr id="5" name="Picture 2" descr="http://img214.imageshack.us/img214/686/200862918928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211807" cy="14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 smtClean="0"/>
              <a:t>Algorithms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/>
              <a:t>Execution Time: Physically </a:t>
            </a:r>
            <a:r>
              <a:rPr lang="en-US" dirty="0" smtClean="0"/>
              <a:t>Timing</a:t>
            </a:r>
          </a:p>
          <a:p>
            <a:pPr lvl="2"/>
            <a:r>
              <a:rPr lang="en-US" dirty="0"/>
              <a:t>Execution Time: Asymptotic Analysis: </a:t>
            </a:r>
            <a:r>
              <a:rPr lang="en-US" dirty="0" smtClean="0"/>
              <a:t>Big-Oh</a:t>
            </a:r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Big-Oh: Motivation</a:t>
            </a:r>
          </a:p>
          <a:p>
            <a:pPr lvl="2"/>
            <a:r>
              <a:rPr lang="en-US" dirty="0" smtClean="0"/>
              <a:t>Linear Search</a:t>
            </a:r>
          </a:p>
          <a:p>
            <a:pPr lvl="2"/>
            <a:r>
              <a:rPr lang="en-US" dirty="0" smtClean="0"/>
              <a:t>Binary Search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Say you have 1,000 action figures</a:t>
            </a:r>
          </a:p>
          <a:p>
            <a:pPr lvl="1"/>
            <a:r>
              <a:rPr lang="en-US" dirty="0" smtClean="0"/>
              <a:t>You keep them in an unorganized (but very cool) looking pile on your otherwise unused bed</a:t>
            </a:r>
          </a:p>
          <a:p>
            <a:pPr lvl="1"/>
            <a:endParaRPr lang="en-US" dirty="0"/>
          </a:p>
          <a:p>
            <a:r>
              <a:rPr lang="en-US" dirty="0" smtClean="0"/>
              <a:t>A friend comes over and wants </a:t>
            </a:r>
            <a:br>
              <a:rPr lang="en-US" dirty="0" smtClean="0"/>
            </a:br>
            <a:r>
              <a:rPr lang="en-US" dirty="0" smtClean="0"/>
              <a:t>to see the super rare and totally </a:t>
            </a:r>
            <a:br>
              <a:rPr lang="en-US" dirty="0" smtClean="0"/>
            </a:br>
            <a:r>
              <a:rPr lang="en-US" dirty="0" smtClean="0"/>
              <a:t>awesome </a:t>
            </a:r>
            <a:r>
              <a:rPr lang="en-US" dirty="0" err="1" smtClean="0"/>
              <a:t>Boba</a:t>
            </a:r>
            <a:r>
              <a:rPr lang="en-US" dirty="0" smtClean="0"/>
              <a:t> </a:t>
            </a:r>
            <a:r>
              <a:rPr lang="en-US" dirty="0" err="1" smtClean="0"/>
              <a:t>Fett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worst case how many action figures will you have to look at before you are guaranteed to have found the specified </a:t>
            </a:r>
            <a:r>
              <a:rPr lang="en-US" dirty="0" err="1" smtClean="0"/>
              <a:t>Boba</a:t>
            </a:r>
            <a:r>
              <a:rPr lang="en-US" dirty="0" smtClean="0"/>
              <a:t> </a:t>
            </a:r>
            <a:r>
              <a:rPr lang="en-US" dirty="0" err="1" smtClean="0"/>
              <a:t>Fett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2530" name="Picture 2" descr="http://vintageactionfigures.com/wp-content/uploads/2012/04/boba-fett-star-wars-ke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27" y="2438400"/>
            <a:ext cx="148998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Linear Search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Worst case: 1000</a:t>
            </a:r>
          </a:p>
          <a:p>
            <a:endParaRPr lang="en-US" dirty="0"/>
          </a:p>
          <a:p>
            <a:r>
              <a:rPr lang="en-US" dirty="0" smtClean="0"/>
              <a:t>If there were 10,000 action figures?</a:t>
            </a:r>
          </a:p>
          <a:p>
            <a:pPr lvl="1"/>
            <a:r>
              <a:rPr lang="en-US" dirty="0" smtClean="0"/>
              <a:t>Worst case is 10,000</a:t>
            </a:r>
          </a:p>
          <a:p>
            <a:r>
              <a:rPr lang="en-US" dirty="0" smtClean="0"/>
              <a:t>If there were 100,000?</a:t>
            </a:r>
          </a:p>
          <a:p>
            <a:pPr lvl="1"/>
            <a:r>
              <a:rPr lang="en-US" dirty="0" smtClean="0"/>
              <a:t>Worst case is 100,000</a:t>
            </a:r>
          </a:p>
          <a:p>
            <a:pPr lvl="1"/>
            <a:endParaRPr lang="en-US" dirty="0"/>
          </a:p>
          <a:p>
            <a:r>
              <a:rPr lang="en-US" dirty="0" smtClean="0"/>
              <a:t>So the input size (1000, 10000, 100000) is directly proportional to the worst case search time</a:t>
            </a:r>
          </a:p>
          <a:p>
            <a:pPr lvl="1"/>
            <a:r>
              <a:rPr lang="en-US" dirty="0" smtClean="0"/>
              <a:t>This is described as </a:t>
            </a:r>
            <a:r>
              <a:rPr lang="en-US" b="1" i="1" dirty="0" smtClean="0"/>
              <a:t>O(n)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219200"/>
            <a:ext cx="4038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for k = 1 to 1000</a:t>
            </a:r>
          </a:p>
          <a:p>
            <a:r>
              <a:rPr lang="en-US" dirty="0">
                <a:cs typeface="Consolas" panose="020B0609020204030204" pitchFamily="49" charset="0"/>
              </a:rPr>
              <a:t>	</a:t>
            </a:r>
            <a:r>
              <a:rPr lang="en-US" dirty="0" smtClean="0">
                <a:cs typeface="Consolas" panose="020B0609020204030204" pitchFamily="49" charset="0"/>
              </a:rPr>
              <a:t>look at action figure number k</a:t>
            </a:r>
          </a:p>
          <a:p>
            <a:r>
              <a:rPr lang="en-US" dirty="0">
                <a:cs typeface="Consolas" panose="020B0609020204030204" pitchFamily="49" charset="0"/>
              </a:rPr>
              <a:t>	</a:t>
            </a:r>
            <a:r>
              <a:rPr lang="en-US" dirty="0" smtClean="0">
                <a:cs typeface="Consolas" panose="020B0609020204030204" pitchFamily="49" charset="0"/>
              </a:rPr>
              <a:t>stop if it is </a:t>
            </a:r>
            <a:r>
              <a:rPr lang="en-US" dirty="0" err="1" smtClean="0">
                <a:cs typeface="Consolas" panose="020B0609020204030204" pitchFamily="49" charset="0"/>
              </a:rPr>
              <a:t>Boba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 err="1" smtClean="0">
                <a:cs typeface="Consolas" panose="020B0609020204030204" pitchFamily="49" charset="0"/>
              </a:rPr>
              <a:t>Fett</a:t>
            </a:r>
            <a:endParaRPr lang="en-US" dirty="0" smtClean="0"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0578" y="2780271"/>
            <a:ext cx="4038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for k = 1 to 10,000</a:t>
            </a:r>
          </a:p>
          <a:p>
            <a:r>
              <a:rPr lang="en-US" dirty="0">
                <a:cs typeface="Consolas" panose="020B0609020204030204" pitchFamily="49" charset="0"/>
              </a:rPr>
              <a:t>	</a:t>
            </a:r>
            <a:r>
              <a:rPr lang="en-US" dirty="0" smtClean="0">
                <a:cs typeface="Consolas" panose="020B0609020204030204" pitchFamily="49" charset="0"/>
              </a:rPr>
              <a:t>look at action figure number k</a:t>
            </a:r>
          </a:p>
          <a:p>
            <a:r>
              <a:rPr lang="en-US" dirty="0">
                <a:cs typeface="Consolas" panose="020B0609020204030204" pitchFamily="49" charset="0"/>
              </a:rPr>
              <a:t>	</a:t>
            </a:r>
            <a:r>
              <a:rPr lang="en-US" dirty="0" smtClean="0">
                <a:cs typeface="Consolas" panose="020B0609020204030204" pitchFamily="49" charset="0"/>
              </a:rPr>
              <a:t>stop if it is </a:t>
            </a:r>
            <a:r>
              <a:rPr lang="en-US" dirty="0" err="1" smtClean="0">
                <a:cs typeface="Consolas" panose="020B0609020204030204" pitchFamily="49" charset="0"/>
              </a:rPr>
              <a:t>Boba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 err="1" smtClean="0">
                <a:cs typeface="Consolas" panose="020B0609020204030204" pitchFamily="49" charset="0"/>
              </a:rPr>
              <a:t>Fett</a:t>
            </a:r>
            <a:endParaRPr lang="en-US" dirty="0" smtClean="0"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962400"/>
            <a:ext cx="4038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for k = 1 to 100,000</a:t>
            </a:r>
          </a:p>
          <a:p>
            <a:r>
              <a:rPr lang="en-US" dirty="0">
                <a:cs typeface="Consolas" panose="020B0609020204030204" pitchFamily="49" charset="0"/>
              </a:rPr>
              <a:t>	</a:t>
            </a:r>
            <a:r>
              <a:rPr lang="en-US" dirty="0" smtClean="0">
                <a:cs typeface="Consolas" panose="020B0609020204030204" pitchFamily="49" charset="0"/>
              </a:rPr>
              <a:t>look at action figure number k</a:t>
            </a:r>
          </a:p>
          <a:p>
            <a:r>
              <a:rPr lang="en-US" dirty="0">
                <a:cs typeface="Consolas" panose="020B0609020204030204" pitchFamily="49" charset="0"/>
              </a:rPr>
              <a:t>	</a:t>
            </a:r>
            <a:r>
              <a:rPr lang="en-US" dirty="0" smtClean="0">
                <a:cs typeface="Consolas" panose="020B0609020204030204" pitchFamily="49" charset="0"/>
              </a:rPr>
              <a:t>stop if it is </a:t>
            </a:r>
            <a:r>
              <a:rPr lang="en-US" dirty="0" err="1" smtClean="0">
                <a:cs typeface="Consolas" panose="020B0609020204030204" pitchFamily="49" charset="0"/>
              </a:rPr>
              <a:t>Boba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 err="1" smtClean="0">
                <a:cs typeface="Consolas" panose="020B0609020204030204" pitchFamily="49" charset="0"/>
              </a:rPr>
              <a:t>Fett</a:t>
            </a:r>
            <a:endParaRPr lang="en-US" dirty="0" smtClean="0"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715000"/>
            <a:ext cx="4038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for k = 1 to n</a:t>
            </a:r>
          </a:p>
          <a:p>
            <a:r>
              <a:rPr lang="en-US" dirty="0">
                <a:cs typeface="Consolas" panose="020B0609020204030204" pitchFamily="49" charset="0"/>
              </a:rPr>
              <a:t>	</a:t>
            </a:r>
            <a:r>
              <a:rPr lang="en-US" dirty="0" smtClean="0">
                <a:cs typeface="Consolas" panose="020B0609020204030204" pitchFamily="49" charset="0"/>
              </a:rPr>
              <a:t>look at action figure number k</a:t>
            </a:r>
          </a:p>
          <a:p>
            <a:r>
              <a:rPr lang="en-US" dirty="0">
                <a:cs typeface="Consolas" panose="020B0609020204030204" pitchFamily="49" charset="0"/>
              </a:rPr>
              <a:t>	</a:t>
            </a:r>
            <a:r>
              <a:rPr lang="en-US" dirty="0" smtClean="0">
                <a:cs typeface="Consolas" panose="020B0609020204030204" pitchFamily="49" charset="0"/>
              </a:rPr>
              <a:t>stop if it is </a:t>
            </a:r>
            <a:r>
              <a:rPr lang="en-US" dirty="0" err="1" smtClean="0">
                <a:cs typeface="Consolas" panose="020B0609020204030204" pitchFamily="49" charset="0"/>
              </a:rPr>
              <a:t>Boba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 err="1" smtClean="0">
                <a:cs typeface="Consolas" panose="020B0609020204030204" pitchFamily="49" charset="0"/>
              </a:rPr>
              <a:t>Fett</a:t>
            </a:r>
            <a:endParaRPr lang="en-US" dirty="0" smtClean="0">
              <a:cs typeface="Consolas" panose="020B0609020204030204" pitchFamily="49" charset="0"/>
            </a:endParaRPr>
          </a:p>
        </p:txBody>
      </p:sp>
      <p:pic>
        <p:nvPicPr>
          <p:cNvPr id="23554" name="Picture 2" descr="http://media-cache-ak0.pinimg.com/736x/03/37/7c/03377c18d3311142dce36e0a7fd20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70" y="381000"/>
            <a:ext cx="510376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 smtClean="0"/>
              <a:t>Algorithms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/>
              <a:t>Execution Time: Physically </a:t>
            </a:r>
            <a:r>
              <a:rPr lang="en-US" dirty="0" smtClean="0"/>
              <a:t>Timing</a:t>
            </a:r>
          </a:p>
          <a:p>
            <a:pPr lvl="2"/>
            <a:r>
              <a:rPr lang="en-US" dirty="0"/>
              <a:t>Execution Time: Asymptotic Analysis: </a:t>
            </a:r>
            <a:r>
              <a:rPr lang="en-US" dirty="0" smtClean="0"/>
              <a:t>Big-Oh</a:t>
            </a:r>
          </a:p>
          <a:p>
            <a:pPr lvl="1"/>
            <a:r>
              <a:rPr lang="en-US" dirty="0" smtClean="0"/>
              <a:t>Big-Oh: Motivation</a:t>
            </a:r>
          </a:p>
          <a:p>
            <a:pPr lvl="2"/>
            <a:r>
              <a:rPr lang="en-US" dirty="0" smtClean="0"/>
              <a:t>Linear Search</a:t>
            </a:r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Big-Oh: Motivation</a:t>
            </a:r>
          </a:p>
          <a:p>
            <a:pPr lvl="2"/>
            <a:r>
              <a:rPr lang="en-US" dirty="0" smtClean="0"/>
              <a:t>Binary Search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 – More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care how long an algorithm will take to run?</a:t>
            </a:r>
          </a:p>
          <a:p>
            <a:pPr lvl="1"/>
            <a:r>
              <a:rPr lang="en-US" dirty="0" smtClean="0"/>
              <a:t>So we can</a:t>
            </a:r>
          </a:p>
          <a:p>
            <a:pPr lvl="2"/>
            <a:r>
              <a:rPr lang="en-US" dirty="0" smtClean="0"/>
              <a:t>Generalize</a:t>
            </a:r>
          </a:p>
          <a:p>
            <a:pPr lvl="2"/>
            <a:r>
              <a:rPr lang="en-US" dirty="0" smtClean="0"/>
              <a:t>Re-apply</a:t>
            </a:r>
          </a:p>
          <a:p>
            <a:pPr lvl="2"/>
            <a:r>
              <a:rPr lang="en-US" dirty="0" smtClean="0"/>
              <a:t>Improve</a:t>
            </a:r>
          </a:p>
          <a:p>
            <a:pPr lvl="2"/>
            <a:r>
              <a:rPr lang="en-US" dirty="0" smtClean="0"/>
              <a:t>Compare</a:t>
            </a:r>
          </a:p>
          <a:p>
            <a:pPr lvl="2"/>
            <a:r>
              <a:rPr lang="en-US" dirty="0" smtClean="0"/>
              <a:t>Determine if we are using the RIGHT TOOL for the job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Consider Dictionaries…</a:t>
            </a:r>
            <a:endParaRPr lang="en-US" dirty="0"/>
          </a:p>
        </p:txBody>
      </p:sp>
      <p:pic>
        <p:nvPicPr>
          <p:cNvPr id="22530" name="Picture 2" descr="http://www.pbh2.com/wordpress/wp-content/uploads/2012/09/calvin-hobbes-gif-alar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68812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038601"/>
            <a:ext cx="2209800" cy="60959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5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 –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dictionaries alphabetized?</a:t>
            </a:r>
          </a:p>
          <a:p>
            <a:pPr lvl="1"/>
            <a:r>
              <a:rPr lang="en-US" i="1" dirty="0" smtClean="0"/>
              <a:t>[ pause for student participation ]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4575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ages.wikia.com/uncyclopedia/images/7/78/Greek_alphab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0" y="3124200"/>
            <a:ext cx="35909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 </a:t>
            </a:r>
            <a:r>
              <a:rPr lang="en-US" dirty="0"/>
              <a:t>–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dictionaries alphabetized?</a:t>
            </a:r>
          </a:p>
          <a:p>
            <a:pPr lvl="1"/>
            <a:r>
              <a:rPr lang="en-US" dirty="0" smtClean="0"/>
              <a:t>To speed up looking for things.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1015994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2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comments on Homework 2 follow</a:t>
            </a:r>
          </a:p>
          <a:p>
            <a:endParaRPr lang="en-US" dirty="0"/>
          </a:p>
          <a:p>
            <a:r>
              <a:rPr lang="en-US" dirty="0" smtClean="0"/>
              <a:t>Offering clarification on interpretation of a couple questions</a:t>
            </a:r>
          </a:p>
          <a:p>
            <a:pPr lvl="1"/>
            <a:r>
              <a:rPr lang="en-US" i="1" dirty="0" smtClean="0"/>
              <a:t>If these additions are not already in there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45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 </a:t>
            </a:r>
            <a:r>
              <a:rPr lang="en-US" dirty="0"/>
              <a:t>–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dictionaries alphabetized?</a:t>
            </a:r>
          </a:p>
          <a:p>
            <a:pPr lvl="1"/>
            <a:r>
              <a:rPr lang="en-US" dirty="0" smtClean="0"/>
              <a:t>To speed up looking for things.</a:t>
            </a:r>
          </a:p>
          <a:p>
            <a:endParaRPr lang="en-US" dirty="0"/>
          </a:p>
          <a:p>
            <a:r>
              <a:rPr lang="en-US" dirty="0" smtClean="0"/>
              <a:t>Why does alphabetizing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them help?</a:t>
            </a:r>
          </a:p>
          <a:p>
            <a:pPr lvl="1"/>
            <a:r>
              <a:rPr lang="en-US" i="1" dirty="0" smtClean="0"/>
              <a:t>[ Yet Another Pause ]</a:t>
            </a:r>
          </a:p>
          <a:p>
            <a:pPr lvl="2"/>
            <a:r>
              <a:rPr lang="en-US" i="1" dirty="0" smtClean="0"/>
              <a:t>YAP…. YAP…. YAP</a:t>
            </a:r>
            <a:endParaRPr lang="en-US" i="1" dirty="0"/>
          </a:p>
        </p:txBody>
      </p:sp>
      <p:pic>
        <p:nvPicPr>
          <p:cNvPr id="2050" name="Picture 2" descr="http://www.naqshbandi.org/ottomans/images/Calig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178">
            <a:off x="6096000" y="3657600"/>
            <a:ext cx="2743200" cy="272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799"/>
            <a:ext cx="1015994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9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 </a:t>
            </a:r>
            <a:r>
              <a:rPr lang="en-US" dirty="0"/>
              <a:t>–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7" y="1219200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are dictionaries alphabetized?</a:t>
            </a:r>
          </a:p>
          <a:p>
            <a:pPr lvl="1"/>
            <a:r>
              <a:rPr lang="en-US" dirty="0" smtClean="0"/>
              <a:t>To speed up looking for things.</a:t>
            </a:r>
          </a:p>
          <a:p>
            <a:endParaRPr lang="en-US" dirty="0" smtClean="0"/>
          </a:p>
          <a:p>
            <a:r>
              <a:rPr lang="en-US" dirty="0" smtClean="0"/>
              <a:t>Why does alphabetizing </a:t>
            </a:r>
            <a:br>
              <a:rPr lang="en-US" dirty="0" smtClean="0"/>
            </a:br>
            <a:r>
              <a:rPr lang="en-US" dirty="0" smtClean="0"/>
              <a:t>them help?</a:t>
            </a:r>
          </a:p>
          <a:p>
            <a:pPr lvl="1"/>
            <a:r>
              <a:rPr lang="en-US" dirty="0" smtClean="0"/>
              <a:t>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find things faster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Using 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Ordered List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grofty.com/wp-content/uploads/hand-sign-letter-a-z-of-graffiti-alphabet-style-gif-picture-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90" y="2779712"/>
            <a:ext cx="3029560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799"/>
            <a:ext cx="1015994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96" y="4343400"/>
            <a:ext cx="1015994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1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 – Find Things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Using 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ordered list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helps us find things faster</a:t>
            </a:r>
          </a:p>
          <a:p>
            <a:endParaRPr lang="en-US" dirty="0"/>
          </a:p>
          <a:p>
            <a:pPr lvl="1"/>
            <a:r>
              <a:rPr lang="en-US" dirty="0" smtClean="0"/>
              <a:t>How does that work?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[ YAP ] </a:t>
            </a:r>
          </a:p>
          <a:p>
            <a:pPr lvl="2"/>
            <a:r>
              <a:rPr lang="en-US" dirty="0" smtClean="0"/>
              <a:t>Describe processes of using dictionary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1015994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Use a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14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Keep cutting the search area in half</a:t>
            </a:r>
          </a:p>
          <a:p>
            <a:pPr lvl="2"/>
            <a:endParaRPr lang="en-US" dirty="0"/>
          </a:p>
          <a:p>
            <a:r>
              <a:rPr lang="en-US" dirty="0" smtClean="0"/>
              <a:t>Open dictionary to the middle</a:t>
            </a:r>
          </a:p>
          <a:p>
            <a:pPr lvl="1"/>
            <a:r>
              <a:rPr lang="en-US" dirty="0" smtClean="0"/>
              <a:t>Then to ¼ or ¾ mark</a:t>
            </a:r>
          </a:p>
          <a:p>
            <a:pPr lvl="2"/>
            <a:r>
              <a:rPr lang="en-US" dirty="0" smtClean="0"/>
              <a:t>Then (1/8 or 3/8 mark) or (5/8 or 7/8)</a:t>
            </a:r>
          </a:p>
          <a:p>
            <a:pPr lvl="3"/>
            <a:r>
              <a:rPr lang="en-US" dirty="0" smtClean="0"/>
              <a:t>Then …</a:t>
            </a: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65" y="3905250"/>
            <a:ext cx="5905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36" y="3945814"/>
            <a:ext cx="5524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5141509" y="3946383"/>
            <a:ext cx="620261" cy="762616"/>
            <a:chOff x="5141509" y="3946383"/>
            <a:chExt cx="620261" cy="762616"/>
          </a:xfrm>
        </p:grpSpPr>
        <p:pic>
          <p:nvPicPr>
            <p:cNvPr id="9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509" y="3966049"/>
              <a:ext cx="2381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445" y="3946383"/>
              <a:ext cx="314325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5879768" y="3899753"/>
            <a:ext cx="1710093" cy="789580"/>
            <a:chOff x="5879768" y="3899753"/>
            <a:chExt cx="1710093" cy="789580"/>
          </a:xfrm>
        </p:grpSpPr>
        <p:pic>
          <p:nvPicPr>
            <p:cNvPr id="4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111" y="3899753"/>
              <a:ext cx="666750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287" y="3946383"/>
              <a:ext cx="44767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768" y="3946383"/>
              <a:ext cx="514350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58847" y="3948112"/>
            <a:ext cx="3319818" cy="827467"/>
            <a:chOff x="558847" y="3948112"/>
            <a:chExt cx="3319818" cy="827467"/>
          </a:xfrm>
        </p:grpSpPr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415" y="3952875"/>
              <a:ext cx="476250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409" y="3948112"/>
              <a:ext cx="47625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147" y="3990975"/>
              <a:ext cx="53340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122" y="3992349"/>
              <a:ext cx="523875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124" y="4013579"/>
              <a:ext cx="51435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47" y="4013579"/>
              <a:ext cx="571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816022" y="5334000"/>
            <a:ext cx="7737428" cy="971573"/>
            <a:chOff x="816022" y="5334000"/>
            <a:chExt cx="7737428" cy="97157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334000"/>
              <a:ext cx="552450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032" y="5381625"/>
              <a:ext cx="581025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884" y="5401860"/>
              <a:ext cx="571500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711" y="5419630"/>
              <a:ext cx="771525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686" y="5456024"/>
              <a:ext cx="581025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697" y="5476898"/>
              <a:ext cx="628650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347" y="5476898"/>
              <a:ext cx="590550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897" y="5476898"/>
              <a:ext cx="56197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611" y="5456024"/>
              <a:ext cx="600075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009" y="5494124"/>
              <a:ext cx="55245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697" y="5476898"/>
              <a:ext cx="5048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947" y="5426454"/>
              <a:ext cx="666750" cy="81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6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22" y="5562623"/>
              <a:ext cx="5429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&quot;No&quot; Symbol 29"/>
          <p:cNvSpPr/>
          <p:nvPr/>
        </p:nvSpPr>
        <p:spPr>
          <a:xfrm>
            <a:off x="816022" y="5240230"/>
            <a:ext cx="7787064" cy="1222161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95054" y="1828800"/>
            <a:ext cx="248657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Find </a:t>
            </a:r>
            <a:r>
              <a:rPr lang="en-US" sz="3200" b="1" dirty="0" smtClean="0"/>
              <a:t>H</a:t>
            </a:r>
            <a:r>
              <a:rPr lang="en-US" sz="2800" dirty="0" smtClean="0"/>
              <a:t>appiness</a:t>
            </a:r>
            <a:endParaRPr lang="en-US" sz="2800" dirty="0"/>
          </a:p>
        </p:txBody>
      </p:sp>
      <p:sp>
        <p:nvSpPr>
          <p:cNvPr id="32" name="&quot;No&quot; Symbol 31"/>
          <p:cNvSpPr/>
          <p:nvPr/>
        </p:nvSpPr>
        <p:spPr>
          <a:xfrm>
            <a:off x="457200" y="3913685"/>
            <a:ext cx="3421465" cy="829765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&quot;No&quot; Symbol 32"/>
          <p:cNvSpPr/>
          <p:nvPr/>
        </p:nvSpPr>
        <p:spPr>
          <a:xfrm>
            <a:off x="5879768" y="3976332"/>
            <a:ext cx="1789776" cy="696889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5080663" y="3943635"/>
            <a:ext cx="794982" cy="822704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&quot;No&quot; Symbol 34"/>
          <p:cNvSpPr/>
          <p:nvPr/>
        </p:nvSpPr>
        <p:spPr>
          <a:xfrm>
            <a:off x="3916765" y="3913685"/>
            <a:ext cx="615571" cy="784604"/>
          </a:xfrm>
          <a:prstGeom prst="noSmoking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87357" y="4282051"/>
            <a:ext cx="3193353" cy="428505"/>
            <a:chOff x="4423804" y="2566987"/>
            <a:chExt cx="4317303" cy="842843"/>
          </a:xfrm>
        </p:grpSpPr>
        <p:pic>
          <p:nvPicPr>
            <p:cNvPr id="40" name="Picture 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04" y="2590800"/>
              <a:ext cx="571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4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782" y="2609850"/>
              <a:ext cx="5048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552" y="2609850"/>
              <a:ext cx="5048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054" y="2609850"/>
              <a:ext cx="2381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6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3193" y="2609850"/>
              <a:ext cx="5429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907" y="2605087"/>
              <a:ext cx="47625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157" y="2581155"/>
              <a:ext cx="56197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132" y="2566987"/>
              <a:ext cx="56197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34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Discovered:</a:t>
            </a:r>
            <a:r>
              <a:rPr lang="en-US" baseline="0" dirty="0" smtClean="0"/>
              <a:t>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By investigating dictionaries</a:t>
            </a:r>
          </a:p>
          <a:p>
            <a:pPr lvl="1"/>
            <a:r>
              <a:rPr lang="en-US" dirty="0" smtClean="0"/>
              <a:t>We discovered an </a:t>
            </a:r>
            <a:r>
              <a:rPr lang="en-US" b="1" i="1" dirty="0" smtClean="0"/>
              <a:t>ordering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allows us to perform a </a:t>
            </a:r>
            <a:r>
              <a:rPr lang="en-US" b="1" i="1" dirty="0" smtClean="0"/>
              <a:t>binary search</a:t>
            </a:r>
          </a:p>
          <a:p>
            <a:pPr lvl="2"/>
            <a:r>
              <a:rPr lang="en-US" dirty="0" smtClean="0"/>
              <a:t>more on that search method later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now we will claim a Binary Search is</a:t>
            </a:r>
          </a:p>
          <a:p>
            <a:pPr lvl="1"/>
            <a:r>
              <a:rPr lang="en-US" dirty="0" smtClean="0"/>
              <a:t>O(log n)</a:t>
            </a:r>
          </a:p>
          <a:p>
            <a:pPr lvl="2"/>
            <a:r>
              <a:rPr lang="en-US" dirty="0" smtClean="0"/>
              <a:t>to be shown later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3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 – More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care how long an algorithm will take to run?</a:t>
            </a:r>
          </a:p>
          <a:p>
            <a:pPr lvl="2"/>
            <a:r>
              <a:rPr lang="en-US" dirty="0" smtClean="0"/>
              <a:t>Compare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Linear: O(n)</a:t>
            </a:r>
          </a:p>
          <a:p>
            <a:pPr lvl="1"/>
            <a:r>
              <a:rPr lang="en-US" dirty="0" smtClean="0"/>
              <a:t>Binary: O(</a:t>
            </a:r>
            <a:r>
              <a:rPr lang="en-US" dirty="0" err="1" smtClean="0"/>
              <a:t>lg</a:t>
            </a:r>
            <a:r>
              <a:rPr lang="en-US" dirty="0" smtClean="0"/>
              <a:t> n)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Which is faster?</a:t>
            </a:r>
          </a:p>
          <a:p>
            <a:pPr lvl="2"/>
            <a:r>
              <a:rPr lang="en-US" dirty="0" smtClean="0"/>
              <a:t>Consider the graphs of each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74" y="2057836"/>
            <a:ext cx="3925848" cy="245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80350"/>
              </p:ext>
            </p:extLst>
          </p:nvPr>
        </p:nvGraphicFramePr>
        <p:xfrm>
          <a:off x="7086600" y="1851818"/>
          <a:ext cx="2349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851818"/>
                        <a:ext cx="2349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4741138" y="3858451"/>
            <a:ext cx="3520175" cy="570839"/>
          </a:xfrm>
          <a:custGeom>
            <a:avLst/>
            <a:gdLst>
              <a:gd name="connsiteX0" fmla="*/ 0 w 3520175"/>
              <a:gd name="connsiteY0" fmla="*/ 570839 h 570839"/>
              <a:gd name="connsiteX1" fmla="*/ 650122 w 3520175"/>
              <a:gd name="connsiteY1" fmla="*/ 258992 h 570839"/>
              <a:gd name="connsiteX2" fmla="*/ 2827768 w 3520175"/>
              <a:gd name="connsiteY2" fmla="*/ 31713 h 570839"/>
              <a:gd name="connsiteX3" fmla="*/ 3520175 w 3520175"/>
              <a:gd name="connsiteY3" fmla="*/ 0 h 5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175" h="570839">
                <a:moveTo>
                  <a:pt x="0" y="570839"/>
                </a:moveTo>
                <a:cubicBezTo>
                  <a:pt x="89413" y="459842"/>
                  <a:pt x="178827" y="348846"/>
                  <a:pt x="650122" y="258992"/>
                </a:cubicBezTo>
                <a:cubicBezTo>
                  <a:pt x="1121417" y="169138"/>
                  <a:pt x="2349426" y="74878"/>
                  <a:pt x="2827768" y="31713"/>
                </a:cubicBezTo>
                <a:cubicBezTo>
                  <a:pt x="3306110" y="-11452"/>
                  <a:pt x="3406536" y="5285"/>
                  <a:pt x="35201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195146"/>
              </p:ext>
            </p:extLst>
          </p:nvPr>
        </p:nvGraphicFramePr>
        <p:xfrm>
          <a:off x="8077200" y="3482213"/>
          <a:ext cx="8874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7" imgW="482400" imgH="203040" progId="Equation.3">
                  <p:embed/>
                </p:oleObj>
              </mc:Choice>
              <mc:Fallback>
                <p:oleObj name="Equation" r:id="rId7" imgW="4824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482213"/>
                        <a:ext cx="8874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5000" y="5181600"/>
            <a:ext cx="2707216" cy="646331"/>
          </a:xfrm>
          <a:prstGeom prst="rect">
            <a:avLst/>
          </a:prstGeom>
          <a:solidFill>
            <a:srgbClr val="FFFFE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lg</a:t>
            </a:r>
            <a:r>
              <a:rPr lang="en-US" dirty="0" smtClean="0"/>
              <a:t>(n) &lt; n,  for all n &gt; 0</a:t>
            </a:r>
          </a:p>
          <a:p>
            <a:r>
              <a:rPr lang="en-US" dirty="0" smtClean="0"/>
              <a:t>Binary Search is thus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 Questions  on:</a:t>
            </a:r>
          </a:p>
          <a:p>
            <a:pPr lvl="1"/>
            <a:r>
              <a:rPr lang="en-US" dirty="0" smtClean="0"/>
              <a:t>Algorithms</a:t>
            </a:r>
            <a:endParaRPr lang="en-US" dirty="0"/>
          </a:p>
          <a:p>
            <a:pPr lvl="2"/>
            <a:r>
              <a:rPr lang="en-US" dirty="0"/>
              <a:t>General</a:t>
            </a:r>
          </a:p>
          <a:p>
            <a:pPr lvl="2"/>
            <a:r>
              <a:rPr lang="en-US" dirty="0"/>
              <a:t>Execution Time: Physically Timing</a:t>
            </a:r>
          </a:p>
          <a:p>
            <a:pPr lvl="2"/>
            <a:r>
              <a:rPr lang="en-US" dirty="0"/>
              <a:t>Execution Time: Asymptotic Analysis: Big-Oh</a:t>
            </a:r>
          </a:p>
          <a:p>
            <a:pPr lvl="1"/>
            <a:r>
              <a:rPr lang="en-US" dirty="0" smtClean="0"/>
              <a:t>Big-Oh: Motivation</a:t>
            </a:r>
            <a:endParaRPr lang="en-US" dirty="0"/>
          </a:p>
          <a:p>
            <a:pPr lvl="2"/>
            <a:r>
              <a:rPr lang="en-US" dirty="0"/>
              <a:t>Linear Search</a:t>
            </a:r>
          </a:p>
          <a:p>
            <a:pPr lvl="2"/>
            <a:r>
              <a:rPr lang="en-US" dirty="0" smtClean="0"/>
              <a:t>Binary </a:t>
            </a:r>
            <a:r>
              <a:rPr lang="en-US" dirty="0"/>
              <a:t>Search</a:t>
            </a:r>
          </a:p>
          <a:p>
            <a:pPr lvl="1"/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Peer Review of hw01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Graded: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Perform Peer Review on HW #1</a:t>
            </a:r>
          </a:p>
          <a:p>
            <a:endParaRPr lang="en-US" dirty="0"/>
          </a:p>
          <a:p>
            <a:r>
              <a:rPr lang="en-US" dirty="0" smtClean="0"/>
              <a:t>Form into groups of 4 to 6 people</a:t>
            </a:r>
          </a:p>
          <a:p>
            <a:pPr lvl="1"/>
            <a:r>
              <a:rPr lang="en-US" dirty="0" smtClean="0"/>
              <a:t>Give copy of your solution to person on your right</a:t>
            </a:r>
          </a:p>
          <a:p>
            <a:pPr lvl="2"/>
            <a:r>
              <a:rPr lang="en-US" dirty="0" smtClean="0"/>
              <a:t>Rightmost person circle around: give to leftmost person</a:t>
            </a:r>
          </a:p>
          <a:p>
            <a:endParaRPr lang="en-US" dirty="0"/>
          </a:p>
          <a:p>
            <a:r>
              <a:rPr lang="en-US" dirty="0" smtClean="0"/>
              <a:t>Locate </a:t>
            </a:r>
            <a:r>
              <a:rPr lang="en-US" dirty="0" err="1" smtClean="0"/>
              <a:t>PeerReviewSheet</a:t>
            </a:r>
            <a:r>
              <a:rPr lang="en-US" dirty="0" smtClean="0"/>
              <a:t> on D2L</a:t>
            </a:r>
          </a:p>
          <a:p>
            <a:pPr lvl="1"/>
            <a:r>
              <a:rPr lang="en-US" dirty="0" smtClean="0"/>
              <a:t>Fill it out based on your evaluation of the code you have been given</a:t>
            </a:r>
          </a:p>
          <a:p>
            <a:pPr lvl="1"/>
            <a:endParaRPr lang="en-US" dirty="0"/>
          </a:p>
          <a:p>
            <a:r>
              <a:rPr lang="en-US" dirty="0" smtClean="0"/>
              <a:t>When done </a:t>
            </a:r>
          </a:p>
          <a:p>
            <a:pPr lvl="1"/>
            <a:r>
              <a:rPr lang="en-US" dirty="0" smtClean="0"/>
              <a:t>Submit </a:t>
            </a:r>
            <a:r>
              <a:rPr lang="en-US" dirty="0" err="1" smtClean="0"/>
              <a:t>PeerReviewSheet</a:t>
            </a:r>
            <a:r>
              <a:rPr lang="en-US" dirty="0" smtClean="0"/>
              <a:t> to D2L</a:t>
            </a:r>
          </a:p>
          <a:p>
            <a:endParaRPr lang="en-US" dirty="0"/>
          </a:p>
          <a:p>
            <a:r>
              <a:rPr lang="en-US" dirty="0" smtClean="0"/>
              <a:t>Repeat once (so you do a total of 2 reviews)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Linear Search vs. Binary Search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5914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3582264"/>
            <a:ext cx="3581400" cy="40011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^ successfully performed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24200" y="3352800"/>
            <a:ext cx="990600" cy="0"/>
          </a:xfrm>
          <a:prstGeom prst="line">
            <a:avLst/>
          </a:prstGeom>
          <a:ln w="317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Running Time Comparisons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94588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4087812"/>
            <a:ext cx="4419600" cy="40011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log n here means “log Base 2 of n”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Software Engineering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Introduction to Big-Oh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Algorithms</a:t>
            </a:r>
          </a:p>
          <a:p>
            <a:endParaRPr lang="en-US" dirty="0" smtClean="0"/>
          </a:p>
          <a:p>
            <a:r>
              <a:rPr lang="en-US" dirty="0" smtClean="0"/>
              <a:t>Big-Oh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09371"/>
            <a:ext cx="3886200" cy="374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General Questions  ?</a:t>
            </a:r>
          </a:p>
          <a:p>
            <a:pPr lvl="1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Big-Oh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algorithm is a set of instructions used to solve a specific problem.</a:t>
            </a:r>
          </a:p>
          <a:p>
            <a:pPr lvl="1"/>
            <a:r>
              <a:rPr lang="en-US" dirty="0" smtClean="0"/>
              <a:t>A sequence of steps to solve the problem</a:t>
            </a:r>
          </a:p>
          <a:p>
            <a:pPr lvl="1"/>
            <a:r>
              <a:rPr lang="en-US" dirty="0" smtClean="0"/>
              <a:t>A step by step set of instructions to solve the problem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Synonyms</a:t>
            </a:r>
          </a:p>
          <a:p>
            <a:pPr lvl="2"/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Method</a:t>
            </a:r>
          </a:p>
          <a:p>
            <a:pPr lvl="2"/>
            <a:r>
              <a:rPr lang="en-US" dirty="0" smtClean="0"/>
              <a:t>Procedure</a:t>
            </a:r>
          </a:p>
          <a:p>
            <a:pPr lvl="2"/>
            <a:r>
              <a:rPr lang="en-US" dirty="0" smtClean="0"/>
              <a:t>Routine</a:t>
            </a:r>
          </a:p>
          <a:p>
            <a:pPr lvl="2"/>
            <a:r>
              <a:rPr lang="en-US" dirty="0" smtClean="0"/>
              <a:t>Recipe</a:t>
            </a:r>
            <a:endParaRPr lang="en-US" dirty="0"/>
          </a:p>
        </p:txBody>
      </p:sp>
      <p:pic>
        <p:nvPicPr>
          <p:cNvPr id="4" name="Picture 2" descr="http://tarirose.com/wp-content/uploads/2013/03/hung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86400"/>
            <a:ext cx="108430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Sequential Access Storage 6"/>
          <p:cNvSpPr/>
          <p:nvPr/>
        </p:nvSpPr>
        <p:spPr>
          <a:xfrm flipH="1">
            <a:off x="4572000" y="5210175"/>
            <a:ext cx="2895600" cy="1143000"/>
          </a:xfrm>
          <a:prstGeom prst="flowChartMagneticTape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Yeah, let’s cook something.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6809</TotalTime>
  <Words>1233</Words>
  <Application>Microsoft Office PowerPoint</Application>
  <PresentationFormat>On-screen Show (4:3)</PresentationFormat>
  <Paragraphs>359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Chart</vt:lpstr>
      <vt:lpstr>Equation</vt:lpstr>
      <vt:lpstr>Big Oh</vt:lpstr>
      <vt:lpstr>Things to Note</vt:lpstr>
      <vt:lpstr>Notes on Homework</vt:lpstr>
      <vt:lpstr>Linear Search vs. Binary Search</vt:lpstr>
      <vt:lpstr>Running Time Comparisons</vt:lpstr>
      <vt:lpstr>From Last Time</vt:lpstr>
      <vt:lpstr>For Today</vt:lpstr>
      <vt:lpstr>Marker Slide</vt:lpstr>
      <vt:lpstr>Algorithm Introduction</vt:lpstr>
      <vt:lpstr>Properties of Algorithms</vt:lpstr>
      <vt:lpstr>Pieces So far</vt:lpstr>
      <vt:lpstr>Pieces So far</vt:lpstr>
      <vt:lpstr>Measuring Execution Time: 2 ways</vt:lpstr>
      <vt:lpstr>Experimental Studies</vt:lpstr>
      <vt:lpstr>Limitations of Experiments</vt:lpstr>
      <vt:lpstr>Pieces So far</vt:lpstr>
      <vt:lpstr>The Problem to Solve</vt:lpstr>
      <vt:lpstr>Measuring Running Time</vt:lpstr>
      <vt:lpstr>Bounding Functions</vt:lpstr>
      <vt:lpstr>What We Want</vt:lpstr>
      <vt:lpstr>O( mathFunction )</vt:lpstr>
      <vt:lpstr>What do we get?</vt:lpstr>
      <vt:lpstr>Marker Slide</vt:lpstr>
      <vt:lpstr>Motivation: Linear Search</vt:lpstr>
      <vt:lpstr>Motivation: Linear Search (cont)</vt:lpstr>
      <vt:lpstr>Marker Slide</vt:lpstr>
      <vt:lpstr>More Examples – More Motivation </vt:lpstr>
      <vt:lpstr>Dictionaries – Motivation</vt:lpstr>
      <vt:lpstr>Dictionaries – Motivation</vt:lpstr>
      <vt:lpstr>Dictionaries – Motivation</vt:lpstr>
      <vt:lpstr>Dictionaries – Motivation</vt:lpstr>
      <vt:lpstr>Dictionaries – Find Things Faster</vt:lpstr>
      <vt:lpstr>How to Use a Dictionary</vt:lpstr>
      <vt:lpstr>Discovered: Binary Search</vt:lpstr>
      <vt:lpstr>More Examples – More Motivation </vt:lpstr>
      <vt:lpstr>Marker Slide</vt:lpstr>
      <vt:lpstr>Graded: Peer Review</vt:lpstr>
      <vt:lpstr>The End</vt:lpstr>
    </vt:vector>
  </TitlesOfParts>
  <Company>University of Wisconsin - Stout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Dingle, Brent</dc:creator>
  <cp:lastModifiedBy>Dingle, Brent</cp:lastModifiedBy>
  <cp:revision>1303</cp:revision>
  <dcterms:created xsi:type="dcterms:W3CDTF">2014-01-06T21:28:52Z</dcterms:created>
  <dcterms:modified xsi:type="dcterms:W3CDTF">2014-09-06T22:29:39Z</dcterms:modified>
</cp:coreProperties>
</file>