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6"/>
  </p:notesMasterIdLst>
  <p:sldIdLst>
    <p:sldId id="256" r:id="rId2"/>
    <p:sldId id="419" r:id="rId3"/>
    <p:sldId id="609" r:id="rId4"/>
    <p:sldId id="457" r:id="rId5"/>
    <p:sldId id="420" r:id="rId6"/>
    <p:sldId id="916" r:id="rId7"/>
    <p:sldId id="917" r:id="rId8"/>
    <p:sldId id="918" r:id="rId9"/>
    <p:sldId id="915" r:id="rId10"/>
    <p:sldId id="914" r:id="rId11"/>
    <p:sldId id="886" r:id="rId12"/>
    <p:sldId id="887" r:id="rId13"/>
    <p:sldId id="888" r:id="rId14"/>
    <p:sldId id="889" r:id="rId15"/>
    <p:sldId id="876" r:id="rId16"/>
    <p:sldId id="877" r:id="rId17"/>
    <p:sldId id="878" r:id="rId18"/>
    <p:sldId id="879" r:id="rId19"/>
    <p:sldId id="880" r:id="rId20"/>
    <p:sldId id="881" r:id="rId21"/>
    <p:sldId id="882" r:id="rId22"/>
    <p:sldId id="884" r:id="rId23"/>
    <p:sldId id="883" r:id="rId24"/>
    <p:sldId id="885" r:id="rId25"/>
    <p:sldId id="921" r:id="rId26"/>
    <p:sldId id="890" r:id="rId27"/>
    <p:sldId id="1024" r:id="rId28"/>
    <p:sldId id="926" r:id="rId29"/>
    <p:sldId id="1025" r:id="rId30"/>
    <p:sldId id="1026" r:id="rId31"/>
    <p:sldId id="922" r:id="rId32"/>
    <p:sldId id="923" r:id="rId33"/>
    <p:sldId id="924" r:id="rId34"/>
    <p:sldId id="925" r:id="rId35"/>
    <p:sldId id="891" r:id="rId36"/>
    <p:sldId id="892" r:id="rId37"/>
    <p:sldId id="893" r:id="rId38"/>
    <p:sldId id="894" r:id="rId39"/>
    <p:sldId id="897" r:id="rId40"/>
    <p:sldId id="896" r:id="rId41"/>
    <p:sldId id="895" r:id="rId42"/>
    <p:sldId id="899" r:id="rId43"/>
    <p:sldId id="900" r:id="rId44"/>
    <p:sldId id="902" r:id="rId45"/>
    <p:sldId id="901" r:id="rId46"/>
    <p:sldId id="903" r:id="rId47"/>
    <p:sldId id="904" r:id="rId48"/>
    <p:sldId id="905" r:id="rId49"/>
    <p:sldId id="906" r:id="rId50"/>
    <p:sldId id="907" r:id="rId51"/>
    <p:sldId id="908" r:id="rId52"/>
    <p:sldId id="910" r:id="rId53"/>
    <p:sldId id="911" r:id="rId54"/>
    <p:sldId id="912" r:id="rId55"/>
    <p:sldId id="913" r:id="rId56"/>
    <p:sldId id="919" r:id="rId57"/>
    <p:sldId id="1027" r:id="rId58"/>
    <p:sldId id="928" r:id="rId59"/>
    <p:sldId id="958" r:id="rId60"/>
    <p:sldId id="959" r:id="rId61"/>
    <p:sldId id="929" r:id="rId62"/>
    <p:sldId id="930" r:id="rId63"/>
    <p:sldId id="931" r:id="rId64"/>
    <p:sldId id="932" r:id="rId65"/>
    <p:sldId id="933" r:id="rId66"/>
    <p:sldId id="934" r:id="rId67"/>
    <p:sldId id="935" r:id="rId68"/>
    <p:sldId id="936" r:id="rId69"/>
    <p:sldId id="937" r:id="rId70"/>
    <p:sldId id="938" r:id="rId71"/>
    <p:sldId id="939" r:id="rId72"/>
    <p:sldId id="940" r:id="rId73"/>
    <p:sldId id="942" r:id="rId74"/>
    <p:sldId id="953" r:id="rId75"/>
    <p:sldId id="943" r:id="rId76"/>
    <p:sldId id="954" r:id="rId77"/>
    <p:sldId id="947" r:id="rId78"/>
    <p:sldId id="948" r:id="rId79"/>
    <p:sldId id="949" r:id="rId80"/>
    <p:sldId id="950" r:id="rId81"/>
    <p:sldId id="951" r:id="rId82"/>
    <p:sldId id="946" r:id="rId83"/>
    <p:sldId id="952" r:id="rId84"/>
    <p:sldId id="944" r:id="rId85"/>
    <p:sldId id="957" r:id="rId86"/>
    <p:sldId id="972" r:id="rId87"/>
    <p:sldId id="960" r:id="rId88"/>
    <p:sldId id="971" r:id="rId89"/>
    <p:sldId id="973" r:id="rId90"/>
    <p:sldId id="961" r:id="rId91"/>
    <p:sldId id="974" r:id="rId92"/>
    <p:sldId id="976" r:id="rId93"/>
    <p:sldId id="977" r:id="rId94"/>
    <p:sldId id="978" r:id="rId95"/>
    <p:sldId id="962" r:id="rId96"/>
    <p:sldId id="979" r:id="rId97"/>
    <p:sldId id="980" r:id="rId98"/>
    <p:sldId id="981" r:id="rId99"/>
    <p:sldId id="982" r:id="rId100"/>
    <p:sldId id="963" r:id="rId101"/>
    <p:sldId id="984" r:id="rId102"/>
    <p:sldId id="985" r:id="rId103"/>
    <p:sldId id="986" r:id="rId104"/>
    <p:sldId id="987" r:id="rId105"/>
    <p:sldId id="966" r:id="rId106"/>
    <p:sldId id="988" r:id="rId107"/>
    <p:sldId id="989" r:id="rId108"/>
    <p:sldId id="990" r:id="rId109"/>
    <p:sldId id="991" r:id="rId110"/>
    <p:sldId id="992" r:id="rId111"/>
    <p:sldId id="967" r:id="rId112"/>
    <p:sldId id="993" r:id="rId113"/>
    <p:sldId id="994" r:id="rId114"/>
    <p:sldId id="995" r:id="rId115"/>
    <p:sldId id="996" r:id="rId116"/>
    <p:sldId id="997" r:id="rId117"/>
    <p:sldId id="998" r:id="rId118"/>
    <p:sldId id="968" r:id="rId119"/>
    <p:sldId id="999" r:id="rId120"/>
    <p:sldId id="1000" r:id="rId121"/>
    <p:sldId id="1001" r:id="rId122"/>
    <p:sldId id="1002" r:id="rId123"/>
    <p:sldId id="969" r:id="rId124"/>
    <p:sldId id="1003" r:id="rId125"/>
    <p:sldId id="1004" r:id="rId126"/>
    <p:sldId id="1005" r:id="rId127"/>
    <p:sldId id="1006" r:id="rId128"/>
    <p:sldId id="970" r:id="rId129"/>
    <p:sldId id="1009" r:id="rId130"/>
    <p:sldId id="1010" r:id="rId131"/>
    <p:sldId id="1014" r:id="rId132"/>
    <p:sldId id="1028" r:id="rId133"/>
    <p:sldId id="1015" r:id="rId134"/>
    <p:sldId id="1016" r:id="rId135"/>
    <p:sldId id="1017" r:id="rId136"/>
    <p:sldId id="1018" r:id="rId137"/>
    <p:sldId id="1019" r:id="rId138"/>
    <p:sldId id="1020" r:id="rId139"/>
    <p:sldId id="1021" r:id="rId140"/>
    <p:sldId id="1022" r:id="rId141"/>
    <p:sldId id="1023" r:id="rId142"/>
    <p:sldId id="717" r:id="rId143"/>
    <p:sldId id="418" r:id="rId144"/>
    <p:sldId id="260" r:id="rId1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6ECB0"/>
    <a:srgbClr val="FEFEBF"/>
    <a:srgbClr val="EDE65D"/>
    <a:srgbClr val="ECEBD3"/>
    <a:srgbClr val="FDF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2" autoAdjust="0"/>
    <p:restoredTop sz="83305" autoAdjust="0"/>
  </p:normalViewPr>
  <p:slideViewPr>
    <p:cSldViewPr>
      <p:cViewPr varScale="1">
        <p:scale>
          <a:sx n="77" d="100"/>
          <a:sy n="77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2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DDC3-560E-4660-8D57-5E2700C0C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E0AA-779A-4269-93AF-9B1903AC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7" Type="http://schemas.openxmlformats.org/officeDocument/2006/relationships/image" Target="../media/image35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4.bin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3.xml"/><Relationship Id="rId7" Type="http://schemas.openxmlformats.org/officeDocument/2006/relationships/image" Target="../media/image35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6.bin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7" Type="http://schemas.openxmlformats.org/officeDocument/2006/relationships/image" Target="../media/image35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8.bin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5.xml"/><Relationship Id="rId7" Type="http://schemas.openxmlformats.org/officeDocument/2006/relationships/image" Target="../media/image35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0.bin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only took 1 hour to present. </a:t>
            </a:r>
            <a:r>
              <a:rPr lang="en-US" smtClean="0"/>
              <a:t>Suggest: Put</a:t>
            </a:r>
            <a:r>
              <a:rPr lang="en-US" baseline="0" smtClean="0"/>
              <a:t> </a:t>
            </a:r>
            <a:r>
              <a:rPr lang="en-US" baseline="0" dirty="0" smtClean="0"/>
              <a:t>more student work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97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+ 2 + 3 + … + (n-1)</a:t>
            </a:r>
            <a:r>
              <a:rPr lang="en-US" baseline="0" dirty="0" smtClean="0"/>
              <a:t>  </a:t>
            </a:r>
            <a:r>
              <a:rPr lang="en-US" baseline="0" dirty="0" smtClean="0">
                <a:sym typeface="Wingdings" panose="05000000000000000000" pitchFamily="2" charset="2"/>
              </a:rPr>
              <a:t> ( (n-1)*n ) / 2    by induction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+ 2 + 3 + … + (n-1)</a:t>
            </a:r>
            <a:r>
              <a:rPr lang="en-US" baseline="0" dirty="0" smtClean="0"/>
              <a:t>  </a:t>
            </a:r>
            <a:r>
              <a:rPr lang="en-US" baseline="0" dirty="0" smtClean="0">
                <a:sym typeface="Wingdings" panose="05000000000000000000" pitchFamily="2" charset="2"/>
              </a:rPr>
              <a:t> ( (n-1)*n ) / 2    by induction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2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+ 2 + 3 + … + (n-1)</a:t>
            </a:r>
            <a:r>
              <a:rPr lang="en-US" baseline="0" dirty="0" smtClean="0"/>
              <a:t>  </a:t>
            </a:r>
            <a:r>
              <a:rPr lang="en-US" baseline="0" dirty="0" smtClean="0">
                <a:sym typeface="Wingdings" panose="05000000000000000000" pitchFamily="2" charset="2"/>
              </a:rPr>
              <a:t> ( (n-1)*n ) / 2    by induction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2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+ 2 + 3 + … + (n-1)</a:t>
            </a:r>
            <a:r>
              <a:rPr lang="en-US" baseline="0" dirty="0" smtClean="0"/>
              <a:t>  </a:t>
            </a:r>
            <a:r>
              <a:rPr lang="en-US" baseline="0" dirty="0" smtClean="0">
                <a:sym typeface="Wingdings" panose="05000000000000000000" pitchFamily="2" charset="2"/>
              </a:rPr>
              <a:t> ( (n-1)*n ) / 2    by induction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2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check your work</a:t>
            </a:r>
            <a:r>
              <a:rPr lang="en-US" baseline="0" dirty="0" smtClean="0"/>
              <a:t> the </a:t>
            </a:r>
            <a:r>
              <a:rPr lang="en-US" dirty="0" smtClean="0"/>
              <a:t>solution to this is given on a hidden slide following this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2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A676CB-7130-4F1F-BFBD-B17E5B65F344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E26CE3-1360-48AA-A825-D11BEBD79308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1pPr>
            <a:lvl2pPr marL="702756" indent="-270291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2pPr>
            <a:lvl3pPr marL="1081164" indent="-216233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3pPr>
            <a:lvl4pPr marL="1513629" indent="-216233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4pPr>
            <a:lvl5pPr marL="1946095" indent="-216233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5pPr>
            <a:lvl6pPr marL="2378560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6pPr>
            <a:lvl7pPr marL="2811026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7pPr>
            <a:lvl8pPr marL="3243491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8pPr>
            <a:lvl9pPr marL="3675957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fld id="{9251EF46-4F10-44BE-AE77-78290F79BD6C}" type="slidenum">
              <a:rPr lang="en-US" altLang="en-US" sz="900">
                <a:solidFill>
                  <a:schemeClr val="tx1"/>
                </a:solidFill>
                <a:latin typeface="Times New Roman" pitchFamily="18" charset="0"/>
              </a:rPr>
              <a:pPr/>
              <a:t>52</a:t>
            </a:fld>
            <a:endParaRPr lang="en-US" altLang="en-US" sz="9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4713"/>
          </a:xfrm>
          <a:ln/>
        </p:spPr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5414" y="4339166"/>
            <a:ext cx="5927825" cy="411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900" b="1" dirty="0"/>
              <a:t>Answer:</a:t>
            </a:r>
            <a:endParaRPr lang="en-US" altLang="en-US" sz="1900" dirty="0"/>
          </a:p>
          <a:p>
            <a:r>
              <a:rPr lang="en-US" altLang="en-US" sz="1900" dirty="0"/>
              <a:t>1) </a:t>
            </a:r>
            <a:r>
              <a:rPr lang="en-US" altLang="en-US" sz="1900" dirty="0" smtClean="0"/>
              <a:t>O(n</a:t>
            </a:r>
            <a:r>
              <a:rPr lang="en-US" altLang="en-US" sz="1900" baseline="30000" dirty="0" smtClean="0"/>
              <a:t>3</a:t>
            </a:r>
            <a:r>
              <a:rPr lang="en-US" altLang="en-US" sz="1900" dirty="0"/>
              <a:t>)	</a:t>
            </a:r>
            <a:r>
              <a:rPr lang="en-US" altLang="en-US" sz="1900" dirty="0" smtClean="0"/>
              <a:t>2) </a:t>
            </a:r>
            <a:r>
              <a:rPr lang="en-US" altLang="en-US" sz="1900" dirty="0"/>
              <a:t>O(n*log(n))</a:t>
            </a:r>
          </a:p>
          <a:p>
            <a:endParaRPr lang="en-US" altLang="en-US" sz="1900" dirty="0"/>
          </a:p>
          <a:p>
            <a:r>
              <a:rPr lang="en-US" altLang="en-US" sz="1900" dirty="0" smtClean="0"/>
              <a:t>3) </a:t>
            </a:r>
            <a:r>
              <a:rPr lang="en-US" altLang="en-US" sz="1900" dirty="0"/>
              <a:t>a) 1+2+3+…+n = </a:t>
            </a:r>
            <a:r>
              <a:rPr lang="el-GR" altLang="en-US" sz="4500" dirty="0">
                <a:cs typeface="Times New Roman" pitchFamily="18" charset="0"/>
              </a:rPr>
              <a:t>Σ</a:t>
            </a:r>
            <a:r>
              <a:rPr lang="en-US" altLang="en-US" sz="4500" dirty="0">
                <a:cs typeface="Times New Roman" pitchFamily="18" charset="0"/>
              </a:rPr>
              <a:t>k=1 to n</a:t>
            </a:r>
          </a:p>
          <a:p>
            <a:r>
              <a:rPr lang="en-US" altLang="en-US" sz="4500" dirty="0">
                <a:cs typeface="Times New Roman" pitchFamily="18" charset="0"/>
              </a:rPr>
              <a:t>	=n/2(n+1)</a:t>
            </a:r>
          </a:p>
          <a:p>
            <a:r>
              <a:rPr lang="en-US" altLang="en-US" sz="4500" dirty="0">
                <a:cs typeface="Times New Roman" pitchFamily="18" charset="0"/>
              </a:rPr>
              <a:t>	</a:t>
            </a:r>
            <a:r>
              <a:rPr lang="el-GR" altLang="en-US" sz="4500" dirty="0">
                <a:cs typeface="Times New Roman" pitchFamily="18" charset="0"/>
              </a:rPr>
              <a:t>Ο</a:t>
            </a:r>
            <a:r>
              <a:rPr lang="en-US" altLang="en-US" sz="4500" dirty="0">
                <a:cs typeface="Times New Roman" pitchFamily="18" charset="0"/>
              </a:rPr>
              <a:t>(n</a:t>
            </a:r>
            <a:r>
              <a:rPr lang="en-US" altLang="en-US" sz="4500" baseline="30000" dirty="0">
                <a:cs typeface="Times New Roman" pitchFamily="18" charset="0"/>
              </a:rPr>
              <a:t>2</a:t>
            </a:r>
            <a:r>
              <a:rPr lang="en-US" altLang="en-US" sz="4500" dirty="0">
                <a:cs typeface="Times New Roman" pitchFamily="18" charset="0"/>
              </a:rPr>
              <a:t>)</a:t>
            </a:r>
            <a:endParaRPr lang="el-GR" altLang="en-US" sz="4500" dirty="0">
              <a:cs typeface="Times New Roman" pitchFamily="18" charset="0"/>
            </a:endParaRPr>
          </a:p>
          <a:p>
            <a:endParaRPr lang="en-US" altLang="en-US" sz="3800" dirty="0"/>
          </a:p>
          <a:p>
            <a:endParaRPr lang="en-US" altLang="en-US" sz="1900" dirty="0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1098352" y="5399013"/>
          <a:ext cx="5092898" cy="90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" name="Equation" r:id="rId4" imgW="2544993" imgH="403942" progId="Equation.3">
                  <p:embed/>
                </p:oleObj>
              </mc:Choice>
              <mc:Fallback>
                <p:oleObj name="Equation" r:id="rId4" imgW="2544993" imgH="4039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098352" y="5399013"/>
                        <a:ext cx="5092898" cy="908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97942" y="7071180"/>
          <a:ext cx="6436816" cy="84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" name="Equation" r:id="rId6" imgW="3650075" imgH="434433" progId="Equation.3">
                  <p:embed/>
                </p:oleObj>
              </mc:Choice>
              <mc:Fallback>
                <p:oleObj name="Equation" r:id="rId6" imgW="3650075" imgH="43443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97942" y="7071180"/>
                        <a:ext cx="6436816" cy="848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1pPr>
            <a:lvl2pPr marL="702756" indent="-270291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2pPr>
            <a:lvl3pPr marL="1081164" indent="-216233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3pPr>
            <a:lvl4pPr marL="1513629" indent="-216233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4pPr>
            <a:lvl5pPr marL="1946095" indent="-216233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5pPr>
            <a:lvl6pPr marL="2378560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6pPr>
            <a:lvl7pPr marL="2811026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7pPr>
            <a:lvl8pPr marL="3243491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8pPr>
            <a:lvl9pPr marL="3675957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fld id="{9251EF46-4F10-44BE-AE77-78290F79BD6C}" type="slidenum">
              <a:rPr lang="en-US" altLang="en-US" sz="900">
                <a:solidFill>
                  <a:schemeClr val="tx1"/>
                </a:solidFill>
                <a:latin typeface="Times New Roman" pitchFamily="18" charset="0"/>
              </a:rPr>
              <a:pPr/>
              <a:t>53</a:t>
            </a:fld>
            <a:endParaRPr lang="en-US" altLang="en-US" sz="9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4713"/>
          </a:xfrm>
          <a:ln/>
        </p:spPr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5414" y="4339166"/>
            <a:ext cx="5927825" cy="411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900" b="1" dirty="0" smtClean="0"/>
              <a:t>Answer:</a:t>
            </a:r>
            <a:endParaRPr lang="en-US" altLang="en-US" sz="1900" dirty="0" smtClean="0"/>
          </a:p>
          <a:p>
            <a:r>
              <a:rPr lang="en-US" altLang="en-US" sz="1900" dirty="0" smtClean="0"/>
              <a:t>1) O(n</a:t>
            </a:r>
            <a:r>
              <a:rPr lang="en-US" altLang="en-US" sz="1900" baseline="30000" dirty="0" smtClean="0"/>
              <a:t>3</a:t>
            </a:r>
            <a:r>
              <a:rPr lang="en-US" altLang="en-US" sz="1900" dirty="0" smtClean="0"/>
              <a:t>)	2) O(n*log(n))</a:t>
            </a:r>
          </a:p>
          <a:p>
            <a:endParaRPr lang="en-US" altLang="en-US" sz="1900" dirty="0" smtClean="0"/>
          </a:p>
          <a:p>
            <a:r>
              <a:rPr lang="en-US" altLang="en-US" sz="1900" dirty="0" smtClean="0"/>
              <a:t>3) a) 1+2+3+…+n = </a:t>
            </a:r>
            <a:r>
              <a:rPr lang="el-GR" altLang="en-US" sz="4500" dirty="0" smtClean="0">
                <a:cs typeface="Times New Roman" pitchFamily="18" charset="0"/>
              </a:rPr>
              <a:t>Σ</a:t>
            </a:r>
            <a:r>
              <a:rPr lang="en-US" altLang="en-US" sz="4500" dirty="0" smtClean="0">
                <a:cs typeface="Times New Roman" pitchFamily="18" charset="0"/>
              </a:rPr>
              <a:t>k=1 to n</a:t>
            </a:r>
          </a:p>
          <a:p>
            <a:r>
              <a:rPr lang="en-US" altLang="en-US" sz="4500" dirty="0" smtClean="0">
                <a:cs typeface="Times New Roman" pitchFamily="18" charset="0"/>
              </a:rPr>
              <a:t>	=n/2(n+1)</a:t>
            </a:r>
          </a:p>
          <a:p>
            <a:r>
              <a:rPr lang="en-US" altLang="en-US" sz="4500" dirty="0" smtClean="0">
                <a:cs typeface="Times New Roman" pitchFamily="18" charset="0"/>
              </a:rPr>
              <a:t>	</a:t>
            </a:r>
            <a:r>
              <a:rPr lang="el-GR" altLang="en-US" sz="4500" dirty="0" smtClean="0">
                <a:cs typeface="Times New Roman" pitchFamily="18" charset="0"/>
              </a:rPr>
              <a:t>Ο</a:t>
            </a:r>
            <a:r>
              <a:rPr lang="en-US" altLang="en-US" sz="4500" dirty="0" smtClean="0">
                <a:cs typeface="Times New Roman" pitchFamily="18" charset="0"/>
              </a:rPr>
              <a:t>(n</a:t>
            </a:r>
            <a:r>
              <a:rPr lang="en-US" altLang="en-US" sz="4500" baseline="30000" dirty="0" smtClean="0">
                <a:cs typeface="Times New Roman" pitchFamily="18" charset="0"/>
              </a:rPr>
              <a:t>2</a:t>
            </a:r>
            <a:r>
              <a:rPr lang="en-US" altLang="en-US" sz="4500" dirty="0" smtClean="0">
                <a:cs typeface="Times New Roman" pitchFamily="18" charset="0"/>
              </a:rPr>
              <a:t>)</a:t>
            </a:r>
            <a:endParaRPr lang="el-GR" altLang="en-US" sz="4500" dirty="0" smtClean="0">
              <a:cs typeface="Times New Roman" pitchFamily="18" charset="0"/>
            </a:endParaRPr>
          </a:p>
          <a:p>
            <a:endParaRPr lang="en-US" altLang="en-US" sz="3800" dirty="0" smtClean="0"/>
          </a:p>
          <a:p>
            <a:endParaRPr lang="en-US" altLang="en-US" sz="1900" dirty="0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1098352" y="5399013"/>
          <a:ext cx="5092898" cy="90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" name="Equation" r:id="rId4" imgW="2544993" imgH="403942" progId="Equation.3">
                  <p:embed/>
                </p:oleObj>
              </mc:Choice>
              <mc:Fallback>
                <p:oleObj name="Equation" r:id="rId4" imgW="2544993" imgH="4039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098352" y="5399013"/>
                        <a:ext cx="5092898" cy="908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97942" y="7071180"/>
          <a:ext cx="6436816" cy="84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" name="Equation" r:id="rId6" imgW="3650075" imgH="434433" progId="Equation.3">
                  <p:embed/>
                </p:oleObj>
              </mc:Choice>
              <mc:Fallback>
                <p:oleObj name="Equation" r:id="rId6" imgW="3650075" imgH="43443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97942" y="7071180"/>
                        <a:ext cx="6436816" cy="848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1pPr>
            <a:lvl2pPr marL="702756" indent="-270291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2pPr>
            <a:lvl3pPr marL="1081164" indent="-216233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3pPr>
            <a:lvl4pPr marL="1513629" indent="-216233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4pPr>
            <a:lvl5pPr marL="1946095" indent="-216233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5pPr>
            <a:lvl6pPr marL="2378560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6pPr>
            <a:lvl7pPr marL="2811026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7pPr>
            <a:lvl8pPr marL="3243491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8pPr>
            <a:lvl9pPr marL="3675957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fld id="{9251EF46-4F10-44BE-AE77-78290F79BD6C}" type="slidenum">
              <a:rPr lang="en-US" altLang="en-US" sz="900">
                <a:solidFill>
                  <a:schemeClr val="tx1"/>
                </a:solidFill>
                <a:latin typeface="Times New Roman" pitchFamily="18" charset="0"/>
              </a:rPr>
              <a:pPr/>
              <a:t>54</a:t>
            </a:fld>
            <a:endParaRPr lang="en-US" altLang="en-US" sz="9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4713"/>
          </a:xfrm>
          <a:ln/>
        </p:spPr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5414" y="4339166"/>
            <a:ext cx="5927825" cy="411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900" b="1" dirty="0" smtClean="0"/>
              <a:t>Answer:</a:t>
            </a:r>
            <a:endParaRPr lang="en-US" altLang="en-US" sz="1900" dirty="0" smtClean="0"/>
          </a:p>
          <a:p>
            <a:r>
              <a:rPr lang="en-US" altLang="en-US" sz="1900" dirty="0" smtClean="0"/>
              <a:t>1) O(n</a:t>
            </a:r>
            <a:r>
              <a:rPr lang="en-US" altLang="en-US" sz="1900" baseline="30000" dirty="0" smtClean="0"/>
              <a:t>3</a:t>
            </a:r>
            <a:r>
              <a:rPr lang="en-US" altLang="en-US" sz="1900" dirty="0" smtClean="0"/>
              <a:t>)	2) O(n*log(n))</a:t>
            </a:r>
          </a:p>
          <a:p>
            <a:endParaRPr lang="en-US" altLang="en-US" sz="1900" dirty="0" smtClean="0"/>
          </a:p>
          <a:p>
            <a:r>
              <a:rPr lang="en-US" altLang="en-US" sz="1900" dirty="0" smtClean="0"/>
              <a:t>3) a) 1+2+3+…+n = </a:t>
            </a:r>
            <a:r>
              <a:rPr lang="el-GR" altLang="en-US" sz="4500" dirty="0" smtClean="0">
                <a:cs typeface="Times New Roman" pitchFamily="18" charset="0"/>
              </a:rPr>
              <a:t>Σ</a:t>
            </a:r>
            <a:r>
              <a:rPr lang="en-US" altLang="en-US" sz="4500" dirty="0" smtClean="0">
                <a:cs typeface="Times New Roman" pitchFamily="18" charset="0"/>
              </a:rPr>
              <a:t>k=1 to n</a:t>
            </a:r>
          </a:p>
          <a:p>
            <a:r>
              <a:rPr lang="en-US" altLang="en-US" sz="4500" dirty="0" smtClean="0">
                <a:cs typeface="Times New Roman" pitchFamily="18" charset="0"/>
              </a:rPr>
              <a:t>	=n/2(n+1)</a:t>
            </a:r>
          </a:p>
          <a:p>
            <a:r>
              <a:rPr lang="en-US" altLang="en-US" sz="4500" dirty="0" smtClean="0">
                <a:cs typeface="Times New Roman" pitchFamily="18" charset="0"/>
              </a:rPr>
              <a:t>	</a:t>
            </a:r>
            <a:r>
              <a:rPr lang="el-GR" altLang="en-US" sz="4500" dirty="0" smtClean="0">
                <a:cs typeface="Times New Roman" pitchFamily="18" charset="0"/>
              </a:rPr>
              <a:t>Ο</a:t>
            </a:r>
            <a:r>
              <a:rPr lang="en-US" altLang="en-US" sz="4500" dirty="0" smtClean="0">
                <a:cs typeface="Times New Roman" pitchFamily="18" charset="0"/>
              </a:rPr>
              <a:t>(n</a:t>
            </a:r>
            <a:r>
              <a:rPr lang="en-US" altLang="en-US" sz="4500" baseline="30000" dirty="0" smtClean="0">
                <a:cs typeface="Times New Roman" pitchFamily="18" charset="0"/>
              </a:rPr>
              <a:t>2</a:t>
            </a:r>
            <a:r>
              <a:rPr lang="en-US" altLang="en-US" sz="4500" dirty="0" smtClean="0">
                <a:cs typeface="Times New Roman" pitchFamily="18" charset="0"/>
              </a:rPr>
              <a:t>)</a:t>
            </a:r>
            <a:endParaRPr lang="el-GR" altLang="en-US" sz="4500" dirty="0" smtClean="0">
              <a:cs typeface="Times New Roman" pitchFamily="18" charset="0"/>
            </a:endParaRPr>
          </a:p>
          <a:p>
            <a:endParaRPr lang="en-US" altLang="en-US" sz="3800" dirty="0" smtClean="0"/>
          </a:p>
          <a:p>
            <a:endParaRPr lang="en-US" altLang="en-US" sz="1900" dirty="0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1098352" y="5399013"/>
          <a:ext cx="5092898" cy="90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" name="Equation" r:id="rId4" imgW="2544993" imgH="403942" progId="Equation.3">
                  <p:embed/>
                </p:oleObj>
              </mc:Choice>
              <mc:Fallback>
                <p:oleObj name="Equation" r:id="rId4" imgW="2544993" imgH="4039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098352" y="5399013"/>
                        <a:ext cx="5092898" cy="908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97942" y="7071180"/>
          <a:ext cx="6436816" cy="84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" name="Equation" r:id="rId6" imgW="3650075" imgH="434433" progId="Equation.3">
                  <p:embed/>
                </p:oleObj>
              </mc:Choice>
              <mc:Fallback>
                <p:oleObj name="Equation" r:id="rId6" imgW="3650075" imgH="43443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97942" y="7071180"/>
                        <a:ext cx="6436816" cy="848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1pPr>
            <a:lvl2pPr marL="702756" indent="-270291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2pPr>
            <a:lvl3pPr marL="1081164" indent="-216233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3pPr>
            <a:lvl4pPr marL="1513629" indent="-216233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4pPr>
            <a:lvl5pPr marL="1946095" indent="-216233" defTabSz="908478">
              <a:defRPr sz="1900">
                <a:solidFill>
                  <a:srgbClr val="FFFFFF"/>
                </a:solidFill>
                <a:latin typeface="Courier New" pitchFamily="49" charset="0"/>
              </a:defRPr>
            </a:lvl5pPr>
            <a:lvl6pPr marL="2378560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6pPr>
            <a:lvl7pPr marL="2811026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7pPr>
            <a:lvl8pPr marL="3243491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8pPr>
            <a:lvl9pPr marL="3675957" indent="-216233" algn="r" defTabSz="908478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fld id="{9251EF46-4F10-44BE-AE77-78290F79BD6C}" type="slidenum">
              <a:rPr lang="en-US" altLang="en-US" sz="900">
                <a:solidFill>
                  <a:schemeClr val="tx1"/>
                </a:solidFill>
                <a:latin typeface="Times New Roman" pitchFamily="18" charset="0"/>
              </a:rPr>
              <a:pPr/>
              <a:t>55</a:t>
            </a:fld>
            <a:endParaRPr lang="en-US" altLang="en-US" sz="9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4713"/>
          </a:xfrm>
          <a:ln/>
        </p:spPr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5414" y="4339166"/>
            <a:ext cx="5927825" cy="411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900" b="1" dirty="0" smtClean="0"/>
              <a:t>Answer:</a:t>
            </a:r>
            <a:endParaRPr lang="en-US" altLang="en-US" sz="1900" dirty="0" smtClean="0"/>
          </a:p>
          <a:p>
            <a:r>
              <a:rPr lang="en-US" altLang="en-US" sz="1900" dirty="0" smtClean="0"/>
              <a:t>1) O(n</a:t>
            </a:r>
            <a:r>
              <a:rPr lang="en-US" altLang="en-US" sz="1900" baseline="30000" dirty="0" smtClean="0"/>
              <a:t>3</a:t>
            </a:r>
            <a:r>
              <a:rPr lang="en-US" altLang="en-US" sz="1900" dirty="0" smtClean="0"/>
              <a:t>)	2) O(n*log(n))</a:t>
            </a:r>
          </a:p>
          <a:p>
            <a:endParaRPr lang="en-US" altLang="en-US" sz="1900" dirty="0" smtClean="0"/>
          </a:p>
          <a:p>
            <a:r>
              <a:rPr lang="en-US" altLang="en-US" sz="1900" dirty="0" smtClean="0"/>
              <a:t>3) a) 1+2+3+…+n = </a:t>
            </a:r>
            <a:r>
              <a:rPr lang="el-GR" altLang="en-US" sz="4500" dirty="0" smtClean="0">
                <a:cs typeface="Times New Roman" pitchFamily="18" charset="0"/>
              </a:rPr>
              <a:t>Σ</a:t>
            </a:r>
            <a:r>
              <a:rPr lang="en-US" altLang="en-US" sz="4500" dirty="0" smtClean="0">
                <a:cs typeface="Times New Roman" pitchFamily="18" charset="0"/>
              </a:rPr>
              <a:t>k=1 to n</a:t>
            </a:r>
          </a:p>
          <a:p>
            <a:r>
              <a:rPr lang="en-US" altLang="en-US" sz="4500" dirty="0" smtClean="0">
                <a:cs typeface="Times New Roman" pitchFamily="18" charset="0"/>
              </a:rPr>
              <a:t>	=n/2(n+1)</a:t>
            </a:r>
          </a:p>
          <a:p>
            <a:r>
              <a:rPr lang="en-US" altLang="en-US" sz="4500" dirty="0" smtClean="0">
                <a:cs typeface="Times New Roman" pitchFamily="18" charset="0"/>
              </a:rPr>
              <a:t>	</a:t>
            </a:r>
            <a:r>
              <a:rPr lang="el-GR" altLang="en-US" sz="4500" dirty="0" smtClean="0">
                <a:cs typeface="Times New Roman" pitchFamily="18" charset="0"/>
              </a:rPr>
              <a:t>Ο</a:t>
            </a:r>
            <a:r>
              <a:rPr lang="en-US" altLang="en-US" sz="4500" dirty="0" smtClean="0">
                <a:cs typeface="Times New Roman" pitchFamily="18" charset="0"/>
              </a:rPr>
              <a:t>(n</a:t>
            </a:r>
            <a:r>
              <a:rPr lang="en-US" altLang="en-US" sz="4500" baseline="30000" dirty="0" smtClean="0">
                <a:cs typeface="Times New Roman" pitchFamily="18" charset="0"/>
              </a:rPr>
              <a:t>2</a:t>
            </a:r>
            <a:r>
              <a:rPr lang="en-US" altLang="en-US" sz="4500" dirty="0" smtClean="0">
                <a:cs typeface="Times New Roman" pitchFamily="18" charset="0"/>
              </a:rPr>
              <a:t>)</a:t>
            </a:r>
            <a:endParaRPr lang="el-GR" altLang="en-US" sz="4500" dirty="0" smtClean="0">
              <a:cs typeface="Times New Roman" pitchFamily="18" charset="0"/>
            </a:endParaRPr>
          </a:p>
          <a:p>
            <a:endParaRPr lang="en-US" altLang="en-US" sz="3800" dirty="0" smtClean="0"/>
          </a:p>
          <a:p>
            <a:endParaRPr lang="en-US" altLang="en-US" sz="1900" dirty="0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1098352" y="5399013"/>
          <a:ext cx="5092898" cy="90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" name="Equation" r:id="rId4" imgW="2544993" imgH="403942" progId="Equation.3">
                  <p:embed/>
                </p:oleObj>
              </mc:Choice>
              <mc:Fallback>
                <p:oleObj name="Equation" r:id="rId4" imgW="2544993" imgH="4039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098352" y="5399013"/>
                        <a:ext cx="5092898" cy="908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97942" y="7071180"/>
          <a:ext cx="6436816" cy="84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" name="Equation" r:id="rId6" imgW="3650075" imgH="434433" progId="Equation.3">
                  <p:embed/>
                </p:oleObj>
              </mc:Choice>
              <mc:Fallback>
                <p:oleObj name="Equation" r:id="rId6" imgW="3650075" imgH="43443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97942" y="7071180"/>
                        <a:ext cx="6436816" cy="848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Aside: This</a:t>
            </a:r>
            <a:r>
              <a:rPr lang="en-US" baseline="0" dirty="0" smtClean="0"/>
              <a:t> selection is valid because we are throwing away lower order terms (and removing constants)</a:t>
            </a:r>
          </a:p>
          <a:p>
            <a:r>
              <a:rPr lang="en-US" baseline="0" dirty="0" smtClean="0"/>
              <a:t>The total number of operations would be:  </a:t>
            </a:r>
          </a:p>
          <a:p>
            <a:r>
              <a:rPr lang="en-US" baseline="0" dirty="0" smtClean="0"/>
              <a:t>n + n + n + (sum 1 to n-1) + (sum 1 to n-1) + n + 1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23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+ 2 + 3 + … + (n-1)</a:t>
            </a:r>
            <a:r>
              <a:rPr lang="en-US" baseline="0" dirty="0" smtClean="0"/>
              <a:t>  </a:t>
            </a:r>
            <a:r>
              <a:rPr lang="en-US" baseline="0" dirty="0" smtClean="0">
                <a:sym typeface="Wingdings" panose="05000000000000000000" pitchFamily="2" charset="2"/>
              </a:rPr>
              <a:t> ( (n-1)*n ) / 2    by induction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Goodrich, Tamassia</a:t>
            </a:r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Analysis of Algorithms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F3F0-C4BD-4657-834F-E1430E91C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8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6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2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3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0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0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4.bp.blogspot.com/-o1enyUKHNEk/UmkNISbP6JI/AAAAAAAAAts/D7kbOd-7SIU/s1600/sculpture-pittsburgh-downtown-cultural-trust-giant-rubber-duck-florentijn-hofman-departing-railroadbridge-ohio-river-21-oct-201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2074"/>
            <a:ext cx="8607425" cy="524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19400"/>
            <a:ext cx="6438900" cy="1170239"/>
          </a:xfrm>
          <a:solidFill>
            <a:schemeClr val="accent5">
              <a:lumMod val="20000"/>
              <a:lumOff val="80000"/>
              <a:alpha val="15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Oh – part 2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38900" cy="1752600"/>
          </a:xfrm>
          <a:solidFill>
            <a:schemeClr val="accent5">
              <a:lumMod val="20000"/>
              <a:lumOff val="80000"/>
              <a:alpha val="2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8265"/>
            <a:ext cx="1905000" cy="18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40440" y="5336002"/>
            <a:ext cx="241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presentation</a:t>
            </a:r>
          </a:p>
          <a:p>
            <a:r>
              <a:rPr lang="en-US" dirty="0" smtClean="0"/>
              <a:t>requires Sound Enabled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791200"/>
            <a:ext cx="44958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800" y="6455997"/>
            <a:ext cx="560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5266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Searching Arrays</a:t>
            </a:r>
          </a:p>
          <a:p>
            <a:pPr lvl="2"/>
            <a:r>
              <a:rPr lang="en-US" dirty="0"/>
              <a:t>Summary Review from last time</a:t>
            </a:r>
          </a:p>
          <a:p>
            <a:pPr lvl="1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Big-Oh</a:t>
            </a:r>
          </a:p>
          <a:p>
            <a:pPr lvl="2"/>
            <a:r>
              <a:rPr lang="en-US" dirty="0" smtClean="0"/>
              <a:t>The Math side of things</a:t>
            </a:r>
          </a:p>
          <a:p>
            <a:pPr lvl="3"/>
            <a:r>
              <a:rPr lang="en-US" dirty="0" smtClean="0"/>
              <a:t>Asymptotic Analysis</a:t>
            </a:r>
          </a:p>
          <a:p>
            <a:pPr lvl="3"/>
            <a:r>
              <a:rPr lang="en-US" dirty="0" smtClean="0"/>
              <a:t>Growth Rate Comparisons (input growth versus time growth)</a:t>
            </a:r>
          </a:p>
          <a:p>
            <a:pPr lvl="2"/>
            <a:r>
              <a:rPr lang="en-US" dirty="0" smtClean="0"/>
              <a:t>The Code side of things</a:t>
            </a:r>
          </a:p>
          <a:p>
            <a:pPr lvl="3"/>
            <a:r>
              <a:rPr lang="en-US" dirty="0" smtClean="0"/>
              <a:t>Examples, how to get the math function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3657600" cy="3237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= n;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&gt; 0) 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		tot +=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		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/ 2;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837330"/>
            <a:ext cx="250581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Assume positive integers</a:t>
            </a:r>
          </a:p>
          <a:p>
            <a:r>
              <a:rPr lang="en-US" dirty="0" smtClean="0"/>
              <a:t>so 1 / 2 = 0.5 =&gt;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3766066"/>
            <a:ext cx="21662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looks tricky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39535" y="3607832"/>
            <a:ext cx="4203865" cy="685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3657600" cy="3237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= n;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&gt; 0) 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		tot +=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		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/ 2;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837330"/>
            <a:ext cx="250581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Assume positive integers</a:t>
            </a:r>
          </a:p>
          <a:p>
            <a:r>
              <a:rPr lang="en-US" dirty="0" smtClean="0"/>
              <a:t>so 1 / 2 = 0.5 =&gt;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1914" y="1507522"/>
            <a:ext cx="5649686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i</a:t>
            </a:r>
            <a:r>
              <a:rPr lang="en-US" sz="2400" dirty="0" smtClean="0"/>
              <a:t> starts equal to </a:t>
            </a:r>
            <a:r>
              <a:rPr lang="en-US" sz="2400" i="1" dirty="0" smtClean="0"/>
              <a:t>n</a:t>
            </a:r>
          </a:p>
          <a:p>
            <a:r>
              <a:rPr lang="en-US" sz="2400" dirty="0" smtClean="0"/>
              <a:t>    We divide by 2 until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&lt;= 0</a:t>
            </a:r>
          </a:p>
          <a:p>
            <a:endParaRPr lang="en-US" sz="2400" dirty="0" smtClean="0"/>
          </a:p>
          <a:p>
            <a:r>
              <a:rPr lang="en-US" sz="2400" dirty="0" smtClean="0"/>
              <a:t>So the real question is:</a:t>
            </a:r>
          </a:p>
          <a:p>
            <a:r>
              <a:rPr lang="en-US" sz="2400" b="1" dirty="0" smtClean="0"/>
              <a:t>     How many times can </a:t>
            </a:r>
            <a:r>
              <a:rPr lang="en-US" sz="2400" b="1" i="1" dirty="0" smtClean="0"/>
              <a:t>n</a:t>
            </a:r>
            <a:r>
              <a:rPr lang="en-US" sz="2400" b="1" dirty="0" smtClean="0"/>
              <a:t> be divided by 2 ?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39535" y="3607832"/>
            <a:ext cx="4203865" cy="685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1" y="1524000"/>
            <a:ext cx="2438400" cy="609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3657600" cy="3237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= n;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&gt; 0) 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		tot +=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		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/ 2;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837330"/>
            <a:ext cx="250581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Assume positive integers</a:t>
            </a:r>
          </a:p>
          <a:p>
            <a:r>
              <a:rPr lang="en-US" dirty="0" smtClean="0"/>
              <a:t>so 1 / 2 = 0.5 =&gt;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2514600"/>
            <a:ext cx="5476179" cy="37548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many times can </a:t>
            </a:r>
            <a:r>
              <a:rPr lang="en-US" sz="2400" i="1" dirty="0" smtClean="0"/>
              <a:t>n</a:t>
            </a:r>
            <a:r>
              <a:rPr lang="en-US" sz="2400" dirty="0" smtClean="0"/>
              <a:t> be divided by 2 ?</a:t>
            </a:r>
          </a:p>
          <a:p>
            <a:endParaRPr lang="en-US" sz="2400" b="1" dirty="0"/>
          </a:p>
          <a:p>
            <a:r>
              <a:rPr lang="en-US" sz="2400" dirty="0" smtClean="0"/>
              <a:t>Or rather:   </a:t>
            </a:r>
            <a:r>
              <a:rPr lang="en-US" sz="2400" b="1" dirty="0" smtClean="0"/>
              <a:t>Find </a:t>
            </a:r>
            <a:r>
              <a:rPr lang="en-US" sz="2400" b="1" i="1" dirty="0" smtClean="0"/>
              <a:t>k</a:t>
            </a:r>
            <a:r>
              <a:rPr lang="en-US" sz="2400" b="1" dirty="0" smtClean="0"/>
              <a:t> such that n - 2</a:t>
            </a:r>
            <a:r>
              <a:rPr lang="en-US" sz="2400" b="1" baseline="30000" dirty="0" smtClean="0"/>
              <a:t>k</a:t>
            </a:r>
            <a:r>
              <a:rPr lang="en-US" sz="2400" b="1" dirty="0" smtClean="0"/>
              <a:t> &lt;= 0</a:t>
            </a:r>
          </a:p>
          <a:p>
            <a:endParaRPr lang="en-US" sz="2400" b="1" dirty="0"/>
          </a:p>
          <a:p>
            <a:r>
              <a:rPr lang="en-US" sz="2400" dirty="0" smtClean="0"/>
              <a:t>and </a:t>
            </a:r>
            <a:r>
              <a:rPr lang="en-US" sz="2400" b="1" dirty="0" smtClean="0"/>
              <a:t>k+1 will be the number of times this</a:t>
            </a:r>
          </a:p>
          <a:p>
            <a:r>
              <a:rPr lang="en-US" sz="2400" b="1" dirty="0" smtClean="0"/>
              <a:t>loop executes</a:t>
            </a:r>
          </a:p>
          <a:p>
            <a:endParaRPr lang="en-US" sz="2400" b="1" dirty="0"/>
          </a:p>
          <a:p>
            <a:r>
              <a:rPr lang="en-US" sz="1400" i="1" dirty="0" smtClean="0"/>
              <a:t>the +1 is by experiment:</a:t>
            </a:r>
          </a:p>
          <a:p>
            <a:r>
              <a:rPr lang="en-US" sz="1400" i="1" dirty="0" smtClean="0"/>
              <a:t>    n = 1, n – 2</a:t>
            </a:r>
            <a:r>
              <a:rPr lang="en-US" sz="1400" i="1" baseline="30000" dirty="0" smtClean="0"/>
              <a:t>0</a:t>
            </a:r>
            <a:r>
              <a:rPr lang="en-US" sz="1400" i="1" dirty="0" smtClean="0"/>
              <a:t> = 0, loop executes 1 time</a:t>
            </a:r>
          </a:p>
          <a:p>
            <a:r>
              <a:rPr lang="en-US" sz="1400" i="1" dirty="0" smtClean="0"/>
              <a:t>    n = 2, n – 2</a:t>
            </a:r>
            <a:r>
              <a:rPr lang="en-US" sz="1400" i="1" baseline="30000" dirty="0" smtClean="0"/>
              <a:t>1</a:t>
            </a:r>
            <a:r>
              <a:rPr lang="en-US" sz="1400" i="1" dirty="0" smtClean="0"/>
              <a:t> = 0, loop executes 2 times</a:t>
            </a:r>
          </a:p>
          <a:p>
            <a:endParaRPr lang="en-US" sz="1400" i="1" dirty="0"/>
          </a:p>
          <a:p>
            <a:r>
              <a:rPr lang="en-US" sz="1400" i="1" dirty="0" smtClean="0"/>
              <a:t>It really does not matter though -it will not change the asymptotic bound</a:t>
            </a:r>
            <a:endParaRPr lang="en-US" sz="1400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139535" y="3607832"/>
            <a:ext cx="3441865" cy="685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3657600" cy="3237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= n;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&gt; 0) 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		tot +=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		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/ 2;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837330"/>
            <a:ext cx="250581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Assume positive integers</a:t>
            </a:r>
          </a:p>
          <a:p>
            <a:r>
              <a:rPr lang="en-US" dirty="0" smtClean="0"/>
              <a:t>so 1 / 2 = 0.5 =&gt; 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3581400"/>
            <a:ext cx="2590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Answer:  </a:t>
            </a:r>
            <a:r>
              <a:rPr lang="en-US" sz="3200" b="1" i="1" dirty="0" smtClean="0">
                <a:cs typeface="Consolas" panose="020B0609020204030204" pitchFamily="49" charset="0"/>
              </a:rPr>
              <a:t>O(</a:t>
            </a:r>
            <a:r>
              <a:rPr lang="en-US" sz="3200" b="1" i="1" dirty="0" err="1" smtClean="0">
                <a:cs typeface="Consolas" panose="020B0609020204030204" pitchFamily="49" charset="0"/>
              </a:rPr>
              <a:t>lg</a:t>
            </a:r>
            <a:r>
              <a:rPr lang="en-US" sz="3200" b="1" i="1" dirty="0" smtClean="0">
                <a:cs typeface="Consolas" panose="020B0609020204030204" pitchFamily="49" charset="0"/>
              </a:rPr>
              <a:t> n)</a:t>
            </a:r>
            <a:endParaRPr lang="en-US" b="1" i="1" dirty="0" smtClean="0"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1600200"/>
            <a:ext cx="4953000" cy="449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Find </a:t>
            </a:r>
            <a:r>
              <a:rPr lang="en-US" sz="2400" b="1" i="1" dirty="0" smtClean="0"/>
              <a:t>k</a:t>
            </a:r>
            <a:r>
              <a:rPr lang="en-US" sz="2400" b="1" dirty="0" smtClean="0"/>
              <a:t> such that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n - 2</a:t>
            </a:r>
            <a:r>
              <a:rPr lang="en-US" sz="2400" b="1" baseline="30000" dirty="0" smtClean="0"/>
              <a:t>k</a:t>
            </a:r>
            <a:r>
              <a:rPr lang="en-US" sz="2400" b="1" dirty="0" smtClean="0"/>
              <a:t> &lt;= 0</a:t>
            </a:r>
          </a:p>
          <a:p>
            <a:r>
              <a:rPr lang="en-US" sz="2400" b="1" dirty="0"/>
              <a:t>	n </a:t>
            </a:r>
            <a:r>
              <a:rPr lang="en-US" sz="2400" b="1" dirty="0" smtClean="0"/>
              <a:t>&lt;= 2</a:t>
            </a:r>
            <a:r>
              <a:rPr lang="en-US" sz="2400" b="1" baseline="30000" dirty="0" smtClean="0"/>
              <a:t>k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err="1" smtClean="0"/>
              <a:t>lg</a:t>
            </a:r>
            <a:r>
              <a:rPr lang="en-US" sz="2400" b="1" dirty="0" smtClean="0"/>
              <a:t> n &lt;= k</a:t>
            </a:r>
          </a:p>
          <a:p>
            <a:endParaRPr lang="en-US" sz="2400" b="1" dirty="0"/>
          </a:p>
          <a:p>
            <a:r>
              <a:rPr lang="en-US" sz="2400" b="1" dirty="0" smtClean="0"/>
              <a:t>k &gt;= </a:t>
            </a:r>
            <a:r>
              <a:rPr lang="en-US" sz="2400" b="1" dirty="0" err="1" smtClean="0"/>
              <a:t>lg</a:t>
            </a:r>
            <a:r>
              <a:rPr lang="en-US" sz="2400" b="1" dirty="0" smtClean="0"/>
              <a:t> n</a:t>
            </a:r>
          </a:p>
          <a:p>
            <a:endParaRPr lang="en-US" sz="2400" b="1" dirty="0"/>
          </a:p>
          <a:p>
            <a:r>
              <a:rPr lang="en-US" sz="2400" b="1" dirty="0" smtClean="0"/>
              <a:t>Pick the minimum k value = </a:t>
            </a:r>
            <a:r>
              <a:rPr lang="en-US" sz="2400" b="1" dirty="0" err="1" smtClean="0"/>
              <a:t>lg</a:t>
            </a:r>
            <a:r>
              <a:rPr lang="en-US" sz="2400" b="1" dirty="0" smtClean="0"/>
              <a:t> n</a:t>
            </a:r>
          </a:p>
          <a:p>
            <a:endParaRPr lang="en-US" sz="2400" b="1" dirty="0"/>
          </a:p>
          <a:p>
            <a:r>
              <a:rPr lang="en-US" sz="2400" b="1" dirty="0" smtClean="0"/>
              <a:t>Loop executes (</a:t>
            </a:r>
            <a:r>
              <a:rPr lang="en-US" sz="2400" b="1" dirty="0" err="1" smtClean="0"/>
              <a:t>lg</a:t>
            </a:r>
            <a:r>
              <a:rPr lang="en-US" sz="2400" b="1" dirty="0" smtClean="0"/>
              <a:t> n) + 1 times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0263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of Coding example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3657600" cy="3237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= 1;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&lt; n) 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		tot +=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		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* 2;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3581400"/>
            <a:ext cx="2590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Answer:  </a:t>
            </a:r>
            <a:r>
              <a:rPr lang="en-US" sz="3200" b="1" i="1" dirty="0" smtClean="0">
                <a:cs typeface="Consolas" panose="020B0609020204030204" pitchFamily="49" charset="0"/>
              </a:rPr>
              <a:t>O(</a:t>
            </a:r>
            <a:r>
              <a:rPr lang="en-US" sz="3200" b="1" i="1" dirty="0" err="1" smtClean="0">
                <a:cs typeface="Consolas" panose="020B0609020204030204" pitchFamily="49" charset="0"/>
              </a:rPr>
              <a:t>lg</a:t>
            </a:r>
            <a:r>
              <a:rPr lang="en-US" sz="3200" b="1" i="1" dirty="0" smtClean="0">
                <a:cs typeface="Consolas" panose="020B0609020204030204" pitchFamily="49" charset="0"/>
              </a:rPr>
              <a:t> n)</a:t>
            </a:r>
            <a:endParaRPr lang="en-US" b="1" i="1" dirty="0" smtClean="0"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1600200"/>
            <a:ext cx="4953000" cy="449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Find </a:t>
            </a:r>
            <a:r>
              <a:rPr lang="en-US" sz="2400" b="1" i="1" dirty="0" smtClean="0"/>
              <a:t>k</a:t>
            </a:r>
            <a:r>
              <a:rPr lang="en-US" sz="2400" b="1" dirty="0" smtClean="0"/>
              <a:t> such that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2</a:t>
            </a:r>
            <a:r>
              <a:rPr lang="en-US" sz="2400" b="1" baseline="30000" dirty="0" smtClean="0"/>
              <a:t>k</a:t>
            </a:r>
            <a:r>
              <a:rPr lang="en-US" sz="2400" b="1" dirty="0" smtClean="0"/>
              <a:t> &gt;= n</a:t>
            </a:r>
          </a:p>
          <a:p>
            <a:r>
              <a:rPr lang="en-US" sz="2400" b="1" dirty="0" smtClean="0"/>
              <a:t>	k &gt;= </a:t>
            </a:r>
            <a:r>
              <a:rPr lang="en-US" sz="2400" b="1" dirty="0" err="1" smtClean="0"/>
              <a:t>lg</a:t>
            </a:r>
            <a:r>
              <a:rPr lang="en-US" sz="2400" b="1" dirty="0" smtClean="0"/>
              <a:t> n</a:t>
            </a:r>
          </a:p>
          <a:p>
            <a:endParaRPr lang="en-US" sz="2400" b="1" dirty="0"/>
          </a:p>
          <a:p>
            <a:r>
              <a:rPr lang="en-US" sz="2400" b="1" dirty="0" smtClean="0"/>
              <a:t>Pick the minimum k value = </a:t>
            </a:r>
            <a:r>
              <a:rPr lang="en-US" sz="2400" b="1" dirty="0" err="1" smtClean="0"/>
              <a:t>lg</a:t>
            </a:r>
            <a:r>
              <a:rPr lang="en-US" sz="2400" b="1" dirty="0" smtClean="0"/>
              <a:t> n</a:t>
            </a:r>
          </a:p>
          <a:p>
            <a:endParaRPr lang="en-US" sz="2400" b="1" dirty="0"/>
          </a:p>
          <a:p>
            <a:r>
              <a:rPr lang="en-US" sz="2400" b="1" dirty="0" smtClean="0"/>
              <a:t>Loop executes (</a:t>
            </a:r>
            <a:r>
              <a:rPr lang="en-US" sz="2400" b="1" dirty="0" err="1" smtClean="0"/>
              <a:t>lg</a:t>
            </a:r>
            <a:r>
              <a:rPr lang="en-US" sz="2400" b="1" dirty="0" smtClean="0"/>
              <a:t> n) times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21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6294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k=0; k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][j][k];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59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6294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k=0; k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][j][k];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1485900"/>
            <a:ext cx="8458200" cy="5715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6294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k=0; k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][j][k];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n^2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623" y="1885950"/>
            <a:ext cx="8458200" cy="5715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6294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k=0; k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][j][k];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n^2</a:t>
            </a:r>
          </a:p>
          <a:p>
            <a:pPr algn="ctr"/>
            <a:r>
              <a:rPr lang="en-US" sz="2000" i="1" dirty="0" smtClean="0"/>
              <a:t>n^3</a:t>
            </a:r>
          </a:p>
          <a:p>
            <a:pPr algn="ctr"/>
            <a:endParaRPr lang="en-US" sz="2000" i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39436" y="2286000"/>
            <a:ext cx="8458200" cy="4572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6294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k=0; k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][j][k];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n^2</a:t>
            </a:r>
          </a:p>
          <a:p>
            <a:pPr algn="ctr"/>
            <a:r>
              <a:rPr lang="en-US" sz="2000" i="1" dirty="0" smtClean="0"/>
              <a:t>n^3</a:t>
            </a:r>
          </a:p>
          <a:p>
            <a:pPr algn="ctr"/>
            <a:r>
              <a:rPr lang="en-US" sz="2000" i="1" dirty="0" smtClean="0"/>
              <a:t>n^3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623" y="2590800"/>
            <a:ext cx="8458200" cy="5715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An </a:t>
            </a:r>
            <a:r>
              <a:rPr lang="en-US" altLang="en-US" b="1" i="1" dirty="0"/>
              <a:t>algorithm</a:t>
            </a:r>
            <a:r>
              <a:rPr lang="en-US" altLang="en-US" dirty="0"/>
              <a:t> is a sequence of steps to solve a problem.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performance of an algorithm when implemented on a computer may vary depending on the approach used to solve the problem and the actual steps taken.</a:t>
            </a:r>
          </a:p>
          <a:p>
            <a:endParaRPr lang="en-US" altLang="en-US" dirty="0"/>
          </a:p>
          <a:p>
            <a:r>
              <a:rPr lang="en-US" altLang="en-US" dirty="0"/>
              <a:t>To compare the performance of algorithms, computer scientists use </a:t>
            </a:r>
            <a:r>
              <a:rPr lang="en-US" altLang="en-US" b="1" i="1" dirty="0"/>
              <a:t>big-O</a:t>
            </a:r>
            <a:r>
              <a:rPr lang="en-US" altLang="en-US" dirty="0"/>
              <a:t> notation.</a:t>
            </a:r>
          </a:p>
          <a:p>
            <a:pPr lvl="1"/>
            <a:r>
              <a:rPr lang="en-US" altLang="en-US" dirty="0" smtClean="0"/>
              <a:t>We </a:t>
            </a:r>
            <a:r>
              <a:rPr lang="en-US" altLang="en-US" dirty="0"/>
              <a:t>will study several algorithms during this course and analyze their performance using big-O notation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8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6294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k=0; k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][j][k];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n^2</a:t>
            </a:r>
          </a:p>
          <a:p>
            <a:pPr algn="ctr"/>
            <a:r>
              <a:rPr lang="en-US" sz="2000" i="1" dirty="0" smtClean="0"/>
              <a:t>n^3</a:t>
            </a:r>
          </a:p>
          <a:p>
            <a:pPr algn="ctr"/>
            <a:r>
              <a:rPr lang="en-US" sz="2000" i="1" dirty="0" smtClean="0"/>
              <a:t>n^3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4876800"/>
            <a:ext cx="2590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Answer:  </a:t>
            </a:r>
            <a:r>
              <a:rPr lang="en-US" sz="3200" b="1" i="1" dirty="0" smtClean="0">
                <a:cs typeface="Consolas" panose="020B0609020204030204" pitchFamily="49" charset="0"/>
              </a:rPr>
              <a:t>O(n</a:t>
            </a:r>
            <a:r>
              <a:rPr lang="en-US" sz="3200" b="1" i="1" baseline="30000" dirty="0">
                <a:cs typeface="Consolas" panose="020B0609020204030204" pitchFamily="49" charset="0"/>
              </a:rPr>
              <a:t>3</a:t>
            </a:r>
            <a:r>
              <a:rPr lang="en-US" sz="3200" b="1" i="1" dirty="0" smtClean="0">
                <a:cs typeface="Consolas" panose="020B0609020204030204" pitchFamily="49" charset="0"/>
              </a:rPr>
              <a:t>)</a:t>
            </a:r>
            <a:endParaRPr lang="en-US" b="1" i="1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096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][j][0];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k=0; k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][0][k];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192232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total </a:t>
            </a:r>
          </a:p>
          <a:p>
            <a:r>
              <a:rPr lang="en-US" dirty="0" smtClean="0"/>
              <a:t>These 4 for-loops </a:t>
            </a:r>
          </a:p>
          <a:p>
            <a:r>
              <a:rPr lang="en-US" dirty="0" smtClean="0"/>
              <a:t>are the function.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838200"/>
            <a:ext cx="1566904" cy="396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endParaRPr lang="en-US" sz="2000" i="1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85008" y="1483944"/>
            <a:ext cx="8458200" cy="5715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096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][j][0];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k=0; k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][0][k];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192232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total </a:t>
            </a:r>
          </a:p>
          <a:p>
            <a:r>
              <a:rPr lang="en-US" dirty="0" smtClean="0"/>
              <a:t>These 4 for-loops </a:t>
            </a:r>
          </a:p>
          <a:p>
            <a:r>
              <a:rPr lang="en-US" dirty="0" smtClean="0"/>
              <a:t>are the function.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838200"/>
            <a:ext cx="1566904" cy="396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</a:t>
            </a:r>
            <a:r>
              <a:rPr lang="en-US" sz="2000" i="1" baseline="30000" dirty="0" smtClean="0"/>
              <a:t>2</a:t>
            </a:r>
          </a:p>
          <a:p>
            <a:pPr algn="ctr"/>
            <a:endParaRPr lang="en-US" sz="2000" i="1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85008" y="1905000"/>
            <a:ext cx="8458200" cy="5715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096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][j][0];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k=0; k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][0][k];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192232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total </a:t>
            </a:r>
          </a:p>
          <a:p>
            <a:r>
              <a:rPr lang="en-US" dirty="0" smtClean="0"/>
              <a:t>These 4 for-loops </a:t>
            </a:r>
          </a:p>
          <a:p>
            <a:r>
              <a:rPr lang="en-US" dirty="0" smtClean="0"/>
              <a:t>are the function.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838200"/>
            <a:ext cx="1566904" cy="396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</a:t>
            </a:r>
            <a:r>
              <a:rPr lang="en-US" sz="2000" i="1" baseline="30000" dirty="0" smtClean="0"/>
              <a:t>2</a:t>
            </a:r>
          </a:p>
          <a:p>
            <a:pPr algn="ctr"/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  <a:endParaRPr lang="en-US" sz="2000" i="1" dirty="0" smtClean="0"/>
          </a:p>
          <a:p>
            <a:pPr algn="ctr"/>
            <a:endParaRPr lang="en-US" sz="3200" i="1" dirty="0"/>
          </a:p>
          <a:p>
            <a:pPr algn="ctr"/>
            <a:endParaRPr lang="en-US" sz="2000" i="1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77091" y="2190750"/>
            <a:ext cx="8458200" cy="5715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096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][j][0];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k=0; k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][0][k];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192232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total </a:t>
            </a:r>
          </a:p>
          <a:p>
            <a:r>
              <a:rPr lang="en-US" dirty="0" smtClean="0"/>
              <a:t>These 4 for-loops </a:t>
            </a:r>
          </a:p>
          <a:p>
            <a:r>
              <a:rPr lang="en-US" dirty="0" smtClean="0"/>
              <a:t>are the function.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838200"/>
            <a:ext cx="1566904" cy="396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</a:t>
            </a:r>
            <a:r>
              <a:rPr lang="en-US" sz="2000" i="1" baseline="30000" dirty="0" smtClean="0"/>
              <a:t>2</a:t>
            </a:r>
          </a:p>
          <a:p>
            <a:pPr algn="ctr"/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  <a:endParaRPr lang="en-US" sz="2000" i="1" dirty="0" smtClean="0"/>
          </a:p>
          <a:p>
            <a:pPr algn="ctr"/>
            <a:endParaRPr lang="en-US" sz="3200" i="1" dirty="0"/>
          </a:p>
          <a:p>
            <a:pPr algn="ctr"/>
            <a:r>
              <a:rPr lang="en-US" sz="2000" i="1" dirty="0"/>
              <a:t>n</a:t>
            </a:r>
          </a:p>
          <a:p>
            <a:pPr algn="ctr"/>
            <a:endParaRPr lang="en-US" sz="2000" i="1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77091" y="2838450"/>
            <a:ext cx="8458200" cy="5715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096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][j][0];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k=0; k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][0][k];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192232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total </a:t>
            </a:r>
          </a:p>
          <a:p>
            <a:r>
              <a:rPr lang="en-US" dirty="0" smtClean="0"/>
              <a:t>These 4 for-loops </a:t>
            </a:r>
          </a:p>
          <a:p>
            <a:r>
              <a:rPr lang="en-US" dirty="0" smtClean="0"/>
              <a:t>are the function.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838200"/>
            <a:ext cx="1566904" cy="396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</a:t>
            </a:r>
            <a:r>
              <a:rPr lang="en-US" sz="2000" i="1" baseline="30000" dirty="0" smtClean="0"/>
              <a:t>2</a:t>
            </a:r>
          </a:p>
          <a:p>
            <a:pPr algn="ctr"/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  <a:endParaRPr lang="en-US" sz="2000" i="1" dirty="0" smtClean="0"/>
          </a:p>
          <a:p>
            <a:pPr algn="ctr"/>
            <a:endParaRPr lang="en-US" sz="3200" i="1" dirty="0"/>
          </a:p>
          <a:p>
            <a:pPr algn="ctr"/>
            <a:r>
              <a:rPr lang="en-US" sz="2000" i="1" dirty="0"/>
              <a:t>n</a:t>
            </a:r>
          </a:p>
          <a:p>
            <a:pPr algn="ctr"/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</a:p>
          <a:p>
            <a:pPr algn="ctr"/>
            <a:endParaRPr lang="en-US" sz="2000" i="1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77091" y="3352800"/>
            <a:ext cx="8458200" cy="4953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096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][j][0];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k=0; k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][0][k];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192232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total </a:t>
            </a:r>
          </a:p>
          <a:p>
            <a:r>
              <a:rPr lang="en-US" dirty="0" smtClean="0"/>
              <a:t>These 4 for-loops </a:t>
            </a:r>
          </a:p>
          <a:p>
            <a:r>
              <a:rPr lang="en-US" dirty="0" smtClean="0"/>
              <a:t>are the function.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838200"/>
            <a:ext cx="1566904" cy="396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</a:t>
            </a:r>
            <a:r>
              <a:rPr lang="en-US" sz="2000" i="1" baseline="30000" dirty="0" smtClean="0"/>
              <a:t>2</a:t>
            </a:r>
          </a:p>
          <a:p>
            <a:pPr algn="ctr"/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  <a:endParaRPr lang="en-US" sz="2000" i="1" dirty="0" smtClean="0"/>
          </a:p>
          <a:p>
            <a:pPr algn="ctr"/>
            <a:endParaRPr lang="en-US" sz="3200" i="1" dirty="0"/>
          </a:p>
          <a:p>
            <a:pPr algn="ctr"/>
            <a:r>
              <a:rPr lang="en-US" sz="2000" i="1" dirty="0"/>
              <a:t>n</a:t>
            </a:r>
          </a:p>
          <a:p>
            <a:pPr algn="ctr"/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</a:p>
          <a:p>
            <a:pPr algn="ctr"/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  <a:endParaRPr lang="en-US" sz="2000" i="1" dirty="0"/>
          </a:p>
          <a:p>
            <a:pPr algn="ctr"/>
            <a:endParaRPr lang="en-US" sz="2000" i="1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46413" y="3733799"/>
            <a:ext cx="8458200" cy="43369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096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][j][0];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k=0; k &lt; n;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k++ 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][0][k];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192232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total </a:t>
            </a:r>
          </a:p>
          <a:p>
            <a:r>
              <a:rPr lang="en-US" dirty="0" smtClean="0"/>
              <a:t>These 4 for-loops </a:t>
            </a:r>
          </a:p>
          <a:p>
            <a:r>
              <a:rPr lang="en-US" dirty="0" smtClean="0"/>
              <a:t>are the function.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838200"/>
            <a:ext cx="1566904" cy="396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</a:t>
            </a:r>
            <a:r>
              <a:rPr lang="en-US" sz="2000" i="1" baseline="30000" dirty="0" smtClean="0"/>
              <a:t>2</a:t>
            </a:r>
          </a:p>
          <a:p>
            <a:pPr algn="ctr"/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  <a:endParaRPr lang="en-US" sz="2000" i="1" dirty="0" smtClean="0"/>
          </a:p>
          <a:p>
            <a:pPr algn="ctr"/>
            <a:endParaRPr lang="en-US" sz="3200" i="1" dirty="0"/>
          </a:p>
          <a:p>
            <a:pPr algn="ctr"/>
            <a:r>
              <a:rPr lang="en-US" sz="2000" i="1" dirty="0"/>
              <a:t>n</a:t>
            </a:r>
          </a:p>
          <a:p>
            <a:pPr algn="ctr"/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</a:p>
          <a:p>
            <a:pPr algn="ctr"/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  <a:endParaRPr lang="en-US" sz="2000" i="1" dirty="0"/>
          </a:p>
          <a:p>
            <a:pPr algn="ctr"/>
            <a:endParaRPr lang="en-US" sz="20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" y="4419600"/>
            <a:ext cx="5562600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>
                <a:cs typeface="Consolas" panose="020B0609020204030204" pitchFamily="49" charset="0"/>
              </a:rPr>
              <a:t>Answer:	</a:t>
            </a:r>
            <a:r>
              <a:rPr lang="en-US" sz="2400" i="1" dirty="0">
                <a:cs typeface="Consolas" panose="020B0609020204030204" pitchFamily="49" charset="0"/>
              </a:rPr>
              <a:t> </a:t>
            </a:r>
            <a:r>
              <a:rPr lang="en-US" sz="2400" i="1" dirty="0" smtClean="0">
                <a:cs typeface="Consolas" panose="020B0609020204030204" pitchFamily="49" charset="0"/>
              </a:rPr>
              <a:t>      n + n</a:t>
            </a:r>
            <a:r>
              <a:rPr lang="en-US" sz="2400" i="1" baseline="30000" dirty="0" smtClean="0">
                <a:cs typeface="Consolas" panose="020B0609020204030204" pitchFamily="49" charset="0"/>
              </a:rPr>
              <a:t>2</a:t>
            </a:r>
            <a:r>
              <a:rPr lang="en-US" sz="2400" i="1" dirty="0">
                <a:cs typeface="Consolas" panose="020B0609020204030204" pitchFamily="49" charset="0"/>
              </a:rPr>
              <a:t> + </a:t>
            </a:r>
            <a:r>
              <a:rPr lang="en-US" sz="2400" i="1" dirty="0" smtClean="0">
                <a:cs typeface="Consolas" panose="020B0609020204030204" pitchFamily="49" charset="0"/>
              </a:rPr>
              <a:t>n</a:t>
            </a:r>
            <a:r>
              <a:rPr lang="en-US" sz="2400" i="1" baseline="30000" dirty="0" smtClean="0">
                <a:cs typeface="Consolas" panose="020B0609020204030204" pitchFamily="49" charset="0"/>
              </a:rPr>
              <a:t>2</a:t>
            </a:r>
            <a:r>
              <a:rPr lang="en-US" sz="2400" i="1" dirty="0">
                <a:cs typeface="Consolas" panose="020B0609020204030204" pitchFamily="49" charset="0"/>
              </a:rPr>
              <a:t> + </a:t>
            </a:r>
            <a:r>
              <a:rPr lang="en-US" sz="2400" i="1" dirty="0" smtClean="0">
                <a:cs typeface="Consolas" panose="020B0609020204030204" pitchFamily="49" charset="0"/>
              </a:rPr>
              <a:t>n</a:t>
            </a:r>
            <a:r>
              <a:rPr lang="en-US" sz="2400" i="1" dirty="0">
                <a:cs typeface="Consolas" panose="020B0609020204030204" pitchFamily="49" charset="0"/>
              </a:rPr>
              <a:t> + </a:t>
            </a:r>
            <a:r>
              <a:rPr lang="en-US" sz="2400" i="1" dirty="0" smtClean="0">
                <a:cs typeface="Consolas" panose="020B0609020204030204" pitchFamily="49" charset="0"/>
              </a:rPr>
              <a:t>n</a:t>
            </a:r>
            <a:r>
              <a:rPr lang="en-US" sz="2400" i="1" baseline="30000" dirty="0" smtClean="0">
                <a:cs typeface="Consolas" panose="020B0609020204030204" pitchFamily="49" charset="0"/>
              </a:rPr>
              <a:t>2</a:t>
            </a:r>
            <a:r>
              <a:rPr lang="en-US" sz="2400" i="1" dirty="0">
                <a:cs typeface="Consolas" panose="020B0609020204030204" pitchFamily="49" charset="0"/>
              </a:rPr>
              <a:t> + </a:t>
            </a:r>
            <a:r>
              <a:rPr lang="en-US" sz="2400" i="1" dirty="0" smtClean="0">
                <a:cs typeface="Consolas" panose="020B0609020204030204" pitchFamily="49" charset="0"/>
              </a:rPr>
              <a:t>n</a:t>
            </a:r>
            <a:r>
              <a:rPr lang="en-US" sz="2400" i="1" baseline="30000" dirty="0" smtClean="0">
                <a:cs typeface="Consolas" panose="020B0609020204030204" pitchFamily="49" charset="0"/>
              </a:rPr>
              <a:t>2</a:t>
            </a:r>
            <a:endParaRPr lang="en-US" sz="2400" i="1" dirty="0" smtClean="0">
              <a:cs typeface="Consolas" panose="020B0609020204030204" pitchFamily="49" charset="0"/>
            </a:endParaRPr>
          </a:p>
          <a:p>
            <a:r>
              <a:rPr lang="en-US" sz="2400" i="1" dirty="0">
                <a:cs typeface="Consolas" panose="020B0609020204030204" pitchFamily="49" charset="0"/>
              </a:rPr>
              <a:t>	 </a:t>
            </a:r>
            <a:r>
              <a:rPr lang="en-US" sz="2400" i="1" dirty="0" smtClean="0">
                <a:cs typeface="Consolas" panose="020B0609020204030204" pitchFamily="49" charset="0"/>
              </a:rPr>
              <a:t>	     4n</a:t>
            </a:r>
            <a:r>
              <a:rPr lang="en-US" sz="2400" i="1" baseline="30000" dirty="0" smtClean="0">
                <a:cs typeface="Consolas" panose="020B0609020204030204" pitchFamily="49" charset="0"/>
              </a:rPr>
              <a:t>2</a:t>
            </a:r>
            <a:r>
              <a:rPr lang="en-US" sz="2400" i="1" dirty="0" smtClean="0">
                <a:cs typeface="Consolas" panose="020B0609020204030204" pitchFamily="49" charset="0"/>
              </a:rPr>
              <a:t> + 2n</a:t>
            </a:r>
          </a:p>
          <a:p>
            <a:r>
              <a:rPr lang="en-US" sz="2400" i="1" dirty="0">
                <a:cs typeface="Consolas" panose="020B0609020204030204" pitchFamily="49" charset="0"/>
              </a:rPr>
              <a:t>	 	</a:t>
            </a:r>
            <a:r>
              <a:rPr lang="en-US" sz="2400" i="1" dirty="0" smtClean="0">
                <a:cs typeface="Consolas" panose="020B0609020204030204" pitchFamily="49" charset="0"/>
              </a:rPr>
              <a:t>     4n</a:t>
            </a:r>
            <a:r>
              <a:rPr lang="en-US" sz="2400" i="1" baseline="30000" dirty="0" smtClean="0">
                <a:cs typeface="Consolas" panose="020B0609020204030204" pitchFamily="49" charset="0"/>
              </a:rPr>
              <a:t>2</a:t>
            </a:r>
            <a:endParaRPr lang="en-US" sz="2400" i="1" dirty="0">
              <a:cs typeface="Consolas" panose="020B0609020204030204" pitchFamily="49" charset="0"/>
            </a:endParaRPr>
          </a:p>
          <a:p>
            <a:r>
              <a:rPr lang="en-US" sz="2400" i="1" dirty="0">
                <a:cs typeface="Consolas" panose="020B0609020204030204" pitchFamily="49" charset="0"/>
              </a:rPr>
              <a:t>	 	</a:t>
            </a:r>
            <a:r>
              <a:rPr lang="en-US" sz="3600" b="1" i="1" dirty="0" smtClean="0">
                <a:cs typeface="Consolas" panose="020B0609020204030204" pitchFamily="49" charset="0"/>
              </a:rPr>
              <a:t>O(n</a:t>
            </a:r>
            <a:r>
              <a:rPr lang="en-US" sz="3600" b="1" i="1" baseline="30000" dirty="0" smtClean="0">
                <a:cs typeface="Consolas" panose="020B0609020204030204" pitchFamily="49" charset="0"/>
              </a:rPr>
              <a:t>2</a:t>
            </a:r>
            <a:r>
              <a:rPr lang="en-US" sz="3600" b="1" i="1" dirty="0">
                <a:cs typeface="Consolas" panose="020B0609020204030204" pitchFamily="49" charset="0"/>
              </a:rPr>
              <a:t>)</a:t>
            </a:r>
          </a:p>
          <a:p>
            <a:endParaRPr lang="en-US" sz="2400" i="1" dirty="0"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2150" y="4800600"/>
            <a:ext cx="2881354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Showing more of the implied steps for illustration</a:t>
            </a:r>
            <a:endParaRPr lang="en-US" b="1" i="1" dirty="0">
              <a:cs typeface="Consolas" panose="020B0609020204030204" pitchFamily="49" charset="0"/>
            </a:endParaRPr>
          </a:p>
          <a:p>
            <a:endParaRPr lang="en-US" i="1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57912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6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57912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5408" y="1600200"/>
            <a:ext cx="8458200" cy="43369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Algorithm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There are different mechanisms for measuring efficiency.</a:t>
            </a:r>
          </a:p>
          <a:p>
            <a:pPr lvl="1"/>
            <a:r>
              <a:rPr lang="en-US" altLang="en-US" dirty="0"/>
              <a:t>Measure actual system characteristics (practical)</a:t>
            </a:r>
          </a:p>
          <a:p>
            <a:pPr lvl="2"/>
            <a:r>
              <a:rPr lang="en-US" altLang="en-US" dirty="0"/>
              <a:t>processor time used, </a:t>
            </a:r>
          </a:p>
          <a:p>
            <a:pPr lvl="2"/>
            <a:r>
              <a:rPr lang="en-US" altLang="en-US" dirty="0"/>
              <a:t>memory size used, </a:t>
            </a:r>
          </a:p>
          <a:p>
            <a:pPr lvl="2"/>
            <a:r>
              <a:rPr lang="en-US" altLang="en-US" dirty="0"/>
              <a:t>and execution time. (practical)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Measure </a:t>
            </a:r>
            <a:r>
              <a:rPr lang="en-US" altLang="en-US" dirty="0"/>
              <a:t>Time to develop the program (developer time).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Analyze </a:t>
            </a:r>
            <a:r>
              <a:rPr lang="en-US" altLang="en-US" dirty="0"/>
              <a:t>the number of operations an algorithm performs </a:t>
            </a:r>
            <a:br>
              <a:rPr lang="en-US" altLang="en-US" dirty="0"/>
            </a:br>
            <a:r>
              <a:rPr lang="en-US" altLang="en-US" dirty="0"/>
              <a:t>to measure its </a:t>
            </a:r>
            <a:r>
              <a:rPr lang="en-US" altLang="en-US" b="1" i="1" dirty="0"/>
              <a:t>complexity</a:t>
            </a:r>
            <a:r>
              <a:rPr lang="en-US" altLang="en-US" dirty="0"/>
              <a:t>. (theoretical)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You </a:t>
            </a:r>
            <a:r>
              <a:rPr lang="en-US" altLang="en-US" dirty="0"/>
              <a:t>can analyze the space (memory or disk) that the algorithm uses to perform its computation. (theoretical)</a:t>
            </a:r>
          </a:p>
          <a:p>
            <a:pPr lvl="2"/>
            <a:r>
              <a:rPr lang="en-US" altLang="en-US" dirty="0" smtClean="0"/>
              <a:t>Often</a:t>
            </a:r>
            <a:r>
              <a:rPr lang="en-US" altLang="en-US" dirty="0"/>
              <a:t>, algorithms make a </a:t>
            </a:r>
            <a:r>
              <a:rPr lang="en-US" altLang="en-US" b="1" i="1" dirty="0"/>
              <a:t>time vs. space trade-off</a:t>
            </a:r>
            <a:r>
              <a:rPr lang="en-US" altLang="en-US" dirty="0"/>
              <a:t>.</a:t>
            </a:r>
          </a:p>
          <a:p>
            <a:pPr lvl="2"/>
            <a:r>
              <a:rPr lang="en-US" altLang="en-US" dirty="0"/>
              <a:t>That is, the algorithm may run faster if given more space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4" name="yosamiteSame_charg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5334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609600" cy="6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img214.imageshack.us/img214/686/2008629189289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48" y="3886200"/>
            <a:ext cx="523297" cy="6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1000" y="3696690"/>
            <a:ext cx="8610600" cy="951510"/>
          </a:xfrm>
          <a:prstGeom prst="round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91200" y="4648200"/>
            <a:ext cx="29718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Most of this class will put focus here</a:t>
            </a:r>
          </a:p>
        </p:txBody>
      </p:sp>
    </p:spTree>
    <p:extLst>
      <p:ext uri="{BB962C8B-B14F-4D97-AF65-F5344CB8AC3E}">
        <p14:creationId xmlns:p14="http://schemas.microsoft.com/office/powerpoint/2010/main" val="23616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57912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</a:t>
            </a:r>
            <a:r>
              <a:rPr lang="en-US" sz="2000" i="1" baseline="30000" dirty="0" smtClean="0"/>
              <a:t>3/2</a:t>
            </a:r>
          </a:p>
          <a:p>
            <a:pPr algn="ctr"/>
            <a:r>
              <a:rPr lang="en-US" sz="2000" i="1" dirty="0" smtClean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5408" y="1954851"/>
            <a:ext cx="8458200" cy="43369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57912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</a:t>
            </a:r>
            <a:r>
              <a:rPr lang="en-US" sz="2000" i="1" baseline="30000" dirty="0" smtClean="0"/>
              <a:t>3/2</a:t>
            </a:r>
          </a:p>
          <a:p>
            <a:pPr algn="ctr"/>
            <a:r>
              <a:rPr lang="en-US" sz="2000" i="1" dirty="0" smtClean="0"/>
              <a:t>n</a:t>
            </a:r>
            <a:r>
              <a:rPr lang="en-US" sz="2000" i="1" baseline="30000" dirty="0" smtClean="0"/>
              <a:t>3/2</a:t>
            </a:r>
          </a:p>
          <a:p>
            <a:pPr algn="ctr"/>
            <a:r>
              <a:rPr lang="en-US" sz="2000" i="1" dirty="0" smtClean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5408" y="2286000"/>
            <a:ext cx="8458200" cy="43369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57912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</a:t>
            </a:r>
            <a:r>
              <a:rPr lang="en-US" sz="2000" i="1" baseline="30000" dirty="0" smtClean="0"/>
              <a:t>3/2</a:t>
            </a:r>
          </a:p>
          <a:p>
            <a:pPr algn="ctr"/>
            <a:r>
              <a:rPr lang="en-US" sz="2000" i="1" dirty="0" smtClean="0"/>
              <a:t>n</a:t>
            </a:r>
            <a:r>
              <a:rPr lang="en-US" sz="2000" i="1" baseline="30000" dirty="0" smtClean="0"/>
              <a:t>3/2</a:t>
            </a:r>
          </a:p>
          <a:p>
            <a:pPr algn="ctr"/>
            <a:r>
              <a:rPr lang="en-US" sz="2000" i="1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3505200"/>
            <a:ext cx="3505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>
                <a:cs typeface="Consolas" panose="020B0609020204030204" pitchFamily="49" charset="0"/>
              </a:rPr>
              <a:t>Answer:	</a:t>
            </a:r>
            <a:r>
              <a:rPr lang="en-US" sz="3600" b="1" i="1" dirty="0" smtClean="0">
                <a:cs typeface="Consolas" panose="020B0609020204030204" pitchFamily="49" charset="0"/>
              </a:rPr>
              <a:t>O(n</a:t>
            </a:r>
            <a:r>
              <a:rPr lang="en-US" sz="3600" b="1" i="1" baseline="30000" dirty="0" smtClean="0">
                <a:cs typeface="Consolas" panose="020B0609020204030204" pitchFamily="49" charset="0"/>
              </a:rPr>
              <a:t>3/2</a:t>
            </a:r>
            <a:r>
              <a:rPr lang="en-US" sz="3600" b="1" i="1" dirty="0" smtClean="0">
                <a:cs typeface="Consolas" panose="020B0609020204030204" pitchFamily="49" charset="0"/>
              </a:rPr>
              <a:t>)</a:t>
            </a:r>
            <a:endParaRPr lang="en-US" sz="3600" b="1" i="1" dirty="0">
              <a:cs typeface="Consolas" panose="020B0609020204030204" pitchFamily="49" charset="0"/>
            </a:endParaRPr>
          </a:p>
          <a:p>
            <a:endParaRPr lang="en-US" sz="2400" i="1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60198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(995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5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60198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(995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304" y="1600200"/>
            <a:ext cx="8458200" cy="43369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60198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(995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31n</a:t>
            </a:r>
            <a:endParaRPr lang="en-US" sz="2000" i="1" baseline="30000" dirty="0" smtClean="0"/>
          </a:p>
          <a:p>
            <a:pPr algn="ctr"/>
            <a:r>
              <a:rPr lang="en-US" sz="2000" i="1" dirty="0" smtClean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304" y="1954851"/>
            <a:ext cx="8458200" cy="43369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60198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(995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31n</a:t>
            </a:r>
          </a:p>
          <a:p>
            <a:pPr algn="ctr"/>
            <a:r>
              <a:rPr lang="en-US" sz="2000" i="1" dirty="0" smtClean="0"/>
              <a:t>31n</a:t>
            </a:r>
          </a:p>
          <a:p>
            <a:pPr algn="ctr"/>
            <a:r>
              <a:rPr lang="en-US" sz="2000" i="1" dirty="0" smtClean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304" y="2286000"/>
            <a:ext cx="8458200" cy="43369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60198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(995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566904" cy="266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31n</a:t>
            </a:r>
          </a:p>
          <a:p>
            <a:pPr algn="ctr"/>
            <a:r>
              <a:rPr lang="en-US" sz="2000" i="1" dirty="0" smtClean="0"/>
              <a:t>31n</a:t>
            </a:r>
          </a:p>
          <a:p>
            <a:pPr algn="ctr"/>
            <a:r>
              <a:rPr lang="en-US" sz="2000" i="1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3505200"/>
            <a:ext cx="3505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>
                <a:cs typeface="Consolas" panose="020B0609020204030204" pitchFamily="49" charset="0"/>
              </a:rPr>
              <a:t>Answer:	</a:t>
            </a:r>
            <a:r>
              <a:rPr lang="en-US" sz="3600" b="1" i="1" dirty="0" smtClean="0">
                <a:cs typeface="Consolas" panose="020B0609020204030204" pitchFamily="49" charset="0"/>
              </a:rPr>
              <a:t>O(n)</a:t>
            </a:r>
            <a:endParaRPr lang="en-US" sz="3600" b="1" i="1" dirty="0">
              <a:cs typeface="Consolas" panose="020B0609020204030204" pitchFamily="49" charset="0"/>
            </a:endParaRPr>
          </a:p>
          <a:p>
            <a:endParaRPr lang="en-US" sz="2400" i="1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Coding example </a:t>
            </a:r>
            <a:r>
              <a:rPr lang="en-US" dirty="0" smtClean="0"/>
              <a:t>#8 : Equivalent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+= j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+= j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… 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m += j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 // 31 times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953000"/>
            <a:ext cx="3505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>
                <a:cs typeface="Consolas" panose="020B0609020204030204" pitchFamily="49" charset="0"/>
              </a:rPr>
              <a:t>Answer:	</a:t>
            </a:r>
            <a:r>
              <a:rPr lang="en-US" sz="3600" b="1" i="1" dirty="0" smtClean="0">
                <a:cs typeface="Consolas" panose="020B0609020204030204" pitchFamily="49" charset="0"/>
              </a:rPr>
              <a:t>O(n)</a:t>
            </a:r>
            <a:endParaRPr lang="en-US" sz="3600" b="1" i="1" dirty="0">
              <a:cs typeface="Consolas" panose="020B0609020204030204" pitchFamily="49" charset="0"/>
            </a:endParaRPr>
          </a:p>
          <a:p>
            <a:endParaRPr lang="en-US" sz="2400" i="1" dirty="0"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838200"/>
            <a:ext cx="1566904" cy="3733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endParaRPr lang="en-US" sz="2000" i="1" dirty="0" smtClean="0"/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r>
              <a:rPr lang="en-US" sz="2000" i="1" dirty="0" smtClean="0"/>
              <a:t>n</a:t>
            </a:r>
          </a:p>
          <a:p>
            <a:pPr algn="ctr"/>
            <a:endParaRPr lang="en-US" sz="2000" i="1" dirty="0"/>
          </a:p>
          <a:p>
            <a:pPr algn="ctr"/>
            <a:endParaRPr lang="en-US" sz="2000" i="1" dirty="0" smtClean="0"/>
          </a:p>
          <a:p>
            <a:pPr algn="ctr"/>
            <a:r>
              <a:rPr lang="en-US" sz="2000" i="1" dirty="0"/>
              <a:t>n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0654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int total(int n )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int subtotal = 0;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for( i=0; i &lt; n; i++)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subtotal += i;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return subtotal;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int tot = 0;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 ( i=0; i &lt; n; i++ 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tot += total(i);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1219200"/>
            <a:ext cx="290207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First rearrange </a:t>
            </a:r>
          </a:p>
          <a:p>
            <a:r>
              <a:rPr lang="en-US" dirty="0" smtClean="0"/>
              <a:t>the function to be after main</a:t>
            </a:r>
          </a:p>
          <a:p>
            <a:r>
              <a:rPr lang="en-US" dirty="0" smtClean="0"/>
              <a:t>- cosmetic reasons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Best, Worst, and Average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Few </a:t>
            </a:r>
            <a:r>
              <a:rPr lang="en-US" altLang="en-US" dirty="0"/>
              <a:t>algorithms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have </a:t>
            </a:r>
            <a:r>
              <a:rPr lang="en-US" altLang="en-US" dirty="0"/>
              <a:t>the exact same performance every time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performance </a:t>
            </a:r>
            <a:r>
              <a:rPr lang="en-US" altLang="en-US" dirty="0"/>
              <a:t>of an algorithm </a:t>
            </a:r>
            <a:r>
              <a:rPr lang="en-US" altLang="en-US" dirty="0" smtClean="0"/>
              <a:t>depends on </a:t>
            </a:r>
            <a:r>
              <a:rPr lang="en-US" altLang="en-US" dirty="0"/>
              <a:t>the size of the inputs it </a:t>
            </a:r>
            <a:r>
              <a:rPr lang="en-US" altLang="en-US" dirty="0" smtClean="0"/>
              <a:t>processes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</a:t>
            </a:r>
            <a:r>
              <a:rPr lang="en-US" altLang="en-US" b="1" i="1" dirty="0"/>
              <a:t>best case</a:t>
            </a:r>
            <a:r>
              <a:rPr lang="en-US" altLang="en-US" dirty="0"/>
              <a:t> performance of the algorithm is the most efficient execution of the algorithm on the "best" data inputs.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b="1" i="1" dirty="0"/>
              <a:t>worst case</a:t>
            </a:r>
            <a:r>
              <a:rPr lang="en-US" altLang="en-US" dirty="0"/>
              <a:t> performance of the algorithm is the least efficient execution of the algorithm on the "worst" data inputs.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b="1" i="1" dirty="0"/>
              <a:t>average case</a:t>
            </a:r>
            <a:r>
              <a:rPr lang="en-US" altLang="en-US" dirty="0"/>
              <a:t> performance of the algorithm is the average efficiency of the algorithm on the set of all data inputs.</a:t>
            </a:r>
          </a:p>
          <a:p>
            <a:endParaRPr lang="en-US" altLang="en-US" dirty="0"/>
          </a:p>
          <a:p>
            <a:r>
              <a:rPr lang="en-US" altLang="en-US" dirty="0" smtClean="0"/>
              <a:t>The analysis of all cases typically </a:t>
            </a:r>
          </a:p>
          <a:p>
            <a:pPr lvl="1"/>
            <a:r>
              <a:rPr lang="en-US" altLang="en-US" dirty="0" smtClean="0"/>
              <a:t>expresses </a:t>
            </a:r>
            <a:r>
              <a:rPr lang="en-US" altLang="en-US" dirty="0"/>
              <a:t>efficiency in terms of the input size, </a:t>
            </a:r>
            <a:r>
              <a:rPr lang="en-US" altLang="en-US" b="1" i="1" dirty="0"/>
              <a:t>n</a:t>
            </a:r>
            <a:r>
              <a:rPr lang="en-US" altLang="en-US" dirty="0"/>
              <a:t>, of the data.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3352800"/>
            <a:ext cx="8610600" cy="685800"/>
          </a:xfrm>
          <a:prstGeom prst="round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10250" y="4038600"/>
            <a:ext cx="2971800" cy="571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Most of this class will put focus here – on worst case</a:t>
            </a:r>
          </a:p>
        </p:txBody>
      </p:sp>
    </p:spTree>
    <p:extLst>
      <p:ext uri="{BB962C8B-B14F-4D97-AF65-F5344CB8AC3E}">
        <p14:creationId xmlns:p14="http://schemas.microsoft.com/office/powerpoint/2010/main" val="299733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295400"/>
            <a:ext cx="50292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int tot = 0;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for ( i=0; i &lt; n; i++ )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tot += total(i);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anose="020B0604020202020204" pitchFamily="34" charset="0"/>
              <a:buNone/>
            </a:pP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int total(int n 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int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for( i=0; i &lt; n; i++)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subtotal += i;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return subtotal;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219200"/>
            <a:ext cx="287694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Change the parameter name</a:t>
            </a:r>
          </a:p>
          <a:p>
            <a:r>
              <a:rPr lang="en-US" dirty="0" smtClean="0"/>
              <a:t>used in the total() function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33119" y="3721387"/>
            <a:ext cx="1015343" cy="1670331"/>
            <a:chOff x="3581400" y="1449701"/>
            <a:chExt cx="1015343" cy="1670331"/>
          </a:xfrm>
        </p:grpSpPr>
        <p:sp>
          <p:nvSpPr>
            <p:cNvPr id="6" name="TextBox 5"/>
            <p:cNvSpPr txBox="1"/>
            <p:nvPr/>
          </p:nvSpPr>
          <p:spPr>
            <a:xfrm>
              <a:off x="3581400" y="1449701"/>
              <a:ext cx="503664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m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85064" y="2658367"/>
              <a:ext cx="511679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m;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763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295400"/>
            <a:ext cx="50292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int tot = 0;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for ( i=0; i &lt; n; i++ )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tot += total(i);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anose="020B0604020202020204" pitchFamily="34" charset="0"/>
              <a:buNone/>
            </a:pP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int total(int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m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int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for( i=0; i &lt;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m;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i++)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subtotal += i;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return subtotal;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219200"/>
            <a:ext cx="255364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Change the loop variable</a:t>
            </a:r>
          </a:p>
          <a:p>
            <a:r>
              <a:rPr lang="en-US" dirty="0" smtClean="0"/>
              <a:t>used in the total function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95400" y="4948664"/>
            <a:ext cx="2130486" cy="792471"/>
            <a:chOff x="1295400" y="4948664"/>
            <a:chExt cx="2130486" cy="792471"/>
          </a:xfrm>
        </p:grpSpPr>
        <p:grpSp>
          <p:nvGrpSpPr>
            <p:cNvPr id="5" name="Group 4"/>
            <p:cNvGrpSpPr/>
            <p:nvPr/>
          </p:nvGrpSpPr>
          <p:grpSpPr>
            <a:xfrm>
              <a:off x="1295400" y="4948664"/>
              <a:ext cx="1144480" cy="415044"/>
              <a:chOff x="3008880" y="2704988"/>
              <a:chExt cx="1144480" cy="41504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08880" y="2719922"/>
                <a:ext cx="301686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k</a:t>
                </a:r>
                <a:endParaRPr lang="en-US" sz="20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51674" y="2704988"/>
                <a:ext cx="301686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k</a:t>
                </a:r>
                <a:endParaRPr lang="en-US" sz="20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124200" y="4954621"/>
              <a:ext cx="301686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7225" y="5341025"/>
              <a:ext cx="301686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701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int tot 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 ( i=0; i &lt; n; i++ 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tot += total(i);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219200"/>
            <a:ext cx="239495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</a:p>
          <a:p>
            <a:r>
              <a:rPr lang="en-US" dirty="0" smtClean="0"/>
              <a:t>inline the total function</a:t>
            </a:r>
          </a:p>
          <a:p>
            <a:endParaRPr lang="en-US" dirty="0"/>
          </a:p>
          <a:p>
            <a:r>
              <a:rPr lang="en-US" i="1" dirty="0" smtClean="0"/>
              <a:t>m</a:t>
            </a:r>
            <a:r>
              <a:rPr lang="en-US" dirty="0" smtClean="0"/>
              <a:t> becomes </a:t>
            </a:r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1410" y="3505200"/>
            <a:ext cx="50292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nn-NO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int total(int m )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int subtotal = 0;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for( k=0; k &lt; m; k++)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subtotal += k;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return subtotal;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295400"/>
            <a:ext cx="50292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int tot = 0;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for ( i=0; i &lt; n; i++ )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int subtotal = 0;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for( k=0; k &lt; i; k++)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   subtotal += k;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tot += subtotal;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3496787"/>
            <a:ext cx="563312" cy="3473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m;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2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028E-6 L -0.04982 -0.283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41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  <p:bldP spid="6" grpId="0"/>
      <p:bldP spid="7" grpId="0" animBg="1"/>
      <p:bldP spid="7" grpId="1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int tot 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 ( i=0; i &lt; n; i++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{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int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for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k=0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&lt; i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; k++)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tot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subtotal;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865" y="1219200"/>
            <a:ext cx="2895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7463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int tot 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 ( i=0; i &lt; n; i++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{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int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for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k=0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&lt; i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; k++)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tot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subtotal;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865" y="1219200"/>
            <a:ext cx="2895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400" i="1" dirty="0" smtClean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5304" y="1981200"/>
            <a:ext cx="8458200" cy="533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int tot 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 ( i=0; i &lt; n; i++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{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int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for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k=0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&lt; i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; k++)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tot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subtotal;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865" y="1219200"/>
            <a:ext cx="2895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400" i="1" dirty="0"/>
              <a:t>1</a:t>
            </a:r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5304" y="2362200"/>
            <a:ext cx="8458200" cy="533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int tot 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 ( i=0; i &lt; n; i++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{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int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for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k=0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&lt; i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; k++)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tot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subtotal;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865" y="1219200"/>
            <a:ext cx="2895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400" i="1" dirty="0"/>
              <a:t>1</a:t>
            </a:r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</a:p>
          <a:p>
            <a:pPr algn="ctr"/>
            <a:endParaRPr lang="en-US" i="1" dirty="0" smtClean="0"/>
          </a:p>
          <a:p>
            <a:pPr algn="ctr"/>
            <a:r>
              <a:rPr lang="en-US" sz="2400" i="1" dirty="0" smtClean="0"/>
              <a:t>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5304" y="3086099"/>
            <a:ext cx="8458200" cy="36467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int tot 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 ( i=0; i &lt; n; i++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{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int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for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k=0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&lt; i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; k++)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tot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subtotal;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865" y="1219200"/>
            <a:ext cx="2895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400" i="1" dirty="0"/>
              <a:t>1</a:t>
            </a:r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</a:p>
          <a:p>
            <a:pPr algn="ctr"/>
            <a:endParaRPr lang="en-US" i="1" dirty="0" smtClean="0"/>
          </a:p>
          <a:p>
            <a:pPr algn="ctr"/>
            <a:r>
              <a:rPr lang="en-US" sz="2400" i="1" dirty="0" smtClean="0"/>
              <a:t>n</a:t>
            </a:r>
          </a:p>
          <a:p>
            <a:pPr algn="ctr"/>
            <a:r>
              <a:rPr lang="en-US" sz="2400" i="1" dirty="0" smtClean="0"/>
              <a:t>1 + 2 + 3 + … + (n-1)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5304" y="3450770"/>
            <a:ext cx="8458200" cy="36467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int tot 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 ( i=0; i &lt; n; i++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{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int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for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k=0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&lt; i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; k++)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tot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subtotal;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865" y="1219200"/>
            <a:ext cx="2895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400" i="1" dirty="0"/>
              <a:t>1</a:t>
            </a:r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</a:p>
          <a:p>
            <a:pPr algn="ctr"/>
            <a:endParaRPr lang="en-US" i="1" dirty="0" smtClean="0"/>
          </a:p>
          <a:p>
            <a:pPr algn="ctr"/>
            <a:r>
              <a:rPr lang="en-US" sz="2400" i="1" dirty="0" smtClean="0"/>
              <a:t>n</a:t>
            </a:r>
          </a:p>
          <a:p>
            <a:pPr algn="ctr"/>
            <a:r>
              <a:rPr lang="en-US" sz="2400" i="1" dirty="0" smtClean="0"/>
              <a:t>1 + 2 + 3 + … + (n-1)</a:t>
            </a:r>
          </a:p>
          <a:p>
            <a:pPr algn="ctr"/>
            <a:r>
              <a:rPr lang="en-US" sz="2400" i="1" dirty="0"/>
              <a:t>1 + 2 + 3 + … + (n-1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95304" y="3815441"/>
            <a:ext cx="8458200" cy="36467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int tot 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 ( i=0; i &lt; n; i++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{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int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for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k=0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&lt; i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; k++)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tot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subtotal;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865" y="1219200"/>
            <a:ext cx="2895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400" i="1" dirty="0"/>
              <a:t>1</a:t>
            </a:r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</a:p>
          <a:p>
            <a:pPr algn="ctr"/>
            <a:endParaRPr lang="en-US" i="1" dirty="0" smtClean="0"/>
          </a:p>
          <a:p>
            <a:pPr algn="ctr"/>
            <a:r>
              <a:rPr lang="en-US" sz="2400" i="1" dirty="0" smtClean="0"/>
              <a:t>n</a:t>
            </a:r>
          </a:p>
          <a:p>
            <a:pPr algn="ctr"/>
            <a:r>
              <a:rPr lang="en-US" sz="2400" i="1" dirty="0" smtClean="0"/>
              <a:t>1 + 2 + 3 + … + (n-1)</a:t>
            </a:r>
          </a:p>
          <a:p>
            <a:pPr algn="ctr"/>
            <a:r>
              <a:rPr lang="en-US" sz="2400" i="1" dirty="0"/>
              <a:t>1 + 2 + 3 + … + (n-1)</a:t>
            </a:r>
          </a:p>
          <a:p>
            <a:pPr algn="ctr"/>
            <a:r>
              <a:rPr lang="en-US" sz="2400" i="1" dirty="0" smtClean="0"/>
              <a:t>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5304" y="4168234"/>
            <a:ext cx="8458200" cy="479966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Big-Oh: Used </a:t>
            </a:r>
            <a:r>
              <a:rPr lang="en-US" dirty="0"/>
              <a:t>f</a:t>
            </a:r>
            <a:r>
              <a:rPr lang="en-US" dirty="0" smtClean="0"/>
              <a:t>or What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altLang="en-US" b="1" i="1" dirty="0"/>
              <a:t>Big-O notation</a:t>
            </a:r>
            <a:r>
              <a:rPr lang="en-US" altLang="en-US" dirty="0"/>
              <a:t> is a mechanism for </a:t>
            </a:r>
            <a:r>
              <a:rPr lang="en-US" altLang="en-US" b="1" dirty="0">
                <a:solidFill>
                  <a:srgbClr val="FF0000"/>
                </a:solidFill>
              </a:rPr>
              <a:t>quickly communicating the efficiency of an algorithm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dirty="0"/>
              <a:t>Big-O notation measures the </a:t>
            </a:r>
            <a:r>
              <a:rPr lang="en-US" altLang="en-US" b="1" dirty="0">
                <a:solidFill>
                  <a:srgbClr val="FF0000"/>
                </a:solidFill>
              </a:rPr>
              <a:t>worst case </a:t>
            </a:r>
            <a:r>
              <a:rPr lang="en-US" altLang="en-US" dirty="0"/>
              <a:t>performance of the algorithm </a:t>
            </a:r>
            <a:r>
              <a:rPr lang="en-US" altLang="en-US" b="1" dirty="0">
                <a:solidFill>
                  <a:srgbClr val="FF0000"/>
                </a:solidFill>
              </a:rPr>
              <a:t>by </a:t>
            </a:r>
            <a:r>
              <a:rPr lang="en-US" altLang="en-US" b="1" i="1" dirty="0">
                <a:solidFill>
                  <a:srgbClr val="FF0000"/>
                </a:solidFill>
              </a:rPr>
              <a:t>bounding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the formula expressing the efficiency.</a:t>
            </a:r>
          </a:p>
          <a:p>
            <a:endParaRPr lang="en-US" dirty="0"/>
          </a:p>
        </p:txBody>
      </p:sp>
      <p:pic>
        <p:nvPicPr>
          <p:cNvPr id="4" name="Picture 2" descr="http://www.pbh2.com/wordpress/wp-content/uploads/2012/09/calvin-hobbes-gif-alar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91000"/>
            <a:ext cx="1688123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g 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451381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5173" y="6096000"/>
            <a:ext cx="177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cg(n) bounds f(n)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702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Graded In-Class Activity: BigOhEx09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4191000"/>
          </a:xfrm>
          <a:solidFill>
            <a:srgbClr val="F6ECB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int tot 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 ( i=0; i &lt; n; i++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{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int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for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k=0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&lt; i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; k++)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tot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subtotal;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865" y="1219200"/>
            <a:ext cx="2895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400" i="1" dirty="0"/>
              <a:t>1</a:t>
            </a:r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</a:p>
          <a:p>
            <a:pPr algn="ctr"/>
            <a:endParaRPr lang="en-US" i="1" dirty="0" smtClean="0"/>
          </a:p>
          <a:p>
            <a:pPr algn="ctr"/>
            <a:r>
              <a:rPr lang="en-US" sz="2400" i="1" dirty="0" smtClean="0"/>
              <a:t>n</a:t>
            </a:r>
          </a:p>
          <a:p>
            <a:pPr algn="ctr"/>
            <a:r>
              <a:rPr lang="en-US" sz="2400" i="1" dirty="0" smtClean="0"/>
              <a:t>1 + 2 + 3 + … + (n-1)</a:t>
            </a:r>
          </a:p>
          <a:p>
            <a:pPr algn="ctr"/>
            <a:r>
              <a:rPr lang="en-US" sz="2400" i="1" dirty="0"/>
              <a:t>1 + 2 + 3 + … + (n-1)</a:t>
            </a:r>
          </a:p>
          <a:p>
            <a:pPr algn="ctr"/>
            <a:r>
              <a:rPr lang="en-US" sz="2400" i="1" dirty="0" smtClean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181600"/>
            <a:ext cx="7924800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Create a MS-Word document, named BigOhEx09.docx. Copy the above code and operations table into it. Complete the exercise by including the corresponding Sigma Summation, its simplification, and the final Big-Oh runtime for this code.</a:t>
            </a:r>
          </a:p>
          <a:p>
            <a:r>
              <a:rPr lang="en-US" b="1" i="1" dirty="0" smtClean="0">
                <a:cs typeface="Consolas" panose="020B0609020204030204" pitchFamily="49" charset="0"/>
              </a:rPr>
              <a:t>Submit the document to the appropriate D2L </a:t>
            </a:r>
            <a:r>
              <a:rPr lang="en-US" b="1" i="1" dirty="0" err="1" smtClean="0">
                <a:cs typeface="Consolas" panose="020B0609020204030204" pitchFamily="49" charset="0"/>
              </a:rPr>
              <a:t>dropbox</a:t>
            </a:r>
            <a:r>
              <a:rPr lang="en-US" b="1" i="1" dirty="0" smtClean="0">
                <a:cs typeface="Consolas" panose="020B0609020204030204" pitchFamily="49" charset="0"/>
              </a:rPr>
              <a:t>, before class ends</a:t>
            </a:r>
          </a:p>
        </p:txBody>
      </p:sp>
    </p:spTree>
    <p:extLst>
      <p:ext uri="{BB962C8B-B14F-4D97-AF65-F5344CB8AC3E}">
        <p14:creationId xmlns:p14="http://schemas.microsoft.com/office/powerpoint/2010/main" val="355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419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int tot 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for ( i=0; i &lt; n; i++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{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int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= 0;</a:t>
            </a: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for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k=0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&lt; i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; k++)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subtotal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k;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   tot </a:t>
            </a:r>
            <a:r>
              <a:rPr lang="nn-NO" sz="2000" b="1" dirty="0">
                <a:latin typeface="Courier New" pitchFamily="49" charset="0"/>
                <a:cs typeface="Courier New" pitchFamily="49" charset="0"/>
              </a:rPr>
              <a:t>+=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subtotal;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n-NO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865" y="1219200"/>
            <a:ext cx="2895600" cy="3733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2400" i="1" dirty="0"/>
              <a:t>1</a:t>
            </a:r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</a:p>
          <a:p>
            <a:pPr algn="ctr"/>
            <a:endParaRPr lang="en-US" i="1" dirty="0" smtClean="0"/>
          </a:p>
          <a:p>
            <a:pPr algn="ctr"/>
            <a:r>
              <a:rPr lang="en-US" sz="2400" i="1" dirty="0" smtClean="0"/>
              <a:t>n</a:t>
            </a:r>
          </a:p>
          <a:p>
            <a:pPr algn="ctr"/>
            <a:r>
              <a:rPr lang="en-US" sz="2400" i="1" dirty="0" smtClean="0"/>
              <a:t>1 + 2 + 3 + … + (n-1)</a:t>
            </a:r>
          </a:p>
          <a:p>
            <a:pPr algn="ctr"/>
            <a:r>
              <a:rPr lang="en-US" sz="2400" i="1" dirty="0"/>
              <a:t>1 + 2 + 3 + … + (n-1)</a:t>
            </a:r>
          </a:p>
          <a:p>
            <a:pPr algn="ctr"/>
            <a:r>
              <a:rPr lang="en-US" sz="2400" i="1" dirty="0" smtClean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5295900"/>
                <a:ext cx="3051942" cy="6407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  = </a:t>
                </a:r>
                <a:r>
                  <a:rPr lang="en-US" sz="2400" i="1" dirty="0" smtClean="0">
                    <a:latin typeface="Comic Sans MS" panose="030F0702030302020204" pitchFamily="66" charset="0"/>
                  </a:rPr>
                  <a:t>n</a:t>
                </a:r>
                <a:r>
                  <a:rPr lang="en-US" sz="2400" i="1" baseline="30000" dirty="0" smtClean="0">
                    <a:latin typeface="Comic Sans MS" panose="030F0702030302020204" pitchFamily="66" charset="0"/>
                  </a:rPr>
                  <a:t>2</a:t>
                </a:r>
                <a:endParaRPr lang="en-US" sz="2400" i="1" baseline="30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295900"/>
                <a:ext cx="3051942" cy="640753"/>
              </a:xfrm>
              <a:prstGeom prst="rect">
                <a:avLst/>
              </a:prstGeom>
              <a:blipFill rotWithShape="1">
                <a:blip r:embed="rId2"/>
                <a:stretch>
                  <a:fillRect b="-84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65865" y="5334495"/>
            <a:ext cx="2590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Answer:  </a:t>
            </a:r>
            <a:r>
              <a:rPr lang="en-US" sz="3200" b="1" i="1" dirty="0" smtClean="0">
                <a:cs typeface="Consolas" panose="020B0609020204030204" pitchFamily="49" charset="0"/>
              </a:rPr>
              <a:t>O(n</a:t>
            </a:r>
            <a:r>
              <a:rPr lang="en-US" sz="3200" b="1" i="1" baseline="30000" dirty="0" smtClean="0">
                <a:cs typeface="Consolas" panose="020B0609020204030204" pitchFamily="49" charset="0"/>
              </a:rPr>
              <a:t>2</a:t>
            </a:r>
            <a:r>
              <a:rPr lang="en-US" sz="3200" b="1" i="1" dirty="0" smtClean="0">
                <a:cs typeface="Consolas" panose="020B0609020204030204" pitchFamily="49" charset="0"/>
              </a:rPr>
              <a:t>)</a:t>
            </a:r>
            <a:endParaRPr lang="en-US" b="1" i="1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Any Questions  on:</a:t>
            </a:r>
          </a:p>
          <a:p>
            <a:pPr lvl="1"/>
            <a:r>
              <a:rPr lang="en-US" dirty="0"/>
              <a:t>Searching Arrays</a:t>
            </a:r>
          </a:p>
          <a:p>
            <a:pPr lvl="1"/>
            <a:r>
              <a:rPr lang="en-US" dirty="0"/>
              <a:t>Big-Oh</a:t>
            </a:r>
          </a:p>
          <a:p>
            <a:pPr lvl="2"/>
            <a:r>
              <a:rPr lang="en-US" dirty="0"/>
              <a:t>The Math side of things</a:t>
            </a:r>
          </a:p>
          <a:p>
            <a:pPr lvl="3"/>
            <a:r>
              <a:rPr lang="en-US" dirty="0"/>
              <a:t>Asymptotic Analysis</a:t>
            </a:r>
          </a:p>
          <a:p>
            <a:pPr lvl="3"/>
            <a:r>
              <a:rPr lang="en-US" dirty="0"/>
              <a:t>Growth Rate Comparisons</a:t>
            </a:r>
          </a:p>
          <a:p>
            <a:pPr lvl="2"/>
            <a:r>
              <a:rPr lang="en-US" dirty="0"/>
              <a:t>The Code side of things</a:t>
            </a:r>
          </a:p>
          <a:p>
            <a:pPr lvl="3"/>
            <a:r>
              <a:rPr lang="en-US" dirty="0"/>
              <a:t>Nested For-Loops, Sigma Notation</a:t>
            </a:r>
          </a:p>
          <a:p>
            <a:pPr lvl="3"/>
            <a:r>
              <a:rPr lang="en-US" dirty="0"/>
              <a:t>Practice Exercises</a:t>
            </a:r>
          </a:p>
          <a:p>
            <a:pPr lvl="3"/>
            <a:r>
              <a:rPr lang="en-US" dirty="0"/>
              <a:t>Book Example</a:t>
            </a:r>
          </a:p>
          <a:p>
            <a:pPr lvl="2"/>
            <a:r>
              <a:rPr lang="en-US" dirty="0"/>
              <a:t>More Examples</a:t>
            </a:r>
          </a:p>
          <a:p>
            <a:pPr lvl="2"/>
            <a:endParaRPr lang="en-US" dirty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Free Play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Play – Things </a:t>
            </a:r>
            <a:r>
              <a:rPr lang="en-US" dirty="0" smtClean="0"/>
              <a:t>to Work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2</a:t>
            </a:r>
            <a:endParaRPr lang="en-US" dirty="0" smtClean="0"/>
          </a:p>
          <a:p>
            <a:r>
              <a:rPr lang="en-US" dirty="0" smtClean="0"/>
              <a:t>Homework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9" y="448056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Asymptotic Execution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518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Suppose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a formula describing the exact execution run time of some algorithm for an input size of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That algorithm is then </a:t>
            </a:r>
            <a:r>
              <a:rPr lang="en-US" i="1" dirty="0" smtClean="0"/>
              <a:t>O( g(n) )</a:t>
            </a:r>
          </a:p>
          <a:p>
            <a:r>
              <a:rPr lang="en-US" dirty="0" smtClean="0"/>
              <a:t>If there exist constants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i="1" baseline="-25000" dirty="0" smtClean="0"/>
              <a:t>0</a:t>
            </a:r>
            <a:r>
              <a:rPr lang="en-US" dirty="0" smtClean="0"/>
              <a:t> such that:</a:t>
            </a:r>
          </a:p>
          <a:p>
            <a:pPr lvl="2"/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/>
              <a:t>≤ </a:t>
            </a:r>
            <a:r>
              <a:rPr lang="en-US" i="1" dirty="0" smtClean="0"/>
              <a:t>c</a:t>
            </a:r>
            <a:r>
              <a:rPr lang="en-US" dirty="0" smtClean="0"/>
              <a:t>*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), for all </a:t>
            </a:r>
            <a:r>
              <a:rPr lang="en-US" i="1" dirty="0" smtClean="0"/>
              <a:t>n</a:t>
            </a:r>
            <a:r>
              <a:rPr lang="en-US" dirty="0" smtClean="0"/>
              <a:t> &gt; n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676640" y="5211956"/>
            <a:ext cx="4514377" cy="4616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Searching a dictionary is </a:t>
            </a:r>
            <a:r>
              <a:rPr lang="en-US" sz="2400" i="1" dirty="0" smtClean="0"/>
              <a:t>O</a:t>
            </a:r>
            <a:r>
              <a:rPr lang="en-US" sz="2400" dirty="0" smtClean="0"/>
              <a:t>( </a:t>
            </a:r>
            <a:r>
              <a:rPr lang="en-US" sz="2400" i="1" dirty="0" smtClean="0"/>
              <a:t>log n 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00640" y="5673621"/>
            <a:ext cx="4652236" cy="4616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Searching an unordered list is </a:t>
            </a:r>
            <a:r>
              <a:rPr lang="en-US" sz="2400" i="1" dirty="0" smtClean="0"/>
              <a:t>O</a:t>
            </a:r>
            <a:r>
              <a:rPr lang="en-US" sz="2400" dirty="0" smtClean="0"/>
              <a:t>( </a:t>
            </a:r>
            <a:r>
              <a:rPr lang="en-US" sz="2400" i="1" dirty="0" smtClean="0"/>
              <a:t>n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69947" y="4747299"/>
            <a:ext cx="2089033" cy="4616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Example…</a:t>
            </a:r>
            <a:endParaRPr lang="en-US" sz="2400" dirty="0"/>
          </a:p>
        </p:txBody>
      </p:sp>
      <p:pic>
        <p:nvPicPr>
          <p:cNvPr id="7" name="Picture 2" descr="big 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09975"/>
            <a:ext cx="2241113" cy="109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14395" y="3607144"/>
            <a:ext cx="1238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cg(n) bounds f(n)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275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Big-Oh Notation</a:t>
            </a:r>
          </a:p>
        </p:txBody>
      </p:sp>
      <p:sp>
        <p:nvSpPr>
          <p:cNvPr id="81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4343400" cy="4800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Given functions </a:t>
            </a:r>
            <a:r>
              <a:rPr lang="en-US" altLang="en-US" sz="2400" b="1" i="1" dirty="0" smtClean="0">
                <a:sym typeface="Symbol" pitchFamily="18" charset="2"/>
              </a:rPr>
              <a:t>f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) </a:t>
            </a:r>
            <a:r>
              <a:rPr lang="en-US" altLang="en-US" sz="2400" dirty="0" smtClean="0"/>
              <a:t>and </a:t>
            </a:r>
            <a:r>
              <a:rPr lang="en-US" altLang="en-US" sz="2400" b="1" i="1" dirty="0" smtClean="0">
                <a:sym typeface="Symbol" pitchFamily="18" charset="2"/>
              </a:rPr>
              <a:t>g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), </a:t>
            </a:r>
            <a:r>
              <a:rPr lang="en-US" altLang="en-US" sz="2400" dirty="0" smtClean="0"/>
              <a:t>we say that</a:t>
            </a:r>
            <a:br>
              <a:rPr lang="en-US" altLang="en-US" sz="2400" dirty="0" smtClean="0"/>
            </a:b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f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)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O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g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)) </a:t>
            </a:r>
            <a:r>
              <a:rPr lang="en-US" altLang="en-US" sz="2400" dirty="0" smtClean="0">
                <a:sym typeface="Symbol" pitchFamily="18" charset="2"/>
              </a:rPr>
              <a:t/>
            </a:r>
            <a:br>
              <a:rPr lang="en-US" altLang="en-US" sz="2400" dirty="0" smtClean="0">
                <a:sym typeface="Symbol" pitchFamily="18" charset="2"/>
              </a:rPr>
            </a:br>
            <a:r>
              <a:rPr lang="en-US" altLang="en-US" sz="2400" dirty="0" smtClean="0"/>
              <a:t>if there are positive constants</a:t>
            </a:r>
            <a:br>
              <a:rPr lang="en-US" altLang="en-US" sz="2400" dirty="0" smtClean="0"/>
            </a:br>
            <a:r>
              <a:rPr lang="en-US" altLang="en-US" sz="2400" b="1" i="1" dirty="0" smtClean="0">
                <a:sym typeface="Symbol" pitchFamily="18" charset="2"/>
              </a:rPr>
              <a:t>c</a:t>
            </a:r>
            <a:r>
              <a:rPr lang="en-US" altLang="en-US" sz="2400" dirty="0" smtClean="0"/>
              <a:t> and 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b="1" baseline="-25000" dirty="0" smtClean="0">
                <a:sym typeface="Symbol" pitchFamily="18" charset="2"/>
              </a:rPr>
              <a:t>0</a:t>
            </a:r>
            <a:r>
              <a:rPr lang="en-US" altLang="en-US" sz="2400" dirty="0" smtClean="0"/>
              <a:t> such that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	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f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)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cg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) 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for 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b="1" baseline="-250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0</a:t>
            </a:r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6" name="Picture 2" descr="big 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29461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199" y="4572000"/>
            <a:ext cx="7080859" cy="1053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In other words:</a:t>
            </a:r>
          </a:p>
          <a:p>
            <a:r>
              <a:rPr lang="en-US" sz="1600" dirty="0" smtClean="0"/>
              <a:t>	a </a:t>
            </a:r>
            <a:r>
              <a:rPr lang="en-US" sz="1600" dirty="0"/>
              <a:t>function </a:t>
            </a:r>
            <a:r>
              <a:rPr lang="en-US" sz="1600" i="1" dirty="0" smtClean="0"/>
              <a:t>f</a:t>
            </a:r>
            <a:r>
              <a:rPr lang="en-US" sz="1600" dirty="0" smtClean="0"/>
              <a:t>(</a:t>
            </a:r>
            <a:r>
              <a:rPr lang="en-US" sz="1600" i="1" dirty="0" smtClean="0"/>
              <a:t>n</a:t>
            </a:r>
            <a:r>
              <a:rPr lang="en-US" sz="1600" dirty="0"/>
              <a:t>) is </a:t>
            </a:r>
            <a:r>
              <a:rPr lang="en-US" sz="1600" i="1" dirty="0"/>
              <a:t>O</a:t>
            </a:r>
            <a:r>
              <a:rPr lang="en-US" sz="1600" dirty="0"/>
              <a:t>(</a:t>
            </a:r>
            <a:r>
              <a:rPr lang="en-US" sz="1600" i="1" dirty="0"/>
              <a:t>g</a:t>
            </a:r>
            <a:r>
              <a:rPr lang="en-US" sz="1600" dirty="0"/>
              <a:t>(</a:t>
            </a:r>
            <a:r>
              <a:rPr lang="en-US" sz="1600" i="1" dirty="0"/>
              <a:t>n</a:t>
            </a:r>
            <a:r>
              <a:rPr lang="en-US" sz="1600" dirty="0"/>
              <a:t>)) </a:t>
            </a:r>
            <a:endParaRPr lang="en-US" sz="1600" dirty="0" smtClean="0"/>
          </a:p>
          <a:p>
            <a:r>
              <a:rPr lang="en-US" sz="1600" dirty="0" smtClean="0"/>
              <a:t>	if </a:t>
            </a:r>
            <a:r>
              <a:rPr lang="en-US" sz="1600" i="1" dirty="0" smtClean="0"/>
              <a:t>f</a:t>
            </a:r>
            <a:r>
              <a:rPr lang="en-US" sz="1600" dirty="0" smtClean="0"/>
              <a:t>(</a:t>
            </a:r>
            <a:r>
              <a:rPr lang="en-US" sz="1600" i="1" dirty="0" smtClean="0"/>
              <a:t>n</a:t>
            </a:r>
            <a:r>
              <a:rPr lang="en-US" sz="1600" dirty="0"/>
              <a:t>) is bounded above by some constant multiple of </a:t>
            </a:r>
            <a:r>
              <a:rPr lang="en-US" sz="1600" i="1" dirty="0"/>
              <a:t>g</a:t>
            </a:r>
            <a:r>
              <a:rPr lang="en-US" sz="1600" dirty="0"/>
              <a:t>(</a:t>
            </a:r>
            <a:r>
              <a:rPr lang="en-US" sz="1600" i="1" dirty="0"/>
              <a:t>n</a:t>
            </a:r>
            <a:r>
              <a:rPr lang="en-US" sz="1600" dirty="0"/>
              <a:t>) for all large </a:t>
            </a:r>
            <a:r>
              <a:rPr lang="en-US" sz="1600" i="1" dirty="0"/>
              <a:t>n</a:t>
            </a:r>
            <a:r>
              <a:rPr lang="en-US" sz="1600" dirty="0"/>
              <a:t>.</a:t>
            </a:r>
          </a:p>
          <a:p>
            <a:r>
              <a:rPr lang="en-US" sz="1600" dirty="0" smtClean="0"/>
              <a:t>	So</a:t>
            </a:r>
            <a:r>
              <a:rPr lang="en-US" sz="1600" dirty="0"/>
              <a:t>, </a:t>
            </a:r>
            <a:r>
              <a:rPr lang="en-US" sz="1600" i="1" dirty="0" smtClean="0"/>
              <a:t>f</a:t>
            </a:r>
            <a:r>
              <a:rPr lang="en-US" sz="1600" dirty="0" smtClean="0"/>
              <a:t>(</a:t>
            </a:r>
            <a:r>
              <a:rPr lang="en-US" sz="1600" i="1" dirty="0" smtClean="0"/>
              <a:t>n</a:t>
            </a:r>
            <a:r>
              <a:rPr lang="en-US" sz="1600" dirty="0" smtClean="0"/>
              <a:t>) ≤ </a:t>
            </a:r>
            <a:r>
              <a:rPr lang="en-US" sz="1600" i="1" dirty="0" smtClean="0"/>
              <a:t>cg</a:t>
            </a:r>
            <a:r>
              <a:rPr lang="en-US" sz="1600" dirty="0" smtClean="0"/>
              <a:t>(</a:t>
            </a:r>
            <a:r>
              <a:rPr lang="en-US" sz="1600" i="1" dirty="0" smtClean="0"/>
              <a:t>n</a:t>
            </a:r>
            <a:r>
              <a:rPr lang="en-US" sz="1600" dirty="0" smtClean="0"/>
              <a:t>)   for </a:t>
            </a:r>
            <a:r>
              <a:rPr lang="en-US" sz="1600" dirty="0"/>
              <a:t>all </a:t>
            </a:r>
            <a:r>
              <a:rPr lang="en-US" sz="1600" i="1" dirty="0" smtClean="0"/>
              <a:t>n </a:t>
            </a:r>
            <a:r>
              <a:rPr lang="en-US" sz="1600" dirty="0" smtClean="0"/>
              <a:t>&gt; </a:t>
            </a:r>
            <a:r>
              <a:rPr lang="en-US" sz="1600" i="1" dirty="0" smtClean="0"/>
              <a:t>n</a:t>
            </a:r>
            <a:r>
              <a:rPr lang="en-US" sz="1600" i="1" baseline="-25000" dirty="0" smtClean="0"/>
              <a:t>o   </a:t>
            </a:r>
            <a:r>
              <a:rPr lang="en-US" sz="1600" i="1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05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Big-Oh Notation</a:t>
            </a:r>
          </a:p>
        </p:txBody>
      </p:sp>
      <p:sp>
        <p:nvSpPr>
          <p:cNvPr id="81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4343400" cy="4800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Given functions </a:t>
            </a:r>
            <a:r>
              <a:rPr lang="en-US" altLang="en-US" sz="2400" b="1" i="1" dirty="0" smtClean="0">
                <a:sym typeface="Symbol" pitchFamily="18" charset="2"/>
              </a:rPr>
              <a:t>f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) </a:t>
            </a:r>
            <a:r>
              <a:rPr lang="en-US" altLang="en-US" sz="2400" dirty="0" smtClean="0"/>
              <a:t>and </a:t>
            </a:r>
            <a:r>
              <a:rPr lang="en-US" altLang="en-US" sz="2400" b="1" i="1" dirty="0" smtClean="0">
                <a:sym typeface="Symbol" pitchFamily="18" charset="2"/>
              </a:rPr>
              <a:t>g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), </a:t>
            </a:r>
            <a:r>
              <a:rPr lang="en-US" altLang="en-US" sz="2400" dirty="0" smtClean="0"/>
              <a:t>we say that</a:t>
            </a:r>
            <a:br>
              <a:rPr lang="en-US" altLang="en-US" sz="2400" dirty="0" smtClean="0"/>
            </a:b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f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)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O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g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)) </a:t>
            </a:r>
            <a:r>
              <a:rPr lang="en-US" altLang="en-US" sz="2400" dirty="0" smtClean="0">
                <a:sym typeface="Symbol" pitchFamily="18" charset="2"/>
              </a:rPr>
              <a:t/>
            </a:r>
            <a:br>
              <a:rPr lang="en-US" altLang="en-US" sz="2400" dirty="0" smtClean="0">
                <a:sym typeface="Symbol" pitchFamily="18" charset="2"/>
              </a:rPr>
            </a:br>
            <a:r>
              <a:rPr lang="en-US" altLang="en-US" sz="2400" dirty="0" smtClean="0"/>
              <a:t>if there are positive constants</a:t>
            </a:r>
            <a:br>
              <a:rPr lang="en-US" altLang="en-US" sz="2400" dirty="0" smtClean="0"/>
            </a:br>
            <a:r>
              <a:rPr lang="en-US" altLang="en-US" sz="2400" b="1" i="1" dirty="0" smtClean="0">
                <a:sym typeface="Symbol" pitchFamily="18" charset="2"/>
              </a:rPr>
              <a:t>c</a:t>
            </a:r>
            <a:r>
              <a:rPr lang="en-US" altLang="en-US" sz="2400" dirty="0" smtClean="0"/>
              <a:t> and 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b="1" baseline="-25000" dirty="0" smtClean="0">
                <a:sym typeface="Symbol" pitchFamily="18" charset="2"/>
              </a:rPr>
              <a:t>0</a:t>
            </a:r>
            <a:r>
              <a:rPr lang="en-US" altLang="en-US" sz="2400" dirty="0" smtClean="0"/>
              <a:t> such that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	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f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)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cg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) 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for 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b="1" baseline="-250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0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Example: </a:t>
            </a:r>
            <a:r>
              <a:rPr lang="en-US" altLang="en-US" sz="2400" dirty="0" smtClean="0">
                <a:sym typeface="Symbol" pitchFamily="18" charset="2"/>
              </a:rPr>
              <a:t>2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b="1" dirty="0" smtClean="0"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2400" b="1" dirty="0" smtClean="0">
                <a:sym typeface="Symbol" pitchFamily="18" charset="2"/>
              </a:rPr>
              <a:t> </a:t>
            </a:r>
            <a:r>
              <a:rPr lang="en-US" altLang="en-US" sz="2400" dirty="0" smtClean="0">
                <a:sym typeface="Symbol" pitchFamily="18" charset="2"/>
              </a:rPr>
              <a:t>10 is </a:t>
            </a:r>
            <a:r>
              <a:rPr lang="en-US" altLang="en-US" sz="2400" b="1" i="1" dirty="0" smtClean="0">
                <a:sym typeface="Symbol" pitchFamily="18" charset="2"/>
              </a:rPr>
              <a:t>O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altLang="en-US" sz="2000" dirty="0" smtClean="0">
                <a:sym typeface="Symbol" pitchFamily="18" charset="2"/>
              </a:rPr>
              <a:t>2</a:t>
            </a:r>
            <a:r>
              <a:rPr lang="en-US" altLang="en-US" sz="2000" b="1" i="1" dirty="0" smtClean="0">
                <a:sym typeface="Symbol" pitchFamily="18" charset="2"/>
              </a:rPr>
              <a:t>n</a:t>
            </a:r>
            <a:r>
              <a:rPr lang="en-US" altLang="en-US" sz="2000" b="1" dirty="0" smtClean="0">
                <a:sym typeface="Symbol" pitchFamily="18" charset="2"/>
              </a:rPr>
              <a:t> 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2000" b="1" dirty="0" smtClean="0">
                <a:sym typeface="Symbol" pitchFamily="18" charset="2"/>
              </a:rPr>
              <a:t> </a:t>
            </a:r>
            <a:r>
              <a:rPr lang="en-US" altLang="en-US" sz="2000" dirty="0" smtClean="0">
                <a:sym typeface="Symbol" pitchFamily="18" charset="2"/>
              </a:rPr>
              <a:t>10</a:t>
            </a:r>
            <a:r>
              <a:rPr lang="en-US" altLang="en-US" sz="2000" b="1" i="1" dirty="0" smtClean="0">
                <a:sym typeface="Symbol" pitchFamily="18" charset="2"/>
              </a:rPr>
              <a:t> 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000" dirty="0" smtClean="0"/>
              <a:t> </a:t>
            </a:r>
            <a:r>
              <a:rPr lang="en-US" altLang="en-US" sz="2000" b="1" i="1" dirty="0" err="1" smtClean="0">
                <a:sym typeface="Symbol" pitchFamily="18" charset="2"/>
              </a:rPr>
              <a:t>cn</a:t>
            </a:r>
            <a:endParaRPr lang="en-US" altLang="en-US" sz="2000" b="1" i="1" dirty="0" smtClean="0">
              <a:sym typeface="Symbol" pitchFamily="18" charset="2"/>
            </a:endParaRPr>
          </a:p>
          <a:p>
            <a:pPr lvl="1" eaLnBrk="1" hangingPunct="1"/>
            <a:r>
              <a:rPr lang="en-US" altLang="en-US" sz="2000" dirty="0" smtClean="0">
                <a:sym typeface="Symbol" pitchFamily="18" charset="2"/>
              </a:rPr>
              <a:t>(</a:t>
            </a:r>
            <a:r>
              <a:rPr lang="en-US" altLang="en-US" sz="2000" b="1" i="1" dirty="0" smtClean="0">
                <a:sym typeface="Symbol" pitchFamily="18" charset="2"/>
              </a:rPr>
              <a:t>c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sz="2000" dirty="0" smtClean="0">
                <a:sym typeface="Symbol" pitchFamily="18" charset="2"/>
              </a:rPr>
              <a:t> 2) </a:t>
            </a:r>
            <a:r>
              <a:rPr lang="en-US" altLang="en-US" sz="2000" b="1" i="1" dirty="0" smtClean="0">
                <a:sym typeface="Symbol" pitchFamily="18" charset="2"/>
              </a:rPr>
              <a:t>n 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 </a:t>
            </a:r>
            <a:r>
              <a:rPr lang="en-US" altLang="en-US" sz="2000" dirty="0" smtClean="0">
                <a:sym typeface="Symbol" pitchFamily="18" charset="2"/>
              </a:rPr>
              <a:t>10</a:t>
            </a:r>
          </a:p>
          <a:p>
            <a:pPr lvl="1" eaLnBrk="1" hangingPunct="1"/>
            <a:r>
              <a:rPr lang="en-US" altLang="en-US" sz="2000" b="1" i="1" dirty="0" smtClean="0">
                <a:sym typeface="Symbol" pitchFamily="18" charset="2"/>
              </a:rPr>
              <a:t>n 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 </a:t>
            </a:r>
            <a:r>
              <a:rPr lang="en-US" altLang="en-US" sz="2000" dirty="0" smtClean="0">
                <a:sym typeface="Symbol" pitchFamily="18" charset="2"/>
              </a:rPr>
              <a:t>10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sz="2000" dirty="0" smtClean="0">
                <a:sym typeface="Symbol" pitchFamily="18" charset="2"/>
              </a:rPr>
              <a:t>(</a:t>
            </a:r>
            <a:r>
              <a:rPr lang="en-US" altLang="en-US" sz="2000" b="1" i="1" dirty="0" smtClean="0">
                <a:sym typeface="Symbol" pitchFamily="18" charset="2"/>
              </a:rPr>
              <a:t>c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sz="2000" dirty="0" smtClean="0">
                <a:sym typeface="Symbol" pitchFamily="18" charset="2"/>
              </a:rPr>
              <a:t> 2)</a:t>
            </a:r>
          </a:p>
          <a:p>
            <a:pPr lvl="1" eaLnBrk="1" hangingPunct="1"/>
            <a:r>
              <a:rPr lang="en-US" altLang="en-US" sz="2000" dirty="0" smtClean="0"/>
              <a:t>Pick </a:t>
            </a:r>
            <a:r>
              <a:rPr lang="en-US" altLang="en-US" sz="2000" b="1" i="1" dirty="0" smtClean="0">
                <a:sym typeface="Symbol" pitchFamily="18" charset="2"/>
              </a:rPr>
              <a:t>c 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= </a:t>
            </a:r>
            <a:r>
              <a:rPr lang="en-US" altLang="en-US" sz="2000" dirty="0" smtClean="0">
                <a:sym typeface="Symbol" pitchFamily="18" charset="2"/>
              </a:rPr>
              <a:t>3 </a:t>
            </a:r>
            <a:r>
              <a:rPr lang="en-US" altLang="en-US" sz="2000" dirty="0" smtClean="0"/>
              <a:t>and </a:t>
            </a:r>
            <a:r>
              <a:rPr lang="en-US" altLang="en-US" sz="2000" b="1" i="1" dirty="0" smtClean="0">
                <a:sym typeface="Symbol" pitchFamily="18" charset="2"/>
              </a:rPr>
              <a:t>n</a:t>
            </a:r>
            <a:r>
              <a:rPr lang="en-US" altLang="en-US" sz="2000" b="1" baseline="-25000" dirty="0" smtClean="0">
                <a:sym typeface="Symbol" pitchFamily="18" charset="2"/>
              </a:rPr>
              <a:t>0 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= </a:t>
            </a:r>
            <a:r>
              <a:rPr lang="en-US" altLang="en-US" sz="2000" dirty="0" smtClean="0">
                <a:sym typeface="Symbol" pitchFamily="18" charset="2"/>
              </a:rPr>
              <a:t>10</a:t>
            </a:r>
            <a:endParaRPr lang="en-US" altLang="en-US" sz="2000" dirty="0" smtClean="0"/>
          </a:p>
          <a:p>
            <a:pPr eaLnBrk="1" hangingPunct="1"/>
            <a:endParaRPr lang="en-US" altLang="en-US" sz="2400" dirty="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218191"/>
              </p:ext>
            </p:extLst>
          </p:nvPr>
        </p:nvGraphicFramePr>
        <p:xfrm>
          <a:off x="4419600" y="2895599"/>
          <a:ext cx="4343400" cy="349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9" name="Chart" r:id="rId4" imgW="9048643" imgH="7191450" progId="Excel.Chart.8">
                  <p:embed followColorScheme="full"/>
                </p:oleObj>
              </mc:Choice>
              <mc:Fallback>
                <p:oleObj name="Chart" r:id="rId4" imgW="9048643" imgH="7191450" progId="Excel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95599"/>
                        <a:ext cx="4343400" cy="349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92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Seven </a:t>
            </a:r>
            <a:r>
              <a:rPr lang="en-US" dirty="0" smtClean="0"/>
              <a:t>functions commonly used to examine the complexity of an algorithm are:</a:t>
            </a:r>
          </a:p>
          <a:p>
            <a:pPr lvl="1"/>
            <a:r>
              <a:rPr lang="en-US" dirty="0" smtClean="0"/>
              <a:t>constant, log</a:t>
            </a:r>
            <a:r>
              <a:rPr lang="en-US" baseline="-25000" dirty="0" smtClean="0"/>
              <a:t>2</a:t>
            </a:r>
            <a:r>
              <a:rPr lang="en-US" dirty="0" smtClean="0"/>
              <a:t>n, n, n</a:t>
            </a:r>
            <a:r>
              <a:rPr lang="en-US" dirty="0"/>
              <a:t> 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dirty="0" smtClean="0"/>
              <a:t>, n</a:t>
            </a:r>
            <a:r>
              <a:rPr lang="en-US" baseline="30000" dirty="0" smtClean="0"/>
              <a:t>2</a:t>
            </a:r>
            <a:r>
              <a:rPr lang="en-US" dirty="0" smtClean="0"/>
              <a:t>, n</a:t>
            </a:r>
            <a:r>
              <a:rPr lang="en-US" baseline="30000" dirty="0" smtClean="0"/>
              <a:t>3</a:t>
            </a:r>
            <a:r>
              <a:rPr lang="en-US" dirty="0" smtClean="0"/>
              <a:t>, 2</a:t>
            </a:r>
            <a:r>
              <a:rPr lang="en-US" baseline="30000" dirty="0" smtClean="0"/>
              <a:t>n</a:t>
            </a:r>
          </a:p>
          <a:p>
            <a:pPr lvl="1"/>
            <a:endParaRPr lang="en-US" dirty="0"/>
          </a:p>
          <a:p>
            <a:r>
              <a:rPr lang="en-US" dirty="0" smtClean="0"/>
              <a:t>These are listed in lowest complexity to highest complexity</a:t>
            </a:r>
          </a:p>
          <a:p>
            <a:pPr lvl="1"/>
            <a:r>
              <a:rPr lang="en-US" dirty="0" smtClean="0"/>
              <a:t>More details follow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4191000"/>
            <a:ext cx="4622800" cy="213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In this class the subscript 2 may be omitted:</a:t>
            </a:r>
          </a:p>
          <a:p>
            <a:r>
              <a:rPr lang="en-US" b="1" i="1" dirty="0" smtClean="0"/>
              <a:t>log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log n</a:t>
            </a:r>
            <a:r>
              <a:rPr lang="en-US" dirty="0" smtClean="0">
                <a:sym typeface="Wingdings" panose="05000000000000000000" pitchFamily="2" charset="2"/>
              </a:rPr>
              <a:t>  but in the context of this class </a:t>
            </a:r>
            <a:r>
              <a:rPr lang="en-US" i="1" dirty="0" smtClean="0">
                <a:sym typeface="Wingdings" panose="05000000000000000000" pitchFamily="2" charset="2"/>
              </a:rPr>
              <a:t>log n</a:t>
            </a:r>
            <a:r>
              <a:rPr lang="en-US" dirty="0" smtClean="0">
                <a:sym typeface="Wingdings" panose="05000000000000000000" pitchFamily="2" charset="2"/>
              </a:rPr>
              <a:t> should be taken to mean log base 2 of n,</a:t>
            </a:r>
          </a:p>
          <a:p>
            <a:r>
              <a:rPr lang="en-US" dirty="0" smtClean="0">
                <a:cs typeface="Consolas" panose="020B0609020204030204" pitchFamily="49" charset="0"/>
                <a:sym typeface="Wingdings" panose="05000000000000000000" pitchFamily="2" charset="2"/>
              </a:rPr>
              <a:t>unless explicitly stated otherwise.</a:t>
            </a:r>
          </a:p>
          <a:p>
            <a:endParaRPr lang="en-US" dirty="0"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r>
              <a:rPr lang="en-US" dirty="0" smtClean="0">
                <a:cs typeface="Consolas" panose="020B0609020204030204" pitchFamily="49" charset="0"/>
                <a:sym typeface="Wingdings" panose="05000000000000000000" pitchFamily="2" charset="2"/>
              </a:rPr>
              <a:t>You may also see </a:t>
            </a:r>
            <a:r>
              <a:rPr lang="en-US" b="1" i="1" dirty="0" smtClean="0"/>
              <a:t>log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abbreviated </a:t>
            </a:r>
            <a:r>
              <a:rPr lang="en-US" b="1" i="1" dirty="0" err="1" smtClean="0"/>
              <a:t>lg</a:t>
            </a:r>
            <a:r>
              <a:rPr lang="en-US" b="1" i="1" dirty="0" smtClean="0"/>
              <a:t> n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Note your calculator will not understand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5105400"/>
                <a:ext cx="2971800" cy="1143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 smtClean="0">
                    <a:cs typeface="Consolas" panose="020B0609020204030204" pitchFamily="49" charset="0"/>
                  </a:rPr>
                  <a:t>Base Conversion Reminder:</a:t>
                </a:r>
              </a:p>
              <a:p>
                <a:endParaRPr lang="en-US" sz="700" dirty="0" smtClean="0">
                  <a:cs typeface="Consolas" panose="020B06090202040302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Consolas" panose="020B0609020204030204" pitchFamily="49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Consolas" panose="020B0609020204030204" pitchFamily="49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Consolas" panose="020B0609020204030204" pitchFamily="49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Consolas" panose="020B0609020204030204" pitchFamily="49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Consolas" panose="020B0609020204030204" pitchFamily="49" charset="0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cs typeface="Consolas" panose="020B0609020204030204" pitchFamily="49" charset="0"/>
                        </a:rPr>
                        <m:t>)=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Consolas" panose="020B0609020204030204" pitchFamily="49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Consolas" panose="020B06090202040302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Consolas" panose="020B0609020204030204" pitchFamily="49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Consolas" panose="020B0609020204030204" pitchFamily="49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cs typeface="Consolas" panose="020B0609020204030204" pitchFamily="49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cs typeface="Consolas" panose="020B0609020204030204" pitchFamily="49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cs typeface="Consolas" panose="020B0609020204030204" pitchFamily="49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Consolas" panose="020B06090202040302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Consolas" panose="020B0609020204030204" pitchFamily="49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Consolas" panose="020B0609020204030204" pitchFamily="49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cs typeface="Consolas" panose="020B0609020204030204" pitchFamily="49" charset="0"/>
                            </a:rPr>
                            <m:t>(2)</m:t>
                          </m:r>
                        </m:den>
                      </m:f>
                    </m:oMath>
                  </m:oMathPara>
                </a14:m>
                <a:endParaRPr lang="en-US" dirty="0" smtClean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05400"/>
                <a:ext cx="29718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l="-1429" t="-21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6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6484938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Common Big-Oh Functions</a:t>
            </a:r>
          </a:p>
        </p:txBody>
      </p:sp>
      <p:sp>
        <p:nvSpPr>
          <p:cNvPr id="61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3657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/>
              <a:t>Seven functions </a:t>
            </a:r>
            <a:r>
              <a:rPr lang="en-US" altLang="en-US" sz="2200" dirty="0" smtClean="0"/>
              <a:t>that often appear in algorithm analysis: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/>
              <a:t>Constant </a:t>
            </a:r>
            <a:r>
              <a:rPr lang="en-US" altLang="en-US" sz="1900" dirty="0" smtClean="0">
                <a:sym typeface="Symbol" pitchFamily="18" charset="2"/>
              </a:rPr>
              <a:t> </a:t>
            </a:r>
            <a:r>
              <a:rPr lang="en-US" altLang="en-US" sz="1900" b="1" i="1" dirty="0" smtClean="0">
                <a:sym typeface="Symbol" pitchFamily="18" charset="2"/>
              </a:rPr>
              <a:t>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/>
              <a:t>Logarithmic </a:t>
            </a:r>
            <a:r>
              <a:rPr lang="en-US" altLang="en-US" sz="1900" dirty="0" smtClean="0">
                <a:sym typeface="Symbol" pitchFamily="18" charset="2"/>
              </a:rPr>
              <a:t> log </a:t>
            </a:r>
            <a:r>
              <a:rPr lang="en-US" altLang="en-US" sz="1900" b="1" i="1" dirty="0" smtClean="0">
                <a:sym typeface="Symbol" pitchFamily="18" charset="2"/>
              </a:rPr>
              <a:t>n</a:t>
            </a:r>
            <a:endParaRPr lang="en-US" altLang="en-US" sz="19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/>
              <a:t>Linear </a:t>
            </a:r>
            <a:r>
              <a:rPr lang="en-US" altLang="en-US" sz="1900" dirty="0" smtClean="0">
                <a:sym typeface="Symbol" pitchFamily="18" charset="2"/>
              </a:rPr>
              <a:t> </a:t>
            </a:r>
            <a:r>
              <a:rPr lang="en-US" altLang="en-US" sz="1900" b="1" i="1" dirty="0" smtClean="0"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/>
              <a:t>N-Log-N </a:t>
            </a:r>
            <a:r>
              <a:rPr lang="en-US" altLang="en-US" sz="1900" dirty="0" smtClean="0">
                <a:sym typeface="Symbol" pitchFamily="18" charset="2"/>
              </a:rPr>
              <a:t> </a:t>
            </a:r>
            <a:r>
              <a:rPr lang="en-US" altLang="en-US" sz="1900" b="1" i="1" dirty="0" smtClean="0">
                <a:sym typeface="Symbol" pitchFamily="18" charset="2"/>
              </a:rPr>
              <a:t>n </a:t>
            </a:r>
            <a:r>
              <a:rPr lang="en-US" altLang="en-US" sz="1900" dirty="0" smtClean="0">
                <a:sym typeface="Symbol" pitchFamily="18" charset="2"/>
              </a:rPr>
              <a:t>log </a:t>
            </a:r>
            <a:r>
              <a:rPr lang="en-US" altLang="en-US" sz="1900" b="1" i="1" dirty="0" smtClean="0"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/>
              <a:t>Quadratic </a:t>
            </a:r>
            <a:r>
              <a:rPr lang="en-US" altLang="en-US" sz="1900" dirty="0" smtClean="0">
                <a:sym typeface="Symbol" pitchFamily="18" charset="2"/>
              </a:rPr>
              <a:t> </a:t>
            </a:r>
            <a:r>
              <a:rPr lang="en-US" altLang="en-US" sz="1900" b="1" i="1" dirty="0" smtClean="0">
                <a:sym typeface="Symbol" pitchFamily="18" charset="2"/>
              </a:rPr>
              <a:t>n</a:t>
            </a:r>
            <a:r>
              <a:rPr lang="en-US" altLang="en-US" sz="1900" baseline="30000" dirty="0" smtClean="0">
                <a:sym typeface="Symbol" pitchFamily="18" charset="2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/>
              <a:t>Cubic </a:t>
            </a:r>
            <a:r>
              <a:rPr lang="en-US" altLang="en-US" sz="1900" dirty="0" smtClean="0">
                <a:sym typeface="Symbol" pitchFamily="18" charset="2"/>
              </a:rPr>
              <a:t> </a:t>
            </a:r>
            <a:r>
              <a:rPr lang="en-US" altLang="en-US" sz="1900" b="1" i="1" dirty="0" smtClean="0">
                <a:sym typeface="Symbol" pitchFamily="18" charset="2"/>
              </a:rPr>
              <a:t>n</a:t>
            </a:r>
            <a:r>
              <a:rPr lang="en-US" altLang="en-US" sz="1900" baseline="30000" dirty="0" smtClean="0">
                <a:sym typeface="Symbol" pitchFamily="18" charset="2"/>
              </a:rPr>
              <a:t>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/>
              <a:t>Exponential </a:t>
            </a:r>
            <a:r>
              <a:rPr lang="en-US" altLang="en-US" sz="1900" dirty="0" smtClean="0">
                <a:sym typeface="Symbol" pitchFamily="18" charset="2"/>
              </a:rPr>
              <a:t> </a:t>
            </a:r>
            <a:r>
              <a:rPr lang="en-US" altLang="en-US" sz="1900" b="1" dirty="0" smtClean="0">
                <a:sym typeface="Symbol" pitchFamily="18" charset="2"/>
              </a:rPr>
              <a:t>2</a:t>
            </a:r>
            <a:r>
              <a:rPr lang="en-US" altLang="en-US" sz="1900" i="1" baseline="30000" dirty="0" smtClean="0"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900" b="1" baseline="30000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763000" y="5638800"/>
          <a:ext cx="163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" name="Equation" r:id="rId5" imgW="88560" imgH="164880" progId="Equation.3">
                  <p:embed/>
                </p:oleObj>
              </mc:Choice>
              <mc:Fallback>
                <p:oleObj name="Equation" r:id="rId5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5638800"/>
                        <a:ext cx="163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8172450" y="5299075"/>
          <a:ext cx="8874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7" name="Equation" r:id="rId7" imgW="482400" imgH="203040" progId="Equation.3">
                  <p:embed/>
                </p:oleObj>
              </mc:Choice>
              <mc:Fallback>
                <p:oleObj name="Equation" r:id="rId7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5299075"/>
                        <a:ext cx="88741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8534400" y="3886200"/>
          <a:ext cx="2349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8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886200"/>
                        <a:ext cx="23495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6586538" y="1693863"/>
          <a:ext cx="10826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9" name="Equation" r:id="rId11" imgW="583920" imgH="203040" progId="Equation.3">
                  <p:embed/>
                </p:oleObj>
              </mc:Choice>
              <mc:Fallback>
                <p:oleObj name="Equation" r:id="rId11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1693863"/>
                        <a:ext cx="10826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62000" y="2438400"/>
            <a:ext cx="2743200" cy="1371600"/>
          </a:xfrm>
          <a:prstGeom prst="rect">
            <a:avLst/>
          </a:prstGeom>
          <a:solidFill>
            <a:srgbClr val="FEFEBE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 is Due Soon</a:t>
            </a:r>
          </a:p>
          <a:p>
            <a:endParaRPr lang="en-US" dirty="0" smtClean="0"/>
          </a:p>
          <a:p>
            <a:r>
              <a:rPr lang="en-US" dirty="0" smtClean="0"/>
              <a:t>Homework 3 is Posted on D2L</a:t>
            </a:r>
          </a:p>
          <a:p>
            <a:pPr lvl="1"/>
            <a:r>
              <a:rPr lang="en-US" dirty="0" smtClean="0"/>
              <a:t>Do NOT delay in starting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647541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Common Big-Oh Functions</a:t>
            </a:r>
          </a:p>
        </p:txBody>
      </p:sp>
      <p:sp>
        <p:nvSpPr>
          <p:cNvPr id="71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3657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Seven functions that often appear in algorithm analysis: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smtClean="0"/>
              <a:t>Constant </a:t>
            </a:r>
            <a:r>
              <a:rPr lang="en-US" altLang="en-US" sz="1900" smtClean="0">
                <a:sym typeface="Symbol" pitchFamily="18" charset="2"/>
              </a:rPr>
              <a:t> </a:t>
            </a:r>
            <a:r>
              <a:rPr lang="en-US" altLang="en-US" sz="1900" b="1" i="1" smtClean="0">
                <a:sym typeface="Symbol" pitchFamily="18" charset="2"/>
              </a:rPr>
              <a:t>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smtClean="0"/>
              <a:t>Logarithmic </a:t>
            </a:r>
            <a:r>
              <a:rPr lang="en-US" altLang="en-US" sz="1900" smtClean="0">
                <a:sym typeface="Symbol" pitchFamily="18" charset="2"/>
              </a:rPr>
              <a:t> log </a:t>
            </a:r>
            <a:r>
              <a:rPr lang="en-US" altLang="en-US" sz="1900" b="1" i="1" smtClean="0">
                <a:sym typeface="Symbol" pitchFamily="18" charset="2"/>
              </a:rPr>
              <a:t>n</a:t>
            </a:r>
            <a:endParaRPr lang="en-US" altLang="en-US" sz="19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smtClean="0"/>
              <a:t>Linear </a:t>
            </a:r>
            <a:r>
              <a:rPr lang="en-US" altLang="en-US" sz="1900" smtClean="0">
                <a:sym typeface="Symbol" pitchFamily="18" charset="2"/>
              </a:rPr>
              <a:t> </a:t>
            </a:r>
            <a:r>
              <a:rPr lang="en-US" altLang="en-US" sz="1900" b="1" i="1" smtClean="0"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smtClean="0"/>
              <a:t>N-Log-N </a:t>
            </a:r>
            <a:r>
              <a:rPr lang="en-US" altLang="en-US" sz="1900" smtClean="0">
                <a:sym typeface="Symbol" pitchFamily="18" charset="2"/>
              </a:rPr>
              <a:t> </a:t>
            </a:r>
            <a:r>
              <a:rPr lang="en-US" altLang="en-US" sz="1900" b="1" i="1" smtClean="0">
                <a:sym typeface="Symbol" pitchFamily="18" charset="2"/>
              </a:rPr>
              <a:t>n </a:t>
            </a:r>
            <a:r>
              <a:rPr lang="en-US" altLang="en-US" sz="1900" smtClean="0">
                <a:sym typeface="Symbol" pitchFamily="18" charset="2"/>
              </a:rPr>
              <a:t>log </a:t>
            </a:r>
            <a:r>
              <a:rPr lang="en-US" altLang="en-US" sz="1900" b="1" i="1" smtClean="0"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smtClean="0"/>
              <a:t>Quadratic </a:t>
            </a:r>
            <a:r>
              <a:rPr lang="en-US" altLang="en-US" sz="1900" smtClean="0">
                <a:sym typeface="Symbol" pitchFamily="18" charset="2"/>
              </a:rPr>
              <a:t> </a:t>
            </a:r>
            <a:r>
              <a:rPr lang="en-US" altLang="en-US" sz="1900" b="1" i="1" smtClean="0">
                <a:sym typeface="Symbol" pitchFamily="18" charset="2"/>
              </a:rPr>
              <a:t>n</a:t>
            </a:r>
            <a:r>
              <a:rPr lang="en-US" altLang="en-US" sz="1900" baseline="30000" smtClean="0">
                <a:sym typeface="Symbol" pitchFamily="18" charset="2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smtClean="0"/>
              <a:t>Cubic </a:t>
            </a:r>
            <a:r>
              <a:rPr lang="en-US" altLang="en-US" sz="1900" smtClean="0">
                <a:sym typeface="Symbol" pitchFamily="18" charset="2"/>
              </a:rPr>
              <a:t> </a:t>
            </a:r>
            <a:r>
              <a:rPr lang="en-US" altLang="en-US" sz="1900" b="1" i="1" smtClean="0">
                <a:sym typeface="Symbol" pitchFamily="18" charset="2"/>
              </a:rPr>
              <a:t>n</a:t>
            </a:r>
            <a:r>
              <a:rPr lang="en-US" altLang="en-US" sz="1900" baseline="30000" smtClean="0">
                <a:sym typeface="Symbol" pitchFamily="18" charset="2"/>
              </a:rPr>
              <a:t>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smtClean="0"/>
              <a:t>Exponential </a:t>
            </a:r>
            <a:r>
              <a:rPr lang="en-US" altLang="en-US" sz="1900" smtClean="0">
                <a:sym typeface="Symbol" pitchFamily="18" charset="2"/>
              </a:rPr>
              <a:t> </a:t>
            </a:r>
            <a:r>
              <a:rPr lang="en-US" altLang="en-US" sz="1900" b="1" smtClean="0">
                <a:sym typeface="Symbol" pitchFamily="18" charset="2"/>
              </a:rPr>
              <a:t>2</a:t>
            </a:r>
            <a:r>
              <a:rPr lang="en-US" altLang="en-US" sz="1900" i="1" baseline="30000" smtClean="0"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900" b="1" baseline="30000" smtClean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7543800" y="5867400"/>
          <a:ext cx="10826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" name="Equation" r:id="rId5" imgW="583920" imgH="203040" progId="Equation.3">
                  <p:embed/>
                </p:oleObj>
              </mc:Choice>
              <mc:Fallback>
                <p:oleObj name="Equation" r:id="rId5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867400"/>
                        <a:ext cx="10826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8458200" y="5334000"/>
          <a:ext cx="3302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" name="Equation" r:id="rId7" imgW="177480" imgH="203040" progId="Equation.3">
                  <p:embed/>
                </p:oleObj>
              </mc:Choice>
              <mc:Fallback>
                <p:oleObj name="Equation" r:id="rId7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334000"/>
                        <a:ext cx="3302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8458200" y="1828800"/>
          <a:ext cx="3302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" name="Equation" r:id="rId9" imgW="177480" imgH="203040" progId="Equation.3">
                  <p:embed/>
                </p:oleObj>
              </mc:Choice>
              <mc:Fallback>
                <p:oleObj name="Equation" r:id="rId9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1828800"/>
                        <a:ext cx="3302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6096000" y="1763713"/>
          <a:ext cx="3302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3" name="Equation" r:id="rId11" imgW="177480" imgH="190440" progId="Equation.3">
                  <p:embed/>
                </p:oleObj>
              </mc:Choice>
              <mc:Fallback>
                <p:oleObj name="Equation" r:id="rId11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63713"/>
                        <a:ext cx="3302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62000" y="3810000"/>
            <a:ext cx="2514600" cy="1066800"/>
          </a:xfrm>
          <a:prstGeom prst="rect">
            <a:avLst/>
          </a:prstGeom>
          <a:solidFill>
            <a:srgbClr val="FEFEBE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4419600"/>
            <a:ext cx="4572000" cy="38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* just too big of a number to calculate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08130"/>
            <a:ext cx="8212253" cy="298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7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of Execution Times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21181631"/>
                  </p:ext>
                </p:extLst>
              </p:nvPr>
            </p:nvGraphicFramePr>
            <p:xfrm>
              <a:off x="1905000" y="1600200"/>
              <a:ext cx="5715000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7500"/>
                    <a:gridCol w="28575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function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common name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n</a:t>
                          </a:r>
                          <a:r>
                            <a:rPr lang="en-US" dirty="0" smtClean="0"/>
                            <a:t>!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factorial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r>
                            <a:rPr lang="en-US" i="1" baseline="30000" dirty="0" smtClean="0"/>
                            <a:t>n</a:t>
                          </a:r>
                          <a:endParaRPr lang="en-US" i="1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exponential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1" dirty="0" err="1" smtClean="0"/>
                            <a:t>n</a:t>
                          </a:r>
                          <a:r>
                            <a:rPr lang="en-US" baseline="30000" dirty="0" err="1" smtClean="0"/>
                            <a:t>d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, d &gt; 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polynomial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cubic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quadratic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1" dirty="0" smtClean="0"/>
                            <a:t>n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n</a:t>
                          </a:r>
                          <a:r>
                            <a:rPr lang="en-US" dirty="0" smtClean="0"/>
                            <a:t> log </a:t>
                          </a:r>
                          <a:r>
                            <a:rPr lang="en-US" i="1" dirty="0" smtClean="0"/>
                            <a:t>n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n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linear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square root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log </a:t>
                          </a:r>
                          <a:r>
                            <a:rPr lang="en-US" i="1" dirty="0" smtClean="0"/>
                            <a:t>n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logarithmic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constant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95760034"/>
                  </p:ext>
                </p:extLst>
              </p:nvPr>
            </p:nvGraphicFramePr>
            <p:xfrm>
              <a:off x="1905000" y="1600200"/>
              <a:ext cx="5715000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7500"/>
                    <a:gridCol w="28575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function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common name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n</a:t>
                          </a:r>
                          <a:r>
                            <a:rPr lang="en-US" dirty="0" smtClean="0"/>
                            <a:t>!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factorial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r>
                            <a:rPr lang="en-US" i="1" baseline="30000" dirty="0" smtClean="0"/>
                            <a:t>n</a:t>
                          </a:r>
                          <a:endParaRPr lang="en-US" i="1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exponential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1" dirty="0" err="1" smtClean="0"/>
                            <a:t>n</a:t>
                          </a:r>
                          <a:r>
                            <a:rPr lang="en-US" baseline="30000" dirty="0" err="1" smtClean="0"/>
                            <a:t>d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, d &gt; 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polynomial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cubic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quadratic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3" t="-606557" r="-9978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n</a:t>
                          </a:r>
                          <a:r>
                            <a:rPr lang="en-US" dirty="0" smtClean="0"/>
                            <a:t> log </a:t>
                          </a:r>
                          <a:r>
                            <a:rPr lang="en-US" i="1" dirty="0" smtClean="0"/>
                            <a:t>n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n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linear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3" t="-921667" r="-99787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square root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log </a:t>
                          </a:r>
                          <a:r>
                            <a:rPr lang="en-US" i="1" dirty="0" smtClean="0"/>
                            <a:t>n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logarithmic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constant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 rot="16200000">
            <a:off x="-1122932" y="3435366"/>
            <a:ext cx="510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     </a:t>
            </a:r>
            <a:r>
              <a:rPr lang="en-US" dirty="0" smtClean="0">
                <a:sym typeface="Wingdings" panose="05000000000000000000" pitchFamily="2" charset="2"/>
              </a:rPr>
              <a:t>      ok           </a:t>
            </a:r>
            <a:r>
              <a:rPr lang="en-US" dirty="0" err="1" smtClean="0">
                <a:sym typeface="Wingdings" panose="05000000000000000000" pitchFamily="2" charset="2"/>
              </a:rPr>
              <a:t>kinda</a:t>
            </a:r>
            <a:r>
              <a:rPr lang="en-US" dirty="0" smtClean="0">
                <a:sym typeface="Wingdings" panose="05000000000000000000" pitchFamily="2" charset="2"/>
              </a:rPr>
              <a:t> slow   way too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Constant </a:t>
            </a:r>
            <a:r>
              <a:rPr lang="en-US" altLang="en-US" i="1" dirty="0" smtClean="0"/>
              <a:t>Factors</a:t>
            </a:r>
            <a:r>
              <a:rPr lang="en-US" altLang="en-US" dirty="0" smtClean="0"/>
              <a:t> and Big Oh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457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With regard to Big Oh Analysis</a:t>
            </a:r>
          </a:p>
          <a:p>
            <a:pPr eaLnBrk="1" hangingPunct="1"/>
            <a:r>
              <a:rPr lang="en-US" altLang="en-US" sz="2800" dirty="0" smtClean="0"/>
              <a:t>The growth rate is not affected by</a:t>
            </a:r>
          </a:p>
          <a:p>
            <a:pPr lvl="1" eaLnBrk="1" hangingPunct="1">
              <a:buClrTx/>
            </a:pPr>
            <a:r>
              <a:rPr lang="en-US" altLang="en-US" sz="2400" dirty="0" smtClean="0"/>
              <a:t>constant factors, </a:t>
            </a:r>
            <a:r>
              <a:rPr lang="en-US" altLang="en-US" sz="2400" i="1" dirty="0" smtClean="0"/>
              <a:t>c</a:t>
            </a:r>
            <a:r>
              <a:rPr lang="en-US" altLang="en-US" sz="2400" dirty="0" smtClean="0"/>
              <a:t>,  or </a:t>
            </a:r>
          </a:p>
          <a:p>
            <a:pPr lvl="1" eaLnBrk="1" hangingPunct="1">
              <a:buClrTx/>
            </a:pPr>
            <a:r>
              <a:rPr lang="en-US" altLang="en-US" sz="2400" dirty="0" smtClean="0"/>
              <a:t>lower-order terms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Examples</a:t>
            </a:r>
          </a:p>
          <a:p>
            <a:pPr lvl="1"/>
            <a:r>
              <a:rPr lang="en-US" altLang="en-US" sz="2400" dirty="0" smtClean="0">
                <a:sym typeface="Symbol" pitchFamily="18" charset="2"/>
              </a:rPr>
              <a:t>100 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b="1" dirty="0" smtClean="0">
                <a:sym typeface="Symbol" pitchFamily="18" charset="2"/>
              </a:rPr>
              <a:t> </a:t>
            </a:r>
            <a:r>
              <a:rPr lang="en-US" altLang="en-US" sz="2400" b="1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2400" b="1" dirty="0" smtClean="0">
                <a:sym typeface="Symbol" pitchFamily="18" charset="2"/>
              </a:rPr>
              <a:t> </a:t>
            </a:r>
            <a:r>
              <a:rPr lang="en-US" altLang="en-US" sz="2400" dirty="0" smtClean="0">
                <a:sym typeface="Symbol" pitchFamily="18" charset="2"/>
              </a:rPr>
              <a:t>10</a:t>
            </a:r>
            <a:r>
              <a:rPr lang="en-US" altLang="en-US" sz="2400" baseline="30000" dirty="0" smtClean="0">
                <a:sym typeface="Symbol" pitchFamily="18" charset="2"/>
              </a:rPr>
              <a:t>5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dirty="0" smtClean="0"/>
              <a:t>is a linear function    </a:t>
            </a:r>
            <a:r>
              <a:rPr lang="en-US" altLang="en-US" sz="2400" i="1" dirty="0" smtClean="0"/>
              <a:t>O(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i="1" dirty="0" smtClean="0"/>
              <a:t>)</a:t>
            </a:r>
          </a:p>
          <a:p>
            <a:pPr lvl="1"/>
            <a:endParaRPr lang="en-US" altLang="en-US" sz="2400" i="1" dirty="0" smtClean="0"/>
          </a:p>
          <a:p>
            <a:pPr lvl="1"/>
            <a:r>
              <a:rPr lang="en-US" altLang="en-US" sz="2400" dirty="0" smtClean="0">
                <a:sym typeface="Symbol" pitchFamily="18" charset="2"/>
              </a:rPr>
              <a:t>40 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baseline="30000" dirty="0" smtClean="0">
                <a:sym typeface="Symbol" pitchFamily="18" charset="2"/>
              </a:rPr>
              <a:t>2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b="1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2400" dirty="0" smtClean="0">
                <a:sym typeface="Symbol" pitchFamily="18" charset="2"/>
              </a:rPr>
              <a:t> 10</a:t>
            </a:r>
            <a:r>
              <a:rPr lang="en-US" altLang="en-US" sz="2400" baseline="30000" dirty="0" smtClean="0">
                <a:sym typeface="Symbol" pitchFamily="18" charset="2"/>
              </a:rPr>
              <a:t>8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dirty="0" smtClean="0"/>
              <a:t>is a quadratic function   </a:t>
            </a:r>
            <a:r>
              <a:rPr lang="en-US" altLang="en-US" sz="2400" i="1" dirty="0" smtClean="0"/>
              <a:t>O(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i="1" baseline="30000" dirty="0" smtClean="0">
                <a:sym typeface="Symbol" pitchFamily="18" charset="2"/>
              </a:rPr>
              <a:t>2</a:t>
            </a:r>
            <a:r>
              <a:rPr lang="en-US" altLang="en-US" sz="2400" i="1" dirty="0" smtClean="0"/>
              <a:t>)</a:t>
            </a:r>
          </a:p>
          <a:p>
            <a:pPr eaLnBrk="1" hangingPunct="1"/>
            <a:endParaRPr lang="en-US" altLang="en-US" sz="24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278376" y="3993402"/>
            <a:ext cx="1702824" cy="880280"/>
            <a:chOff x="278376" y="3993402"/>
            <a:chExt cx="1702824" cy="880280"/>
          </a:xfrm>
        </p:grpSpPr>
        <p:sp>
          <p:nvSpPr>
            <p:cNvPr id="2" name="&quot;No&quot; Symbol 1"/>
            <p:cNvSpPr/>
            <p:nvPr/>
          </p:nvSpPr>
          <p:spPr>
            <a:xfrm>
              <a:off x="1371600" y="4343400"/>
              <a:ext cx="609600" cy="530282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8376" y="3993402"/>
              <a:ext cx="155042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constant factor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0" y="3993402"/>
            <a:ext cx="1941089" cy="902732"/>
            <a:chOff x="2438400" y="3993402"/>
            <a:chExt cx="1941089" cy="902732"/>
          </a:xfrm>
        </p:grpSpPr>
        <p:sp>
          <p:nvSpPr>
            <p:cNvPr id="7" name="&quot;No&quot; Symbol 6"/>
            <p:cNvSpPr/>
            <p:nvPr/>
          </p:nvSpPr>
          <p:spPr>
            <a:xfrm>
              <a:off x="2438400" y="4362734"/>
              <a:ext cx="457200" cy="533400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3116" y="3993402"/>
              <a:ext cx="173637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lower order term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81200" y="4362734"/>
            <a:ext cx="4191000" cy="666466"/>
            <a:chOff x="1981200" y="4362734"/>
            <a:chExt cx="4191000" cy="666466"/>
          </a:xfrm>
        </p:grpSpPr>
        <p:sp>
          <p:nvSpPr>
            <p:cNvPr id="4" name="Oval 3"/>
            <p:cNvSpPr/>
            <p:nvPr/>
          </p:nvSpPr>
          <p:spPr>
            <a:xfrm>
              <a:off x="1981200" y="4362734"/>
              <a:ext cx="304800" cy="514066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Elbow Connector 5"/>
            <p:cNvCxnSpPr>
              <a:stCxn id="4" idx="4"/>
            </p:cNvCxnSpPr>
            <p:nvPr/>
          </p:nvCxnSpPr>
          <p:spPr>
            <a:xfrm rot="16200000" flipH="1">
              <a:off x="3180344" y="3830056"/>
              <a:ext cx="152400" cy="2245888"/>
            </a:xfrm>
            <a:prstGeom prst="bentConnector2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flipV="1">
              <a:off x="4379489" y="4610100"/>
              <a:ext cx="1792711" cy="419100"/>
            </a:xfrm>
            <a:prstGeom prst="bentConnector3">
              <a:avLst>
                <a:gd name="adj1" fmla="val 131458"/>
              </a:avLst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831075" y="5200934"/>
            <a:ext cx="5103125" cy="765413"/>
            <a:chOff x="1831075" y="5200934"/>
            <a:chExt cx="5103125" cy="765413"/>
          </a:xfrm>
        </p:grpSpPr>
        <p:cxnSp>
          <p:nvCxnSpPr>
            <p:cNvPr id="30" name="Elbow Connector 29"/>
            <p:cNvCxnSpPr/>
            <p:nvPr/>
          </p:nvCxnSpPr>
          <p:spPr>
            <a:xfrm rot="16200000" flipH="1">
              <a:off x="3123194" y="4710052"/>
              <a:ext cx="152400" cy="2360189"/>
            </a:xfrm>
            <a:prstGeom prst="bentConnector2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831075" y="5200934"/>
              <a:ext cx="381000" cy="514066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Elbow Connector 31"/>
            <p:cNvCxnSpPr/>
            <p:nvPr/>
          </p:nvCxnSpPr>
          <p:spPr>
            <a:xfrm flipV="1">
              <a:off x="4381764" y="5524500"/>
              <a:ext cx="2552436" cy="419100"/>
            </a:xfrm>
            <a:prstGeom prst="bentConnector3">
              <a:avLst>
                <a:gd name="adj1" fmla="val 123788"/>
              </a:avLst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78376" y="4873682"/>
            <a:ext cx="2617224" cy="841318"/>
            <a:chOff x="278376" y="4873682"/>
            <a:chExt cx="2617224" cy="841318"/>
          </a:xfrm>
        </p:grpSpPr>
        <p:sp>
          <p:nvSpPr>
            <p:cNvPr id="27" name="&quot;No&quot; Symbol 26"/>
            <p:cNvSpPr/>
            <p:nvPr/>
          </p:nvSpPr>
          <p:spPr>
            <a:xfrm>
              <a:off x="1373875" y="5181600"/>
              <a:ext cx="457200" cy="533400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&quot;No&quot; Symbol 27"/>
            <p:cNvSpPr/>
            <p:nvPr/>
          </p:nvSpPr>
          <p:spPr>
            <a:xfrm>
              <a:off x="2514600" y="5257800"/>
              <a:ext cx="381000" cy="457200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8376" y="4873682"/>
              <a:ext cx="164019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constant factors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58116" y="4885351"/>
            <a:ext cx="1974072" cy="905849"/>
            <a:chOff x="2758116" y="4885351"/>
            <a:chExt cx="1974072" cy="905849"/>
          </a:xfrm>
        </p:grpSpPr>
        <p:sp>
          <p:nvSpPr>
            <p:cNvPr id="29" name="&quot;No&quot; Symbol 28"/>
            <p:cNvSpPr/>
            <p:nvPr/>
          </p:nvSpPr>
          <p:spPr>
            <a:xfrm>
              <a:off x="2758116" y="5257800"/>
              <a:ext cx="457200" cy="533400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95815" y="4885351"/>
              <a:ext cx="173637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lower order term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87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7n – 2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3n</a:t>
            </a:r>
            <a:r>
              <a:rPr lang="en-US" baseline="30000" dirty="0" smtClean="0"/>
              <a:t>3</a:t>
            </a:r>
            <a:r>
              <a:rPr lang="en-US" dirty="0" smtClean="0"/>
              <a:t> + 20n</a:t>
            </a:r>
            <a:r>
              <a:rPr lang="en-US" baseline="30000" dirty="0" smtClean="0"/>
              <a:t>2</a:t>
            </a:r>
            <a:r>
              <a:rPr lang="en-US" dirty="0" smtClean="0"/>
              <a:t> + 5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3 (log n) + 5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Oh Examples: Applying Definition</a:t>
            </a:r>
            <a:endParaRPr lang="en-US" dirty="0"/>
          </a:p>
        </p:txBody>
      </p:sp>
      <p:sp>
        <p:nvSpPr>
          <p:cNvPr id="39940" name="Rectangle 1028"/>
          <p:cNvSpPr>
            <a:spLocks noChangeArrowheads="1"/>
          </p:cNvSpPr>
          <p:nvPr/>
        </p:nvSpPr>
        <p:spPr bwMode="auto">
          <a:xfrm>
            <a:off x="914400" y="1828800"/>
            <a:ext cx="7086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2000" dirty="0"/>
              <a:t>7n-2 </a:t>
            </a:r>
            <a:r>
              <a:rPr lang="en-US" altLang="en-US" sz="2000" dirty="0">
                <a:solidFill>
                  <a:srgbClr val="FF0000"/>
                </a:solidFill>
              </a:rPr>
              <a:t>is </a:t>
            </a:r>
            <a:r>
              <a:rPr lang="en-US" altLang="en-US" sz="2000" b="1" i="1" dirty="0">
                <a:solidFill>
                  <a:srgbClr val="FF0000"/>
                </a:solidFill>
              </a:rPr>
              <a:t>O(n)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2000" dirty="0" smtClean="0"/>
              <a:t>	need </a:t>
            </a:r>
            <a:r>
              <a:rPr lang="en-US" altLang="en-US" sz="2000" dirty="0"/>
              <a:t>c &gt; 0 and n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 1 such that</a:t>
            </a:r>
            <a:r>
              <a:rPr lang="en-US" altLang="en-US" sz="2000" dirty="0"/>
              <a:t> 7n-2 </a:t>
            </a:r>
            <a:r>
              <a:rPr lang="en-US" altLang="en-US" sz="2000" dirty="0">
                <a:sym typeface="Symbol" pitchFamily="18" charset="2"/>
              </a:rPr>
              <a:t> </a:t>
            </a:r>
            <a:r>
              <a:rPr lang="en-US" altLang="en-US" sz="2000" dirty="0" err="1" smtClean="0">
                <a:sym typeface="Symbol" pitchFamily="18" charset="2"/>
              </a:rPr>
              <a:t>c</a:t>
            </a:r>
            <a:r>
              <a:rPr lang="en-US" altLang="en-US" sz="2000" dirty="0" err="1">
                <a:cs typeface="Arial" charset="0"/>
                <a:sym typeface="Symbol" pitchFamily="18" charset="2"/>
              </a:rPr>
              <a:t>•</a:t>
            </a:r>
            <a:r>
              <a:rPr lang="en-US" altLang="en-US" sz="2000" dirty="0" err="1" smtClean="0">
                <a:cs typeface="Arial" charset="0"/>
                <a:sym typeface="Symbol" pitchFamily="18" charset="2"/>
              </a:rPr>
              <a:t>n</a:t>
            </a:r>
            <a:r>
              <a:rPr lang="en-US" altLang="en-US" sz="2000" dirty="0" smtClean="0">
                <a:cs typeface="Arial" charset="0"/>
                <a:sym typeface="Symbol" pitchFamily="18" charset="2"/>
              </a:rPr>
              <a:t> </a:t>
            </a:r>
            <a:r>
              <a:rPr lang="en-US" altLang="en-US" sz="2000" dirty="0">
                <a:cs typeface="Arial" charset="0"/>
                <a:sym typeface="Symbol" pitchFamily="18" charset="2"/>
              </a:rPr>
              <a:t>for n </a:t>
            </a:r>
            <a:r>
              <a:rPr lang="en-US" altLang="en-US" sz="2000" dirty="0">
                <a:sym typeface="Symbol" pitchFamily="18" charset="2"/>
              </a:rPr>
              <a:t> n</a:t>
            </a:r>
            <a:r>
              <a:rPr lang="en-US" altLang="en-US" sz="2000" baseline="-25000" dirty="0">
                <a:sym typeface="Symbol" pitchFamily="18" charset="2"/>
              </a:rPr>
              <a:t>0</a:t>
            </a:r>
            <a:endParaRPr lang="en-US" altLang="en-US" sz="2000" dirty="0">
              <a:sym typeface="Symbol" pitchFamily="18" charset="2"/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2000" dirty="0" smtClean="0">
                <a:sym typeface="Symbol" pitchFamily="18" charset="2"/>
              </a:rPr>
              <a:t>	this </a:t>
            </a:r>
            <a:r>
              <a:rPr lang="en-US" altLang="en-US" sz="2000" dirty="0">
                <a:sym typeface="Symbol" pitchFamily="18" charset="2"/>
              </a:rPr>
              <a:t>is true for c = 7 and </a:t>
            </a:r>
            <a:r>
              <a:rPr lang="en-US" altLang="en-US" sz="2000" dirty="0"/>
              <a:t>n</a:t>
            </a:r>
            <a:r>
              <a:rPr lang="en-US" altLang="en-US" sz="2000" baseline="-25000" dirty="0"/>
              <a:t>0</a:t>
            </a:r>
            <a:r>
              <a:rPr lang="en-US" altLang="en-US" sz="2000" dirty="0">
                <a:sym typeface="Symbol" pitchFamily="18" charset="2"/>
              </a:rPr>
              <a:t> = </a:t>
            </a:r>
            <a:r>
              <a:rPr lang="en-US" altLang="en-US" sz="2000" dirty="0" smtClean="0">
                <a:sym typeface="Symbol" pitchFamily="18" charset="2"/>
              </a:rPr>
              <a:t>1</a:t>
            </a:r>
            <a:endParaRPr lang="en-US" altLang="en-US" sz="2000" baseline="-25000" dirty="0"/>
          </a:p>
        </p:txBody>
      </p:sp>
      <p:sp>
        <p:nvSpPr>
          <p:cNvPr id="39942" name="Rectangle 1030"/>
          <p:cNvSpPr>
            <a:spLocks noChangeArrowheads="1"/>
          </p:cNvSpPr>
          <p:nvPr/>
        </p:nvSpPr>
        <p:spPr bwMode="auto">
          <a:xfrm>
            <a:off x="914400" y="34290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2000" dirty="0"/>
              <a:t>3n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+ 20n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+ 5 </a:t>
            </a:r>
            <a:r>
              <a:rPr lang="en-US" altLang="en-US" sz="2000" dirty="0">
                <a:solidFill>
                  <a:srgbClr val="FF0000"/>
                </a:solidFill>
              </a:rPr>
              <a:t>is </a:t>
            </a:r>
            <a:r>
              <a:rPr lang="en-US" altLang="en-US" sz="2000" b="1" i="1" dirty="0">
                <a:solidFill>
                  <a:srgbClr val="FF0000"/>
                </a:solidFill>
              </a:rPr>
              <a:t>O(n</a:t>
            </a:r>
            <a:r>
              <a:rPr lang="en-US" altLang="en-US" sz="2000" b="1" i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i="1" dirty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2000" dirty="0" smtClean="0"/>
              <a:t>	need </a:t>
            </a:r>
            <a:r>
              <a:rPr lang="en-US" altLang="en-US" sz="2000" dirty="0"/>
              <a:t>c &gt; 0 and n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 1 such that</a:t>
            </a:r>
            <a:r>
              <a:rPr lang="en-US" altLang="en-US" sz="2000" dirty="0"/>
              <a:t> 3n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+ 20n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+ 5 </a:t>
            </a:r>
            <a:r>
              <a:rPr lang="en-US" altLang="en-US" sz="2000" dirty="0">
                <a:sym typeface="Symbol" pitchFamily="18" charset="2"/>
              </a:rPr>
              <a:t> c</a:t>
            </a:r>
            <a:r>
              <a:rPr lang="en-US" altLang="en-US" sz="2000" dirty="0">
                <a:cs typeface="Arial" charset="0"/>
                <a:sym typeface="Symbol" pitchFamily="18" charset="2"/>
              </a:rPr>
              <a:t>•n</a:t>
            </a:r>
            <a:r>
              <a:rPr lang="en-US" altLang="en-US" sz="2000" baseline="30000" dirty="0">
                <a:cs typeface="Arial" charset="0"/>
                <a:sym typeface="Symbol" pitchFamily="18" charset="2"/>
              </a:rPr>
              <a:t>3</a:t>
            </a:r>
            <a:r>
              <a:rPr lang="en-US" altLang="en-US" sz="2000" dirty="0">
                <a:cs typeface="Arial" charset="0"/>
                <a:sym typeface="Symbol" pitchFamily="18" charset="2"/>
              </a:rPr>
              <a:t> for n </a:t>
            </a:r>
            <a:r>
              <a:rPr lang="en-US" altLang="en-US" sz="2000" dirty="0">
                <a:sym typeface="Symbol" pitchFamily="18" charset="2"/>
              </a:rPr>
              <a:t> n</a:t>
            </a:r>
            <a:r>
              <a:rPr lang="en-US" altLang="en-US" sz="2000" baseline="-25000" dirty="0">
                <a:sym typeface="Symbol" pitchFamily="18" charset="2"/>
              </a:rPr>
              <a:t>0</a:t>
            </a:r>
            <a:endParaRPr lang="en-US" altLang="en-US" sz="2000" dirty="0">
              <a:sym typeface="Symbol" pitchFamily="18" charset="2"/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2000" dirty="0" smtClean="0">
                <a:sym typeface="Symbol" pitchFamily="18" charset="2"/>
              </a:rPr>
              <a:t>	this </a:t>
            </a:r>
            <a:r>
              <a:rPr lang="en-US" altLang="en-US" sz="2000" dirty="0">
                <a:sym typeface="Symbol" pitchFamily="18" charset="2"/>
              </a:rPr>
              <a:t>is true for c = 4 and </a:t>
            </a:r>
            <a:r>
              <a:rPr lang="en-US" altLang="en-US" sz="2000" dirty="0"/>
              <a:t>n</a:t>
            </a:r>
            <a:r>
              <a:rPr lang="en-US" altLang="en-US" sz="2000" baseline="-25000" dirty="0"/>
              <a:t>0</a:t>
            </a:r>
            <a:r>
              <a:rPr lang="en-US" altLang="en-US" sz="2000" dirty="0">
                <a:sym typeface="Symbol" pitchFamily="18" charset="2"/>
              </a:rPr>
              <a:t> = 21</a:t>
            </a:r>
            <a:endParaRPr lang="en-US" altLang="en-US" sz="2000" dirty="0"/>
          </a:p>
        </p:txBody>
      </p:sp>
      <p:sp>
        <p:nvSpPr>
          <p:cNvPr id="39944" name="Rectangle 1032"/>
          <p:cNvSpPr>
            <a:spLocks noChangeArrowheads="1"/>
          </p:cNvSpPr>
          <p:nvPr/>
        </p:nvSpPr>
        <p:spPr bwMode="auto">
          <a:xfrm>
            <a:off x="914400" y="5029200"/>
            <a:ext cx="7620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2000" dirty="0"/>
              <a:t>3 log n + 5 </a:t>
            </a:r>
            <a:r>
              <a:rPr lang="en-US" altLang="en-US" sz="2000" dirty="0">
                <a:solidFill>
                  <a:srgbClr val="FF0000"/>
                </a:solidFill>
              </a:rPr>
              <a:t>is </a:t>
            </a:r>
            <a:r>
              <a:rPr lang="en-US" altLang="en-US" sz="2000" b="1" i="1" dirty="0">
                <a:solidFill>
                  <a:srgbClr val="FF0000"/>
                </a:solidFill>
              </a:rPr>
              <a:t>O(log n)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2000" dirty="0" smtClean="0"/>
              <a:t>	need </a:t>
            </a:r>
            <a:r>
              <a:rPr lang="en-US" altLang="en-US" sz="2000" dirty="0"/>
              <a:t>c &gt; 0 and n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 1 such that</a:t>
            </a:r>
            <a:r>
              <a:rPr lang="en-US" altLang="en-US" sz="2000" dirty="0"/>
              <a:t> 3 log n + 5 </a:t>
            </a:r>
            <a:r>
              <a:rPr lang="en-US" altLang="en-US" sz="2000" dirty="0">
                <a:sym typeface="Symbol" pitchFamily="18" charset="2"/>
              </a:rPr>
              <a:t> </a:t>
            </a:r>
            <a:r>
              <a:rPr lang="en-US" altLang="en-US" sz="2000" dirty="0" err="1">
                <a:sym typeface="Symbol" pitchFamily="18" charset="2"/>
              </a:rPr>
              <a:t>c</a:t>
            </a:r>
            <a:r>
              <a:rPr lang="en-US" altLang="en-US" sz="2000" dirty="0" err="1">
                <a:cs typeface="Arial" charset="0"/>
                <a:sym typeface="Symbol" pitchFamily="18" charset="2"/>
              </a:rPr>
              <a:t>•log</a:t>
            </a:r>
            <a:r>
              <a:rPr lang="en-US" altLang="en-US" sz="2000" dirty="0">
                <a:cs typeface="Arial" charset="0"/>
                <a:sym typeface="Symbol" pitchFamily="18" charset="2"/>
              </a:rPr>
              <a:t> n for n </a:t>
            </a:r>
            <a:r>
              <a:rPr lang="en-US" altLang="en-US" sz="2000" dirty="0">
                <a:sym typeface="Symbol" pitchFamily="18" charset="2"/>
              </a:rPr>
              <a:t> n</a:t>
            </a:r>
            <a:r>
              <a:rPr lang="en-US" altLang="en-US" sz="2000" baseline="-25000" dirty="0">
                <a:sym typeface="Symbol" pitchFamily="18" charset="2"/>
              </a:rPr>
              <a:t>0</a:t>
            </a:r>
            <a:endParaRPr lang="en-US" altLang="en-US" sz="2000" dirty="0">
              <a:sym typeface="Symbol" pitchFamily="18" charset="2"/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2000" dirty="0" smtClean="0">
                <a:sym typeface="Symbol" pitchFamily="18" charset="2"/>
              </a:rPr>
              <a:t>	this </a:t>
            </a:r>
            <a:r>
              <a:rPr lang="en-US" altLang="en-US" sz="2000" dirty="0">
                <a:sym typeface="Symbol" pitchFamily="18" charset="2"/>
              </a:rPr>
              <a:t>is true for c = 8 and </a:t>
            </a:r>
            <a:r>
              <a:rPr lang="en-US" altLang="en-US" sz="2000" dirty="0"/>
              <a:t>n</a:t>
            </a:r>
            <a:r>
              <a:rPr lang="en-US" altLang="en-US" sz="2000" baseline="-25000" dirty="0"/>
              <a:t>0</a:t>
            </a:r>
            <a:r>
              <a:rPr lang="en-US" altLang="en-US" sz="2000" dirty="0">
                <a:sym typeface="Symbol" pitchFamily="18" charset="2"/>
              </a:rPr>
              <a:t> = 2</a:t>
            </a:r>
            <a:endParaRPr lang="en-US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39490"/>
            <a:ext cx="1381353" cy="8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28" y="4321920"/>
            <a:ext cx="1264672" cy="79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84991"/>
            <a:ext cx="1406604" cy="106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3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2" grpId="0" autoUpdateAnimBg="0"/>
      <p:bldP spid="3994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Searching Arrays</a:t>
            </a:r>
          </a:p>
          <a:p>
            <a:pPr lvl="1"/>
            <a:r>
              <a:rPr lang="en-US" dirty="0" smtClean="0"/>
              <a:t>Big-Oh</a:t>
            </a:r>
            <a:endParaRPr lang="en-US" dirty="0"/>
          </a:p>
          <a:p>
            <a:pPr lvl="2"/>
            <a:r>
              <a:rPr lang="en-US" dirty="0"/>
              <a:t>The Math side of things</a:t>
            </a:r>
          </a:p>
          <a:p>
            <a:pPr lvl="3"/>
            <a:r>
              <a:rPr lang="en-US" dirty="0"/>
              <a:t>Asymptotic Analysis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Big-Oh</a:t>
            </a:r>
          </a:p>
          <a:p>
            <a:pPr lvl="2"/>
            <a:r>
              <a:rPr lang="en-US" dirty="0"/>
              <a:t>The Math side of things</a:t>
            </a:r>
          </a:p>
          <a:p>
            <a:pPr lvl="3"/>
            <a:r>
              <a:rPr lang="en-US" dirty="0" smtClean="0"/>
              <a:t>Growth </a:t>
            </a:r>
            <a:r>
              <a:rPr lang="en-US" dirty="0"/>
              <a:t>Rate Comparisons</a:t>
            </a:r>
          </a:p>
          <a:p>
            <a:pPr lvl="2"/>
            <a:r>
              <a:rPr lang="en-US" dirty="0" smtClean="0"/>
              <a:t>The Code side of things</a:t>
            </a:r>
          </a:p>
          <a:p>
            <a:pPr lvl="3"/>
            <a:r>
              <a:rPr lang="en-US" dirty="0" smtClean="0"/>
              <a:t>Nested For-Loops, Sigma Notation</a:t>
            </a:r>
          </a:p>
          <a:p>
            <a:pPr lvl="3"/>
            <a:r>
              <a:rPr lang="en-US" dirty="0"/>
              <a:t>Practice Exercises</a:t>
            </a:r>
          </a:p>
          <a:p>
            <a:pPr lvl="3"/>
            <a:r>
              <a:rPr lang="en-US" dirty="0"/>
              <a:t>Book </a:t>
            </a:r>
            <a:r>
              <a:rPr lang="en-US" dirty="0" smtClean="0"/>
              <a:t>Example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Big-Oh: Relates to Growth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562600" cy="25908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 smtClean="0"/>
              <a:t>As Big-Oh notation is based on asymptotic analysis</a:t>
            </a:r>
          </a:p>
          <a:p>
            <a:pPr lvl="1"/>
            <a:r>
              <a:rPr lang="en-US" altLang="en-US" dirty="0" smtClean="0"/>
              <a:t>Big-Oh </a:t>
            </a:r>
            <a:r>
              <a:rPr lang="en-US" altLang="en-US" dirty="0"/>
              <a:t>notation gives an </a:t>
            </a:r>
            <a:r>
              <a:rPr lang="en-US" altLang="en-US" b="1" u="sng" dirty="0"/>
              <a:t>upper bound </a:t>
            </a:r>
            <a:r>
              <a:rPr lang="en-US" altLang="en-US" dirty="0"/>
              <a:t>on the growth rate of a function</a:t>
            </a:r>
          </a:p>
          <a:p>
            <a:pPr lvl="1"/>
            <a:r>
              <a:rPr lang="en-US" altLang="en-US" dirty="0"/>
              <a:t>The statement “</a:t>
            </a:r>
            <a:r>
              <a:rPr lang="en-US" altLang="en-US" b="1" i="1" dirty="0">
                <a:sym typeface="Symbol" pitchFamily="18" charset="2"/>
              </a:rPr>
              <a:t>f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) </a:t>
            </a:r>
            <a:r>
              <a:rPr lang="en-US" altLang="en-US" dirty="0"/>
              <a:t>is </a:t>
            </a:r>
            <a:r>
              <a:rPr lang="en-US" altLang="en-US" b="1" i="1" dirty="0">
                <a:sym typeface="Symbol" pitchFamily="18" charset="2"/>
              </a:rPr>
              <a:t>O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g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))</a:t>
            </a:r>
            <a:r>
              <a:rPr lang="en-US" altLang="en-US" dirty="0"/>
              <a:t>” means that the growth rate of </a:t>
            </a:r>
            <a:r>
              <a:rPr lang="en-US" altLang="en-US" b="1" i="1" dirty="0">
                <a:sym typeface="Symbol" pitchFamily="18" charset="2"/>
              </a:rPr>
              <a:t>f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) </a:t>
            </a:r>
            <a:r>
              <a:rPr lang="en-US" altLang="en-US" dirty="0"/>
              <a:t>is no more than the growth rate of </a:t>
            </a:r>
            <a:r>
              <a:rPr lang="en-US" altLang="en-US" b="1" i="1" dirty="0">
                <a:sym typeface="Symbol" pitchFamily="18" charset="2"/>
              </a:rPr>
              <a:t>g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 smtClean="0">
                <a:sym typeface="Symbol" pitchFamily="18" charset="2"/>
              </a:rPr>
              <a:t>) </a:t>
            </a:r>
            <a:r>
              <a:rPr lang="en-US" altLang="en-US" sz="2200" dirty="0" smtClean="0">
                <a:sym typeface="Symbol" pitchFamily="18" charset="2"/>
              </a:rPr>
              <a:t>(</a:t>
            </a:r>
            <a:r>
              <a:rPr lang="en-US" altLang="en-US" sz="2000" b="1" i="1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f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000" b="1" i="1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)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 b="1" i="1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cg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000" b="1" i="1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) 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for </a:t>
            </a:r>
            <a:r>
              <a:rPr lang="en-US" altLang="en-US" sz="2000" b="1" i="1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000" b="1" baseline="-250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0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f’(n)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 b="1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 g’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000" b="1" i="1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)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smtClean="0">
                <a:sym typeface="Symbol" pitchFamily="18" charset="2"/>
              </a:rPr>
              <a:t>)</a:t>
            </a:r>
            <a:endParaRPr lang="en-US" altLang="en-US" dirty="0">
              <a:sym typeface="Symbol" pitchFamily="18" charset="2"/>
            </a:endParaRPr>
          </a:p>
          <a:p>
            <a:r>
              <a:rPr lang="en-US" altLang="en-US" dirty="0" smtClean="0"/>
              <a:t>Thus</a:t>
            </a:r>
          </a:p>
          <a:p>
            <a:pPr lvl="1"/>
            <a:r>
              <a:rPr lang="en-US" altLang="en-US" dirty="0" smtClean="0"/>
              <a:t>We </a:t>
            </a:r>
            <a:r>
              <a:rPr lang="en-US" altLang="en-US" dirty="0"/>
              <a:t>can use the big-Oh notation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to </a:t>
            </a:r>
            <a:r>
              <a:rPr lang="en-US" altLang="en-US" dirty="0"/>
              <a:t>rank functions according to their growth rate</a:t>
            </a:r>
          </a:p>
          <a:p>
            <a:endParaRPr lang="en-US" dirty="0"/>
          </a:p>
        </p:txBody>
      </p:sp>
      <p:graphicFrame>
        <p:nvGraphicFramePr>
          <p:cNvPr id="4" name="Group 72"/>
          <p:cNvGraphicFramePr>
            <a:graphicFrameLocks noGrp="1"/>
          </p:cNvGraphicFramePr>
          <p:nvPr/>
        </p:nvGraphicFramePr>
        <p:xfrm>
          <a:off x="1066800" y="4343400"/>
          <a:ext cx="7239000" cy="1895475"/>
        </p:xfrm>
        <a:graphic>
          <a:graphicData uri="http://schemas.openxmlformats.org/drawingml/2006/table">
            <a:tbl>
              <a:tblPr/>
              <a:tblGrid>
                <a:gridCol w="2578100"/>
                <a:gridCol w="2398713"/>
                <a:gridCol w="2262187"/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f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)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is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))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)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is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f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))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)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grows more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f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)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grows more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Same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big 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066800"/>
            <a:ext cx="2114203" cy="200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0424" y="2962438"/>
            <a:ext cx="263443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Are we allowed to use derivatives</a:t>
            </a:r>
          </a:p>
          <a:p>
            <a:r>
              <a:rPr lang="en-US" sz="1400" dirty="0" smtClean="0"/>
              <a:t>in a Computer Science Class?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00799" y="3352800"/>
            <a:ext cx="82875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YES!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58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Summarizing: Why Growth Rate Matters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965117"/>
              </p:ext>
            </p:extLst>
          </p:nvPr>
        </p:nvGraphicFramePr>
        <p:xfrm>
          <a:off x="685800" y="1600200"/>
          <a:ext cx="6477000" cy="4725987"/>
        </p:xfrm>
        <a:graphic>
          <a:graphicData uri="http://schemas.openxmlformats.org/drawingml/2006/table">
            <a:tbl>
              <a:tblPr/>
              <a:tblGrid>
                <a:gridCol w="1524000"/>
                <a:gridCol w="1752600"/>
                <a:gridCol w="1524000"/>
                <a:gridCol w="1676400"/>
              </a:tblGrid>
              <a:tr h="70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if runtime is...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time for n + 1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time for 2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time for 4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lg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lg (n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c(lg n + 2)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(n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 lg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~ c n lg 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+  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2c 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n + 2cn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4c n lg n + 4cn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~ c 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+ 2c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 cn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16c 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0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~ 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+ 3c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8c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64c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n+1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400" y="3711714"/>
            <a:ext cx="1295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consider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O(n^2)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>
            <a:off x="1066800" y="4273341"/>
            <a:ext cx="254000" cy="282060"/>
          </a:xfrm>
          <a:prstGeom prst="line">
            <a:avLst/>
          </a:prstGeom>
          <a:noFill/>
          <a:ln w="57150">
            <a:solidFill>
              <a:srgbClr val="800000">
                <a:alpha val="60000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15200" y="914400"/>
            <a:ext cx="17933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Aside</a:t>
            </a:r>
          </a:p>
          <a:p>
            <a:r>
              <a:rPr lang="en-US" sz="1400" dirty="0" smtClean="0"/>
              <a:t>   c is just a constant</a:t>
            </a:r>
          </a:p>
          <a:p>
            <a:r>
              <a:rPr lang="en-US" sz="1400" dirty="0" smtClean="0"/>
              <a:t>   Pretend it is 1</a:t>
            </a:r>
          </a:p>
          <a:p>
            <a:r>
              <a:rPr lang="en-US" sz="1400" dirty="0" smtClean="0"/>
              <a:t>   and make it go away</a:t>
            </a:r>
          </a:p>
          <a:p>
            <a:r>
              <a:rPr lang="en-US" sz="1400" dirty="0" smtClean="0"/>
              <a:t>   if it helps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25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Summarizing: Why Growth Rate Matters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88321"/>
              </p:ext>
            </p:extLst>
          </p:nvPr>
        </p:nvGraphicFramePr>
        <p:xfrm>
          <a:off x="685800" y="1600200"/>
          <a:ext cx="6477000" cy="4725987"/>
        </p:xfrm>
        <a:graphic>
          <a:graphicData uri="http://schemas.openxmlformats.org/drawingml/2006/table">
            <a:tbl>
              <a:tblPr/>
              <a:tblGrid>
                <a:gridCol w="1524000"/>
                <a:gridCol w="1752600"/>
                <a:gridCol w="1524000"/>
                <a:gridCol w="1676400"/>
              </a:tblGrid>
              <a:tr h="70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if runtime is...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time for n + 1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time for 2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time for 4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lg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lg (n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c(lg n + 2)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(n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 lg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~ c n lg 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+  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2c 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n + 2cn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4c n lg n + 4cn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~ c 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+ 2c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 cn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16c 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~ 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+ 3c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8c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64c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n+1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1004688"/>
            <a:ext cx="32004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where input size doubles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30765" name="Line 46"/>
          <p:cNvSpPr>
            <a:spLocks noChangeShapeType="1"/>
          </p:cNvSpPr>
          <p:nvPr/>
        </p:nvSpPr>
        <p:spPr bwMode="auto">
          <a:xfrm flipH="1">
            <a:off x="5143500" y="1404798"/>
            <a:ext cx="0" cy="424002"/>
          </a:xfrm>
          <a:prstGeom prst="line">
            <a:avLst/>
          </a:prstGeom>
          <a:noFill/>
          <a:ln w="57150">
            <a:solidFill>
              <a:srgbClr val="800000">
                <a:alpha val="60000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1400" y="4419600"/>
            <a:ext cx="15367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then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runtime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quadruples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flipH="1">
            <a:off x="5143500" y="4631601"/>
            <a:ext cx="2247900" cy="0"/>
          </a:xfrm>
          <a:prstGeom prst="line">
            <a:avLst/>
          </a:prstGeom>
          <a:noFill/>
          <a:ln w="57150">
            <a:solidFill>
              <a:srgbClr val="800000">
                <a:alpha val="60000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267200" y="4495800"/>
            <a:ext cx="381000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00" y="3711714"/>
            <a:ext cx="1295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consider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O(n^2)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>
            <a:off x="1066800" y="4273341"/>
            <a:ext cx="254000" cy="282060"/>
          </a:xfrm>
          <a:prstGeom prst="line">
            <a:avLst/>
          </a:prstGeom>
          <a:noFill/>
          <a:ln w="57150">
            <a:solidFill>
              <a:srgbClr val="800000">
                <a:alpha val="60000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15200" y="914400"/>
            <a:ext cx="17933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Aside</a:t>
            </a:r>
          </a:p>
          <a:p>
            <a:r>
              <a:rPr lang="en-US" sz="1400" dirty="0" smtClean="0"/>
              <a:t>   c is just a constant</a:t>
            </a:r>
          </a:p>
          <a:p>
            <a:r>
              <a:rPr lang="en-US" sz="1400" dirty="0" smtClean="0"/>
              <a:t>   Pretend it is 1</a:t>
            </a:r>
          </a:p>
          <a:p>
            <a:r>
              <a:rPr lang="en-US" sz="1400" dirty="0" smtClean="0"/>
              <a:t>   and make it go away</a:t>
            </a:r>
          </a:p>
          <a:p>
            <a:r>
              <a:rPr lang="en-US" sz="1400" dirty="0" smtClean="0"/>
              <a:t>   if it helps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09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765" grpId="0" animBg="1"/>
      <p:bldP spid="7" grpId="0" animBg="1"/>
      <p:bldP spid="9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Summarizing: Why Growth Rate Matters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788"/>
              </p:ext>
            </p:extLst>
          </p:nvPr>
        </p:nvGraphicFramePr>
        <p:xfrm>
          <a:off x="685800" y="1600200"/>
          <a:ext cx="6477000" cy="4725987"/>
        </p:xfrm>
        <a:graphic>
          <a:graphicData uri="http://schemas.openxmlformats.org/drawingml/2006/table">
            <a:tbl>
              <a:tblPr/>
              <a:tblGrid>
                <a:gridCol w="1524000"/>
                <a:gridCol w="1752600"/>
                <a:gridCol w="1524000"/>
                <a:gridCol w="1676400"/>
              </a:tblGrid>
              <a:tr h="70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if runtime is...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time for n + 1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time for 2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time for 4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(n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n + 2)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2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(n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 lg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~ c n lg 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+  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2c 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n + 2cn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4c n lg n + 4cn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~ c 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+ 2c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 cn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16c 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0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~ 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+ 3c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8c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64c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n+1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400" y="3003828"/>
            <a:ext cx="1295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consider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O(</a:t>
            </a:r>
            <a:r>
              <a:rPr lang="en-US" sz="2000" dirty="0" err="1" smtClean="0">
                <a:latin typeface="Comic Sans MS" panose="030F0702030302020204" pitchFamily="66" charset="0"/>
              </a:rPr>
              <a:t>lg</a:t>
            </a:r>
            <a:r>
              <a:rPr lang="en-US" sz="2000" dirty="0" smtClean="0">
                <a:latin typeface="Comic Sans MS" panose="030F0702030302020204" pitchFamily="66" charset="0"/>
              </a:rPr>
              <a:t> n)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flipV="1">
            <a:off x="1257300" y="2819399"/>
            <a:ext cx="190500" cy="373027"/>
          </a:xfrm>
          <a:prstGeom prst="line">
            <a:avLst/>
          </a:prstGeom>
          <a:noFill/>
          <a:ln w="57150">
            <a:solidFill>
              <a:srgbClr val="800000">
                <a:alpha val="60000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Algorithms</a:t>
            </a:r>
          </a:p>
          <a:p>
            <a:pPr lvl="2"/>
            <a:r>
              <a:rPr lang="en-US" dirty="0" smtClean="0"/>
              <a:t>Review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Big-Oh</a:t>
            </a:r>
          </a:p>
          <a:p>
            <a:pPr lvl="2"/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Linear Search</a:t>
            </a:r>
          </a:p>
          <a:p>
            <a:pPr lvl="2"/>
            <a:r>
              <a:rPr lang="en-US" dirty="0" smtClean="0"/>
              <a:t>Binary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Summarizing: Why Growth Rate Matters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53614"/>
              </p:ext>
            </p:extLst>
          </p:nvPr>
        </p:nvGraphicFramePr>
        <p:xfrm>
          <a:off x="685800" y="1600200"/>
          <a:ext cx="6477000" cy="4725987"/>
        </p:xfrm>
        <a:graphic>
          <a:graphicData uri="http://schemas.openxmlformats.org/drawingml/2006/table">
            <a:tbl>
              <a:tblPr/>
              <a:tblGrid>
                <a:gridCol w="1524000"/>
                <a:gridCol w="1752600"/>
                <a:gridCol w="1524000"/>
                <a:gridCol w="1676400"/>
              </a:tblGrid>
              <a:tr h="70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if runtime is...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time for n + 1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time for 2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time for 4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(n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n + 2)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(n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 lg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~ c n lg 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+  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2c 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n + 2cn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4c n lg n + 4cn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~ c 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+ 2c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 cn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16c 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0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~ 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+ 3c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8c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64c 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n+1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2n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MS PGothic" pitchFamily="34" charset="-128"/>
                        </a:rPr>
                        <a:t>4n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MS PGothic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400" y="3003828"/>
            <a:ext cx="1295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consider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O(</a:t>
            </a:r>
            <a:r>
              <a:rPr lang="en-US" sz="2000" dirty="0" err="1" smtClean="0">
                <a:latin typeface="Comic Sans MS" panose="030F0702030302020204" pitchFamily="66" charset="0"/>
              </a:rPr>
              <a:t>lg</a:t>
            </a:r>
            <a:r>
              <a:rPr lang="en-US" sz="2000" dirty="0" smtClean="0">
                <a:latin typeface="Comic Sans MS" panose="030F0702030302020204" pitchFamily="66" charset="0"/>
              </a:rPr>
              <a:t> n)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flipV="1">
            <a:off x="1257300" y="2819399"/>
            <a:ext cx="190500" cy="373027"/>
          </a:xfrm>
          <a:prstGeom prst="line">
            <a:avLst/>
          </a:prstGeom>
          <a:noFill/>
          <a:ln w="57150">
            <a:solidFill>
              <a:srgbClr val="800000">
                <a:alpha val="60000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1004688"/>
            <a:ext cx="32004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where input size doubles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Line 46"/>
          <p:cNvSpPr>
            <a:spLocks noChangeShapeType="1"/>
          </p:cNvSpPr>
          <p:nvPr/>
        </p:nvSpPr>
        <p:spPr bwMode="auto">
          <a:xfrm flipH="1">
            <a:off x="5143500" y="1404798"/>
            <a:ext cx="0" cy="424002"/>
          </a:xfrm>
          <a:prstGeom prst="line">
            <a:avLst/>
          </a:prstGeom>
          <a:noFill/>
          <a:ln w="57150">
            <a:solidFill>
              <a:srgbClr val="800000">
                <a:alpha val="60000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39000" y="2347079"/>
            <a:ext cx="16891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then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runtime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increases by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“1 step”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 flipH="1">
            <a:off x="5391150" y="2554109"/>
            <a:ext cx="1847850" cy="0"/>
          </a:xfrm>
          <a:prstGeom prst="line">
            <a:avLst/>
          </a:prstGeom>
          <a:noFill/>
          <a:ln w="57150">
            <a:solidFill>
              <a:srgbClr val="800000">
                <a:alpha val="60000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51400" y="2418308"/>
            <a:ext cx="482600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Examples: Running Time Comparisons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76400"/>
            <a:ext cx="829468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9144" y="2643710"/>
            <a:ext cx="2514600" cy="40011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i.e. 8n  versus n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12024" y="3352800"/>
            <a:ext cx="2514600" cy="1704439"/>
            <a:chOff x="1612024" y="3352800"/>
            <a:chExt cx="2514600" cy="1704439"/>
          </a:xfrm>
        </p:grpSpPr>
        <p:sp>
          <p:nvSpPr>
            <p:cNvPr id="6" name="TextBox 5"/>
            <p:cNvSpPr txBox="1"/>
            <p:nvPr/>
          </p:nvSpPr>
          <p:spPr>
            <a:xfrm>
              <a:off x="1612024" y="3733800"/>
              <a:ext cx="2514600" cy="13234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 panose="030F0702030302020204" pitchFamily="66" charset="0"/>
                </a:rPr>
                <a:t>Say it takes 3 minutes for an input size of 10 (i.e. n = 10)</a:t>
              </a:r>
              <a:endParaRPr lang="en-US" sz="20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3" name="Straight Arrow Connector 2"/>
            <p:cNvCxnSpPr>
              <a:stCxn id="6" idx="0"/>
            </p:cNvCxnSpPr>
            <p:nvPr/>
          </p:nvCxnSpPr>
          <p:spPr>
            <a:xfrm flipH="1" flipV="1">
              <a:off x="2362200" y="3352800"/>
              <a:ext cx="507124" cy="381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279024" y="3733799"/>
            <a:ext cx="303617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Now if we had an input size of 80 (i.e. 8n)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How long would it take?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5776" y="3152745"/>
            <a:ext cx="428236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8 times longer = 3*8 = 24 minutes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3050986"/>
            <a:ext cx="305391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8 times LONGER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0200" y="4913048"/>
                <a:ext cx="3036176" cy="5296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8∗10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    X = 3 * 8</a:t>
                </a:r>
                <a:r>
                  <a:rPr lang="en-US" sz="2000" dirty="0" smtClean="0">
                    <a:latin typeface="Comic Sans MS" panose="030F0702030302020204" pitchFamily="66" charset="0"/>
                  </a:rPr>
                  <a:t> </a:t>
                </a:r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913048"/>
                <a:ext cx="3036176" cy="529697"/>
              </a:xfrm>
              <a:prstGeom prst="rect">
                <a:avLst/>
              </a:prstGeom>
              <a:blipFill rotWithShape="1">
                <a:blip r:embed="rId3"/>
                <a:stretch>
                  <a:fillRect b="-56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3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Examples: Running Time Comparisons</a:t>
            </a:r>
            <a:endParaRPr lang="en-US" alt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76400"/>
            <a:ext cx="829468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9144" y="2643710"/>
            <a:ext cx="2514600" cy="40011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i.e. 8n  versus n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38656" y="3987464"/>
            <a:ext cx="2514600" cy="1704439"/>
            <a:chOff x="1612024" y="3352800"/>
            <a:chExt cx="2514600" cy="1704439"/>
          </a:xfrm>
        </p:grpSpPr>
        <p:sp>
          <p:nvSpPr>
            <p:cNvPr id="6" name="TextBox 5"/>
            <p:cNvSpPr txBox="1"/>
            <p:nvPr/>
          </p:nvSpPr>
          <p:spPr>
            <a:xfrm>
              <a:off x="1612024" y="3733800"/>
              <a:ext cx="2514600" cy="13234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 panose="030F0702030302020204" pitchFamily="66" charset="0"/>
                </a:rPr>
                <a:t>Say it takes 3 minutes for an input size of 10 (i.e. n = 10)</a:t>
              </a:r>
              <a:endParaRPr lang="en-US" sz="20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3" name="Straight Arrow Connector 2"/>
            <p:cNvCxnSpPr>
              <a:stCxn id="6" idx="0"/>
            </p:cNvCxnSpPr>
            <p:nvPr/>
          </p:nvCxnSpPr>
          <p:spPr>
            <a:xfrm flipH="1" flipV="1">
              <a:off x="2362200" y="3352800"/>
              <a:ext cx="507124" cy="381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305656" y="4368463"/>
            <a:ext cx="303617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Now if we had an input size of 80 (i.e. 8n)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How long would it take?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2408" y="3787409"/>
            <a:ext cx="50413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64 times longer = 3*64 = 192 minutes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0634" y="3716299"/>
            <a:ext cx="305391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64 times LONGER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050986"/>
            <a:ext cx="305391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8 times LONGER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05656" y="5449890"/>
                <a:ext cx="4560532" cy="612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(10)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8∗10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    X = 3 * 8</a:t>
                </a:r>
                <a:r>
                  <a:rPr lang="en-US" sz="2000" baseline="300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latin typeface="Comic Sans MS" panose="030F0702030302020204" pitchFamily="66" charset="0"/>
                  </a:rPr>
                  <a:t> = 3 * 64</a:t>
                </a:r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56" y="5449890"/>
                <a:ext cx="4560532" cy="6121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36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4" grpId="0" animBg="1"/>
      <p:bldP spid="1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Examples: Running Time Comparisons</a:t>
            </a:r>
            <a:endParaRPr lang="en-US" alt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76400"/>
            <a:ext cx="829468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9144" y="2643710"/>
            <a:ext cx="2514600" cy="40011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i.e. 8n  versus n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600" y="4599602"/>
            <a:ext cx="2514600" cy="1704439"/>
            <a:chOff x="1612024" y="3352800"/>
            <a:chExt cx="2514600" cy="1704439"/>
          </a:xfrm>
        </p:grpSpPr>
        <p:sp>
          <p:nvSpPr>
            <p:cNvPr id="6" name="TextBox 5"/>
            <p:cNvSpPr txBox="1"/>
            <p:nvPr/>
          </p:nvSpPr>
          <p:spPr>
            <a:xfrm>
              <a:off x="1612024" y="3733800"/>
              <a:ext cx="2514600" cy="13234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 panose="030F0702030302020204" pitchFamily="66" charset="0"/>
                </a:rPr>
                <a:t>Say it takes 3 minutes for an input size of 10 (i.e. n = 10)</a:t>
              </a:r>
              <a:endParaRPr lang="en-US" sz="20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3" name="Straight Arrow Connector 2"/>
            <p:cNvCxnSpPr>
              <a:stCxn id="6" idx="0"/>
            </p:cNvCxnSpPr>
            <p:nvPr/>
          </p:nvCxnSpPr>
          <p:spPr>
            <a:xfrm flipH="1" flipV="1">
              <a:off x="2362200" y="3352800"/>
              <a:ext cx="507124" cy="381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419600" y="4980601"/>
            <a:ext cx="303617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Now if we had an input size of 80 (i.e. 8n)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How long would it take?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352" y="4399547"/>
            <a:ext cx="50413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3 * 1 = 3 minutes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4321357"/>
            <a:ext cx="305391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same time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050986"/>
            <a:ext cx="305391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8 times LONGER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0634" y="3716299"/>
            <a:ext cx="305391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64 times LONGER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6013185"/>
                <a:ext cx="3205956" cy="5275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    X = 3 * 1</a:t>
                </a:r>
                <a:r>
                  <a:rPr lang="en-US" sz="2000" dirty="0" smtClean="0">
                    <a:latin typeface="Comic Sans MS" panose="030F0702030302020204" pitchFamily="66" charset="0"/>
                  </a:rPr>
                  <a:t> = 3</a:t>
                </a:r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013185"/>
                <a:ext cx="3205956" cy="527580"/>
              </a:xfrm>
              <a:prstGeom prst="rect">
                <a:avLst/>
              </a:prstGeom>
              <a:blipFill rotWithShape="1">
                <a:blip r:embed="rId3"/>
                <a:stretch>
                  <a:fillRect b="-56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0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5" grpId="0" animBg="1"/>
      <p:bldP spid="1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Examples: Running Time Comparisons</a:t>
            </a:r>
            <a:endParaRPr lang="en-US" alt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76400"/>
            <a:ext cx="829468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9144" y="2643710"/>
            <a:ext cx="2514600" cy="40011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i.e. 8n  versus n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181600"/>
            <a:ext cx="2514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And these follow in similar fashion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4321357"/>
            <a:ext cx="305391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same time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050986"/>
            <a:ext cx="305391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8 times LONGER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0634" y="3716299"/>
            <a:ext cx="305391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64 times LONGER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00" y="4187393"/>
            <a:ext cx="3352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Be careful with this one…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it is not a “times” longer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90600" y="4895279"/>
            <a:ext cx="1752600" cy="64026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" y="5535543"/>
            <a:ext cx="33528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… but rather a “plus steps”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Searching Arrays</a:t>
            </a:r>
          </a:p>
          <a:p>
            <a:pPr lvl="1"/>
            <a:r>
              <a:rPr lang="en-US" dirty="0" smtClean="0"/>
              <a:t>Big-Oh</a:t>
            </a:r>
            <a:endParaRPr lang="en-US" dirty="0"/>
          </a:p>
          <a:p>
            <a:pPr lvl="2"/>
            <a:r>
              <a:rPr lang="en-US" dirty="0"/>
              <a:t>The Math side of things</a:t>
            </a:r>
          </a:p>
          <a:p>
            <a:pPr lvl="3"/>
            <a:r>
              <a:rPr lang="en-US" dirty="0"/>
              <a:t>Asymptotic Analysis</a:t>
            </a:r>
          </a:p>
          <a:p>
            <a:pPr lvl="3"/>
            <a:r>
              <a:rPr lang="en-US" dirty="0"/>
              <a:t>Growth Rate </a:t>
            </a:r>
            <a:r>
              <a:rPr lang="en-US" dirty="0" smtClean="0"/>
              <a:t>Comparisons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Big-Oh</a:t>
            </a:r>
          </a:p>
          <a:p>
            <a:pPr lvl="2"/>
            <a:r>
              <a:rPr lang="en-US" dirty="0" smtClean="0"/>
              <a:t>The Code side of things</a:t>
            </a:r>
          </a:p>
          <a:p>
            <a:pPr lvl="3"/>
            <a:r>
              <a:rPr lang="en-US" dirty="0" smtClean="0"/>
              <a:t>Nested For-Loops, Sigma Notation</a:t>
            </a:r>
          </a:p>
          <a:p>
            <a:pPr lvl="3"/>
            <a:r>
              <a:rPr lang="en-US" dirty="0"/>
              <a:t>Practice Exercises</a:t>
            </a:r>
          </a:p>
          <a:p>
            <a:pPr lvl="3"/>
            <a:r>
              <a:rPr lang="en-US" dirty="0"/>
              <a:t>Book </a:t>
            </a:r>
            <a:r>
              <a:rPr lang="en-US" dirty="0" smtClean="0"/>
              <a:t>Example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Determine the performance using big-O notation for the following code based on the number of </a:t>
            </a:r>
            <a:r>
              <a:rPr lang="en-US" altLang="en-US" sz="2400" b="1" dirty="0" err="1"/>
              <a:t>cout</a:t>
            </a:r>
            <a:r>
              <a:rPr lang="en-US" altLang="en-US" sz="2400" dirty="0"/>
              <a:t> executions:</a:t>
            </a:r>
          </a:p>
          <a:p>
            <a:endParaRPr lang="en-US" altLang="en-US" sz="2400" dirty="0"/>
          </a:p>
          <a:p>
            <a:endParaRPr lang="en-US" altLang="en-US" sz="2400" dirty="0" smtClean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Determine the number of operations performed:</a:t>
            </a:r>
          </a:p>
          <a:p>
            <a:pPr lvl="1"/>
            <a:r>
              <a:rPr lang="en-US" altLang="en-US" sz="2000" dirty="0"/>
              <a:t>1) The inner loop counts from 1 to </a:t>
            </a:r>
            <a:r>
              <a:rPr lang="en-US" altLang="en-US" sz="2000" i="1" dirty="0"/>
              <a:t>n</a:t>
            </a:r>
            <a:r>
              <a:rPr lang="en-US" altLang="en-US" sz="2000" dirty="0"/>
              <a:t> =&gt; </a:t>
            </a:r>
            <a:r>
              <a:rPr lang="en-US" altLang="en-US" sz="2000" i="1" dirty="0"/>
              <a:t>n</a:t>
            </a:r>
            <a:r>
              <a:rPr lang="en-US" altLang="en-US" sz="2000" dirty="0"/>
              <a:t> operations</a:t>
            </a:r>
          </a:p>
          <a:p>
            <a:pPr lvl="1"/>
            <a:r>
              <a:rPr lang="en-US" altLang="en-US" sz="2000" dirty="0"/>
              <a:t>2) The outer loop counts from 1 to </a:t>
            </a:r>
            <a:r>
              <a:rPr lang="en-US" altLang="en-US" sz="2000" i="1" dirty="0"/>
              <a:t>n</a:t>
            </a:r>
            <a:r>
              <a:rPr lang="en-US" altLang="en-US" sz="2000" dirty="0"/>
              <a:t> =&gt; </a:t>
            </a:r>
            <a:r>
              <a:rPr lang="en-US" altLang="en-US" sz="2000" i="1" dirty="0"/>
              <a:t>n</a:t>
            </a:r>
            <a:r>
              <a:rPr lang="en-US" altLang="en-US" sz="2000" dirty="0"/>
              <a:t> operations</a:t>
            </a:r>
          </a:p>
          <a:p>
            <a:pPr lvl="1"/>
            <a:r>
              <a:rPr lang="en-US" altLang="en-US" sz="2000" dirty="0"/>
              <a:t>3) The outer loop performs the inner loop </a:t>
            </a:r>
            <a:r>
              <a:rPr lang="en-US" altLang="en-US" sz="2000" i="1" dirty="0"/>
              <a:t>n</a:t>
            </a:r>
            <a:r>
              <a:rPr lang="en-US" altLang="en-US" sz="2000" dirty="0"/>
              <a:t> times.</a:t>
            </a:r>
          </a:p>
          <a:p>
            <a:pPr lvl="1"/>
            <a:r>
              <a:rPr lang="en-US" altLang="en-US" sz="2000" dirty="0"/>
              <a:t>4) Thus, the </a:t>
            </a:r>
            <a:r>
              <a:rPr lang="en-US" altLang="en-US" sz="2000" dirty="0" err="1"/>
              <a:t>cout</a:t>
            </a:r>
            <a:r>
              <a:rPr lang="en-US" altLang="en-US" sz="2000" dirty="0"/>
              <a:t> statement is executed </a:t>
            </a:r>
            <a:r>
              <a:rPr lang="en-US" altLang="en-US" sz="2000" i="1" dirty="0"/>
              <a:t>n</a:t>
            </a:r>
            <a:r>
              <a:rPr lang="en-US" altLang="en-US" sz="2000" dirty="0"/>
              <a:t> * </a:t>
            </a:r>
            <a:r>
              <a:rPr lang="en-US" altLang="en-US" sz="2000" i="1" dirty="0"/>
              <a:t>n</a:t>
            </a:r>
            <a:r>
              <a:rPr lang="en-US" altLang="en-US" sz="2000" dirty="0"/>
              <a:t> times = O(</a:t>
            </a:r>
            <a:r>
              <a:rPr lang="en-US" altLang="en-US" sz="2000" i="1" dirty="0"/>
              <a:t>n</a:t>
            </a:r>
            <a:r>
              <a:rPr lang="en-US" altLang="en-US" sz="2000" i="1" baseline="30000" dirty="0"/>
              <a:t>2</a:t>
            </a:r>
            <a:r>
              <a:rPr lang="en-US" altLang="en-US" sz="2000" dirty="0" smtClean="0"/>
              <a:t>).</a:t>
            </a:r>
            <a:endParaRPr lang="en-US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286000"/>
            <a:ext cx="3927678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n; j++)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cout</a:t>
            </a:r>
            <a:r>
              <a:rPr lang="en-US" sz="2000" dirty="0">
                <a:latin typeface="Comic Sans MS" panose="030F0702030302020204" pitchFamily="66" charset="0"/>
              </a:rPr>
              <a:t> 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Sigma Summation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098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To more formally analyze algorithms we typically need to perform mathematical summations.</a:t>
            </a:r>
          </a:p>
          <a:p>
            <a:endParaRPr lang="en-US" altLang="en-US" dirty="0"/>
          </a:p>
          <a:p>
            <a:r>
              <a:rPr lang="en-US" altLang="en-US" dirty="0"/>
              <a:t>The </a:t>
            </a:r>
            <a:r>
              <a:rPr lang="en-US" altLang="en-US" b="1" i="1" dirty="0"/>
              <a:t>summation sign</a:t>
            </a:r>
            <a:r>
              <a:rPr lang="en-US" altLang="en-US" dirty="0"/>
              <a:t> is used to denote the summation of a large series of numbers.  The summation sign is the Greek letter </a:t>
            </a:r>
            <a:r>
              <a:rPr lang="en-US" altLang="en-US" b="1" i="1" dirty="0"/>
              <a:t>sigma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Example: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72041"/>
              </p:ext>
            </p:extLst>
          </p:nvPr>
        </p:nvGraphicFramePr>
        <p:xfrm>
          <a:off x="2286000" y="3200400"/>
          <a:ext cx="469106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" name="Equation" r:id="rId3" imgW="1305012" imgH="409590" progId="Equation.3">
                  <p:embed/>
                </p:oleObj>
              </mc:Choice>
              <mc:Fallback>
                <p:oleObj name="Equation" r:id="rId3" imgW="1305012" imgH="4095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2286000" y="3200400"/>
                        <a:ext cx="4691063" cy="16017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0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Sigma Summation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The sum of numbers from 1 to </a:t>
            </a:r>
            <a:r>
              <a:rPr lang="en-US" altLang="en-US" sz="2400" i="1" dirty="0"/>
              <a:t>n</a:t>
            </a:r>
            <a:r>
              <a:rPr lang="en-US" altLang="en-US" sz="2400" dirty="0"/>
              <a:t> has a simple formula:</a:t>
            </a:r>
          </a:p>
          <a:p>
            <a:endParaRPr lang="en-US" altLang="en-US" sz="2400" dirty="0" smtClean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Multiplied constants can be moved outside the summation:</a:t>
            </a:r>
          </a:p>
          <a:p>
            <a:endParaRPr lang="en-US" altLang="en-US" sz="2400" dirty="0" smtClean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Added constants can be summed separately</a:t>
            </a:r>
            <a:r>
              <a:rPr lang="en-US" altLang="en-US" sz="2400" dirty="0" smtClean="0"/>
              <a:t>:</a:t>
            </a:r>
            <a:endParaRPr lang="en-US" alt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314626"/>
              </p:ext>
            </p:extLst>
          </p:nvPr>
        </p:nvGraphicFramePr>
        <p:xfrm>
          <a:off x="2819400" y="1981200"/>
          <a:ext cx="19907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5" name="Equation" r:id="rId3" imgW="923855" imgH="362070" progId="Equation.3">
                  <p:embed/>
                </p:oleObj>
              </mc:Choice>
              <mc:Fallback>
                <p:oleObj name="Equation" r:id="rId3" imgW="923855" imgH="36207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2819400" y="1981200"/>
                        <a:ext cx="1990725" cy="8651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680365"/>
              </p:ext>
            </p:extLst>
          </p:nvPr>
        </p:nvGraphicFramePr>
        <p:xfrm>
          <a:off x="3429000" y="3429000"/>
          <a:ext cx="3752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6" name="Equation" r:id="rId5" imgW="1800166" imgH="362070" progId="Equation.3">
                  <p:embed/>
                </p:oleObj>
              </mc:Choice>
              <mc:Fallback>
                <p:oleObj name="Equation" r:id="rId5" imgW="1800166" imgH="36207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3429000" y="3429000"/>
                        <a:ext cx="3752850" cy="8651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697349"/>
              </p:ext>
            </p:extLst>
          </p:nvPr>
        </p:nvGraphicFramePr>
        <p:xfrm>
          <a:off x="1143000" y="5257800"/>
          <a:ext cx="65849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7" name="Equation" r:id="rId7" imgW="3209990" imgH="362070" progId="Equation.3">
                  <p:embed/>
                </p:oleObj>
              </mc:Choice>
              <mc:Fallback>
                <p:oleObj name="Equation" r:id="rId7" imgW="3209990" imgH="36207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143000" y="5257800"/>
                        <a:ext cx="6584950" cy="8651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0" y="1981200"/>
            <a:ext cx="3200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This would be a good formula to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have memorized</a:t>
            </a:r>
          </a:p>
        </p:txBody>
      </p:sp>
    </p:spTree>
    <p:extLst>
      <p:ext uri="{BB962C8B-B14F-4D97-AF65-F5344CB8AC3E}">
        <p14:creationId xmlns:p14="http://schemas.microsoft.com/office/powerpoint/2010/main" val="17440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the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Using summations determine the Big-Oh</a:t>
            </a:r>
            <a:br>
              <a:rPr lang="en-US" altLang="en-US" dirty="0"/>
            </a:br>
            <a:r>
              <a:rPr lang="en-US" altLang="en-US" dirty="0"/>
              <a:t>of the following code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819400"/>
            <a:ext cx="3927678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n; j++)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cout</a:t>
            </a:r>
            <a:r>
              <a:rPr lang="en-US" sz="2000" dirty="0">
                <a:latin typeface="Comic Sans MS" panose="030F0702030302020204" pitchFamily="66" charset="0"/>
              </a:rPr>
              <a:t> 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2819400"/>
            <a:ext cx="3505200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4267200"/>
            <a:ext cx="5257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Executes </a:t>
            </a:r>
            <a:r>
              <a:rPr lang="en-US" i="1" dirty="0" smtClean="0">
                <a:cs typeface="Consolas" panose="020B0609020204030204" pitchFamily="49" charset="0"/>
              </a:rPr>
              <a:t>n</a:t>
            </a:r>
            <a:r>
              <a:rPr lang="en-US" dirty="0" smtClean="0">
                <a:cs typeface="Consolas" panose="020B0609020204030204" pitchFamily="49" charset="0"/>
              </a:rPr>
              <a:t> times (worst case), Uses </a:t>
            </a:r>
            <a:r>
              <a:rPr lang="en-US" b="1" i="1" dirty="0" smtClean="0">
                <a:cs typeface="Consolas" panose="020B0609020204030204" pitchFamily="49" charset="0"/>
              </a:rPr>
              <a:t>n </a:t>
            </a:r>
            <a:r>
              <a:rPr lang="en-US" dirty="0" smtClean="0">
                <a:cs typeface="Consolas" panose="020B0609020204030204" pitchFamily="49" charset="0"/>
              </a:rPr>
              <a:t>units of time</a:t>
            </a:r>
            <a:endParaRPr lang="en-US" b="1" i="1" dirty="0" smtClean="0"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3100" y="2819400"/>
            <a:ext cx="8382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  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6800" y="4991100"/>
                <a:ext cx="5257800" cy="685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 smtClean="0">
                    <a:cs typeface="Consolas" panose="020B0609020204030204" pitchFamily="49" charset="0"/>
                  </a:rPr>
                  <a:t>math function: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𝑇𝐵𝐷</m:t>
                        </m:r>
                      </m:e>
                    </m:nary>
                  </m:oMath>
                </a14:m>
                <a:endParaRPr lang="en-US" sz="2400" dirty="0" smtClean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91100"/>
                <a:ext cx="52578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1618" t="-85965" b="-973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1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on Big-Oh</a:t>
            </a:r>
          </a:p>
          <a:p>
            <a:pPr lvl="1"/>
            <a:r>
              <a:rPr lang="en-US" dirty="0" smtClean="0"/>
              <a:t>This extends beyond that presented in Chapter 1 of your book, but start there</a:t>
            </a:r>
          </a:p>
          <a:p>
            <a:pPr lvl="1"/>
            <a:endParaRPr lang="en-US" dirty="0" smtClean="0"/>
          </a:p>
          <a:p>
            <a:r>
              <a:rPr lang="en-US" sz="2400" i="1" dirty="0" smtClean="0"/>
              <a:t>Side Comment</a:t>
            </a:r>
          </a:p>
          <a:p>
            <a:pPr lvl="1"/>
            <a:r>
              <a:rPr lang="en-US" sz="2000" i="1" dirty="0" smtClean="0"/>
              <a:t>There are many ways to approach Big-Oh</a:t>
            </a:r>
          </a:p>
          <a:p>
            <a:pPr lvl="1"/>
            <a:r>
              <a:rPr lang="en-US" sz="2000" i="1" dirty="0" smtClean="0"/>
              <a:t>You will see several of the possible approaches</a:t>
            </a:r>
          </a:p>
          <a:p>
            <a:pPr lvl="1"/>
            <a:r>
              <a:rPr lang="en-US" sz="2000" i="1" dirty="0" smtClean="0"/>
              <a:t>Some are math/logic based, some more ‘human intuition’ based</a:t>
            </a:r>
          </a:p>
          <a:p>
            <a:pPr lvl="1"/>
            <a:r>
              <a:rPr lang="en-US" sz="2000" i="1" dirty="0"/>
              <a:t>Some are </a:t>
            </a:r>
            <a:r>
              <a:rPr lang="en-US" sz="2000" i="1" dirty="0" smtClean="0"/>
              <a:t>faster, less error prone, and better </a:t>
            </a:r>
            <a:r>
              <a:rPr lang="en-US" sz="2000" i="1" dirty="0"/>
              <a:t>than others</a:t>
            </a:r>
          </a:p>
          <a:p>
            <a:pPr lvl="1"/>
            <a:r>
              <a:rPr lang="en-US" sz="2000" i="1" dirty="0" smtClean="0"/>
              <a:t>NONE are randomly guessing</a:t>
            </a:r>
          </a:p>
        </p:txBody>
      </p:sp>
    </p:spTree>
    <p:extLst>
      <p:ext uri="{BB962C8B-B14F-4D97-AF65-F5344CB8AC3E}">
        <p14:creationId xmlns:p14="http://schemas.microsoft.com/office/powerpoint/2010/main" val="36974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the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Using summations determine the Big-Oh</a:t>
            </a:r>
            <a:br>
              <a:rPr lang="en-US" altLang="en-US" dirty="0"/>
            </a:br>
            <a:r>
              <a:rPr lang="en-US" altLang="en-US" dirty="0"/>
              <a:t>of the following code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819400"/>
            <a:ext cx="3927678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n; j++)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cout</a:t>
            </a:r>
            <a:r>
              <a:rPr lang="en-US" sz="2000" dirty="0">
                <a:latin typeface="Comic Sans MS" panose="030F0702030302020204" pitchFamily="66" charset="0"/>
              </a:rPr>
              <a:t> 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000" y="3149263"/>
            <a:ext cx="2933700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4267200"/>
            <a:ext cx="5257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Executes </a:t>
            </a:r>
            <a:r>
              <a:rPr lang="en-US" i="1" dirty="0" smtClean="0">
                <a:cs typeface="Consolas" panose="020B0609020204030204" pitchFamily="49" charset="0"/>
              </a:rPr>
              <a:t>n</a:t>
            </a:r>
            <a:r>
              <a:rPr lang="en-US" dirty="0" smtClean="0">
                <a:cs typeface="Consolas" panose="020B0609020204030204" pitchFamily="49" charset="0"/>
              </a:rPr>
              <a:t> times (worst case), Uses </a:t>
            </a:r>
            <a:r>
              <a:rPr lang="en-US" b="1" i="1" dirty="0" smtClean="0">
                <a:cs typeface="Consolas" panose="020B0609020204030204" pitchFamily="49" charset="0"/>
              </a:rPr>
              <a:t>n </a:t>
            </a:r>
            <a:r>
              <a:rPr lang="en-US" dirty="0" smtClean="0">
                <a:cs typeface="Consolas" panose="020B0609020204030204" pitchFamily="49" charset="0"/>
              </a:rPr>
              <a:t>units of time</a:t>
            </a:r>
            <a:endParaRPr lang="en-US" b="1" i="1" dirty="0" smtClean="0"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146617"/>
            <a:ext cx="8382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   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3100" y="2819400"/>
            <a:ext cx="8382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  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6800" y="4991100"/>
                <a:ext cx="5257800" cy="685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 smtClean="0">
                    <a:cs typeface="Consolas" panose="020B0609020204030204" pitchFamily="49" charset="0"/>
                  </a:rPr>
                  <a:t>math function: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/>
                                <a:cs typeface="Consolas" panose="020B06090202040302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𝑇𝐵𝐷</m:t>
                            </m:r>
                          </m:e>
                        </m:nary>
                      </m:e>
                    </m:nary>
                  </m:oMath>
                </a14:m>
                <a:endParaRPr lang="en-US" sz="2400" dirty="0" smtClean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91100"/>
                <a:ext cx="52578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1618" t="-85088" b="-982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8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the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Using summations determine the Big-Oh</a:t>
            </a:r>
            <a:br>
              <a:rPr lang="en-US" altLang="en-US" dirty="0"/>
            </a:br>
            <a:r>
              <a:rPr lang="en-US" altLang="en-US" dirty="0"/>
              <a:t>of the following code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819400"/>
            <a:ext cx="3927678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n; j++)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cout</a:t>
            </a:r>
            <a:r>
              <a:rPr lang="en-US" sz="2000" dirty="0">
                <a:latin typeface="Comic Sans MS" panose="030F0702030302020204" pitchFamily="66" charset="0"/>
              </a:rPr>
              <a:t> 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7200" y="3429000"/>
            <a:ext cx="2514600" cy="533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4267200"/>
            <a:ext cx="5257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Constant time: Mark it as using ONE unit of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2700" y="3530263"/>
            <a:ext cx="8382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   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3146617"/>
            <a:ext cx="8382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   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3100" y="2819400"/>
            <a:ext cx="8382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  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4991100"/>
                <a:ext cx="5257800" cy="685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 smtClean="0">
                    <a:cs typeface="Consolas" panose="020B0609020204030204" pitchFamily="49" charset="0"/>
                  </a:rPr>
                  <a:t>math function: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/>
                                <a:cs typeface="Consolas" panose="020B06090202040302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endParaRPr lang="en-US" sz="2400" dirty="0" smtClean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91100"/>
                <a:ext cx="52578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1618" t="-85088" b="-982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the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Using summations determine the Big-Oh</a:t>
            </a:r>
            <a:br>
              <a:rPr lang="en-US" altLang="en-US" dirty="0"/>
            </a:br>
            <a:r>
              <a:rPr lang="en-US" altLang="en-US" dirty="0"/>
              <a:t>of the following code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819400"/>
            <a:ext cx="3927678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n; j++)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cout</a:t>
            </a:r>
            <a:r>
              <a:rPr lang="en-US" sz="2000" dirty="0">
                <a:latin typeface="Comic Sans MS" panose="030F0702030302020204" pitchFamily="66" charset="0"/>
              </a:rPr>
              <a:t> 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4114800"/>
                <a:ext cx="2514600" cy="685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 smtClean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/>
                                <a:cs typeface="Consolas" panose="020B06090202040302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endParaRPr lang="en-US" sz="2400" dirty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25146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15942" t="-84348" b="-965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1333500" y="4127492"/>
            <a:ext cx="876300" cy="90170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33500" y="5029199"/>
            <a:ext cx="222885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Simplifies to </a:t>
            </a:r>
            <a:r>
              <a:rPr lang="en-US" i="1" dirty="0" smtClean="0">
                <a:cs typeface="Consolas" panose="020B0609020204030204" pitchFamily="49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831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the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Using summations determine the Big-Oh</a:t>
            </a:r>
            <a:br>
              <a:rPr lang="en-US" altLang="en-US" dirty="0"/>
            </a:br>
            <a:r>
              <a:rPr lang="en-US" altLang="en-US" dirty="0"/>
              <a:t>of the following code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819400"/>
            <a:ext cx="3927678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n; j++)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cout</a:t>
            </a:r>
            <a:r>
              <a:rPr lang="en-US" sz="2000" dirty="0">
                <a:latin typeface="Comic Sans MS" panose="030F0702030302020204" pitchFamily="66" charset="0"/>
              </a:rPr>
              <a:t> 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4114800"/>
                <a:ext cx="3733800" cy="685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 smtClean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/>
                                <a:cs typeface="Consolas" panose="020B06090202040302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 smtClean="0">
                    <a:cs typeface="Consolas" panose="020B0609020204030204" pitchFamily="49" charset="0"/>
                  </a:rPr>
                  <a:t>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=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37338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10749" t="-84348" b="-965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333500" y="4127492"/>
            <a:ext cx="876300" cy="90170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4114800"/>
            <a:ext cx="285750" cy="91439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33500" y="5029199"/>
            <a:ext cx="222885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Simplifies to </a:t>
            </a:r>
            <a:r>
              <a:rPr lang="en-US" i="1" dirty="0" smtClean="0">
                <a:cs typeface="Consolas" panose="020B0609020204030204" pitchFamily="49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795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the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Using summations determine the Big-Oh</a:t>
            </a:r>
            <a:br>
              <a:rPr lang="en-US" altLang="en-US" dirty="0"/>
            </a:br>
            <a:r>
              <a:rPr lang="en-US" altLang="en-US" dirty="0"/>
              <a:t>of the following code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819400"/>
            <a:ext cx="3927678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n; j++)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cout</a:t>
            </a:r>
            <a:r>
              <a:rPr lang="en-US" sz="2000" dirty="0">
                <a:latin typeface="Comic Sans MS" panose="030F0702030302020204" pitchFamily="66" charset="0"/>
              </a:rPr>
              <a:t> 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4114800"/>
                <a:ext cx="3733800" cy="685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 smtClean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/>
                                <a:cs typeface="Consolas" panose="020B06090202040302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 smtClean="0">
                    <a:cs typeface="Consolas" panose="020B0609020204030204" pitchFamily="49" charset="0"/>
                  </a:rPr>
                  <a:t>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=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37338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10749" t="-84348" b="-965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8500" y="5029198"/>
            <a:ext cx="46863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i="1" dirty="0" smtClean="0">
                <a:cs typeface="Consolas" panose="020B0609020204030204" pitchFamily="49" charset="0"/>
              </a:rPr>
              <a:t>n</a:t>
            </a:r>
            <a:r>
              <a:rPr lang="en-US" dirty="0" smtClean="0">
                <a:cs typeface="Consolas" panose="020B0609020204030204" pitchFamily="49" charset="0"/>
              </a:rPr>
              <a:t> is a ‘constant’ take it out of the summation</a:t>
            </a:r>
            <a:endParaRPr lang="en-US" i="1" dirty="0" smtClean="0">
              <a:cs typeface="Consolas" panose="020B06090202040302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38499" y="4106880"/>
            <a:ext cx="356755" cy="91439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the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Using summations determine the Big-Oh</a:t>
            </a:r>
            <a:br>
              <a:rPr lang="en-US" altLang="en-US" dirty="0"/>
            </a:br>
            <a:r>
              <a:rPr lang="en-US" altLang="en-US" dirty="0"/>
              <a:t>of the following code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819400"/>
            <a:ext cx="3927678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n; j++)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cout</a:t>
            </a:r>
            <a:r>
              <a:rPr lang="en-US" sz="2000" dirty="0">
                <a:latin typeface="Comic Sans MS" panose="030F0702030302020204" pitchFamily="66" charset="0"/>
              </a:rPr>
              <a:t> 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4114800"/>
                <a:ext cx="5410200" cy="685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 smtClean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/>
                                <a:cs typeface="Consolas" panose="020B06090202040302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 smtClean="0">
                    <a:cs typeface="Consolas" panose="020B0609020204030204" pitchFamily="49" charset="0"/>
                  </a:rPr>
                  <a:t>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</a:t>
                </a:r>
                <a:r>
                  <a:rPr lang="en-US" sz="2400" dirty="0" smtClean="0">
                    <a:cs typeface="Consolas" panose="020B0609020204030204" pitchFamily="49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  <m:r>
                      <a:rPr lang="en-US" sz="2400" b="0" i="0" smtClean="0">
                        <a:latin typeface="Cambria Math"/>
                        <a:cs typeface="Consolas" panose="020B0609020204030204" pitchFamily="49" charset="0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=</a:t>
                </a:r>
              </a:p>
              <a:p>
                <a:endParaRPr lang="en-US" sz="2400" dirty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54102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7424" t="-84348" b="-965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924300" y="4114799"/>
            <a:ext cx="419100" cy="91439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8500" y="5029198"/>
            <a:ext cx="46863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i="1" dirty="0" smtClean="0">
                <a:cs typeface="Consolas" panose="020B0609020204030204" pitchFamily="49" charset="0"/>
              </a:rPr>
              <a:t>n</a:t>
            </a:r>
            <a:r>
              <a:rPr lang="en-US" dirty="0" smtClean="0">
                <a:cs typeface="Consolas" panose="020B0609020204030204" pitchFamily="49" charset="0"/>
              </a:rPr>
              <a:t> is a ‘constant’ take it out of the summation</a:t>
            </a:r>
            <a:endParaRPr lang="en-US" i="1" dirty="0" smtClean="0">
              <a:cs typeface="Consolas" panose="020B0609020204030204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8499" y="4106880"/>
            <a:ext cx="356755" cy="91439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the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Using summations determine the Big-Oh</a:t>
            </a:r>
            <a:br>
              <a:rPr lang="en-US" altLang="en-US" dirty="0"/>
            </a:br>
            <a:r>
              <a:rPr lang="en-US" altLang="en-US" dirty="0"/>
              <a:t>of the following code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819400"/>
            <a:ext cx="3927678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n; j++)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cout</a:t>
            </a:r>
            <a:r>
              <a:rPr lang="en-US" sz="2000" dirty="0">
                <a:latin typeface="Comic Sans MS" panose="030F0702030302020204" pitchFamily="66" charset="0"/>
              </a:rPr>
              <a:t> 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4114800"/>
                <a:ext cx="5410200" cy="685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 smtClean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/>
                                <a:cs typeface="Consolas" panose="020B06090202040302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 smtClean="0">
                    <a:cs typeface="Consolas" panose="020B0609020204030204" pitchFamily="49" charset="0"/>
                  </a:rPr>
                  <a:t>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</a:t>
                </a:r>
                <a:r>
                  <a:rPr lang="en-US" sz="2400" dirty="0" smtClean="0">
                    <a:cs typeface="Consolas" panose="020B0609020204030204" pitchFamily="49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  <m:r>
                      <a:rPr lang="en-US" sz="2400" b="0" i="0" smtClean="0">
                        <a:latin typeface="Cambria Math"/>
                        <a:cs typeface="Consolas" panose="020B0609020204030204" pitchFamily="49" charset="0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=</a:t>
                </a:r>
              </a:p>
              <a:p>
                <a:endParaRPr lang="en-US" sz="2400" dirty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54102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7424" t="-84348" b="-965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4352306" y="4106879"/>
            <a:ext cx="905494" cy="91439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2306" y="5029198"/>
            <a:ext cx="3572494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Simplifies to</a:t>
            </a:r>
            <a:r>
              <a:rPr lang="en-US" i="1" dirty="0" smtClean="0">
                <a:cs typeface="Consolas" panose="020B0609020204030204" pitchFamily="49" charset="0"/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14262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the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Using summations determine the Big-Oh</a:t>
            </a:r>
            <a:br>
              <a:rPr lang="en-US" altLang="en-US" dirty="0"/>
            </a:br>
            <a:r>
              <a:rPr lang="en-US" altLang="en-US" dirty="0"/>
              <a:t>of the following code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819400"/>
            <a:ext cx="3927678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n; j++)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cout</a:t>
            </a:r>
            <a:r>
              <a:rPr lang="en-US" sz="2000" dirty="0">
                <a:latin typeface="Comic Sans MS" panose="030F0702030302020204" pitchFamily="66" charset="0"/>
              </a:rPr>
              <a:t> 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4114800"/>
                <a:ext cx="6324600" cy="685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 smtClean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/>
                                <a:cs typeface="Consolas" panose="020B06090202040302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 smtClean="0">
                    <a:cs typeface="Consolas" panose="020B0609020204030204" pitchFamily="49" charset="0"/>
                  </a:rPr>
                  <a:t>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</a:t>
                </a:r>
                <a:r>
                  <a:rPr lang="en-US" sz="2400" dirty="0" smtClean="0">
                    <a:cs typeface="Consolas" panose="020B0609020204030204" pitchFamily="49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  <m:r>
                      <a:rPr lang="en-US" sz="2400" b="0" i="0" smtClean="0">
                        <a:latin typeface="Cambria Math"/>
                        <a:cs typeface="Consolas" panose="020B0609020204030204" pitchFamily="49" charset="0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</a:t>
                </a:r>
                <a:r>
                  <a:rPr lang="en-US" sz="2400" dirty="0" smtClean="0">
                    <a:cs typeface="Consolas" panose="020B0609020204030204" pitchFamily="49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  <m:r>
                      <a:rPr lang="en-US" sz="2400">
                        <a:latin typeface="Cambria Math"/>
                        <a:cs typeface="Consolas" panose="020B0609020204030204" pitchFamily="49" charset="0"/>
                      </a:rPr>
                      <m:t>∗</m:t>
                    </m:r>
                    <m:r>
                      <a:rPr lang="en-US" sz="2400" i="1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</m:oMath>
                </a14:m>
                <a:endParaRPr lang="en-US" sz="2400" dirty="0">
                  <a:cs typeface="Consolas" panose="020B0609020204030204" pitchFamily="49" charset="0"/>
                </a:endParaRPr>
              </a:p>
              <a:p>
                <a:endParaRPr lang="en-US" sz="2400" dirty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63246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6352" t="-84348" b="-965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4352306" y="4106879"/>
            <a:ext cx="905494" cy="91439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2306" y="5029198"/>
            <a:ext cx="3572494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Simplifies to </a:t>
            </a:r>
            <a:r>
              <a:rPr lang="en-US" i="1" dirty="0" smtClean="0"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19800" y="4106878"/>
            <a:ext cx="422478" cy="91439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the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Using summations determine the Big-Oh</a:t>
            </a:r>
            <a:br>
              <a:rPr lang="en-US" altLang="en-US" dirty="0"/>
            </a:br>
            <a:r>
              <a:rPr lang="en-US" altLang="en-US" dirty="0"/>
              <a:t>of the following code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819400"/>
            <a:ext cx="3927678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n; j++)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cout</a:t>
            </a:r>
            <a:r>
              <a:rPr lang="en-US" sz="2000" dirty="0">
                <a:latin typeface="Comic Sans MS" panose="030F0702030302020204" pitchFamily="66" charset="0"/>
              </a:rPr>
              <a:t> 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4114800"/>
                <a:ext cx="7010400" cy="685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 smtClean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/>
                                <a:cs typeface="Consolas" panose="020B06090202040302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 smtClean="0">
                    <a:cs typeface="Consolas" panose="020B0609020204030204" pitchFamily="49" charset="0"/>
                  </a:rPr>
                  <a:t>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</a:t>
                </a:r>
                <a:r>
                  <a:rPr lang="en-US" sz="2400" dirty="0" smtClean="0">
                    <a:cs typeface="Consolas" panose="020B0609020204030204" pitchFamily="49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  <m:r>
                      <a:rPr lang="en-US" sz="2400" b="0" i="0" smtClean="0">
                        <a:latin typeface="Cambria Math"/>
                        <a:cs typeface="Consolas" panose="020B0609020204030204" pitchFamily="49" charset="0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</a:t>
                </a:r>
                <a:r>
                  <a:rPr lang="en-US" sz="2400" dirty="0" smtClean="0">
                    <a:cs typeface="Consolas" panose="020B0609020204030204" pitchFamily="49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  <m:r>
                      <a:rPr lang="en-US" sz="2400">
                        <a:latin typeface="Cambria Math"/>
                        <a:cs typeface="Consolas" panose="020B0609020204030204" pitchFamily="49" charset="0"/>
                      </a:rPr>
                      <m:t>∗</m:t>
                    </m:r>
                    <m:r>
                      <a:rPr lang="en-US" sz="2400" i="1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cs typeface="Consolas" panose="020B0609020204030204" pitchFamily="49" charset="0"/>
                  </a:rPr>
                  <a:t> =</a:t>
                </a:r>
                <a:endParaRPr lang="en-US" sz="2400" dirty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70104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5729" t="-84348" b="-965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0" y="5029198"/>
            <a:ext cx="25908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Multiply out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36784" y="4114799"/>
            <a:ext cx="905494" cy="91439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the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Using summations determine the Big-Oh</a:t>
            </a:r>
            <a:br>
              <a:rPr lang="en-US" altLang="en-US" dirty="0"/>
            </a:br>
            <a:r>
              <a:rPr lang="en-US" altLang="en-US" dirty="0"/>
              <a:t>of the following code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819400"/>
            <a:ext cx="3927678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n; j++)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cout</a:t>
            </a:r>
            <a:r>
              <a:rPr lang="en-US" sz="2000" dirty="0">
                <a:latin typeface="Comic Sans MS" panose="030F0702030302020204" pitchFamily="66" charset="0"/>
              </a:rPr>
              <a:t> 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4114800"/>
                <a:ext cx="7010400" cy="685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 smtClean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/>
                                <a:cs typeface="Consolas" panose="020B06090202040302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 smtClean="0">
                    <a:cs typeface="Consolas" panose="020B0609020204030204" pitchFamily="49" charset="0"/>
                  </a:rPr>
                  <a:t>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</a:t>
                </a:r>
                <a:r>
                  <a:rPr lang="en-US" sz="2400" dirty="0" smtClean="0">
                    <a:cs typeface="Consolas" panose="020B0609020204030204" pitchFamily="49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  <m:r>
                      <a:rPr lang="en-US" sz="2400" b="0" i="0" smtClean="0">
                        <a:latin typeface="Cambria Math"/>
                        <a:cs typeface="Consolas" panose="020B0609020204030204" pitchFamily="49" charset="0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</a:t>
                </a:r>
                <a:r>
                  <a:rPr lang="en-US" sz="2400" dirty="0" smtClean="0">
                    <a:cs typeface="Consolas" panose="020B0609020204030204" pitchFamily="49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  <m:r>
                      <a:rPr lang="en-US" sz="2400">
                        <a:latin typeface="Cambria Math"/>
                        <a:cs typeface="Consolas" panose="020B0609020204030204" pitchFamily="49" charset="0"/>
                      </a:rPr>
                      <m:t>∗</m:t>
                    </m:r>
                    <m:r>
                      <a:rPr lang="en-US" sz="2400" i="1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cs typeface="Consolas" panose="020B0609020204030204" pitchFamily="49" charset="0"/>
                  </a:rPr>
                  <a:t> </a:t>
                </a:r>
                <a:r>
                  <a:rPr lang="en-US" sz="2400" dirty="0">
                    <a:cs typeface="Consolas" panose="020B0609020204030204" pitchFamily="49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cs typeface="Consolas" panose="020B0609020204030204" pitchFamily="49" charset="0"/>
                </a:endParaRPr>
              </a:p>
              <a:p>
                <a:endParaRPr lang="en-US" sz="2400" dirty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70104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5729" t="-84348" b="-965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0" y="5029198"/>
            <a:ext cx="25908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Multiply out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36784" y="4114799"/>
            <a:ext cx="905494" cy="91439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08631" y="4114798"/>
            <a:ext cx="525569" cy="91439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General Questions  ?</a:t>
            </a:r>
          </a:p>
          <a:p>
            <a:pPr lvl="1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Searching Arrays</a:t>
            </a:r>
          </a:p>
          <a:p>
            <a:pPr lvl="2"/>
            <a:r>
              <a:rPr lang="en-US" dirty="0" smtClean="0"/>
              <a:t>Summary Review from last time</a:t>
            </a:r>
          </a:p>
          <a:p>
            <a:pPr lvl="1"/>
            <a:r>
              <a:rPr lang="en-US" dirty="0" smtClean="0"/>
              <a:t>Big-Oh</a:t>
            </a:r>
          </a:p>
          <a:p>
            <a:pPr lvl="2"/>
            <a:r>
              <a:rPr lang="en-US" dirty="0" smtClean="0"/>
              <a:t>The Math side of things</a:t>
            </a:r>
          </a:p>
          <a:p>
            <a:pPr lvl="3"/>
            <a:r>
              <a:rPr lang="en-US" dirty="0" smtClean="0"/>
              <a:t>Asymptotic Analysis</a:t>
            </a:r>
          </a:p>
          <a:p>
            <a:pPr lvl="2"/>
            <a:r>
              <a:rPr lang="en-US" dirty="0" smtClean="0"/>
              <a:t>The Code side of things</a:t>
            </a:r>
          </a:p>
          <a:p>
            <a:pPr lvl="3"/>
            <a:r>
              <a:rPr lang="en-US" dirty="0" smtClean="0"/>
              <a:t>Examples, how to get the math function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the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Using summations determine the Big-Oh</a:t>
            </a:r>
            <a:br>
              <a:rPr lang="en-US" altLang="en-US" dirty="0"/>
            </a:br>
            <a:r>
              <a:rPr lang="en-US" altLang="en-US" dirty="0"/>
              <a:t>of the following code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819400"/>
            <a:ext cx="3927678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n; j++)	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		</a:t>
            </a:r>
            <a:r>
              <a:rPr lang="en-US" sz="2000" dirty="0" err="1">
                <a:latin typeface="Comic Sans MS" panose="030F0702030302020204" pitchFamily="66" charset="0"/>
              </a:rPr>
              <a:t>cout</a:t>
            </a:r>
            <a:r>
              <a:rPr lang="en-US" sz="2000" dirty="0">
                <a:latin typeface="Comic Sans MS" panose="030F0702030302020204" pitchFamily="66" charset="0"/>
              </a:rPr>
              <a:t> 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4114800"/>
                <a:ext cx="7010400" cy="685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 smtClean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/>
                                <a:cs typeface="Consolas" panose="020B06090202040302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/>
                                <a:cs typeface="Consolas" panose="020B0609020204030204" pitchFamily="49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 smtClean="0">
                    <a:cs typeface="Consolas" panose="020B0609020204030204" pitchFamily="49" charset="0"/>
                  </a:rPr>
                  <a:t>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</a:t>
                </a:r>
                <a:r>
                  <a:rPr lang="en-US" sz="2400" dirty="0" smtClean="0">
                    <a:cs typeface="Consolas" panose="020B0609020204030204" pitchFamily="49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  <m:r>
                      <a:rPr lang="en-US" sz="2400" b="0" i="0" smtClean="0">
                        <a:latin typeface="Cambria Math"/>
                        <a:cs typeface="Consolas" panose="020B0609020204030204" pitchFamily="49" charset="0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cs typeface="Consolas" panose="020B0609020204030204" pitchFamily="49" charset="0"/>
                  </a:rPr>
                  <a:t>   </a:t>
                </a:r>
                <a:r>
                  <a:rPr lang="en-US" sz="2400" dirty="0" smtClean="0">
                    <a:cs typeface="Consolas" panose="020B0609020204030204" pitchFamily="49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  <m:r>
                      <a:rPr lang="en-US" sz="2400">
                        <a:latin typeface="Cambria Math"/>
                        <a:cs typeface="Consolas" panose="020B0609020204030204" pitchFamily="49" charset="0"/>
                      </a:rPr>
                      <m:t>∗</m:t>
                    </m:r>
                    <m:r>
                      <a:rPr lang="en-US" sz="2400" i="1">
                        <a:latin typeface="Cambria Math"/>
                        <a:cs typeface="Consolas" panose="020B0609020204030204" pitchFamily="49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cs typeface="Consolas" panose="020B0609020204030204" pitchFamily="49" charset="0"/>
                  </a:rPr>
                  <a:t> </a:t>
                </a:r>
                <a:r>
                  <a:rPr lang="en-US" sz="2400" dirty="0">
                    <a:cs typeface="Consolas" panose="020B0609020204030204" pitchFamily="49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Consolas" panose="020B0609020204030204" pitchFamily="49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cs typeface="Consolas" panose="020B0609020204030204" pitchFamily="49" charset="0"/>
                </a:endParaRPr>
              </a:p>
              <a:p>
                <a:endParaRPr lang="en-US" sz="2400" dirty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7010400" cy="685800"/>
              </a:xfrm>
              <a:prstGeom prst="rect">
                <a:avLst/>
              </a:prstGeom>
              <a:blipFill rotWithShape="1">
                <a:blip r:embed="rId2"/>
                <a:stretch>
                  <a:fillRect l="-5729" t="-84348" b="-965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95600" y="5029198"/>
            <a:ext cx="3048000" cy="9144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Math function for this is: </a:t>
            </a:r>
            <a:r>
              <a:rPr lang="en-US" i="1" dirty="0" smtClean="0">
                <a:cs typeface="Consolas" panose="020B0609020204030204" pitchFamily="49" charset="0"/>
              </a:rPr>
              <a:t>n</a:t>
            </a:r>
            <a:r>
              <a:rPr lang="en-US" i="1" baseline="30000" dirty="0" smtClean="0">
                <a:cs typeface="Consolas" panose="020B0609020204030204" pitchFamily="49" charset="0"/>
              </a:rPr>
              <a:t>2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Algorithm is </a:t>
            </a:r>
            <a:r>
              <a:rPr lang="en-US" sz="3200" b="1" i="1" dirty="0" smtClean="0">
                <a:cs typeface="Consolas" panose="020B0609020204030204" pitchFamily="49" charset="0"/>
              </a:rPr>
              <a:t>O(n</a:t>
            </a:r>
            <a:r>
              <a:rPr lang="en-US" sz="3200" b="1" i="1" baseline="30000" dirty="0" smtClean="0">
                <a:cs typeface="Consolas" panose="020B0609020204030204" pitchFamily="49" charset="0"/>
              </a:rPr>
              <a:t>2</a:t>
            </a:r>
            <a:r>
              <a:rPr lang="en-US" sz="3200" b="1" i="1" dirty="0" smtClean="0">
                <a:cs typeface="Consolas" panose="020B0609020204030204" pitchFamily="49" charset="0"/>
              </a:rPr>
              <a:t>)</a:t>
            </a:r>
            <a:endParaRPr lang="en-US" b="1" i="1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Searching Arrays</a:t>
            </a:r>
          </a:p>
          <a:p>
            <a:pPr lvl="1"/>
            <a:r>
              <a:rPr lang="en-US" dirty="0" smtClean="0"/>
              <a:t>Big-Oh</a:t>
            </a:r>
            <a:endParaRPr lang="en-US" dirty="0"/>
          </a:p>
          <a:p>
            <a:pPr lvl="2"/>
            <a:r>
              <a:rPr lang="en-US" dirty="0"/>
              <a:t>The Math side of things</a:t>
            </a:r>
          </a:p>
          <a:p>
            <a:pPr lvl="3"/>
            <a:r>
              <a:rPr lang="en-US" dirty="0"/>
              <a:t>Asymptotic </a:t>
            </a:r>
            <a:r>
              <a:rPr lang="en-US" dirty="0" smtClean="0"/>
              <a:t>Analysis</a:t>
            </a:r>
          </a:p>
          <a:p>
            <a:pPr lvl="3"/>
            <a:r>
              <a:rPr lang="en-US" dirty="0" smtClean="0"/>
              <a:t>Growth Rate Comparisons</a:t>
            </a:r>
            <a:endParaRPr lang="en-US" dirty="0"/>
          </a:p>
          <a:p>
            <a:pPr lvl="2"/>
            <a:r>
              <a:rPr lang="en-US" dirty="0"/>
              <a:t>The Code side of things</a:t>
            </a:r>
          </a:p>
          <a:p>
            <a:pPr lvl="3"/>
            <a:r>
              <a:rPr lang="en-US" dirty="0"/>
              <a:t>Nested For-Loops, Sigma Notation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Big-Oh</a:t>
            </a:r>
          </a:p>
          <a:p>
            <a:pPr lvl="2"/>
            <a:r>
              <a:rPr lang="en-US" dirty="0" smtClean="0"/>
              <a:t>The Code side of things</a:t>
            </a:r>
          </a:p>
          <a:p>
            <a:pPr lvl="3"/>
            <a:r>
              <a:rPr lang="en-US" dirty="0" smtClean="0"/>
              <a:t>Practice Exercises</a:t>
            </a:r>
          </a:p>
          <a:p>
            <a:pPr lvl="3"/>
            <a:r>
              <a:rPr lang="en-US" dirty="0" smtClean="0"/>
              <a:t>Book Example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dirty="0" smtClean="0"/>
              <a:t>Big-O Exercises: Warm Up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What is the Big-Oh for the following formula?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alt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03283" y="2270234"/>
            <a:ext cx="2800767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4n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200" dirty="0" smtClean="0">
                <a:latin typeface="Comic Sans MS" panose="030F0702030302020204" pitchFamily="66" charset="0"/>
              </a:rPr>
              <a:t> + 3n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3200" dirty="0" smtClean="0">
                <a:latin typeface="Comic Sans MS" panose="030F0702030302020204" pitchFamily="66" charset="0"/>
              </a:rPr>
              <a:t> + 6n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2362" y="1922997"/>
            <a:ext cx="34465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Remove lower order terms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9734" y="2462442"/>
            <a:ext cx="26180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Eliminate constants</a:t>
            </a:r>
            <a:endParaRPr lang="en-US" sz="2400" i="1" dirty="0"/>
          </a:p>
        </p:txBody>
      </p:sp>
      <p:sp>
        <p:nvSpPr>
          <p:cNvPr id="3" name="&quot;No&quot; Symbol 2"/>
          <p:cNvSpPr/>
          <p:nvPr/>
        </p:nvSpPr>
        <p:spPr>
          <a:xfrm>
            <a:off x="3505200" y="2270234"/>
            <a:ext cx="566790" cy="58477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2433897" y="2270234"/>
            <a:ext cx="566790" cy="58477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1254483" y="2304782"/>
            <a:ext cx="342706" cy="51567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2" descr="http://bigocheatsheet.com/img/big-o-complex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77" y="3886200"/>
            <a:ext cx="4074011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981200" y="2693275"/>
            <a:ext cx="1524000" cy="1124220"/>
            <a:chOff x="1981200" y="2693275"/>
            <a:chExt cx="1524000" cy="1124220"/>
          </a:xfrm>
        </p:grpSpPr>
        <p:sp>
          <p:nvSpPr>
            <p:cNvPr id="17" name="TextBox 16"/>
            <p:cNvSpPr txBox="1"/>
            <p:nvPr/>
          </p:nvSpPr>
          <p:spPr>
            <a:xfrm>
              <a:off x="2310642" y="3232720"/>
              <a:ext cx="1194558" cy="584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anose="030F0702030302020204" pitchFamily="66" charset="0"/>
                </a:rPr>
                <a:t>O(n</a:t>
              </a:r>
              <a:r>
                <a:rPr lang="en-US" sz="3200" baseline="30000" dirty="0" smtClean="0">
                  <a:latin typeface="Comic Sans MS" panose="030F0702030302020204" pitchFamily="66" charset="0"/>
                </a:rPr>
                <a:t>3</a:t>
              </a:r>
              <a:r>
                <a:rPr lang="en-US" sz="3200" dirty="0" smtClean="0">
                  <a:latin typeface="Comic Sans MS" panose="030F0702030302020204" pitchFamily="66" charset="0"/>
                </a:rPr>
                <a:t>)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981200" y="2693275"/>
              <a:ext cx="722466" cy="539445"/>
            </a:xfrm>
            <a:prstGeom prst="straightConnector1">
              <a:avLst/>
            </a:prstGeom>
            <a:ln w="730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98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3" grpId="0" animBg="1"/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dirty="0" smtClean="0"/>
              <a:t>Big-O Exercises: Warm Up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sz="2800" dirty="0" smtClean="0"/>
              <a:t>What is the Big-Oh for the following formula?</a:t>
            </a:r>
          </a:p>
          <a:p>
            <a:pPr marL="514350" indent="-514350">
              <a:buFont typeface="+mj-lt"/>
              <a:buAutoNum type="arabicPeriod" startAt="2"/>
            </a:pPr>
            <a:endParaRPr lang="en-US" altLang="en-US" sz="2800" dirty="0" smtClean="0"/>
          </a:p>
          <a:p>
            <a:pPr marL="514350" indent="-514350">
              <a:buFont typeface="+mj-lt"/>
              <a:buAutoNum type="arabicPeriod" startAt="2"/>
            </a:pPr>
            <a:endParaRPr lang="en-US" alt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16571" y="2191406"/>
            <a:ext cx="2709396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n + n * (log n)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2362" y="1922997"/>
            <a:ext cx="34465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Remove lower order terms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9734" y="2462442"/>
            <a:ext cx="26180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Eliminate constants</a:t>
            </a:r>
            <a:endParaRPr lang="en-US" sz="2400" i="1" dirty="0"/>
          </a:p>
        </p:txBody>
      </p:sp>
      <p:sp>
        <p:nvSpPr>
          <p:cNvPr id="15" name="&quot;No&quot; Symbol 14"/>
          <p:cNvSpPr/>
          <p:nvPr/>
        </p:nvSpPr>
        <p:spPr>
          <a:xfrm>
            <a:off x="857260" y="2191405"/>
            <a:ext cx="566790" cy="58477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2" descr="http://bigocheatsheet.com/img/big-o-complex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77" y="3886200"/>
            <a:ext cx="4074011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977485" y="2776180"/>
            <a:ext cx="2036135" cy="1301446"/>
            <a:chOff x="2310642" y="2516049"/>
            <a:chExt cx="2036135" cy="1301446"/>
          </a:xfrm>
        </p:grpSpPr>
        <p:sp>
          <p:nvSpPr>
            <p:cNvPr id="24" name="TextBox 23"/>
            <p:cNvSpPr txBox="1"/>
            <p:nvPr/>
          </p:nvSpPr>
          <p:spPr>
            <a:xfrm>
              <a:off x="2310642" y="3232720"/>
              <a:ext cx="2036135" cy="584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anose="030F0702030302020204" pitchFamily="66" charset="0"/>
                </a:rPr>
                <a:t>O(n log n)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477934" y="2516049"/>
              <a:ext cx="225732" cy="716671"/>
            </a:xfrm>
            <a:prstGeom prst="straightConnector1">
              <a:avLst/>
            </a:prstGeom>
            <a:ln w="730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84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dirty="0" smtClean="0"/>
              <a:t>Big-O Exercises: Code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en-US" sz="2800" dirty="0" smtClean="0"/>
              <a:t>Analyze using Big-Oh and Summations</a:t>
            </a:r>
            <a:br>
              <a:rPr lang="en-US" altLang="en-US" sz="2800" dirty="0" smtClean="0"/>
            </a:br>
            <a:r>
              <a:rPr lang="en-US" altLang="en-US" sz="1800" dirty="0" smtClean="0"/>
              <a:t>(count number of </a:t>
            </a:r>
            <a:r>
              <a:rPr lang="en-US" altLang="en-US" sz="1800" dirty="0" err="1" smtClean="0"/>
              <a:t>cout</a:t>
            </a:r>
            <a:r>
              <a:rPr lang="en-US" altLang="en-US" sz="1800" dirty="0" smtClean="0"/>
              <a:t> calls)</a:t>
            </a:r>
            <a:endParaRPr lang="en-US" alt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9318" y="2209800"/>
            <a:ext cx="3575582" cy="101566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=1;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n;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for </a:t>
            </a:r>
            <a:r>
              <a:rPr lang="en-US" sz="2000" dirty="0">
                <a:latin typeface="Comic Sans MS" panose="030F0702030302020204" pitchFamily="66" charset="0"/>
              </a:rPr>
              <a:t>(</a:t>
            </a:r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j=1; j &lt;=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; j</a:t>
            </a:r>
            <a:r>
              <a:rPr lang="en-US" sz="2000" dirty="0" smtClean="0">
                <a:latin typeface="Comic Sans MS" panose="030F0702030302020204" pitchFamily="66" charset="0"/>
              </a:rPr>
              <a:t>++)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    </a:t>
            </a:r>
            <a:r>
              <a:rPr lang="en-US" sz="2000" dirty="0" err="1" smtClean="0">
                <a:latin typeface="Comic Sans MS" panose="030F0702030302020204" pitchFamily="66" charset="0"/>
              </a:rPr>
              <a:t>cout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&lt;&lt; j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24900" y="2209800"/>
            <a:ext cx="4661900" cy="2246769"/>
            <a:chOff x="4024900" y="2209800"/>
            <a:chExt cx="4661900" cy="2246769"/>
          </a:xfrm>
        </p:grpSpPr>
        <p:sp>
          <p:nvSpPr>
            <p:cNvPr id="10" name="TextBox 9"/>
            <p:cNvSpPr txBox="1"/>
            <p:nvPr/>
          </p:nvSpPr>
          <p:spPr>
            <a:xfrm>
              <a:off x="4572000" y="2209800"/>
              <a:ext cx="4114800" cy="22467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Comic Sans MS" panose="030F0702030302020204" pitchFamily="66" charset="0"/>
                </a:rPr>
                <a:t>i</a:t>
              </a:r>
              <a:r>
                <a:rPr lang="en-US" sz="2000" dirty="0" smtClean="0">
                  <a:latin typeface="Comic Sans MS" panose="030F0702030302020204" pitchFamily="66" charset="0"/>
                </a:rPr>
                <a:t> = 1  </a:t>
              </a:r>
              <a:r>
                <a:rPr lang="en-US" sz="2000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 inner loops runs  1 time</a:t>
              </a:r>
            </a:p>
            <a:p>
              <a:r>
                <a:rPr lang="en-US" sz="2000" dirty="0" err="1">
                  <a:latin typeface="Comic Sans MS" panose="030F0702030302020204" pitchFamily="66" charset="0"/>
                </a:rPr>
                <a:t>i</a:t>
              </a:r>
              <a:r>
                <a:rPr lang="en-US" sz="2000" dirty="0">
                  <a:latin typeface="Comic Sans MS" panose="030F0702030302020204" pitchFamily="66" charset="0"/>
                </a:rPr>
                <a:t> = </a:t>
              </a:r>
              <a:r>
                <a:rPr lang="en-US" sz="2000" dirty="0" smtClean="0">
                  <a:latin typeface="Comic Sans MS" panose="030F0702030302020204" pitchFamily="66" charset="0"/>
                </a:rPr>
                <a:t>2  </a:t>
              </a:r>
              <a:r>
                <a:rPr lang="en-US" sz="20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 inner loops runs  </a:t>
              </a:r>
              <a:r>
                <a:rPr lang="en-US" sz="2000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2 times</a:t>
              </a:r>
              <a:endParaRPr lang="en-US" sz="2000" dirty="0">
                <a:latin typeface="Comic Sans MS" panose="030F0702030302020204" pitchFamily="66" charset="0"/>
              </a:endParaRPr>
            </a:p>
            <a:p>
              <a:r>
                <a:rPr lang="en-US" sz="2000" dirty="0" err="1">
                  <a:latin typeface="Comic Sans MS" panose="030F0702030302020204" pitchFamily="66" charset="0"/>
                </a:rPr>
                <a:t>i</a:t>
              </a:r>
              <a:r>
                <a:rPr lang="en-US" sz="2000" dirty="0">
                  <a:latin typeface="Comic Sans MS" panose="030F0702030302020204" pitchFamily="66" charset="0"/>
                </a:rPr>
                <a:t> = 3</a:t>
              </a:r>
              <a:r>
                <a:rPr lang="en-US" sz="2000" dirty="0" smtClean="0">
                  <a:latin typeface="Comic Sans MS" panose="030F0702030302020204" pitchFamily="66" charset="0"/>
                </a:rPr>
                <a:t> </a:t>
              </a:r>
              <a:r>
                <a:rPr lang="en-US" sz="20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 inner loops runs  </a:t>
              </a:r>
              <a:r>
                <a:rPr lang="en-US" sz="2000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3 times</a:t>
              </a:r>
              <a:endParaRPr lang="en-US" sz="2000" dirty="0">
                <a:latin typeface="Comic Sans MS" panose="030F0702030302020204" pitchFamily="66" charset="0"/>
              </a:endParaRPr>
            </a:p>
            <a:p>
              <a:r>
                <a:rPr lang="en-US" sz="2000" dirty="0" err="1">
                  <a:latin typeface="Comic Sans MS" panose="030F0702030302020204" pitchFamily="66" charset="0"/>
                </a:rPr>
                <a:t>i</a:t>
              </a:r>
              <a:r>
                <a:rPr lang="en-US" sz="2000" dirty="0">
                  <a:latin typeface="Comic Sans MS" panose="030F0702030302020204" pitchFamily="66" charset="0"/>
                </a:rPr>
                <a:t> = </a:t>
              </a:r>
              <a:r>
                <a:rPr lang="en-US" sz="2000" dirty="0" smtClean="0">
                  <a:latin typeface="Comic Sans MS" panose="030F0702030302020204" pitchFamily="66" charset="0"/>
                </a:rPr>
                <a:t>4  </a:t>
              </a:r>
              <a:r>
                <a:rPr lang="en-US" sz="20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 inner loops runs  </a:t>
              </a:r>
              <a:r>
                <a:rPr lang="en-US" sz="2000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4 times</a:t>
              </a:r>
            </a:p>
            <a:p>
              <a:r>
                <a:rPr lang="en-US" sz="20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 </a:t>
              </a:r>
              <a:r>
                <a:rPr lang="en-US" sz="2000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   :               :</a:t>
              </a:r>
              <a:endParaRPr lang="en-US" sz="2000" dirty="0">
                <a:latin typeface="Comic Sans MS" panose="030F0702030302020204" pitchFamily="66" charset="0"/>
              </a:endParaRPr>
            </a:p>
            <a:p>
              <a:r>
                <a:rPr lang="en-US" sz="2000" dirty="0" err="1">
                  <a:latin typeface="Comic Sans MS" panose="030F0702030302020204" pitchFamily="66" charset="0"/>
                </a:rPr>
                <a:t>i</a:t>
              </a:r>
              <a:r>
                <a:rPr lang="en-US" sz="2000" dirty="0">
                  <a:latin typeface="Comic Sans MS" panose="030F0702030302020204" pitchFamily="66" charset="0"/>
                </a:rPr>
                <a:t> = </a:t>
              </a:r>
              <a:r>
                <a:rPr lang="en-US" sz="2000" dirty="0" smtClean="0">
                  <a:latin typeface="Comic Sans MS" panose="030F0702030302020204" pitchFamily="66" charset="0"/>
                </a:rPr>
                <a:t>n  </a:t>
              </a:r>
              <a:r>
                <a:rPr lang="en-US" sz="20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 inner loops runs  </a:t>
              </a:r>
              <a:r>
                <a:rPr lang="en-US" sz="2000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n times</a:t>
              </a:r>
              <a:endParaRPr lang="en-US" sz="2000" dirty="0">
                <a:latin typeface="Comic Sans MS" panose="030F0702030302020204" pitchFamily="66" charset="0"/>
              </a:endParaRPr>
            </a:p>
            <a:p>
              <a:endParaRPr lang="en-US" sz="20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3" name="Straight Arrow Connector 2"/>
            <p:cNvCxnSpPr>
              <a:stCxn id="6" idx="3"/>
            </p:cNvCxnSpPr>
            <p:nvPr/>
          </p:nvCxnSpPr>
          <p:spPr>
            <a:xfrm flipV="1">
              <a:off x="4024900" y="2514600"/>
              <a:ext cx="547100" cy="203032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75700" y="3333185"/>
            <a:ext cx="3796300" cy="1076087"/>
            <a:chOff x="4572000" y="1428185"/>
            <a:chExt cx="3796300" cy="1076087"/>
          </a:xfrm>
        </p:grpSpPr>
        <p:sp>
          <p:nvSpPr>
            <p:cNvPr id="16" name="TextBox 15"/>
            <p:cNvSpPr txBox="1"/>
            <p:nvPr/>
          </p:nvSpPr>
          <p:spPr>
            <a:xfrm>
              <a:off x="4572000" y="2104162"/>
              <a:ext cx="2881900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 panose="030F0702030302020204" pitchFamily="66" charset="0"/>
                </a:rPr>
                <a:t>1 + 2 + 3 + 4 + … + n</a:t>
              </a:r>
              <a:endParaRPr lang="en-US" sz="20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7" name="Straight Arrow Connector 16"/>
            <p:cNvCxnSpPr>
              <a:stCxn id="10" idx="1"/>
            </p:cNvCxnSpPr>
            <p:nvPr/>
          </p:nvCxnSpPr>
          <p:spPr>
            <a:xfrm flipH="1">
              <a:off x="7453900" y="1428185"/>
              <a:ext cx="914400" cy="629215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04800" y="4409272"/>
            <a:ext cx="1524000" cy="1481414"/>
            <a:chOff x="5772010" y="1500258"/>
            <a:chExt cx="1524000" cy="1481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772010" y="2043723"/>
                  <a:ext cx="1524000" cy="93794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dirty="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</m:nary>
                        <m:r>
                          <a:rPr lang="en-US" sz="2000" b="0" i="1" dirty="0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0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010" y="2043723"/>
                  <a:ext cx="1524000" cy="9379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 flipH="1">
              <a:off x="6682351" y="1500258"/>
              <a:ext cx="613659" cy="485745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828800" y="5083445"/>
            <a:ext cx="2134632" cy="676532"/>
            <a:chOff x="3580368" y="2069332"/>
            <a:chExt cx="2134632" cy="676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038600" y="2069332"/>
                  <a:ext cx="1676400" cy="67653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+1)</m:t>
                            </m:r>
                          </m:num>
                          <m:den>
                            <m:r>
                              <a:rPr lang="en-US" sz="2000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2069332"/>
                  <a:ext cx="1676400" cy="6765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>
              <a:stCxn id="21" idx="3"/>
              <a:endCxn id="26" idx="1"/>
            </p:cNvCxnSpPr>
            <p:nvPr/>
          </p:nvCxnSpPr>
          <p:spPr>
            <a:xfrm flipV="1">
              <a:off x="3580368" y="2407598"/>
              <a:ext cx="458232" cy="1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383720" y="5083445"/>
            <a:ext cx="2069505" cy="584775"/>
            <a:chOff x="5550495" y="1916931"/>
            <a:chExt cx="2069505" cy="584775"/>
          </a:xfrm>
        </p:grpSpPr>
        <p:sp>
          <p:nvSpPr>
            <p:cNvPr id="34" name="TextBox 33"/>
            <p:cNvSpPr txBox="1"/>
            <p:nvPr/>
          </p:nvSpPr>
          <p:spPr>
            <a:xfrm>
              <a:off x="6319345" y="1916931"/>
              <a:ext cx="1300655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omic Sans MS" panose="030F0702030302020204" pitchFamily="66" charset="0"/>
                </a:rPr>
                <a:t>O(</a:t>
              </a:r>
              <a:r>
                <a:rPr lang="en-US" sz="3200" i="1" dirty="0" smtClean="0">
                  <a:latin typeface="Comic Sans MS" panose="030F0702030302020204" pitchFamily="66" charset="0"/>
                </a:rPr>
                <a:t>n</a:t>
              </a:r>
              <a:r>
                <a:rPr lang="en-US" sz="3200" baseline="30000" dirty="0" smtClean="0">
                  <a:latin typeface="Comic Sans MS" panose="030F0702030302020204" pitchFamily="66" charset="0"/>
                </a:rPr>
                <a:t>2</a:t>
              </a:r>
              <a:r>
                <a:rPr lang="en-US" sz="3200" dirty="0" smtClean="0">
                  <a:latin typeface="Comic Sans MS" panose="030F0702030302020204" pitchFamily="66" charset="0"/>
                </a:rPr>
                <a:t>)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35" name="Straight Arrow Connector 34"/>
            <p:cNvCxnSpPr>
              <a:endCxn id="34" idx="1"/>
            </p:cNvCxnSpPr>
            <p:nvPr/>
          </p:nvCxnSpPr>
          <p:spPr>
            <a:xfrm flipV="1">
              <a:off x="5550495" y="2209319"/>
              <a:ext cx="768850" cy="45882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963432" y="5214154"/>
            <a:ext cx="2410059" cy="461665"/>
            <a:chOff x="3457341" y="2069332"/>
            <a:chExt cx="2410059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4038600" y="2069332"/>
              <a:ext cx="1828800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anose="030F0702030302020204" pitchFamily="66" charset="0"/>
                </a:rPr>
                <a:t>½ </a:t>
              </a:r>
              <a:r>
                <a:rPr lang="en-US" sz="2400" i="1" dirty="0" smtClean="0">
                  <a:latin typeface="Comic Sans MS" panose="030F0702030302020204" pitchFamily="66" charset="0"/>
                </a:rPr>
                <a:t>n</a:t>
              </a:r>
              <a:r>
                <a:rPr lang="en-US" sz="2400" baseline="30000" dirty="0" smtClean="0">
                  <a:latin typeface="Comic Sans MS" panose="030F0702030302020204" pitchFamily="66" charset="0"/>
                </a:rPr>
                <a:t>2</a:t>
              </a:r>
              <a:r>
                <a:rPr lang="en-US" sz="2400" dirty="0" smtClean="0">
                  <a:latin typeface="Comic Sans MS" panose="030F0702030302020204" pitchFamily="66" charset="0"/>
                </a:rPr>
                <a:t>  +  ½ </a:t>
              </a:r>
              <a:r>
                <a:rPr lang="en-US" sz="2400" i="1" dirty="0" smtClean="0">
                  <a:latin typeface="Comic Sans MS" panose="030F0702030302020204" pitchFamily="66" charset="0"/>
                </a:rPr>
                <a:t>n</a:t>
              </a:r>
              <a:endParaRPr lang="en-US" sz="2400" i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29" name="Straight Arrow Connector 28"/>
            <p:cNvCxnSpPr>
              <a:stCxn id="26" idx="3"/>
              <a:endCxn id="28" idx="1"/>
            </p:cNvCxnSpPr>
            <p:nvPr/>
          </p:nvCxnSpPr>
          <p:spPr>
            <a:xfrm>
              <a:off x="3457341" y="2276889"/>
              <a:ext cx="581259" cy="23276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&quot;No&quot; Symbol 17"/>
          <p:cNvSpPr/>
          <p:nvPr/>
        </p:nvSpPr>
        <p:spPr>
          <a:xfrm>
            <a:off x="5638800" y="5083445"/>
            <a:ext cx="609600" cy="80724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4419600" y="5083445"/>
            <a:ext cx="381000" cy="80724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57504" y="4491072"/>
            <a:ext cx="34465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Remove lower order terms</a:t>
            </a:r>
            <a:endParaRPr lang="en-US" sz="24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3755467" y="4491072"/>
            <a:ext cx="26180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Eliminate constants</a:t>
            </a:r>
            <a:endParaRPr lang="en-US" sz="2400" i="1" dirty="0"/>
          </a:p>
        </p:txBody>
      </p:sp>
      <p:sp>
        <p:nvSpPr>
          <p:cNvPr id="2" name="Rounded Rectangle 1"/>
          <p:cNvSpPr/>
          <p:nvPr/>
        </p:nvSpPr>
        <p:spPr>
          <a:xfrm>
            <a:off x="7391400" y="1905000"/>
            <a:ext cx="1219200" cy="250427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6" grpId="0" animBg="1"/>
      <p:bldP spid="36" grpId="1" animBg="1"/>
      <p:bldP spid="37" grpId="0" animBg="1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dirty="0" smtClean="0"/>
              <a:t>Big-O Exercises: Code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sz="2800" dirty="0" smtClean="0"/>
              <a:t>Analyze using Big-Oh </a:t>
            </a:r>
            <a:br>
              <a:rPr lang="en-US" altLang="en-US" sz="2800" dirty="0" smtClean="0"/>
            </a:br>
            <a:r>
              <a:rPr lang="en-US" altLang="en-US" sz="2800" dirty="0" smtClean="0"/>
              <a:t>and Summations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2209800"/>
            <a:ext cx="3200400" cy="4093428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anose="030F0702030302020204" pitchFamily="66" charset="0"/>
              </a:rPr>
              <a:t>int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=1, j=1;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while (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&lt;= 2*n)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{   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sz="2000" dirty="0" err="1" smtClean="0">
                <a:latin typeface="Comic Sans MS" panose="030F0702030302020204" pitchFamily="66" charset="0"/>
              </a:rPr>
              <a:t>cout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&lt;&lt; 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j=1</a:t>
            </a:r>
            <a:r>
              <a:rPr lang="en-US" sz="20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while </a:t>
            </a:r>
            <a:r>
              <a:rPr lang="en-US" sz="2000" dirty="0">
                <a:latin typeface="Comic Sans MS" panose="030F0702030302020204" pitchFamily="66" charset="0"/>
              </a:rPr>
              <a:t>(j &lt;= n/2)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{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     </a:t>
            </a:r>
            <a:r>
              <a:rPr lang="en-US" sz="2000" dirty="0" err="1" smtClean="0">
                <a:latin typeface="Comic Sans MS" panose="030F0702030302020204" pitchFamily="66" charset="0"/>
              </a:rPr>
              <a:t>cout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&lt;&lt; j; 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   </a:t>
            </a:r>
            <a:r>
              <a:rPr lang="en-US" sz="2000" dirty="0" err="1" smtClean="0">
                <a:latin typeface="Comic Sans MS" panose="030F0702030302020204" pitchFamily="66" charset="0"/>
              </a:rPr>
              <a:t>cout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&lt;&lt; j*2 &lt;&lt; </a:t>
            </a:r>
            <a:r>
              <a:rPr lang="en-US" sz="2000" dirty="0" err="1">
                <a:latin typeface="Comic Sans MS" panose="030F0702030302020204" pitchFamily="66" charset="0"/>
              </a:rPr>
              <a:t>endl</a:t>
            </a:r>
            <a:r>
              <a:rPr lang="en-US" sz="20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   j</a:t>
            </a:r>
            <a:r>
              <a:rPr lang="en-US" sz="2000" dirty="0">
                <a:latin typeface="Comic Sans MS" panose="030F0702030302020204" pitchFamily="66" charset="0"/>
              </a:rPr>
              <a:t>++;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}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    </a:t>
            </a:r>
            <a:r>
              <a:rPr lang="en-US" sz="2000" dirty="0" err="1" smtClean="0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++;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5441" y="1109273"/>
            <a:ext cx="44196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Assume n = 8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Outer loop runs 16 times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Inner loop runs 4 times each time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16*4 = 64  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8</a:t>
            </a:r>
            <a:r>
              <a:rPr lang="en-US" sz="2000" b="1" baseline="30000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endParaRPr lang="en-US" sz="2000" b="1" baseline="30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5441" y="3735130"/>
            <a:ext cx="44196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Assume n = 10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Outer loop runs 20 times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Inner loop runs 5 times each time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20*5 = 100  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10</a:t>
            </a:r>
            <a:r>
              <a:rPr lang="en-US" sz="2000" b="1" baseline="30000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endParaRPr lang="en-US" sz="2000" b="1" baseline="30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5441" y="2411691"/>
            <a:ext cx="44196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Assume n = 9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Outer loop runs 18 times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Inner loop runs 4 times each time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18*4 = 72  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9*8 &lt; 81 = </a:t>
            </a:r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9</a:t>
            </a:r>
            <a:r>
              <a:rPr lang="en-US" sz="2000" b="1" baseline="30000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endParaRPr lang="en-US" sz="2000" b="1" baseline="30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5058569"/>
            <a:ext cx="4732283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Assume n = 1024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Outer loop runs 2048 times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Inner loop runs 512 times each time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2048*512 = 1048675 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= </a:t>
            </a:r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1024</a:t>
            </a:r>
            <a:r>
              <a:rPr lang="en-US" sz="2000" b="1" baseline="30000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endParaRPr lang="en-US" sz="2000" b="1" baseline="30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yosamiteSam_greatHornyToad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304800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6200" y="1796138"/>
            <a:ext cx="47244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Wait a minute…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Assume n = n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Outer loop runs 2n times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Inner loop runs n/2 times each time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2n * n/2 = n</a:t>
            </a:r>
            <a:r>
              <a:rPr lang="en-US" sz="2000" baseline="30000" dirty="0" smtClean="0">
                <a:latin typeface="Comic Sans MS" panose="030F0702030302020204" pitchFamily="66" charset="0"/>
              </a:rPr>
              <a:t>2</a:t>
            </a:r>
            <a:endParaRPr lang="en-US" sz="2000" baseline="30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3535075"/>
            <a:ext cx="1447800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O(n</a:t>
            </a:r>
            <a:r>
              <a:rPr lang="en-US" sz="40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4000" dirty="0" smtClean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87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Searching Arrays</a:t>
            </a:r>
          </a:p>
          <a:p>
            <a:pPr lvl="1"/>
            <a:r>
              <a:rPr lang="en-US" dirty="0" smtClean="0"/>
              <a:t>Big-Oh</a:t>
            </a:r>
            <a:endParaRPr lang="en-US" dirty="0"/>
          </a:p>
          <a:p>
            <a:pPr lvl="2"/>
            <a:r>
              <a:rPr lang="en-US" dirty="0"/>
              <a:t>The Math side of things</a:t>
            </a:r>
          </a:p>
          <a:p>
            <a:pPr lvl="3"/>
            <a:r>
              <a:rPr lang="en-US" dirty="0"/>
              <a:t>Asymptotic </a:t>
            </a:r>
            <a:r>
              <a:rPr lang="en-US" dirty="0" smtClean="0"/>
              <a:t>Analysis</a:t>
            </a:r>
          </a:p>
          <a:p>
            <a:pPr lvl="3"/>
            <a:r>
              <a:rPr lang="en-US" dirty="0"/>
              <a:t>Growth Rate Comparisons</a:t>
            </a:r>
          </a:p>
          <a:p>
            <a:pPr lvl="2"/>
            <a:r>
              <a:rPr lang="en-US" dirty="0"/>
              <a:t>The Code side of things</a:t>
            </a:r>
          </a:p>
          <a:p>
            <a:pPr lvl="3"/>
            <a:r>
              <a:rPr lang="en-US" dirty="0"/>
              <a:t>Nested For-Loops, Sigma Notation</a:t>
            </a:r>
          </a:p>
          <a:p>
            <a:pPr lvl="3"/>
            <a:r>
              <a:rPr lang="en-US" dirty="0"/>
              <a:t>Practice Exercises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Big-Oh</a:t>
            </a:r>
          </a:p>
          <a:p>
            <a:pPr lvl="2"/>
            <a:r>
              <a:rPr lang="en-US" dirty="0" smtClean="0"/>
              <a:t>The Code side of things</a:t>
            </a:r>
          </a:p>
          <a:p>
            <a:pPr lvl="3"/>
            <a:r>
              <a:rPr lang="en-US" dirty="0" smtClean="0"/>
              <a:t>Book Example</a:t>
            </a:r>
          </a:p>
          <a:p>
            <a:pPr lvl="2"/>
            <a:r>
              <a:rPr lang="en-US" dirty="0" smtClean="0"/>
              <a:t>More Examples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Big-Oh Rules </a:t>
            </a:r>
            <a:r>
              <a:rPr lang="en-US" altLang="en-US" sz="2400" dirty="0" smtClean="0"/>
              <a:t>(yet another refresher)</a:t>
            </a:r>
            <a:endParaRPr lang="en-US" altLang="en-US" dirty="0" smtClean="0"/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76800"/>
          </a:xfrm>
        </p:spPr>
        <p:txBody>
          <a:bodyPr/>
          <a:lstStyle/>
          <a:p>
            <a:pPr>
              <a:tabLst>
                <a:tab pos="1028700" algn="l"/>
              </a:tabLst>
            </a:pPr>
            <a:r>
              <a:rPr lang="en-US" altLang="en-US" sz="2800" dirty="0" smtClean="0"/>
              <a:t>If </a:t>
            </a:r>
            <a:r>
              <a:rPr lang="en-US" altLang="en-US" sz="2800" b="1" i="1" dirty="0" smtClean="0">
                <a:sym typeface="Symbol" pitchFamily="18" charset="2"/>
              </a:rPr>
              <a:t>f</a:t>
            </a:r>
            <a:r>
              <a:rPr lang="en-US" altLang="en-US" sz="2800" dirty="0" smtClean="0">
                <a:sym typeface="Symbol" pitchFamily="18" charset="2"/>
              </a:rPr>
              <a:t>(</a:t>
            </a:r>
            <a:r>
              <a:rPr lang="en-US" altLang="en-US" sz="2800" b="1" i="1" dirty="0" smtClean="0">
                <a:sym typeface="Symbol" pitchFamily="18" charset="2"/>
              </a:rPr>
              <a:t>n</a:t>
            </a:r>
            <a:r>
              <a:rPr lang="en-US" altLang="en-US" sz="2800" dirty="0" smtClean="0">
                <a:sym typeface="Symbol" pitchFamily="18" charset="2"/>
              </a:rPr>
              <a:t>)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is a </a:t>
            </a:r>
            <a:r>
              <a:rPr lang="en-US" altLang="en-US" sz="2800" dirty="0" smtClean="0"/>
              <a:t>polynomial of degree </a:t>
            </a:r>
            <a:r>
              <a:rPr lang="en-US" altLang="en-US" sz="2800" b="1" i="1" dirty="0" smtClean="0">
                <a:sym typeface="Symbol" pitchFamily="18" charset="2"/>
              </a:rPr>
              <a:t>d</a:t>
            </a:r>
            <a:r>
              <a:rPr lang="en-US" altLang="en-US" sz="2800" dirty="0" smtClean="0"/>
              <a:t>, then </a:t>
            </a:r>
            <a:r>
              <a:rPr lang="en-US" altLang="en-US" sz="2800" b="1" i="1" dirty="0" smtClean="0">
                <a:sym typeface="Symbol" pitchFamily="18" charset="2"/>
              </a:rPr>
              <a:t>f</a:t>
            </a:r>
            <a:r>
              <a:rPr lang="en-US" altLang="en-US" sz="2800" dirty="0" smtClean="0">
                <a:sym typeface="Symbol" pitchFamily="18" charset="2"/>
              </a:rPr>
              <a:t>(</a:t>
            </a:r>
            <a:r>
              <a:rPr lang="en-US" altLang="en-US" sz="2800" b="1" i="1" dirty="0" smtClean="0">
                <a:sym typeface="Symbol" pitchFamily="18" charset="2"/>
              </a:rPr>
              <a:t>n</a:t>
            </a:r>
            <a:r>
              <a:rPr lang="en-US" altLang="en-US" sz="2800" dirty="0" smtClean="0">
                <a:sym typeface="Symbol" pitchFamily="18" charset="2"/>
              </a:rPr>
              <a:t>)</a:t>
            </a:r>
            <a:r>
              <a:rPr lang="en-US" altLang="en-US" sz="2800" dirty="0" smtClean="0"/>
              <a:t> is </a:t>
            </a:r>
            <a:r>
              <a:rPr lang="en-US" altLang="en-US" sz="2800" b="1" i="1" dirty="0" smtClean="0">
                <a:sym typeface="Symbol" pitchFamily="18" charset="2"/>
              </a:rPr>
              <a:t>O</a:t>
            </a:r>
            <a:r>
              <a:rPr lang="en-US" altLang="en-US" sz="2800" dirty="0" smtClean="0">
                <a:sym typeface="Symbol" pitchFamily="18" charset="2"/>
              </a:rPr>
              <a:t>(</a:t>
            </a:r>
            <a:r>
              <a:rPr lang="en-US" altLang="en-US" sz="2800" b="1" i="1" dirty="0" err="1" smtClean="0">
                <a:sym typeface="Symbol" pitchFamily="18" charset="2"/>
              </a:rPr>
              <a:t>n</a:t>
            </a:r>
            <a:r>
              <a:rPr lang="en-US" altLang="en-US" sz="2800" b="1" i="1" baseline="30000" dirty="0" err="1" smtClean="0">
                <a:sym typeface="Symbol" pitchFamily="18" charset="2"/>
              </a:rPr>
              <a:t>d</a:t>
            </a:r>
            <a:r>
              <a:rPr lang="en-US" altLang="en-US" sz="2800" dirty="0" smtClean="0">
                <a:sym typeface="Symbol" pitchFamily="18" charset="2"/>
              </a:rPr>
              <a:t>)</a:t>
            </a:r>
            <a:r>
              <a:rPr lang="en-US" altLang="en-US" sz="2800" dirty="0" smtClean="0"/>
              <a:t>, i.e.,</a:t>
            </a:r>
          </a:p>
          <a:p>
            <a:pPr marL="1028700" lvl="1" eaLnBrk="1" hangingPunct="1">
              <a:buFont typeface="Wingdings" pitchFamily="2" charset="2"/>
              <a:buAutoNum type="arabicPeriod"/>
              <a:tabLst>
                <a:tab pos="1028700" algn="l"/>
              </a:tabLst>
            </a:pPr>
            <a:r>
              <a:rPr lang="en-US" altLang="en-US" sz="2400" b="1" dirty="0" smtClean="0"/>
              <a:t>Drop lower-order terms</a:t>
            </a:r>
          </a:p>
          <a:p>
            <a:pPr eaLnBrk="1" hangingPunct="1">
              <a:tabLst>
                <a:tab pos="1028700" algn="l"/>
              </a:tabLst>
            </a:pPr>
            <a:endParaRPr lang="en-US" altLang="en-US" sz="2800" dirty="0" smtClean="0"/>
          </a:p>
          <a:p>
            <a:pPr eaLnBrk="1" hangingPunct="1">
              <a:tabLst>
                <a:tab pos="1028700" algn="l"/>
              </a:tabLst>
            </a:pPr>
            <a:r>
              <a:rPr lang="en-US" altLang="en-US" sz="2800" dirty="0" smtClean="0"/>
              <a:t>Use the smallest possible class of functions</a:t>
            </a:r>
          </a:p>
          <a:p>
            <a:pPr marL="1028700" lvl="1" eaLnBrk="1" hangingPunct="1">
              <a:tabLst>
                <a:tab pos="1028700" algn="l"/>
              </a:tabLst>
            </a:pPr>
            <a:r>
              <a:rPr lang="en-US" altLang="en-US" sz="2400" dirty="0" smtClean="0"/>
              <a:t>Say “</a:t>
            </a:r>
            <a:r>
              <a:rPr lang="en-US" altLang="en-US" sz="2400" dirty="0" smtClean="0">
                <a:sym typeface="Symbol" pitchFamily="18" charset="2"/>
              </a:rPr>
              <a:t>2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 is </a:t>
            </a:r>
            <a:r>
              <a:rPr lang="en-US" altLang="en-US" sz="2400" b="1" i="1" dirty="0" smtClean="0">
                <a:sym typeface="Symbol" pitchFamily="18" charset="2"/>
              </a:rPr>
              <a:t>O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)” </a:t>
            </a:r>
            <a:r>
              <a:rPr lang="en-US" altLang="en-US" sz="2400" dirty="0" smtClean="0"/>
              <a:t>instead of “</a:t>
            </a:r>
            <a:r>
              <a:rPr lang="en-US" altLang="en-US" sz="2400" dirty="0" smtClean="0">
                <a:sym typeface="Symbol" pitchFamily="18" charset="2"/>
              </a:rPr>
              <a:t>2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 is </a:t>
            </a:r>
            <a:r>
              <a:rPr lang="en-US" altLang="en-US" sz="2400" b="1" i="1" dirty="0" smtClean="0">
                <a:sym typeface="Symbol" pitchFamily="18" charset="2"/>
              </a:rPr>
              <a:t>O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baseline="30000" dirty="0" smtClean="0">
                <a:sym typeface="Symbol" pitchFamily="18" charset="2"/>
              </a:rPr>
              <a:t>2</a:t>
            </a:r>
            <a:r>
              <a:rPr lang="en-US" altLang="en-US" sz="2400" dirty="0" smtClean="0">
                <a:sym typeface="Symbol" pitchFamily="18" charset="2"/>
              </a:rPr>
              <a:t>)”</a:t>
            </a:r>
          </a:p>
          <a:p>
            <a:pPr eaLnBrk="1" hangingPunct="1">
              <a:tabLst>
                <a:tab pos="1028700" algn="l"/>
              </a:tabLst>
            </a:pPr>
            <a:endParaRPr lang="en-US" altLang="en-US" sz="2800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466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Big-Oh Rules </a:t>
            </a:r>
            <a:r>
              <a:rPr lang="en-US" altLang="en-US" sz="2400" dirty="0" smtClean="0"/>
              <a:t>(yet another refresher)</a:t>
            </a:r>
            <a:endParaRPr lang="en-US" altLang="en-US" dirty="0" smtClean="0"/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76800"/>
          </a:xfrm>
        </p:spPr>
        <p:txBody>
          <a:bodyPr/>
          <a:lstStyle/>
          <a:p>
            <a:pPr>
              <a:tabLst>
                <a:tab pos="1028700" algn="l"/>
              </a:tabLst>
            </a:pPr>
            <a:r>
              <a:rPr lang="en-US" altLang="en-US" sz="2800" dirty="0" smtClean="0"/>
              <a:t>If </a:t>
            </a:r>
            <a:r>
              <a:rPr lang="en-US" altLang="en-US" sz="2800" b="1" i="1" dirty="0" smtClean="0">
                <a:sym typeface="Symbol" pitchFamily="18" charset="2"/>
              </a:rPr>
              <a:t>f</a:t>
            </a:r>
            <a:r>
              <a:rPr lang="en-US" altLang="en-US" sz="2800" dirty="0" smtClean="0">
                <a:sym typeface="Symbol" pitchFamily="18" charset="2"/>
              </a:rPr>
              <a:t>(</a:t>
            </a:r>
            <a:r>
              <a:rPr lang="en-US" altLang="en-US" sz="2800" b="1" i="1" dirty="0" smtClean="0">
                <a:sym typeface="Symbol" pitchFamily="18" charset="2"/>
              </a:rPr>
              <a:t>n</a:t>
            </a:r>
            <a:r>
              <a:rPr lang="en-US" altLang="en-US" sz="2800" dirty="0" smtClean="0">
                <a:sym typeface="Symbol" pitchFamily="18" charset="2"/>
              </a:rPr>
              <a:t>)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is a </a:t>
            </a:r>
            <a:r>
              <a:rPr lang="en-US" altLang="en-US" sz="2800" dirty="0" smtClean="0"/>
              <a:t>polynomial of degree </a:t>
            </a:r>
            <a:r>
              <a:rPr lang="en-US" altLang="en-US" sz="2800" b="1" i="1" dirty="0" smtClean="0">
                <a:sym typeface="Symbol" pitchFamily="18" charset="2"/>
              </a:rPr>
              <a:t>d</a:t>
            </a:r>
            <a:r>
              <a:rPr lang="en-US" altLang="en-US" sz="2800" dirty="0" smtClean="0"/>
              <a:t>, then </a:t>
            </a:r>
            <a:r>
              <a:rPr lang="en-US" altLang="en-US" sz="2800" b="1" i="1" dirty="0" smtClean="0">
                <a:sym typeface="Symbol" pitchFamily="18" charset="2"/>
              </a:rPr>
              <a:t>f</a:t>
            </a:r>
            <a:r>
              <a:rPr lang="en-US" altLang="en-US" sz="2800" dirty="0" smtClean="0">
                <a:sym typeface="Symbol" pitchFamily="18" charset="2"/>
              </a:rPr>
              <a:t>(</a:t>
            </a:r>
            <a:r>
              <a:rPr lang="en-US" altLang="en-US" sz="2800" b="1" i="1" dirty="0" smtClean="0">
                <a:sym typeface="Symbol" pitchFamily="18" charset="2"/>
              </a:rPr>
              <a:t>n</a:t>
            </a:r>
            <a:r>
              <a:rPr lang="en-US" altLang="en-US" sz="2800" dirty="0" smtClean="0">
                <a:sym typeface="Symbol" pitchFamily="18" charset="2"/>
              </a:rPr>
              <a:t>)</a:t>
            </a:r>
            <a:r>
              <a:rPr lang="en-US" altLang="en-US" sz="2800" dirty="0" smtClean="0"/>
              <a:t> is </a:t>
            </a:r>
            <a:r>
              <a:rPr lang="en-US" altLang="en-US" sz="2800" b="1" i="1" dirty="0" smtClean="0">
                <a:sym typeface="Symbol" pitchFamily="18" charset="2"/>
              </a:rPr>
              <a:t>O</a:t>
            </a:r>
            <a:r>
              <a:rPr lang="en-US" altLang="en-US" sz="2800" dirty="0" smtClean="0">
                <a:sym typeface="Symbol" pitchFamily="18" charset="2"/>
              </a:rPr>
              <a:t>(</a:t>
            </a:r>
            <a:r>
              <a:rPr lang="en-US" altLang="en-US" sz="2800" b="1" i="1" dirty="0" err="1" smtClean="0">
                <a:sym typeface="Symbol" pitchFamily="18" charset="2"/>
              </a:rPr>
              <a:t>n</a:t>
            </a:r>
            <a:r>
              <a:rPr lang="en-US" altLang="en-US" sz="2800" b="1" i="1" baseline="30000" dirty="0" err="1" smtClean="0">
                <a:sym typeface="Symbol" pitchFamily="18" charset="2"/>
              </a:rPr>
              <a:t>d</a:t>
            </a:r>
            <a:r>
              <a:rPr lang="en-US" altLang="en-US" sz="2800" dirty="0" smtClean="0">
                <a:sym typeface="Symbol" pitchFamily="18" charset="2"/>
              </a:rPr>
              <a:t>)</a:t>
            </a:r>
            <a:r>
              <a:rPr lang="en-US" altLang="en-US" sz="2800" dirty="0" smtClean="0"/>
              <a:t>, i.e.,</a:t>
            </a:r>
          </a:p>
          <a:p>
            <a:pPr marL="1028700" lvl="1" eaLnBrk="1" hangingPunct="1">
              <a:buFont typeface="Wingdings" pitchFamily="2" charset="2"/>
              <a:buAutoNum type="arabicPeriod"/>
              <a:tabLst>
                <a:tab pos="1028700" algn="l"/>
              </a:tabLst>
            </a:pPr>
            <a:r>
              <a:rPr lang="en-US" altLang="en-US" sz="2400" dirty="0" smtClean="0"/>
              <a:t>Drop lower-order terms</a:t>
            </a:r>
          </a:p>
          <a:p>
            <a:pPr marL="1028700" lvl="1" eaLnBrk="1" hangingPunct="1">
              <a:buFont typeface="Wingdings" pitchFamily="2" charset="2"/>
              <a:buAutoNum type="arabicPeriod"/>
              <a:tabLst>
                <a:tab pos="1028700" algn="l"/>
              </a:tabLst>
            </a:pPr>
            <a:r>
              <a:rPr lang="en-US" altLang="en-US" sz="2400" b="1" dirty="0" smtClean="0"/>
              <a:t>Drop constant factors</a:t>
            </a:r>
          </a:p>
          <a:p>
            <a:pPr eaLnBrk="1" hangingPunct="1">
              <a:tabLst>
                <a:tab pos="1028700" algn="l"/>
              </a:tabLst>
            </a:pPr>
            <a:endParaRPr lang="en-US" altLang="en-US" sz="2800" dirty="0" smtClean="0"/>
          </a:p>
          <a:p>
            <a:pPr eaLnBrk="1" hangingPunct="1">
              <a:tabLst>
                <a:tab pos="1028700" algn="l"/>
              </a:tabLst>
            </a:pPr>
            <a:r>
              <a:rPr lang="en-US" altLang="en-US" sz="2800" dirty="0" smtClean="0">
                <a:solidFill>
                  <a:schemeClr val="bg1">
                    <a:lumMod val="65000"/>
                  </a:schemeClr>
                </a:solidFill>
              </a:rPr>
              <a:t>Use the smallest possible class of functions</a:t>
            </a:r>
          </a:p>
          <a:p>
            <a:pPr marL="1028700" lvl="1" eaLnBrk="1" hangingPunct="1">
              <a:tabLst>
                <a:tab pos="1028700" algn="l"/>
              </a:tabLst>
            </a:pP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</a:rPr>
              <a:t>Say “</a:t>
            </a: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2</a:t>
            </a:r>
            <a:r>
              <a:rPr lang="en-US" altLang="en-US" sz="2400" b="1" i="1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 is </a:t>
            </a:r>
            <a:r>
              <a:rPr lang="en-US" altLang="en-US" sz="2400" b="1" i="1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O</a:t>
            </a: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)” </a:t>
            </a: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</a:rPr>
              <a:t>instead of “</a:t>
            </a: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2</a:t>
            </a:r>
            <a:r>
              <a:rPr lang="en-US" altLang="en-US" sz="2400" b="1" i="1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 is </a:t>
            </a:r>
            <a:r>
              <a:rPr lang="en-US" altLang="en-US" sz="2400" b="1" i="1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O</a:t>
            </a: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n</a:t>
            </a:r>
            <a:r>
              <a:rPr lang="en-US" altLang="en-US" sz="2400" baseline="3000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2</a:t>
            </a: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)”</a:t>
            </a:r>
          </a:p>
          <a:p>
            <a:pPr eaLnBrk="1" hangingPunct="1">
              <a:tabLst>
                <a:tab pos="1028700" algn="l"/>
              </a:tabLst>
            </a:pPr>
            <a:endParaRPr lang="en-US" altLang="en-US" sz="2800" dirty="0" smtClean="0">
              <a:solidFill>
                <a:schemeClr val="bg1">
                  <a:lumMod val="65000"/>
                </a:schemeClr>
              </a:solidFill>
              <a:sym typeface="Symbol" pitchFamily="18" charset="2"/>
            </a:endParaRPr>
          </a:p>
          <a:p>
            <a:pPr eaLnBrk="1" hangingPunct="1">
              <a:tabLst>
                <a:tab pos="1028700" algn="l"/>
              </a:tabLst>
            </a:pPr>
            <a:r>
              <a:rPr lang="en-US" altLang="en-US" sz="2800" dirty="0" smtClean="0">
                <a:sym typeface="Symbol" pitchFamily="18" charset="2"/>
              </a:rPr>
              <a:t>Use the simplest expression of the class</a:t>
            </a:r>
          </a:p>
          <a:p>
            <a:pPr marL="1028700" lvl="1" eaLnBrk="1" hangingPunct="1">
              <a:tabLst>
                <a:tab pos="1028700" algn="l"/>
              </a:tabLst>
            </a:pPr>
            <a:r>
              <a:rPr lang="en-US" altLang="en-US" sz="2400" dirty="0" smtClean="0"/>
              <a:t>Say “</a:t>
            </a:r>
            <a:r>
              <a:rPr lang="en-US" altLang="en-US" sz="2400" dirty="0" smtClean="0">
                <a:sym typeface="Symbol" pitchFamily="18" charset="2"/>
              </a:rPr>
              <a:t>3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b="1" dirty="0" smtClean="0"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2400" b="1" dirty="0" smtClean="0">
                <a:sym typeface="Symbol" pitchFamily="18" charset="2"/>
              </a:rPr>
              <a:t> </a:t>
            </a:r>
            <a:r>
              <a:rPr lang="en-US" altLang="en-US" sz="2400" dirty="0" smtClean="0">
                <a:sym typeface="Symbol" pitchFamily="18" charset="2"/>
              </a:rPr>
              <a:t>5 is </a:t>
            </a:r>
            <a:r>
              <a:rPr lang="en-US" altLang="en-US" sz="2400" b="1" i="1" dirty="0" smtClean="0">
                <a:sym typeface="Symbol" pitchFamily="18" charset="2"/>
              </a:rPr>
              <a:t>O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)” </a:t>
            </a:r>
            <a:r>
              <a:rPr lang="en-US" altLang="en-US" sz="2400" dirty="0" smtClean="0"/>
              <a:t>instead of “</a:t>
            </a:r>
            <a:r>
              <a:rPr lang="en-US" altLang="en-US" sz="2400" dirty="0" smtClean="0">
                <a:sym typeface="Symbol" pitchFamily="18" charset="2"/>
              </a:rPr>
              <a:t>3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b="1" dirty="0" smtClean="0"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2400" b="1" dirty="0" smtClean="0">
                <a:sym typeface="Symbol" pitchFamily="18" charset="2"/>
              </a:rPr>
              <a:t> </a:t>
            </a:r>
            <a:r>
              <a:rPr lang="en-US" altLang="en-US" sz="2400" dirty="0" smtClean="0">
                <a:sym typeface="Symbol" pitchFamily="18" charset="2"/>
              </a:rPr>
              <a:t>5 is </a:t>
            </a:r>
            <a:r>
              <a:rPr lang="en-US" altLang="en-US" sz="2400" b="1" i="1" dirty="0" smtClean="0">
                <a:sym typeface="Symbol" pitchFamily="18" charset="2"/>
              </a:rPr>
              <a:t>O</a:t>
            </a:r>
            <a:r>
              <a:rPr lang="en-US" altLang="en-US" sz="2400" dirty="0" smtClean="0">
                <a:sym typeface="Symbol" pitchFamily="18" charset="2"/>
              </a:rPr>
              <a:t>(3</a:t>
            </a:r>
            <a:r>
              <a:rPr lang="en-US" altLang="en-US" sz="2400" b="1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)”</a:t>
            </a:r>
          </a:p>
        </p:txBody>
      </p:sp>
    </p:spTree>
    <p:extLst>
      <p:ext uri="{BB962C8B-B14F-4D97-AF65-F5344CB8AC3E}">
        <p14:creationId xmlns:p14="http://schemas.microsoft.com/office/powerpoint/2010/main" val="17853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Constant Time: </a:t>
            </a:r>
            <a:r>
              <a:rPr lang="en-US" b="1" i="1" dirty="0" smtClean="0"/>
              <a:t>O(1)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assume most primitive operations</a:t>
            </a:r>
          </a:p>
          <a:p>
            <a:pPr lvl="1"/>
            <a:r>
              <a:rPr lang="en-US" dirty="0" smtClean="0"/>
              <a:t>addition, multiplication, assignment ops,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be performed in constant time, c</a:t>
            </a:r>
          </a:p>
          <a:p>
            <a:pPr lvl="1"/>
            <a:r>
              <a:rPr lang="en-US" dirty="0" smtClean="0"/>
              <a:t>The exact number does not really matter</a:t>
            </a:r>
          </a:p>
          <a:p>
            <a:pPr lvl="2"/>
            <a:r>
              <a:rPr lang="en-US" dirty="0" smtClean="0"/>
              <a:t>Constants get knocked out during Big-Oh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  <a:cs typeface="Times New Roman" pitchFamily="18" charset="0"/>
              </a:rPr>
              <a:t>Searching Arrays: </a:t>
            </a:r>
            <a:br>
              <a:rPr lang="en-US" altLang="en-US" smtClean="0">
                <a:solidFill>
                  <a:schemeClr val="bg2"/>
                </a:solidFill>
                <a:cs typeface="Times New Roman" pitchFamily="18" charset="0"/>
              </a:rPr>
            </a:br>
            <a:r>
              <a:rPr lang="en-US" altLang="en-US" smtClean="0">
                <a:solidFill>
                  <a:schemeClr val="bg2"/>
                </a:solidFill>
                <a:cs typeface="Times New Roman" pitchFamily="18" charset="0"/>
              </a:rPr>
              <a:t>Linear Search and Binary Search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Searching</a:t>
            </a:r>
          </a:p>
          <a:p>
            <a:pPr lvl="1" eaLnBrk="1" hangingPunct="1"/>
            <a:r>
              <a:rPr lang="en-US" altLang="en-US" dirty="0" smtClean="0"/>
              <a:t>Find an element in a large amount of data</a:t>
            </a:r>
          </a:p>
          <a:p>
            <a:pPr lvl="2" eaLnBrk="1" hangingPunct="1"/>
            <a:r>
              <a:rPr lang="en-US" altLang="en-US" dirty="0" smtClean="0"/>
              <a:t>Typically checking if an array contains </a:t>
            </a:r>
            <a:br>
              <a:rPr lang="en-US" altLang="en-US" dirty="0" smtClean="0"/>
            </a:br>
            <a:r>
              <a:rPr lang="en-US" altLang="en-US" dirty="0" smtClean="0"/>
              <a:t>a </a:t>
            </a:r>
            <a:r>
              <a:rPr lang="en-US" altLang="en-US" i="1" dirty="0" smtClean="0"/>
              <a:t>value</a:t>
            </a:r>
            <a:r>
              <a:rPr lang="en-US" altLang="en-US" dirty="0" smtClean="0"/>
              <a:t> matching the sought element’s </a:t>
            </a:r>
            <a:r>
              <a:rPr lang="en-US" altLang="en-US" i="1" dirty="0" smtClean="0"/>
              <a:t>key value</a:t>
            </a:r>
          </a:p>
          <a:p>
            <a:r>
              <a:rPr lang="en-US" altLang="en-US" dirty="0" smtClean="0"/>
              <a:t>So far you have seen at least:</a:t>
            </a:r>
          </a:p>
          <a:p>
            <a:pPr lvl="1" eaLnBrk="1" hangingPunct="1"/>
            <a:r>
              <a:rPr lang="en-US" altLang="en-US" dirty="0" smtClean="0"/>
              <a:t>Linear searching (sequential search)</a:t>
            </a:r>
          </a:p>
          <a:p>
            <a:pPr lvl="1" eaLnBrk="1" hangingPunct="1"/>
            <a:r>
              <a:rPr lang="en-US" altLang="en-US" dirty="0" smtClean="0"/>
              <a:t>Binary searching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097929">
            <a:off x="5540333" y="5281648"/>
            <a:ext cx="2489721" cy="923330"/>
          </a:xfrm>
          <a:prstGeom prst="rect">
            <a:avLst/>
          </a:prstGeom>
          <a:solidFill>
            <a:srgbClr val="FFFFE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Action Figures</a:t>
            </a:r>
          </a:p>
          <a:p>
            <a:r>
              <a:rPr lang="en-US" dirty="0" smtClean="0"/>
              <a:t>and Dictionary examples</a:t>
            </a:r>
          </a:p>
          <a:p>
            <a:r>
              <a:rPr lang="en-US" dirty="0" smtClean="0"/>
              <a:t>from Previous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2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Constant Time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447800"/>
            <a:ext cx="8229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loop that performs a constant number of iterations is still considered a constant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8305800" cy="4093428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// </a:t>
            </a:r>
            <a:r>
              <a:rPr lang="en-US" sz="1600" i="1" dirty="0">
                <a:latin typeface="Comic Sans MS" panose="030F0702030302020204" pitchFamily="66" charset="0"/>
              </a:rPr>
              <a:t>Initialize a deck by creating all 52 cards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Deck::Deck()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{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sz="2000" dirty="0" err="1" smtClean="0">
                <a:latin typeface="Comic Sans MS" panose="030F0702030302020204" pitchFamily="66" charset="0"/>
              </a:rPr>
              <a:t>topCard</a:t>
            </a:r>
            <a:r>
              <a:rPr lang="en-US" sz="2000" dirty="0" smtClean="0">
                <a:latin typeface="Comic Sans MS" panose="030F0702030302020204" pitchFamily="66" charset="0"/>
              </a:rPr>
              <a:t> = 0;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 for (</a:t>
            </a:r>
            <a:r>
              <a:rPr lang="en-US" sz="2000" dirty="0" err="1" smtClean="0">
                <a:latin typeface="Comic Sans MS" panose="030F0702030302020204" pitchFamily="66" charset="0"/>
              </a:rPr>
              <a:t>int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</a:rPr>
              <a:t> = 1; </a:t>
            </a:r>
            <a:r>
              <a:rPr lang="en-US" sz="2000" dirty="0" err="1" smtClean="0"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</a:rPr>
              <a:t> &lt;=  13;  </a:t>
            </a:r>
            <a:r>
              <a:rPr lang="en-US" sz="2000" dirty="0" err="1" smtClean="0"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</a:rPr>
              <a:t>++)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 {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     Card c1(diamond, </a:t>
            </a:r>
            <a:r>
              <a:rPr lang="en-US" sz="2000" dirty="0" err="1" smtClean="0"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</a:rPr>
              <a:t>), c2(spade, </a:t>
            </a:r>
            <a:r>
              <a:rPr lang="en-US" sz="2000" dirty="0" err="1" smtClean="0"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</a:rPr>
              <a:t>), c3(heart, </a:t>
            </a:r>
            <a:r>
              <a:rPr lang="en-US" sz="2000" dirty="0" err="1" smtClean="0"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</a:rPr>
              <a:t>), c4(club, </a:t>
            </a:r>
            <a:r>
              <a:rPr lang="en-US" sz="2000" dirty="0" err="1" smtClean="0"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</a:rPr>
              <a:t>);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       cards[</a:t>
            </a:r>
            <a:r>
              <a:rPr lang="en-US" sz="2000" dirty="0" err="1" smtClean="0">
                <a:latin typeface="Comic Sans MS" panose="030F0702030302020204" pitchFamily="66" charset="0"/>
              </a:rPr>
              <a:t>topCard</a:t>
            </a:r>
            <a:r>
              <a:rPr lang="en-US" sz="2000" dirty="0" smtClean="0">
                <a:latin typeface="Comic Sans MS" panose="030F0702030302020204" pitchFamily="66" charset="0"/>
              </a:rPr>
              <a:t>++] = c1;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   </a:t>
            </a:r>
            <a:r>
              <a:rPr lang="en-US" sz="2000" dirty="0">
                <a:latin typeface="Comic Sans MS" panose="030F0702030302020204" pitchFamily="66" charset="0"/>
              </a:rPr>
              <a:t>cards[</a:t>
            </a:r>
            <a:r>
              <a:rPr lang="en-US" sz="2000" dirty="0" err="1">
                <a:latin typeface="Comic Sans MS" panose="030F0702030302020204" pitchFamily="66" charset="0"/>
              </a:rPr>
              <a:t>topCard</a:t>
            </a:r>
            <a:r>
              <a:rPr lang="en-US" sz="2000" dirty="0">
                <a:latin typeface="Comic Sans MS" panose="030F0702030302020204" pitchFamily="66" charset="0"/>
              </a:rPr>
              <a:t>++] = </a:t>
            </a:r>
            <a:r>
              <a:rPr lang="en-US" sz="2000" dirty="0" smtClean="0">
                <a:latin typeface="Comic Sans MS" panose="030F0702030302020204" pitchFamily="66" charset="0"/>
              </a:rPr>
              <a:t>c2;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       cards[</a:t>
            </a:r>
            <a:r>
              <a:rPr lang="en-US" sz="2000" dirty="0" err="1" smtClean="0">
                <a:latin typeface="Comic Sans MS" panose="030F0702030302020204" pitchFamily="66" charset="0"/>
              </a:rPr>
              <a:t>topCard</a:t>
            </a:r>
            <a:r>
              <a:rPr lang="en-US" sz="2000" dirty="0">
                <a:latin typeface="Comic Sans MS" panose="030F0702030302020204" pitchFamily="66" charset="0"/>
              </a:rPr>
              <a:t>++] = </a:t>
            </a:r>
            <a:r>
              <a:rPr lang="en-US" sz="2000" dirty="0" smtClean="0">
                <a:latin typeface="Comic Sans MS" panose="030F0702030302020204" pitchFamily="66" charset="0"/>
              </a:rPr>
              <a:t>c3;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        cards[</a:t>
            </a:r>
            <a:r>
              <a:rPr lang="en-US" sz="2000" dirty="0" err="1">
                <a:latin typeface="Comic Sans MS" panose="030F0702030302020204" pitchFamily="66" charset="0"/>
              </a:rPr>
              <a:t>topCard</a:t>
            </a:r>
            <a:r>
              <a:rPr lang="en-US" sz="2000" dirty="0">
                <a:latin typeface="Comic Sans MS" panose="030F0702030302020204" pitchFamily="66" charset="0"/>
              </a:rPr>
              <a:t>++] = </a:t>
            </a:r>
            <a:r>
              <a:rPr lang="en-US" sz="2000" dirty="0" smtClean="0">
                <a:latin typeface="Comic Sans MS" panose="030F0702030302020204" pitchFamily="66" charset="0"/>
              </a:rPr>
              <a:t>c4;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    }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}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3366154"/>
            <a:ext cx="7696200" cy="2425046"/>
            <a:chOff x="1143000" y="3366154"/>
            <a:chExt cx="7696200" cy="2425046"/>
          </a:xfrm>
        </p:grpSpPr>
        <p:sp>
          <p:nvSpPr>
            <p:cNvPr id="6" name="Rounded Rectangle 5"/>
            <p:cNvSpPr/>
            <p:nvPr/>
          </p:nvSpPr>
          <p:spPr>
            <a:xfrm>
              <a:off x="2895600" y="3501201"/>
              <a:ext cx="533401" cy="461199"/>
            </a:xfrm>
            <a:prstGeom prst="round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43000" y="4074040"/>
              <a:ext cx="6934200" cy="1717160"/>
            </a:xfrm>
            <a:prstGeom prst="round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800" y="3366154"/>
              <a:ext cx="4724400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Everything is constant in the loop</a:t>
              </a:r>
            </a:p>
            <a:p>
              <a:r>
                <a:rPr lang="en-US" sz="2000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And the loop runs from 1 to 13, always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8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Computing Prefix Averages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20000" cy="1981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We further illustrate asymptotic analysis with two algorithms for prefix averages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Define: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The </a:t>
            </a:r>
            <a:r>
              <a:rPr lang="en-US" altLang="en-US" sz="2000" b="1" i="1" dirty="0" err="1" smtClean="0"/>
              <a:t>i</a:t>
            </a:r>
            <a:r>
              <a:rPr lang="en-US" altLang="en-US" sz="2000" dirty="0" err="1" smtClean="0"/>
              <a:t>-th</a:t>
            </a:r>
            <a:r>
              <a:rPr lang="en-US" altLang="en-US" sz="2000" dirty="0" smtClean="0"/>
              <a:t> prefix average of an array </a:t>
            </a:r>
            <a:r>
              <a:rPr lang="en-US" altLang="en-US" sz="2000" b="1" i="1" dirty="0" smtClean="0"/>
              <a:t>X</a:t>
            </a:r>
            <a:r>
              <a:rPr lang="en-US" altLang="en-US" sz="2000" dirty="0" smtClean="0"/>
              <a:t>  is the </a:t>
            </a:r>
            <a:br>
              <a:rPr lang="en-US" altLang="en-US" sz="2000" dirty="0" smtClean="0"/>
            </a:br>
            <a:r>
              <a:rPr lang="en-US" altLang="en-US" sz="2000" dirty="0" smtClean="0"/>
              <a:t>average of the first </a:t>
            </a:r>
            <a:r>
              <a:rPr lang="en-US" altLang="en-US" sz="2000" dirty="0" smtClean="0">
                <a:sym typeface="Symbol" pitchFamily="18" charset="2"/>
              </a:rPr>
              <a:t>(</a:t>
            </a:r>
            <a:r>
              <a:rPr lang="en-US" altLang="en-US" sz="2000" b="1" i="1" dirty="0" err="1" smtClean="0">
                <a:sym typeface="Symbol" pitchFamily="18" charset="2"/>
              </a:rPr>
              <a:t>i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2000" dirty="0" smtClean="0">
                <a:sym typeface="Symbol" pitchFamily="18" charset="2"/>
              </a:rPr>
              <a:t> 1) </a:t>
            </a:r>
            <a:r>
              <a:rPr lang="en-US" altLang="en-US" sz="2000" dirty="0" smtClean="0"/>
              <a:t>elements of </a:t>
            </a:r>
            <a:r>
              <a:rPr lang="en-US" altLang="en-US" sz="2000" b="1" i="1" dirty="0" smtClean="0"/>
              <a:t>X</a:t>
            </a:r>
            <a:r>
              <a:rPr lang="en-US" altLang="en-US" sz="2000" b="1" dirty="0" smtClean="0"/>
              <a:t>:</a:t>
            </a:r>
            <a:endParaRPr lang="en-US" altLang="en-US" sz="2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i="1" dirty="0" smtClean="0">
                <a:sym typeface="Symbol" pitchFamily="18" charset="2"/>
              </a:rPr>
              <a:t>A</a:t>
            </a:r>
            <a:r>
              <a:rPr lang="en-US" altLang="en-US" sz="2000" dirty="0" smtClean="0">
                <a:sym typeface="Symbol" pitchFamily="18" charset="2"/>
              </a:rPr>
              <a:t>[</a:t>
            </a:r>
            <a:r>
              <a:rPr lang="en-US" altLang="en-US" sz="2000" b="1" i="1" dirty="0" err="1" smtClean="0">
                <a:sym typeface="Symbol" pitchFamily="18" charset="2"/>
              </a:rPr>
              <a:t>i</a:t>
            </a:r>
            <a:r>
              <a:rPr lang="en-US" altLang="en-US" sz="2000" dirty="0" smtClean="0">
                <a:sym typeface="Symbol" pitchFamily="18" charset="2"/>
              </a:rPr>
              <a:t>]</a:t>
            </a:r>
            <a:r>
              <a:rPr lang="en-US" altLang="en-US" sz="2000" b="1" i="1" dirty="0" smtClean="0"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= (</a:t>
            </a:r>
            <a:r>
              <a:rPr lang="en-US" altLang="en-US" sz="2000" b="1" i="1" dirty="0" smtClean="0">
                <a:sym typeface="Symbol" pitchFamily="18" charset="2"/>
              </a:rPr>
              <a:t>X</a:t>
            </a:r>
            <a:r>
              <a:rPr lang="en-US" altLang="en-US" sz="2000" dirty="0" smtClean="0">
                <a:sym typeface="Symbol" pitchFamily="18" charset="2"/>
              </a:rPr>
              <a:t>[0] 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b="1" i="1" dirty="0" smtClean="0">
                <a:sym typeface="Symbol" pitchFamily="18" charset="2"/>
              </a:rPr>
              <a:t>X</a:t>
            </a:r>
            <a:r>
              <a:rPr lang="en-US" altLang="en-US" sz="2000" dirty="0" smtClean="0">
                <a:sym typeface="Symbol" pitchFamily="18" charset="2"/>
              </a:rPr>
              <a:t>[1] 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dirty="0" smtClean="0"/>
              <a:t>… 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2000" dirty="0" smtClean="0"/>
              <a:t> </a:t>
            </a:r>
            <a:r>
              <a:rPr lang="en-US" altLang="en-US" sz="2000" b="1" i="1" dirty="0" smtClean="0">
                <a:sym typeface="Symbol" pitchFamily="18" charset="2"/>
              </a:rPr>
              <a:t>X</a:t>
            </a:r>
            <a:r>
              <a:rPr lang="en-US" altLang="en-US" sz="2000" dirty="0" smtClean="0">
                <a:sym typeface="Symbol" pitchFamily="18" charset="2"/>
              </a:rPr>
              <a:t>[</a:t>
            </a:r>
            <a:r>
              <a:rPr lang="en-US" altLang="en-US" sz="2000" b="1" i="1" dirty="0" err="1" smtClean="0">
                <a:sym typeface="Symbol" pitchFamily="18" charset="2"/>
              </a:rPr>
              <a:t>i</a:t>
            </a:r>
            <a:r>
              <a:rPr lang="en-US" altLang="en-US" sz="2000" dirty="0" smtClean="0">
                <a:sym typeface="Symbol" pitchFamily="18" charset="2"/>
              </a:rPr>
              <a:t>]) / (</a:t>
            </a:r>
            <a:r>
              <a:rPr lang="en-US" altLang="en-US" sz="2000" b="1" i="1" dirty="0" err="1" smtClean="0">
                <a:sym typeface="Symbol" pitchFamily="18" charset="2"/>
              </a:rPr>
              <a:t>i</a:t>
            </a:r>
            <a:r>
              <a:rPr lang="en-US" altLang="en-US" sz="2000" i="1" dirty="0" smtClean="0">
                <a:sym typeface="Symbol" pitchFamily="18" charset="2"/>
              </a:rPr>
              <a:t> </a:t>
            </a:r>
            <a:r>
              <a:rPr lang="en-US" altLang="en-US" sz="2000" dirty="0" smtClean="0">
                <a:sym typeface="Symbol" pitchFamily="18" charset="2"/>
              </a:rPr>
              <a:t>+ 1)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7867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Prefix Averages (Quadratic)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1600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The following algorithm computes prefix averages in quadratic time by applying the definition</a:t>
            </a:r>
          </a:p>
        </p:txBody>
      </p:sp>
      <p:sp>
        <p:nvSpPr>
          <p:cNvPr id="3789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2438400"/>
            <a:ext cx="7772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prefixAverages1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</a:t>
            </a:r>
            <a:r>
              <a:rPr lang="en-US" altLang="en-US" sz="2000" dirty="0">
                <a:sym typeface="Symbol" pitchFamily="18" charset="2"/>
              </a:rPr>
              <a:t>#operations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dirty="0"/>
              <a:t> 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/>
              <a:t>	     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[0] 		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/>
              <a:t>	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/>
              <a:t>j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1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dirty="0">
                <a:sym typeface="Symbol" pitchFamily="18" charset="2"/>
              </a:rPr>
              <a:t>do		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>
                <a:sym typeface="Symbol" pitchFamily="18" charset="2"/>
              </a:rPr>
              <a:t>j</a:t>
            </a:r>
            <a:r>
              <a:rPr lang="en-US" altLang="en-US" dirty="0">
                <a:sym typeface="Symbol" pitchFamily="18" charset="2"/>
              </a:rPr>
              <a:t>]		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148647"/>
            <a:ext cx="2667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Yet another way of looking at things:</a:t>
            </a:r>
          </a:p>
          <a:p>
            <a:r>
              <a:rPr lang="en-US" sz="2000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Count the operations</a:t>
            </a:r>
            <a:endParaRPr lang="en-US" sz="2000" i="1" dirty="0"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58917" y="2946518"/>
            <a:ext cx="6103883" cy="1034772"/>
            <a:chOff x="1058917" y="2946518"/>
            <a:chExt cx="6103883" cy="1034772"/>
          </a:xfrm>
        </p:grpSpPr>
        <p:sp>
          <p:nvSpPr>
            <p:cNvPr id="7" name="Rounded Rectangle 6"/>
            <p:cNvSpPr/>
            <p:nvPr/>
          </p:nvSpPr>
          <p:spPr>
            <a:xfrm>
              <a:off x="1143000" y="3654404"/>
              <a:ext cx="4038600" cy="326886"/>
            </a:xfrm>
            <a:prstGeom prst="round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8917" y="2946518"/>
              <a:ext cx="5105400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This initializes </a:t>
              </a:r>
              <a:r>
                <a:rPr lang="en-US" sz="2000" b="1" i="1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n</a:t>
              </a:r>
              <a:r>
                <a:rPr lang="en-US" sz="2000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 elements</a:t>
              </a:r>
            </a:p>
            <a:p>
              <a:r>
                <a:rPr lang="en-US" sz="2000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This will take a total of </a:t>
              </a:r>
              <a:r>
                <a:rPr lang="en-US" sz="2000" b="1" i="1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n</a:t>
              </a:r>
              <a:r>
                <a:rPr lang="en-US" sz="2000" dirty="0" smtClean="0">
                  <a:latin typeface="Comic Sans MS" panose="030F0702030302020204" pitchFamily="66" charset="0"/>
                  <a:sym typeface="Wingdings" panose="05000000000000000000" pitchFamily="2" charset="2"/>
                </a:rPr>
                <a:t> operations</a:t>
              </a:r>
              <a:endParaRPr lang="en-US" sz="20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629399" y="3643360"/>
              <a:ext cx="533401" cy="337929"/>
            </a:xfrm>
            <a:prstGeom prst="round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76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Prefix Averages (Quadratic)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1600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The following algorithm computes prefix averages in quadratic time by applying the definition</a:t>
            </a:r>
          </a:p>
        </p:txBody>
      </p:sp>
      <p:sp>
        <p:nvSpPr>
          <p:cNvPr id="3789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2438400"/>
            <a:ext cx="7772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prefixAverages1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</a:t>
            </a:r>
            <a:r>
              <a:rPr lang="en-US" altLang="en-US" sz="2000" dirty="0">
                <a:sym typeface="Symbol" pitchFamily="18" charset="2"/>
              </a:rPr>
              <a:t>#operations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dirty="0"/>
              <a:t> 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[0] 		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/>
              <a:t>	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/>
              <a:t>j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1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dirty="0">
                <a:sym typeface="Symbol" pitchFamily="18" charset="2"/>
              </a:rPr>
              <a:t>do		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>
                <a:sym typeface="Symbol" pitchFamily="18" charset="2"/>
              </a:rPr>
              <a:t>j</a:t>
            </a:r>
            <a:r>
              <a:rPr lang="en-US" altLang="en-US" dirty="0">
                <a:sym typeface="Symbol" pitchFamily="18" charset="2"/>
              </a:rPr>
              <a:t>]		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981289"/>
            <a:ext cx="4038600" cy="32688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8917" y="3273403"/>
            <a:ext cx="5105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This loop runs </a:t>
            </a:r>
            <a:r>
              <a:rPr lang="en-US" sz="2000" b="1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times</a:t>
            </a: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This will take a total of </a:t>
            </a:r>
            <a:r>
              <a:rPr lang="en-US" sz="2000" b="1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operations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4144" y="3975767"/>
            <a:ext cx="533401" cy="33792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Prefix Averages (Quadratic)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1600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The following algorithm computes prefix averages in quadratic time by applying the definition</a:t>
            </a:r>
          </a:p>
        </p:txBody>
      </p:sp>
      <p:sp>
        <p:nvSpPr>
          <p:cNvPr id="3789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2438400"/>
            <a:ext cx="7772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prefixAverages1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</a:t>
            </a:r>
            <a:r>
              <a:rPr lang="en-US" altLang="en-US" sz="2000" dirty="0">
                <a:sym typeface="Symbol" pitchFamily="18" charset="2"/>
              </a:rPr>
              <a:t>#operations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dirty="0"/>
              <a:t> 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[0] 	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/>
              <a:t>	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/>
              <a:t>j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1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dirty="0">
                <a:sym typeface="Symbol" pitchFamily="18" charset="2"/>
              </a:rPr>
              <a:t>do		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>
                <a:sym typeface="Symbol" pitchFamily="18" charset="2"/>
              </a:rPr>
              <a:t>j</a:t>
            </a:r>
            <a:r>
              <a:rPr lang="en-US" altLang="en-US" dirty="0">
                <a:sym typeface="Symbol" pitchFamily="18" charset="2"/>
              </a:rPr>
              <a:t>]		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4363354"/>
            <a:ext cx="4038600" cy="32688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2960104"/>
            <a:ext cx="532611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This line executes once for each iteration</a:t>
            </a: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of the outer loop (i.e. </a:t>
            </a:r>
            <a:r>
              <a:rPr lang="en-US" sz="2000" b="1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times)</a:t>
            </a: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So this will take a total of </a:t>
            </a:r>
            <a:r>
              <a:rPr lang="en-US" sz="2000" b="1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operations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4144" y="4352311"/>
            <a:ext cx="533401" cy="33792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Prefix Averages (Quadratic)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1600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The following algorithm computes prefix averages in quadratic time by applying the definition</a:t>
            </a:r>
          </a:p>
        </p:txBody>
      </p:sp>
      <p:sp>
        <p:nvSpPr>
          <p:cNvPr id="3789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2438400"/>
            <a:ext cx="7772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prefixAverages1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</a:t>
            </a:r>
            <a:r>
              <a:rPr lang="en-US" altLang="en-US" sz="2000" dirty="0">
                <a:sym typeface="Symbol" pitchFamily="18" charset="2"/>
              </a:rPr>
              <a:t>#operations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dirty="0"/>
              <a:t> 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[0] 	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/>
              <a:t>	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/>
              <a:t>j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1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 smtClean="0">
                <a:sym typeface="Symbol" pitchFamily="18" charset="2"/>
              </a:rPr>
              <a:t>1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>
                <a:sym typeface="Symbol" pitchFamily="18" charset="2"/>
              </a:rPr>
              <a:t>2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dirty="0" smtClean="0">
                <a:sym typeface="Symbol" pitchFamily="18" charset="2"/>
              </a:rPr>
              <a:t>…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1)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>
                <a:sym typeface="Symbol" pitchFamily="18" charset="2"/>
              </a:rPr>
              <a:t>j</a:t>
            </a:r>
            <a:r>
              <a:rPr lang="en-US" altLang="en-US" dirty="0">
                <a:sym typeface="Symbol" pitchFamily="18" charset="2"/>
              </a:rPr>
              <a:t>]		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14097" y="4729652"/>
            <a:ext cx="3572203" cy="32688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2960104"/>
            <a:ext cx="532611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This line executes once for the first iteration of the outer loop (</a:t>
            </a:r>
            <a:r>
              <a:rPr lang="en-US" sz="20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== 1)</a:t>
            </a: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Thus using 1 operation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93421" y="4729652"/>
            <a:ext cx="533401" cy="33792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Prefix Averages (Quadratic)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1600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The following algorithm computes prefix averages in quadratic time by applying the definition</a:t>
            </a:r>
          </a:p>
        </p:txBody>
      </p:sp>
      <p:sp>
        <p:nvSpPr>
          <p:cNvPr id="3789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2438400"/>
            <a:ext cx="7772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prefixAverages1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</a:t>
            </a:r>
            <a:r>
              <a:rPr lang="en-US" altLang="en-US" sz="2000" dirty="0">
                <a:sym typeface="Symbol" pitchFamily="18" charset="2"/>
              </a:rPr>
              <a:t>#operations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dirty="0"/>
              <a:t> 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[0] 	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/>
              <a:t>	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/>
              <a:t>j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1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 smtClean="0">
                <a:sym typeface="Symbol" pitchFamily="18" charset="2"/>
              </a:rPr>
              <a:t>1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>
                <a:sym typeface="Symbol" pitchFamily="18" charset="2"/>
              </a:rPr>
              <a:t>2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dirty="0" smtClean="0">
                <a:sym typeface="Symbol" pitchFamily="18" charset="2"/>
              </a:rPr>
              <a:t>…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1)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>
                <a:sym typeface="Symbol" pitchFamily="18" charset="2"/>
              </a:rPr>
              <a:t>j</a:t>
            </a:r>
            <a:r>
              <a:rPr lang="en-US" altLang="en-US" dirty="0">
                <a:sym typeface="Symbol" pitchFamily="18" charset="2"/>
              </a:rPr>
              <a:t>]		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960104"/>
            <a:ext cx="532611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This line executes twice for the second iteration of the outer loop (</a:t>
            </a:r>
            <a:r>
              <a:rPr lang="en-US" sz="20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== 2)</a:t>
            </a: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Thus using 2 more operations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53099" y="4729652"/>
            <a:ext cx="533401" cy="33792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14097" y="4729652"/>
            <a:ext cx="3572203" cy="32688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Prefix Averages (Quadratic)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1600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The following algorithm computes prefix averages in quadratic time by applying the definition</a:t>
            </a:r>
          </a:p>
        </p:txBody>
      </p:sp>
      <p:sp>
        <p:nvSpPr>
          <p:cNvPr id="3789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2438400"/>
            <a:ext cx="7772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prefixAverages1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</a:t>
            </a:r>
            <a:r>
              <a:rPr lang="en-US" altLang="en-US" sz="2000" dirty="0">
                <a:sym typeface="Symbol" pitchFamily="18" charset="2"/>
              </a:rPr>
              <a:t>#operations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dirty="0"/>
              <a:t> 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[0] 	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/>
              <a:t>	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/>
              <a:t>j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1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 smtClean="0">
                <a:sym typeface="Symbol" pitchFamily="18" charset="2"/>
              </a:rPr>
              <a:t>1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>
                <a:sym typeface="Symbol" pitchFamily="18" charset="2"/>
              </a:rPr>
              <a:t>2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dirty="0" smtClean="0">
                <a:sym typeface="Symbol" pitchFamily="18" charset="2"/>
              </a:rPr>
              <a:t>…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1)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>
                <a:sym typeface="Symbol" pitchFamily="18" charset="2"/>
              </a:rPr>
              <a:t>j</a:t>
            </a:r>
            <a:r>
              <a:rPr lang="en-US" altLang="en-US" dirty="0">
                <a:sym typeface="Symbol" pitchFamily="18" charset="2"/>
              </a:rPr>
              <a:t>]		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960104"/>
            <a:ext cx="532611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This line executes 3 times for the third iteration of the outer loop (</a:t>
            </a:r>
            <a:r>
              <a:rPr lang="en-US" sz="20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== 3)</a:t>
            </a: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Thus using 3 more operations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64317" y="4729652"/>
            <a:ext cx="533401" cy="33792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14097" y="4729652"/>
            <a:ext cx="3572203" cy="32688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Prefix Averages (Quadratic)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1600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The following algorithm computes prefix averages in quadratic time by applying the definition</a:t>
            </a:r>
          </a:p>
        </p:txBody>
      </p:sp>
      <p:sp>
        <p:nvSpPr>
          <p:cNvPr id="3789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2438400"/>
            <a:ext cx="7772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prefixAverages1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</a:t>
            </a:r>
            <a:r>
              <a:rPr lang="en-US" altLang="en-US" sz="2000" dirty="0">
                <a:sym typeface="Symbol" pitchFamily="18" charset="2"/>
              </a:rPr>
              <a:t>#operations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dirty="0"/>
              <a:t> 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[0] 	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/>
              <a:t>	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/>
              <a:t>j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1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 smtClean="0">
                <a:sym typeface="Symbol" pitchFamily="18" charset="2"/>
              </a:rPr>
              <a:t>1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>
                <a:sym typeface="Symbol" pitchFamily="18" charset="2"/>
              </a:rPr>
              <a:t>2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dirty="0" smtClean="0">
                <a:sym typeface="Symbol" pitchFamily="18" charset="2"/>
              </a:rPr>
              <a:t>…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1)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>
                <a:sym typeface="Symbol" pitchFamily="18" charset="2"/>
              </a:rPr>
              <a:t>j</a:t>
            </a:r>
            <a:r>
              <a:rPr lang="en-US" altLang="en-US" dirty="0">
                <a:sym typeface="Symbol" pitchFamily="18" charset="2"/>
              </a:rPr>
              <a:t>]		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960104"/>
            <a:ext cx="532611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This line executes (n-1) times for the last iteration of the outer loop (</a:t>
            </a:r>
            <a:r>
              <a:rPr lang="en-US" sz="20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== n-1)</a:t>
            </a: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Thus using (n-1) more operations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86600" y="4729652"/>
            <a:ext cx="1295400" cy="33792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14097" y="4729652"/>
            <a:ext cx="3572203" cy="32688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Prefix Averages (Quadratic)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1600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The following algorithm computes prefix averages in quadratic time by applying the definition</a:t>
            </a:r>
          </a:p>
        </p:txBody>
      </p:sp>
      <p:sp>
        <p:nvSpPr>
          <p:cNvPr id="3789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2438400"/>
            <a:ext cx="7772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prefixAverages1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</a:t>
            </a:r>
            <a:r>
              <a:rPr lang="en-US" altLang="en-US" sz="2000" dirty="0">
                <a:sym typeface="Symbol" pitchFamily="18" charset="2"/>
              </a:rPr>
              <a:t>#operations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dirty="0"/>
              <a:t> 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[0] 	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/>
              <a:t>	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/>
              <a:t>j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1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 smtClean="0">
                <a:sym typeface="Symbol" pitchFamily="18" charset="2"/>
              </a:rPr>
              <a:t>1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>
                <a:sym typeface="Symbol" pitchFamily="18" charset="2"/>
              </a:rPr>
              <a:t>2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dirty="0" smtClean="0">
                <a:sym typeface="Symbol" pitchFamily="18" charset="2"/>
              </a:rPr>
              <a:t>…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1)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>
                <a:sym typeface="Symbol" pitchFamily="18" charset="2"/>
              </a:rPr>
              <a:t>j</a:t>
            </a:r>
            <a:r>
              <a:rPr lang="en-US" altLang="en-US" dirty="0">
                <a:sym typeface="Symbol" pitchFamily="18" charset="2"/>
              </a:rPr>
              <a:t>]		</a:t>
            </a:r>
            <a:r>
              <a:rPr lang="en-US" altLang="en-US" dirty="0" smtClean="0">
                <a:sym typeface="Symbol" pitchFamily="18" charset="2"/>
              </a:rPr>
              <a:t>1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>
                <a:sym typeface="Symbol" pitchFamily="18" charset="2"/>
              </a:rPr>
              <a:t>2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dirty="0" smtClean="0">
                <a:sym typeface="Symbol" pitchFamily="18" charset="2"/>
              </a:rPr>
              <a:t>…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1)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960104"/>
            <a:ext cx="532611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This line is just like the for-j loop it first uses 1, then 2 more, then 3 more, …</a:t>
            </a: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and eventually uses (n-1) more operations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0" y="5067581"/>
            <a:ext cx="3048000" cy="338458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38400" y="5079153"/>
            <a:ext cx="2286000" cy="32688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  <a:cs typeface="Times New Roman" pitchFamily="18" charset="0"/>
              </a:rPr>
              <a:t>Sequential (Linear) Search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</a:t>
            </a:r>
            <a:r>
              <a:rPr lang="en-US" dirty="0" smtClean="0">
                <a:latin typeface="+mn-lt"/>
              </a:rPr>
              <a:t>egins at the start of the list and continues until the item is found or the entire list has been searched</a:t>
            </a:r>
          </a:p>
          <a:p>
            <a:pPr lvl="1" eaLnBrk="1" hangingPunct="1">
              <a:defRPr/>
            </a:pPr>
            <a:r>
              <a:rPr lang="en-US" dirty="0" smtClean="0">
                <a:latin typeface="+mn-lt"/>
              </a:rPr>
              <a:t> Compare </a:t>
            </a:r>
            <a:r>
              <a:rPr lang="en-US" b="1" dirty="0" smtClean="0">
                <a:latin typeface="+mn-lt"/>
              </a:rPr>
              <a:t>each</a:t>
            </a:r>
            <a:r>
              <a:rPr lang="en-US" dirty="0" smtClean="0">
                <a:latin typeface="+mn-lt"/>
              </a:rPr>
              <a:t> array </a:t>
            </a:r>
            <a:r>
              <a:rPr lang="en-US" b="1" dirty="0" smtClean="0">
                <a:latin typeface="+mn-lt"/>
              </a:rPr>
              <a:t>element</a:t>
            </a:r>
            <a:r>
              <a:rPr lang="en-US" dirty="0" smtClean="0">
                <a:latin typeface="+mn-lt"/>
              </a:rPr>
              <a:t> with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i="1" dirty="0" smtClean="0">
                <a:latin typeface="+mn-lt"/>
              </a:rPr>
              <a:t>search key</a:t>
            </a:r>
          </a:p>
          <a:p>
            <a:pPr lvl="2" eaLnBrk="1" hangingPunct="1">
              <a:defRPr/>
            </a:pPr>
            <a:r>
              <a:rPr lang="en-US" dirty="0" smtClean="0">
                <a:latin typeface="+mn-lt"/>
              </a:rPr>
              <a:t>If search key found, return element index</a:t>
            </a:r>
          </a:p>
          <a:p>
            <a:pPr lvl="2" eaLnBrk="1" hangingPunct="1">
              <a:defRPr/>
            </a:pPr>
            <a:r>
              <a:rPr lang="en-US" dirty="0" smtClean="0">
                <a:latin typeface="+mn-lt"/>
              </a:rPr>
              <a:t>If search key not found, return </a:t>
            </a:r>
            <a:r>
              <a:rPr lang="en-US" dirty="0" smtClean="0">
                <a:latin typeface="Lucida Console" pitchFamily="49" charset="0"/>
              </a:rPr>
              <a:t>–1</a:t>
            </a:r>
            <a:r>
              <a:rPr lang="en-US" dirty="0" smtClean="0">
                <a:latin typeface="+mn-lt"/>
              </a:rPr>
              <a:t> (invalid index)</a:t>
            </a:r>
          </a:p>
          <a:p>
            <a:pPr lvl="1" eaLnBrk="1" hangingPunct="1">
              <a:defRPr/>
            </a:pPr>
            <a:r>
              <a:rPr lang="en-US" dirty="0" smtClean="0">
                <a:latin typeface="+mn-lt"/>
              </a:rPr>
              <a:t> Works best for small or </a:t>
            </a:r>
            <a:r>
              <a:rPr lang="en-US" u="sng" dirty="0" smtClean="0">
                <a:latin typeface="+mn-lt"/>
              </a:rPr>
              <a:t>unsorted</a:t>
            </a:r>
            <a:r>
              <a:rPr lang="en-US" dirty="0" smtClean="0">
                <a:latin typeface="+mn-lt"/>
              </a:rPr>
              <a:t> arrays</a:t>
            </a:r>
          </a:p>
          <a:p>
            <a:pPr lvl="1" eaLnBrk="1" hangingPunct="1">
              <a:defRPr/>
            </a:pPr>
            <a:r>
              <a:rPr lang="en-US" dirty="0" smtClean="0">
                <a:latin typeface="+mn-lt"/>
              </a:rPr>
              <a:t> Inefficient for larger arrays</a:t>
            </a:r>
          </a:p>
        </p:txBody>
      </p:sp>
      <p:sp>
        <p:nvSpPr>
          <p:cNvPr id="2" name="TextBox 1"/>
          <p:cNvSpPr txBox="1"/>
          <p:nvPr/>
        </p:nvSpPr>
        <p:spPr>
          <a:xfrm rot="21097929">
            <a:off x="7200804" y="1262934"/>
            <a:ext cx="1695529" cy="646331"/>
          </a:xfrm>
          <a:prstGeom prst="rect">
            <a:avLst/>
          </a:prstGeom>
          <a:solidFill>
            <a:srgbClr val="FFFFE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Action Figures</a:t>
            </a:r>
          </a:p>
          <a:p>
            <a:r>
              <a:rPr lang="en-US" dirty="0" smtClean="0"/>
              <a:t>Previous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9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Prefix Averages (Quadratic)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1600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The following algorithm computes prefix averages in quadratic time by applying the definition</a:t>
            </a:r>
          </a:p>
        </p:txBody>
      </p:sp>
      <p:sp>
        <p:nvSpPr>
          <p:cNvPr id="3789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2438400"/>
            <a:ext cx="7772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prefixAverages1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</a:t>
            </a:r>
            <a:r>
              <a:rPr lang="en-US" altLang="en-US" sz="2000" dirty="0">
                <a:sym typeface="Symbol" pitchFamily="18" charset="2"/>
              </a:rPr>
              <a:t>#operations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dirty="0"/>
              <a:t> 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[0] 	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/>
              <a:t>	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/>
              <a:t>j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1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 smtClean="0">
                <a:sym typeface="Symbol" pitchFamily="18" charset="2"/>
              </a:rPr>
              <a:t>1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>
                <a:sym typeface="Symbol" pitchFamily="18" charset="2"/>
              </a:rPr>
              <a:t>2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dirty="0" smtClean="0">
                <a:sym typeface="Symbol" pitchFamily="18" charset="2"/>
              </a:rPr>
              <a:t>…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1)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>
                <a:sym typeface="Symbol" pitchFamily="18" charset="2"/>
              </a:rPr>
              <a:t>j</a:t>
            </a:r>
            <a:r>
              <a:rPr lang="en-US" altLang="en-US" dirty="0">
                <a:sym typeface="Symbol" pitchFamily="18" charset="2"/>
              </a:rPr>
              <a:t>]		</a:t>
            </a:r>
            <a:r>
              <a:rPr lang="en-US" altLang="en-US" dirty="0" smtClean="0">
                <a:sym typeface="Symbol" pitchFamily="18" charset="2"/>
              </a:rPr>
              <a:t>1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>
                <a:sym typeface="Symbol" pitchFamily="18" charset="2"/>
              </a:rPr>
              <a:t>2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dirty="0" smtClean="0">
                <a:sym typeface="Symbol" pitchFamily="18" charset="2"/>
              </a:rPr>
              <a:t>…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1)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</a:t>
            </a:r>
            <a:r>
              <a:rPr lang="en-US" altLang="en-US" dirty="0"/>
              <a:t>	     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14097" y="5410200"/>
            <a:ext cx="4038600" cy="4572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2960104"/>
            <a:ext cx="532611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This line executes once for each iteration</a:t>
            </a: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of the outer loop (i.e. </a:t>
            </a:r>
            <a:r>
              <a:rPr lang="en-US" sz="2000" b="1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times)</a:t>
            </a: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So this will take a total of </a:t>
            </a:r>
            <a:r>
              <a:rPr lang="en-US" sz="2000" b="1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operations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4144" y="5469835"/>
            <a:ext cx="533401" cy="33792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Prefix Averages (Quadratic)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1600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/>
              <a:t>The following algorithm computes prefix averages in quadratic time by applying the definition</a:t>
            </a:r>
          </a:p>
        </p:txBody>
      </p:sp>
      <p:sp>
        <p:nvSpPr>
          <p:cNvPr id="3789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2438400"/>
            <a:ext cx="7772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prefixAverages1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</a:t>
            </a:r>
            <a:r>
              <a:rPr lang="en-US" altLang="en-US" sz="2000" dirty="0">
                <a:sym typeface="Symbol" pitchFamily="18" charset="2"/>
              </a:rPr>
              <a:t>#operations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dirty="0"/>
              <a:t> 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[0] 	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/>
              <a:t>	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/>
              <a:t>j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1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 smtClean="0">
                <a:sym typeface="Symbol" pitchFamily="18" charset="2"/>
              </a:rPr>
              <a:t>1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>
                <a:sym typeface="Symbol" pitchFamily="18" charset="2"/>
              </a:rPr>
              <a:t>2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dirty="0" smtClean="0">
                <a:sym typeface="Symbol" pitchFamily="18" charset="2"/>
              </a:rPr>
              <a:t>…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1)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>
                <a:sym typeface="Symbol" pitchFamily="18" charset="2"/>
              </a:rPr>
              <a:t>j</a:t>
            </a:r>
            <a:r>
              <a:rPr lang="en-US" altLang="en-US" dirty="0">
                <a:sym typeface="Symbol" pitchFamily="18" charset="2"/>
              </a:rPr>
              <a:t>]		</a:t>
            </a:r>
            <a:r>
              <a:rPr lang="en-US" altLang="en-US" dirty="0" smtClean="0">
                <a:sym typeface="Symbol" pitchFamily="18" charset="2"/>
              </a:rPr>
              <a:t>1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>
                <a:sym typeface="Symbol" pitchFamily="18" charset="2"/>
              </a:rPr>
              <a:t>2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dirty="0" smtClean="0">
                <a:sym typeface="Symbol" pitchFamily="18" charset="2"/>
              </a:rPr>
              <a:t>…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1)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</a:t>
            </a:r>
            <a:r>
              <a:rPr lang="en-US" altLang="en-US" dirty="0"/>
              <a:t>	     </a:t>
            </a:r>
            <a:r>
              <a:rPr lang="en-US" altLang="en-US" dirty="0">
                <a:sym typeface="Symbol" pitchFamily="18" charset="2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14097" y="5765723"/>
            <a:ext cx="1476703" cy="4572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2960104"/>
            <a:ext cx="532611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This line executes only one time</a:t>
            </a: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It is outside both loops</a:t>
            </a:r>
            <a:endParaRPr lang="en-US" sz="20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So this will take a total of </a:t>
            </a:r>
            <a:r>
              <a:rPr lang="en-US" sz="2000" b="1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operation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4144" y="5825358"/>
            <a:ext cx="533401" cy="33792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Prefix Averages (Quadratic)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16002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r>
              <a:rPr lang="en-US" altLang="en-US"/>
              <a:t>The following algorithm computes prefix averages in quadratic time by applying the definition</a:t>
            </a:r>
          </a:p>
        </p:txBody>
      </p:sp>
      <p:sp>
        <p:nvSpPr>
          <p:cNvPr id="3789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2438400"/>
            <a:ext cx="7772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prefixAverages1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</a:t>
            </a:r>
            <a:r>
              <a:rPr lang="en-US" altLang="en-US" sz="2000" dirty="0">
                <a:sym typeface="Symbol" pitchFamily="18" charset="2"/>
              </a:rPr>
              <a:t>#operations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dirty="0"/>
              <a:t> 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[0] 	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/>
              <a:t>	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/>
              <a:t>j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1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dirty="0">
                <a:sym typeface="Symbol" pitchFamily="18" charset="2"/>
              </a:rPr>
              <a:t>do		</a:t>
            </a:r>
            <a:r>
              <a:rPr lang="en-US" altLang="en-US" dirty="0" smtClean="0">
                <a:sym typeface="Symbol" pitchFamily="18" charset="2"/>
              </a:rPr>
              <a:t>1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>
                <a:sym typeface="Symbol" pitchFamily="18" charset="2"/>
              </a:rPr>
              <a:t>2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dirty="0" smtClean="0">
                <a:sym typeface="Symbol" pitchFamily="18" charset="2"/>
              </a:rPr>
              <a:t>…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1)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>
                <a:sym typeface="Symbol" pitchFamily="18" charset="2"/>
              </a:rPr>
              <a:t>j</a:t>
            </a:r>
            <a:r>
              <a:rPr lang="en-US" altLang="en-US" dirty="0">
                <a:sym typeface="Symbol" pitchFamily="18" charset="2"/>
              </a:rPr>
              <a:t>]		</a:t>
            </a:r>
            <a:r>
              <a:rPr lang="en-US" altLang="en-US" dirty="0" smtClean="0">
                <a:sym typeface="Symbol" pitchFamily="18" charset="2"/>
              </a:rPr>
              <a:t>1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>
                <a:sym typeface="Symbol" pitchFamily="18" charset="2"/>
              </a:rPr>
              <a:t>2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dirty="0" smtClean="0">
                <a:sym typeface="Symbol" pitchFamily="18" charset="2"/>
              </a:rPr>
              <a:t>…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1)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</a:t>
            </a:r>
            <a:r>
              <a:rPr lang="en-US" altLang="en-US" dirty="0"/>
              <a:t>	     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</a:t>
            </a:r>
            <a:r>
              <a:rPr lang="en-US" altLang="en-US" dirty="0"/>
              <a:t>	     </a:t>
            </a:r>
            <a:r>
              <a:rPr lang="en-US" altLang="en-US" dirty="0">
                <a:sym typeface="Symbol" pitchFamily="18" charset="2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9255" y="4674309"/>
            <a:ext cx="2890345" cy="4572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6255" y="3331612"/>
            <a:ext cx="49530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Clearly either of these can be taken </a:t>
            </a:r>
            <a:b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as the LARGEST number of operations.</a:t>
            </a:r>
          </a:p>
          <a:p>
            <a:endParaRPr lang="en-US" sz="20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So we will use 1 + 2 + 3 + …+ (n-1)</a:t>
            </a:r>
          </a:p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to characterize the runtime of this algorithm… see next page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9255" y="5131509"/>
            <a:ext cx="2890345" cy="39922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Prefix Averages: End of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Method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848600" cy="3962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running time of </a:t>
            </a:r>
            <a:r>
              <a:rPr lang="en-US" altLang="en-US" sz="2400" b="1" i="1" smtClean="0"/>
              <a:t>prefixAverages1 </a:t>
            </a:r>
            <a:r>
              <a:rPr lang="en-US" altLang="en-US" sz="2400" smtClean="0"/>
              <a:t>is</a:t>
            </a:r>
            <a:br>
              <a:rPr lang="en-US" altLang="en-US" sz="2400" smtClean="0"/>
            </a:br>
            <a:r>
              <a:rPr lang="en-US" altLang="en-US" sz="2400" b="1" i="1" smtClean="0"/>
              <a:t>O</a:t>
            </a:r>
            <a:r>
              <a:rPr lang="en-US" altLang="en-US" sz="2400" smtClean="0">
                <a:sym typeface="Symbol" pitchFamily="18" charset="2"/>
              </a:rPr>
              <a:t>(1 </a:t>
            </a:r>
            <a:r>
              <a:rPr lang="en-US" altLang="en-US" sz="2400" smtClean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sz="2400" smtClean="0">
                <a:sym typeface="Symbol" pitchFamily="18" charset="2"/>
              </a:rPr>
              <a:t>2 </a:t>
            </a:r>
            <a:r>
              <a:rPr lang="en-US" altLang="en-US" sz="2400" smtClean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sz="2400" smtClean="0">
                <a:sym typeface="Symbol" pitchFamily="18" charset="2"/>
              </a:rPr>
              <a:t>…</a:t>
            </a:r>
            <a:r>
              <a:rPr lang="en-US" altLang="en-US" sz="2400" smtClean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sz="2400" b="1" i="1" smtClean="0">
                <a:sym typeface="Symbol" pitchFamily="18" charset="2"/>
              </a:rPr>
              <a:t>n</a:t>
            </a:r>
            <a:r>
              <a:rPr lang="en-US" altLang="en-US" sz="2400" smtClean="0">
                <a:sym typeface="Symbol" pitchFamily="18" charset="2"/>
              </a:rPr>
              <a:t>)</a:t>
            </a:r>
            <a:endParaRPr lang="en-US" altLang="en-US" sz="2400" smtClean="0"/>
          </a:p>
          <a:p>
            <a:pPr eaLnBrk="1" hangingPunct="1"/>
            <a:r>
              <a:rPr lang="en-US" altLang="en-US" sz="2400" smtClean="0"/>
              <a:t>The sum of the first </a:t>
            </a:r>
            <a:r>
              <a:rPr lang="en-US" altLang="en-US" sz="2400" b="1" i="1" smtClean="0">
                <a:sym typeface="Symbol" pitchFamily="18" charset="2"/>
              </a:rPr>
              <a:t>n</a:t>
            </a:r>
            <a:r>
              <a:rPr lang="en-US" altLang="en-US" sz="2400" smtClean="0"/>
              <a:t> integers is </a:t>
            </a:r>
            <a:r>
              <a:rPr lang="en-US" altLang="en-US" sz="2400" b="1" i="1" smtClean="0"/>
              <a:t>n</a:t>
            </a:r>
            <a:r>
              <a:rPr lang="en-US" altLang="en-US" sz="2400" smtClean="0">
                <a:sym typeface="Symbol" pitchFamily="18" charset="2"/>
              </a:rPr>
              <a:t>(</a:t>
            </a:r>
            <a:r>
              <a:rPr lang="en-US" altLang="en-US" sz="2400" b="1" i="1" smtClean="0"/>
              <a:t>n</a:t>
            </a:r>
            <a:r>
              <a:rPr lang="en-US" altLang="en-US" sz="2400" smtClean="0">
                <a:sym typeface="Symbol" pitchFamily="18" charset="2"/>
              </a:rPr>
              <a:t> </a:t>
            </a:r>
            <a:r>
              <a:rPr lang="en-US" altLang="en-US" sz="2400" smtClean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sz="2400" smtClean="0">
                <a:sym typeface="Symbol" pitchFamily="18" charset="2"/>
              </a:rPr>
              <a:t>1) </a:t>
            </a:r>
            <a:r>
              <a:rPr lang="en-US" altLang="en-US" sz="2400" b="1" smtClean="0">
                <a:latin typeface="Symbol" pitchFamily="18" charset="2"/>
                <a:sym typeface="Symbol" pitchFamily="18" charset="2"/>
              </a:rPr>
              <a:t>/ </a:t>
            </a:r>
            <a:r>
              <a:rPr lang="en-US" altLang="en-US" sz="2400" smtClean="0">
                <a:sym typeface="Symbol" pitchFamily="18" charset="2"/>
              </a:rPr>
              <a:t>2</a:t>
            </a:r>
          </a:p>
          <a:p>
            <a:pPr eaLnBrk="1" hangingPunct="1"/>
            <a:r>
              <a:rPr lang="en-US" altLang="en-US" sz="2400" smtClean="0"/>
              <a:t>Thus, algorithm </a:t>
            </a:r>
            <a:r>
              <a:rPr lang="en-US" altLang="en-US" sz="2400" b="1" i="1" smtClean="0"/>
              <a:t>prefixAverages1 </a:t>
            </a:r>
            <a:r>
              <a:rPr lang="en-US" altLang="en-US" sz="2400" smtClean="0"/>
              <a:t>runs in </a:t>
            </a:r>
            <a:r>
              <a:rPr lang="en-US" altLang="en-US" sz="2400" b="1" i="1" smtClean="0">
                <a:sym typeface="Symbol" pitchFamily="18" charset="2"/>
              </a:rPr>
              <a:t>O</a:t>
            </a:r>
            <a:r>
              <a:rPr lang="en-US" altLang="en-US" sz="2400" smtClean="0">
                <a:sym typeface="Symbol" pitchFamily="18" charset="2"/>
              </a:rPr>
              <a:t>(</a:t>
            </a:r>
            <a:r>
              <a:rPr lang="en-US" altLang="en-US" sz="2400" b="1" i="1" smtClean="0">
                <a:sym typeface="Symbol" pitchFamily="18" charset="2"/>
              </a:rPr>
              <a:t>n</a:t>
            </a:r>
            <a:r>
              <a:rPr lang="en-US" altLang="en-US" sz="2400" baseline="30000" smtClean="0">
                <a:sym typeface="Symbol" pitchFamily="18" charset="2"/>
              </a:rPr>
              <a:t>2</a:t>
            </a:r>
            <a:r>
              <a:rPr lang="en-US" altLang="en-US" sz="2400" smtClean="0">
                <a:sym typeface="Symbol" pitchFamily="18" charset="2"/>
              </a:rPr>
              <a:t>) </a:t>
            </a:r>
            <a:r>
              <a:rPr lang="en-US" altLang="en-US" sz="2400" smtClean="0"/>
              <a:t>time </a:t>
            </a:r>
          </a:p>
        </p:txBody>
      </p:sp>
      <p:sp>
        <p:nvSpPr>
          <p:cNvPr id="8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504210" y="3733800"/>
            <a:ext cx="5488379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 dirty="0"/>
              <a:t>Algorithm</a:t>
            </a:r>
            <a:r>
              <a:rPr lang="en-US" altLang="en-US" sz="1400" dirty="0"/>
              <a:t> </a:t>
            </a:r>
            <a:r>
              <a:rPr lang="en-US" altLang="en-US" sz="1400" b="1" i="1" dirty="0"/>
              <a:t>prefixAverages1</a:t>
            </a:r>
            <a:r>
              <a:rPr lang="en-US" altLang="en-US" sz="1400" dirty="0"/>
              <a:t>(</a:t>
            </a:r>
            <a:r>
              <a:rPr lang="en-US" altLang="en-US" sz="1400" b="1" i="1" dirty="0"/>
              <a:t>X, n</a:t>
            </a:r>
            <a:r>
              <a:rPr lang="en-US" altLang="en-US" sz="1400" dirty="0"/>
              <a:t>)</a:t>
            </a:r>
          </a:p>
          <a:p>
            <a:pPr eaLnBrk="1" hangingPunct="1"/>
            <a:r>
              <a:rPr lang="en-US" altLang="en-US" sz="1400" b="1" dirty="0"/>
              <a:t>	Input</a:t>
            </a:r>
            <a:r>
              <a:rPr lang="en-US" altLang="en-US" sz="1400" dirty="0"/>
              <a:t> array </a:t>
            </a:r>
            <a:r>
              <a:rPr lang="en-US" altLang="en-US" sz="1400" b="1" i="1" dirty="0"/>
              <a:t>X</a:t>
            </a:r>
            <a:r>
              <a:rPr lang="en-US" altLang="en-US" sz="1400" dirty="0"/>
              <a:t> of </a:t>
            </a:r>
            <a:r>
              <a:rPr lang="en-US" altLang="en-US" sz="1400" b="1" i="1" dirty="0"/>
              <a:t>n</a:t>
            </a:r>
            <a:r>
              <a:rPr lang="en-US" altLang="en-US" sz="1400" dirty="0"/>
              <a:t> integers</a:t>
            </a:r>
          </a:p>
          <a:p>
            <a:pPr eaLnBrk="1" hangingPunct="1"/>
            <a:r>
              <a:rPr lang="en-US" altLang="en-US" sz="1400" b="1" dirty="0"/>
              <a:t>	Output</a:t>
            </a:r>
            <a:r>
              <a:rPr lang="en-US" altLang="en-US" sz="1400" dirty="0"/>
              <a:t> array </a:t>
            </a:r>
            <a:r>
              <a:rPr lang="en-US" altLang="en-US" sz="1400" b="1" i="1" dirty="0"/>
              <a:t>A</a:t>
            </a:r>
            <a:r>
              <a:rPr lang="en-US" altLang="en-US" sz="1400" dirty="0"/>
              <a:t> of prefix averages of </a:t>
            </a:r>
            <a:r>
              <a:rPr lang="en-US" altLang="en-US" sz="1400" b="1" i="1" dirty="0">
                <a:sym typeface="Symbol" pitchFamily="18" charset="2"/>
              </a:rPr>
              <a:t>X	</a:t>
            </a:r>
            <a:r>
              <a:rPr lang="en-US" altLang="en-US" sz="1200" dirty="0">
                <a:sym typeface="Symbol" pitchFamily="18" charset="2"/>
              </a:rPr>
              <a:t>#operations</a:t>
            </a:r>
            <a:endParaRPr lang="en-US" altLang="en-US" sz="1400" dirty="0">
              <a:sym typeface="Symbol" pitchFamily="18" charset="2"/>
            </a:endParaRPr>
          </a:p>
          <a:p>
            <a:pPr eaLnBrk="1" hangingPunct="1"/>
            <a:r>
              <a:rPr lang="en-US" altLang="en-US" sz="1400" dirty="0">
                <a:sym typeface="Symbol" pitchFamily="18" charset="2"/>
              </a:rPr>
              <a:t>	</a:t>
            </a:r>
            <a:r>
              <a:rPr lang="en-US" altLang="en-US" sz="1400" dirty="0"/>
              <a:t> </a:t>
            </a:r>
            <a:r>
              <a:rPr lang="en-US" altLang="en-US" sz="1400" b="1" i="1" dirty="0"/>
              <a:t>A</a:t>
            </a:r>
            <a:r>
              <a:rPr lang="en-US" altLang="en-US" sz="1400" dirty="0"/>
              <a:t> </a:t>
            </a:r>
            <a:r>
              <a:rPr lang="en-US" altLang="en-US" sz="1400" dirty="0">
                <a:sym typeface="Symbol" pitchFamily="18" charset="2"/>
              </a:rPr>
              <a:t> </a:t>
            </a:r>
            <a:r>
              <a:rPr lang="en-US" altLang="en-US" sz="1400" dirty="0"/>
              <a:t>new array of </a:t>
            </a:r>
            <a:r>
              <a:rPr lang="en-US" altLang="en-US" sz="1400" b="1" i="1" dirty="0"/>
              <a:t>n</a:t>
            </a:r>
            <a:r>
              <a:rPr lang="en-US" altLang="en-US" sz="1400" dirty="0"/>
              <a:t> integers		     </a:t>
            </a:r>
            <a:r>
              <a:rPr lang="en-US" altLang="en-US" sz="1400" b="1" i="1" dirty="0">
                <a:sym typeface="Symbol" pitchFamily="18" charset="2"/>
              </a:rPr>
              <a:t>n</a:t>
            </a:r>
            <a:endParaRPr lang="en-US" altLang="en-US" sz="1400" b="1" i="1" dirty="0"/>
          </a:p>
          <a:p>
            <a:pPr eaLnBrk="1" hangingPunct="1"/>
            <a:r>
              <a:rPr lang="en-US" altLang="en-US" sz="1400" dirty="0"/>
              <a:t>	</a:t>
            </a:r>
            <a:r>
              <a:rPr lang="en-US" altLang="en-US" sz="1400" b="1" dirty="0"/>
              <a:t>for</a:t>
            </a:r>
            <a:r>
              <a:rPr lang="en-US" altLang="en-US" sz="1400" dirty="0"/>
              <a:t> </a:t>
            </a:r>
            <a:r>
              <a:rPr lang="en-US" altLang="en-US" sz="1400" b="1" i="1" dirty="0" err="1"/>
              <a:t>i</a:t>
            </a:r>
            <a:r>
              <a:rPr lang="en-US" altLang="en-US" sz="1400" dirty="0"/>
              <a:t> </a:t>
            </a:r>
            <a:r>
              <a:rPr lang="en-US" altLang="en-US" sz="1400" dirty="0">
                <a:sym typeface="Symbol" pitchFamily="18" charset="2"/>
              </a:rPr>
              <a:t> 0 </a:t>
            </a:r>
            <a:r>
              <a:rPr lang="en-US" altLang="en-US" sz="1400" b="1" dirty="0">
                <a:sym typeface="Symbol" pitchFamily="18" charset="2"/>
              </a:rPr>
              <a:t>to</a:t>
            </a:r>
            <a:r>
              <a:rPr lang="en-US" altLang="en-US" sz="1400" dirty="0">
                <a:sym typeface="Symbol" pitchFamily="18" charset="2"/>
              </a:rPr>
              <a:t> </a:t>
            </a:r>
            <a:r>
              <a:rPr lang="en-US" altLang="en-US" sz="1400" b="1" i="1" dirty="0">
                <a:sym typeface="Symbol" pitchFamily="18" charset="2"/>
              </a:rPr>
              <a:t>n</a:t>
            </a:r>
            <a:r>
              <a:rPr lang="en-US" altLang="en-US" sz="1400" dirty="0">
                <a:sym typeface="Symbol" pitchFamily="18" charset="2"/>
              </a:rPr>
              <a:t> </a:t>
            </a:r>
            <a:r>
              <a:rPr lang="en-US" altLang="en-US" sz="1400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sz="1400" dirty="0">
                <a:sym typeface="Symbol" pitchFamily="18" charset="2"/>
              </a:rPr>
              <a:t> 1 </a:t>
            </a:r>
            <a:r>
              <a:rPr lang="en-US" altLang="en-US" sz="1400" b="1" dirty="0">
                <a:sym typeface="Symbol" pitchFamily="18" charset="2"/>
              </a:rPr>
              <a:t>do	</a:t>
            </a:r>
            <a:r>
              <a:rPr lang="en-US" altLang="en-US" sz="1400" dirty="0"/>
              <a:t>	     </a:t>
            </a:r>
            <a:r>
              <a:rPr lang="en-US" altLang="en-US" sz="1400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sz="1400" dirty="0">
                <a:sym typeface="Symbol" pitchFamily="18" charset="2"/>
              </a:rPr>
              <a:t>		</a:t>
            </a:r>
            <a:r>
              <a:rPr lang="en-US" altLang="en-US" sz="1400" b="1" i="1" dirty="0">
                <a:sym typeface="Symbol" pitchFamily="18" charset="2"/>
              </a:rPr>
              <a:t>s</a:t>
            </a:r>
            <a:r>
              <a:rPr lang="en-US" altLang="en-US" sz="1400" dirty="0">
                <a:sym typeface="Symbol" pitchFamily="18" charset="2"/>
              </a:rPr>
              <a:t>  </a:t>
            </a:r>
            <a:r>
              <a:rPr lang="en-US" altLang="en-US" sz="1400" b="1" i="1" dirty="0">
                <a:sym typeface="Symbol" pitchFamily="18" charset="2"/>
              </a:rPr>
              <a:t>X</a:t>
            </a:r>
            <a:r>
              <a:rPr lang="en-US" altLang="en-US" sz="1400" dirty="0">
                <a:sym typeface="Symbol" pitchFamily="18" charset="2"/>
              </a:rPr>
              <a:t>[0] 		</a:t>
            </a:r>
            <a:r>
              <a:rPr lang="en-US" altLang="en-US" sz="1400" dirty="0"/>
              <a:t>	     </a:t>
            </a:r>
            <a:r>
              <a:rPr lang="en-US" altLang="en-US" sz="1400" b="1" i="1" dirty="0">
                <a:sym typeface="Symbol" pitchFamily="18" charset="2"/>
              </a:rPr>
              <a:t>n</a:t>
            </a:r>
            <a:endParaRPr lang="en-US" altLang="en-US" sz="1400" dirty="0">
              <a:sym typeface="Symbol" pitchFamily="18" charset="2"/>
            </a:endParaRPr>
          </a:p>
          <a:p>
            <a:pPr eaLnBrk="1" hangingPunct="1"/>
            <a:r>
              <a:rPr lang="en-US" altLang="en-US" sz="1400" dirty="0"/>
              <a:t>		</a:t>
            </a:r>
            <a:r>
              <a:rPr lang="en-US" altLang="en-US" sz="1400" b="1" dirty="0"/>
              <a:t>for</a:t>
            </a:r>
            <a:r>
              <a:rPr lang="en-US" altLang="en-US" sz="1400" dirty="0"/>
              <a:t> </a:t>
            </a:r>
            <a:r>
              <a:rPr lang="en-US" altLang="en-US" sz="1400" b="1" i="1" dirty="0"/>
              <a:t>j</a:t>
            </a:r>
            <a:r>
              <a:rPr lang="en-US" altLang="en-US" sz="1400" dirty="0"/>
              <a:t> </a:t>
            </a:r>
            <a:r>
              <a:rPr lang="en-US" altLang="en-US" sz="1400" dirty="0">
                <a:sym typeface="Symbol" pitchFamily="18" charset="2"/>
              </a:rPr>
              <a:t> 1 </a:t>
            </a:r>
            <a:r>
              <a:rPr lang="en-US" altLang="en-US" sz="1400" b="1" dirty="0">
                <a:sym typeface="Symbol" pitchFamily="18" charset="2"/>
              </a:rPr>
              <a:t>to</a:t>
            </a:r>
            <a:r>
              <a:rPr lang="en-US" altLang="en-US" sz="1400" dirty="0">
                <a:sym typeface="Symbol" pitchFamily="18" charset="2"/>
              </a:rPr>
              <a:t> </a:t>
            </a:r>
            <a:r>
              <a:rPr lang="en-US" altLang="en-US" sz="1400" b="1" i="1" dirty="0" err="1">
                <a:sym typeface="Symbol" pitchFamily="18" charset="2"/>
              </a:rPr>
              <a:t>i</a:t>
            </a:r>
            <a:r>
              <a:rPr lang="en-US" altLang="en-US" sz="1400" dirty="0">
                <a:sym typeface="Symbol" pitchFamily="18" charset="2"/>
              </a:rPr>
              <a:t> </a:t>
            </a:r>
            <a:r>
              <a:rPr lang="en-US" altLang="en-US" sz="1400" b="1" dirty="0">
                <a:sym typeface="Symbol" pitchFamily="18" charset="2"/>
              </a:rPr>
              <a:t>do	</a:t>
            </a:r>
            <a:r>
              <a:rPr lang="en-US" altLang="en-US" sz="1400" b="1" dirty="0" smtClean="0">
                <a:sym typeface="Symbol" pitchFamily="18" charset="2"/>
              </a:rPr>
              <a:t>	</a:t>
            </a:r>
            <a:r>
              <a:rPr lang="en-US" altLang="en-US" sz="1400" dirty="0" smtClean="0">
                <a:sym typeface="Symbol" pitchFamily="18" charset="2"/>
              </a:rPr>
              <a:t>1 </a:t>
            </a:r>
            <a:r>
              <a:rPr lang="en-US" altLang="en-US" sz="1400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sz="1400" dirty="0">
                <a:sym typeface="Symbol" pitchFamily="18" charset="2"/>
              </a:rPr>
              <a:t>2 </a:t>
            </a:r>
            <a:r>
              <a:rPr lang="en-US" altLang="en-US" sz="1400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sz="1400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sz="1400" dirty="0" smtClean="0">
                <a:sym typeface="Symbol" pitchFamily="18" charset="2"/>
              </a:rPr>
              <a:t>…</a:t>
            </a:r>
            <a:r>
              <a:rPr lang="en-US" altLang="en-US" sz="1400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1400" dirty="0" smtClean="0">
                <a:sym typeface="Symbol" pitchFamily="18" charset="2"/>
              </a:rPr>
              <a:t> </a:t>
            </a:r>
            <a:r>
              <a:rPr lang="en-US" altLang="en-US" sz="1400" dirty="0">
                <a:sym typeface="Symbol" pitchFamily="18" charset="2"/>
              </a:rPr>
              <a:t>(</a:t>
            </a:r>
            <a:r>
              <a:rPr lang="en-US" altLang="en-US" sz="1400" b="1" i="1" dirty="0">
                <a:sym typeface="Symbol" pitchFamily="18" charset="2"/>
              </a:rPr>
              <a:t>n</a:t>
            </a:r>
            <a:r>
              <a:rPr lang="en-US" altLang="en-US" sz="1400" dirty="0">
                <a:sym typeface="Symbol" pitchFamily="18" charset="2"/>
              </a:rPr>
              <a:t> </a:t>
            </a:r>
            <a:r>
              <a:rPr lang="en-US" altLang="en-US" sz="1400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sz="1400" dirty="0">
                <a:sym typeface="Symbol" pitchFamily="18" charset="2"/>
              </a:rPr>
              <a:t> 1)</a:t>
            </a:r>
            <a:endParaRPr lang="en-US" altLang="en-US" sz="1400" b="1" i="1" dirty="0">
              <a:sym typeface="Symbol" pitchFamily="18" charset="2"/>
            </a:endParaRPr>
          </a:p>
          <a:p>
            <a:pPr eaLnBrk="1" hangingPunct="1"/>
            <a:r>
              <a:rPr lang="en-US" altLang="en-US" sz="1400" dirty="0">
                <a:sym typeface="Symbol" pitchFamily="18" charset="2"/>
              </a:rPr>
              <a:t>			</a:t>
            </a:r>
            <a:r>
              <a:rPr lang="en-US" altLang="en-US" sz="1400" b="1" i="1" dirty="0">
                <a:sym typeface="Symbol" pitchFamily="18" charset="2"/>
              </a:rPr>
              <a:t>s</a:t>
            </a:r>
            <a:r>
              <a:rPr lang="en-US" altLang="en-US" sz="1400" dirty="0">
                <a:sym typeface="Symbol" pitchFamily="18" charset="2"/>
              </a:rPr>
              <a:t>  </a:t>
            </a:r>
            <a:r>
              <a:rPr lang="en-US" altLang="en-US" sz="1400" b="1" i="1" dirty="0">
                <a:sym typeface="Symbol" pitchFamily="18" charset="2"/>
              </a:rPr>
              <a:t>s</a:t>
            </a:r>
            <a:r>
              <a:rPr lang="en-US" altLang="en-US" sz="1400" dirty="0">
                <a:sym typeface="Symbol" pitchFamily="18" charset="2"/>
              </a:rPr>
              <a:t> </a:t>
            </a:r>
            <a:r>
              <a:rPr lang="en-US" altLang="en-US" sz="1400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1400" dirty="0">
                <a:sym typeface="Symbol" pitchFamily="18" charset="2"/>
              </a:rPr>
              <a:t> </a:t>
            </a:r>
            <a:r>
              <a:rPr lang="en-US" altLang="en-US" sz="1400" b="1" i="1" dirty="0">
                <a:sym typeface="Symbol" pitchFamily="18" charset="2"/>
              </a:rPr>
              <a:t>X</a:t>
            </a:r>
            <a:r>
              <a:rPr lang="en-US" altLang="en-US" sz="1400" dirty="0">
                <a:sym typeface="Symbol" pitchFamily="18" charset="2"/>
              </a:rPr>
              <a:t>[</a:t>
            </a:r>
            <a:r>
              <a:rPr lang="en-US" altLang="en-US" sz="1400" b="1" i="1" dirty="0">
                <a:sym typeface="Symbol" pitchFamily="18" charset="2"/>
              </a:rPr>
              <a:t>j</a:t>
            </a:r>
            <a:r>
              <a:rPr lang="en-US" altLang="en-US" sz="1400" dirty="0">
                <a:sym typeface="Symbol" pitchFamily="18" charset="2"/>
              </a:rPr>
              <a:t>]		</a:t>
            </a:r>
            <a:r>
              <a:rPr lang="en-US" altLang="en-US" sz="1400" dirty="0" smtClean="0">
                <a:sym typeface="Symbol" pitchFamily="18" charset="2"/>
              </a:rPr>
              <a:t>1 </a:t>
            </a:r>
            <a:r>
              <a:rPr lang="en-US" altLang="en-US" sz="1400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sz="1400" dirty="0">
                <a:sym typeface="Symbol" pitchFamily="18" charset="2"/>
              </a:rPr>
              <a:t>2 </a:t>
            </a:r>
            <a:r>
              <a:rPr lang="en-US" altLang="en-US" sz="1400" dirty="0">
                <a:latin typeface="Symbol" pitchFamily="18" charset="2"/>
                <a:sym typeface="Symbol" pitchFamily="18" charset="2"/>
              </a:rPr>
              <a:t>+ </a:t>
            </a:r>
            <a:r>
              <a:rPr lang="en-US" altLang="en-US" sz="1400" dirty="0" smtClean="0">
                <a:latin typeface="Symbol" pitchFamily="18" charset="2"/>
                <a:sym typeface="Symbol" pitchFamily="18" charset="2"/>
              </a:rPr>
              <a:t>3 +</a:t>
            </a:r>
            <a:r>
              <a:rPr lang="en-US" altLang="en-US" sz="1400" dirty="0" smtClean="0">
                <a:sym typeface="Symbol" pitchFamily="18" charset="2"/>
              </a:rPr>
              <a:t>…</a:t>
            </a:r>
            <a:r>
              <a:rPr lang="en-US" altLang="en-US" sz="1400" dirty="0" smtClean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1400" dirty="0" smtClean="0">
                <a:sym typeface="Symbol" pitchFamily="18" charset="2"/>
              </a:rPr>
              <a:t> </a:t>
            </a:r>
            <a:r>
              <a:rPr lang="en-US" altLang="en-US" sz="1400" dirty="0">
                <a:sym typeface="Symbol" pitchFamily="18" charset="2"/>
              </a:rPr>
              <a:t>(</a:t>
            </a:r>
            <a:r>
              <a:rPr lang="en-US" altLang="en-US" sz="1400" b="1" i="1" dirty="0">
                <a:sym typeface="Symbol" pitchFamily="18" charset="2"/>
              </a:rPr>
              <a:t>n</a:t>
            </a:r>
            <a:r>
              <a:rPr lang="en-US" altLang="en-US" sz="1400" dirty="0">
                <a:sym typeface="Symbol" pitchFamily="18" charset="2"/>
              </a:rPr>
              <a:t> </a:t>
            </a:r>
            <a:r>
              <a:rPr lang="en-US" altLang="en-US" sz="1400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sz="1400" dirty="0">
                <a:sym typeface="Symbol" pitchFamily="18" charset="2"/>
              </a:rPr>
              <a:t> 1)</a:t>
            </a:r>
          </a:p>
          <a:p>
            <a:pPr eaLnBrk="1" hangingPunct="1"/>
            <a:r>
              <a:rPr lang="en-US" altLang="en-US" sz="1400" dirty="0">
                <a:sym typeface="Symbol" pitchFamily="18" charset="2"/>
              </a:rPr>
              <a:t>		</a:t>
            </a:r>
            <a:r>
              <a:rPr lang="en-US" altLang="en-US" sz="1400" b="1" i="1" dirty="0">
                <a:sym typeface="Symbol" pitchFamily="18" charset="2"/>
              </a:rPr>
              <a:t>A</a:t>
            </a:r>
            <a:r>
              <a:rPr lang="en-US" altLang="en-US" sz="1400" dirty="0">
                <a:sym typeface="Symbol" pitchFamily="18" charset="2"/>
              </a:rPr>
              <a:t>[</a:t>
            </a:r>
            <a:r>
              <a:rPr lang="en-US" altLang="en-US" sz="1400" b="1" i="1" dirty="0" err="1">
                <a:sym typeface="Symbol" pitchFamily="18" charset="2"/>
              </a:rPr>
              <a:t>i</a:t>
            </a:r>
            <a:r>
              <a:rPr lang="en-US" altLang="en-US" sz="1400" dirty="0">
                <a:sym typeface="Symbol" pitchFamily="18" charset="2"/>
              </a:rPr>
              <a:t>]  </a:t>
            </a:r>
            <a:r>
              <a:rPr lang="en-US" altLang="en-US" sz="1400" b="1" i="1" dirty="0">
                <a:sym typeface="Symbol" pitchFamily="18" charset="2"/>
              </a:rPr>
              <a:t>s</a:t>
            </a:r>
            <a:r>
              <a:rPr lang="en-US" altLang="en-US" sz="1400" dirty="0">
                <a:sym typeface="Symbol" pitchFamily="18" charset="2"/>
              </a:rPr>
              <a:t> </a:t>
            </a:r>
            <a:r>
              <a:rPr lang="en-US" altLang="en-US" sz="1400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sz="1400" dirty="0">
                <a:sym typeface="Symbol" pitchFamily="18" charset="2"/>
              </a:rPr>
              <a:t> </a:t>
            </a:r>
            <a:r>
              <a:rPr lang="en-US" altLang="en-US" sz="1400" dirty="0"/>
              <a:t>(</a:t>
            </a:r>
            <a:r>
              <a:rPr lang="en-US" altLang="en-US" sz="1400" b="1" i="1" dirty="0" err="1">
                <a:sym typeface="Symbol" pitchFamily="18" charset="2"/>
              </a:rPr>
              <a:t>i</a:t>
            </a:r>
            <a:r>
              <a:rPr lang="en-US" altLang="en-US" sz="1400" dirty="0">
                <a:sym typeface="Symbol" pitchFamily="18" charset="2"/>
              </a:rPr>
              <a:t> </a:t>
            </a:r>
            <a:r>
              <a:rPr lang="en-US" altLang="en-US" sz="1400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sz="1400" dirty="0">
                <a:sym typeface="Symbol" pitchFamily="18" charset="2"/>
              </a:rPr>
              <a:t> 1</a:t>
            </a:r>
            <a:r>
              <a:rPr lang="en-US" altLang="en-US" sz="1400" dirty="0"/>
              <a:t>)</a:t>
            </a:r>
            <a:r>
              <a:rPr lang="en-US" altLang="en-US" sz="1400" dirty="0">
                <a:sym typeface="Symbol" pitchFamily="18" charset="2"/>
              </a:rPr>
              <a:t> 	</a:t>
            </a:r>
            <a:r>
              <a:rPr lang="en-US" altLang="en-US" sz="1400" dirty="0"/>
              <a:t>	     </a:t>
            </a:r>
            <a:r>
              <a:rPr lang="en-US" altLang="en-US" sz="1400" b="1" i="1" dirty="0">
                <a:sym typeface="Symbol" pitchFamily="18" charset="2"/>
              </a:rPr>
              <a:t>n</a:t>
            </a:r>
            <a:endParaRPr lang="en-US" altLang="en-US" sz="1400" dirty="0">
              <a:sym typeface="Symbol" pitchFamily="18" charset="2"/>
            </a:endParaRPr>
          </a:p>
          <a:p>
            <a:pPr eaLnBrk="1" hangingPunct="1"/>
            <a:r>
              <a:rPr lang="en-US" altLang="en-US" sz="1400" b="1" dirty="0">
                <a:sym typeface="Symbol" pitchFamily="18" charset="2"/>
              </a:rPr>
              <a:t>	return</a:t>
            </a:r>
            <a:r>
              <a:rPr lang="en-US" altLang="en-US" sz="1400" dirty="0">
                <a:sym typeface="Symbol" pitchFamily="18" charset="2"/>
              </a:rPr>
              <a:t> </a:t>
            </a:r>
            <a:r>
              <a:rPr lang="en-US" altLang="en-US" sz="1400" b="1" i="1" dirty="0">
                <a:sym typeface="Symbol" pitchFamily="18" charset="2"/>
              </a:rPr>
              <a:t>A 		</a:t>
            </a:r>
            <a:r>
              <a:rPr lang="en-US" altLang="en-US" sz="1400" b="1" i="1" dirty="0" smtClean="0">
                <a:sym typeface="Symbol" pitchFamily="18" charset="2"/>
              </a:rPr>
              <a:t>    	     </a:t>
            </a:r>
            <a:r>
              <a:rPr lang="en-US" altLang="en-US" sz="1400" dirty="0" smtClean="0">
                <a:sym typeface="Symbol" pitchFamily="18" charset="2"/>
              </a:rPr>
              <a:t>1</a:t>
            </a:r>
            <a:endParaRPr lang="en-US" altLang="en-US" sz="1400" dirty="0">
              <a:sym typeface="Symbol" pitchFamily="18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2743200"/>
            <a:ext cx="6477000" cy="2274888"/>
            <a:chOff x="228600" y="2743200"/>
            <a:chExt cx="6477000" cy="2274888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3733800"/>
              <a:ext cx="2590800" cy="838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dirty="0" smtClean="0">
                  <a:cs typeface="Consolas" panose="020B0609020204030204" pitchFamily="49" charset="0"/>
                </a:rPr>
                <a:t>This is from the formula </a:t>
              </a:r>
            </a:p>
            <a:p>
              <a:r>
                <a:rPr lang="en-US" dirty="0" smtClean="0">
                  <a:cs typeface="Consolas" panose="020B0609020204030204" pitchFamily="49" charset="0"/>
                </a:rPr>
                <a:t>you memorized: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38200" y="2743200"/>
              <a:ext cx="5867400" cy="399226"/>
            </a:xfrm>
            <a:prstGeom prst="round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7752040"/>
                </p:ext>
              </p:extLst>
            </p:nvPr>
          </p:nvGraphicFramePr>
          <p:xfrm>
            <a:off x="1824037" y="4152900"/>
            <a:ext cx="1990725" cy="865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3" name="Equation" r:id="rId3" imgW="923855" imgH="362070" progId="Equation.3">
                    <p:embed/>
                  </p:oleObj>
                </mc:Choice>
                <mc:Fallback>
                  <p:oleObj name="Equation" r:id="rId3" imgW="923855" imgH="36207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invGray">
                        <a:xfrm>
                          <a:off x="1824037" y="4152900"/>
                          <a:ext cx="1990725" cy="865188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275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Averages: 2</a:t>
            </a:r>
            <a:r>
              <a:rPr lang="en-US" baseline="30000" dirty="0" smtClean="0"/>
              <a:t>nd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transition slide</a:t>
            </a:r>
          </a:p>
          <a:p>
            <a:endParaRPr lang="en-US" dirty="0"/>
          </a:p>
          <a:p>
            <a:r>
              <a:rPr lang="en-US" dirty="0" smtClean="0"/>
              <a:t>Do you feel things transitioning?</a:t>
            </a:r>
          </a:p>
          <a:p>
            <a:endParaRPr lang="en-US" dirty="0"/>
          </a:p>
          <a:p>
            <a:r>
              <a:rPr lang="en-US" dirty="0" smtClean="0"/>
              <a:t>Move onto the 2</a:t>
            </a:r>
            <a:r>
              <a:rPr lang="en-US" baseline="30000" dirty="0" smtClean="0"/>
              <a:t>nd</a:t>
            </a:r>
            <a:r>
              <a:rPr lang="en-US" dirty="0" smtClean="0"/>
              <a:t> implementation of the Prefix Averages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tx2"/>
                </a:solidFill>
              </a:rPr>
              <a:t>Prefix Averages (Linear)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396562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 dirty="0"/>
              <a:t>The following algorithm computes prefix averages in linear time by keeping a running sum</a:t>
            </a:r>
            <a:endParaRPr lang="en-US" altLang="en-US" b="1" i="1" dirty="0">
              <a:sym typeface="Symbol" pitchFamily="18" charset="2"/>
            </a:endParaRPr>
          </a:p>
        </p:txBody>
      </p:sp>
      <p:sp>
        <p:nvSpPr>
          <p:cNvPr id="3994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66800" y="2234762"/>
            <a:ext cx="7543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prefixAverages2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    </a:t>
            </a:r>
            <a:r>
              <a:rPr lang="en-US" altLang="en-US" sz="2000" dirty="0">
                <a:sym typeface="Symbol" pitchFamily="18" charset="2"/>
              </a:rPr>
              <a:t>#operations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	</a:t>
            </a:r>
            <a:endParaRPr lang="en-US" altLang="en-US" b="1" i="1" dirty="0"/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0 						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		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					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		</a:t>
            </a: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		</a:t>
            </a:r>
            <a:endParaRPr lang="en-US" alt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15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tx2"/>
                </a:solidFill>
              </a:rPr>
              <a:t>Prefix Averages (Linear)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396562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 dirty="0"/>
              <a:t>The following algorithm computes prefix averages in linear time by keeping a running sum</a:t>
            </a:r>
            <a:endParaRPr lang="en-US" altLang="en-US" b="1" i="1" dirty="0">
              <a:sym typeface="Symbol" pitchFamily="18" charset="2"/>
            </a:endParaRPr>
          </a:p>
        </p:txBody>
      </p:sp>
      <p:sp>
        <p:nvSpPr>
          <p:cNvPr id="3994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66800" y="2234762"/>
            <a:ext cx="7543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prefixAverages2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    </a:t>
            </a:r>
            <a:r>
              <a:rPr lang="en-US" altLang="en-US" sz="2000" dirty="0">
                <a:sym typeface="Symbol" pitchFamily="18" charset="2"/>
              </a:rPr>
              <a:t>#operations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	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0 						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		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					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		</a:t>
            </a: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		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3322583"/>
            <a:ext cx="6395545" cy="48741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tx2"/>
                </a:solidFill>
              </a:rPr>
              <a:t>Prefix Averages (Linear)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396562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 dirty="0"/>
              <a:t>The following algorithm computes prefix averages in linear time by keeping a running sum</a:t>
            </a:r>
            <a:endParaRPr lang="en-US" altLang="en-US" b="1" i="1" dirty="0">
              <a:sym typeface="Symbol" pitchFamily="18" charset="2"/>
            </a:endParaRPr>
          </a:p>
        </p:txBody>
      </p:sp>
      <p:sp>
        <p:nvSpPr>
          <p:cNvPr id="3994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66800" y="2234762"/>
            <a:ext cx="7543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prefixAverages2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    </a:t>
            </a:r>
            <a:r>
              <a:rPr lang="en-US" altLang="en-US" sz="2000" dirty="0">
                <a:sym typeface="Symbol" pitchFamily="18" charset="2"/>
              </a:rPr>
              <a:t>#operations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	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0 						1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		</a:t>
            </a:r>
            <a:endParaRPr lang="en-US" altLang="en-US" b="1" i="1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					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		</a:t>
            </a: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		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3705553"/>
            <a:ext cx="6395545" cy="48741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tx2"/>
                </a:solidFill>
              </a:rPr>
              <a:t>Prefix Averages (Linear)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396562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 dirty="0"/>
              <a:t>The following algorithm computes prefix averages in linear time by keeping a running sum</a:t>
            </a:r>
            <a:endParaRPr lang="en-US" altLang="en-US" b="1" i="1" dirty="0">
              <a:sym typeface="Symbol" pitchFamily="18" charset="2"/>
            </a:endParaRPr>
          </a:p>
        </p:txBody>
      </p:sp>
      <p:sp>
        <p:nvSpPr>
          <p:cNvPr id="3994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66800" y="2234762"/>
            <a:ext cx="7543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prefixAverages2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    </a:t>
            </a:r>
            <a:r>
              <a:rPr lang="en-US" altLang="en-US" sz="2000" dirty="0">
                <a:sym typeface="Symbol" pitchFamily="18" charset="2"/>
              </a:rPr>
              <a:t>#operations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	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0 						1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		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					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		</a:t>
            </a: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		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4038600"/>
            <a:ext cx="6395545" cy="48741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tx2"/>
                </a:solidFill>
              </a:rPr>
              <a:t>Prefix Averages (Linear)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396562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 dirty="0"/>
              <a:t>The following algorithm computes prefix averages in linear time by keeping a running sum</a:t>
            </a:r>
            <a:endParaRPr lang="en-US" altLang="en-US" b="1" i="1" dirty="0">
              <a:sym typeface="Symbol" pitchFamily="18" charset="2"/>
            </a:endParaRPr>
          </a:p>
        </p:txBody>
      </p:sp>
      <p:sp>
        <p:nvSpPr>
          <p:cNvPr id="3994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66800" y="2234762"/>
            <a:ext cx="7543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prefixAverages2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    </a:t>
            </a:r>
            <a:r>
              <a:rPr lang="en-US" altLang="en-US" sz="2000" dirty="0">
                <a:sym typeface="Symbol" pitchFamily="18" charset="2"/>
              </a:rPr>
              <a:t>#operations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	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0 						1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		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					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		</a:t>
            </a: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		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4419600"/>
            <a:ext cx="5938345" cy="48741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2"/>
                </a:solidFill>
                <a:cs typeface="Times New Roman" pitchFamily="18" charset="0"/>
              </a:rPr>
              <a:t>Binary Search, on Ordered Lists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Uses a </a:t>
            </a:r>
            <a:r>
              <a:rPr lang="en-US" altLang="en-US" b="1" dirty="0" smtClean="0"/>
              <a:t>divide-and-conquer</a:t>
            </a:r>
            <a:r>
              <a:rPr lang="en-US" altLang="en-US" dirty="0" smtClean="0"/>
              <a:t> strategy to find an element in a list (eliminates half for each pass)</a:t>
            </a:r>
          </a:p>
          <a:p>
            <a:pPr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Compare </a:t>
            </a:r>
            <a:r>
              <a:rPr lang="en-US" altLang="en-US" b="1" dirty="0" smtClean="0"/>
              <a:t>middle</a:t>
            </a:r>
            <a:r>
              <a:rPr lang="en-US" altLang="en-US" dirty="0" smtClean="0"/>
              <a:t> array </a:t>
            </a:r>
            <a:r>
              <a:rPr lang="en-US" altLang="en-US" b="1" dirty="0" smtClean="0"/>
              <a:t>element</a:t>
            </a:r>
            <a:r>
              <a:rPr lang="en-US" altLang="en-US" dirty="0" smtClean="0"/>
              <a:t> to </a:t>
            </a:r>
            <a:r>
              <a:rPr lang="en-US" altLang="en-US" b="1" i="1" dirty="0" smtClean="0"/>
              <a:t>search key</a:t>
            </a:r>
          </a:p>
          <a:p>
            <a:pPr lvl="2" eaLnBrk="1" hangingPunct="1"/>
            <a:r>
              <a:rPr lang="en-US" altLang="en-US" dirty="0" smtClean="0"/>
              <a:t>If element equals key, then return array index</a:t>
            </a:r>
          </a:p>
          <a:p>
            <a:pPr lvl="2" eaLnBrk="1" hangingPunct="1"/>
            <a:r>
              <a:rPr lang="en-US" altLang="en-US" dirty="0" smtClean="0"/>
              <a:t>If element is less than key, then repeat search on first half of array</a:t>
            </a:r>
          </a:p>
          <a:p>
            <a:pPr lvl="2" eaLnBrk="1" hangingPunct="1"/>
            <a:r>
              <a:rPr lang="en-US" altLang="en-US" dirty="0" smtClean="0"/>
              <a:t>If element is greater then key, then repeat search on second half of array</a:t>
            </a:r>
          </a:p>
          <a:p>
            <a:pPr lvl="2" eaLnBrk="1" hangingPunct="1"/>
            <a:r>
              <a:rPr lang="en-US" altLang="en-US" dirty="0" smtClean="0"/>
              <a:t>Continue search until</a:t>
            </a:r>
          </a:p>
          <a:p>
            <a:pPr lvl="3" eaLnBrk="1" hangingPunct="1"/>
            <a:r>
              <a:rPr lang="en-US" altLang="en-US" dirty="0" smtClean="0"/>
              <a:t>Element equals search key (success)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Efficient for large, </a:t>
            </a:r>
            <a:r>
              <a:rPr lang="en-US" altLang="en-US" u="sng" dirty="0" smtClean="0"/>
              <a:t>sorted</a:t>
            </a:r>
            <a:r>
              <a:rPr lang="en-US" altLang="en-US" dirty="0" smtClean="0"/>
              <a:t> arrays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097929">
            <a:off x="6964202" y="1262934"/>
            <a:ext cx="2168735" cy="646331"/>
          </a:xfrm>
          <a:prstGeom prst="rect">
            <a:avLst/>
          </a:prstGeom>
          <a:solidFill>
            <a:srgbClr val="FFFFE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Dictionary Happiness</a:t>
            </a:r>
          </a:p>
          <a:p>
            <a:r>
              <a:rPr lang="en-US" dirty="0" smtClean="0"/>
              <a:t>Previous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5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tx2"/>
                </a:solidFill>
              </a:rPr>
              <a:t>Prefix Averages (Linear)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396562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 dirty="0"/>
              <a:t>The following algorithm computes prefix averages in linear time by keeping a running sum</a:t>
            </a:r>
            <a:endParaRPr lang="en-US" altLang="en-US" b="1" i="1" dirty="0">
              <a:sym typeface="Symbol" pitchFamily="18" charset="2"/>
            </a:endParaRPr>
          </a:p>
        </p:txBody>
      </p:sp>
      <p:sp>
        <p:nvSpPr>
          <p:cNvPr id="3994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66800" y="2234762"/>
            <a:ext cx="7543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prefixAverages2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    </a:t>
            </a:r>
            <a:r>
              <a:rPr lang="en-US" altLang="en-US" sz="2000" dirty="0">
                <a:sym typeface="Symbol" pitchFamily="18" charset="2"/>
              </a:rPr>
              <a:t>#operations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	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0 						1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		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					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		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		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5000" y="4800600"/>
            <a:ext cx="5938345" cy="48741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tx2"/>
                </a:solidFill>
              </a:rPr>
              <a:t>Prefix Averages (Linear)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396562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 dirty="0"/>
              <a:t>The following algorithm computes prefix averages in linear time by keeping a running sum</a:t>
            </a:r>
            <a:endParaRPr lang="en-US" altLang="en-US" b="1" i="1" dirty="0">
              <a:sym typeface="Symbol" pitchFamily="18" charset="2"/>
            </a:endParaRPr>
          </a:p>
        </p:txBody>
      </p:sp>
      <p:sp>
        <p:nvSpPr>
          <p:cNvPr id="3994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66800" y="2234762"/>
            <a:ext cx="7543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Algorithm</a:t>
            </a:r>
            <a:r>
              <a:rPr lang="en-US" altLang="en-US" dirty="0"/>
              <a:t> </a:t>
            </a:r>
            <a:r>
              <a:rPr lang="en-US" altLang="en-US" b="1" i="1" dirty="0"/>
              <a:t>prefixAverages2</a:t>
            </a:r>
            <a:r>
              <a:rPr lang="en-US" altLang="en-US" dirty="0"/>
              <a:t>(</a:t>
            </a:r>
            <a:r>
              <a:rPr lang="en-US" altLang="en-US" b="1" i="1" dirty="0"/>
              <a:t>X, n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b="1" dirty="0"/>
              <a:t>	Input</a:t>
            </a:r>
            <a:r>
              <a:rPr lang="en-US" altLang="en-US" dirty="0"/>
              <a:t> array </a:t>
            </a:r>
            <a:r>
              <a:rPr lang="en-US" altLang="en-US" b="1" i="1" dirty="0"/>
              <a:t>X</a:t>
            </a:r>
            <a:r>
              <a:rPr lang="en-US" altLang="en-US" dirty="0"/>
              <a:t> of </a:t>
            </a:r>
            <a:r>
              <a:rPr lang="en-US" altLang="en-US" b="1" i="1" dirty="0"/>
              <a:t>n</a:t>
            </a:r>
            <a:r>
              <a:rPr lang="en-US" altLang="en-US" dirty="0"/>
              <a:t> integers</a:t>
            </a:r>
          </a:p>
          <a:p>
            <a:pPr eaLnBrk="1" hangingPunct="1"/>
            <a:r>
              <a:rPr lang="en-US" altLang="en-US" b="1" dirty="0"/>
         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 <a:t>A</a:t>
            </a:r>
            <a:r>
              <a:rPr lang="en-US" altLang="en-US" dirty="0"/>
              <a:t> of prefix averages of </a:t>
            </a:r>
            <a:r>
              <a:rPr lang="en-US" altLang="en-US" b="1" i="1" dirty="0">
                <a:sym typeface="Symbol" pitchFamily="18" charset="2"/>
              </a:rPr>
              <a:t>X	    </a:t>
            </a:r>
            <a:r>
              <a:rPr lang="en-US" altLang="en-US" sz="2000" dirty="0">
                <a:sym typeface="Symbol" pitchFamily="18" charset="2"/>
              </a:rPr>
              <a:t>#operations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</a:t>
            </a:r>
            <a:r>
              <a:rPr lang="en-US" altLang="en-US" dirty="0"/>
              <a:t>new array of </a:t>
            </a:r>
            <a:r>
              <a:rPr lang="en-US" altLang="en-US" b="1" i="1" dirty="0"/>
              <a:t>n</a:t>
            </a:r>
            <a:r>
              <a:rPr lang="en-US" altLang="en-US" dirty="0"/>
              <a:t> integers			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b="1" i="1" dirty="0"/>
          </a:p>
          <a:p>
            <a:pPr eaLnBrk="1" hangingPunct="1"/>
            <a:r>
              <a:rPr lang="en-US" altLang="en-US" dirty="0">
                <a:sym typeface="Symbol" pitchFamily="18" charset="2"/>
              </a:rPr>
              <a:t>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0 						1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for</a:t>
            </a:r>
            <a:r>
              <a:rPr lang="en-US" altLang="en-US" dirty="0"/>
              <a:t> </a:t>
            </a:r>
            <a:r>
              <a:rPr lang="en-US" altLang="en-US" b="1" i="1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 0 </a:t>
            </a:r>
            <a:r>
              <a:rPr lang="en-US" altLang="en-US" b="1" dirty="0">
                <a:sym typeface="Symbol" pitchFamily="18" charset="2"/>
              </a:rPr>
              <a:t>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 dirty="0">
                <a:sym typeface="Symbol" pitchFamily="18" charset="2"/>
              </a:rPr>
              <a:t> 1 </a:t>
            </a:r>
            <a:r>
              <a:rPr lang="en-US" altLang="en-US" b="1" dirty="0">
                <a:sym typeface="Symbol" pitchFamily="18" charset="2"/>
              </a:rPr>
              <a:t>do				</a:t>
            </a:r>
            <a:r>
              <a:rPr lang="en-US" altLang="en-US" b="1" i="1" dirty="0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					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ym typeface="Symbol" pitchFamily="18" charset="2"/>
              </a:rPr>
              <a:t>		</a:t>
            </a:r>
            <a:r>
              <a:rPr lang="en-US" altLang="en-US" b="1" i="1" dirty="0"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[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]  </a:t>
            </a:r>
            <a:r>
              <a:rPr lang="en-US" altLang="en-US" b="1" i="1" dirty="0"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)</a:t>
            </a:r>
            <a:r>
              <a:rPr lang="en-US" altLang="en-US" dirty="0">
                <a:sym typeface="Symbol" pitchFamily="18" charset="2"/>
              </a:rPr>
              <a:t> 				</a:t>
            </a:r>
            <a:r>
              <a:rPr lang="en-US" altLang="en-US" b="1" i="1" dirty="0">
                <a:sym typeface="Symbol" pitchFamily="18" charset="2"/>
              </a:rPr>
              <a:t>n</a:t>
            </a:r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b="1" dirty="0">
                <a:sym typeface="Symbol" pitchFamily="18" charset="2"/>
              </a:rPr>
              <a:t>	return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="1" i="1" dirty="0">
                <a:sym typeface="Symbol" pitchFamily="18" charset="2"/>
              </a:rPr>
              <a:t>A 			      			</a:t>
            </a:r>
            <a:r>
              <a:rPr lang="en-US" altLang="en-US" dirty="0">
                <a:sym typeface="Symbol" pitchFamily="18" charset="2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7799" y="5176345"/>
            <a:ext cx="6395545" cy="487417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tx2"/>
                </a:solidFill>
              </a:rPr>
              <a:t>Prefix Averages (Linear)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396562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 dirty="0"/>
              <a:t>The following algorithm computes prefix averages in linear time by keeping a running sum</a:t>
            </a:r>
            <a:endParaRPr lang="en-US" altLang="en-US" b="1" i="1" dirty="0">
              <a:sym typeface="Symbol" pitchFamily="18" charset="2"/>
            </a:endParaRPr>
          </a:p>
        </p:txBody>
      </p:sp>
      <p:sp>
        <p:nvSpPr>
          <p:cNvPr id="3994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66800" y="2234762"/>
            <a:ext cx="7543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Algorithm</a:t>
            </a:r>
            <a:r>
              <a:rPr lang="en-US" altLang="en-US"/>
              <a:t> </a:t>
            </a:r>
            <a:r>
              <a:rPr lang="en-US" altLang="en-US" b="1" i="1"/>
              <a:t>prefixAverages2</a:t>
            </a:r>
            <a:r>
              <a:rPr lang="en-US" altLang="en-US"/>
              <a:t>(</a:t>
            </a:r>
            <a:r>
              <a:rPr lang="en-US" altLang="en-US" b="1" i="1"/>
              <a:t>X, n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 b="1"/>
              <a:t>	Input</a:t>
            </a:r>
            <a:r>
              <a:rPr lang="en-US" altLang="en-US"/>
              <a:t> array </a:t>
            </a:r>
            <a:r>
              <a:rPr lang="en-US" altLang="en-US" b="1" i="1"/>
              <a:t>X</a:t>
            </a:r>
            <a:r>
              <a:rPr lang="en-US" altLang="en-US"/>
              <a:t> of </a:t>
            </a:r>
            <a:r>
              <a:rPr lang="en-US" altLang="en-US" b="1" i="1"/>
              <a:t>n</a:t>
            </a:r>
            <a:r>
              <a:rPr lang="en-US" altLang="en-US"/>
              <a:t> integers</a:t>
            </a:r>
          </a:p>
          <a:p>
            <a:pPr eaLnBrk="1" hangingPunct="1"/>
            <a:r>
              <a:rPr lang="en-US" altLang="en-US" b="1"/>
              <a:t>	Output</a:t>
            </a:r>
            <a:r>
              <a:rPr lang="en-US" altLang="en-US"/>
              <a:t> array </a:t>
            </a:r>
            <a:r>
              <a:rPr lang="en-US" altLang="en-US" b="1" i="1"/>
              <a:t>A</a:t>
            </a:r>
            <a:r>
              <a:rPr lang="en-US" altLang="en-US"/>
              <a:t> of prefix averages of </a:t>
            </a:r>
            <a:r>
              <a:rPr lang="en-US" altLang="en-US" b="1" i="1">
                <a:sym typeface="Symbol" pitchFamily="18" charset="2"/>
              </a:rPr>
              <a:t>X	    </a:t>
            </a:r>
            <a:r>
              <a:rPr lang="en-US" altLang="en-US" sz="2000">
                <a:sym typeface="Symbol" pitchFamily="18" charset="2"/>
              </a:rPr>
              <a:t>#operations</a:t>
            </a:r>
          </a:p>
          <a:p>
            <a:pPr eaLnBrk="1" hangingPunct="1"/>
            <a:r>
              <a:rPr lang="en-US" altLang="en-US">
                <a:sym typeface="Symbol" pitchFamily="18" charset="2"/>
              </a:rPr>
              <a:t>	</a:t>
            </a:r>
            <a:r>
              <a:rPr lang="en-US" altLang="en-US" b="1" i="1"/>
              <a:t>A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 </a:t>
            </a:r>
            <a:r>
              <a:rPr lang="en-US" altLang="en-US"/>
              <a:t>new array of </a:t>
            </a:r>
            <a:r>
              <a:rPr lang="en-US" altLang="en-US" b="1" i="1"/>
              <a:t>n</a:t>
            </a:r>
            <a:r>
              <a:rPr lang="en-US" altLang="en-US"/>
              <a:t> integers			</a:t>
            </a:r>
            <a:r>
              <a:rPr lang="en-US" altLang="en-US" b="1" i="1">
                <a:sym typeface="Symbol" pitchFamily="18" charset="2"/>
              </a:rPr>
              <a:t>n</a:t>
            </a:r>
            <a:endParaRPr lang="en-US" altLang="en-US" b="1" i="1"/>
          </a:p>
          <a:p>
            <a:pPr eaLnBrk="1" hangingPunct="1"/>
            <a:r>
              <a:rPr lang="en-US" altLang="en-US">
                <a:sym typeface="Symbol" pitchFamily="18" charset="2"/>
              </a:rPr>
              <a:t>	</a:t>
            </a:r>
            <a:r>
              <a:rPr lang="en-US" altLang="en-US" b="1" i="1">
                <a:sym typeface="Symbol" pitchFamily="18" charset="2"/>
              </a:rPr>
              <a:t>s</a:t>
            </a:r>
            <a:r>
              <a:rPr lang="en-US" altLang="en-US">
                <a:sym typeface="Symbol" pitchFamily="18" charset="2"/>
              </a:rPr>
              <a:t>  0 						1</a:t>
            </a:r>
          </a:p>
          <a:p>
            <a:pPr eaLnBrk="1" hangingPunct="1"/>
            <a:r>
              <a:rPr lang="en-US" altLang="en-US"/>
              <a:t>	</a:t>
            </a:r>
            <a:r>
              <a:rPr lang="en-US" altLang="en-US" b="1"/>
              <a:t>for</a:t>
            </a:r>
            <a:r>
              <a:rPr lang="en-US" altLang="en-US"/>
              <a:t> </a:t>
            </a:r>
            <a:r>
              <a:rPr lang="en-US" altLang="en-US" b="1" i="1"/>
              <a:t>i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 0 </a:t>
            </a:r>
            <a:r>
              <a:rPr lang="en-US" altLang="en-US" b="1">
                <a:sym typeface="Symbol" pitchFamily="18" charset="2"/>
              </a:rPr>
              <a:t>to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b="1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>
                <a:sym typeface="Symbol" pitchFamily="18" charset="2"/>
              </a:rPr>
              <a:t> 1 </a:t>
            </a:r>
            <a:r>
              <a:rPr lang="en-US" altLang="en-US" b="1">
                <a:sym typeface="Symbol" pitchFamily="18" charset="2"/>
              </a:rPr>
              <a:t>do				</a:t>
            </a:r>
            <a:r>
              <a:rPr lang="en-US" altLang="en-US" b="1" i="1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>
                <a:sym typeface="Symbol" pitchFamily="18" charset="2"/>
              </a:rPr>
              <a:t>		</a:t>
            </a:r>
            <a:r>
              <a:rPr lang="en-US" altLang="en-US" b="1" i="1">
                <a:sym typeface="Symbol" pitchFamily="18" charset="2"/>
              </a:rPr>
              <a:t>s</a:t>
            </a:r>
            <a:r>
              <a:rPr lang="en-US" altLang="en-US">
                <a:sym typeface="Symbol" pitchFamily="18" charset="2"/>
              </a:rPr>
              <a:t>  </a:t>
            </a:r>
            <a:r>
              <a:rPr lang="en-US" altLang="en-US" b="1" i="1">
                <a:sym typeface="Symbol" pitchFamily="18" charset="2"/>
              </a:rPr>
              <a:t>s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b="1" i="1">
                <a:sym typeface="Symbol" pitchFamily="18" charset="2"/>
              </a:rPr>
              <a:t>X</a:t>
            </a:r>
            <a:r>
              <a:rPr lang="en-US" altLang="en-US">
                <a:sym typeface="Symbol" pitchFamily="18" charset="2"/>
              </a:rPr>
              <a:t>[</a:t>
            </a:r>
            <a:r>
              <a:rPr lang="en-US" altLang="en-US" b="1" i="1">
                <a:sym typeface="Symbol" pitchFamily="18" charset="2"/>
              </a:rPr>
              <a:t>i</a:t>
            </a:r>
            <a:r>
              <a:rPr lang="en-US" altLang="en-US">
                <a:sym typeface="Symbol" pitchFamily="18" charset="2"/>
              </a:rPr>
              <a:t>]					</a:t>
            </a:r>
            <a:r>
              <a:rPr lang="en-US" altLang="en-US" b="1" i="1">
                <a:sym typeface="Symbol" pitchFamily="18" charset="2"/>
              </a:rPr>
              <a:t>n</a:t>
            </a:r>
            <a:endParaRPr lang="en-US" altLang="en-US">
              <a:sym typeface="Symbol" pitchFamily="18" charset="2"/>
            </a:endParaRPr>
          </a:p>
          <a:p>
            <a:pPr eaLnBrk="1" hangingPunct="1"/>
            <a:r>
              <a:rPr lang="en-US" altLang="en-US">
                <a:sym typeface="Symbol" pitchFamily="18" charset="2"/>
              </a:rPr>
              <a:t>		</a:t>
            </a:r>
            <a:r>
              <a:rPr lang="en-US" altLang="en-US" b="1" i="1">
                <a:sym typeface="Symbol" pitchFamily="18" charset="2"/>
              </a:rPr>
              <a:t>A</a:t>
            </a:r>
            <a:r>
              <a:rPr lang="en-US" altLang="en-US">
                <a:sym typeface="Symbol" pitchFamily="18" charset="2"/>
              </a:rPr>
              <a:t>[</a:t>
            </a:r>
            <a:r>
              <a:rPr lang="en-US" altLang="en-US" b="1" i="1">
                <a:sym typeface="Symbol" pitchFamily="18" charset="2"/>
              </a:rPr>
              <a:t>i</a:t>
            </a:r>
            <a:r>
              <a:rPr lang="en-US" altLang="en-US">
                <a:sym typeface="Symbol" pitchFamily="18" charset="2"/>
              </a:rPr>
              <a:t>]  </a:t>
            </a:r>
            <a:r>
              <a:rPr lang="en-US" altLang="en-US" b="1" i="1">
                <a:sym typeface="Symbol" pitchFamily="18" charset="2"/>
              </a:rPr>
              <a:t>s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/>
              <a:t>(</a:t>
            </a:r>
            <a:r>
              <a:rPr lang="en-US" altLang="en-US" b="1" i="1">
                <a:sym typeface="Symbol" pitchFamily="18" charset="2"/>
              </a:rPr>
              <a:t>i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>
                <a:sym typeface="Symbol" pitchFamily="18" charset="2"/>
              </a:rPr>
              <a:t> 1</a:t>
            </a:r>
            <a:r>
              <a:rPr lang="en-US" altLang="en-US"/>
              <a:t>)</a:t>
            </a:r>
            <a:r>
              <a:rPr lang="en-US" altLang="en-US">
                <a:sym typeface="Symbol" pitchFamily="18" charset="2"/>
              </a:rPr>
              <a:t> 				</a:t>
            </a:r>
            <a:r>
              <a:rPr lang="en-US" altLang="en-US" b="1" i="1">
                <a:sym typeface="Symbol" pitchFamily="18" charset="2"/>
              </a:rPr>
              <a:t>n</a:t>
            </a:r>
            <a:endParaRPr lang="en-US" altLang="en-US">
              <a:sym typeface="Symbol" pitchFamily="18" charset="2"/>
            </a:endParaRPr>
          </a:p>
          <a:p>
            <a:pPr eaLnBrk="1" hangingPunct="1"/>
            <a:r>
              <a:rPr lang="en-US" altLang="en-US" b="1">
                <a:sym typeface="Symbol" pitchFamily="18" charset="2"/>
              </a:rPr>
              <a:t>	return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b="1" i="1">
                <a:sym typeface="Symbol" pitchFamily="18" charset="2"/>
              </a:rPr>
              <a:t>A 			      			</a:t>
            </a:r>
            <a:r>
              <a:rPr lang="en-US" altLang="en-US">
                <a:sym typeface="Symbol" pitchFamily="18" charset="2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0" y="3322583"/>
            <a:ext cx="528145" cy="234117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4293117"/>
            <a:ext cx="308215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Largest of all these is </a:t>
            </a:r>
            <a:r>
              <a:rPr lang="en-US" sz="2000" b="1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n</a:t>
            </a:r>
            <a:endParaRPr lang="en-US" sz="20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tx2"/>
                </a:solidFill>
              </a:rPr>
              <a:t>Prefix Averages (Linear)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396562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 dirty="0"/>
              <a:t>The following algorithm computes prefix averages in linear time by keeping a running sum</a:t>
            </a:r>
            <a:endParaRPr lang="en-US" altLang="en-US" b="1" i="1" dirty="0">
              <a:sym typeface="Symbol" pitchFamily="18" charset="2"/>
            </a:endParaRPr>
          </a:p>
        </p:txBody>
      </p:sp>
      <p:sp>
        <p:nvSpPr>
          <p:cNvPr id="3994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066800" y="2234762"/>
            <a:ext cx="7543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Algorithm</a:t>
            </a:r>
            <a:r>
              <a:rPr lang="en-US" altLang="en-US"/>
              <a:t> </a:t>
            </a:r>
            <a:r>
              <a:rPr lang="en-US" altLang="en-US" b="1" i="1"/>
              <a:t>prefixAverages2</a:t>
            </a:r>
            <a:r>
              <a:rPr lang="en-US" altLang="en-US"/>
              <a:t>(</a:t>
            </a:r>
            <a:r>
              <a:rPr lang="en-US" altLang="en-US" b="1" i="1"/>
              <a:t>X, n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 b="1"/>
              <a:t>	Input</a:t>
            </a:r>
            <a:r>
              <a:rPr lang="en-US" altLang="en-US"/>
              <a:t> array </a:t>
            </a:r>
            <a:r>
              <a:rPr lang="en-US" altLang="en-US" b="1" i="1"/>
              <a:t>X</a:t>
            </a:r>
            <a:r>
              <a:rPr lang="en-US" altLang="en-US"/>
              <a:t> of </a:t>
            </a:r>
            <a:r>
              <a:rPr lang="en-US" altLang="en-US" b="1" i="1"/>
              <a:t>n</a:t>
            </a:r>
            <a:r>
              <a:rPr lang="en-US" altLang="en-US"/>
              <a:t> integers</a:t>
            </a:r>
          </a:p>
          <a:p>
            <a:pPr eaLnBrk="1" hangingPunct="1"/>
            <a:r>
              <a:rPr lang="en-US" altLang="en-US" b="1"/>
              <a:t>	Output</a:t>
            </a:r>
            <a:r>
              <a:rPr lang="en-US" altLang="en-US"/>
              <a:t> array </a:t>
            </a:r>
            <a:r>
              <a:rPr lang="en-US" altLang="en-US" b="1" i="1"/>
              <a:t>A</a:t>
            </a:r>
            <a:r>
              <a:rPr lang="en-US" altLang="en-US"/>
              <a:t> of prefix averages of </a:t>
            </a:r>
            <a:r>
              <a:rPr lang="en-US" altLang="en-US" b="1" i="1">
                <a:sym typeface="Symbol" pitchFamily="18" charset="2"/>
              </a:rPr>
              <a:t>X	    </a:t>
            </a:r>
            <a:r>
              <a:rPr lang="en-US" altLang="en-US" sz="2000">
                <a:sym typeface="Symbol" pitchFamily="18" charset="2"/>
              </a:rPr>
              <a:t>#operations</a:t>
            </a:r>
          </a:p>
          <a:p>
            <a:pPr eaLnBrk="1" hangingPunct="1"/>
            <a:r>
              <a:rPr lang="en-US" altLang="en-US">
                <a:sym typeface="Symbol" pitchFamily="18" charset="2"/>
              </a:rPr>
              <a:t>	</a:t>
            </a:r>
            <a:r>
              <a:rPr lang="en-US" altLang="en-US" b="1" i="1"/>
              <a:t>A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 </a:t>
            </a:r>
            <a:r>
              <a:rPr lang="en-US" altLang="en-US"/>
              <a:t>new array of </a:t>
            </a:r>
            <a:r>
              <a:rPr lang="en-US" altLang="en-US" b="1" i="1"/>
              <a:t>n</a:t>
            </a:r>
            <a:r>
              <a:rPr lang="en-US" altLang="en-US"/>
              <a:t> integers			</a:t>
            </a:r>
            <a:r>
              <a:rPr lang="en-US" altLang="en-US" b="1" i="1">
                <a:sym typeface="Symbol" pitchFamily="18" charset="2"/>
              </a:rPr>
              <a:t>n</a:t>
            </a:r>
            <a:endParaRPr lang="en-US" altLang="en-US" b="1" i="1"/>
          </a:p>
          <a:p>
            <a:pPr eaLnBrk="1" hangingPunct="1"/>
            <a:r>
              <a:rPr lang="en-US" altLang="en-US">
                <a:sym typeface="Symbol" pitchFamily="18" charset="2"/>
              </a:rPr>
              <a:t>	</a:t>
            </a:r>
            <a:r>
              <a:rPr lang="en-US" altLang="en-US" b="1" i="1">
                <a:sym typeface="Symbol" pitchFamily="18" charset="2"/>
              </a:rPr>
              <a:t>s</a:t>
            </a:r>
            <a:r>
              <a:rPr lang="en-US" altLang="en-US">
                <a:sym typeface="Symbol" pitchFamily="18" charset="2"/>
              </a:rPr>
              <a:t>  0 						1</a:t>
            </a:r>
          </a:p>
          <a:p>
            <a:pPr eaLnBrk="1" hangingPunct="1"/>
            <a:r>
              <a:rPr lang="en-US" altLang="en-US"/>
              <a:t>	</a:t>
            </a:r>
            <a:r>
              <a:rPr lang="en-US" altLang="en-US" b="1"/>
              <a:t>for</a:t>
            </a:r>
            <a:r>
              <a:rPr lang="en-US" altLang="en-US"/>
              <a:t> </a:t>
            </a:r>
            <a:r>
              <a:rPr lang="en-US" altLang="en-US" b="1" i="1"/>
              <a:t>i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 0 </a:t>
            </a:r>
            <a:r>
              <a:rPr lang="en-US" altLang="en-US" b="1">
                <a:sym typeface="Symbol" pitchFamily="18" charset="2"/>
              </a:rPr>
              <a:t>to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b="1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</a:t>
            </a:r>
            <a:r>
              <a:rPr lang="en-US" altLang="en-US">
                <a:sym typeface="Symbol" pitchFamily="18" charset="2"/>
              </a:rPr>
              <a:t> 1 </a:t>
            </a:r>
            <a:r>
              <a:rPr lang="en-US" altLang="en-US" b="1">
                <a:sym typeface="Symbol" pitchFamily="18" charset="2"/>
              </a:rPr>
              <a:t>do				</a:t>
            </a:r>
            <a:r>
              <a:rPr lang="en-US" altLang="en-US" b="1" i="1">
                <a:sym typeface="Symbol" pitchFamily="18" charset="2"/>
              </a:rPr>
              <a:t>n</a:t>
            </a:r>
          </a:p>
          <a:p>
            <a:pPr eaLnBrk="1" hangingPunct="1"/>
            <a:r>
              <a:rPr lang="en-US" altLang="en-US">
                <a:sym typeface="Symbol" pitchFamily="18" charset="2"/>
              </a:rPr>
              <a:t>		</a:t>
            </a:r>
            <a:r>
              <a:rPr lang="en-US" altLang="en-US" b="1" i="1">
                <a:sym typeface="Symbol" pitchFamily="18" charset="2"/>
              </a:rPr>
              <a:t>s</a:t>
            </a:r>
            <a:r>
              <a:rPr lang="en-US" altLang="en-US">
                <a:sym typeface="Symbol" pitchFamily="18" charset="2"/>
              </a:rPr>
              <a:t>  </a:t>
            </a:r>
            <a:r>
              <a:rPr lang="en-US" altLang="en-US" b="1" i="1">
                <a:sym typeface="Symbol" pitchFamily="18" charset="2"/>
              </a:rPr>
              <a:t>s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b="1" i="1">
                <a:sym typeface="Symbol" pitchFamily="18" charset="2"/>
              </a:rPr>
              <a:t>X</a:t>
            </a:r>
            <a:r>
              <a:rPr lang="en-US" altLang="en-US">
                <a:sym typeface="Symbol" pitchFamily="18" charset="2"/>
              </a:rPr>
              <a:t>[</a:t>
            </a:r>
            <a:r>
              <a:rPr lang="en-US" altLang="en-US" b="1" i="1">
                <a:sym typeface="Symbol" pitchFamily="18" charset="2"/>
              </a:rPr>
              <a:t>i</a:t>
            </a:r>
            <a:r>
              <a:rPr lang="en-US" altLang="en-US">
                <a:sym typeface="Symbol" pitchFamily="18" charset="2"/>
              </a:rPr>
              <a:t>]					</a:t>
            </a:r>
            <a:r>
              <a:rPr lang="en-US" altLang="en-US" b="1" i="1">
                <a:sym typeface="Symbol" pitchFamily="18" charset="2"/>
              </a:rPr>
              <a:t>n</a:t>
            </a:r>
            <a:endParaRPr lang="en-US" altLang="en-US">
              <a:sym typeface="Symbol" pitchFamily="18" charset="2"/>
            </a:endParaRPr>
          </a:p>
          <a:p>
            <a:pPr eaLnBrk="1" hangingPunct="1"/>
            <a:r>
              <a:rPr lang="en-US" altLang="en-US">
                <a:sym typeface="Symbol" pitchFamily="18" charset="2"/>
              </a:rPr>
              <a:t>		</a:t>
            </a:r>
            <a:r>
              <a:rPr lang="en-US" altLang="en-US" b="1" i="1">
                <a:sym typeface="Symbol" pitchFamily="18" charset="2"/>
              </a:rPr>
              <a:t>A</a:t>
            </a:r>
            <a:r>
              <a:rPr lang="en-US" altLang="en-US">
                <a:sym typeface="Symbol" pitchFamily="18" charset="2"/>
              </a:rPr>
              <a:t>[</a:t>
            </a:r>
            <a:r>
              <a:rPr lang="en-US" altLang="en-US" b="1" i="1">
                <a:sym typeface="Symbol" pitchFamily="18" charset="2"/>
              </a:rPr>
              <a:t>i</a:t>
            </a:r>
            <a:r>
              <a:rPr lang="en-US" altLang="en-US">
                <a:sym typeface="Symbol" pitchFamily="18" charset="2"/>
              </a:rPr>
              <a:t>]  </a:t>
            </a:r>
            <a:r>
              <a:rPr lang="en-US" altLang="en-US" b="1" i="1">
                <a:sym typeface="Symbol" pitchFamily="18" charset="2"/>
              </a:rPr>
              <a:t>s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/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/>
              <a:t>(</a:t>
            </a:r>
            <a:r>
              <a:rPr lang="en-US" altLang="en-US" b="1" i="1">
                <a:sym typeface="Symbol" pitchFamily="18" charset="2"/>
              </a:rPr>
              <a:t>i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>
                <a:sym typeface="Symbol" pitchFamily="18" charset="2"/>
              </a:rPr>
              <a:t> 1</a:t>
            </a:r>
            <a:r>
              <a:rPr lang="en-US" altLang="en-US"/>
              <a:t>)</a:t>
            </a:r>
            <a:r>
              <a:rPr lang="en-US" altLang="en-US">
                <a:sym typeface="Symbol" pitchFamily="18" charset="2"/>
              </a:rPr>
              <a:t> 				</a:t>
            </a:r>
            <a:r>
              <a:rPr lang="en-US" altLang="en-US" b="1" i="1">
                <a:sym typeface="Symbol" pitchFamily="18" charset="2"/>
              </a:rPr>
              <a:t>n</a:t>
            </a:r>
            <a:endParaRPr lang="en-US" altLang="en-US">
              <a:sym typeface="Symbol" pitchFamily="18" charset="2"/>
            </a:endParaRPr>
          </a:p>
          <a:p>
            <a:pPr eaLnBrk="1" hangingPunct="1"/>
            <a:r>
              <a:rPr lang="en-US" altLang="en-US" b="1">
                <a:sym typeface="Symbol" pitchFamily="18" charset="2"/>
              </a:rPr>
              <a:t>	return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b="1" i="1">
                <a:sym typeface="Symbol" pitchFamily="18" charset="2"/>
              </a:rPr>
              <a:t>A 			      			</a:t>
            </a:r>
            <a:r>
              <a:rPr lang="en-US" altLang="en-US">
                <a:sym typeface="Symbol" pitchFamily="18" charset="2"/>
              </a:rPr>
              <a:t>1</a:t>
            </a:r>
          </a:p>
        </p:txBody>
      </p:sp>
      <p:sp>
        <p:nvSpPr>
          <p:cNvPr id="39941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5663762"/>
            <a:ext cx="784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altLang="en-US" dirty="0"/>
              <a:t>Algorithm </a:t>
            </a:r>
            <a:r>
              <a:rPr lang="en-US" altLang="en-US" b="1" i="1" dirty="0">
                <a:sym typeface="Symbol" pitchFamily="18" charset="2"/>
              </a:rPr>
              <a:t>prefixAverages2 </a:t>
            </a:r>
            <a:r>
              <a:rPr lang="en-US" altLang="en-US" dirty="0"/>
              <a:t>runs in </a:t>
            </a:r>
            <a:r>
              <a:rPr lang="en-US" altLang="en-US" b="1" i="1" dirty="0">
                <a:sym typeface="Symbol" pitchFamily="18" charset="2"/>
              </a:rPr>
              <a:t>O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) </a:t>
            </a:r>
            <a:r>
              <a:rPr lang="en-US" altLang="en-US" dirty="0"/>
              <a:t>time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0" y="3322583"/>
            <a:ext cx="528145" cy="234117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4293117"/>
            <a:ext cx="308215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Largest of all these is </a:t>
            </a:r>
            <a:r>
              <a:rPr lang="en-US" sz="2000" b="1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n</a:t>
            </a:r>
            <a:endParaRPr lang="en-US" sz="2000" b="1" i="1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08279" y="4693227"/>
            <a:ext cx="0" cy="97053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Many Ways to Big-Oh?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have now seen a variety of ways to approach calculating Big-Oh for various algorithms and source code.</a:t>
            </a:r>
          </a:p>
          <a:p>
            <a:endParaRPr lang="en-US" dirty="0"/>
          </a:p>
          <a:p>
            <a:r>
              <a:rPr lang="en-US" dirty="0" smtClean="0"/>
              <a:t>Why so many ways?</a:t>
            </a:r>
          </a:p>
          <a:p>
            <a:pPr lvl="1"/>
            <a:r>
              <a:rPr lang="en-US" dirty="0" smtClean="0"/>
              <a:t>Are they really different?</a:t>
            </a:r>
          </a:p>
          <a:p>
            <a:pPr lvl="1"/>
            <a:r>
              <a:rPr lang="en-US" dirty="0" smtClean="0"/>
              <a:t>Or just different implementations of the same process?</a:t>
            </a:r>
          </a:p>
          <a:p>
            <a:pPr lvl="1"/>
            <a:r>
              <a:rPr lang="en-US" dirty="0" smtClean="0"/>
              <a:t>Think of it as a “meta” example of algorithm implementation</a:t>
            </a:r>
          </a:p>
          <a:p>
            <a:pPr lvl="1"/>
            <a:r>
              <a:rPr lang="en-US" dirty="0" smtClean="0"/>
              <a:t>And hopefully at least one of the ways makes </a:t>
            </a:r>
            <a:br>
              <a:rPr lang="en-US" dirty="0" smtClean="0"/>
            </a:br>
            <a:r>
              <a:rPr lang="en-US" i="1" dirty="0" smtClean="0"/>
              <a:t>“the most sense” to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Searching Arrays</a:t>
            </a:r>
          </a:p>
          <a:p>
            <a:pPr lvl="1"/>
            <a:r>
              <a:rPr lang="en-US" dirty="0" smtClean="0"/>
              <a:t>Big-Oh</a:t>
            </a:r>
            <a:endParaRPr lang="en-US" dirty="0"/>
          </a:p>
          <a:p>
            <a:pPr lvl="2"/>
            <a:r>
              <a:rPr lang="en-US" dirty="0"/>
              <a:t>The Math side of things</a:t>
            </a:r>
          </a:p>
          <a:p>
            <a:pPr lvl="3"/>
            <a:r>
              <a:rPr lang="en-US" dirty="0"/>
              <a:t>Asymptotic </a:t>
            </a:r>
            <a:r>
              <a:rPr lang="en-US" dirty="0" smtClean="0"/>
              <a:t>Analysis</a:t>
            </a:r>
          </a:p>
          <a:p>
            <a:pPr lvl="3"/>
            <a:r>
              <a:rPr lang="en-US" dirty="0"/>
              <a:t>Growth Rate Comparisons</a:t>
            </a:r>
          </a:p>
          <a:p>
            <a:pPr lvl="2"/>
            <a:r>
              <a:rPr lang="en-US" dirty="0"/>
              <a:t>The Code side of things</a:t>
            </a:r>
          </a:p>
          <a:p>
            <a:pPr lvl="3"/>
            <a:r>
              <a:rPr lang="en-US" dirty="0"/>
              <a:t>Nested For-Loops, Sigma Notation</a:t>
            </a:r>
          </a:p>
          <a:p>
            <a:pPr lvl="3"/>
            <a:r>
              <a:rPr lang="en-US" dirty="0"/>
              <a:t>Practice Exercises</a:t>
            </a:r>
          </a:p>
          <a:p>
            <a:pPr lvl="3"/>
            <a:r>
              <a:rPr lang="en-US" dirty="0" smtClean="0"/>
              <a:t>Book </a:t>
            </a:r>
            <a:r>
              <a:rPr lang="en-US" dirty="0"/>
              <a:t>Example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Big-Oh</a:t>
            </a:r>
          </a:p>
          <a:p>
            <a:pPr lvl="2"/>
            <a:r>
              <a:rPr lang="en-US" dirty="0" smtClean="0"/>
              <a:t>More Examples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m +=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685800"/>
            <a:ext cx="1566904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  <a:p>
            <a:pPr algn="ctr"/>
            <a:endParaRPr lang="en-US" sz="2400" i="1" dirty="0"/>
          </a:p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786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m +=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685800"/>
            <a:ext cx="1566904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  <a:endParaRPr lang="en-US" sz="2400" i="1" dirty="0"/>
          </a:p>
          <a:p>
            <a:pPr algn="ctr"/>
            <a:endParaRPr lang="en-US" sz="24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219200"/>
            <a:ext cx="8382000" cy="685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m +=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685800"/>
            <a:ext cx="1566904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  <a:endParaRPr lang="en-US" sz="2400" i="1" dirty="0"/>
          </a:p>
          <a:p>
            <a:pPr algn="ctr"/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752600"/>
            <a:ext cx="8382000" cy="685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m +=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685800"/>
            <a:ext cx="1566904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  <a:endParaRPr lang="en-US" sz="2400" i="1" dirty="0"/>
          </a:p>
          <a:p>
            <a:pPr algn="ctr"/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107377" y="3200400"/>
            <a:ext cx="2590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Answer:  </a:t>
            </a:r>
            <a:r>
              <a:rPr lang="en-US" sz="3200" b="1" i="1" dirty="0" smtClean="0">
                <a:cs typeface="Consolas" panose="020B0609020204030204" pitchFamily="49" charset="0"/>
              </a:rPr>
              <a:t>O(n)</a:t>
            </a:r>
            <a:endParaRPr lang="en-US" b="1" i="1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Searching: Big-Oh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r>
              <a:rPr lang="en-US" dirty="0" smtClean="0"/>
              <a:t>Linear Search</a:t>
            </a:r>
          </a:p>
          <a:p>
            <a:pPr lvl="1"/>
            <a:r>
              <a:rPr lang="en-US" i="1" dirty="0" smtClean="0"/>
              <a:t>O(n)</a:t>
            </a:r>
          </a:p>
          <a:p>
            <a:pPr lvl="1"/>
            <a:endParaRPr lang="en-US" dirty="0"/>
          </a:p>
          <a:p>
            <a:r>
              <a:rPr lang="en-US" dirty="0" smtClean="0"/>
              <a:t>Binary Search</a:t>
            </a:r>
          </a:p>
          <a:p>
            <a:pPr lvl="1"/>
            <a:r>
              <a:rPr lang="en-US" i="1" dirty="0" smtClean="0"/>
              <a:t>O(</a:t>
            </a:r>
            <a:r>
              <a:rPr lang="en-US" i="1" dirty="0" err="1" smtClean="0"/>
              <a:t>lg</a:t>
            </a:r>
            <a:r>
              <a:rPr lang="en-US" i="1" dirty="0" smtClean="0"/>
              <a:t> n)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yet to be proven/shown how</a:t>
            </a:r>
          </a:p>
          <a:p>
            <a:pPr lvl="2"/>
            <a:r>
              <a:rPr lang="en-US" dirty="0" smtClean="0"/>
              <a:t>spoiler:</a:t>
            </a:r>
          </a:p>
          <a:p>
            <a:pPr lvl="3"/>
            <a:r>
              <a:rPr lang="en-US" i="1" dirty="0" smtClean="0"/>
              <a:t>(integer-wise) </a:t>
            </a:r>
            <a:r>
              <a:rPr lang="en-US" i="1" dirty="0" err="1" smtClean="0"/>
              <a:t>lg</a:t>
            </a:r>
            <a:r>
              <a:rPr lang="en-US" i="1" dirty="0" smtClean="0"/>
              <a:t> n</a:t>
            </a:r>
            <a:r>
              <a:rPr lang="en-US" dirty="0" smtClean="0"/>
              <a:t> is the number of times n can be divided by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784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][j];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7096" y="914400"/>
            <a:ext cx="1566904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0270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784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][j];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7096" y="914400"/>
            <a:ext cx="1566904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  <a:endParaRPr lang="en-US" sz="2400" i="1" dirty="0"/>
          </a:p>
          <a:p>
            <a:pPr algn="ctr"/>
            <a:endParaRPr lang="en-US" sz="24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485900"/>
            <a:ext cx="8763000" cy="685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784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][j];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7096" y="914400"/>
            <a:ext cx="1566904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  <a:endParaRPr lang="en-US" sz="2400" i="1" dirty="0"/>
          </a:p>
          <a:p>
            <a:pPr algn="ctr"/>
            <a:endParaRPr lang="en-US" sz="1200" i="1" dirty="0"/>
          </a:p>
          <a:p>
            <a:pPr algn="ctr"/>
            <a:r>
              <a:rPr lang="en-US" sz="2400" i="1" dirty="0" smtClean="0"/>
              <a:t>n</a:t>
            </a:r>
            <a:r>
              <a:rPr lang="en-US" sz="2400" i="1" baseline="30000" dirty="0" smtClean="0"/>
              <a:t>2</a:t>
            </a:r>
          </a:p>
          <a:p>
            <a:pPr algn="ctr"/>
            <a:endParaRPr lang="en-US" sz="24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2057400"/>
            <a:ext cx="8763000" cy="685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784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][j];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7096" y="914400"/>
            <a:ext cx="1566904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  <a:endParaRPr lang="en-US" sz="2400" i="1" dirty="0"/>
          </a:p>
          <a:p>
            <a:pPr algn="ctr"/>
            <a:endParaRPr lang="en-US" sz="1200" i="1" dirty="0"/>
          </a:p>
          <a:p>
            <a:pPr algn="ctr"/>
            <a:r>
              <a:rPr lang="en-US" sz="2400" i="1" dirty="0" smtClean="0"/>
              <a:t>n</a:t>
            </a:r>
            <a:r>
              <a:rPr lang="en-US" sz="2400" i="1" baseline="30000" dirty="0" smtClean="0"/>
              <a:t>2</a:t>
            </a:r>
            <a:endParaRPr lang="en-US" sz="2400" i="1" dirty="0" smtClean="0"/>
          </a:p>
          <a:p>
            <a:pPr algn="ctr"/>
            <a:endParaRPr lang="en-US" sz="1100" i="1" dirty="0"/>
          </a:p>
          <a:p>
            <a:pPr algn="ctr"/>
            <a:r>
              <a:rPr lang="en-US" sz="2400" i="1" dirty="0" smtClean="0"/>
              <a:t>n</a:t>
            </a:r>
            <a:r>
              <a:rPr lang="en-US" sz="2400" i="1" baseline="30000" dirty="0" smtClean="0"/>
              <a:t>2</a:t>
            </a:r>
            <a:endParaRPr lang="en-US" sz="2400" i="1" baseline="30000" dirty="0"/>
          </a:p>
        </p:txBody>
      </p:sp>
      <p:sp>
        <p:nvSpPr>
          <p:cNvPr id="5" name="Rounded Rectangle 4"/>
          <p:cNvSpPr/>
          <p:nvPr/>
        </p:nvSpPr>
        <p:spPr>
          <a:xfrm>
            <a:off x="139535" y="2590800"/>
            <a:ext cx="8763000" cy="685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784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j=0; j &lt; n;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      sum[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] += entry[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][j];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7096" y="914400"/>
            <a:ext cx="1566904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  <a:endParaRPr lang="en-US" sz="2400" i="1" dirty="0"/>
          </a:p>
          <a:p>
            <a:pPr algn="ctr"/>
            <a:endParaRPr lang="en-US" sz="1200" i="1" dirty="0"/>
          </a:p>
          <a:p>
            <a:pPr algn="ctr"/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</a:p>
          <a:p>
            <a:pPr algn="ctr"/>
            <a:endParaRPr lang="en-US" sz="1100" i="1" dirty="0"/>
          </a:p>
          <a:p>
            <a:pPr algn="ctr"/>
            <a:r>
              <a:rPr lang="en-US" sz="2400" i="1" dirty="0" smtClean="0"/>
              <a:t>n</a:t>
            </a:r>
            <a:r>
              <a:rPr lang="en-US" sz="2400" i="1" baseline="30000" dirty="0" smtClean="0"/>
              <a:t>2</a:t>
            </a:r>
            <a:endParaRPr lang="en-US" sz="2400" i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3088574" y="3619500"/>
            <a:ext cx="2590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Answer:  </a:t>
            </a:r>
            <a:r>
              <a:rPr lang="en-US" sz="3200" b="1" i="1" dirty="0" smtClean="0">
                <a:cs typeface="Consolas" panose="020B0609020204030204" pitchFamily="49" charset="0"/>
              </a:rPr>
              <a:t>O(n</a:t>
            </a:r>
            <a:r>
              <a:rPr lang="en-US" sz="3200" b="1" i="1" baseline="30000" dirty="0" smtClean="0">
                <a:cs typeface="Consolas" panose="020B0609020204030204" pitchFamily="49" charset="0"/>
              </a:rPr>
              <a:t>2</a:t>
            </a:r>
            <a:r>
              <a:rPr lang="en-US" sz="3200" b="1" i="1" dirty="0" smtClean="0">
                <a:cs typeface="Consolas" panose="020B0609020204030204" pitchFamily="49" charset="0"/>
              </a:rPr>
              <a:t>)</a:t>
            </a:r>
            <a:endParaRPr lang="en-US" b="1" i="1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914400"/>
            <a:ext cx="1566904" cy="243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3652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914400"/>
            <a:ext cx="1566904" cy="243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  <a:endParaRPr lang="en-US" sz="2400" i="1" dirty="0"/>
          </a:p>
          <a:p>
            <a:pPr algn="ctr"/>
            <a:endParaRPr lang="en-US" sz="12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169223" y="1524000"/>
            <a:ext cx="8763000" cy="685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657600"/>
            <a:ext cx="36576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</a:rPr>
              <a:t> = 1…. j-loop goes 1</a:t>
            </a:r>
          </a:p>
          <a:p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 </a:t>
            </a:r>
            <a:r>
              <a:rPr lang="en-US" sz="2000" dirty="0" smtClean="0">
                <a:latin typeface="Comic Sans MS" panose="030F0702030302020204" pitchFamily="66" charset="0"/>
              </a:rPr>
              <a:t>2…. </a:t>
            </a:r>
            <a:r>
              <a:rPr lang="en-US" sz="2000" dirty="0">
                <a:latin typeface="Comic Sans MS" panose="030F0702030302020204" pitchFamily="66" charset="0"/>
              </a:rPr>
              <a:t>j-loop goes </a:t>
            </a:r>
            <a:r>
              <a:rPr lang="en-US" sz="2000" dirty="0" smtClean="0">
                <a:latin typeface="Comic Sans MS" panose="030F0702030302020204" pitchFamily="66" charset="0"/>
              </a:rPr>
              <a:t>2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 </a:t>
            </a:r>
            <a:r>
              <a:rPr lang="en-US" sz="2000" dirty="0" smtClean="0">
                <a:latin typeface="Comic Sans MS" panose="030F0702030302020204" pitchFamily="66" charset="0"/>
              </a:rPr>
              <a:t>3…. </a:t>
            </a:r>
            <a:r>
              <a:rPr lang="en-US" sz="2000" dirty="0">
                <a:latin typeface="Comic Sans MS" panose="030F0702030302020204" pitchFamily="66" charset="0"/>
              </a:rPr>
              <a:t>j-loop goes </a:t>
            </a:r>
            <a:r>
              <a:rPr lang="en-US" sz="2000" dirty="0" smtClean="0">
                <a:latin typeface="Comic Sans MS" panose="030F0702030302020204" pitchFamily="66" charset="0"/>
              </a:rPr>
              <a:t>3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   :                :</a:t>
            </a:r>
          </a:p>
          <a:p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 = </a:t>
            </a:r>
            <a:r>
              <a:rPr lang="en-US" sz="2000" dirty="0" smtClean="0">
                <a:latin typeface="Comic Sans MS" panose="030F0702030302020204" pitchFamily="66" charset="0"/>
              </a:rPr>
              <a:t>(n-1) …. </a:t>
            </a:r>
            <a:r>
              <a:rPr lang="en-US" sz="2000" dirty="0">
                <a:latin typeface="Comic Sans MS" panose="030F0702030302020204" pitchFamily="66" charset="0"/>
              </a:rPr>
              <a:t>j-loop goes </a:t>
            </a:r>
            <a:r>
              <a:rPr lang="en-US" sz="2000" dirty="0" smtClean="0">
                <a:latin typeface="Comic Sans MS" panose="030F0702030302020204" pitchFamily="66" charset="0"/>
              </a:rPr>
              <a:t>(n-1)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652345"/>
            <a:ext cx="11430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   1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+2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 +3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   :    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+ (n-1)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3458" y="4099310"/>
                <a:ext cx="2518542" cy="95699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458" y="4099310"/>
                <a:ext cx="2518542" cy="9569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391400" y="914400"/>
            <a:ext cx="1566904" cy="243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  <a:endParaRPr lang="en-US" sz="2400" i="1" dirty="0"/>
          </a:p>
          <a:p>
            <a:pPr algn="ctr"/>
            <a:endParaRPr lang="en-US" sz="1200" i="1" dirty="0"/>
          </a:p>
          <a:p>
            <a:pPr algn="ctr"/>
            <a:r>
              <a:rPr lang="en-US" sz="2400" i="1" dirty="0" smtClean="0"/>
              <a:t>1+2+..+n-1</a:t>
            </a:r>
          </a:p>
          <a:p>
            <a:pPr algn="ctr"/>
            <a:endParaRPr lang="en-US" sz="11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139535" y="2133600"/>
            <a:ext cx="8763000" cy="685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914400"/>
            <a:ext cx="1566904" cy="243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  <a:endParaRPr lang="en-US" sz="2400" i="1" dirty="0"/>
          </a:p>
          <a:p>
            <a:pPr algn="ctr"/>
            <a:endParaRPr lang="en-US" sz="1200" i="1" dirty="0"/>
          </a:p>
          <a:p>
            <a:pPr algn="ctr"/>
            <a:r>
              <a:rPr lang="en-US" sz="2400" i="1" dirty="0"/>
              <a:t>1+2+..+n-1</a:t>
            </a:r>
            <a:endParaRPr lang="en-US" sz="2400" i="1" dirty="0" smtClean="0"/>
          </a:p>
          <a:p>
            <a:pPr algn="ctr"/>
            <a:endParaRPr lang="en-US" sz="1100" i="1" dirty="0"/>
          </a:p>
          <a:p>
            <a:pPr algn="ctr"/>
            <a:r>
              <a:rPr lang="en-US" sz="2400" i="1" dirty="0"/>
              <a:t>1+2+..+n-1</a:t>
            </a:r>
            <a:endParaRPr lang="en-US" sz="2400" i="1" baseline="30000" dirty="0"/>
          </a:p>
        </p:txBody>
      </p:sp>
      <p:sp>
        <p:nvSpPr>
          <p:cNvPr id="8" name="Rounded Rectangle 7"/>
          <p:cNvSpPr/>
          <p:nvPr/>
        </p:nvSpPr>
        <p:spPr>
          <a:xfrm>
            <a:off x="139535" y="2667000"/>
            <a:ext cx="8763000" cy="685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for (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 for(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j=0; j &lt;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j++ )</a:t>
            </a:r>
          </a:p>
          <a:p>
            <a:pPr>
              <a:buNone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            m += j;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914400"/>
            <a:ext cx="1566904" cy="243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400" b="1" u="sng" dirty="0" smtClean="0"/>
              <a:t>Operations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n</a:t>
            </a:r>
            <a:endParaRPr lang="en-US" sz="2400" i="1" dirty="0"/>
          </a:p>
          <a:p>
            <a:pPr algn="ctr"/>
            <a:endParaRPr lang="en-US" sz="1200" i="1" dirty="0"/>
          </a:p>
          <a:p>
            <a:pPr algn="ctr"/>
            <a:r>
              <a:rPr lang="en-US" sz="2400" i="1" dirty="0"/>
              <a:t>1+2+..+n-1</a:t>
            </a:r>
            <a:endParaRPr lang="en-US" sz="2400" i="1" dirty="0" smtClean="0"/>
          </a:p>
          <a:p>
            <a:pPr algn="ctr"/>
            <a:endParaRPr lang="en-US" sz="1100" i="1" dirty="0"/>
          </a:p>
          <a:p>
            <a:pPr algn="ctr"/>
            <a:r>
              <a:rPr lang="en-US" sz="2400" i="1" dirty="0"/>
              <a:t>1+2+..+n-1</a:t>
            </a:r>
            <a:endParaRPr lang="en-US" sz="2400" i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93629" y="3886200"/>
                <a:ext cx="3051942" cy="6407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  = </a:t>
                </a:r>
                <a:r>
                  <a:rPr lang="en-US" sz="2400" i="1" dirty="0" smtClean="0">
                    <a:latin typeface="Comic Sans MS" panose="030F0702030302020204" pitchFamily="66" charset="0"/>
                  </a:rPr>
                  <a:t>n</a:t>
                </a:r>
                <a:r>
                  <a:rPr lang="en-US" sz="2400" i="1" baseline="30000" dirty="0" smtClean="0">
                    <a:latin typeface="Comic Sans MS" panose="030F0702030302020204" pitchFamily="66" charset="0"/>
                  </a:rPr>
                  <a:t>2</a:t>
                </a:r>
                <a:endParaRPr lang="en-US" sz="2400" i="1" baseline="30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629" y="3886200"/>
                <a:ext cx="3051942" cy="640753"/>
              </a:xfrm>
              <a:prstGeom prst="rect">
                <a:avLst/>
              </a:prstGeom>
              <a:blipFill rotWithShape="1">
                <a:blip r:embed="rId3"/>
                <a:stretch>
                  <a:fillRect b="-74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124200" y="4876800"/>
            <a:ext cx="2590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Answer:  </a:t>
            </a:r>
            <a:r>
              <a:rPr lang="en-US" sz="3200" b="1" i="1" dirty="0" smtClean="0">
                <a:cs typeface="Consolas" panose="020B0609020204030204" pitchFamily="49" charset="0"/>
              </a:rPr>
              <a:t>O(n</a:t>
            </a:r>
            <a:r>
              <a:rPr lang="en-US" sz="3200" b="1" i="1" baseline="30000" dirty="0" smtClean="0">
                <a:cs typeface="Consolas" panose="020B0609020204030204" pitchFamily="49" charset="0"/>
              </a:rPr>
              <a:t>2</a:t>
            </a:r>
            <a:r>
              <a:rPr lang="en-US" sz="3200" b="1" i="1" dirty="0" smtClean="0">
                <a:cs typeface="Consolas" panose="020B0609020204030204" pitchFamily="49" charset="0"/>
              </a:rPr>
              <a:t>)</a:t>
            </a:r>
            <a:endParaRPr lang="en-US" b="1" i="1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6882</TotalTime>
  <Words>7345</Words>
  <Application>Microsoft Office PowerPoint</Application>
  <PresentationFormat>On-screen Show (4:3)</PresentationFormat>
  <Paragraphs>1886</Paragraphs>
  <Slides>144</Slides>
  <Notes>14</Notes>
  <HiddenSlides>4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144</vt:i4>
      </vt:variant>
    </vt:vector>
  </HeadingPairs>
  <TitlesOfParts>
    <vt:vector size="147" baseType="lpstr">
      <vt:lpstr>Office Theme</vt:lpstr>
      <vt:lpstr>Chart</vt:lpstr>
      <vt:lpstr>Equation</vt:lpstr>
      <vt:lpstr>Big Oh – part 2</vt:lpstr>
      <vt:lpstr>Things to Note</vt:lpstr>
      <vt:lpstr>From Last Time</vt:lpstr>
      <vt:lpstr>For Today</vt:lpstr>
      <vt:lpstr>Marker Slide</vt:lpstr>
      <vt:lpstr>Searching Arrays:  Linear Search and Binary Search</vt:lpstr>
      <vt:lpstr>Sequential (Linear) Search</vt:lpstr>
      <vt:lpstr>Binary Search, on Ordered Lists</vt:lpstr>
      <vt:lpstr>Searching: Big-Oh Reference</vt:lpstr>
      <vt:lpstr>Marker Slide</vt:lpstr>
      <vt:lpstr>Definitions</vt:lpstr>
      <vt:lpstr>Measuring Algorithm Efficiency</vt:lpstr>
      <vt:lpstr>Best, Worst, and Average Case</vt:lpstr>
      <vt:lpstr>Big-Oh: Used for What (again)</vt:lpstr>
      <vt:lpstr>Asymptotic Execution Time</vt:lpstr>
      <vt:lpstr>Big-Oh Notation</vt:lpstr>
      <vt:lpstr>Big-Oh Notation</vt:lpstr>
      <vt:lpstr>7 Functions</vt:lpstr>
      <vt:lpstr>Common Big-Oh Functions</vt:lpstr>
      <vt:lpstr>Common Big-Oh Functions</vt:lpstr>
      <vt:lpstr>Running Time Comparisons</vt:lpstr>
      <vt:lpstr>Ranking of Execution Times</vt:lpstr>
      <vt:lpstr>Constant Factors and Big Oh</vt:lpstr>
      <vt:lpstr>Big Oh Examples: Applying Definition</vt:lpstr>
      <vt:lpstr>Marker Slide</vt:lpstr>
      <vt:lpstr>Big-Oh: Relates to Growth Rate</vt:lpstr>
      <vt:lpstr>Summarizing: Why Growth Rate Matters</vt:lpstr>
      <vt:lpstr>Summarizing: Why Growth Rate Matters</vt:lpstr>
      <vt:lpstr>Summarizing: Why Growth Rate Matters</vt:lpstr>
      <vt:lpstr>Summarizing: Why Growth Rate Matters</vt:lpstr>
      <vt:lpstr>Examples: Running Time Comparisons</vt:lpstr>
      <vt:lpstr>Examples: Running Time Comparisons</vt:lpstr>
      <vt:lpstr>Examples: Running Time Comparisons</vt:lpstr>
      <vt:lpstr>Examples: Running Time Comparisons</vt:lpstr>
      <vt:lpstr>Marker Slide</vt:lpstr>
      <vt:lpstr>Big-Oh Example</vt:lpstr>
      <vt:lpstr>Sigma Summation</vt:lpstr>
      <vt:lpstr>Sigma Summation Rules</vt:lpstr>
      <vt:lpstr>Example: Using the Sum</vt:lpstr>
      <vt:lpstr>Example: Using the Sum</vt:lpstr>
      <vt:lpstr>Example: Using the Sum</vt:lpstr>
      <vt:lpstr>Example: Using the Sum</vt:lpstr>
      <vt:lpstr>Example: Using the Sum</vt:lpstr>
      <vt:lpstr>Example: Using the Sum</vt:lpstr>
      <vt:lpstr>Example: Using the Sum</vt:lpstr>
      <vt:lpstr>Example: Using the Sum</vt:lpstr>
      <vt:lpstr>Example: Using the Sum</vt:lpstr>
      <vt:lpstr>Example: Using the Sum</vt:lpstr>
      <vt:lpstr>Example: Using the Sum</vt:lpstr>
      <vt:lpstr>Example: Using the Sum</vt:lpstr>
      <vt:lpstr>Marker Slide</vt:lpstr>
      <vt:lpstr>Big-O Exercises: Warm Up</vt:lpstr>
      <vt:lpstr>Big-O Exercises: Warm Up</vt:lpstr>
      <vt:lpstr>Big-O Exercises: Code</vt:lpstr>
      <vt:lpstr>Big-O Exercises: Code</vt:lpstr>
      <vt:lpstr>Marker Slide</vt:lpstr>
      <vt:lpstr>Big-Oh Rules (yet another refresher)</vt:lpstr>
      <vt:lpstr>Big-Oh Rules (yet another refresher)</vt:lpstr>
      <vt:lpstr>Big-Oh Constant Time: O(1)</vt:lpstr>
      <vt:lpstr>Constant Time Loops</vt:lpstr>
      <vt:lpstr>Computing Prefix Averages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Prefix Averages: End of 1st Method</vt:lpstr>
      <vt:lpstr>Prefix Averages: 2nd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Many Ways to Big-Oh?</vt:lpstr>
      <vt:lpstr>Marker Slide</vt:lpstr>
      <vt:lpstr>Coding example #1</vt:lpstr>
      <vt:lpstr>Coding example #1</vt:lpstr>
      <vt:lpstr>Coding example #1</vt:lpstr>
      <vt:lpstr>Coding example #1</vt:lpstr>
      <vt:lpstr>Coding example #2</vt:lpstr>
      <vt:lpstr>Coding example #2</vt:lpstr>
      <vt:lpstr>Coding example #2</vt:lpstr>
      <vt:lpstr>Coding example #2</vt:lpstr>
      <vt:lpstr>Coding example #2</vt:lpstr>
      <vt:lpstr>Coding example #3</vt:lpstr>
      <vt:lpstr>Coding example #3</vt:lpstr>
      <vt:lpstr>Coding example #3</vt:lpstr>
      <vt:lpstr>Coding example #3</vt:lpstr>
      <vt:lpstr>Coding example #3</vt:lpstr>
      <vt:lpstr>Coding example #4</vt:lpstr>
      <vt:lpstr>Coding example #4</vt:lpstr>
      <vt:lpstr>Coding example #4</vt:lpstr>
      <vt:lpstr>Coding example #4</vt:lpstr>
      <vt:lpstr>Equivalent of Coding example #4</vt:lpstr>
      <vt:lpstr>Coding example #5</vt:lpstr>
      <vt:lpstr>Coding example #5</vt:lpstr>
      <vt:lpstr>Coding example #5</vt:lpstr>
      <vt:lpstr>Coding example #5</vt:lpstr>
      <vt:lpstr>Coding example #5</vt:lpstr>
      <vt:lpstr>Coding example #5</vt:lpstr>
      <vt:lpstr>Coding example #6</vt:lpstr>
      <vt:lpstr>Coding example #6</vt:lpstr>
      <vt:lpstr>Coding example #6</vt:lpstr>
      <vt:lpstr>Coding example #6</vt:lpstr>
      <vt:lpstr>Coding example #6</vt:lpstr>
      <vt:lpstr>Coding example #6</vt:lpstr>
      <vt:lpstr>Coding example #6</vt:lpstr>
      <vt:lpstr>Coding example #7</vt:lpstr>
      <vt:lpstr>Coding example #7</vt:lpstr>
      <vt:lpstr>Coding example #7</vt:lpstr>
      <vt:lpstr>Coding example #7</vt:lpstr>
      <vt:lpstr>Coding example #7</vt:lpstr>
      <vt:lpstr>Coding example #8</vt:lpstr>
      <vt:lpstr>Coding example #8</vt:lpstr>
      <vt:lpstr>Coding example #8</vt:lpstr>
      <vt:lpstr>Coding example #8</vt:lpstr>
      <vt:lpstr>Coding example #8</vt:lpstr>
      <vt:lpstr>Coding example #8 : Equivalent code</vt:lpstr>
      <vt:lpstr>Coding example #9</vt:lpstr>
      <vt:lpstr>Coding example #9</vt:lpstr>
      <vt:lpstr>Coding example #9</vt:lpstr>
      <vt:lpstr>Coding example #9</vt:lpstr>
      <vt:lpstr>Coding example #9</vt:lpstr>
      <vt:lpstr>Coding example #9</vt:lpstr>
      <vt:lpstr>Coding example #9</vt:lpstr>
      <vt:lpstr>Coding example #9</vt:lpstr>
      <vt:lpstr>Coding example #9</vt:lpstr>
      <vt:lpstr>Coding example #9</vt:lpstr>
      <vt:lpstr>Coding example #9</vt:lpstr>
      <vt:lpstr>Graded In-Class Activity: BigOhEx09</vt:lpstr>
      <vt:lpstr>Coding example #9</vt:lpstr>
      <vt:lpstr>Marker Slide</vt:lpstr>
      <vt:lpstr>Free Play – Things to Work On</vt:lpstr>
      <vt:lpstr>The End</vt:lpstr>
    </vt:vector>
  </TitlesOfParts>
  <Company>University of Wisconsin - Stout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Dingle, Brent</dc:creator>
  <cp:lastModifiedBy>Dingle, Brent</cp:lastModifiedBy>
  <cp:revision>1425</cp:revision>
  <dcterms:created xsi:type="dcterms:W3CDTF">2014-01-06T21:28:52Z</dcterms:created>
  <dcterms:modified xsi:type="dcterms:W3CDTF">2014-09-06T22:29:55Z</dcterms:modified>
</cp:coreProperties>
</file>