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419" r:id="rId3"/>
    <p:sldId id="609" r:id="rId4"/>
    <p:sldId id="457" r:id="rId5"/>
    <p:sldId id="420" r:id="rId6"/>
    <p:sldId id="983" r:id="rId7"/>
    <p:sldId id="984" r:id="rId8"/>
    <p:sldId id="957" r:id="rId9"/>
    <p:sldId id="1012" r:id="rId10"/>
    <p:sldId id="985" r:id="rId11"/>
    <p:sldId id="1004" r:id="rId12"/>
    <p:sldId id="1006" r:id="rId13"/>
    <p:sldId id="1007" r:id="rId14"/>
    <p:sldId id="1011" r:id="rId15"/>
    <p:sldId id="1010" r:id="rId16"/>
    <p:sldId id="1008" r:id="rId17"/>
    <p:sldId id="1009" r:id="rId18"/>
    <p:sldId id="1016" r:id="rId19"/>
    <p:sldId id="1013" r:id="rId20"/>
    <p:sldId id="1015" r:id="rId21"/>
    <p:sldId id="1017" r:id="rId22"/>
    <p:sldId id="1018" r:id="rId23"/>
    <p:sldId id="1019" r:id="rId24"/>
    <p:sldId id="1020" r:id="rId25"/>
    <p:sldId id="1021" r:id="rId26"/>
    <p:sldId id="1014" r:id="rId27"/>
    <p:sldId id="1022" r:id="rId28"/>
    <p:sldId id="1023" r:id="rId29"/>
    <p:sldId id="1024" r:id="rId30"/>
    <p:sldId id="1025" r:id="rId31"/>
    <p:sldId id="1026" r:id="rId32"/>
    <p:sldId id="1027" r:id="rId33"/>
    <p:sldId id="1028" r:id="rId34"/>
    <p:sldId id="1029" r:id="rId35"/>
    <p:sldId id="1030" r:id="rId36"/>
    <p:sldId id="1031" r:id="rId37"/>
    <p:sldId id="1032" r:id="rId38"/>
    <p:sldId id="1033" r:id="rId39"/>
    <p:sldId id="1035" r:id="rId40"/>
    <p:sldId id="1036" r:id="rId41"/>
    <p:sldId id="1037" r:id="rId42"/>
    <p:sldId id="1038" r:id="rId43"/>
    <p:sldId id="1039" r:id="rId44"/>
    <p:sldId id="1040" r:id="rId45"/>
    <p:sldId id="1041" r:id="rId46"/>
    <p:sldId id="1042" r:id="rId47"/>
    <p:sldId id="717" r:id="rId48"/>
    <p:sldId id="26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CB0"/>
    <a:srgbClr val="FFFFE1"/>
    <a:srgbClr val="FEFEBF"/>
    <a:srgbClr val="EDE65D"/>
    <a:srgbClr val="ECEBD3"/>
    <a:srgbClr val="FDF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5" autoAdjust="0"/>
    <p:restoredTop sz="91581" autoAdjust="0"/>
  </p:normalViewPr>
  <p:slideViewPr>
    <p:cSldViewPr>
      <p:cViewPr>
        <p:scale>
          <a:sx n="70" d="100"/>
          <a:sy n="70" d="100"/>
        </p:scale>
        <p:origin x="-63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DDDC3-560E-4660-8D57-5E2700C0CFE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9E0AA-779A-4269-93AF-9B1903AC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9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9E0AA-779A-4269-93AF-9B1903AC2F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6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f(n) is in O(n sqrt(n)):</a:t>
            </a:r>
          </a:p>
          <a:p>
            <a:r>
              <a:rPr lang="pt-BR" dirty="0" smtClean="0"/>
              <a:t>  </a:t>
            </a:r>
          </a:p>
          <a:p>
            <a:r>
              <a:rPr lang="pt-BR" dirty="0" smtClean="0"/>
              <a:t>  n		    n	</a:t>
            </a:r>
          </a:p>
          <a:p>
            <a:r>
              <a:rPr lang="pt-BR" dirty="0" smtClean="0"/>
              <a:t> Sum (sqrt(i)) &lt;=  Sum (sqrt(n)) = n sqrt(n) is in O(n sqrt(n)) by choosing</a:t>
            </a:r>
          </a:p>
          <a:p>
            <a:r>
              <a:rPr lang="pt-BR" dirty="0" smtClean="0"/>
              <a:t> i=1               i=1</a:t>
            </a:r>
          </a:p>
          <a:p>
            <a:endParaRPr lang="pt-BR" dirty="0" smtClean="0"/>
          </a:p>
          <a:p>
            <a:r>
              <a:rPr lang="pt-BR" dirty="0" smtClean="0"/>
              <a:t>c = 1 and N = any constant.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5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f(n) is in O(n sqrt(n)):</a:t>
            </a:r>
          </a:p>
          <a:p>
            <a:r>
              <a:rPr lang="pt-BR" dirty="0" smtClean="0"/>
              <a:t>  </a:t>
            </a:r>
          </a:p>
          <a:p>
            <a:r>
              <a:rPr lang="pt-BR" dirty="0" smtClean="0"/>
              <a:t>  n		    n	</a:t>
            </a:r>
          </a:p>
          <a:p>
            <a:r>
              <a:rPr lang="pt-BR" dirty="0" smtClean="0"/>
              <a:t> Sum (sqrt(i)) &lt;=  Sum (sqrt(n)) = n sqrt(n) is in O(n sqrt(n)) by choosing</a:t>
            </a:r>
          </a:p>
          <a:p>
            <a:r>
              <a:rPr lang="pt-BR" dirty="0" smtClean="0"/>
              <a:t> i=1               i=1</a:t>
            </a:r>
          </a:p>
          <a:p>
            <a:endParaRPr lang="pt-BR" dirty="0" smtClean="0"/>
          </a:p>
          <a:p>
            <a:r>
              <a:rPr lang="pt-BR" dirty="0" smtClean="0"/>
              <a:t>c = 1 and N = any constant.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5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f(n) is in O(n sqrt(n)):</a:t>
            </a:r>
          </a:p>
          <a:p>
            <a:r>
              <a:rPr lang="pt-BR" dirty="0" smtClean="0"/>
              <a:t>  </a:t>
            </a:r>
          </a:p>
          <a:p>
            <a:r>
              <a:rPr lang="pt-BR" dirty="0" smtClean="0"/>
              <a:t>  n		    n	</a:t>
            </a:r>
          </a:p>
          <a:p>
            <a:r>
              <a:rPr lang="pt-BR" dirty="0" smtClean="0"/>
              <a:t> Sum (sqrt(i)) &lt;=  Sum (sqrt(n)) = n sqrt(n) is in O(n sqrt(n)) by choosing</a:t>
            </a:r>
          </a:p>
          <a:p>
            <a:r>
              <a:rPr lang="pt-BR" dirty="0" smtClean="0"/>
              <a:t> i=1               i=1</a:t>
            </a:r>
          </a:p>
          <a:p>
            <a:endParaRPr lang="pt-BR" dirty="0" smtClean="0"/>
          </a:p>
          <a:p>
            <a:r>
              <a:rPr lang="pt-BR" dirty="0" smtClean="0"/>
              <a:t>c = 1 and N = any constant.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5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f(n) is in O(n sqrt(n)):</a:t>
            </a:r>
          </a:p>
          <a:p>
            <a:r>
              <a:rPr lang="pt-BR" dirty="0" smtClean="0"/>
              <a:t>  </a:t>
            </a:r>
          </a:p>
          <a:p>
            <a:r>
              <a:rPr lang="pt-BR" dirty="0" smtClean="0"/>
              <a:t>  n		    n	</a:t>
            </a:r>
          </a:p>
          <a:p>
            <a:r>
              <a:rPr lang="pt-BR" dirty="0" smtClean="0"/>
              <a:t> Sum (sqrt(i)) &lt;=  Sum (sqrt(n)) = n sqrt(n) is in O(n sqrt(n)) by choosing</a:t>
            </a:r>
          </a:p>
          <a:p>
            <a:r>
              <a:rPr lang="pt-BR" dirty="0" smtClean="0"/>
              <a:t> i=1               i=1</a:t>
            </a:r>
          </a:p>
          <a:p>
            <a:endParaRPr lang="pt-BR" dirty="0" smtClean="0"/>
          </a:p>
          <a:p>
            <a:r>
              <a:rPr lang="pt-BR" dirty="0" smtClean="0"/>
              <a:t>c = 1 and N = any constant.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05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9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0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6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9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6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2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0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5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B8513-FCC6-45B3-8F2C-702BFD3288B5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6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4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7" Type="http://schemas.openxmlformats.org/officeDocument/2006/relationships/image" Target="../media/image5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6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667000"/>
            <a:ext cx="6438900" cy="1170239"/>
          </a:xfrm>
          <a:noFill/>
        </p:spPr>
        <p:txBody>
          <a:bodyPr>
            <a:normAutofit/>
          </a:bodyPr>
          <a:lstStyle/>
          <a:p>
            <a:r>
              <a:rPr lang="en-US" b="1" dirty="0" smtClean="0"/>
              <a:t>Big Oh, 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38900" cy="1752600"/>
          </a:xfrm>
          <a:noFill/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152400"/>
            <a:ext cx="2411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presentation</a:t>
            </a:r>
          </a:p>
          <a:p>
            <a:r>
              <a:rPr lang="en-US" dirty="0" smtClean="0"/>
              <a:t>requires Sound Enabled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791200"/>
            <a:ext cx="449580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6455997"/>
            <a:ext cx="56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5266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Q1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981200"/>
            <a:ext cx="88423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0" y="3229768"/>
            <a:ext cx="1371600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      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4419600"/>
            <a:ext cx="1447800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O(n)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257799" y="3057795"/>
                <a:ext cx="1219201" cy="95725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799" y="3057795"/>
                <a:ext cx="1219201" cy="9572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1219200" y="3262614"/>
            <a:ext cx="5105400" cy="824791"/>
            <a:chOff x="1219200" y="3262614"/>
            <a:chExt cx="5105400" cy="824791"/>
          </a:xfrm>
        </p:grpSpPr>
        <p:sp>
          <p:nvSpPr>
            <p:cNvPr id="10" name="Rounded Rectangle 9"/>
            <p:cNvSpPr/>
            <p:nvPr/>
          </p:nvSpPr>
          <p:spPr>
            <a:xfrm>
              <a:off x="5410200" y="3691433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219200" y="3262614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99746" y="3057795"/>
                <a:ext cx="967854" cy="95725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746" y="3057795"/>
                <a:ext cx="967854" cy="9572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67600" y="3060398"/>
                <a:ext cx="952912" cy="95725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lang="en-US" sz="20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/>
                        </a:rPr>
                        <m:t>=</m:t>
                      </m:r>
                      <m:r>
                        <a:rPr lang="en-US" sz="2000" b="0" i="1" dirty="0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060398"/>
                <a:ext cx="952912" cy="9572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133600" y="3031782"/>
            <a:ext cx="4013578" cy="665473"/>
            <a:chOff x="659642" y="2993113"/>
            <a:chExt cx="4013578" cy="665473"/>
          </a:xfrm>
        </p:grpSpPr>
        <p:sp>
          <p:nvSpPr>
            <p:cNvPr id="15" name="Rounded Rectangle 14"/>
            <p:cNvSpPr/>
            <p:nvPr/>
          </p:nvSpPr>
          <p:spPr>
            <a:xfrm>
              <a:off x="3758820" y="2993113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59642" y="3262614"/>
              <a:ext cx="1473958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74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086600" cy="518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dirty="0" smtClean="0"/>
              <a:t>Q2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21" y="990599"/>
            <a:ext cx="6324600" cy="335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53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dirty="0" smtClean="0"/>
              <a:t>Q2 – the faster way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21" y="990599"/>
            <a:ext cx="6324600" cy="335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2021" y="3679954"/>
            <a:ext cx="4322379" cy="830997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Thinking </a:t>
            </a: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WORST 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case execution </a:t>
            </a:r>
            <a:r>
              <a:rPr lang="en-US" sz="2400" dirty="0" smtClean="0">
                <a:latin typeface="Comic Sans MS" panose="030F0702030302020204" pitchFamily="66" charset="0"/>
              </a:rPr>
              <a:t>time w.r.t  </a:t>
            </a:r>
            <a:r>
              <a:rPr lang="en-US" sz="2400" b="1" i="1" dirty="0" smtClean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4510951"/>
            <a:ext cx="7831631" cy="1938992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So assume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    n is never evenly divisible by </a:t>
            </a:r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Or rather Assume: 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   we never short-circuit return out of the for loop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   we always loop from 2 until </a:t>
            </a:r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r>
              <a:rPr lang="en-US" sz="2400" dirty="0" smtClean="0">
                <a:latin typeface="Comic Sans MS" panose="030F0702030302020204" pitchFamily="66" charset="0"/>
              </a:rPr>
              <a:t>*</a:t>
            </a:r>
            <a:r>
              <a:rPr lang="en-US" sz="2400" dirty="0" err="1" smtClean="0">
                <a:latin typeface="Comic Sans MS" panose="030F0702030302020204" pitchFamily="66" charset="0"/>
              </a:rPr>
              <a:t>i</a:t>
            </a:r>
            <a:r>
              <a:rPr lang="en-US" sz="2400" dirty="0" smtClean="0">
                <a:latin typeface="Comic Sans MS" panose="030F0702030302020204" pitchFamily="66" charset="0"/>
              </a:rPr>
              <a:t> &gt;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4400" y="2017986"/>
                <a:ext cx="4921469" cy="4939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2;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e>
                    </m:rad>
                  </m:oMath>
                </a14:m>
                <a:r>
                  <a:rPr lang="en-US" sz="2400" b="1" dirty="0" smtClean="0">
                    <a:latin typeface="Comic Sans MS" panose="030F0702030302020204" pitchFamily="66" charset="0"/>
                  </a:rPr>
                  <a:t> &lt;=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017986"/>
                <a:ext cx="4921469" cy="493918"/>
              </a:xfrm>
              <a:prstGeom prst="rect">
                <a:avLst/>
              </a:prstGeom>
              <a:blipFill rotWithShape="1">
                <a:blip r:embed="rId3"/>
                <a:stretch>
                  <a:fillRect l="-1731" t="-1205" b="-2650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9655" y="2511904"/>
                <a:ext cx="4921469" cy="4939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2;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b="0" i="1" baseline="3000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b="1" dirty="0" smtClean="0">
                    <a:latin typeface="Comic Sans MS" panose="030F0702030302020204" pitchFamily="66" charset="0"/>
                  </a:rPr>
                  <a:t> &lt;=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55" y="2511904"/>
                <a:ext cx="4921469" cy="493918"/>
              </a:xfrm>
              <a:prstGeom prst="rect">
                <a:avLst/>
              </a:prstGeom>
              <a:blipFill rotWithShape="1">
                <a:blip r:embed="rId4"/>
                <a:stretch>
                  <a:fillRect l="-1854" t="-1205" b="-2650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9655" y="3005822"/>
                <a:ext cx="4921469" cy="46846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2;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&lt;=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655" y="3005822"/>
                <a:ext cx="4921469" cy="468462"/>
              </a:xfrm>
              <a:prstGeom prst="rect">
                <a:avLst/>
              </a:prstGeom>
              <a:blipFill rotWithShape="1">
                <a:blip r:embed="rId5"/>
                <a:stretch>
                  <a:fillRect l="-1854" t="-6329" b="-278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105400" y="1556321"/>
            <a:ext cx="1986456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01769" y="2581509"/>
                <a:ext cx="1521372" cy="656526"/>
              </a:xfrm>
              <a:prstGeom prst="rect">
                <a:avLst/>
              </a:prstGeom>
              <a:solidFill>
                <a:srgbClr val="00B0F0">
                  <a:alpha val="98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600" b="1" i="1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3600" b="1" i="1" dirty="0" smtClean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69" y="2581509"/>
                <a:ext cx="1521372" cy="656526"/>
              </a:xfrm>
              <a:prstGeom prst="rect">
                <a:avLst/>
              </a:prstGeom>
              <a:blipFill rotWithShape="1">
                <a:blip r:embed="rId6"/>
                <a:stretch>
                  <a:fillRect l="-11508" t="-10909" r="-8730" b="-3272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701769" y="2528266"/>
            <a:ext cx="1826172" cy="771291"/>
          </a:xfrm>
          <a:prstGeom prst="rect">
            <a:avLst/>
          </a:prstGeom>
          <a:solidFill>
            <a:schemeClr val="bg1">
              <a:alpha val="9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sz="3600" b="1" i="1" dirty="0" smtClean="0">
              <a:latin typeface="Comic Sans MS" panose="030F0702030302020204" pitchFamily="66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1447800"/>
            <a:ext cx="5029200" cy="57018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11" grpId="0" animBg="1"/>
      <p:bldP spid="12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On:</a:t>
            </a:r>
          </a:p>
          <a:p>
            <a:pPr lvl="1"/>
            <a:r>
              <a:rPr lang="en-US" dirty="0"/>
              <a:t>Big-Oh</a:t>
            </a:r>
          </a:p>
          <a:p>
            <a:pPr lvl="2"/>
            <a:r>
              <a:rPr lang="en-US" dirty="0"/>
              <a:t>Some </a:t>
            </a:r>
            <a:r>
              <a:rPr lang="en-US" dirty="0" smtClean="0"/>
              <a:t>Formulas</a:t>
            </a:r>
          </a:p>
          <a:p>
            <a:pPr lvl="2"/>
            <a:r>
              <a:rPr lang="en-US" dirty="0" smtClean="0"/>
              <a:t>First couple examples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Big-Oh</a:t>
            </a:r>
          </a:p>
          <a:p>
            <a:pPr lvl="2"/>
            <a:r>
              <a:rPr lang="en-US" dirty="0" smtClean="0"/>
              <a:t>More 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Q3: Lengthy Way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2199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48201" y="1676400"/>
            <a:ext cx="3581399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By Q2 we know the function </a:t>
            </a:r>
            <a:r>
              <a:rPr lang="en-US" sz="2000" dirty="0" err="1" smtClean="0">
                <a:latin typeface="Comic Sans MS" panose="030F0702030302020204" pitchFamily="66" charset="0"/>
              </a:rPr>
              <a:t>isPrime</a:t>
            </a:r>
            <a:r>
              <a:rPr lang="en-US" sz="2000" dirty="0" smtClean="0">
                <a:latin typeface="Comic Sans MS" panose="030F0702030302020204" pitchFamily="66" charset="0"/>
              </a:rPr>
              <a:t> is characterized by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sqrt</a:t>
            </a:r>
            <a:r>
              <a:rPr lang="en-US" sz="2000" dirty="0" smtClean="0">
                <a:latin typeface="Comic Sans MS" panose="030F0702030302020204" pitchFamily="66" charset="0"/>
              </a:rPr>
              <a:t>(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)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2348" y="5105400"/>
            <a:ext cx="5105400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Recall:</a:t>
            </a: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altLang="en-US" sz="2400" dirty="0" smtClean="0"/>
              <a:t>Big-Oh </a:t>
            </a:r>
            <a:r>
              <a:rPr lang="en-US" altLang="en-US" sz="2400" dirty="0"/>
              <a:t>notation gives an </a:t>
            </a:r>
            <a:r>
              <a:rPr lang="en-US" altLang="en-US" sz="2400" b="1" u="sng" dirty="0"/>
              <a:t>upper bound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r>
              <a:rPr lang="en-US" altLang="en-US" sz="2400" dirty="0" smtClean="0"/>
              <a:t>on </a:t>
            </a:r>
            <a:r>
              <a:rPr lang="en-US" altLang="en-US" sz="2400" dirty="0"/>
              <a:t>the growth rate </a:t>
            </a:r>
            <a:r>
              <a:rPr lang="en-US" altLang="en-US" sz="2400" dirty="0" smtClean="0"/>
              <a:t>of a function</a:t>
            </a:r>
            <a:endParaRPr lang="en-US" altLang="en-US" sz="2400" dirty="0"/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00200" y="3048000"/>
            <a:ext cx="1828800" cy="609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Q3: Lengthy Way</a:t>
            </a:r>
            <a:endParaRPr lang="en-US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2199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6908" y="2999838"/>
            <a:ext cx="7590439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So Maybe MATH can help 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6815" y="1676399"/>
            <a:ext cx="3460531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By Q2 we know the function </a:t>
            </a:r>
            <a:r>
              <a:rPr lang="en-US" sz="2000" dirty="0" err="1" smtClean="0">
                <a:latin typeface="Comic Sans MS" panose="030F0702030302020204" pitchFamily="66" charset="0"/>
              </a:rPr>
              <a:t>isPrime</a:t>
            </a:r>
            <a:r>
              <a:rPr lang="en-US" sz="2000" dirty="0" smtClean="0">
                <a:latin typeface="Comic Sans MS" panose="030F0702030302020204" pitchFamily="66" charset="0"/>
              </a:rPr>
              <a:t> is characterized by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sqrt</a:t>
            </a:r>
            <a:r>
              <a:rPr lang="en-US" sz="2000" dirty="0" smtClean="0">
                <a:latin typeface="Comic Sans MS" panose="030F0702030302020204" pitchFamily="66" charset="0"/>
              </a:rPr>
              <a:t>(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)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5377" y="3638135"/>
                <a:ext cx="2120461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latin typeface="Cambria Math"/>
                                </a:rPr>
                                <m:t>𝑖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77" y="3638135"/>
                <a:ext cx="2120461" cy="9569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65838" y="3638136"/>
                <a:ext cx="2311619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≤</m:t>
                      </m:r>
                      <m:r>
                        <a:rPr lang="en-US" sz="2000" b="0" i="1" dirty="0" smtClean="0">
                          <a:latin typeface="Cambria Math"/>
                        </a:rPr>
                        <m:t>1+</m:t>
                      </m:r>
                      <m:rad>
                        <m:radPr>
                          <m:degHide m:val="on"/>
                          <m:ctrlPr>
                            <a:rPr lang="en-US" sz="2000" b="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rad>
                      <m:r>
                        <a:rPr lang="en-US" sz="2000" b="0" i="1" dirty="0" smtClean="0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𝑖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38" y="3638136"/>
                <a:ext cx="2311619" cy="9569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80869" y="3646169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𝑖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869" y="3646169"/>
                <a:ext cx="1307223" cy="9569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88092" y="3646169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092" y="3646169"/>
                <a:ext cx="1307223" cy="9569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932348" y="5105400"/>
            <a:ext cx="5105400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Recall:</a:t>
            </a: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altLang="en-US" sz="2400" dirty="0" smtClean="0"/>
              <a:t>Big-Oh </a:t>
            </a:r>
            <a:r>
              <a:rPr lang="en-US" altLang="en-US" sz="2400" dirty="0"/>
              <a:t>notation gives an </a:t>
            </a:r>
            <a:r>
              <a:rPr lang="en-US" altLang="en-US" sz="2400" b="1" u="sng" dirty="0"/>
              <a:t>upper bound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r>
              <a:rPr lang="en-US" altLang="en-US" sz="2400" dirty="0" smtClean="0"/>
              <a:t>on </a:t>
            </a:r>
            <a:r>
              <a:rPr lang="en-US" altLang="en-US" sz="2400" dirty="0"/>
              <a:t>the growth rate </a:t>
            </a:r>
            <a:r>
              <a:rPr lang="en-US" altLang="en-US" sz="2400" dirty="0" smtClean="0"/>
              <a:t>of a function</a:t>
            </a:r>
            <a:endParaRPr lang="en-US" altLang="en-US" sz="2400" dirty="0"/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2338118"/>
            <a:ext cx="2015319" cy="2386282"/>
            <a:chOff x="914400" y="2338118"/>
            <a:chExt cx="2015319" cy="2386282"/>
          </a:xfrm>
        </p:grpSpPr>
        <p:sp>
          <p:nvSpPr>
            <p:cNvPr id="2" name="Rounded Rectangle 1"/>
            <p:cNvSpPr/>
            <p:nvPr/>
          </p:nvSpPr>
          <p:spPr>
            <a:xfrm>
              <a:off x="914400" y="4328428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015319" y="2338118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07659" y="2338118"/>
            <a:ext cx="2850108" cy="1589113"/>
            <a:chOff x="914400" y="3135287"/>
            <a:chExt cx="2850108" cy="1589113"/>
          </a:xfrm>
        </p:grpSpPr>
        <p:sp>
          <p:nvSpPr>
            <p:cNvPr id="20" name="Rounded Rectangle 19"/>
            <p:cNvSpPr/>
            <p:nvPr/>
          </p:nvSpPr>
          <p:spPr>
            <a:xfrm>
              <a:off x="914400" y="4328428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850108" y="3135287"/>
              <a:ext cx="914400" cy="395972"/>
            </a:xfrm>
            <a:prstGeom prst="roundRect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09600" y="4643735"/>
            <a:ext cx="424966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We prefer the sigma bounds to be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             </a:t>
            </a:r>
            <a:r>
              <a:rPr lang="en-US" sz="1600" dirty="0" err="1" smtClean="0">
                <a:latin typeface="Comic Sans MS" panose="030F0702030302020204" pitchFamily="66" charset="0"/>
              </a:rPr>
              <a:t>i</a:t>
            </a:r>
            <a:r>
              <a:rPr lang="en-US" sz="1600" dirty="0" smtClean="0">
                <a:latin typeface="Comic Sans MS" panose="030F0702030302020204" pitchFamily="66" charset="0"/>
              </a:rPr>
              <a:t>=1 to n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It allows easier application of sigma rules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So we can change the sigma bounds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by adding 2 values. Note the ≤ also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4643735"/>
            <a:ext cx="4922947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Simplify to something we can solve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Note the ≤   </a:t>
            </a:r>
          </a:p>
          <a:p>
            <a:r>
              <a:rPr lang="en-US" sz="1600" dirty="0" smtClean="0">
                <a:latin typeface="Comic Sans MS" panose="030F0702030302020204" pitchFamily="66" charset="0"/>
              </a:rPr>
              <a:t>Allowed because Big-Oh is upper bound oriented</a:t>
            </a:r>
          </a:p>
        </p:txBody>
      </p:sp>
    </p:spTree>
    <p:extLst>
      <p:ext uri="{BB962C8B-B14F-4D97-AF65-F5344CB8AC3E}">
        <p14:creationId xmlns:p14="http://schemas.microsoft.com/office/powerpoint/2010/main" val="12039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15" grpId="0" animBg="1"/>
      <p:bldP spid="16" grpId="0" animBg="1"/>
      <p:bldP spid="17" grpId="0" animBg="1"/>
      <p:bldP spid="22" grpId="0" animBg="1"/>
      <p:bldP spid="22" grpId="1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Q3: Lengthy Way</a:t>
            </a:r>
            <a:endParaRPr lang="en-US" altLang="en-US" dirty="0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2199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6815" y="1676399"/>
            <a:ext cx="3460531" cy="19851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By Q2 we know the function </a:t>
            </a:r>
            <a:r>
              <a:rPr lang="en-US" sz="2000" dirty="0" err="1" smtClean="0">
                <a:latin typeface="Comic Sans MS" panose="030F0702030302020204" pitchFamily="66" charset="0"/>
              </a:rPr>
              <a:t>isPrime</a:t>
            </a:r>
            <a:r>
              <a:rPr lang="en-US" sz="2000" dirty="0" smtClean="0">
                <a:latin typeface="Comic Sans MS" panose="030F0702030302020204" pitchFamily="66" charset="0"/>
              </a:rPr>
              <a:t> is characterized by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sqrt</a:t>
            </a:r>
            <a:r>
              <a:rPr lang="en-US" sz="2000" dirty="0" smtClean="0">
                <a:latin typeface="Comic Sans MS" panose="030F0702030302020204" pitchFamily="66" charset="0"/>
              </a:rPr>
              <a:t>(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)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5377" y="3661565"/>
                <a:ext cx="2120461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latin typeface="Cambria Math"/>
                                </a:rPr>
                                <m:t>𝑖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77" y="3661565"/>
                <a:ext cx="2120461" cy="9569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84680" y="3661565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680" y="3661565"/>
                <a:ext cx="1307223" cy="9569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565838" y="3664562"/>
            <a:ext cx="3618842" cy="953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65838" y="3661565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38" y="3661565"/>
                <a:ext cx="1307223" cy="9569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32348" y="5105400"/>
            <a:ext cx="5105400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Recall:</a:t>
            </a: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altLang="en-US" sz="2400" dirty="0" smtClean="0"/>
              <a:t>Big-Oh </a:t>
            </a:r>
            <a:r>
              <a:rPr lang="en-US" altLang="en-US" sz="2400" dirty="0"/>
              <a:t>notation gives an </a:t>
            </a:r>
            <a:r>
              <a:rPr lang="en-US" altLang="en-US" sz="2400" b="1" u="sng" dirty="0"/>
              <a:t>upper bound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r>
              <a:rPr lang="en-US" altLang="en-US" sz="2400" dirty="0" smtClean="0"/>
              <a:t>on </a:t>
            </a:r>
            <a:r>
              <a:rPr lang="en-US" altLang="en-US" sz="2400" dirty="0"/>
              <a:t>the growth rate </a:t>
            </a:r>
            <a:r>
              <a:rPr lang="en-US" altLang="en-US" sz="2400" dirty="0" smtClean="0"/>
              <a:t>of a function</a:t>
            </a:r>
            <a:endParaRPr lang="en-US" altLang="en-US" sz="2400" dirty="0"/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2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-0.40607 -0.0034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-185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72199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932348" y="5105400"/>
            <a:ext cx="5105400" cy="15081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Recall:</a:t>
            </a: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altLang="en-US" sz="2400" dirty="0" smtClean="0"/>
              <a:t>Big-Oh </a:t>
            </a:r>
            <a:r>
              <a:rPr lang="en-US" altLang="en-US" sz="2400" dirty="0"/>
              <a:t>notation gives an </a:t>
            </a:r>
            <a:r>
              <a:rPr lang="en-US" altLang="en-US" sz="2400" b="1" u="sng" dirty="0"/>
              <a:t>upper bound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r>
              <a:rPr lang="en-US" altLang="en-US" sz="2400" dirty="0" smtClean="0"/>
              <a:t>on </a:t>
            </a:r>
            <a:r>
              <a:rPr lang="en-US" altLang="en-US" sz="2400" dirty="0"/>
              <a:t>the growth rate </a:t>
            </a:r>
            <a:r>
              <a:rPr lang="en-US" altLang="en-US" sz="2400" dirty="0" smtClean="0"/>
              <a:t>of a function</a:t>
            </a:r>
            <a:endParaRPr lang="en-US" altLang="en-US" sz="2400" dirty="0"/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Q3: Lengthy Way</a:t>
            </a:r>
            <a:endParaRPr lang="en-US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5377" y="3661565"/>
                <a:ext cx="2120461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latin typeface="Cambria Math"/>
                                </a:rPr>
                                <m:t>𝑖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77" y="3661565"/>
                <a:ext cx="2120461" cy="9569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65838" y="3661565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838" y="3661565"/>
                <a:ext cx="1307223" cy="9569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81600" y="3657600"/>
                <a:ext cx="1307223" cy="97238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endParaRPr lang="en-US" sz="20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/>
                        </a:rPr>
                        <m:t>=</m:t>
                      </m:r>
                      <m:r>
                        <a:rPr lang="en-US" sz="2400" b="1" i="1" dirty="0" smtClean="0">
                          <a:latin typeface="Cambria Math"/>
                        </a:rPr>
                        <m:t>𝒏</m:t>
                      </m:r>
                      <m:rad>
                        <m:radPr>
                          <m:degHide m:val="on"/>
                          <m:ctrlPr>
                            <a:rPr lang="en-US" sz="2400" b="1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dirty="0" smtClean="0">
                              <a:latin typeface="Cambria Math"/>
                            </a:rPr>
                            <m:t>𝒏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1307223" cy="97238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65002" y="4630906"/>
            <a:ext cx="423205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 – N/A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16193" y="2743200"/>
                <a:ext cx="2632408" cy="781689"/>
              </a:xfrm>
              <a:prstGeom prst="rect">
                <a:avLst/>
              </a:prstGeom>
              <a:solidFill>
                <a:srgbClr val="00B0F0">
                  <a:alpha val="98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400" b="1" i="1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/>
                      </a:rPr>
                      <m:t>𝒏</m:t>
                    </m:r>
                    <m:rad>
                      <m:radPr>
                        <m:degHide m:val="on"/>
                        <m:ctrlPr>
                          <a:rPr lang="en-US" sz="4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4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4400" b="1" i="1" dirty="0" smtClean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193" y="2743200"/>
                <a:ext cx="2632408" cy="781689"/>
              </a:xfrm>
              <a:prstGeom prst="rect">
                <a:avLst/>
              </a:prstGeom>
              <a:blipFill rotWithShape="1">
                <a:blip r:embed="rId7"/>
                <a:stretch>
                  <a:fillRect l="-9217" t="-12308" b="-3615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791278" y="5316706"/>
            <a:ext cx="340349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 – N/A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606815" y="1676399"/>
            <a:ext cx="3460531" cy="18484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By Q2 we know the function </a:t>
            </a:r>
            <a:r>
              <a:rPr lang="en-US" sz="2000" dirty="0" err="1" smtClean="0">
                <a:latin typeface="Comic Sans MS" panose="030F0702030302020204" pitchFamily="66" charset="0"/>
              </a:rPr>
              <a:t>isPrime</a:t>
            </a:r>
            <a:r>
              <a:rPr lang="en-US" sz="2000" dirty="0" smtClean="0">
                <a:latin typeface="Comic Sans MS" panose="030F0702030302020204" pitchFamily="66" charset="0"/>
              </a:rPr>
              <a:t> is characterized by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sqrt</a:t>
            </a:r>
            <a:r>
              <a:rPr lang="en-US" sz="2000" dirty="0" smtClean="0">
                <a:latin typeface="Comic Sans MS" panose="030F0702030302020204" pitchFamily="66" charset="0"/>
              </a:rPr>
              <a:t>(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)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74377" y="3657600"/>
                <a:ext cx="1307223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e>
                      </m:rad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 dirty="0">
                              <a:latin typeface="Cambria Math"/>
                            </a:rPr>
                            <m:t>𝑖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377" y="3657600"/>
                <a:ext cx="1307223" cy="95699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225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2" grpId="0" animBg="1"/>
      <p:bldP spid="13" grpId="0" animBg="1"/>
      <p:bldP spid="13" grpId="1" animBg="1"/>
      <p:bldP spid="15" grpId="0" animBg="1"/>
      <p:bldP spid="14" grpId="0" animBg="1"/>
      <p:bldP spid="14" grpId="1" animBg="1"/>
      <p:bldP spid="7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 smtClean="0"/>
              <a:t>Q4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29316" y="33528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316" y="33528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29315" y="236099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315" y="2360990"/>
                <a:ext cx="2438401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29314" y="136918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314" y="1369180"/>
                <a:ext cx="2438401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2209800" y="3352800"/>
            <a:ext cx="4319514" cy="83941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371600" y="2437190"/>
            <a:ext cx="5157714" cy="213481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62000" y="1600200"/>
            <a:ext cx="5767314" cy="3276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5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6" grpId="0" animBg="1"/>
      <p:bldP spid="16" grpId="1" animBg="1"/>
      <p:bldP spid="17" grpId="0" animBg="1"/>
      <p:bldP spid="2" grpId="0" animBg="1"/>
      <p:bldP spid="2" grpId="1" animBg="1"/>
      <p:bldP spid="18" grpId="0" animBg="1"/>
      <p:bldP spid="18" grpId="1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Q4: Lengthy Way Justifies Op Count Way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511160" y="3711714"/>
            <a:ext cx="1642239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O(n</a:t>
            </a:r>
            <a:r>
              <a:rPr lang="en-US" sz="4000" baseline="30000" dirty="0" smtClean="0">
                <a:latin typeface="Comic Sans MS" panose="030F0702030302020204" pitchFamily="66" charset="0"/>
              </a:rPr>
              <a:t>3</a:t>
            </a:r>
            <a:r>
              <a:rPr lang="en-US" sz="4000" dirty="0" smtClean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820181" y="5451133"/>
            <a:ext cx="4232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 – N/A</a:t>
            </a:r>
            <a:endParaRPr lang="en-US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31565" y="5451133"/>
            <a:ext cx="3403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 – N/A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817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5" grpId="0" animBg="1"/>
      <p:bldP spid="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Homework 2: Big-Oh is due today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like now</a:t>
            </a:r>
          </a:p>
          <a:p>
            <a:pPr lvl="1"/>
            <a:r>
              <a:rPr lang="en-US" dirty="0" smtClean="0"/>
              <a:t>please submit something if you have not already done so</a:t>
            </a:r>
          </a:p>
          <a:p>
            <a:endParaRPr lang="en-US" dirty="0"/>
          </a:p>
          <a:p>
            <a:r>
              <a:rPr lang="en-US" dirty="0" smtClean="0"/>
              <a:t>Homework 3 is Posted on D2L</a:t>
            </a:r>
          </a:p>
          <a:p>
            <a:pPr lvl="1"/>
            <a:r>
              <a:rPr lang="en-US" dirty="0" smtClean="0"/>
              <a:t>Do NOT delay in starting it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7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 smtClean="0"/>
              <a:t>Q4: Operation Count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762000" y="1600200"/>
            <a:ext cx="7010400" cy="838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Q4: Operation Count</a:t>
            </a: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endParaRPr lang="en-US" sz="2000" i="1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762000" y="2209800"/>
            <a:ext cx="7010400" cy="838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8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Q4: Operation Count</a:t>
            </a: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35842" y="3048000"/>
            <a:ext cx="7010400" cy="457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Q4: Operation Count</a:t>
            </a: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2000" y="3352800"/>
            <a:ext cx="70104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Q4: Operation Count</a:t>
            </a: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3</a:t>
            </a:r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2000" y="3657600"/>
            <a:ext cx="7010400" cy="5334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Q4: Operation Count</a:t>
            </a: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219200"/>
            <a:ext cx="6248400" cy="398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i="1" dirty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2438401" cy="991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19600"/>
                <a:ext cx="1904999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baseline="30000" dirty="0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084" y="4419600"/>
                <a:ext cx="1211318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2" y="4419600"/>
                <a:ext cx="1211318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629402" y="1219200"/>
            <a:ext cx="1566904" cy="3200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sz="2400" b="1" u="sng" dirty="0" smtClean="0"/>
              <a:t>Operations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endParaRPr lang="en-US" sz="2000" i="1" dirty="0" smtClean="0"/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3</a:t>
            </a:r>
          </a:p>
          <a:p>
            <a:pPr algn="ctr"/>
            <a:r>
              <a:rPr lang="en-US" sz="2000" i="1" dirty="0" smtClean="0"/>
              <a:t>n</a:t>
            </a:r>
            <a:r>
              <a:rPr lang="en-US" sz="2000" i="1" baseline="30000" dirty="0" smtClean="0"/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87162" y="3711714"/>
            <a:ext cx="1642239" cy="70788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omic Sans MS" panose="030F0702030302020204" pitchFamily="66" charset="0"/>
              </a:rPr>
              <a:t>O(n</a:t>
            </a:r>
            <a:r>
              <a:rPr lang="en-US" sz="4000" baseline="30000" dirty="0" smtClean="0">
                <a:latin typeface="Comic Sans MS" panose="030F0702030302020204" pitchFamily="66" charset="0"/>
              </a:rPr>
              <a:t>3</a:t>
            </a:r>
            <a:r>
              <a:rPr lang="en-US" sz="4000" dirty="0" smtClean="0"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144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On:</a:t>
            </a:r>
          </a:p>
          <a:p>
            <a:pPr lvl="1"/>
            <a:r>
              <a:rPr lang="en-US" dirty="0"/>
              <a:t>Big-Oh</a:t>
            </a:r>
          </a:p>
          <a:p>
            <a:pPr lvl="2"/>
            <a:r>
              <a:rPr lang="en-US" dirty="0"/>
              <a:t>Some </a:t>
            </a:r>
            <a:r>
              <a:rPr lang="en-US" dirty="0" smtClean="0"/>
              <a:t>Formulas</a:t>
            </a:r>
          </a:p>
          <a:p>
            <a:pPr lvl="2"/>
            <a:r>
              <a:rPr lang="en-US" dirty="0" smtClean="0"/>
              <a:t>First 4 examples or so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Big-Oh</a:t>
            </a:r>
          </a:p>
          <a:p>
            <a:pPr lvl="2"/>
            <a:r>
              <a:rPr lang="en-US" dirty="0" smtClean="0"/>
              <a:t>More 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Q5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5057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1981200" y="2602189"/>
            <a:ext cx="4867340" cy="369332"/>
            <a:chOff x="1209741" y="304800"/>
            <a:chExt cx="4867340" cy="369332"/>
          </a:xfrm>
        </p:grpSpPr>
        <p:sp>
          <p:nvSpPr>
            <p:cNvPr id="28" name="TextBox 27"/>
            <p:cNvSpPr txBox="1"/>
            <p:nvPr/>
          </p:nvSpPr>
          <p:spPr>
            <a:xfrm>
              <a:off x="3962400" y="304800"/>
              <a:ext cx="2114681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Considered Constant</a:t>
              </a:r>
              <a:endParaRPr lang="en-US" dirty="0"/>
            </a:p>
          </p:txBody>
        </p:sp>
        <p:cxnSp>
          <p:nvCxnSpPr>
            <p:cNvPr id="30" name="Straight Connector 29"/>
            <p:cNvCxnSpPr>
              <a:endCxn id="28" idx="1"/>
            </p:cNvCxnSpPr>
            <p:nvPr/>
          </p:nvCxnSpPr>
          <p:spPr>
            <a:xfrm flipV="1">
              <a:off x="1209741" y="489466"/>
              <a:ext cx="2752659" cy="43934"/>
            </a:xfrm>
            <a:prstGeom prst="line">
              <a:avLst/>
            </a:prstGeom>
            <a:ln w="60325">
              <a:solidFill>
                <a:schemeClr val="accent6">
                  <a:lumMod val="75000"/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509929" y="4055766"/>
            <a:ext cx="4867340" cy="369332"/>
            <a:chOff x="1209741" y="304800"/>
            <a:chExt cx="4867340" cy="369332"/>
          </a:xfrm>
        </p:grpSpPr>
        <p:sp>
          <p:nvSpPr>
            <p:cNvPr id="37" name="TextBox 36"/>
            <p:cNvSpPr txBox="1"/>
            <p:nvPr/>
          </p:nvSpPr>
          <p:spPr>
            <a:xfrm>
              <a:off x="3962400" y="304800"/>
              <a:ext cx="2114681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Considered Constant</a:t>
              </a:r>
              <a:endParaRPr lang="en-US" dirty="0"/>
            </a:p>
          </p:txBody>
        </p:sp>
        <p:cxnSp>
          <p:nvCxnSpPr>
            <p:cNvPr id="38" name="Straight Connector 37"/>
            <p:cNvCxnSpPr>
              <a:endCxn id="37" idx="1"/>
            </p:cNvCxnSpPr>
            <p:nvPr/>
          </p:nvCxnSpPr>
          <p:spPr>
            <a:xfrm flipV="1">
              <a:off x="1209741" y="489466"/>
              <a:ext cx="2752659" cy="43934"/>
            </a:xfrm>
            <a:prstGeom prst="line">
              <a:avLst/>
            </a:prstGeom>
            <a:ln w="60325">
              <a:solidFill>
                <a:schemeClr val="accent6">
                  <a:lumMod val="75000"/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743200" y="3518529"/>
            <a:ext cx="4867340" cy="453138"/>
            <a:chOff x="1209741" y="304800"/>
            <a:chExt cx="4867340" cy="453138"/>
          </a:xfrm>
        </p:grpSpPr>
        <p:sp>
          <p:nvSpPr>
            <p:cNvPr id="40" name="TextBox 39"/>
            <p:cNvSpPr txBox="1"/>
            <p:nvPr/>
          </p:nvSpPr>
          <p:spPr>
            <a:xfrm>
              <a:off x="3962400" y="304800"/>
              <a:ext cx="2114681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Considered Constant</a:t>
              </a:r>
              <a:endParaRPr lang="en-US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1209741" y="757938"/>
              <a:ext cx="4736786" cy="0"/>
            </a:xfrm>
            <a:prstGeom prst="line">
              <a:avLst/>
            </a:prstGeom>
            <a:ln w="60325">
              <a:solidFill>
                <a:schemeClr val="accent6">
                  <a:lumMod val="75000"/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980274" y="4915171"/>
            <a:ext cx="4867340" cy="453138"/>
            <a:chOff x="1209741" y="304800"/>
            <a:chExt cx="4867340" cy="453138"/>
          </a:xfrm>
        </p:grpSpPr>
        <p:sp>
          <p:nvSpPr>
            <p:cNvPr id="44" name="TextBox 43"/>
            <p:cNvSpPr txBox="1"/>
            <p:nvPr/>
          </p:nvSpPr>
          <p:spPr>
            <a:xfrm>
              <a:off x="3962400" y="304800"/>
              <a:ext cx="2114681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Considered Constant</a:t>
              </a:r>
              <a:endParaRPr lang="en-US" dirty="0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209741" y="757938"/>
              <a:ext cx="4736786" cy="0"/>
            </a:xfrm>
            <a:prstGeom prst="line">
              <a:avLst/>
            </a:prstGeom>
            <a:ln w="60325">
              <a:solidFill>
                <a:schemeClr val="accent6">
                  <a:lumMod val="75000"/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2081180" y="4592745"/>
            <a:ext cx="3862418" cy="479589"/>
            <a:chOff x="1209741" y="278349"/>
            <a:chExt cx="3862418" cy="479589"/>
          </a:xfrm>
        </p:grpSpPr>
        <p:sp>
          <p:nvSpPr>
            <p:cNvPr id="47" name="TextBox 46"/>
            <p:cNvSpPr txBox="1"/>
            <p:nvPr/>
          </p:nvSpPr>
          <p:spPr>
            <a:xfrm>
              <a:off x="2957478" y="278349"/>
              <a:ext cx="2114681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Considered Constant</a:t>
              </a:r>
              <a:endParaRPr lang="en-US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1209741" y="757938"/>
              <a:ext cx="2368393" cy="0"/>
            </a:xfrm>
            <a:prstGeom prst="line">
              <a:avLst/>
            </a:prstGeom>
            <a:ln w="60325">
              <a:solidFill>
                <a:schemeClr val="accent6">
                  <a:lumMod val="75000"/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449072" y="1420072"/>
            <a:ext cx="5283861" cy="224676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void </a:t>
            </a:r>
            <a:r>
              <a:rPr lang="en-US" sz="2000" dirty="0" err="1" smtClean="0">
                <a:latin typeface="Comic Sans MS" panose="030F0702030302020204" pitchFamily="66" charset="0"/>
              </a:rPr>
              <a:t>selectionSort</a:t>
            </a:r>
            <a:r>
              <a:rPr lang="en-US" sz="2000" dirty="0" smtClean="0">
                <a:latin typeface="Comic Sans MS" panose="030F0702030302020204" pitchFamily="66" charset="0"/>
              </a:rPr>
              <a:t>(double storage[], 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n)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{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for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err="1">
                <a:latin typeface="Comic Sans MS" panose="030F0702030302020204" pitchFamily="66" charset="0"/>
              </a:rPr>
              <a:t>int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 = n-1</a:t>
            </a:r>
            <a:r>
              <a:rPr lang="en-US" sz="2000" dirty="0">
                <a:latin typeface="Comic Sans MS" panose="030F0702030302020204" pitchFamily="66" charset="0"/>
              </a:rPr>
              <a:t>; </a:t>
            </a:r>
            <a:r>
              <a:rPr lang="en-US" sz="2000" dirty="0" smtClean="0">
                <a:latin typeface="Comic Sans MS" panose="030F0702030302020204" pitchFamily="66" charset="0"/>
              </a:rPr>
              <a:t>p &gt; 0; p--)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  for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err="1">
                <a:latin typeface="Comic Sans MS" panose="030F0702030302020204" pitchFamily="66" charset="0"/>
              </a:rPr>
              <a:t>int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=0;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&lt;= </a:t>
            </a:r>
            <a:r>
              <a:rPr lang="en-US" sz="2000" dirty="0" smtClean="0">
                <a:latin typeface="Comic Sans MS" panose="030F0702030302020204" pitchFamily="66" charset="0"/>
              </a:rPr>
              <a:t>p;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++)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      Do something taking 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            constant time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475" y="914400"/>
            <a:ext cx="2881410" cy="40011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So what remains?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8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Q5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0" name="TextBox 9"/>
          <p:cNvSpPr txBox="1"/>
          <p:nvPr/>
        </p:nvSpPr>
        <p:spPr>
          <a:xfrm>
            <a:off x="2667000" y="3841978"/>
            <a:ext cx="288190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2 + 3 + 4 + … + 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309894" y="4725656"/>
                <a:ext cx="1676400" cy="79342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400" b="0" i="1" dirty="0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894" y="4725656"/>
                <a:ext cx="1676400" cy="79342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6361386" y="4370749"/>
            <a:ext cx="2069505" cy="744709"/>
            <a:chOff x="5550495" y="1634286"/>
            <a:chExt cx="2069505" cy="744709"/>
          </a:xfrm>
        </p:grpSpPr>
        <p:sp>
          <p:nvSpPr>
            <p:cNvPr id="19" name="TextBox 18"/>
            <p:cNvSpPr txBox="1"/>
            <p:nvPr/>
          </p:nvSpPr>
          <p:spPr>
            <a:xfrm>
              <a:off x="6199509" y="1634286"/>
              <a:ext cx="1420491" cy="64633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Comic Sans MS" panose="030F0702030302020204" pitchFamily="66" charset="0"/>
                </a:rPr>
                <a:t>O(</a:t>
              </a:r>
              <a:r>
                <a:rPr lang="en-US" sz="3600" i="1" dirty="0" smtClean="0">
                  <a:latin typeface="Comic Sans MS" panose="030F0702030302020204" pitchFamily="66" charset="0"/>
                </a:rPr>
                <a:t>n</a:t>
              </a:r>
              <a:r>
                <a:rPr lang="en-US" sz="3600" baseline="30000" dirty="0" smtClean="0">
                  <a:latin typeface="Comic Sans MS" panose="030F0702030302020204" pitchFamily="66" charset="0"/>
                </a:rPr>
                <a:t>2</a:t>
              </a:r>
              <a:r>
                <a:rPr lang="en-US" sz="3600" dirty="0" smtClean="0">
                  <a:latin typeface="Comic Sans MS" panose="030F0702030302020204" pitchFamily="66" charset="0"/>
                </a:rPr>
                <a:t>)</a:t>
              </a:r>
              <a:endParaRPr lang="en-US" sz="36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20" name="Straight Arrow Connector 19"/>
            <p:cNvCxnSpPr>
              <a:endCxn id="19" idx="1"/>
            </p:cNvCxnSpPr>
            <p:nvPr/>
          </p:nvCxnSpPr>
          <p:spPr>
            <a:xfrm flipV="1">
              <a:off x="5550495" y="1957452"/>
              <a:ext cx="649014" cy="421543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986294" y="4891535"/>
            <a:ext cx="237509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   = ½ </a:t>
            </a:r>
            <a:r>
              <a:rPr lang="en-US" sz="2400" i="1" dirty="0" smtClean="0">
                <a:latin typeface="Comic Sans MS" panose="030F0702030302020204" pitchFamily="66" charset="0"/>
              </a:rPr>
              <a:t>n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dirty="0" smtClean="0">
                <a:latin typeface="Comic Sans MS" panose="030F0702030302020204" pitchFamily="66" charset="0"/>
              </a:rPr>
              <a:t>  +  ½ </a:t>
            </a:r>
            <a:r>
              <a:rPr lang="en-US" sz="2400" i="1" dirty="0" smtClean="0">
                <a:latin typeface="Comic Sans MS" panose="030F0702030302020204" pitchFamily="66" charset="0"/>
              </a:rPr>
              <a:t>n</a:t>
            </a:r>
            <a:endParaRPr lang="en-US" sz="2400" i="1" dirty="0">
              <a:latin typeface="Comic Sans MS" panose="030F0702030302020204" pitchFamily="66" charset="0"/>
            </a:endParaRPr>
          </a:p>
        </p:txBody>
      </p:sp>
      <p:sp>
        <p:nvSpPr>
          <p:cNvPr id="24" name="&quot;No&quot; Symbol 23"/>
          <p:cNvSpPr/>
          <p:nvPr/>
        </p:nvSpPr>
        <p:spPr>
          <a:xfrm>
            <a:off x="5732933" y="4711837"/>
            <a:ext cx="6096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&quot;No&quot; Symbol 24"/>
          <p:cNvSpPr/>
          <p:nvPr/>
        </p:nvSpPr>
        <p:spPr>
          <a:xfrm>
            <a:off x="4495800" y="4778685"/>
            <a:ext cx="3810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18071" y="5606713"/>
            <a:ext cx="34465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</a:t>
            </a:r>
            <a:endParaRPr lang="en-US" sz="24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07315" y="5606713"/>
            <a:ext cx="26180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</a:t>
            </a:r>
            <a:endParaRPr lang="en-US" sz="24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640475" y="914400"/>
            <a:ext cx="2881410" cy="40011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So what remains?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9072" y="1420072"/>
            <a:ext cx="5283861" cy="2246769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void </a:t>
            </a:r>
            <a:r>
              <a:rPr lang="en-US" sz="2000" dirty="0" err="1" smtClean="0">
                <a:latin typeface="Comic Sans MS" panose="030F0702030302020204" pitchFamily="66" charset="0"/>
              </a:rPr>
              <a:t>selectionSort</a:t>
            </a:r>
            <a:r>
              <a:rPr lang="en-US" sz="2000" dirty="0" smtClean="0">
                <a:latin typeface="Comic Sans MS" panose="030F0702030302020204" pitchFamily="66" charset="0"/>
              </a:rPr>
              <a:t>(double storage[], 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n)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{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for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err="1">
                <a:latin typeface="Comic Sans MS" panose="030F0702030302020204" pitchFamily="66" charset="0"/>
              </a:rPr>
              <a:t>int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p = n-1</a:t>
            </a:r>
            <a:r>
              <a:rPr lang="en-US" sz="2000" dirty="0">
                <a:latin typeface="Comic Sans MS" panose="030F0702030302020204" pitchFamily="66" charset="0"/>
              </a:rPr>
              <a:t>; </a:t>
            </a:r>
            <a:r>
              <a:rPr lang="en-US" sz="2000" dirty="0" smtClean="0">
                <a:latin typeface="Comic Sans MS" panose="030F0702030302020204" pitchFamily="66" charset="0"/>
              </a:rPr>
              <a:t>p &gt; 0; p--)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  for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err="1">
                <a:latin typeface="Comic Sans MS" panose="030F0702030302020204" pitchFamily="66" charset="0"/>
              </a:rPr>
              <a:t>int</a:t>
            </a: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=0;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&lt;= </a:t>
            </a:r>
            <a:r>
              <a:rPr lang="en-US" sz="2000" dirty="0" smtClean="0">
                <a:latin typeface="Comic Sans MS" panose="030F0702030302020204" pitchFamily="66" charset="0"/>
              </a:rPr>
              <a:t>p;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++)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      Do something taking 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            constant time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199" y="1902986"/>
            <a:ext cx="4588751" cy="19389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p</a:t>
            </a:r>
            <a:r>
              <a:rPr lang="en-US" sz="2000" dirty="0" smtClean="0">
                <a:latin typeface="Comic Sans MS" panose="030F0702030302020204" pitchFamily="66" charset="0"/>
              </a:rPr>
              <a:t> = n-1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inner loops runs   n times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p = n-2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inner loops runs 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n-1 times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p = n-3 </a:t>
            </a:r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 inner loops runs 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n-2 times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p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= </a:t>
            </a:r>
            <a:r>
              <a:rPr lang="en-US" sz="2000" dirty="0" smtClean="0">
                <a:latin typeface="Comic Sans MS" panose="030F0702030302020204" pitchFamily="66" charset="0"/>
              </a:rPr>
              <a:t>n-4  </a:t>
            </a:r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 inner loops runs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n-3 times</a:t>
            </a:r>
          </a:p>
          <a:p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  :               :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p </a:t>
            </a:r>
            <a:r>
              <a:rPr lang="en-US" sz="2000" dirty="0">
                <a:latin typeface="Comic Sans MS" panose="030F0702030302020204" pitchFamily="66" charset="0"/>
              </a:rPr>
              <a:t>= </a:t>
            </a:r>
            <a:r>
              <a:rPr lang="en-US" sz="2000" dirty="0" smtClean="0">
                <a:latin typeface="Comic Sans MS" panose="030F0702030302020204" pitchFamily="66" charset="0"/>
              </a:rPr>
              <a:t>1  </a:t>
            </a:r>
            <a:r>
              <a:rPr lang="en-US" sz="2000" dirty="0">
                <a:latin typeface="Comic Sans MS" panose="030F0702030302020204" pitchFamily="66" charset="0"/>
                <a:sym typeface="Wingdings" panose="05000000000000000000" pitchFamily="2" charset="2"/>
              </a:rPr>
              <a:t> inner loops runs  </a:t>
            </a:r>
            <a:r>
              <a:rPr 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2 times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87366" y="4653393"/>
                <a:ext cx="922528" cy="93794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≤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366" y="4653393"/>
                <a:ext cx="922528" cy="9379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449072" y="3942639"/>
            <a:ext cx="2217929" cy="1648704"/>
            <a:chOff x="449072" y="3942639"/>
            <a:chExt cx="2217929" cy="16487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49072" y="4653394"/>
                  <a:ext cx="922528" cy="93794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=2</m:t>
                            </m:r>
                          </m:sub>
                          <m:sup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b="0" i="1" dirty="0" smtClean="0">
                                <a:latin typeface="Cambria Math"/>
                              </a:rPr>
                              <m:t>𝑖</m:t>
                            </m:r>
                          </m:e>
                        </m:nary>
                      </m:oMath>
                    </m:oMathPara>
                  </a14:m>
                  <a:endParaRPr lang="en-US" sz="2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072" y="4653394"/>
                  <a:ext cx="922528" cy="93794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/>
            <p:cNvCxnSpPr/>
            <p:nvPr/>
          </p:nvCxnSpPr>
          <p:spPr>
            <a:xfrm flipH="1">
              <a:off x="910337" y="4042033"/>
              <a:ext cx="461263" cy="503588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1387366" y="3942639"/>
              <a:ext cx="1279635" cy="99394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ounded Rectangle 1"/>
          <p:cNvSpPr/>
          <p:nvPr/>
        </p:nvSpPr>
        <p:spPr>
          <a:xfrm>
            <a:off x="7315200" y="1752600"/>
            <a:ext cx="762000" cy="2289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7" grpId="0" animBg="1"/>
      <p:bldP spid="52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Q6a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280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05200" y="1905000"/>
                <a:ext cx="922528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905000"/>
                <a:ext cx="922528" cy="9569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475270" y="2183441"/>
            <a:ext cx="184933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1 + 1 + … + 1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3352" y="2091108"/>
            <a:ext cx="7620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</a:t>
            </a:r>
            <a:r>
              <a:rPr lang="en-US" sz="3200" dirty="0" smtClean="0">
                <a:latin typeface="Comic Sans MS" panose="030F0702030302020204" pitchFamily="66" charset="0"/>
              </a:rPr>
              <a:t>n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05200" y="2744468"/>
                <a:ext cx="922528" cy="9569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744468"/>
                <a:ext cx="922528" cy="9569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475270" y="3022909"/>
            <a:ext cx="184933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1 + 1 + … + 1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53352" y="2930576"/>
            <a:ext cx="7620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</a:t>
            </a:r>
            <a:r>
              <a:rPr lang="en-US" sz="3200" dirty="0" smtClean="0">
                <a:latin typeface="Comic Sans MS" panose="030F0702030302020204" pitchFamily="66" charset="0"/>
              </a:rPr>
              <a:t>n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2121886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961353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828800" y="3920877"/>
            <a:ext cx="1066800" cy="447675"/>
          </a:xfrm>
          <a:prstGeom prst="round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8466" y="4384317"/>
                <a:ext cx="4550733" cy="4939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0;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e>
                    </m:rad>
                  </m:oMath>
                </a14:m>
                <a:r>
                  <a:rPr lang="en-US" sz="2400" b="1" dirty="0" smtClean="0">
                    <a:latin typeface="Comic Sans MS" panose="030F0702030302020204" pitchFamily="66" charset="0"/>
                  </a:rPr>
                  <a:t> 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66" y="4384317"/>
                <a:ext cx="4550733" cy="493918"/>
              </a:xfrm>
              <a:prstGeom prst="rect">
                <a:avLst/>
              </a:prstGeom>
              <a:blipFill rotWithShape="1">
                <a:blip r:embed="rId5"/>
                <a:stretch>
                  <a:fillRect l="-1869" t="-1205" b="-2650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3722" y="4878235"/>
                <a:ext cx="4316878" cy="49391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0;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b="0" i="1" baseline="3000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b="1" dirty="0" smtClean="0">
                    <a:latin typeface="Comic Sans MS" panose="030F0702030302020204" pitchFamily="66" charset="0"/>
                  </a:rPr>
                  <a:t> 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22" y="4878235"/>
                <a:ext cx="4316878" cy="493918"/>
              </a:xfrm>
              <a:prstGeom prst="rect">
                <a:avLst/>
              </a:prstGeom>
              <a:blipFill rotWithShape="1">
                <a:blip r:embed="rId6"/>
                <a:stretch>
                  <a:fillRect l="-1969" t="-1205" b="-2650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3721" y="5372153"/>
                <a:ext cx="4137491" cy="46846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0; 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21" y="5372153"/>
                <a:ext cx="4137491" cy="468462"/>
              </a:xfrm>
              <a:prstGeom prst="rect">
                <a:avLst/>
              </a:prstGeom>
              <a:blipFill rotWithShape="1">
                <a:blip r:embed="rId7"/>
                <a:stretch>
                  <a:fillRect l="-2056" t="-6329" b="-278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21212" y="3631464"/>
                <a:ext cx="922528" cy="10264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US" sz="2000" b="0" i="1" dirty="0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dirty="0" smtClean="0">
                                  <a:latin typeface="Cambria Math"/>
                                </a:rPr>
                                <m:t>𝑛</m:t>
                              </m:r>
                            </m:e>
                          </m:rad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212" y="3631464"/>
                <a:ext cx="922528" cy="10264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507911" y="3866998"/>
            <a:ext cx="184933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1 + 1 + … + 1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07911" y="4384317"/>
                <a:ext cx="2286000" cy="101912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Comic Sans MS" panose="030F0702030302020204" pitchFamily="66" charset="0"/>
                  </a:rPr>
                  <a:t>this time total number of ones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000" dirty="0" smtClean="0">
                    <a:latin typeface="Comic Sans MS" panose="030F0702030302020204" pitchFamily="66" charset="0"/>
                  </a:rPr>
                  <a:t> </a:t>
                </a:r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911" y="4384317"/>
                <a:ext cx="2286000" cy="1019125"/>
              </a:xfrm>
              <a:prstGeom prst="rect">
                <a:avLst/>
              </a:prstGeom>
              <a:blipFill rotWithShape="1">
                <a:blip r:embed="rId9"/>
                <a:stretch>
                  <a:fillRect l="-2653" t="-2367" r="-504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latin typeface="Comic Sans MS" panose="030F0702030302020204" pitchFamily="66" charset="0"/>
                  </a:rPr>
                  <a:t>)</a:t>
                </a:r>
                <a:endParaRPr lang="en-US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blipFill rotWithShape="1">
                <a:blip r:embed="rId10"/>
                <a:stretch>
                  <a:fillRect l="-10309" t="-9091" r="-9278" b="-306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62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0.00295 -0.23958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1199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2" grpId="0" animBg="1"/>
      <p:bldP spid="2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From 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Big-Oh</a:t>
            </a:r>
          </a:p>
          <a:p>
            <a:pPr lvl="1"/>
            <a:r>
              <a:rPr lang="en-US" dirty="0" smtClean="0"/>
              <a:t>Lots of information</a:t>
            </a:r>
          </a:p>
          <a:p>
            <a:pPr lvl="1"/>
            <a:r>
              <a:rPr lang="en-US" dirty="0" smtClean="0"/>
              <a:t>Many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Q6a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280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391400" y="2121886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961353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3737694"/>
                <a:ext cx="4137491" cy="46846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0; 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737694"/>
                <a:ext cx="4137491" cy="468462"/>
              </a:xfrm>
              <a:prstGeom prst="rect">
                <a:avLst/>
              </a:prstGeom>
              <a:blipFill rotWithShape="1">
                <a:blip r:embed="rId3"/>
                <a:stretch>
                  <a:fillRect l="-2056" t="-6329" b="-278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latin typeface="Comic Sans MS" panose="030F0702030302020204" pitchFamily="66" charset="0"/>
                  </a:rPr>
                  <a:t>)</a:t>
                </a:r>
                <a:endParaRPr lang="en-US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blipFill rotWithShape="1">
                <a:blip r:embed="rId4"/>
                <a:stretch>
                  <a:fillRect l="-10309" t="-9091" r="-9278" b="-306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57200" y="4724400"/>
            <a:ext cx="4541342" cy="461665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40658" y="4724400"/>
            <a:ext cx="4541342" cy="1200329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Effectively this is counting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the number of times n can be divided in half (integer-wise)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29335"/>
              </p:ext>
            </p:extLst>
          </p:nvPr>
        </p:nvGraphicFramePr>
        <p:xfrm>
          <a:off x="5087880" y="792480"/>
          <a:ext cx="385921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42"/>
                <a:gridCol w="1704485"/>
                <a:gridCol w="1704485"/>
              </a:tblGrid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iterations</a:t>
                      </a:r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497725"/>
              </p:ext>
            </p:extLst>
          </p:nvPr>
        </p:nvGraphicFramePr>
        <p:xfrm>
          <a:off x="304800" y="792480"/>
          <a:ext cx="4693743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494"/>
                <a:gridCol w="2305387"/>
                <a:gridCol w="1713862"/>
              </a:tblGrid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iterations</a:t>
                      </a:r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128,64,32,16,8,4,2,1,0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128,64,32,16,8,4,2,1,0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127, 63, 31, 15, 7,3,1,0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64, 32, 16, 8, 4, 2, 1,0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64, 32, 16, 8, 4, 2, 1,0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63, 31, 15, 7, 3, 1, 0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32, 16, 8, 4, 2, 1, 0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32, 16, 8, 4, 2, 1, 0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31, 15, 7, 3, 1, 0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158283" y="4388859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8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3</a:t>
            </a:r>
            <a:r>
              <a:rPr lang="en-US" sz="2400" dirty="0" smtClean="0">
                <a:latin typeface="Comic Sans MS" panose="030F0702030302020204" pitchFamily="66" charset="0"/>
              </a:rPr>
              <a:t> = 3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35280" y="3276029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16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4</a:t>
            </a:r>
            <a:r>
              <a:rPr lang="en-US" sz="2400" dirty="0" smtClean="0">
                <a:latin typeface="Comic Sans MS" panose="030F0702030302020204" pitchFamily="66" charset="0"/>
              </a:rPr>
              <a:t> = 4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98494" y="2138442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32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5</a:t>
            </a:r>
            <a:r>
              <a:rPr lang="en-US" sz="2400" dirty="0" smtClean="0">
                <a:latin typeface="Comic Sans MS" panose="030F0702030302020204" pitchFamily="66" charset="0"/>
              </a:rPr>
              <a:t> = 5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8068" y="4331068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64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6</a:t>
            </a:r>
            <a:r>
              <a:rPr lang="en-US" sz="2400" dirty="0" smtClean="0">
                <a:latin typeface="Comic Sans MS" panose="030F0702030302020204" pitchFamily="66" charset="0"/>
              </a:rPr>
              <a:t> = 6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386" y="3276029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128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7</a:t>
            </a:r>
            <a:r>
              <a:rPr lang="en-US" sz="2400" dirty="0" smtClean="0">
                <a:latin typeface="Comic Sans MS" panose="030F0702030302020204" pitchFamily="66" charset="0"/>
              </a:rPr>
              <a:t> = 7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6386" y="2138441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256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8</a:t>
            </a:r>
            <a:r>
              <a:rPr lang="en-US" sz="2400" dirty="0" smtClean="0">
                <a:latin typeface="Comic Sans MS" panose="030F0702030302020204" pitchFamily="66" charset="0"/>
              </a:rPr>
              <a:t> = 8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8</a:t>
            </a:r>
          </a:p>
        </p:txBody>
      </p:sp>
    </p:spTree>
    <p:extLst>
      <p:ext uri="{BB962C8B-B14F-4D97-AF65-F5344CB8AC3E}">
        <p14:creationId xmlns:p14="http://schemas.microsoft.com/office/powerpoint/2010/main" val="40975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1" grpId="0" animBg="1"/>
      <p:bldP spid="21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Q6a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280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391400" y="2121886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961353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3737694"/>
                <a:ext cx="4137491" cy="46846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98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Comic Sans MS" panose="030F0702030302020204" pitchFamily="66" charset="0"/>
                  </a:rPr>
                  <a:t>for(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int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= 0; 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&lt;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latin typeface="Cambria Math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Comic Sans MS" panose="030F0702030302020204" pitchFamily="66" charset="0"/>
                  </a:rPr>
                  <a:t> ; </a:t>
                </a:r>
                <a:r>
                  <a:rPr lang="en-US" sz="2400" dirty="0" err="1" smtClean="0">
                    <a:latin typeface="Comic Sans MS" panose="030F0702030302020204" pitchFamily="66" charset="0"/>
                  </a:rPr>
                  <a:t>i</a:t>
                </a:r>
                <a:r>
                  <a:rPr lang="en-US" sz="2400" dirty="0" smtClean="0">
                    <a:latin typeface="Comic Sans MS" panose="030F0702030302020204" pitchFamily="66" charset="0"/>
                  </a:rPr>
                  <a:t>++)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737694"/>
                <a:ext cx="4137491" cy="468462"/>
              </a:xfrm>
              <a:prstGeom prst="rect">
                <a:avLst/>
              </a:prstGeom>
              <a:blipFill rotWithShape="1">
                <a:blip r:embed="rId3"/>
                <a:stretch>
                  <a:fillRect l="-2056" t="-6329" b="-278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latin typeface="Comic Sans MS" panose="030F0702030302020204" pitchFamily="66" charset="0"/>
                  </a:rPr>
                  <a:t>)</a:t>
                </a:r>
                <a:endParaRPr lang="en-US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blipFill rotWithShape="1">
                <a:blip r:embed="rId4"/>
                <a:stretch>
                  <a:fillRect l="-10309" t="-9091" r="-9278" b="-306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57200" y="4724400"/>
            <a:ext cx="4541342" cy="461665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516208"/>
              </p:ext>
            </p:extLst>
          </p:nvPr>
        </p:nvGraphicFramePr>
        <p:xfrm>
          <a:off x="5087880" y="792480"/>
          <a:ext cx="385921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42"/>
                <a:gridCol w="1704485"/>
                <a:gridCol w="1704485"/>
              </a:tblGrid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iterations</a:t>
                      </a:r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258472"/>
              </p:ext>
            </p:extLst>
          </p:nvPr>
        </p:nvGraphicFramePr>
        <p:xfrm>
          <a:off x="309617" y="792480"/>
          <a:ext cx="468892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802"/>
                <a:gridCol w="2303021"/>
                <a:gridCol w="1712103"/>
              </a:tblGrid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iterations</a:t>
                      </a:r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128,64,32,16,8,4,2,1,0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128,64,32,16,8,4,2,1,0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127, 63, 31, 15, 7,3,1,0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64, 32, 16, 8, 4, 2, 1,0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64, 32, 16, 8, 4, 2, 1,0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63, 31, 15, 7, 3, 1, 0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32, 16, 8, 4, 2, 1, 0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32, 16, 8, 4, 2, 1, 0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</a:tr>
              <a:tr h="3532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31, 15, 7, 3, 1, 0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158283" y="4388859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8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3</a:t>
            </a:r>
            <a:r>
              <a:rPr lang="en-US" sz="2400" dirty="0" smtClean="0">
                <a:latin typeface="Comic Sans MS" panose="030F0702030302020204" pitchFamily="66" charset="0"/>
              </a:rPr>
              <a:t> = 3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235280" y="3276029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16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4</a:t>
            </a:r>
            <a:r>
              <a:rPr lang="en-US" sz="2400" dirty="0" smtClean="0">
                <a:latin typeface="Comic Sans MS" panose="030F0702030302020204" pitchFamily="66" charset="0"/>
              </a:rPr>
              <a:t> = 4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98494" y="2138442"/>
            <a:ext cx="362694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32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5</a:t>
            </a:r>
            <a:r>
              <a:rPr lang="en-US" sz="2400" dirty="0" smtClean="0">
                <a:latin typeface="Comic Sans MS" panose="030F0702030302020204" pitchFamily="66" charset="0"/>
              </a:rPr>
              <a:t> = 5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8068" y="4331068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64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6</a:t>
            </a:r>
            <a:r>
              <a:rPr lang="en-US" sz="2400" dirty="0" smtClean="0">
                <a:latin typeface="Comic Sans MS" panose="030F0702030302020204" pitchFamily="66" charset="0"/>
              </a:rPr>
              <a:t> = 6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386" y="3276029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128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7</a:t>
            </a:r>
            <a:r>
              <a:rPr lang="en-US" sz="2400" dirty="0" smtClean="0">
                <a:latin typeface="Comic Sans MS" panose="030F0702030302020204" pitchFamily="66" charset="0"/>
              </a:rPr>
              <a:t> = 7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6386" y="2138441"/>
            <a:ext cx="3917732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256 =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8</a:t>
            </a:r>
            <a:r>
              <a:rPr lang="en-US" sz="2400" dirty="0" smtClean="0">
                <a:latin typeface="Comic Sans MS" panose="030F0702030302020204" pitchFamily="66" charset="0"/>
              </a:rPr>
              <a:t> = 8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2 = 8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838200"/>
            <a:ext cx="8686799" cy="3954533"/>
          </a:xfrm>
          <a:prstGeom prst="rect">
            <a:avLst/>
          </a:prstGeom>
          <a:solidFill>
            <a:schemeClr val="bg1">
              <a:lumMod val="95000"/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25129" y="225559"/>
            <a:ext cx="4541342" cy="1938992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We seem to be off by 1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each time with the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n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So let’s add 1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and characterize this for loop by the function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43076" y="2369273"/>
            <a:ext cx="1356271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1 +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40839" y="2961353"/>
            <a:ext cx="34465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</a:t>
            </a:r>
            <a:endParaRPr lang="en-US" sz="2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28536" y="3513808"/>
            <a:ext cx="3403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 – N/A</a:t>
            </a:r>
            <a:endParaRPr lang="en-US" sz="2400" i="1" dirty="0"/>
          </a:p>
        </p:txBody>
      </p:sp>
      <p:sp>
        <p:nvSpPr>
          <p:cNvPr id="4" name="&quot;No&quot; Symbol 3"/>
          <p:cNvSpPr/>
          <p:nvPr/>
        </p:nvSpPr>
        <p:spPr>
          <a:xfrm>
            <a:off x="3889465" y="2369273"/>
            <a:ext cx="450669" cy="461665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20719" y="2369273"/>
            <a:ext cx="1436522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91399" y="4724400"/>
            <a:ext cx="1393825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13004 0.27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1358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2" grpId="0" animBg="1"/>
      <p:bldP spid="21" grpId="0" animBg="1"/>
      <p:bldP spid="19" grpId="0" animBg="1"/>
      <p:bldP spid="19" grpId="1" animBg="1"/>
      <p:bldP spid="20" grpId="0" animBg="1"/>
      <p:bldP spid="20" grpId="1" animBg="1"/>
      <p:bldP spid="23" grpId="0" animBg="1"/>
      <p:bldP spid="23" grpId="1" animBg="1"/>
      <p:bldP spid="4" grpId="0" animBg="1"/>
      <p:bldP spid="4" grpId="1" animBg="1"/>
      <p:bldP spid="32" grpId="0" animBg="1"/>
      <p:bldP spid="32" grpId="1" animBg="1"/>
      <p:bldP spid="32" grpId="2" animBg="1"/>
      <p:bldP spid="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Q6a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3280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391400" y="2121886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961353"/>
            <a:ext cx="1173498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anose="030F0702030302020204" pitchFamily="66" charset="0"/>
                  </a:rPr>
                  <a:t>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 smtClean="0">
                    <a:latin typeface="Comic Sans MS" panose="030F0702030302020204" pitchFamily="66" charset="0"/>
                  </a:rPr>
                  <a:t>)</a:t>
                </a:r>
                <a:endParaRPr lang="en-US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7241" y="3803038"/>
                <a:ext cx="1173498" cy="528030"/>
              </a:xfrm>
              <a:prstGeom prst="rect">
                <a:avLst/>
              </a:prstGeom>
              <a:blipFill rotWithShape="1">
                <a:blip r:embed="rId4"/>
                <a:stretch>
                  <a:fillRect l="-10309" t="-9091" r="-9278" b="-306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391399" y="4724400"/>
            <a:ext cx="1393825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i="1" dirty="0" smtClean="0">
                <a:latin typeface="Comic Sans MS" panose="030F0702030302020204" pitchFamily="66" charset="0"/>
              </a:rPr>
              <a:t>n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57241" y="5562600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0665" y="4419600"/>
                <a:ext cx="1845336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 dirty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65" y="4419600"/>
                <a:ext cx="1845336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286001" y="4419600"/>
                <a:ext cx="1235735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1" y="4419600"/>
                <a:ext cx="1235735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32547" y="4419600"/>
                <a:ext cx="1245477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  <m:r>
                        <a:rPr lang="en-US" sz="3600" b="0" i="1" baseline="30000" dirty="0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547" y="4419600"/>
                <a:ext cx="1245477" cy="9918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2470144" y="3869403"/>
            <a:ext cx="423205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 – N/A</a:t>
            </a:r>
            <a:endParaRPr lang="en-US" sz="24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2481528" y="3869403"/>
            <a:ext cx="340349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 – N/A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96812" y="4419600"/>
                <a:ext cx="1235735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r>
                        <a:rPr lang="en-US" sz="2000" b="0" i="1" dirty="0" smtClean="0">
                          <a:latin typeface="Cambria Math"/>
                        </a:rPr>
                        <m:t>𝑛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812" y="4419600"/>
                <a:ext cx="1235735" cy="9918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07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5593" y="3255330"/>
                <a:ext cx="1524000" cy="93794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</m:e>
                      </m:nary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93" y="3255330"/>
                <a:ext cx="1524000" cy="9379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00239" y="3386038"/>
                <a:ext cx="1676400" cy="67653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39" y="3386038"/>
                <a:ext cx="1676400" cy="6765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980793" y="3500920"/>
            <a:ext cx="18288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½ </a:t>
            </a:r>
            <a:r>
              <a:rPr lang="en-US" sz="2400" i="1" dirty="0" smtClean="0">
                <a:latin typeface="Comic Sans MS" panose="030F0702030302020204" pitchFamily="66" charset="0"/>
              </a:rPr>
              <a:t>n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dirty="0" smtClean="0">
                <a:latin typeface="Comic Sans MS" panose="030F0702030302020204" pitchFamily="66" charset="0"/>
              </a:rPr>
              <a:t>  +  ½ </a:t>
            </a:r>
            <a:r>
              <a:rPr lang="en-US" sz="2400" i="1" dirty="0" smtClean="0">
                <a:latin typeface="Comic Sans MS" panose="030F0702030302020204" pitchFamily="66" charset="0"/>
              </a:rPr>
              <a:t>n</a:t>
            </a:r>
            <a:endParaRPr lang="en-US" sz="2400" i="1" dirty="0">
              <a:latin typeface="Comic Sans MS" panose="030F0702030302020204" pitchFamily="66" charset="0"/>
            </a:endParaRPr>
          </a:p>
        </p:txBody>
      </p:sp>
      <p:sp>
        <p:nvSpPr>
          <p:cNvPr id="18" name="&quot;No&quot; Symbol 17"/>
          <p:cNvSpPr/>
          <p:nvPr/>
        </p:nvSpPr>
        <p:spPr>
          <a:xfrm>
            <a:off x="5074902" y="3370211"/>
            <a:ext cx="6096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&quot;No&quot; Symbol 18"/>
          <p:cNvSpPr/>
          <p:nvPr/>
        </p:nvSpPr>
        <p:spPr>
          <a:xfrm>
            <a:off x="3855702" y="3370211"/>
            <a:ext cx="3810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8297" y="2793665"/>
            <a:ext cx="34465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</a:t>
            </a:r>
            <a:endParaRPr lang="en-US" sz="2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926260" y="2793665"/>
            <a:ext cx="261802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011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6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1435" y="4171950"/>
                <a:ext cx="1845336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/>
                      </m:nary>
                      <m:nary>
                        <m:naryPr>
                          <m:chr m:val="∑"/>
                          <m:ctrlPr>
                            <a:rPr lang="en-US" sz="2000" i="1" dirty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dirty="0" smtClean="0">
                              <a:latin typeface="Cambria Math"/>
                            </a:rPr>
                            <m:t>𝑗</m:t>
                          </m:r>
                          <m:r>
                            <a:rPr lang="en-US" sz="2000" i="1" dirty="0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13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35" y="4171950"/>
                <a:ext cx="1845336" cy="9918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86771" y="4171950"/>
                <a:ext cx="1235735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13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771" y="4171950"/>
                <a:ext cx="1235735" cy="9918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33317" y="4171950"/>
                <a:ext cx="1515083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/>
                        </a:rPr>
                        <m:t>=13</m:t>
                      </m:r>
                      <m:r>
                        <a:rPr lang="en-US" sz="3600" b="0" i="1" dirty="0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3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17" y="4171950"/>
                <a:ext cx="1515083" cy="991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2470914" y="3621753"/>
            <a:ext cx="423205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 – N/A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26173" y="3692670"/>
            <a:ext cx="261802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</a:t>
            </a:r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97582" y="4171950"/>
                <a:ext cx="1235735" cy="99181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</a:rPr>
                        <m:t>=13</m:t>
                      </m:r>
                      <m:nary>
                        <m:naryPr>
                          <m:chr m:val="∑"/>
                          <m:ctrlPr>
                            <a:rPr lang="en-US" sz="2000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/>
                            </a:rPr>
                            <m:t>𝑛</m:t>
                          </m:r>
                          <m:r>
                            <a:rPr lang="en-US" sz="2000" b="0" i="1" dirty="0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sz="2000" b="0" i="1" dirty="0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582" y="4171950"/>
                <a:ext cx="1235735" cy="9918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&quot;No&quot; Symbol 1"/>
          <p:cNvSpPr/>
          <p:nvPr/>
        </p:nvSpPr>
        <p:spPr>
          <a:xfrm>
            <a:off x="5235185" y="4419600"/>
            <a:ext cx="511345" cy="5334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57240" y="3445492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285890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57240" y="3445492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965050"/>
              </p:ext>
            </p:extLst>
          </p:nvPr>
        </p:nvGraphicFramePr>
        <p:xfrm>
          <a:off x="434975" y="1609052"/>
          <a:ext cx="8207375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5"/>
                <a:gridCol w="2030691"/>
                <a:gridCol w="1525965"/>
                <a:gridCol w="2362200"/>
                <a:gridCol w="12731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outer loop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each outer loop inner loop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</a:t>
                      </a:r>
                      <a:r>
                        <a:rPr lang="en-US" baseline="0" dirty="0" smtClean="0"/>
                        <a:t>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32,16,</a:t>
                      </a:r>
                      <a:r>
                        <a:rPr lang="en-US" baseline="0" dirty="0" smtClean="0"/>
                        <a:t>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81400" y="4614646"/>
                <a:ext cx="2623923" cy="4959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Le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t</m:t>
                          </m:r>
                        </m:e>
                        <m:sup>
                          <m:r>
                            <a:rPr lang="en-US" sz="2400" b="0" i="0" dirty="0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s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make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a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table</m:t>
                      </m:r>
                    </m:oMath>
                  </m:oMathPara>
                </a14:m>
                <a:endParaRPr 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14646"/>
                <a:ext cx="2623923" cy="4959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04800" y="533400"/>
            <a:ext cx="3589528" cy="70788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n;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&gt; 0;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/2)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    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j = 0; j &lt; n; j++ )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86400" y="639390"/>
                <a:ext cx="2623923" cy="4959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Le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t</m:t>
                          </m:r>
                        </m:e>
                        <m:sup>
                          <m:r>
                            <a:rPr lang="en-US" sz="2400" b="0" i="0" dirty="0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s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make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a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table</m:t>
                      </m:r>
                    </m:oMath>
                  </m:oMathPara>
                </a14:m>
                <a:endParaRPr 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39390"/>
                <a:ext cx="2623923" cy="4959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88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57240" y="3445492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921476"/>
              </p:ext>
            </p:extLst>
          </p:nvPr>
        </p:nvGraphicFramePr>
        <p:xfrm>
          <a:off x="434975" y="1609052"/>
          <a:ext cx="8207375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5"/>
                <a:gridCol w="2030691"/>
                <a:gridCol w="1525965"/>
                <a:gridCol w="2362200"/>
                <a:gridCol w="12731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outer loop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each outer loop inner loop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</a:t>
                      </a:r>
                      <a:r>
                        <a:rPr lang="en-US" baseline="0" dirty="0" smtClean="0"/>
                        <a:t>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32,16,</a:t>
                      </a:r>
                      <a:r>
                        <a:rPr lang="en-US" baseline="0" dirty="0" smtClean="0"/>
                        <a:t>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"/>
            <a:ext cx="3589528" cy="70788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n;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&gt; 0;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/2)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    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j = 0; j &lt; n; j++ )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86400" y="639390"/>
                <a:ext cx="2623923" cy="49590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Le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latin typeface="Cambria Math"/>
                            </a:rPr>
                            <m:t>t</m:t>
                          </m:r>
                        </m:e>
                        <m:sup>
                          <m:r>
                            <a:rPr lang="en-US" sz="2400" b="0" i="0" dirty="0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s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make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a</m:t>
                      </m:r>
                      <m:r>
                        <a:rPr lang="en-US" sz="2400" b="0" i="0" dirty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dirty="0" smtClean="0">
                          <a:latin typeface="Cambria Math"/>
                        </a:rPr>
                        <m:t>table</m:t>
                      </m:r>
                    </m:oMath>
                  </m:oMathPara>
                </a14:m>
                <a:endParaRPr 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39390"/>
                <a:ext cx="2623923" cy="4959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974020" y="1581283"/>
            <a:ext cx="3716719" cy="830997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We’ve seen this before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i</a:t>
            </a:r>
            <a:r>
              <a:rPr lang="en-US" sz="2400" dirty="0" smtClean="0">
                <a:latin typeface="Comic Sans MS" panose="030F0702030302020204" pitchFamily="66" charset="0"/>
              </a:rPr>
              <a:t>t was ( 1 +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n 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0" y="2198352"/>
            <a:ext cx="4595402" cy="4440621"/>
            <a:chOff x="378618" y="1960179"/>
            <a:chExt cx="4595402" cy="4440621"/>
          </a:xfrm>
        </p:grpSpPr>
        <p:sp>
          <p:nvSpPr>
            <p:cNvPr id="2" name="Rounded Rectangle 1"/>
            <p:cNvSpPr/>
            <p:nvPr/>
          </p:nvSpPr>
          <p:spPr>
            <a:xfrm>
              <a:off x="3505200" y="1996781"/>
              <a:ext cx="1468820" cy="4404019"/>
            </a:xfrm>
            <a:prstGeom prst="round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78618" y="1960179"/>
              <a:ext cx="1468820" cy="4404019"/>
            </a:xfrm>
            <a:prstGeom prst="round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2971800" y="2198351"/>
            <a:ext cx="2154620" cy="4404019"/>
          </a:xfrm>
          <a:prstGeom prst="roundRect">
            <a:avLst/>
          </a:prstGeom>
          <a:solidFill>
            <a:srgbClr val="00B0F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(1 +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lg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n)</a:t>
            </a:r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7200" y="1981200"/>
            <a:ext cx="6419743" cy="4440622"/>
            <a:chOff x="378618" y="1960178"/>
            <a:chExt cx="6419743" cy="4440622"/>
          </a:xfrm>
        </p:grpSpPr>
        <p:sp>
          <p:nvSpPr>
            <p:cNvPr id="17" name="Rounded Rectangle 16"/>
            <p:cNvSpPr/>
            <p:nvPr/>
          </p:nvSpPr>
          <p:spPr>
            <a:xfrm>
              <a:off x="378618" y="1960178"/>
              <a:ext cx="1468820" cy="4404019"/>
            </a:xfrm>
            <a:prstGeom prst="round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5329541" y="1996781"/>
              <a:ext cx="1468820" cy="4404019"/>
            </a:xfrm>
            <a:prstGeom prst="round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126420" y="1241286"/>
            <a:ext cx="2983903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And this is just </a:t>
            </a:r>
            <a:r>
              <a:rPr lang="en-US" sz="2400" b="1" i="1" dirty="0" smtClean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141423" y="2234954"/>
            <a:ext cx="2002220" cy="4404019"/>
          </a:xfrm>
          <a:prstGeom prst="roundRect">
            <a:avLst/>
          </a:prstGeom>
          <a:solidFill>
            <a:srgbClr val="00B0F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</a:t>
            </a:r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6" grpId="0" animBg="1"/>
      <p:bldP spid="20" grpId="0" animBg="1"/>
      <p:bldP spid="20" grpId="1" animBg="1"/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57240" y="3445492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811703"/>
              </p:ext>
            </p:extLst>
          </p:nvPr>
        </p:nvGraphicFramePr>
        <p:xfrm>
          <a:off x="434975" y="1609052"/>
          <a:ext cx="8207375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345"/>
                <a:gridCol w="2030691"/>
                <a:gridCol w="1525965"/>
                <a:gridCol w="2362200"/>
                <a:gridCol w="12731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outer loop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each outer loop inner loop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err="1" smtClean="0"/>
                        <a:t>iters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</a:t>
                      </a:r>
                      <a:r>
                        <a:rPr lang="en-US" baseline="0" dirty="0" smtClean="0"/>
                        <a:t>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7, 3, 1, 0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9, 4, 2, 1, 0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32,16,</a:t>
                      </a:r>
                      <a:r>
                        <a:rPr lang="en-US" baseline="0" dirty="0" smtClean="0"/>
                        <a:t>8,4,2,1,0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"/>
            <a:ext cx="3589528" cy="707886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n;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&gt; 0;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 = </a:t>
            </a:r>
            <a:r>
              <a:rPr lang="en-US" sz="2000" dirty="0" err="1" smtClean="0">
                <a:latin typeface="Comic Sans MS" panose="030F0702030302020204" pitchFamily="66" charset="0"/>
              </a:rPr>
              <a:t>i</a:t>
            </a:r>
            <a:r>
              <a:rPr lang="en-US" sz="2000" dirty="0" smtClean="0">
                <a:latin typeface="Comic Sans MS" panose="030F0702030302020204" pitchFamily="66" charset="0"/>
              </a:rPr>
              <a:t>/2)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    for (</a:t>
            </a:r>
            <a:r>
              <a:rPr lang="en-US" sz="2000" dirty="0" err="1" smtClean="0">
                <a:latin typeface="Comic Sans MS" panose="030F0702030302020204" pitchFamily="66" charset="0"/>
              </a:rPr>
              <a:t>int</a:t>
            </a:r>
            <a:r>
              <a:rPr lang="en-US" sz="2000" dirty="0" smtClean="0">
                <a:latin typeface="Comic Sans MS" panose="030F0702030302020204" pitchFamily="66" charset="0"/>
              </a:rPr>
              <a:t> j = 0; j &lt; n; j++ )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971800" y="2198351"/>
            <a:ext cx="2154620" cy="4404019"/>
          </a:xfrm>
          <a:prstGeom prst="roundRect">
            <a:avLst/>
          </a:prstGeom>
          <a:solidFill>
            <a:srgbClr val="00B0F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(1 +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lg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n)</a:t>
            </a:r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141423" y="2234954"/>
            <a:ext cx="2002220" cy="4404019"/>
          </a:xfrm>
          <a:prstGeom prst="roundRect">
            <a:avLst/>
          </a:prstGeom>
          <a:solidFill>
            <a:srgbClr val="00B0F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</a:t>
            </a:r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81400" y="2176245"/>
            <a:ext cx="5083175" cy="1938992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And we have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en-US" sz="2400" dirty="0" smtClean="0">
                <a:latin typeface="Comic Sans MS" panose="030F0702030302020204" pitchFamily="66" charset="0"/>
              </a:rPr>
              <a:t>( 1 + 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n )   *   n       =  n + n(</a:t>
            </a:r>
            <a:r>
              <a:rPr lang="en-US" sz="2400" dirty="0" err="1" smtClean="0">
                <a:latin typeface="Comic Sans MS" panose="030F0702030302020204" pitchFamily="66" charset="0"/>
              </a:rPr>
              <a:t>lg</a:t>
            </a:r>
            <a:r>
              <a:rPr lang="en-US" sz="2400" dirty="0" smtClean="0">
                <a:latin typeface="Comic Sans MS" panose="030F0702030302020204" pitchFamily="66" charset="0"/>
              </a:rPr>
              <a:t> n)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endParaRPr lang="en-US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17913" y="3747734"/>
            <a:ext cx="34465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Remove lower order terms</a:t>
            </a:r>
            <a:endParaRPr lang="en-US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15640" y="3884404"/>
            <a:ext cx="340349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Eliminate constants – N/A</a:t>
            </a:r>
            <a:endParaRPr lang="en-US" sz="24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05600" y="4436963"/>
            <a:ext cx="181171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 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n)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6705600" y="2884131"/>
            <a:ext cx="471213" cy="52322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0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1" grpId="0" animBg="1"/>
      <p:bldP spid="24" grpId="0" animBg="1"/>
      <p:bldP spid="24" grpId="1" animBg="1"/>
      <p:bldP spid="25" grpId="0" animBg="1"/>
      <p:bldP spid="25" grpId="1" animBg="1"/>
      <p:bldP spid="27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Q6b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20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38400"/>
            <a:ext cx="82073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57240" y="2532055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</a:t>
            </a:r>
            <a:r>
              <a:rPr lang="en-US" sz="2800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800" dirty="0" smtClean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57240" y="3445492"/>
            <a:ext cx="116007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5600" y="4436963"/>
            <a:ext cx="181171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 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n)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24200" y="4801481"/>
            <a:ext cx="3657600" cy="461665"/>
          </a:xfrm>
          <a:prstGeom prst="rect">
            <a:avLst/>
          </a:prstGeom>
          <a:solidFill>
            <a:schemeClr val="accent5">
              <a:lumMod val="20000"/>
              <a:lumOff val="80000"/>
              <a:alpha val="9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By Similar we arrive at: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05600" y="5248978"/>
            <a:ext cx="1811719" cy="52322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O(n </a:t>
            </a:r>
            <a:r>
              <a:rPr lang="en-US" sz="2800" dirty="0" err="1" smtClean="0">
                <a:latin typeface="Comic Sans MS" panose="030F0702030302020204" pitchFamily="66" charset="0"/>
              </a:rPr>
              <a:t>lg</a:t>
            </a:r>
            <a:r>
              <a:rPr lang="en-US" sz="2800" dirty="0" smtClean="0">
                <a:latin typeface="Comic Sans MS" panose="030F0702030302020204" pitchFamily="66" charset="0"/>
              </a:rPr>
              <a:t> n)</a:t>
            </a:r>
          </a:p>
        </p:txBody>
      </p:sp>
    </p:spTree>
    <p:extLst>
      <p:ext uri="{BB962C8B-B14F-4D97-AF65-F5344CB8AC3E}">
        <p14:creationId xmlns:p14="http://schemas.microsoft.com/office/powerpoint/2010/main" val="241051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HINTS: Polynomial Classifications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&quot;No&quot; Symbol 1"/>
          <p:cNvSpPr/>
          <p:nvPr/>
        </p:nvSpPr>
        <p:spPr>
          <a:xfrm>
            <a:off x="2286000" y="1524000"/>
            <a:ext cx="304800" cy="457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1828800" y="1524000"/>
            <a:ext cx="304800" cy="457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1066800" y="1524000"/>
            <a:ext cx="304800" cy="457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Finish out Big-Oh</a:t>
            </a:r>
          </a:p>
          <a:p>
            <a:endParaRPr lang="en-US" dirty="0" smtClean="0"/>
          </a:p>
          <a:p>
            <a:r>
              <a:rPr lang="en-US" dirty="0" smtClean="0"/>
              <a:t>Move onto other stuff</a:t>
            </a:r>
          </a:p>
          <a:p>
            <a:pPr lvl="1"/>
            <a:r>
              <a:rPr lang="en-US" dirty="0" smtClean="0"/>
              <a:t>in other presentation files</a:t>
            </a:r>
          </a:p>
        </p:txBody>
      </p:sp>
    </p:spTree>
    <p:extLst>
      <p:ext uri="{BB962C8B-B14F-4D97-AF65-F5344CB8AC3E}">
        <p14:creationId xmlns:p14="http://schemas.microsoft.com/office/powerpoint/2010/main" val="36974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86125" y="2286000"/>
            <a:ext cx="2362200" cy="40011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= 15n  +  5  n </a:t>
            </a:r>
            <a:r>
              <a:rPr lang="en-US" sz="2000" dirty="0" err="1" smtClean="0">
                <a:latin typeface="Comic Sans MS" panose="030F0702030302020204" pitchFamily="66" charset="0"/>
              </a:rPr>
              <a:t>lg</a:t>
            </a:r>
            <a:r>
              <a:rPr lang="en-US" sz="2000" dirty="0" smtClean="0">
                <a:latin typeface="Comic Sans MS" panose="030F0702030302020204" pitchFamily="66" charset="0"/>
              </a:rPr>
              <a:t> 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&quot;No&quot; Symbol 2"/>
          <p:cNvSpPr/>
          <p:nvPr/>
        </p:nvSpPr>
        <p:spPr>
          <a:xfrm>
            <a:off x="3505200" y="2209800"/>
            <a:ext cx="457200" cy="55251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&quot;No&quot; Symbol 9"/>
          <p:cNvSpPr/>
          <p:nvPr/>
        </p:nvSpPr>
        <p:spPr>
          <a:xfrm>
            <a:off x="4135821" y="2220669"/>
            <a:ext cx="457200" cy="55251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83321" y="2971800"/>
                <a:ext cx="2362200" cy="554832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Comic Sans MS" panose="030F0702030302020204" pitchFamily="66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321" y="2971800"/>
                <a:ext cx="2362200" cy="554832"/>
              </a:xfrm>
              <a:prstGeom prst="rect">
                <a:avLst/>
              </a:prstGeom>
              <a:blipFill rotWithShape="1">
                <a:blip r:embed="rId3"/>
                <a:stretch>
                  <a:fillRect l="-230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&quot;No&quot; Symbol 2"/>
          <p:cNvSpPr/>
          <p:nvPr/>
        </p:nvSpPr>
        <p:spPr>
          <a:xfrm>
            <a:off x="4010025" y="2974122"/>
            <a:ext cx="457200" cy="55251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&quot;No&quot; Symbol 9"/>
          <p:cNvSpPr/>
          <p:nvPr/>
        </p:nvSpPr>
        <p:spPr>
          <a:xfrm>
            <a:off x="3287111" y="2974122"/>
            <a:ext cx="228600" cy="55251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6200" y="3550575"/>
                <a:ext cx="1638300" cy="937949"/>
              </a:xfrm>
              <a:prstGeom prst="rect">
                <a:avLst/>
              </a:prstGeom>
              <a:solidFill>
                <a:srgbClr val="FEFEB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550575"/>
                <a:ext cx="1638300" cy="9379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00300" y="4648200"/>
            <a:ext cx="2971800" cy="40011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 = n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US" sz="2000" dirty="0" smtClean="0">
                <a:latin typeface="Comic Sans MS" panose="030F0702030302020204" pitchFamily="66" charset="0"/>
              </a:rPr>
              <a:t> + lesser terms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1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bigocheatsheet.com/img/big-o-complexit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366" y="1371600"/>
            <a:ext cx="6628392" cy="384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391400" y="3362325"/>
            <a:ext cx="1005358" cy="4381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&quot;No&quot; Symbol 2"/>
          <p:cNvSpPr/>
          <p:nvPr/>
        </p:nvSpPr>
        <p:spPr>
          <a:xfrm>
            <a:off x="1768366" y="5334000"/>
            <a:ext cx="593834" cy="457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HINTS: Polynomial Classifications</a:t>
            </a:r>
            <a:endParaRPr lang="en-US" alt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649605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&quot;No&quot; Symbol 1"/>
          <p:cNvSpPr/>
          <p:nvPr/>
        </p:nvSpPr>
        <p:spPr>
          <a:xfrm>
            <a:off x="1692166" y="6076950"/>
            <a:ext cx="914400" cy="5715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73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see me </a:t>
            </a:r>
            <a:br>
              <a:rPr lang="en-US" dirty="0" smtClean="0"/>
            </a:br>
            <a:r>
              <a:rPr lang="en-US" dirty="0" smtClean="0"/>
              <a:t>if you have additional questions </a:t>
            </a:r>
            <a:br>
              <a:rPr lang="en-US" dirty="0" smtClean="0"/>
            </a:br>
            <a:r>
              <a:rPr lang="en-US" dirty="0" smtClean="0"/>
              <a:t>on Big-Oh </a:t>
            </a:r>
            <a:br>
              <a:rPr lang="en-US" dirty="0" smtClean="0"/>
            </a:br>
            <a:r>
              <a:rPr lang="en-US" dirty="0" smtClean="0"/>
              <a:t>or the related 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0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</a:t>
            </a:r>
            <a:r>
              <a:rPr lang="en-US" dirty="0" smtClean="0"/>
              <a:t>other </a:t>
            </a:r>
            <a:r>
              <a:rPr lang="en-US" dirty="0"/>
              <a:t>q</a:t>
            </a:r>
            <a:r>
              <a:rPr lang="en-US" dirty="0" smtClean="0"/>
              <a:t>uestions  </a:t>
            </a:r>
            <a:r>
              <a:rPr lang="en-US" dirty="0"/>
              <a:t>on:</a:t>
            </a:r>
          </a:p>
          <a:p>
            <a:pPr lvl="1"/>
            <a:r>
              <a:rPr lang="en-US" dirty="0"/>
              <a:t>Big-Oh</a:t>
            </a:r>
          </a:p>
          <a:p>
            <a:pPr lvl="2"/>
            <a:r>
              <a:rPr lang="en-US" dirty="0"/>
              <a:t>Some Formulas</a:t>
            </a:r>
          </a:p>
          <a:p>
            <a:pPr lvl="2"/>
            <a:r>
              <a:rPr lang="en-US" dirty="0"/>
              <a:t>Examples</a:t>
            </a:r>
          </a:p>
          <a:p>
            <a:pPr lvl="2"/>
            <a:endParaRPr lang="en-US" dirty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New stuff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is it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 smtClean="0"/>
              <a:t>Continue to next presentation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89" y="448056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General Questions  ?</a:t>
            </a:r>
          </a:p>
          <a:p>
            <a:pPr lvl="1"/>
            <a:endParaRPr lang="en-US" dirty="0"/>
          </a:p>
          <a:p>
            <a:r>
              <a:rPr lang="en-US" dirty="0"/>
              <a:t>Next </a:t>
            </a:r>
            <a:r>
              <a:rPr lang="en-US" dirty="0" smtClean="0"/>
              <a:t>up</a:t>
            </a:r>
          </a:p>
          <a:p>
            <a:pPr lvl="1"/>
            <a:r>
              <a:rPr lang="en-US" dirty="0" smtClean="0"/>
              <a:t>Big-Oh</a:t>
            </a:r>
          </a:p>
          <a:p>
            <a:pPr lvl="2"/>
            <a:r>
              <a:rPr lang="en-US" dirty="0" smtClean="0"/>
              <a:t>Some Formulas</a:t>
            </a:r>
          </a:p>
          <a:p>
            <a:pPr lvl="2"/>
            <a:r>
              <a:rPr lang="en-US" dirty="0" smtClean="0"/>
              <a:t>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Term: Suggest Knowing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6966" y="1905000"/>
            <a:ext cx="288190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1 + 2 + 3 + 4 + … + n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91731" y="2362200"/>
            <a:ext cx="1524000" cy="1633814"/>
            <a:chOff x="5772010" y="1347858"/>
            <a:chExt cx="1524000" cy="16338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5772010" y="2043723"/>
                  <a:ext cx="1524000" cy="93794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b="0" i="1" dirty="0" smtClean="0">
                                <a:latin typeface="Cambria Math"/>
                              </a:rPr>
                              <m:t>𝑖</m:t>
                            </m:r>
                          </m:e>
                        </m:nary>
                        <m:r>
                          <a:rPr lang="en-US" sz="2000" b="0" i="1" dirty="0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US" sz="2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2010" y="2043723"/>
                  <a:ext cx="1524000" cy="937949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/>
            <p:nvPr/>
          </p:nvCxnSpPr>
          <p:spPr>
            <a:xfrm>
              <a:off x="6682351" y="1347858"/>
              <a:ext cx="1" cy="638145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307814" y="3153592"/>
            <a:ext cx="2134632" cy="676532"/>
            <a:chOff x="3580368" y="2069332"/>
            <a:chExt cx="2134632" cy="676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038600" y="2069332"/>
                  <a:ext cx="1676400" cy="67653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8600" y="2069332"/>
                  <a:ext cx="1676400" cy="6765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>
              <a:endCxn id="9" idx="1"/>
            </p:cNvCxnSpPr>
            <p:nvPr/>
          </p:nvCxnSpPr>
          <p:spPr>
            <a:xfrm flipV="1">
              <a:off x="3580368" y="2407598"/>
              <a:ext cx="458232" cy="1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442446" y="3284301"/>
            <a:ext cx="2410059" cy="461665"/>
            <a:chOff x="3457341" y="2069332"/>
            <a:chExt cx="2410059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4038600" y="2069332"/>
              <a:ext cx="1828800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omic Sans MS" panose="030F0702030302020204" pitchFamily="66" charset="0"/>
                </a:rPr>
                <a:t>½ </a:t>
              </a:r>
              <a:r>
                <a:rPr lang="en-US" sz="2400" i="1" dirty="0" smtClean="0">
                  <a:latin typeface="Comic Sans MS" panose="030F0702030302020204" pitchFamily="66" charset="0"/>
                </a:rPr>
                <a:t>n</a:t>
              </a:r>
              <a:r>
                <a:rPr lang="en-US" sz="2400" baseline="30000" dirty="0" smtClean="0">
                  <a:latin typeface="Comic Sans MS" panose="030F0702030302020204" pitchFamily="66" charset="0"/>
                </a:rPr>
                <a:t>2</a:t>
              </a:r>
              <a:r>
                <a:rPr lang="en-US" sz="2400" dirty="0" smtClean="0">
                  <a:latin typeface="Comic Sans MS" panose="030F0702030302020204" pitchFamily="66" charset="0"/>
                </a:rPr>
                <a:t>  +  ½ </a:t>
              </a:r>
              <a:r>
                <a:rPr lang="en-US" sz="2400" i="1" dirty="0" smtClean="0">
                  <a:latin typeface="Comic Sans MS" panose="030F0702030302020204" pitchFamily="66" charset="0"/>
                </a:rPr>
                <a:t>n</a:t>
              </a:r>
              <a:endParaRPr lang="en-US" sz="2400" i="1" dirty="0">
                <a:latin typeface="Comic Sans MS" panose="030F0702030302020204" pitchFamily="66" charset="0"/>
              </a:endParaRPr>
            </a:p>
          </p:txBody>
        </p:sp>
        <p:cxnSp>
          <p:nvCxnSpPr>
            <p:cNvPr id="13" name="Straight Arrow Connector 12"/>
            <p:cNvCxnSpPr>
              <a:endCxn id="12" idx="1"/>
            </p:cNvCxnSpPr>
            <p:nvPr/>
          </p:nvCxnSpPr>
          <p:spPr>
            <a:xfrm>
              <a:off x="3457341" y="2276889"/>
              <a:ext cx="581259" cy="23276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&quot;No&quot; Symbol 13"/>
          <p:cNvSpPr/>
          <p:nvPr/>
        </p:nvSpPr>
        <p:spPr>
          <a:xfrm>
            <a:off x="6117814" y="3153592"/>
            <a:ext cx="6096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&quot;No&quot; Symbol 14"/>
          <p:cNvSpPr/>
          <p:nvPr/>
        </p:nvSpPr>
        <p:spPr>
          <a:xfrm>
            <a:off x="4898614" y="3153592"/>
            <a:ext cx="3810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862734" y="3153592"/>
            <a:ext cx="2069505" cy="584775"/>
            <a:chOff x="5550495" y="1916931"/>
            <a:chExt cx="2069505" cy="584775"/>
          </a:xfrm>
        </p:grpSpPr>
        <p:sp>
          <p:nvSpPr>
            <p:cNvPr id="17" name="TextBox 16"/>
            <p:cNvSpPr txBox="1"/>
            <p:nvPr/>
          </p:nvSpPr>
          <p:spPr>
            <a:xfrm>
              <a:off x="6319345" y="1916931"/>
              <a:ext cx="1300655" cy="58477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omic Sans MS" panose="030F0702030302020204" pitchFamily="66" charset="0"/>
                </a:rPr>
                <a:t>O(</a:t>
              </a:r>
              <a:r>
                <a:rPr lang="en-US" sz="3200" i="1" dirty="0" smtClean="0">
                  <a:latin typeface="Comic Sans MS" panose="030F0702030302020204" pitchFamily="66" charset="0"/>
                </a:rPr>
                <a:t>n</a:t>
              </a:r>
              <a:r>
                <a:rPr lang="en-US" sz="3200" baseline="30000" dirty="0" smtClean="0">
                  <a:latin typeface="Comic Sans MS" panose="030F0702030302020204" pitchFamily="66" charset="0"/>
                </a:rPr>
                <a:t>2</a:t>
              </a:r>
              <a:r>
                <a:rPr lang="en-US" sz="3200" dirty="0" smtClean="0">
                  <a:latin typeface="Comic Sans MS" panose="030F0702030302020204" pitchFamily="66" charset="0"/>
                </a:rPr>
                <a:t>)</a:t>
              </a:r>
              <a:endParaRPr lang="en-US" sz="32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8" name="Straight Arrow Connector 17"/>
            <p:cNvCxnSpPr>
              <a:endCxn id="17" idx="1"/>
            </p:cNvCxnSpPr>
            <p:nvPr/>
          </p:nvCxnSpPr>
          <p:spPr>
            <a:xfrm flipV="1">
              <a:off x="5550495" y="2209319"/>
              <a:ext cx="768850" cy="45882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4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Term: Suggest Knowing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6966" y="1905000"/>
            <a:ext cx="288190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1 + 4 + 9 + 16 + … + n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2</a:t>
            </a:r>
            <a:endParaRPr lang="en-US" sz="2000" baseline="30000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91731" y="2362200"/>
            <a:ext cx="1524000" cy="1633814"/>
            <a:chOff x="5772010" y="1347858"/>
            <a:chExt cx="1524000" cy="16338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5772010" y="2043723"/>
                  <a:ext cx="1524000" cy="93794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en-US" sz="2000" i="1" dirty="0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000" b="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dirty="0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n-US" sz="20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  <m:r>
                          <a:rPr lang="en-US" sz="2000" b="0" i="1" dirty="0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US" sz="2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2010" y="2043723"/>
                  <a:ext cx="1524000" cy="93794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Arrow Connector 6"/>
            <p:cNvCxnSpPr/>
            <p:nvPr/>
          </p:nvCxnSpPr>
          <p:spPr>
            <a:xfrm>
              <a:off x="6682351" y="1347858"/>
              <a:ext cx="1" cy="638145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307814" y="3153592"/>
            <a:ext cx="2645186" cy="676532"/>
            <a:chOff x="3580368" y="2069332"/>
            <a:chExt cx="2134632" cy="676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038600" y="2069332"/>
                  <a:ext cx="1676400" cy="67653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+1)(2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+1)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8600" y="2069332"/>
                  <a:ext cx="1676400" cy="6765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>
              <a:endCxn id="9" idx="1"/>
            </p:cNvCxnSpPr>
            <p:nvPr/>
          </p:nvCxnSpPr>
          <p:spPr>
            <a:xfrm flipV="1">
              <a:off x="3580368" y="2407598"/>
              <a:ext cx="458232" cy="1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733269" y="3825775"/>
            <a:ext cx="2458261" cy="1327805"/>
            <a:chOff x="3882537" y="1507423"/>
            <a:chExt cx="1828800" cy="13278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882537" y="2292451"/>
                  <a:ext cx="1828800" cy="542777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box>
                          <m:box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/>
                              </a:rPr>
                              <m:t> + 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+ 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</m:e>
                        </m:box>
                      </m:oMath>
                    </m:oMathPara>
                  </a14:m>
                  <a:endParaRPr lang="en-US" sz="2400" i="1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537" y="2292451"/>
                  <a:ext cx="1828800" cy="5427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Straight Arrow Connector 12"/>
            <p:cNvCxnSpPr>
              <a:endCxn id="12" idx="0"/>
            </p:cNvCxnSpPr>
            <p:nvPr/>
          </p:nvCxnSpPr>
          <p:spPr>
            <a:xfrm>
              <a:off x="4796937" y="1507423"/>
              <a:ext cx="1" cy="785028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&quot;No&quot; Symbol 13"/>
          <p:cNvSpPr/>
          <p:nvPr/>
        </p:nvSpPr>
        <p:spPr>
          <a:xfrm>
            <a:off x="3657601" y="4610803"/>
            <a:ext cx="6096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&quot;No&quot; Symbol 14"/>
          <p:cNvSpPr/>
          <p:nvPr/>
        </p:nvSpPr>
        <p:spPr>
          <a:xfrm>
            <a:off x="2875644" y="4503454"/>
            <a:ext cx="3810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206374" y="4568805"/>
            <a:ext cx="2069505" cy="584775"/>
            <a:chOff x="5550495" y="1916931"/>
            <a:chExt cx="2069505" cy="584775"/>
          </a:xfrm>
        </p:grpSpPr>
        <p:sp>
          <p:nvSpPr>
            <p:cNvPr id="17" name="TextBox 16"/>
            <p:cNvSpPr txBox="1"/>
            <p:nvPr/>
          </p:nvSpPr>
          <p:spPr>
            <a:xfrm>
              <a:off x="6319345" y="1916931"/>
              <a:ext cx="1300655" cy="58477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Comic Sans MS" panose="030F0702030302020204" pitchFamily="66" charset="0"/>
                </a:rPr>
                <a:t>O(</a:t>
              </a:r>
              <a:r>
                <a:rPr lang="en-US" sz="3200" i="1" dirty="0" smtClean="0">
                  <a:latin typeface="Comic Sans MS" panose="030F0702030302020204" pitchFamily="66" charset="0"/>
                </a:rPr>
                <a:t>n</a:t>
              </a:r>
              <a:r>
                <a:rPr lang="en-US" sz="3200" baseline="30000" dirty="0">
                  <a:latin typeface="Comic Sans MS" panose="030F0702030302020204" pitchFamily="66" charset="0"/>
                </a:rPr>
                <a:t>3</a:t>
              </a:r>
              <a:r>
                <a:rPr lang="en-US" sz="3200" dirty="0" smtClean="0">
                  <a:latin typeface="Comic Sans MS" panose="030F0702030302020204" pitchFamily="66" charset="0"/>
                </a:rPr>
                <a:t>)</a:t>
              </a:r>
              <a:endParaRPr lang="en-US" sz="32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18" name="Straight Arrow Connector 17"/>
            <p:cNvCxnSpPr>
              <a:endCxn id="17" idx="1"/>
            </p:cNvCxnSpPr>
            <p:nvPr/>
          </p:nvCxnSpPr>
          <p:spPr>
            <a:xfrm flipV="1">
              <a:off x="5550495" y="2209319"/>
              <a:ext cx="768850" cy="45882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&quot;No&quot; Symbol 23"/>
          <p:cNvSpPr/>
          <p:nvPr/>
        </p:nvSpPr>
        <p:spPr>
          <a:xfrm>
            <a:off x="4342412" y="4568805"/>
            <a:ext cx="609600" cy="80724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8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 On:</a:t>
            </a:r>
          </a:p>
          <a:p>
            <a:pPr lvl="1"/>
            <a:r>
              <a:rPr lang="en-US" dirty="0"/>
              <a:t>Big-Oh</a:t>
            </a:r>
          </a:p>
          <a:p>
            <a:pPr lvl="2"/>
            <a:r>
              <a:rPr lang="en-US" dirty="0"/>
              <a:t>Some Formulas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Next up</a:t>
            </a:r>
          </a:p>
          <a:p>
            <a:pPr lvl="1"/>
            <a:r>
              <a:rPr lang="en-US" dirty="0" smtClean="0"/>
              <a:t>Big-Oh</a:t>
            </a:r>
          </a:p>
          <a:p>
            <a:pPr lvl="2"/>
            <a:r>
              <a:rPr lang="en-US" dirty="0" smtClean="0"/>
              <a:t>Examples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b="1" dirty="0" smtClean="0">
                <a:solidFill>
                  <a:srgbClr val="FF0000"/>
                </a:solidFill>
              </a:rPr>
              <a:t>Not all C++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of the following examples</a:t>
            </a:r>
          </a:p>
          <a:p>
            <a:pPr lvl="1"/>
            <a:r>
              <a:rPr lang="en-US" dirty="0" smtClean="0"/>
              <a:t>and some in your homework</a:t>
            </a:r>
          </a:p>
          <a:p>
            <a:pPr lvl="1"/>
            <a:r>
              <a:rPr lang="en-US" dirty="0" smtClean="0"/>
              <a:t>and some on your quizzes and tests</a:t>
            </a:r>
          </a:p>
          <a:p>
            <a:endParaRPr lang="en-US" dirty="0"/>
          </a:p>
          <a:p>
            <a:r>
              <a:rPr lang="en-US" dirty="0" smtClean="0"/>
              <a:t>will NOT be C++</a:t>
            </a:r>
          </a:p>
          <a:p>
            <a:pPr lvl="1"/>
            <a:r>
              <a:rPr lang="en-US" dirty="0" smtClean="0"/>
              <a:t>consider it pseudo-code</a:t>
            </a:r>
          </a:p>
          <a:p>
            <a:pPr lvl="1"/>
            <a:r>
              <a:rPr lang="en-US" dirty="0" smtClean="0"/>
              <a:t>with some of it looking a lot like Java</a:t>
            </a:r>
          </a:p>
          <a:p>
            <a:pPr lvl="1"/>
            <a:endParaRPr lang="en-US" dirty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Because Big-Oh Analysis is NOT C++ specific</a:t>
            </a:r>
          </a:p>
          <a:p>
            <a:pPr lvl="1"/>
            <a:r>
              <a:rPr lang="en-US" dirty="0" smtClean="0"/>
              <a:t>It applies to all algorithms implemented in any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7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6963</TotalTime>
  <Words>3115</Words>
  <Application>Microsoft Office PowerPoint</Application>
  <PresentationFormat>On-screen Show (4:3)</PresentationFormat>
  <Paragraphs>737</Paragraphs>
  <Slides>48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Big Oh, part 3</vt:lpstr>
      <vt:lpstr>Things to Note</vt:lpstr>
      <vt:lpstr>From Last Time</vt:lpstr>
      <vt:lpstr>For Today</vt:lpstr>
      <vt:lpstr>Marker Slide</vt:lpstr>
      <vt:lpstr>Long Term: Suggest Knowing</vt:lpstr>
      <vt:lpstr>Long Term: Suggest Knowing</vt:lpstr>
      <vt:lpstr>Marker Slide</vt:lpstr>
      <vt:lpstr>Note: Not all C++</vt:lpstr>
      <vt:lpstr>Q1</vt:lpstr>
      <vt:lpstr>Q2</vt:lpstr>
      <vt:lpstr>Q2 – the faster way</vt:lpstr>
      <vt:lpstr>Marker Slide</vt:lpstr>
      <vt:lpstr>Q3: Lengthy Way</vt:lpstr>
      <vt:lpstr>Q3: Lengthy Way</vt:lpstr>
      <vt:lpstr>Q3: Lengthy Way</vt:lpstr>
      <vt:lpstr>Q3: Lengthy Way</vt:lpstr>
      <vt:lpstr>Q4</vt:lpstr>
      <vt:lpstr>Q4: Lengthy Way Justifies Op Count Way</vt:lpstr>
      <vt:lpstr>Q4: Operation Count</vt:lpstr>
      <vt:lpstr>Q4: Operation Count</vt:lpstr>
      <vt:lpstr>Q4: Operation Count</vt:lpstr>
      <vt:lpstr>Q4: Operation Count</vt:lpstr>
      <vt:lpstr>Q4: Operation Count</vt:lpstr>
      <vt:lpstr>Q4: Operation Count</vt:lpstr>
      <vt:lpstr>Marker Slide</vt:lpstr>
      <vt:lpstr>Q5</vt:lpstr>
      <vt:lpstr>Q5</vt:lpstr>
      <vt:lpstr>Q6a</vt:lpstr>
      <vt:lpstr>Q6a</vt:lpstr>
      <vt:lpstr>Q6a</vt:lpstr>
      <vt:lpstr>Q6a</vt:lpstr>
      <vt:lpstr>Q6b</vt:lpstr>
      <vt:lpstr>Q6b</vt:lpstr>
      <vt:lpstr>Q6b</vt:lpstr>
      <vt:lpstr>Q6b</vt:lpstr>
      <vt:lpstr>Q6b</vt:lpstr>
      <vt:lpstr>Q6b</vt:lpstr>
      <vt:lpstr>HINTS: Polynomial Classifications</vt:lpstr>
      <vt:lpstr>HINTS: Polynomial Classifications</vt:lpstr>
      <vt:lpstr>HINTS: Polynomial Classifications</vt:lpstr>
      <vt:lpstr>HINTS: Polynomial Classifications</vt:lpstr>
      <vt:lpstr>HINTS: Polynomial Classifications</vt:lpstr>
      <vt:lpstr>HINTS: Polynomial Classifications</vt:lpstr>
      <vt:lpstr>HINTS: Polynomial Classifications</vt:lpstr>
      <vt:lpstr>Other Questions</vt:lpstr>
      <vt:lpstr>Marker Slide</vt:lpstr>
      <vt:lpstr>The End</vt:lpstr>
    </vt:vector>
  </TitlesOfParts>
  <Company>University of Wisconsin - Stout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Dingle, Brent</dc:creator>
  <cp:lastModifiedBy>Dingle, Brent</cp:lastModifiedBy>
  <cp:revision>1455</cp:revision>
  <dcterms:created xsi:type="dcterms:W3CDTF">2014-01-06T21:28:52Z</dcterms:created>
  <dcterms:modified xsi:type="dcterms:W3CDTF">2014-09-07T16:29:25Z</dcterms:modified>
</cp:coreProperties>
</file>