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703" r:id="rId3"/>
    <p:sldId id="419" r:id="rId4"/>
    <p:sldId id="457" r:id="rId5"/>
    <p:sldId id="420" r:id="rId6"/>
    <p:sldId id="608" r:id="rId7"/>
    <p:sldId id="627" r:id="rId8"/>
    <p:sldId id="628" r:id="rId9"/>
    <p:sldId id="630" r:id="rId10"/>
    <p:sldId id="631" r:id="rId11"/>
    <p:sldId id="633" r:id="rId12"/>
    <p:sldId id="634" r:id="rId13"/>
    <p:sldId id="635" r:id="rId14"/>
    <p:sldId id="636" r:id="rId15"/>
    <p:sldId id="637" r:id="rId16"/>
    <p:sldId id="638" r:id="rId17"/>
    <p:sldId id="640" r:id="rId18"/>
    <p:sldId id="639" r:id="rId19"/>
    <p:sldId id="690" r:id="rId20"/>
    <p:sldId id="691" r:id="rId21"/>
    <p:sldId id="641" r:id="rId22"/>
    <p:sldId id="642" r:id="rId23"/>
    <p:sldId id="643" r:id="rId24"/>
    <p:sldId id="644" r:id="rId25"/>
    <p:sldId id="645" r:id="rId26"/>
    <p:sldId id="646" r:id="rId27"/>
    <p:sldId id="647" r:id="rId28"/>
    <p:sldId id="649" r:id="rId29"/>
    <p:sldId id="648" r:id="rId30"/>
    <p:sldId id="651" r:id="rId31"/>
    <p:sldId id="652" r:id="rId32"/>
    <p:sldId id="653" r:id="rId33"/>
    <p:sldId id="654" r:id="rId34"/>
    <p:sldId id="655" r:id="rId35"/>
    <p:sldId id="656" r:id="rId36"/>
    <p:sldId id="657" r:id="rId37"/>
    <p:sldId id="658" r:id="rId38"/>
    <p:sldId id="659" r:id="rId39"/>
    <p:sldId id="660" r:id="rId40"/>
    <p:sldId id="661" r:id="rId41"/>
    <p:sldId id="662" r:id="rId42"/>
    <p:sldId id="663" r:id="rId43"/>
    <p:sldId id="664" r:id="rId44"/>
    <p:sldId id="665" r:id="rId45"/>
    <p:sldId id="666" r:id="rId46"/>
    <p:sldId id="667" r:id="rId47"/>
    <p:sldId id="668" r:id="rId48"/>
    <p:sldId id="669" r:id="rId49"/>
    <p:sldId id="670" r:id="rId50"/>
    <p:sldId id="671" r:id="rId51"/>
    <p:sldId id="695" r:id="rId52"/>
    <p:sldId id="692" r:id="rId53"/>
    <p:sldId id="693" r:id="rId54"/>
    <p:sldId id="694" r:id="rId55"/>
    <p:sldId id="679" r:id="rId56"/>
    <p:sldId id="650" r:id="rId57"/>
    <p:sldId id="543" r:id="rId58"/>
    <p:sldId id="672" r:id="rId59"/>
    <p:sldId id="673" r:id="rId60"/>
    <p:sldId id="674" r:id="rId61"/>
    <p:sldId id="675" r:id="rId62"/>
    <p:sldId id="676" r:id="rId63"/>
    <p:sldId id="677" r:id="rId64"/>
    <p:sldId id="678" r:id="rId65"/>
    <p:sldId id="680" r:id="rId66"/>
    <p:sldId id="681" r:id="rId67"/>
    <p:sldId id="683" r:id="rId68"/>
    <p:sldId id="682" r:id="rId69"/>
    <p:sldId id="689" r:id="rId70"/>
    <p:sldId id="688" r:id="rId71"/>
    <p:sldId id="698" r:id="rId72"/>
    <p:sldId id="699" r:id="rId73"/>
    <p:sldId id="700" r:id="rId74"/>
    <p:sldId id="696" r:id="rId75"/>
    <p:sldId id="684" r:id="rId76"/>
    <p:sldId id="532" r:id="rId77"/>
    <p:sldId id="418" r:id="rId78"/>
    <p:sldId id="260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BF"/>
    <a:srgbClr val="ECEBD3"/>
    <a:srgbClr val="EDE65D"/>
    <a:srgbClr val="FDF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84936" autoAdjust="0"/>
  </p:normalViewPr>
  <p:slideViewPr>
    <p:cSldViewPr>
      <p:cViewPr varScale="1">
        <p:scale>
          <a:sx n="79" d="100"/>
          <a:sy n="79" d="100"/>
        </p:scale>
        <p:origin x="-5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DDDC3-560E-4660-8D57-5E2700C0CFE2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9E0AA-779A-4269-93AF-9B1903AC2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9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 of pointers has existed for a LONG </a:t>
            </a:r>
            <a:r>
              <a:rPr lang="en-US" dirty="0" err="1" smtClean="0"/>
              <a:t>LONG</a:t>
            </a:r>
            <a:r>
              <a:rPr lang="en-US" dirty="0" smtClean="0"/>
              <a:t> time. </a:t>
            </a:r>
          </a:p>
          <a:p>
            <a:r>
              <a:rPr lang="en-US" dirty="0" smtClean="0"/>
              <a:t>Pointers and</a:t>
            </a:r>
            <a:r>
              <a:rPr lang="en-US" baseline="0" dirty="0" smtClean="0"/>
              <a:t> references (and arrays) are all abstractions of more concrete ideas.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9E0AA-779A-4269-93AF-9B1903AC2F6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9E0AA-779A-4269-93AF-9B1903AC2F6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5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0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6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9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6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2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3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0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B8513-FCC6-45B3-8F2C-702BFD3288B5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6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 and Pointers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244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000" y="228600"/>
            <a:ext cx="22934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Connect Speakers</a:t>
            </a:r>
          </a:p>
          <a:p>
            <a:r>
              <a:rPr lang="en-US" dirty="0" smtClean="0"/>
              <a:t>for this Presentation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761372"/>
            <a:ext cx="4495800" cy="942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Brent M. Dingle, Ph.D.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Design and Development Program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Mathematics, Statistics, and Computer Science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– Stout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05800" y="6426534"/>
            <a:ext cx="56038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</p:txBody>
      </p:sp>
      <p:sp>
        <p:nvSpPr>
          <p:cNvPr id="8" name="TextBox 7"/>
          <p:cNvSpPr txBox="1"/>
          <p:nvPr/>
        </p:nvSpPr>
        <p:spPr>
          <a:xfrm rot="20334187">
            <a:off x="6905556" y="3134714"/>
            <a:ext cx="143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Chapter 3-ish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main uses of references is to pass a variable to a function “by reference”</a:t>
            </a:r>
          </a:p>
          <a:p>
            <a:endParaRPr lang="en-US" dirty="0"/>
          </a:p>
          <a:p>
            <a:r>
              <a:rPr lang="en-US" dirty="0" smtClean="0"/>
              <a:t>This means the variable’s value can be changed by the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0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Example – Swap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Enter and run the following program: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4343400" cy="4832092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Demonstrates passing references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 smtClean="0">
                <a:latin typeface="Comic Sans MS" panose="030F0702030302020204" pitchFamily="66" charset="0"/>
              </a:rPr>
              <a:t>//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#</a:t>
            </a:r>
            <a:r>
              <a:rPr lang="en-US" sz="1400" dirty="0">
                <a:latin typeface="Comic Sans MS" panose="030F0702030302020204" pitchFamily="66" charset="0"/>
              </a:rPr>
              <a:t>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err="1" smtClean="0">
                <a:latin typeface="Comic Sans MS" panose="030F0702030302020204" pitchFamily="66" charset="0"/>
              </a:rPr>
              <a:t>int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</a:t>
            </a:r>
            <a:r>
              <a:rPr lang="en-US" sz="1400" dirty="0" smtClean="0">
                <a:latin typeface="Comic Sans MS" panose="030F0702030302020204" pitchFamily="66" charset="0"/>
              </a:rPr>
              <a:t>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881" y="2031087"/>
            <a:ext cx="4343400" cy="4401205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 of – Swap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4343400" cy="4832092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Demonstrates passing references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 smtClean="0">
                <a:latin typeface="Comic Sans MS" panose="030F0702030302020204" pitchFamily="66" charset="0"/>
              </a:rPr>
              <a:t>//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#</a:t>
            </a:r>
            <a:r>
              <a:rPr lang="en-US" sz="1400" dirty="0">
                <a:latin typeface="Comic Sans MS" panose="030F0702030302020204" pitchFamily="66" charset="0"/>
              </a:rPr>
              <a:t>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err="1" smtClean="0">
                <a:latin typeface="Comic Sans MS" panose="030F0702030302020204" pitchFamily="66" charset="0"/>
              </a:rPr>
              <a:t>int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</a:t>
            </a:r>
            <a:r>
              <a:rPr lang="en-US" sz="1400" dirty="0" smtClean="0">
                <a:latin typeface="Comic Sans MS" panose="030F0702030302020204" pitchFamily="66" charset="0"/>
              </a:rPr>
              <a:t>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881" y="2031087"/>
            <a:ext cx="4343400" cy="4401205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2895600"/>
            <a:ext cx="2743200" cy="6858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1818382"/>
            <a:ext cx="37338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Global Function </a:t>
            </a:r>
            <a:r>
              <a:rPr lang="en-US" sz="1600" b="1" dirty="0" smtClean="0">
                <a:cs typeface="Consolas" panose="020B0609020204030204" pitchFamily="49" charset="0"/>
              </a:rPr>
              <a:t>declaration</a:t>
            </a:r>
            <a:r>
              <a:rPr lang="en-US" sz="1600" dirty="0" smtClean="0">
                <a:cs typeface="Consolas" panose="020B0609020204030204" pitchFamily="49" charset="0"/>
              </a:rPr>
              <a:t> prototypes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Note that </a:t>
            </a:r>
            <a:r>
              <a:rPr lang="en-US" sz="1600" dirty="0" err="1" smtClean="0">
                <a:cs typeface="Consolas" panose="020B0609020204030204" pitchFamily="49" charset="0"/>
              </a:rPr>
              <a:t>goodSwap</a:t>
            </a:r>
            <a:r>
              <a:rPr lang="en-US" sz="1600" dirty="0" smtClean="0">
                <a:cs typeface="Consolas" panose="020B0609020204030204" pitchFamily="49" charset="0"/>
              </a:rPr>
              <a:t> is using References</a:t>
            </a: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 of – Swap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4343400" cy="4832092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Demonstrates passing references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 smtClean="0">
                <a:latin typeface="Comic Sans MS" panose="030F0702030302020204" pitchFamily="66" charset="0"/>
              </a:rPr>
              <a:t>//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#</a:t>
            </a:r>
            <a:r>
              <a:rPr lang="en-US" sz="1400" dirty="0">
                <a:latin typeface="Comic Sans MS" panose="030F0702030302020204" pitchFamily="66" charset="0"/>
              </a:rPr>
              <a:t>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err="1" smtClean="0">
                <a:latin typeface="Comic Sans MS" panose="030F0702030302020204" pitchFamily="66" charset="0"/>
              </a:rPr>
              <a:t>int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</a:t>
            </a:r>
            <a:r>
              <a:rPr lang="en-US" sz="1400" dirty="0" smtClean="0">
                <a:latin typeface="Comic Sans MS" panose="030F0702030302020204" pitchFamily="66" charset="0"/>
              </a:rPr>
              <a:t>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881" y="2031087"/>
            <a:ext cx="4343400" cy="4401205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43400" y="3545888"/>
            <a:ext cx="3048000" cy="2886403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52800" y="2950695"/>
            <a:ext cx="32766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Function </a:t>
            </a:r>
            <a:r>
              <a:rPr lang="en-US" sz="1600" b="1" dirty="0" smtClean="0">
                <a:cs typeface="Consolas" panose="020B0609020204030204" pitchFamily="49" charset="0"/>
              </a:rPr>
              <a:t>definitions</a:t>
            </a:r>
            <a:endParaRPr lang="en-US" sz="1600" b="1" dirty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 of – Swap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4343400" cy="4832092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Demonstrates passing references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 smtClean="0">
                <a:latin typeface="Comic Sans MS" panose="030F0702030302020204" pitchFamily="66" charset="0"/>
              </a:rPr>
              <a:t>//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#</a:t>
            </a:r>
            <a:r>
              <a:rPr lang="en-US" sz="1400" dirty="0">
                <a:latin typeface="Comic Sans MS" panose="030F0702030302020204" pitchFamily="66" charset="0"/>
              </a:rPr>
              <a:t>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err="1" smtClean="0">
                <a:latin typeface="Comic Sans MS" panose="030F0702030302020204" pitchFamily="66" charset="0"/>
              </a:rPr>
              <a:t>int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</a:t>
            </a:r>
            <a:r>
              <a:rPr lang="en-US" sz="1400" dirty="0" smtClean="0">
                <a:latin typeface="Comic Sans MS" panose="030F0702030302020204" pitchFamily="66" charset="0"/>
              </a:rPr>
              <a:t>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881" y="2031087"/>
            <a:ext cx="4343400" cy="4401205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9599" y="5100801"/>
            <a:ext cx="3958281" cy="1443202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5100801"/>
            <a:ext cx="327660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badSwap</a:t>
            </a:r>
            <a:r>
              <a:rPr lang="en-US" sz="1600" dirty="0" smtClean="0">
                <a:cs typeface="Consolas" panose="020B0609020204030204" pitchFamily="49" charset="0"/>
              </a:rPr>
              <a:t> is </a:t>
            </a:r>
            <a:r>
              <a:rPr lang="en-US" sz="1600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“pass-by-VALUE”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so upon return from the function nothing changes</a:t>
            </a:r>
            <a:endParaRPr lang="en-US" sz="1600" dirty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 of – Swap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4343400" cy="4832092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Demonstrates passing references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 smtClean="0">
                <a:latin typeface="Comic Sans MS" panose="030F0702030302020204" pitchFamily="66" charset="0"/>
              </a:rPr>
              <a:t>//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#</a:t>
            </a:r>
            <a:r>
              <a:rPr lang="en-US" sz="1400" dirty="0">
                <a:latin typeface="Comic Sans MS" panose="030F0702030302020204" pitchFamily="66" charset="0"/>
              </a:rPr>
              <a:t>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y);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err="1" smtClean="0">
                <a:latin typeface="Comic Sans MS" panose="030F0702030302020204" pitchFamily="66" charset="0"/>
              </a:rPr>
              <a:t>int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</a:t>
            </a:r>
            <a:r>
              <a:rPr lang="en-US" sz="1400" dirty="0" smtClean="0">
                <a:latin typeface="Comic Sans MS" panose="030F0702030302020204" pitchFamily="66" charset="0"/>
              </a:rPr>
              <a:t>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881" y="2031087"/>
            <a:ext cx="4343400" cy="4401205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&amp;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x = y;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60440" y="1905000"/>
            <a:ext cx="3958281" cy="11430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4059" y="3124200"/>
            <a:ext cx="327660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goodSwap</a:t>
            </a:r>
            <a:r>
              <a:rPr lang="en-US" sz="1600" dirty="0" smtClean="0">
                <a:cs typeface="Consolas" panose="020B0609020204030204" pitchFamily="49" charset="0"/>
              </a:rPr>
              <a:t> is </a:t>
            </a:r>
            <a:r>
              <a:rPr lang="en-US" sz="1600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“pass-by-REFERENCE”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so upon return from the function values ARE CHANGED</a:t>
            </a:r>
            <a:endParaRPr lang="en-US" sz="1600" dirty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2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Examples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EX033_InventDisplay.cpp</a:t>
            </a:r>
          </a:p>
          <a:p>
            <a:pPr lvl="1"/>
            <a:r>
              <a:rPr lang="en-US" dirty="0" smtClean="0"/>
              <a:t>passing vectors of strings by reference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EX035_TicTacToe</a:t>
            </a:r>
          </a:p>
          <a:p>
            <a:pPr lvl="1"/>
            <a:r>
              <a:rPr lang="en-US" dirty="0" smtClean="0"/>
              <a:t>game using various Reference concepts</a:t>
            </a:r>
          </a:p>
          <a:p>
            <a:pPr lvl="1"/>
            <a:r>
              <a:rPr lang="en-US" dirty="0" smtClean="0"/>
              <a:t>as well as more interesting C++ stuff</a:t>
            </a:r>
          </a:p>
          <a:p>
            <a:pPr lvl="1"/>
            <a:endParaRPr lang="en-US" dirty="0"/>
          </a:p>
          <a:p>
            <a:r>
              <a:rPr lang="en-US" dirty="0" smtClean="0"/>
              <a:t>Left for students to investigate on their own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2455457"/>
            <a:ext cx="1367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Investigate</a:t>
            </a:r>
          </a:p>
          <a:p>
            <a:r>
              <a:rPr lang="en-US" dirty="0" smtClean="0"/>
              <a:t>on your 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Any questions on:</a:t>
            </a:r>
          </a:p>
          <a:p>
            <a:pPr lvl="1"/>
            <a:r>
              <a:rPr lang="en-US" dirty="0" smtClean="0"/>
              <a:t>References </a:t>
            </a:r>
            <a:r>
              <a:rPr lang="en-US" dirty="0"/>
              <a:t>in C++</a:t>
            </a:r>
          </a:p>
          <a:p>
            <a:pPr lvl="1"/>
            <a:endParaRPr lang="en-US" dirty="0"/>
          </a:p>
          <a:p>
            <a:r>
              <a:rPr lang="en-US" dirty="0"/>
              <a:t>Next up</a:t>
            </a:r>
          </a:p>
          <a:p>
            <a:pPr lvl="1"/>
            <a:r>
              <a:rPr lang="en-US" dirty="0" smtClean="0"/>
              <a:t>Pointers </a:t>
            </a:r>
            <a:r>
              <a:rPr lang="en-US" dirty="0"/>
              <a:t>in C++ </a:t>
            </a:r>
          </a:p>
          <a:p>
            <a:pPr lvl="2"/>
            <a:r>
              <a:rPr lang="en-US" dirty="0"/>
              <a:t>Pointers Program: in-class activity</a:t>
            </a:r>
          </a:p>
          <a:p>
            <a:pPr lvl="2"/>
            <a:r>
              <a:rPr lang="en-US" dirty="0"/>
              <a:t>Pointers as parameters to functions (Swap)</a:t>
            </a:r>
          </a:p>
          <a:p>
            <a:pPr lvl="2"/>
            <a:r>
              <a:rPr lang="en-US" dirty="0"/>
              <a:t>Returning </a:t>
            </a:r>
            <a:r>
              <a:rPr lang="en-US" dirty="0" err="1"/>
              <a:t>Ptrs</a:t>
            </a:r>
            <a:r>
              <a:rPr lang="en-US" dirty="0"/>
              <a:t> from function (on your own - </a:t>
            </a:r>
            <a:r>
              <a:rPr lang="en-US" dirty="0" err="1"/>
              <a:t>InventoryPtr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Arrays as pointers</a:t>
            </a:r>
          </a:p>
          <a:p>
            <a:pPr lvl="2"/>
            <a:r>
              <a:rPr lang="en-US" dirty="0"/>
              <a:t>Pointers to Classes</a:t>
            </a:r>
          </a:p>
          <a:p>
            <a:pPr lvl="2"/>
            <a:r>
              <a:rPr lang="en-US" dirty="0" smtClean="0"/>
              <a:t>Tic-Tac-Toe </a:t>
            </a:r>
            <a:r>
              <a:rPr lang="en-US" dirty="0"/>
              <a:t>via pointers</a:t>
            </a:r>
          </a:p>
        </p:txBody>
      </p:sp>
    </p:spTree>
    <p:extLst>
      <p:ext uri="{BB962C8B-B14F-4D97-AF65-F5344CB8AC3E}">
        <p14:creationId xmlns:p14="http://schemas.microsoft.com/office/powerpoint/2010/main" val="39251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pointer is </a:t>
            </a:r>
          </a:p>
          <a:p>
            <a:pPr lvl="1"/>
            <a:r>
              <a:rPr lang="en-US" dirty="0" smtClean="0"/>
              <a:t>a variable that contains a memory address</a:t>
            </a:r>
          </a:p>
          <a:p>
            <a:endParaRPr lang="en-US" dirty="0"/>
          </a:p>
          <a:p>
            <a:r>
              <a:rPr lang="en-US" dirty="0" smtClean="0"/>
              <a:t>Pointers allow us </a:t>
            </a:r>
          </a:p>
          <a:p>
            <a:pPr lvl="1"/>
            <a:r>
              <a:rPr lang="en-US" dirty="0" smtClean="0"/>
              <a:t>to work directly </a:t>
            </a:r>
          </a:p>
          <a:p>
            <a:pPr lvl="1"/>
            <a:r>
              <a:rPr lang="en-US" dirty="0" smtClean="0"/>
              <a:t>and efficiently with computer memory</a:t>
            </a:r>
          </a:p>
          <a:p>
            <a:endParaRPr lang="en-US" dirty="0"/>
          </a:p>
          <a:p>
            <a:r>
              <a:rPr lang="en-US" dirty="0" smtClean="0"/>
              <a:t>Like iterators from STL they are often used to access contents of other variables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136" y="2286000"/>
            <a:ext cx="136550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4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Pointers</a:t>
            </a:r>
            <a:r>
              <a:rPr lang="en-US" baseline="0" dirty="0" smtClean="0"/>
              <a:t> – What are they?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pointer variable</a:t>
            </a:r>
            <a:r>
              <a:rPr lang="en-US" baseline="0" dirty="0" smtClean="0"/>
              <a:t> is</a:t>
            </a:r>
          </a:p>
          <a:p>
            <a:pPr lvl="1"/>
            <a:r>
              <a:rPr lang="en-US" dirty="0" smtClean="0"/>
              <a:t>a variable whose value is the address of a memory location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char*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chPtr</a:t>
            </a:r>
            <a:r>
              <a:rPr lang="en-US" baseline="0" dirty="0" smtClean="0"/>
              <a:t>;              // pointer to a single char</a:t>
            </a:r>
          </a:p>
          <a:p>
            <a:pPr lvl="1"/>
            <a:r>
              <a:rPr lang="en-US" baseline="0" dirty="0" err="1" smtClean="0"/>
              <a:t>int</a:t>
            </a:r>
            <a:r>
              <a:rPr lang="en-US" baseline="0" dirty="0" smtClean="0"/>
              <a:t>* </a:t>
            </a:r>
            <a:r>
              <a:rPr lang="en-US" baseline="0" dirty="0" err="1" smtClean="0"/>
              <a:t>aryOfPtrs</a:t>
            </a:r>
            <a:r>
              <a:rPr lang="en-US" baseline="0" dirty="0" smtClean="0"/>
              <a:t>[12];   // array of pointers to integers</a:t>
            </a:r>
          </a:p>
          <a:p>
            <a:pPr lvl="1"/>
            <a:endParaRPr lang="en-US" dirty="0"/>
          </a:p>
        </p:txBody>
      </p:sp>
      <p:pic>
        <p:nvPicPr>
          <p:cNvPr id="4" name="Young Frankenstein ( junior ) - Werewolf_ ...There_Convert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828800"/>
            <a:ext cx="682171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6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Check</a:t>
            </a:r>
            <a:endParaRPr lang="en-US" dirty="0"/>
          </a:p>
        </p:txBody>
      </p:sp>
      <p:pic>
        <p:nvPicPr>
          <p:cNvPr id="4" name="ed_sullivan_big_show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590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287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Pointers</a:t>
            </a:r>
            <a:r>
              <a:rPr lang="en-US" baseline="0" dirty="0" smtClean="0"/>
              <a:t> – What are they?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pointer variable</a:t>
            </a:r>
            <a:r>
              <a:rPr lang="en-US" baseline="0" dirty="0" smtClean="0"/>
              <a:t> is</a:t>
            </a:r>
          </a:p>
          <a:p>
            <a:pPr lvl="1"/>
            <a:r>
              <a:rPr lang="en-US" dirty="0" smtClean="0"/>
              <a:t>a variable whose value is the address of a memory location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char*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chPtr</a:t>
            </a:r>
            <a:r>
              <a:rPr lang="en-US" baseline="0" dirty="0" smtClean="0"/>
              <a:t>;              // pointer to a single char</a:t>
            </a:r>
          </a:p>
          <a:p>
            <a:pPr lvl="1"/>
            <a:r>
              <a:rPr lang="en-US" baseline="0" dirty="0" err="1" smtClean="0"/>
              <a:t>int</a:t>
            </a:r>
            <a:r>
              <a:rPr lang="en-US" baseline="0" dirty="0" smtClean="0"/>
              <a:t>* </a:t>
            </a:r>
            <a:r>
              <a:rPr lang="en-US" baseline="0" dirty="0" err="1" smtClean="0"/>
              <a:t>aryOfPtrs</a:t>
            </a:r>
            <a:r>
              <a:rPr lang="en-US" baseline="0" dirty="0" smtClean="0"/>
              <a:t>[12];   // array of pointers to integers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Program –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example that follows this slide</a:t>
            </a:r>
          </a:p>
          <a:p>
            <a:pPr lvl="1"/>
            <a:r>
              <a:rPr lang="en-US" dirty="0" smtClean="0"/>
              <a:t>demonstrates the mechanics of pointers</a:t>
            </a:r>
          </a:p>
          <a:p>
            <a:pPr lvl="1"/>
            <a:r>
              <a:rPr lang="en-US" dirty="0" smtClean="0"/>
              <a:t>creates a variable for a score</a:t>
            </a:r>
          </a:p>
          <a:p>
            <a:pPr lvl="1"/>
            <a:r>
              <a:rPr lang="en-US" dirty="0" smtClean="0"/>
              <a:t>creates a pointer to store the address of that variable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Program then shows</a:t>
            </a:r>
          </a:p>
          <a:p>
            <a:pPr lvl="2"/>
            <a:r>
              <a:rPr lang="en-US" dirty="0" smtClean="0"/>
              <a:t>when changing the variable directly,</a:t>
            </a:r>
            <a:br>
              <a:rPr lang="en-US" dirty="0" smtClean="0"/>
            </a:br>
            <a:r>
              <a:rPr lang="en-US" dirty="0" smtClean="0"/>
              <a:t>the pointer will reflect the change</a:t>
            </a:r>
          </a:p>
          <a:p>
            <a:pPr lvl="2"/>
            <a:r>
              <a:rPr lang="en-US" dirty="0" smtClean="0"/>
              <a:t>you can change the value of the variable using the pointer</a:t>
            </a:r>
          </a:p>
          <a:p>
            <a:pPr lvl="2"/>
            <a:r>
              <a:rPr lang="en-US" dirty="0" smtClean="0"/>
              <a:t>you can make the pointer point to a new/different variable</a:t>
            </a:r>
          </a:p>
          <a:p>
            <a:pPr lvl="1"/>
            <a:r>
              <a:rPr lang="en-US" dirty="0" smtClean="0"/>
              <a:t>Also shows</a:t>
            </a:r>
          </a:p>
          <a:p>
            <a:pPr lvl="2"/>
            <a:r>
              <a:rPr lang="en-US" dirty="0" smtClean="0"/>
              <a:t>pointers work with built in types and user defined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/>
              <a:t>Graded In-Class Activity – Pointing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4366054" cy="12954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Take about 10 minutes </a:t>
            </a:r>
          </a:p>
          <a:p>
            <a:endParaRPr lang="en-US" dirty="0" smtClean="0"/>
          </a:p>
          <a:p>
            <a:r>
              <a:rPr lang="en-US" dirty="0" smtClean="0"/>
              <a:t>Enter, Compile, and Run the following program.</a:t>
            </a:r>
          </a:p>
          <a:p>
            <a:r>
              <a:rPr lang="en-US" dirty="0" smtClean="0"/>
              <a:t>Submit your code to D2L before the end of class today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054" y="2133600"/>
            <a:ext cx="4343400" cy="3693319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Demonstrates using pointers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#include &lt;</a:t>
            </a:r>
            <a:r>
              <a:rPr lang="en-US" sz="1200" dirty="0" err="1">
                <a:latin typeface="Comic Sans MS" panose="030F0702030302020204" pitchFamily="66" charset="0"/>
              </a:rPr>
              <a:t>iostream</a:t>
            </a:r>
            <a:r>
              <a:rPr lang="en-US" sz="12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#include &lt;string&gt;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using namespace </a:t>
            </a:r>
            <a:r>
              <a:rPr lang="en-US" sz="1200" dirty="0" err="1">
                <a:latin typeface="Comic Sans MS" panose="030F0702030302020204" pitchFamily="66" charset="0"/>
              </a:rPr>
              <a:t>std</a:t>
            </a:r>
            <a:r>
              <a:rPr lang="en-US" sz="12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* </a:t>
            </a:r>
            <a:r>
              <a:rPr lang="en-US" sz="1200" dirty="0" err="1">
                <a:latin typeface="Comic Sans MS" panose="030F0702030302020204" pitchFamily="66" charset="0"/>
              </a:rPr>
              <a:t>pAPointer</a:t>
            </a:r>
            <a:r>
              <a:rPr lang="en-US" sz="1200" dirty="0">
                <a:latin typeface="Comic Sans MS" panose="030F0702030302020204" pitchFamily="66" charset="0"/>
              </a:rPr>
              <a:t>; //declare a pointer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* 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= 0; //declare and initialize a pointer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int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score = 1000;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pScore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= &amp;score; //assign pointer 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address of </a:t>
            </a:r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smtClean="0">
                <a:latin typeface="Comic Sans MS" panose="030F0702030302020204" pitchFamily="66" charset="0"/>
              </a:rPr>
              <a:t>                               variable </a:t>
            </a:r>
            <a:r>
              <a:rPr lang="en-US" sz="1200" dirty="0">
                <a:latin typeface="Comic Sans MS" panose="030F0702030302020204" pitchFamily="66" charset="0"/>
              </a:rPr>
              <a:t>score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"Assigning &amp;score to 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"&amp;score is: " &lt;&lt; &amp;score &lt;&lt; "\n"; 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050" i="1" dirty="0" smtClean="0">
                <a:latin typeface="Comic Sans MS" panose="030F0702030302020204" pitchFamily="66" charset="0"/>
              </a:rPr>
              <a:t>// address of score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sz="1050" i="1" dirty="0">
                <a:latin typeface="Comic Sans MS" panose="030F0702030302020204" pitchFamily="66" charset="0"/>
              </a:rPr>
              <a:t> </a:t>
            </a:r>
            <a:r>
              <a:rPr lang="en-US" sz="1050" i="1" dirty="0" smtClean="0">
                <a:latin typeface="Comic Sans MS" panose="030F0702030302020204" pitchFamily="66" charset="0"/>
              </a:rPr>
              <a:t>                                                                      //  variable</a:t>
            </a:r>
            <a:endParaRPr lang="en-US" sz="1050" i="1" dirty="0">
              <a:latin typeface="Comic Sans MS" panose="030F0702030302020204" pitchFamily="66" charset="0"/>
            </a:endParaRP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is: " &lt;&lt; 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&lt;&lt; "\n"; </a:t>
            </a:r>
            <a:r>
              <a:rPr lang="en-US" sz="1050" i="1" dirty="0">
                <a:latin typeface="Comic Sans MS" panose="030F0702030302020204" pitchFamily="66" charset="0"/>
              </a:rPr>
              <a:t>//address stored </a:t>
            </a:r>
            <a:endParaRPr lang="en-US" sz="1050" i="1" dirty="0" smtClean="0">
              <a:latin typeface="Comic Sans MS" panose="030F0702030302020204" pitchFamily="66" charset="0"/>
            </a:endParaRPr>
          </a:p>
          <a:p>
            <a:r>
              <a:rPr lang="en-US" sz="1050" i="1" dirty="0">
                <a:latin typeface="Comic Sans MS" panose="030F0702030302020204" pitchFamily="66" charset="0"/>
              </a:rPr>
              <a:t> </a:t>
            </a:r>
            <a:r>
              <a:rPr lang="en-US" sz="1050" i="1" dirty="0" smtClean="0">
                <a:latin typeface="Comic Sans MS" panose="030F0702030302020204" pitchFamily="66" charset="0"/>
              </a:rPr>
              <a:t>                                                                       // in </a:t>
            </a:r>
            <a:r>
              <a:rPr lang="en-US" sz="1050" i="1" dirty="0">
                <a:latin typeface="Comic Sans MS" panose="030F0702030302020204" pitchFamily="66" charset="0"/>
              </a:rPr>
              <a:t>pointer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"score is: " &lt;&lt; score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is: " &lt;&lt; 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&lt;&lt; "\n\n"; </a:t>
            </a:r>
            <a:r>
              <a:rPr lang="en-US" sz="1050" i="1" dirty="0" smtClean="0">
                <a:latin typeface="Comic Sans MS" panose="030F0702030302020204" pitchFamily="66" charset="0"/>
              </a:rPr>
              <a:t>// value pointed </a:t>
            </a:r>
          </a:p>
          <a:p>
            <a:r>
              <a:rPr lang="en-US" sz="1050" i="1" dirty="0" smtClean="0">
                <a:latin typeface="Comic Sans MS" panose="030F0702030302020204" pitchFamily="66" charset="0"/>
              </a:rPr>
              <a:t>                                                                              // to by pointer</a:t>
            </a:r>
            <a:endParaRPr lang="en-US" sz="1050" i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990600"/>
            <a:ext cx="4343400" cy="5262979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"Adding 500 to score\n";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score </a:t>
            </a:r>
            <a:r>
              <a:rPr lang="en-US" sz="1200" dirty="0">
                <a:latin typeface="Comic Sans MS" panose="030F0702030302020204" pitchFamily="66" charset="0"/>
              </a:rPr>
              <a:t>+= 500;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"score is: " &lt;&lt; score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is: " &lt;&lt; 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200" dirty="0" smtClean="0">
              <a:latin typeface="Comic Sans MS" panose="030F0702030302020204" pitchFamily="66" charset="0"/>
            </a:endParaRP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"Adding 500 to 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+= 500;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"score is: " &lt;&lt; score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is: " &lt;&lt; 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200" dirty="0" smtClean="0">
              <a:latin typeface="Comic Sans MS" panose="030F0702030302020204" pitchFamily="66" charset="0"/>
            </a:endParaRP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"Assigning &amp;</a:t>
            </a:r>
            <a:r>
              <a:rPr lang="en-US" sz="1200" dirty="0" err="1">
                <a:latin typeface="Comic Sans MS" panose="030F0702030302020204" pitchFamily="66" charset="0"/>
              </a:rPr>
              <a:t>newScore</a:t>
            </a:r>
            <a:r>
              <a:rPr lang="en-US" sz="1200" dirty="0">
                <a:latin typeface="Comic Sans MS" panose="030F0702030302020204" pitchFamily="66" charset="0"/>
              </a:rPr>
              <a:t> to 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int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newScore</a:t>
            </a:r>
            <a:r>
              <a:rPr lang="en-US" sz="1200" dirty="0">
                <a:latin typeface="Comic Sans MS" panose="030F0702030302020204" pitchFamily="66" charset="0"/>
              </a:rPr>
              <a:t> = 5000;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pScore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= &amp;</a:t>
            </a:r>
            <a:r>
              <a:rPr lang="en-US" sz="1200" dirty="0" err="1">
                <a:latin typeface="Comic Sans MS" panose="030F0702030302020204" pitchFamily="66" charset="0"/>
              </a:rPr>
              <a:t>newScore</a:t>
            </a:r>
            <a:r>
              <a:rPr lang="en-US" sz="12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"&amp;</a:t>
            </a:r>
            <a:r>
              <a:rPr lang="en-US" sz="1200" dirty="0" err="1">
                <a:latin typeface="Comic Sans MS" panose="030F0702030302020204" pitchFamily="66" charset="0"/>
              </a:rPr>
              <a:t>newScore</a:t>
            </a:r>
            <a:r>
              <a:rPr lang="en-US" sz="1200" dirty="0">
                <a:latin typeface="Comic Sans MS" panose="030F0702030302020204" pitchFamily="66" charset="0"/>
              </a:rPr>
              <a:t> is: " &lt;&lt; &amp;</a:t>
            </a:r>
            <a:r>
              <a:rPr lang="en-US" sz="1200" dirty="0" err="1">
                <a:latin typeface="Comic Sans MS" panose="030F0702030302020204" pitchFamily="66" charset="0"/>
              </a:rPr>
              <a:t>newScore</a:t>
            </a:r>
            <a:r>
              <a:rPr lang="en-US" sz="12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is: " &lt;&lt; 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</a:t>
            </a:r>
            <a:r>
              <a:rPr lang="en-US" sz="1200" dirty="0" err="1">
                <a:latin typeface="Comic Sans MS" panose="030F0702030302020204" pitchFamily="66" charset="0"/>
              </a:rPr>
              <a:t>newScore</a:t>
            </a:r>
            <a:r>
              <a:rPr lang="en-US" sz="1200" dirty="0">
                <a:latin typeface="Comic Sans MS" panose="030F0702030302020204" pitchFamily="66" charset="0"/>
              </a:rPr>
              <a:t> is: " &lt;&lt; </a:t>
            </a:r>
            <a:r>
              <a:rPr lang="en-US" sz="1200" dirty="0" err="1">
                <a:latin typeface="Comic Sans MS" panose="030F0702030302020204" pitchFamily="66" charset="0"/>
              </a:rPr>
              <a:t>newScore</a:t>
            </a:r>
            <a:r>
              <a:rPr lang="en-US" sz="12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is: " &lt;&lt; *</a:t>
            </a:r>
            <a:r>
              <a:rPr lang="en-US" sz="1200" dirty="0" err="1">
                <a:latin typeface="Comic Sans MS" panose="030F0702030302020204" pitchFamily="66" charset="0"/>
              </a:rPr>
              <a:t>pScore</a:t>
            </a:r>
            <a:r>
              <a:rPr lang="en-US" sz="1200" dirty="0">
                <a:latin typeface="Comic Sans MS" panose="030F0702030302020204" pitchFamily="66" charset="0"/>
              </a:rPr>
              <a:t> &lt;&lt; "\n\n</a:t>
            </a:r>
            <a:r>
              <a:rPr lang="en-US" sz="1200" dirty="0" smtClean="0">
                <a:latin typeface="Comic Sans MS" panose="030F0702030302020204" pitchFamily="66" charset="0"/>
              </a:rPr>
              <a:t>";</a:t>
            </a:r>
          </a:p>
          <a:p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"Assigning &amp;</a:t>
            </a:r>
            <a:r>
              <a:rPr lang="en-US" sz="1200" dirty="0" err="1">
                <a:latin typeface="Comic Sans MS" panose="030F0702030302020204" pitchFamily="66" charset="0"/>
              </a:rPr>
              <a:t>str</a:t>
            </a:r>
            <a:r>
              <a:rPr lang="en-US" sz="1200" dirty="0">
                <a:latin typeface="Comic Sans MS" panose="030F0702030302020204" pitchFamily="66" charset="0"/>
              </a:rPr>
              <a:t> to </a:t>
            </a:r>
            <a:r>
              <a:rPr lang="en-US" sz="1200" dirty="0" err="1">
                <a:latin typeface="Comic Sans MS" panose="030F0702030302020204" pitchFamily="66" charset="0"/>
              </a:rPr>
              <a:t>pStr</a:t>
            </a:r>
            <a:r>
              <a:rPr lang="en-US" sz="12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string </a:t>
            </a:r>
            <a:r>
              <a:rPr lang="en-US" sz="1200" dirty="0" err="1">
                <a:latin typeface="Comic Sans MS" panose="030F0702030302020204" pitchFamily="66" charset="0"/>
              </a:rPr>
              <a:t>str</a:t>
            </a:r>
            <a:r>
              <a:rPr lang="en-US" sz="1200" dirty="0">
                <a:latin typeface="Comic Sans MS" panose="030F0702030302020204" pitchFamily="66" charset="0"/>
              </a:rPr>
              <a:t> = "score";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string</a:t>
            </a:r>
            <a:r>
              <a:rPr lang="en-US" sz="1200" dirty="0">
                <a:latin typeface="Comic Sans MS" panose="030F0702030302020204" pitchFamily="66" charset="0"/>
              </a:rPr>
              <a:t>* </a:t>
            </a:r>
            <a:r>
              <a:rPr lang="en-US" sz="1200" dirty="0" err="1">
                <a:latin typeface="Comic Sans MS" panose="030F0702030302020204" pitchFamily="66" charset="0"/>
              </a:rPr>
              <a:t>pStr</a:t>
            </a:r>
            <a:r>
              <a:rPr lang="en-US" sz="1200" dirty="0">
                <a:latin typeface="Comic Sans MS" panose="030F0702030302020204" pitchFamily="66" charset="0"/>
              </a:rPr>
              <a:t> = &amp;</a:t>
            </a:r>
            <a:r>
              <a:rPr lang="en-US" sz="1200" dirty="0" err="1">
                <a:latin typeface="Comic Sans MS" panose="030F0702030302020204" pitchFamily="66" charset="0"/>
              </a:rPr>
              <a:t>str</a:t>
            </a:r>
            <a:r>
              <a:rPr lang="en-US" sz="1200" dirty="0">
                <a:latin typeface="Comic Sans MS" panose="030F0702030302020204" pitchFamily="66" charset="0"/>
              </a:rPr>
              <a:t>; //pointer to string object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</a:t>
            </a:r>
            <a:r>
              <a:rPr lang="en-US" sz="1200" dirty="0" err="1">
                <a:latin typeface="Comic Sans MS" panose="030F0702030302020204" pitchFamily="66" charset="0"/>
              </a:rPr>
              <a:t>str</a:t>
            </a:r>
            <a:r>
              <a:rPr lang="en-US" sz="1200" dirty="0">
                <a:latin typeface="Comic Sans MS" panose="030F0702030302020204" pitchFamily="66" charset="0"/>
              </a:rPr>
              <a:t> is: " &lt;&lt; </a:t>
            </a:r>
            <a:r>
              <a:rPr lang="en-US" sz="1200" dirty="0" err="1">
                <a:latin typeface="Comic Sans MS" panose="030F0702030302020204" pitchFamily="66" charset="0"/>
              </a:rPr>
              <a:t>str</a:t>
            </a:r>
            <a:r>
              <a:rPr lang="en-US" sz="12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"*</a:t>
            </a:r>
            <a:r>
              <a:rPr lang="en-US" sz="1200" dirty="0" err="1">
                <a:latin typeface="Comic Sans MS" panose="030F0702030302020204" pitchFamily="66" charset="0"/>
              </a:rPr>
              <a:t>pStr</a:t>
            </a:r>
            <a:r>
              <a:rPr lang="en-US" sz="1200" dirty="0">
                <a:latin typeface="Comic Sans MS" panose="030F0702030302020204" pitchFamily="66" charset="0"/>
              </a:rPr>
              <a:t> is: " &lt;&lt; *</a:t>
            </a:r>
            <a:r>
              <a:rPr lang="en-US" sz="1200" dirty="0" err="1">
                <a:latin typeface="Comic Sans MS" panose="030F0702030302020204" pitchFamily="66" charset="0"/>
              </a:rPr>
              <a:t>pStr</a:t>
            </a:r>
            <a:r>
              <a:rPr lang="en-US" sz="12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"(*</a:t>
            </a:r>
            <a:r>
              <a:rPr lang="en-US" sz="1200" dirty="0" err="1">
                <a:latin typeface="Comic Sans MS" panose="030F0702030302020204" pitchFamily="66" charset="0"/>
              </a:rPr>
              <a:t>pStr</a:t>
            </a:r>
            <a:r>
              <a:rPr lang="en-US" sz="1200" dirty="0">
                <a:latin typeface="Comic Sans MS" panose="030F0702030302020204" pitchFamily="66" charset="0"/>
              </a:rPr>
              <a:t>).size() is: " &lt;&lt; (*</a:t>
            </a:r>
            <a:r>
              <a:rPr lang="en-US" sz="1200" dirty="0" err="1">
                <a:latin typeface="Comic Sans MS" panose="030F0702030302020204" pitchFamily="66" charset="0"/>
              </a:rPr>
              <a:t>pStr</a:t>
            </a:r>
            <a:r>
              <a:rPr lang="en-US" sz="1200" dirty="0">
                <a:latin typeface="Comic Sans MS" panose="030F0702030302020204" pitchFamily="66" charset="0"/>
              </a:rPr>
              <a:t>).size()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  <a:r>
              <a:rPr lang="en-US" sz="1200" dirty="0" err="1" smtClean="0">
                <a:latin typeface="Comic Sans MS" panose="030F0702030302020204" pitchFamily="66" charset="0"/>
              </a:rPr>
              <a:t>cout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&lt;&lt; "</a:t>
            </a:r>
            <a:r>
              <a:rPr lang="en-US" sz="1200" dirty="0" err="1">
                <a:latin typeface="Comic Sans MS" panose="030F0702030302020204" pitchFamily="66" charset="0"/>
              </a:rPr>
              <a:t>pStr</a:t>
            </a:r>
            <a:r>
              <a:rPr lang="en-US" sz="1200" dirty="0">
                <a:latin typeface="Comic Sans MS" panose="030F0702030302020204" pitchFamily="66" charset="0"/>
              </a:rPr>
              <a:t>-&gt;size() is: " &lt;&lt; </a:t>
            </a:r>
            <a:r>
              <a:rPr lang="en-US" sz="1200" dirty="0" err="1">
                <a:latin typeface="Comic Sans MS" panose="030F0702030302020204" pitchFamily="66" charset="0"/>
              </a:rPr>
              <a:t>pStr</a:t>
            </a:r>
            <a:r>
              <a:rPr lang="en-US" sz="1200" dirty="0">
                <a:latin typeface="Comic Sans MS" panose="030F0702030302020204" pitchFamily="66" charset="0"/>
              </a:rPr>
              <a:t>-&gt;size() &lt;&lt; "\n";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smtClean="0">
                <a:latin typeface="Comic Sans MS" panose="030F0702030302020204" pitchFamily="66" charset="0"/>
              </a:rPr>
              <a:t>  return </a:t>
            </a:r>
            <a:r>
              <a:rPr lang="en-US" sz="1200" dirty="0">
                <a:latin typeface="Comic Sans MS" panose="030F0702030302020204" pitchFamily="66" charset="0"/>
              </a:rPr>
              <a:t>0;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054" y="6253579"/>
            <a:ext cx="564436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class “code walk through”</a:t>
            </a:r>
            <a:r>
              <a:rPr lang="en-US" sz="1600" dirty="0"/>
              <a:t> </a:t>
            </a:r>
            <a:r>
              <a:rPr lang="en-US" sz="1600" dirty="0" smtClean="0"/>
              <a:t>follows this slide, to explain the code</a:t>
            </a:r>
          </a:p>
        </p:txBody>
      </p:sp>
    </p:spTree>
    <p:extLst>
      <p:ext uri="{BB962C8B-B14F-4D97-AF65-F5344CB8AC3E}">
        <p14:creationId xmlns:p14="http://schemas.microsoft.com/office/powerpoint/2010/main" val="24754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5649" y="1905000"/>
            <a:ext cx="3958281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53930" y="1574140"/>
            <a:ext cx="4609070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include </a:t>
            </a:r>
            <a:r>
              <a:rPr lang="en-US" sz="1600" dirty="0" err="1" smtClean="0">
                <a:cs typeface="Consolas" panose="020B0609020204030204" pitchFamily="49" charset="0"/>
              </a:rPr>
              <a:t>iostream</a:t>
            </a:r>
            <a:r>
              <a:rPr lang="en-US" sz="1600" dirty="0" smtClean="0">
                <a:cs typeface="Consolas" panose="020B0609020204030204" pitchFamily="49" charset="0"/>
              </a:rPr>
              <a:t> for </a:t>
            </a:r>
            <a:r>
              <a:rPr lang="en-US" sz="1600" dirty="0" err="1" smtClean="0">
                <a:cs typeface="Consolas" panose="020B0609020204030204" pitchFamily="49" charset="0"/>
              </a:rPr>
              <a:t>std</a:t>
            </a:r>
            <a:r>
              <a:rPr lang="en-US" sz="1600" dirty="0" smtClean="0">
                <a:cs typeface="Consolas" panose="020B0609020204030204" pitchFamily="49" charset="0"/>
              </a:rPr>
              <a:t>::</a:t>
            </a:r>
            <a:r>
              <a:rPr lang="en-US" sz="1600" dirty="0" err="1" smtClean="0">
                <a:cs typeface="Consolas" panose="020B0609020204030204" pitchFamily="49" charset="0"/>
              </a:rPr>
              <a:t>cout</a:t>
            </a:r>
            <a:r>
              <a:rPr lang="en-US" sz="1600" dirty="0" smtClean="0">
                <a:cs typeface="Consolas" panose="020B0609020204030204" pitchFamily="49" charset="0"/>
              </a:rPr>
              <a:t>, </a:t>
            </a:r>
            <a:r>
              <a:rPr lang="en-US" sz="1600" dirty="0" err="1" smtClean="0">
                <a:cs typeface="Consolas" panose="020B0609020204030204" pitchFamily="49" charset="0"/>
              </a:rPr>
              <a:t>std</a:t>
            </a:r>
            <a:r>
              <a:rPr lang="en-US" sz="1600" dirty="0" smtClean="0">
                <a:cs typeface="Consolas" panose="020B0609020204030204" pitchFamily="49" charset="0"/>
              </a:rPr>
              <a:t>::</a:t>
            </a:r>
            <a:r>
              <a:rPr lang="en-US" sz="1600" dirty="0" err="1" smtClean="0">
                <a:cs typeface="Consolas" panose="020B0609020204030204" pitchFamily="49" charset="0"/>
              </a:rPr>
              <a:t>cin</a:t>
            </a:r>
            <a:r>
              <a:rPr lang="en-US" sz="1600" dirty="0" smtClean="0">
                <a:cs typeface="Consolas" panose="020B0609020204030204" pitchFamily="49" charset="0"/>
              </a:rPr>
              <a:t>, </a:t>
            </a:r>
            <a:r>
              <a:rPr lang="en-US" sz="1600" dirty="0" err="1" smtClean="0">
                <a:cs typeface="Consolas" panose="020B0609020204030204" pitchFamily="49" charset="0"/>
              </a:rPr>
              <a:t>std</a:t>
            </a:r>
            <a:r>
              <a:rPr lang="en-US" sz="1600" dirty="0" smtClean="0">
                <a:cs typeface="Consolas" panose="020B0609020204030204" pitchFamily="49" charset="0"/>
              </a:rPr>
              <a:t>::</a:t>
            </a:r>
            <a:r>
              <a:rPr lang="en-US" sz="1600" dirty="0" err="1" smtClean="0">
                <a:cs typeface="Consolas" panose="020B0609020204030204" pitchFamily="49" charset="0"/>
              </a:rPr>
              <a:t>endl</a:t>
            </a:r>
            <a:r>
              <a:rPr lang="en-US" sz="1600" dirty="0" smtClean="0">
                <a:cs typeface="Consolas" panose="020B0609020204030204" pitchFamily="49" charset="0"/>
              </a:rPr>
              <a:t>, </a:t>
            </a:r>
            <a:r>
              <a:rPr lang="en-US" sz="1600" dirty="0" err="1" smtClean="0">
                <a:cs typeface="Consolas" panose="020B0609020204030204" pitchFamily="49" charset="0"/>
              </a:rPr>
              <a:t>etc</a:t>
            </a:r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7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5649" y="2133600"/>
            <a:ext cx="3958281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53930" y="1574140"/>
            <a:ext cx="3886200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include string for </a:t>
            </a:r>
            <a:r>
              <a:rPr lang="en-US" sz="1600" dirty="0" err="1" smtClean="0">
                <a:cs typeface="Consolas" panose="020B0609020204030204" pitchFamily="49" charset="0"/>
              </a:rPr>
              <a:t>std</a:t>
            </a:r>
            <a:r>
              <a:rPr lang="en-US" sz="1600" dirty="0" smtClean="0">
                <a:cs typeface="Consolas" panose="020B0609020204030204" pitchFamily="49" charset="0"/>
              </a:rPr>
              <a:t>::string</a:t>
            </a:r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5648" y="2590800"/>
            <a:ext cx="3958281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1905000"/>
            <a:ext cx="3886200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Use the standard name space to avoid typing “</a:t>
            </a:r>
            <a:r>
              <a:rPr lang="en-US" sz="1600" dirty="0" err="1" smtClean="0">
                <a:cs typeface="Consolas" panose="020B0609020204030204" pitchFamily="49" charset="0"/>
              </a:rPr>
              <a:t>std</a:t>
            </a:r>
            <a:r>
              <a:rPr lang="en-US" sz="1600" dirty="0" smtClean="0">
                <a:cs typeface="Consolas" panose="020B0609020204030204" pitchFamily="49" charset="0"/>
              </a:rPr>
              <a:t>::” everywhere</a:t>
            </a:r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0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5647" y="3282047"/>
            <a:ext cx="3958281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2587948"/>
            <a:ext cx="3886200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main function – entry point to begin running stuff for all C++ programs</a:t>
            </a:r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1827" y="3657600"/>
            <a:ext cx="3958281" cy="53884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396946"/>
            <a:ext cx="8001000" cy="2260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int</a:t>
            </a:r>
            <a:r>
              <a:rPr lang="en-US" sz="1600" dirty="0" smtClean="0">
                <a:cs typeface="Consolas" panose="020B0609020204030204" pitchFamily="49" charset="0"/>
              </a:rPr>
              <a:t>* </a:t>
            </a:r>
            <a:r>
              <a:rPr lang="en-US" sz="1600" dirty="0" err="1" smtClean="0">
                <a:cs typeface="Consolas" panose="020B0609020204030204" pitchFamily="49" charset="0"/>
              </a:rPr>
              <a:t>pAPointer</a:t>
            </a:r>
            <a:r>
              <a:rPr lang="en-US" sz="1600" dirty="0" smtClean="0"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 pointer to an integer – </a:t>
            </a:r>
            <a:r>
              <a:rPr lang="en-US" sz="1600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NOT initialized which is BAD</a:t>
            </a:r>
            <a:r>
              <a:rPr lang="en-US" sz="1600" dirty="0" smtClean="0">
                <a:cs typeface="Consolas" panose="020B0609020204030204" pitchFamily="49" charset="0"/>
              </a:rPr>
              <a:t> --- </a:t>
            </a:r>
            <a:r>
              <a:rPr lang="en-US" sz="1600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ALWAYS initialize your variables!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The prefix “p” on the variable name is a naming convention to indicate it is a pointer</a:t>
            </a:r>
          </a:p>
          <a:p>
            <a:r>
              <a:rPr lang="en-US" sz="1600" i="1" dirty="0" smtClean="0">
                <a:cs typeface="Consolas" panose="020B0609020204030204" pitchFamily="49" charset="0"/>
              </a:rPr>
              <a:t>     Aside: You will see “</a:t>
            </a:r>
            <a:r>
              <a:rPr lang="en-US" sz="1600" i="1" dirty="0" err="1" smtClean="0">
                <a:cs typeface="Consolas" panose="020B0609020204030204" pitchFamily="49" charset="0"/>
              </a:rPr>
              <a:t>mp</a:t>
            </a:r>
            <a:r>
              <a:rPr lang="en-US" sz="1600" i="1" dirty="0" smtClean="0">
                <a:cs typeface="Consolas" panose="020B0609020204030204" pitchFamily="49" charset="0"/>
              </a:rPr>
              <a:t>_” in classes to indicate member pointers</a:t>
            </a:r>
          </a:p>
        </p:txBody>
      </p:sp>
    </p:spTree>
    <p:extLst>
      <p:ext uri="{BB962C8B-B14F-4D97-AF65-F5344CB8AC3E}">
        <p14:creationId xmlns:p14="http://schemas.microsoft.com/office/powerpoint/2010/main" val="16966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1827" y="3657600"/>
            <a:ext cx="3958281" cy="53884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1396946"/>
            <a:ext cx="7010400" cy="2260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int</a:t>
            </a:r>
            <a:r>
              <a:rPr lang="en-US" sz="1600" dirty="0" smtClean="0">
                <a:cs typeface="Consolas" panose="020B0609020204030204" pitchFamily="49" charset="0"/>
              </a:rPr>
              <a:t>*  </a:t>
            </a:r>
            <a:r>
              <a:rPr lang="en-US" sz="1600" dirty="0" err="1" smtClean="0">
                <a:cs typeface="Consolas" panose="020B0609020204030204" pitchFamily="49" charset="0"/>
              </a:rPr>
              <a:t>pAPointer</a:t>
            </a:r>
            <a:r>
              <a:rPr lang="en-US" sz="1600" dirty="0" smtClean="0">
                <a:cs typeface="Consolas" panose="020B0609020204030204" pitchFamily="49" charset="0"/>
              </a:rPr>
              <a:t>;</a:t>
            </a:r>
          </a:p>
          <a:p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Where you put the asterisk is up to you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	</a:t>
            </a:r>
            <a:r>
              <a:rPr lang="en-US" sz="1600" dirty="0" err="1" smtClean="0">
                <a:cs typeface="Consolas" panose="020B0609020204030204" pitchFamily="49" charset="0"/>
              </a:rPr>
              <a:t>int</a:t>
            </a:r>
            <a:r>
              <a:rPr lang="en-US" sz="1600" dirty="0" smtClean="0">
                <a:cs typeface="Consolas" panose="020B0609020204030204" pitchFamily="49" charset="0"/>
              </a:rPr>
              <a:t>  *  </a:t>
            </a:r>
            <a:r>
              <a:rPr lang="en-US" sz="1600" dirty="0" err="1" smtClean="0">
                <a:cs typeface="Consolas" panose="020B0609020204030204" pitchFamily="49" charset="0"/>
              </a:rPr>
              <a:t>pApointer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</a:t>
            </a: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err="1" smtClean="0">
                <a:cs typeface="Consolas" panose="020B0609020204030204" pitchFamily="49" charset="0"/>
              </a:rPr>
              <a:t>int</a:t>
            </a:r>
            <a:r>
              <a:rPr lang="en-US" sz="1600" dirty="0" smtClean="0">
                <a:cs typeface="Consolas" panose="020B0609020204030204" pitchFamily="49" charset="0"/>
              </a:rPr>
              <a:t>   *</a:t>
            </a:r>
            <a:r>
              <a:rPr lang="en-US" sz="1600" dirty="0" err="1" smtClean="0">
                <a:cs typeface="Consolas" panose="020B0609020204030204" pitchFamily="49" charset="0"/>
              </a:rPr>
              <a:t>pApointer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are both equally valid. Just be consistent.</a:t>
            </a:r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7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6816" y="4038600"/>
            <a:ext cx="5471984" cy="53884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1396946"/>
            <a:ext cx="6019800" cy="25654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int</a:t>
            </a:r>
            <a:r>
              <a:rPr lang="en-US" sz="1600" dirty="0" smtClean="0">
                <a:cs typeface="Consolas" panose="020B0609020204030204" pitchFamily="49" charset="0"/>
              </a:rPr>
              <a:t>*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= 0;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pointer to an integer initialized to point at address zero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or rather point at nothing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by convention and good practice this SHOULD BE WRITTEN as</a:t>
            </a:r>
          </a:p>
          <a:p>
            <a:r>
              <a:rPr lang="en-US" b="1" dirty="0">
                <a:solidFill>
                  <a:srgbClr val="FF0000"/>
                </a:solidFill>
                <a:cs typeface="Consolas" panose="020B0609020204030204" pitchFamily="49" charset="0"/>
              </a:rPr>
              <a:t>	</a:t>
            </a:r>
            <a:r>
              <a:rPr lang="en-US" b="1" dirty="0" err="1" smtClean="0">
                <a:solidFill>
                  <a:srgbClr val="FF0000"/>
                </a:solidFill>
                <a:cs typeface="Consolas" panose="020B0609020204030204" pitchFamily="49" charset="0"/>
              </a:rPr>
              <a:t>int</a:t>
            </a:r>
            <a:r>
              <a:rPr lang="en-US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* </a:t>
            </a:r>
            <a:r>
              <a:rPr lang="en-US" b="1" dirty="0" err="1" smtClean="0">
                <a:solidFill>
                  <a:srgbClr val="FF0000"/>
                </a:solidFill>
                <a:cs typeface="Consolas" panose="020B0609020204030204" pitchFamily="49" charset="0"/>
              </a:rPr>
              <a:t>pScore</a:t>
            </a:r>
            <a:r>
              <a:rPr lang="en-US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 = NULL;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NULL is a defined constant in </a:t>
            </a:r>
            <a:r>
              <a:rPr lang="en-US" sz="1600" dirty="0" err="1" smtClean="0">
                <a:cs typeface="Consolas" panose="020B0609020204030204" pitchFamily="49" charset="0"/>
              </a:rPr>
              <a:t>iostream</a:t>
            </a:r>
            <a:r>
              <a:rPr lang="en-US" sz="1600" dirty="0" smtClean="0">
                <a:cs typeface="Consolas" panose="020B0609020204030204" pitchFamily="49" charset="0"/>
              </a:rPr>
              <a:t> where NULL == 0</a:t>
            </a:r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Homework 3 and 4 are Posted on D2L</a:t>
            </a:r>
          </a:p>
          <a:p>
            <a:pPr lvl="1"/>
            <a:r>
              <a:rPr lang="en-US" dirty="0" smtClean="0"/>
              <a:t>Do NOT delay in starting</a:t>
            </a:r>
          </a:p>
        </p:txBody>
      </p:sp>
    </p:spTree>
    <p:extLst>
      <p:ext uri="{BB962C8B-B14F-4D97-AF65-F5344CB8AC3E}">
        <p14:creationId xmlns:p14="http://schemas.microsoft.com/office/powerpoint/2010/main" val="31847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6816" y="4577447"/>
            <a:ext cx="5471984" cy="53884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3600" y="1905000"/>
            <a:ext cx="6019800" cy="25654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int</a:t>
            </a:r>
            <a:r>
              <a:rPr lang="en-US" sz="1600" dirty="0" smtClean="0">
                <a:cs typeface="Consolas" panose="020B0609020204030204" pitchFamily="49" charset="0"/>
              </a:rPr>
              <a:t> score = 1000;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Declare and initialize an integer variable to have the value 1000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Understand that by doing this the variable score has been assigned and is using a memory location somewhere in the computer</a:t>
            </a:r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994" y="4846870"/>
            <a:ext cx="7523205" cy="53884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1" y="3733800"/>
            <a:ext cx="7488194" cy="1059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The &amp; operator returns the address of the variable immediately after it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So:    </a:t>
            </a:r>
            <a:r>
              <a:rPr lang="en-US" sz="1600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&amp;score</a:t>
            </a:r>
          </a:p>
          <a:p>
            <a:r>
              <a:rPr lang="en-US" sz="1600" dirty="0">
                <a:cs typeface="Consolas" panose="020B0609020204030204" pitchFamily="49" charset="0"/>
              </a:rPr>
              <a:t> </a:t>
            </a:r>
            <a:r>
              <a:rPr lang="en-US" sz="1600" dirty="0" smtClean="0">
                <a:cs typeface="Consolas" panose="020B0609020204030204" pitchFamily="49" charset="0"/>
              </a:rPr>
              <a:t>         returns the </a:t>
            </a:r>
            <a:r>
              <a:rPr lang="en-US" sz="1600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memory address of</a:t>
            </a:r>
            <a:r>
              <a:rPr lang="en-US" sz="1600" dirty="0" smtClean="0">
                <a:cs typeface="Consolas" panose="020B0609020204030204" pitchFamily="49" charset="0"/>
              </a:rPr>
              <a:t> the variable </a:t>
            </a:r>
            <a:r>
              <a:rPr lang="en-US" sz="1600" b="1" i="1" dirty="0" smtClean="0">
                <a:solidFill>
                  <a:srgbClr val="FF0000"/>
                </a:solidFill>
                <a:cs typeface="Consolas" panose="020B0609020204030204" pitchFamily="49" charset="0"/>
              </a:rPr>
              <a:t>score</a:t>
            </a:r>
            <a:endParaRPr lang="en-US" sz="1600" b="1" i="1" dirty="0">
              <a:solidFill>
                <a:srgbClr val="FF0000"/>
              </a:solidFill>
              <a:cs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649" y="4846870"/>
            <a:ext cx="1175951" cy="538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4846870"/>
            <a:ext cx="5486400" cy="538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Looking at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mic Sans MS" panose="030F0702030302020204" pitchFamily="66" charset="0"/>
              </a:rPr>
              <a:t>// Pointing</a:t>
            </a:r>
          </a:p>
          <a:p>
            <a:r>
              <a:rPr lang="en-US" sz="1200" i="1" dirty="0">
                <a:latin typeface="Comic Sans MS" panose="030F0702030302020204" pitchFamily="66" charset="0"/>
              </a:rPr>
              <a:t>// Demonstrates using pointers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#include &lt;</a:t>
            </a:r>
            <a:r>
              <a:rPr lang="en-US" sz="1600" dirty="0" err="1">
                <a:latin typeface="Comic Sans MS" panose="030F0702030302020204" pitchFamily="66" charset="0"/>
              </a:rPr>
              <a:t>iostream</a:t>
            </a:r>
            <a:r>
              <a:rPr lang="en-US" sz="16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#include &lt;string&gt;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using namespace </a:t>
            </a:r>
            <a:r>
              <a:rPr lang="en-US" sz="1600" dirty="0" err="1">
                <a:latin typeface="Comic Sans MS" panose="030F0702030302020204" pitchFamily="66" charset="0"/>
              </a:rPr>
              <a:t>std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994" y="4846870"/>
            <a:ext cx="7523205" cy="53884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4340" y="2590800"/>
            <a:ext cx="6019800" cy="2202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= &amp;score;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Assigns the memory address of the variable named score in the variable named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This is said to make “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point to score”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This allows fun things to be done using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endParaRPr lang="en-US" sz="1600" dirty="0">
              <a:cs typeface="Consolas" panose="020B0609020204030204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47825"/>
            <a:ext cx="3152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6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latin typeface="Comic Sans MS" panose="030F0702030302020204" pitchFamily="66" charset="0"/>
              </a:rPr>
              <a:t>int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    </a:t>
            </a:r>
            <a:r>
              <a:rPr lang="en-US" sz="1600" dirty="0" err="1" smtClean="0">
                <a:latin typeface="Comic Sans MS" panose="030F0702030302020204" pitchFamily="66" charset="0"/>
              </a:rPr>
              <a:t>cout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&lt;&lt; "Assigning &amp;score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"&amp;score is: " &lt;&lt; &amp;score &lt;&lt; "\n";     //address of score variable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//address stored in </a:t>
            </a:r>
            <a:r>
              <a:rPr lang="en-US" sz="1600" dirty="0" smtClean="0">
                <a:latin typeface="Comic Sans MS" panose="030F0702030302020204" pitchFamily="66" charset="0"/>
              </a:rPr>
              <a:t>pointer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//value pointed to by pointer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5649" y="3733800"/>
            <a:ext cx="7523205" cy="7620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33817" y="1515762"/>
            <a:ext cx="6019800" cy="2202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To “prove”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contains the address of score, both are printed to the screen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it will say something like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	&amp;score is: 0x234a5c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	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is: 0x234a5c</a:t>
            </a:r>
          </a:p>
          <a:p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As long as the numbers are the same all is good</a:t>
            </a:r>
            <a:endParaRPr lang="en-US" sz="1600" dirty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latin typeface="Comic Sans MS" panose="030F0702030302020204" pitchFamily="66" charset="0"/>
              </a:rPr>
              <a:t>int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    </a:t>
            </a:r>
            <a:r>
              <a:rPr lang="en-US" sz="1600" dirty="0" err="1" smtClean="0">
                <a:latin typeface="Comic Sans MS" panose="030F0702030302020204" pitchFamily="66" charset="0"/>
              </a:rPr>
              <a:t>cout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&lt;&lt; "Assigning &amp;score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"&amp;score is: " &lt;&lt; &amp;score &lt;&lt; "\n";     //address of score variable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//address stored in </a:t>
            </a:r>
            <a:r>
              <a:rPr lang="en-US" sz="1600" dirty="0" smtClean="0">
                <a:latin typeface="Comic Sans MS" panose="030F0702030302020204" pitchFamily="66" charset="0"/>
              </a:rPr>
              <a:t>pointer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//value pointed to by pointer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4495800"/>
            <a:ext cx="7523205" cy="7620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1" y="1981200"/>
            <a:ext cx="6019800" cy="251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In English if you “point to something” you are “referencing” it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So if we want to see what a pointer is pointing to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we must DEREFERENCE it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To do this we </a:t>
            </a:r>
            <a:r>
              <a:rPr lang="en-US" sz="1600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put an asterisk in front</a:t>
            </a:r>
            <a:r>
              <a:rPr lang="en-US" sz="1600" dirty="0" smtClean="0">
                <a:cs typeface="Consolas" panose="020B0609020204030204" pitchFamily="49" charset="0"/>
              </a:rPr>
              <a:t> of the pointer variable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and that </a:t>
            </a:r>
            <a:r>
              <a:rPr lang="en-US" sz="1600" b="1" dirty="0" smtClean="0">
                <a:solidFill>
                  <a:srgbClr val="FF0000"/>
                </a:solidFill>
                <a:cs typeface="Consolas" panose="020B0609020204030204" pitchFamily="49" charset="0"/>
              </a:rPr>
              <a:t>dereferences</a:t>
            </a:r>
            <a:r>
              <a:rPr lang="en-US" sz="1600" dirty="0" smtClean="0">
                <a:solidFill>
                  <a:srgbClr val="FF0000"/>
                </a:solidFill>
                <a:cs typeface="Consolas" panose="020B0609020204030204" pitchFamily="49" charset="0"/>
              </a:rPr>
              <a:t> </a:t>
            </a:r>
            <a:r>
              <a:rPr lang="en-US" sz="1600" dirty="0" smtClean="0">
                <a:cs typeface="Consolas" panose="020B0609020204030204" pitchFamily="49" charset="0"/>
              </a:rPr>
              <a:t>the pointer (it undoes what the declaration did)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Basically the same thing that we did for iterators (sticky notes)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4495800"/>
            <a:ext cx="1676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4495800"/>
            <a:ext cx="2362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7600" y="4495800"/>
            <a:ext cx="3962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latin typeface="Comic Sans MS" panose="030F0702030302020204" pitchFamily="66" charset="0"/>
              </a:rPr>
              <a:t>int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    </a:t>
            </a:r>
            <a:r>
              <a:rPr lang="en-US" sz="1600" dirty="0" err="1" smtClean="0">
                <a:latin typeface="Comic Sans MS" panose="030F0702030302020204" pitchFamily="66" charset="0"/>
              </a:rPr>
              <a:t>cout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&lt;&lt; "Assigning &amp;score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"&amp;score is: " &lt;&lt; &amp;score &lt;&lt; "\n";     //address of score variable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//address stored in </a:t>
            </a:r>
            <a:r>
              <a:rPr lang="en-US" sz="1600" dirty="0" smtClean="0">
                <a:latin typeface="Comic Sans MS" panose="030F0702030302020204" pitchFamily="66" charset="0"/>
              </a:rPr>
              <a:t>pointer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//value pointed to by pointer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4495800"/>
            <a:ext cx="7523205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1" y="1981200"/>
            <a:ext cx="6019800" cy="251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To complete the “proof” that score and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are related in a </a:t>
            </a:r>
            <a:r>
              <a:rPr lang="en-US" sz="1600" dirty="0">
                <a:cs typeface="Consolas" panose="020B0609020204030204" pitchFamily="49" charset="0"/>
              </a:rPr>
              <a:t>useful way, we print out the value of </a:t>
            </a:r>
            <a:r>
              <a:rPr lang="en-US" sz="1600" dirty="0" smtClean="0">
                <a:cs typeface="Consolas" panose="020B0609020204030204" pitchFamily="49" charset="0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3219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latin typeface="Comic Sans MS" panose="030F0702030302020204" pitchFamily="66" charset="0"/>
              </a:rPr>
              <a:t>int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    </a:t>
            </a:r>
            <a:r>
              <a:rPr lang="en-US" sz="1600" dirty="0" err="1" smtClean="0">
                <a:latin typeface="Comic Sans MS" panose="030F0702030302020204" pitchFamily="66" charset="0"/>
              </a:rPr>
              <a:t>cout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&lt;&lt; "Assigning &amp;score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"&amp;score is: " &lt;&lt; &amp;score &lt;&lt; "\n";     //address of score variable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//address stored in </a:t>
            </a:r>
            <a:r>
              <a:rPr lang="en-US" sz="1600" dirty="0" smtClean="0">
                <a:latin typeface="Comic Sans MS" panose="030F0702030302020204" pitchFamily="66" charset="0"/>
              </a:rPr>
              <a:t>pointer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//value pointed to by pointer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4724400"/>
            <a:ext cx="7523205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1" y="1981200"/>
            <a:ext cx="6019800" cy="251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To complete the “proof” that score and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are related in a </a:t>
            </a:r>
            <a:r>
              <a:rPr lang="en-US" sz="1600" dirty="0">
                <a:cs typeface="Consolas" panose="020B0609020204030204" pitchFamily="49" charset="0"/>
              </a:rPr>
              <a:t>useful way, we print out the value of score 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</a:t>
            </a:r>
            <a:r>
              <a:rPr lang="en-US" sz="1600" dirty="0">
                <a:cs typeface="Consolas" panose="020B0609020204030204" pitchFamily="49" charset="0"/>
              </a:rPr>
              <a:t>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>
                <a:cs typeface="Consolas" panose="020B0609020204030204" pitchFamily="49" charset="0"/>
              </a:rPr>
              <a:t> (via dereferencing)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         </a:t>
            </a:r>
            <a:r>
              <a:rPr lang="en-US" sz="1600" dirty="0" err="1" smtClean="0">
                <a:cs typeface="Consolas" panose="020B0609020204030204" pitchFamily="49" charset="0"/>
              </a:rPr>
              <a:t>cout</a:t>
            </a:r>
            <a:r>
              <a:rPr lang="en-US" sz="1600" dirty="0" smtClean="0">
                <a:cs typeface="Consolas" panose="020B0609020204030204" pitchFamily="49" charset="0"/>
              </a:rPr>
              <a:t> &lt;&lt; 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; </a:t>
            </a:r>
          </a:p>
          <a:p>
            <a:r>
              <a:rPr lang="en-US" sz="1600" dirty="0">
                <a:cs typeface="Consolas" panose="020B0609020204030204" pitchFamily="49" charset="0"/>
              </a:rPr>
              <a:t> </a:t>
            </a:r>
            <a:r>
              <a:rPr lang="en-US" sz="1600" dirty="0" smtClean="0">
                <a:cs typeface="Consolas" panose="020B0609020204030204" pitchFamily="49" charset="0"/>
              </a:rPr>
              <a:t>         will display the value of what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is pointing at</a:t>
            </a:r>
          </a:p>
          <a:p>
            <a:endParaRPr lang="en-US" sz="1600" dirty="0" smtClean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latin typeface="Comic Sans MS" panose="030F0702030302020204" pitchFamily="66" charset="0"/>
              </a:rPr>
              <a:t>int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main()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pAPointer</a:t>
            </a:r>
            <a:r>
              <a:rPr lang="en-US" sz="1600" dirty="0">
                <a:latin typeface="Comic Sans MS" panose="030F0702030302020204" pitchFamily="66" charset="0"/>
              </a:rPr>
              <a:t>;    //declare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*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0;   //declare and initialize a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    </a:t>
            </a:r>
            <a:r>
              <a:rPr lang="en-US" sz="1600" dirty="0" err="1" smtClean="0">
                <a:latin typeface="Comic Sans MS" panose="030F0702030302020204" pitchFamily="66" charset="0"/>
              </a:rPr>
              <a:t>cout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&lt;&lt; "Assigning &amp;score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"&amp;score is: " &lt;&lt; &amp;score &lt;&lt; "\n";     //address of score variable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//address stored in </a:t>
            </a:r>
            <a:r>
              <a:rPr lang="en-US" sz="1600" dirty="0" smtClean="0">
                <a:latin typeface="Comic Sans MS" panose="030F0702030302020204" pitchFamily="66" charset="0"/>
              </a:rPr>
              <a:t>pointer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//value pointed to by pointer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4724400"/>
            <a:ext cx="7523205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1" y="1981200"/>
            <a:ext cx="6019800" cy="251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To complete the “proof” that score and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are related in a useful way, we print out the value of score and 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>
                <a:cs typeface="Consolas" panose="020B0609020204030204" pitchFamily="49" charset="0"/>
              </a:rPr>
              <a:t>and 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(via dereferencing)</a:t>
            </a:r>
            <a:endParaRPr lang="en-US" sz="1600" dirty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Output should be:</a:t>
            </a: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smtClean="0">
                <a:cs typeface="Consolas" panose="020B0609020204030204" pitchFamily="49" charset="0"/>
              </a:rPr>
              <a:t>score is 1000</a:t>
            </a: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smtClean="0">
                <a:cs typeface="Consolas" panose="020B0609020204030204" pitchFamily="49" charset="0"/>
              </a:rPr>
              <a:t>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is 1000</a:t>
            </a:r>
          </a:p>
        </p:txBody>
      </p:sp>
    </p:spTree>
    <p:extLst>
      <p:ext uri="{BB962C8B-B14F-4D97-AF65-F5344CB8AC3E}">
        <p14:creationId xmlns:p14="http://schemas.microsoft.com/office/powerpoint/2010/main" val="21173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latin typeface="Comic Sans MS" panose="030F0702030302020204" pitchFamily="66" charset="0"/>
              </a:rPr>
              <a:t>   </a:t>
            </a:r>
            <a:r>
              <a:rPr lang="en-US" sz="1600" dirty="0" err="1" smtClean="0">
                <a:latin typeface="Comic Sans MS" panose="030F0702030302020204" pitchFamily="66" charset="0"/>
              </a:rPr>
              <a:t>int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score = 1000;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&amp;score;   //assign pointer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address of a variable score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"Assigning &amp;score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"&amp;score is: " &lt;&lt; &amp;score &lt;&lt; "\n";     //address of score variable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//address stored in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//value pointed to by pointer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"Adding 500 to score\n";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score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3510647"/>
            <a:ext cx="4535959" cy="1670953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2253347"/>
            <a:ext cx="5181601" cy="1257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Here we add 500 to score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show both the value of score and 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change correctly</a:t>
            </a:r>
          </a:p>
        </p:txBody>
      </p:sp>
    </p:spTree>
    <p:extLst>
      <p:ext uri="{BB962C8B-B14F-4D97-AF65-F5344CB8AC3E}">
        <p14:creationId xmlns:p14="http://schemas.microsoft.com/office/powerpoint/2010/main" val="37367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latin typeface="Comic Sans MS" panose="030F0702030302020204" pitchFamily="66" charset="0"/>
              </a:rPr>
              <a:t>   </a:t>
            </a:r>
            <a:r>
              <a:rPr lang="en-US" sz="1600" dirty="0" err="1" smtClean="0">
                <a:latin typeface="Comic Sans MS" panose="030F0702030302020204" pitchFamily="66" charset="0"/>
              </a:rPr>
              <a:t>cout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&lt;&lt; "Assigning &amp;score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"&amp;score is: " &lt;&lt; &amp;score &lt;&lt; "\n";     //address of score variable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//address stored in pointer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//value pointed to by pointer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"Adding 500 to score\n";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score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"Adding 500 to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3733800"/>
            <a:ext cx="4535959" cy="1594753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200" y="2286000"/>
            <a:ext cx="5181601" cy="14453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In similar fashion we add 500 to 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Note it is dereferenced in the line:   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+= 500;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show both the value of score and *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change correctly</a:t>
            </a:r>
          </a:p>
        </p:txBody>
      </p:sp>
    </p:spTree>
    <p:extLst>
      <p:ext uri="{BB962C8B-B14F-4D97-AF65-F5344CB8AC3E}">
        <p14:creationId xmlns:p14="http://schemas.microsoft.com/office/powerpoint/2010/main" val="42202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 and Pointers</a:t>
            </a:r>
          </a:p>
        </p:txBody>
      </p:sp>
    </p:spTree>
    <p:extLst>
      <p:ext uri="{BB962C8B-B14F-4D97-AF65-F5344CB8AC3E}">
        <p14:creationId xmlns:p14="http://schemas.microsoft.com/office/powerpoint/2010/main" val="36974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    </a:t>
            </a:r>
            <a:r>
              <a:rPr lang="en-US" sz="1600" dirty="0">
                <a:latin typeface="Comic Sans MS" panose="030F0702030302020204" pitchFamily="66" charset="0"/>
              </a:rPr>
              <a:t>score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"Adding 500 to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"Assigning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= 5000;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is: " &lt;&lt;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3733801"/>
            <a:ext cx="4535959" cy="5334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1371600"/>
            <a:ext cx="5486401" cy="2359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You can change what a pointer is referencing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Here we create a new variable named: </a:t>
            </a:r>
            <a:r>
              <a:rPr lang="en-US" sz="1600" dirty="0" err="1" smtClean="0">
                <a:cs typeface="Consolas" panose="020B0609020204030204" pitchFamily="49" charset="0"/>
              </a:rPr>
              <a:t>newScore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Which is at a different memory address than score</a:t>
            </a:r>
          </a:p>
        </p:txBody>
      </p:sp>
    </p:spTree>
    <p:extLst>
      <p:ext uri="{BB962C8B-B14F-4D97-AF65-F5344CB8AC3E}">
        <p14:creationId xmlns:p14="http://schemas.microsoft.com/office/powerpoint/2010/main" val="14036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    </a:t>
            </a:r>
            <a:r>
              <a:rPr lang="en-US" sz="1600" dirty="0">
                <a:latin typeface="Comic Sans MS" panose="030F0702030302020204" pitchFamily="66" charset="0"/>
              </a:rPr>
              <a:t>score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"Adding 500 to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"Assigning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= 5000;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is: " &lt;&lt;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4038600"/>
            <a:ext cx="4535959" cy="4571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1371600"/>
            <a:ext cx="5486401" cy="2667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You can change what a pointer is referencing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Here we create a new variable named: </a:t>
            </a:r>
            <a:r>
              <a:rPr lang="en-US" sz="1600" dirty="0" err="1" smtClean="0">
                <a:cs typeface="Consolas" panose="020B0609020204030204" pitchFamily="49" charset="0"/>
              </a:rPr>
              <a:t>newScore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Which is at a different memory address than score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We assign the address of </a:t>
            </a:r>
            <a:r>
              <a:rPr lang="en-US" sz="1600" dirty="0" err="1" smtClean="0">
                <a:cs typeface="Consolas" panose="020B0609020204030204" pitchFamily="49" charset="0"/>
              </a:rPr>
              <a:t>newScore</a:t>
            </a:r>
            <a:r>
              <a:rPr lang="en-US" sz="1600" dirty="0" smtClean="0">
                <a:cs typeface="Consolas" panose="020B0609020204030204" pitchFamily="49" charset="0"/>
              </a:rPr>
              <a:t> into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(notice NO dereferencing in the line: 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= &amp;</a:t>
            </a:r>
            <a:r>
              <a:rPr lang="en-US" sz="1600" dirty="0" err="1" smtClean="0">
                <a:cs typeface="Consolas" panose="020B0609020204030204" pitchFamily="49" charset="0"/>
              </a:rPr>
              <a:t>newScore</a:t>
            </a:r>
            <a:r>
              <a:rPr lang="en-US" sz="1600" dirty="0" smtClean="0"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34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278094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    </a:t>
            </a:r>
            <a:r>
              <a:rPr lang="en-US" sz="1600" dirty="0">
                <a:latin typeface="Comic Sans MS" panose="030F0702030302020204" pitchFamily="66" charset="0"/>
              </a:rPr>
              <a:t>score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"Adding 500 to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+= 500;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"score is: " &lt;&lt; score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"Assigning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to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\n";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int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= 5000;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=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is: " &lt;&lt; &amp;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"\n";   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is: " &lt;&lt; </a:t>
            </a:r>
            <a:r>
              <a:rPr lang="en-US" sz="1600" dirty="0" err="1">
                <a:latin typeface="Comic Sans MS" panose="030F0702030302020204" pitchFamily="66" charset="0"/>
              </a:rPr>
              <a:t>newScore</a:t>
            </a:r>
            <a:r>
              <a:rPr lang="en-US" sz="16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  <a:r>
              <a:rPr lang="en-US" sz="1600" dirty="0" err="1">
                <a:latin typeface="Comic Sans MS" panose="030F0702030302020204" pitchFamily="66" charset="0"/>
              </a:rPr>
              <a:t>cout</a:t>
            </a:r>
            <a:r>
              <a:rPr lang="en-US" sz="1600" dirty="0">
                <a:latin typeface="Comic Sans MS" panose="030F0702030302020204" pitchFamily="66" charset="0"/>
              </a:rPr>
              <a:t> &lt;&lt; "*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is: " &lt;&lt; *</a:t>
            </a:r>
            <a:r>
              <a:rPr lang="en-US" sz="1600" dirty="0" err="1">
                <a:latin typeface="Comic Sans MS" panose="030F0702030302020204" pitchFamily="66" charset="0"/>
              </a:rPr>
              <a:t>pScore</a:t>
            </a:r>
            <a:r>
              <a:rPr lang="en-US" sz="1600" dirty="0">
                <a:latin typeface="Comic Sans MS" panose="030F0702030302020204" pitchFamily="66" charset="0"/>
              </a:rPr>
              <a:t> &lt;&lt; "\n\n"; 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 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441" y="4267200"/>
            <a:ext cx="4535959" cy="11430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1371600"/>
            <a:ext cx="5486401" cy="2895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You can change what a pointer is referencing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Here we create a new variable named: </a:t>
            </a:r>
            <a:r>
              <a:rPr lang="en-US" sz="1600" dirty="0" err="1" smtClean="0">
                <a:cs typeface="Consolas" panose="020B0609020204030204" pitchFamily="49" charset="0"/>
              </a:rPr>
              <a:t>newScore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Which is at a different memory address than score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We assign the address of </a:t>
            </a:r>
            <a:r>
              <a:rPr lang="en-US" sz="1600" dirty="0" err="1" smtClean="0">
                <a:cs typeface="Consolas" panose="020B0609020204030204" pitchFamily="49" charset="0"/>
              </a:rPr>
              <a:t>newScore</a:t>
            </a:r>
            <a:r>
              <a:rPr lang="en-US" sz="1600" dirty="0" smtClean="0">
                <a:cs typeface="Consolas" panose="020B0609020204030204" pitchFamily="49" charset="0"/>
              </a:rPr>
              <a:t> into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(notice NO dereferencing in the line: 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= &amp;</a:t>
            </a:r>
            <a:r>
              <a:rPr lang="en-US" sz="1600" dirty="0" err="1" smtClean="0">
                <a:cs typeface="Consolas" panose="020B0609020204030204" pitchFamily="49" charset="0"/>
              </a:rPr>
              <a:t>newScore</a:t>
            </a:r>
            <a:r>
              <a:rPr lang="en-US" sz="1600" dirty="0" smtClean="0">
                <a:cs typeface="Consolas" panose="020B0609020204030204" pitchFamily="49" charset="0"/>
              </a:rPr>
              <a:t>)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we print out addresses and values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Showing </a:t>
            </a:r>
            <a:r>
              <a:rPr lang="en-US" sz="1600" dirty="0" err="1" smtClean="0">
                <a:cs typeface="Consolas" panose="020B0609020204030204" pitchFamily="49" charset="0"/>
              </a:rPr>
              <a:t>pScore</a:t>
            </a:r>
            <a:r>
              <a:rPr lang="en-US" sz="1600" dirty="0" smtClean="0">
                <a:cs typeface="Consolas" panose="020B0609020204030204" pitchFamily="49" charset="0"/>
              </a:rPr>
              <a:t> now references </a:t>
            </a:r>
            <a:r>
              <a:rPr lang="en-US" sz="1600" dirty="0" err="1" smtClean="0">
                <a:cs typeface="Consolas" panose="020B0609020204030204" pitchFamily="49" charset="0"/>
              </a:rPr>
              <a:t>newScore</a:t>
            </a:r>
            <a:r>
              <a:rPr lang="en-US" sz="1600" dirty="0" smtClean="0">
                <a:cs typeface="Consolas" panose="020B0609020204030204" pitchFamily="49" charset="0"/>
              </a:rPr>
              <a:t>  (and not score)</a:t>
            </a:r>
          </a:p>
        </p:txBody>
      </p:sp>
    </p:spTree>
    <p:extLst>
      <p:ext uri="{BB962C8B-B14F-4D97-AF65-F5344CB8AC3E}">
        <p14:creationId xmlns:p14="http://schemas.microsoft.com/office/powerpoint/2010/main" val="21394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6482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cout</a:t>
            </a:r>
            <a:r>
              <a:rPr lang="en-US" sz="1600" dirty="0" smtClean="0"/>
              <a:t> </a:t>
            </a:r>
            <a:r>
              <a:rPr lang="en-US" sz="1600" dirty="0"/>
              <a:t>&lt;&lt; "Assigning &amp;</a:t>
            </a:r>
            <a:r>
              <a:rPr lang="en-US" sz="1600" dirty="0" err="1"/>
              <a:t>newScore</a:t>
            </a:r>
            <a:r>
              <a:rPr lang="en-US" sz="1600" dirty="0"/>
              <a:t> to </a:t>
            </a:r>
            <a:r>
              <a:rPr lang="en-US" sz="1600" dirty="0" err="1"/>
              <a:t>pScore</a:t>
            </a:r>
            <a:r>
              <a:rPr lang="en-US" sz="1600" dirty="0"/>
              <a:t>\n";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newScore</a:t>
            </a:r>
            <a:r>
              <a:rPr lang="en-US" sz="1600" dirty="0"/>
              <a:t> = 5000;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pScore</a:t>
            </a:r>
            <a:r>
              <a:rPr lang="en-US" sz="1600" dirty="0"/>
              <a:t> = &amp;</a:t>
            </a:r>
            <a:r>
              <a:rPr lang="en-US" sz="1600" dirty="0" err="1"/>
              <a:t>newScore</a:t>
            </a:r>
            <a:r>
              <a:rPr lang="en-US" sz="1600" dirty="0"/>
              <a:t>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"&amp;</a:t>
            </a:r>
            <a:r>
              <a:rPr lang="en-US" sz="1600" dirty="0" err="1"/>
              <a:t>newScore</a:t>
            </a:r>
            <a:r>
              <a:rPr lang="en-US" sz="1600" dirty="0"/>
              <a:t> is: " &lt;&lt; &amp;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pScore</a:t>
            </a:r>
            <a:r>
              <a:rPr lang="en-US" sz="1600" dirty="0"/>
              <a:t> is: " &lt;&lt; </a:t>
            </a:r>
            <a:r>
              <a:rPr lang="en-US" sz="1600" dirty="0" err="1"/>
              <a:t>pScore</a:t>
            </a:r>
            <a:r>
              <a:rPr lang="en-US" sz="1600" dirty="0"/>
              <a:t> &lt;&lt; "\n"; 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newScore</a:t>
            </a:r>
            <a:r>
              <a:rPr lang="en-US" sz="1600" dirty="0"/>
              <a:t> is: " &lt;&lt; 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pScore</a:t>
            </a:r>
            <a:r>
              <a:rPr lang="en-US" sz="1600" dirty="0"/>
              <a:t> is: " &lt;&lt; *</a:t>
            </a:r>
            <a:r>
              <a:rPr lang="en-US" sz="1600" dirty="0" err="1"/>
              <a:t>pScore</a:t>
            </a:r>
            <a:r>
              <a:rPr lang="en-US" sz="1600" dirty="0"/>
              <a:t> &lt;&lt; "\n\n";  </a:t>
            </a:r>
          </a:p>
          <a:p>
            <a:r>
              <a:rPr lang="en-US" sz="1600" dirty="0"/>
              <a:t>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"Assigning &amp;</a:t>
            </a:r>
            <a:r>
              <a:rPr lang="en-US" sz="1600" dirty="0" err="1"/>
              <a:t>str</a:t>
            </a:r>
            <a:r>
              <a:rPr lang="en-US" sz="1600" dirty="0"/>
              <a:t> to </a:t>
            </a:r>
            <a:r>
              <a:rPr lang="en-US" sz="1600" dirty="0" err="1"/>
              <a:t>pStr</a:t>
            </a:r>
            <a:r>
              <a:rPr lang="en-US" sz="1600" dirty="0"/>
              <a:t>\n";</a:t>
            </a:r>
          </a:p>
          <a:p>
            <a:r>
              <a:rPr lang="en-US" sz="1600" dirty="0"/>
              <a:t>    string </a:t>
            </a:r>
            <a:r>
              <a:rPr lang="en-US" sz="1600" dirty="0" err="1"/>
              <a:t>str</a:t>
            </a:r>
            <a:r>
              <a:rPr lang="en-US" sz="1600" dirty="0"/>
              <a:t> = "score";</a:t>
            </a:r>
          </a:p>
          <a:p>
            <a:r>
              <a:rPr lang="en-US" sz="1600" dirty="0"/>
              <a:t>    string* </a:t>
            </a:r>
            <a:r>
              <a:rPr lang="en-US" sz="1600" dirty="0" err="1"/>
              <a:t>pStr</a:t>
            </a:r>
            <a:r>
              <a:rPr lang="en-US" sz="1600" dirty="0"/>
              <a:t> = &amp;</a:t>
            </a:r>
            <a:r>
              <a:rPr lang="en-US" sz="1600" dirty="0" err="1"/>
              <a:t>str</a:t>
            </a:r>
            <a:r>
              <a:rPr lang="en-US" sz="1600" dirty="0"/>
              <a:t>;   //pointer to string object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str</a:t>
            </a:r>
            <a:r>
              <a:rPr lang="en-US" sz="1600" dirty="0"/>
              <a:t> is: " &lt;&lt; </a:t>
            </a:r>
            <a:r>
              <a:rPr lang="en-US" sz="1600" dirty="0" err="1"/>
              <a:t>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pStr</a:t>
            </a:r>
            <a:r>
              <a:rPr lang="en-US" sz="1600" dirty="0"/>
              <a:t> is: " &lt;&lt; *</a:t>
            </a:r>
            <a:r>
              <a:rPr lang="en-US" sz="1600" dirty="0" err="1"/>
              <a:t>pStr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"(*</a:t>
            </a:r>
            <a:r>
              <a:rPr lang="en-US" sz="1600" dirty="0" err="1"/>
              <a:t>pStr</a:t>
            </a:r>
            <a:r>
              <a:rPr lang="en-US" sz="1600" dirty="0"/>
              <a:t>).size() is: " &lt;&lt; (*</a:t>
            </a:r>
            <a:r>
              <a:rPr lang="en-US" sz="1600" dirty="0" err="1"/>
              <a:t>pStr</a:t>
            </a:r>
            <a:r>
              <a:rPr lang="en-US" sz="1600" dirty="0"/>
              <a:t>).size()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pStr</a:t>
            </a:r>
            <a:r>
              <a:rPr lang="en-US" sz="1600" dirty="0"/>
              <a:t>-&gt;size() is: " &lt;&lt; </a:t>
            </a:r>
            <a:r>
              <a:rPr lang="en-US" sz="1600" dirty="0" err="1"/>
              <a:t>pStr</a:t>
            </a:r>
            <a:r>
              <a:rPr lang="en-US" sz="1600" dirty="0"/>
              <a:t>-&gt;size() &lt;&lt; "\n";  </a:t>
            </a:r>
          </a:p>
          <a:p>
            <a:r>
              <a:rPr lang="en-US" sz="1600" dirty="0"/>
              <a:t>  </a:t>
            </a:r>
          </a:p>
          <a:p>
            <a:r>
              <a:rPr lang="en-US" sz="1600" dirty="0"/>
              <a:t>    return 0;</a:t>
            </a:r>
          </a:p>
          <a:p>
            <a:r>
              <a:rPr lang="en-US" sz="1600" dirty="0"/>
              <a:t>}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8441" y="3505200"/>
            <a:ext cx="4535959" cy="5334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1371600"/>
            <a:ext cx="5867401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Pointers can be used with class objects too.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Here we create a variable of class </a:t>
            </a:r>
            <a:r>
              <a:rPr lang="en-US" sz="1600" dirty="0" err="1" smtClean="0">
                <a:cs typeface="Consolas" panose="020B0609020204030204" pitchFamily="49" charset="0"/>
              </a:rPr>
              <a:t>std</a:t>
            </a:r>
            <a:r>
              <a:rPr lang="en-US" sz="1600" dirty="0" smtClean="0">
                <a:cs typeface="Consolas" panose="020B0609020204030204" pitchFamily="49" charset="0"/>
              </a:rPr>
              <a:t>::string </a:t>
            </a: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smtClean="0">
                <a:cs typeface="Consolas" panose="020B0609020204030204" pitchFamily="49" charset="0"/>
              </a:rPr>
              <a:t>initialized to the word “score”</a:t>
            </a:r>
          </a:p>
        </p:txBody>
      </p:sp>
    </p:spTree>
    <p:extLst>
      <p:ext uri="{BB962C8B-B14F-4D97-AF65-F5344CB8AC3E}">
        <p14:creationId xmlns:p14="http://schemas.microsoft.com/office/powerpoint/2010/main" val="5189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6482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cout</a:t>
            </a:r>
            <a:r>
              <a:rPr lang="en-US" sz="1600" dirty="0" smtClean="0"/>
              <a:t> </a:t>
            </a:r>
            <a:r>
              <a:rPr lang="en-US" sz="1600" dirty="0"/>
              <a:t>&lt;&lt; "Assigning &amp;</a:t>
            </a:r>
            <a:r>
              <a:rPr lang="en-US" sz="1600" dirty="0" err="1"/>
              <a:t>newScore</a:t>
            </a:r>
            <a:r>
              <a:rPr lang="en-US" sz="1600" dirty="0"/>
              <a:t> to </a:t>
            </a:r>
            <a:r>
              <a:rPr lang="en-US" sz="1600" dirty="0" err="1"/>
              <a:t>pScore</a:t>
            </a:r>
            <a:r>
              <a:rPr lang="en-US" sz="1600" dirty="0"/>
              <a:t>\n";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newScore</a:t>
            </a:r>
            <a:r>
              <a:rPr lang="en-US" sz="1600" dirty="0"/>
              <a:t> = 5000;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pScore</a:t>
            </a:r>
            <a:r>
              <a:rPr lang="en-US" sz="1600" dirty="0"/>
              <a:t> = &amp;</a:t>
            </a:r>
            <a:r>
              <a:rPr lang="en-US" sz="1600" dirty="0" err="1"/>
              <a:t>newScore</a:t>
            </a:r>
            <a:r>
              <a:rPr lang="en-US" sz="1600" dirty="0"/>
              <a:t>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"&amp;</a:t>
            </a:r>
            <a:r>
              <a:rPr lang="en-US" sz="1600" dirty="0" err="1"/>
              <a:t>newScore</a:t>
            </a:r>
            <a:r>
              <a:rPr lang="en-US" sz="1600" dirty="0"/>
              <a:t> is: " &lt;&lt; &amp;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pScore</a:t>
            </a:r>
            <a:r>
              <a:rPr lang="en-US" sz="1600" dirty="0"/>
              <a:t> is: " &lt;&lt; </a:t>
            </a:r>
            <a:r>
              <a:rPr lang="en-US" sz="1600" dirty="0" err="1"/>
              <a:t>pScore</a:t>
            </a:r>
            <a:r>
              <a:rPr lang="en-US" sz="1600" dirty="0"/>
              <a:t> &lt;&lt; "\n"; 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newScore</a:t>
            </a:r>
            <a:r>
              <a:rPr lang="en-US" sz="1600" dirty="0"/>
              <a:t> is: " &lt;&lt; 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pScore</a:t>
            </a:r>
            <a:r>
              <a:rPr lang="en-US" sz="1600" dirty="0"/>
              <a:t> is: " &lt;&lt; *</a:t>
            </a:r>
            <a:r>
              <a:rPr lang="en-US" sz="1600" dirty="0" err="1"/>
              <a:t>pScore</a:t>
            </a:r>
            <a:r>
              <a:rPr lang="en-US" sz="1600" dirty="0"/>
              <a:t> &lt;&lt; "\n\n";  </a:t>
            </a:r>
          </a:p>
          <a:p>
            <a:r>
              <a:rPr lang="en-US" sz="1600" dirty="0"/>
              <a:t>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"Assigning &amp;</a:t>
            </a:r>
            <a:r>
              <a:rPr lang="en-US" sz="1600" dirty="0" err="1"/>
              <a:t>str</a:t>
            </a:r>
            <a:r>
              <a:rPr lang="en-US" sz="1600" dirty="0"/>
              <a:t> to </a:t>
            </a:r>
            <a:r>
              <a:rPr lang="en-US" sz="1600" dirty="0" err="1"/>
              <a:t>pStr</a:t>
            </a:r>
            <a:r>
              <a:rPr lang="en-US" sz="1600" dirty="0"/>
              <a:t>\n";</a:t>
            </a:r>
          </a:p>
          <a:p>
            <a:r>
              <a:rPr lang="en-US" sz="1600" dirty="0"/>
              <a:t>    string </a:t>
            </a:r>
            <a:r>
              <a:rPr lang="en-US" sz="1600" dirty="0" err="1"/>
              <a:t>str</a:t>
            </a:r>
            <a:r>
              <a:rPr lang="en-US" sz="1600" dirty="0"/>
              <a:t> = "score";</a:t>
            </a:r>
          </a:p>
          <a:p>
            <a:r>
              <a:rPr lang="en-US" sz="1600" dirty="0"/>
              <a:t>    string* </a:t>
            </a:r>
            <a:r>
              <a:rPr lang="en-US" sz="1600" dirty="0" err="1"/>
              <a:t>pStr</a:t>
            </a:r>
            <a:r>
              <a:rPr lang="en-US" sz="1600" dirty="0"/>
              <a:t> = &amp;</a:t>
            </a:r>
            <a:r>
              <a:rPr lang="en-US" sz="1600" dirty="0" err="1"/>
              <a:t>str</a:t>
            </a:r>
            <a:r>
              <a:rPr lang="en-US" sz="1600" dirty="0"/>
              <a:t>;   //pointer to string object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str</a:t>
            </a:r>
            <a:r>
              <a:rPr lang="en-US" sz="1600" dirty="0"/>
              <a:t> is: " &lt;&lt; </a:t>
            </a:r>
            <a:r>
              <a:rPr lang="en-US" sz="1600" dirty="0" err="1"/>
              <a:t>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pStr</a:t>
            </a:r>
            <a:r>
              <a:rPr lang="en-US" sz="1600" dirty="0"/>
              <a:t> is: " &lt;&lt; *</a:t>
            </a:r>
            <a:r>
              <a:rPr lang="en-US" sz="1600" dirty="0" err="1"/>
              <a:t>pStr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"(*</a:t>
            </a:r>
            <a:r>
              <a:rPr lang="en-US" sz="1600" dirty="0" err="1"/>
              <a:t>pStr</a:t>
            </a:r>
            <a:r>
              <a:rPr lang="en-US" sz="1600" dirty="0"/>
              <a:t>).size() is: " &lt;&lt; (*</a:t>
            </a:r>
            <a:r>
              <a:rPr lang="en-US" sz="1600" dirty="0" err="1"/>
              <a:t>pStr</a:t>
            </a:r>
            <a:r>
              <a:rPr lang="en-US" sz="1600" dirty="0"/>
              <a:t>).size()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pStr</a:t>
            </a:r>
            <a:r>
              <a:rPr lang="en-US" sz="1600" dirty="0"/>
              <a:t>-&gt;size() is: " &lt;&lt; </a:t>
            </a:r>
            <a:r>
              <a:rPr lang="en-US" sz="1600" dirty="0" err="1"/>
              <a:t>pStr</a:t>
            </a:r>
            <a:r>
              <a:rPr lang="en-US" sz="1600" dirty="0"/>
              <a:t>-&gt;size() &lt;&lt; "\n";  </a:t>
            </a:r>
          </a:p>
          <a:p>
            <a:r>
              <a:rPr lang="en-US" sz="1600" dirty="0"/>
              <a:t>  </a:t>
            </a:r>
          </a:p>
          <a:p>
            <a:r>
              <a:rPr lang="en-US" sz="1600" dirty="0"/>
              <a:t>    return 0;</a:t>
            </a:r>
          </a:p>
          <a:p>
            <a:r>
              <a:rPr lang="en-US" sz="1600" dirty="0"/>
              <a:t>}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8441" y="3810000"/>
            <a:ext cx="4535959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1371600"/>
            <a:ext cx="5867401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Pointers can be used with class objects too.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We also must create a new pointer variable named 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This is a variable that can point to type string</a:t>
            </a:r>
          </a:p>
          <a:p>
            <a:endParaRPr lang="en-US" sz="1600" dirty="0" smtClean="0">
              <a:cs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3810000"/>
            <a:ext cx="3124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6482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cout</a:t>
            </a:r>
            <a:r>
              <a:rPr lang="en-US" sz="1600" dirty="0" smtClean="0"/>
              <a:t> </a:t>
            </a:r>
            <a:r>
              <a:rPr lang="en-US" sz="1600" dirty="0"/>
              <a:t>&lt;&lt; "Assigning &amp;</a:t>
            </a:r>
            <a:r>
              <a:rPr lang="en-US" sz="1600" dirty="0" err="1"/>
              <a:t>newScore</a:t>
            </a:r>
            <a:r>
              <a:rPr lang="en-US" sz="1600" dirty="0"/>
              <a:t> to </a:t>
            </a:r>
            <a:r>
              <a:rPr lang="en-US" sz="1600" dirty="0" err="1"/>
              <a:t>pScore</a:t>
            </a:r>
            <a:r>
              <a:rPr lang="en-US" sz="1600" dirty="0"/>
              <a:t>\n";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newScore</a:t>
            </a:r>
            <a:r>
              <a:rPr lang="en-US" sz="1600" dirty="0"/>
              <a:t> = 5000;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pScore</a:t>
            </a:r>
            <a:r>
              <a:rPr lang="en-US" sz="1600" dirty="0"/>
              <a:t> = &amp;</a:t>
            </a:r>
            <a:r>
              <a:rPr lang="en-US" sz="1600" dirty="0" err="1"/>
              <a:t>newScore</a:t>
            </a:r>
            <a:r>
              <a:rPr lang="en-US" sz="1600" dirty="0"/>
              <a:t>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"&amp;</a:t>
            </a:r>
            <a:r>
              <a:rPr lang="en-US" sz="1600" dirty="0" err="1"/>
              <a:t>newScore</a:t>
            </a:r>
            <a:r>
              <a:rPr lang="en-US" sz="1600" dirty="0"/>
              <a:t> is: " &lt;&lt; &amp;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pScore</a:t>
            </a:r>
            <a:r>
              <a:rPr lang="en-US" sz="1600" dirty="0"/>
              <a:t> is: " &lt;&lt; </a:t>
            </a:r>
            <a:r>
              <a:rPr lang="en-US" sz="1600" dirty="0" err="1"/>
              <a:t>pScore</a:t>
            </a:r>
            <a:r>
              <a:rPr lang="en-US" sz="1600" dirty="0"/>
              <a:t> &lt;&lt; "\n"; 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newScore</a:t>
            </a:r>
            <a:r>
              <a:rPr lang="en-US" sz="1600" dirty="0"/>
              <a:t> is: " &lt;&lt; 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pScore</a:t>
            </a:r>
            <a:r>
              <a:rPr lang="en-US" sz="1600" dirty="0"/>
              <a:t> is: " &lt;&lt; *</a:t>
            </a:r>
            <a:r>
              <a:rPr lang="en-US" sz="1600" dirty="0" err="1"/>
              <a:t>pScore</a:t>
            </a:r>
            <a:r>
              <a:rPr lang="en-US" sz="1600" dirty="0"/>
              <a:t> &lt;&lt; "\n\n";  </a:t>
            </a:r>
          </a:p>
          <a:p>
            <a:r>
              <a:rPr lang="en-US" sz="1600" dirty="0"/>
              <a:t>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"Assigning &amp;</a:t>
            </a:r>
            <a:r>
              <a:rPr lang="en-US" sz="1600" dirty="0" err="1"/>
              <a:t>str</a:t>
            </a:r>
            <a:r>
              <a:rPr lang="en-US" sz="1600" dirty="0"/>
              <a:t> to </a:t>
            </a:r>
            <a:r>
              <a:rPr lang="en-US" sz="1600" dirty="0" err="1"/>
              <a:t>pStr</a:t>
            </a:r>
            <a:r>
              <a:rPr lang="en-US" sz="1600" dirty="0"/>
              <a:t>\n";</a:t>
            </a:r>
          </a:p>
          <a:p>
            <a:r>
              <a:rPr lang="en-US" sz="1600" dirty="0"/>
              <a:t>    string </a:t>
            </a:r>
            <a:r>
              <a:rPr lang="en-US" sz="1600" dirty="0" err="1"/>
              <a:t>str</a:t>
            </a:r>
            <a:r>
              <a:rPr lang="en-US" sz="1600" dirty="0"/>
              <a:t> = "score";</a:t>
            </a:r>
          </a:p>
          <a:p>
            <a:r>
              <a:rPr lang="en-US" sz="1600" dirty="0"/>
              <a:t>    string* </a:t>
            </a:r>
            <a:r>
              <a:rPr lang="en-US" sz="1600" dirty="0" err="1"/>
              <a:t>pStr</a:t>
            </a:r>
            <a:r>
              <a:rPr lang="en-US" sz="1600" dirty="0"/>
              <a:t> = &amp;</a:t>
            </a:r>
            <a:r>
              <a:rPr lang="en-US" sz="1600" dirty="0" err="1"/>
              <a:t>str</a:t>
            </a:r>
            <a:r>
              <a:rPr lang="en-US" sz="1600" dirty="0"/>
              <a:t>;   //pointer to string object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str</a:t>
            </a:r>
            <a:r>
              <a:rPr lang="en-US" sz="1600" dirty="0"/>
              <a:t> is: " &lt;&lt; </a:t>
            </a:r>
            <a:r>
              <a:rPr lang="en-US" sz="1600" dirty="0" err="1"/>
              <a:t>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pStr</a:t>
            </a:r>
            <a:r>
              <a:rPr lang="en-US" sz="1600" dirty="0"/>
              <a:t> is: " &lt;&lt; *</a:t>
            </a:r>
            <a:r>
              <a:rPr lang="en-US" sz="1600" dirty="0" err="1"/>
              <a:t>pStr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"(*</a:t>
            </a:r>
            <a:r>
              <a:rPr lang="en-US" sz="1600" dirty="0" err="1"/>
              <a:t>pStr</a:t>
            </a:r>
            <a:r>
              <a:rPr lang="en-US" sz="1600" dirty="0"/>
              <a:t>).size() is: " &lt;&lt; (*</a:t>
            </a:r>
            <a:r>
              <a:rPr lang="en-US" sz="1600" dirty="0" err="1"/>
              <a:t>pStr</a:t>
            </a:r>
            <a:r>
              <a:rPr lang="en-US" sz="1600" dirty="0"/>
              <a:t>).size()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pStr</a:t>
            </a:r>
            <a:r>
              <a:rPr lang="en-US" sz="1600" dirty="0"/>
              <a:t>-&gt;size() is: " &lt;&lt; </a:t>
            </a:r>
            <a:r>
              <a:rPr lang="en-US" sz="1600" dirty="0" err="1"/>
              <a:t>pStr</a:t>
            </a:r>
            <a:r>
              <a:rPr lang="en-US" sz="1600" dirty="0"/>
              <a:t>-&gt;size() &lt;&lt; "\n";  </a:t>
            </a:r>
          </a:p>
          <a:p>
            <a:r>
              <a:rPr lang="en-US" sz="1600" dirty="0"/>
              <a:t>  </a:t>
            </a:r>
          </a:p>
          <a:p>
            <a:r>
              <a:rPr lang="en-US" sz="1600" dirty="0"/>
              <a:t>    return 0;</a:t>
            </a:r>
          </a:p>
          <a:p>
            <a:r>
              <a:rPr lang="en-US" sz="1600" dirty="0"/>
              <a:t>}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8441" y="3810000"/>
            <a:ext cx="4535959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1371600"/>
            <a:ext cx="5867401" cy="190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Pointers can be used with class objects too.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We also must create a new pointer variable named 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This is a variable that can point to type string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we initialize it to point to the variable named </a:t>
            </a:r>
            <a:r>
              <a:rPr lang="en-US" sz="1600" dirty="0" err="1" smtClean="0">
                <a:cs typeface="Consolas" panose="020B0609020204030204" pitchFamily="49" charset="0"/>
              </a:rPr>
              <a:t>str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(recall &amp;</a:t>
            </a:r>
            <a:r>
              <a:rPr lang="en-US" sz="1600" dirty="0" err="1" smtClean="0">
                <a:cs typeface="Consolas" panose="020B0609020204030204" pitchFamily="49" charset="0"/>
              </a:rPr>
              <a:t>str</a:t>
            </a:r>
            <a:r>
              <a:rPr lang="en-US" sz="1600" dirty="0" smtClean="0">
                <a:cs typeface="Consolas" panose="020B0609020204030204" pitchFamily="49" charset="0"/>
              </a:rPr>
              <a:t> returns the memory address of </a:t>
            </a:r>
            <a:r>
              <a:rPr lang="en-US" sz="1600" dirty="0" err="1" smtClean="0">
                <a:cs typeface="Consolas" panose="020B0609020204030204" pitchFamily="49" charset="0"/>
              </a:rPr>
              <a:t>str</a:t>
            </a:r>
            <a:r>
              <a:rPr lang="en-US" sz="1600" dirty="0" smtClean="0">
                <a:cs typeface="Consolas" panose="020B0609020204030204" pitchFamily="49" charset="0"/>
              </a:rPr>
              <a:t>)</a:t>
            </a:r>
          </a:p>
          <a:p>
            <a:endParaRPr lang="en-US" sz="1600" dirty="0" smtClean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6482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cout</a:t>
            </a:r>
            <a:r>
              <a:rPr lang="en-US" sz="1600" dirty="0" smtClean="0"/>
              <a:t> </a:t>
            </a:r>
            <a:r>
              <a:rPr lang="en-US" sz="1600" dirty="0"/>
              <a:t>&lt;&lt; "Assigning &amp;</a:t>
            </a:r>
            <a:r>
              <a:rPr lang="en-US" sz="1600" dirty="0" err="1"/>
              <a:t>newScore</a:t>
            </a:r>
            <a:r>
              <a:rPr lang="en-US" sz="1600" dirty="0"/>
              <a:t> to </a:t>
            </a:r>
            <a:r>
              <a:rPr lang="en-US" sz="1600" dirty="0" err="1"/>
              <a:t>pScore</a:t>
            </a:r>
            <a:r>
              <a:rPr lang="en-US" sz="1600" dirty="0"/>
              <a:t>\n";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newScore</a:t>
            </a:r>
            <a:r>
              <a:rPr lang="en-US" sz="1600" dirty="0"/>
              <a:t> = 5000;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pScore</a:t>
            </a:r>
            <a:r>
              <a:rPr lang="en-US" sz="1600" dirty="0"/>
              <a:t> = &amp;</a:t>
            </a:r>
            <a:r>
              <a:rPr lang="en-US" sz="1600" dirty="0" err="1"/>
              <a:t>newScore</a:t>
            </a:r>
            <a:r>
              <a:rPr lang="en-US" sz="1600" dirty="0"/>
              <a:t>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"&amp;</a:t>
            </a:r>
            <a:r>
              <a:rPr lang="en-US" sz="1600" dirty="0" err="1"/>
              <a:t>newScore</a:t>
            </a:r>
            <a:r>
              <a:rPr lang="en-US" sz="1600" dirty="0"/>
              <a:t> is: " &lt;&lt; &amp;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pScore</a:t>
            </a:r>
            <a:r>
              <a:rPr lang="en-US" sz="1600" dirty="0"/>
              <a:t> is: " &lt;&lt; </a:t>
            </a:r>
            <a:r>
              <a:rPr lang="en-US" sz="1600" dirty="0" err="1"/>
              <a:t>pScore</a:t>
            </a:r>
            <a:r>
              <a:rPr lang="en-US" sz="1600" dirty="0"/>
              <a:t> &lt;&lt; "\n"; 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newScore</a:t>
            </a:r>
            <a:r>
              <a:rPr lang="en-US" sz="1600" dirty="0"/>
              <a:t> is: " &lt;&lt; 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pScore</a:t>
            </a:r>
            <a:r>
              <a:rPr lang="en-US" sz="1600" dirty="0"/>
              <a:t> is: " &lt;&lt; *</a:t>
            </a:r>
            <a:r>
              <a:rPr lang="en-US" sz="1600" dirty="0" err="1"/>
              <a:t>pScore</a:t>
            </a:r>
            <a:r>
              <a:rPr lang="en-US" sz="1600" dirty="0"/>
              <a:t> &lt;&lt; "\n\n";  </a:t>
            </a:r>
          </a:p>
          <a:p>
            <a:r>
              <a:rPr lang="en-US" sz="1600" dirty="0"/>
              <a:t>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"Assigning &amp;</a:t>
            </a:r>
            <a:r>
              <a:rPr lang="en-US" sz="1600" dirty="0" err="1"/>
              <a:t>str</a:t>
            </a:r>
            <a:r>
              <a:rPr lang="en-US" sz="1600" dirty="0"/>
              <a:t> to </a:t>
            </a:r>
            <a:r>
              <a:rPr lang="en-US" sz="1600" dirty="0" err="1"/>
              <a:t>pStr</a:t>
            </a:r>
            <a:r>
              <a:rPr lang="en-US" sz="1600" dirty="0"/>
              <a:t>\n";</a:t>
            </a:r>
          </a:p>
          <a:p>
            <a:r>
              <a:rPr lang="en-US" sz="1600" dirty="0"/>
              <a:t>    string </a:t>
            </a:r>
            <a:r>
              <a:rPr lang="en-US" sz="1600" dirty="0" err="1"/>
              <a:t>str</a:t>
            </a:r>
            <a:r>
              <a:rPr lang="en-US" sz="1600" dirty="0"/>
              <a:t> = "score";</a:t>
            </a:r>
          </a:p>
          <a:p>
            <a:r>
              <a:rPr lang="en-US" sz="1600" dirty="0"/>
              <a:t>    string* </a:t>
            </a:r>
            <a:r>
              <a:rPr lang="en-US" sz="1600" dirty="0" err="1"/>
              <a:t>pStr</a:t>
            </a:r>
            <a:r>
              <a:rPr lang="en-US" sz="1600" dirty="0"/>
              <a:t> = &amp;</a:t>
            </a:r>
            <a:r>
              <a:rPr lang="en-US" sz="1600" dirty="0" err="1"/>
              <a:t>str</a:t>
            </a:r>
            <a:r>
              <a:rPr lang="en-US" sz="1600" dirty="0"/>
              <a:t>;   //pointer to string object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str</a:t>
            </a:r>
            <a:r>
              <a:rPr lang="en-US" sz="1600" dirty="0"/>
              <a:t> is: " &lt;&lt; </a:t>
            </a:r>
            <a:r>
              <a:rPr lang="en-US" sz="1600" dirty="0" err="1"/>
              <a:t>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pStr</a:t>
            </a:r>
            <a:r>
              <a:rPr lang="en-US" sz="1600" dirty="0"/>
              <a:t> is: " &lt;&lt; *</a:t>
            </a:r>
            <a:r>
              <a:rPr lang="en-US" sz="1600" dirty="0" err="1"/>
              <a:t>pStr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"(*</a:t>
            </a:r>
            <a:r>
              <a:rPr lang="en-US" sz="1600" dirty="0" err="1"/>
              <a:t>pStr</a:t>
            </a:r>
            <a:r>
              <a:rPr lang="en-US" sz="1600" dirty="0"/>
              <a:t>).size() is: " &lt;&lt; (*</a:t>
            </a:r>
            <a:r>
              <a:rPr lang="en-US" sz="1600" dirty="0" err="1"/>
              <a:t>pStr</a:t>
            </a:r>
            <a:r>
              <a:rPr lang="en-US" sz="1600" dirty="0"/>
              <a:t>).size()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pStr</a:t>
            </a:r>
            <a:r>
              <a:rPr lang="en-US" sz="1600" dirty="0"/>
              <a:t>-&gt;size() is: " &lt;&lt; </a:t>
            </a:r>
            <a:r>
              <a:rPr lang="en-US" sz="1600" dirty="0" err="1"/>
              <a:t>pStr</a:t>
            </a:r>
            <a:r>
              <a:rPr lang="en-US" sz="1600" dirty="0"/>
              <a:t>-&gt;size() &lt;&lt; "\n";  </a:t>
            </a:r>
          </a:p>
          <a:p>
            <a:r>
              <a:rPr lang="en-US" sz="1600" dirty="0"/>
              <a:t>  </a:t>
            </a:r>
          </a:p>
          <a:p>
            <a:r>
              <a:rPr lang="en-US" sz="1600" dirty="0"/>
              <a:t>    return 0;</a:t>
            </a:r>
          </a:p>
          <a:p>
            <a:r>
              <a:rPr lang="en-US" sz="1600" dirty="0"/>
              <a:t>}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8441" y="4038600"/>
            <a:ext cx="4535959" cy="3429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2600" y="2110946"/>
            <a:ext cx="6934201" cy="190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We print out the value of variable </a:t>
            </a:r>
            <a:r>
              <a:rPr lang="en-US" sz="1600" dirty="0" err="1" smtClean="0">
                <a:cs typeface="Consolas" panose="020B0609020204030204" pitchFamily="49" charset="0"/>
              </a:rPr>
              <a:t>str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endParaRPr lang="en-US" sz="1600" dirty="0" smtClean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6482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cout</a:t>
            </a:r>
            <a:r>
              <a:rPr lang="en-US" sz="1600" dirty="0" smtClean="0"/>
              <a:t> </a:t>
            </a:r>
            <a:r>
              <a:rPr lang="en-US" sz="1600" dirty="0"/>
              <a:t>&lt;&lt; "Assigning &amp;</a:t>
            </a:r>
            <a:r>
              <a:rPr lang="en-US" sz="1600" dirty="0" err="1"/>
              <a:t>newScore</a:t>
            </a:r>
            <a:r>
              <a:rPr lang="en-US" sz="1600" dirty="0"/>
              <a:t> to </a:t>
            </a:r>
            <a:r>
              <a:rPr lang="en-US" sz="1600" dirty="0" err="1"/>
              <a:t>pScore</a:t>
            </a:r>
            <a:r>
              <a:rPr lang="en-US" sz="1600" dirty="0"/>
              <a:t>\n";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newScore</a:t>
            </a:r>
            <a:r>
              <a:rPr lang="en-US" sz="1600" dirty="0"/>
              <a:t> = 5000;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pScore</a:t>
            </a:r>
            <a:r>
              <a:rPr lang="en-US" sz="1600" dirty="0"/>
              <a:t> = &amp;</a:t>
            </a:r>
            <a:r>
              <a:rPr lang="en-US" sz="1600" dirty="0" err="1"/>
              <a:t>newScore</a:t>
            </a:r>
            <a:r>
              <a:rPr lang="en-US" sz="1600" dirty="0"/>
              <a:t>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"&amp;</a:t>
            </a:r>
            <a:r>
              <a:rPr lang="en-US" sz="1600" dirty="0" err="1"/>
              <a:t>newScore</a:t>
            </a:r>
            <a:r>
              <a:rPr lang="en-US" sz="1600" dirty="0"/>
              <a:t> is: " &lt;&lt; &amp;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pScore</a:t>
            </a:r>
            <a:r>
              <a:rPr lang="en-US" sz="1600" dirty="0"/>
              <a:t> is: " &lt;&lt; </a:t>
            </a:r>
            <a:r>
              <a:rPr lang="en-US" sz="1600" dirty="0" err="1"/>
              <a:t>pScore</a:t>
            </a:r>
            <a:r>
              <a:rPr lang="en-US" sz="1600" dirty="0"/>
              <a:t> &lt;&lt; "\n"; 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newScore</a:t>
            </a:r>
            <a:r>
              <a:rPr lang="en-US" sz="1600" dirty="0"/>
              <a:t> is: " &lt;&lt; 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pScore</a:t>
            </a:r>
            <a:r>
              <a:rPr lang="en-US" sz="1600" dirty="0"/>
              <a:t> is: " &lt;&lt; *</a:t>
            </a:r>
            <a:r>
              <a:rPr lang="en-US" sz="1600" dirty="0" err="1"/>
              <a:t>pScore</a:t>
            </a:r>
            <a:r>
              <a:rPr lang="en-US" sz="1600" dirty="0"/>
              <a:t> &lt;&lt; "\n\n";  </a:t>
            </a:r>
          </a:p>
          <a:p>
            <a:r>
              <a:rPr lang="en-US" sz="1600" dirty="0"/>
              <a:t>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"Assigning &amp;</a:t>
            </a:r>
            <a:r>
              <a:rPr lang="en-US" sz="1600" dirty="0" err="1"/>
              <a:t>str</a:t>
            </a:r>
            <a:r>
              <a:rPr lang="en-US" sz="1600" dirty="0"/>
              <a:t> to </a:t>
            </a:r>
            <a:r>
              <a:rPr lang="en-US" sz="1600" dirty="0" err="1"/>
              <a:t>pStr</a:t>
            </a:r>
            <a:r>
              <a:rPr lang="en-US" sz="1600" dirty="0"/>
              <a:t>\n";</a:t>
            </a:r>
          </a:p>
          <a:p>
            <a:r>
              <a:rPr lang="en-US" sz="1600" dirty="0"/>
              <a:t>    string </a:t>
            </a:r>
            <a:r>
              <a:rPr lang="en-US" sz="1600" dirty="0" err="1"/>
              <a:t>str</a:t>
            </a:r>
            <a:r>
              <a:rPr lang="en-US" sz="1600" dirty="0"/>
              <a:t> = "score";</a:t>
            </a:r>
          </a:p>
          <a:p>
            <a:r>
              <a:rPr lang="en-US" sz="1600" dirty="0"/>
              <a:t>    string* </a:t>
            </a:r>
            <a:r>
              <a:rPr lang="en-US" sz="1600" dirty="0" err="1"/>
              <a:t>pStr</a:t>
            </a:r>
            <a:r>
              <a:rPr lang="en-US" sz="1600" dirty="0"/>
              <a:t> = &amp;</a:t>
            </a:r>
            <a:r>
              <a:rPr lang="en-US" sz="1600" dirty="0" err="1"/>
              <a:t>str</a:t>
            </a:r>
            <a:r>
              <a:rPr lang="en-US" sz="1600" dirty="0"/>
              <a:t>;   //pointer to string object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str</a:t>
            </a:r>
            <a:r>
              <a:rPr lang="en-US" sz="1600" dirty="0"/>
              <a:t> is: " &lt;&lt; </a:t>
            </a:r>
            <a:r>
              <a:rPr lang="en-US" sz="1600" dirty="0" err="1"/>
              <a:t>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pStr</a:t>
            </a:r>
            <a:r>
              <a:rPr lang="en-US" sz="1600" dirty="0"/>
              <a:t> is: " &lt;&lt; *</a:t>
            </a:r>
            <a:r>
              <a:rPr lang="en-US" sz="1600" dirty="0" err="1"/>
              <a:t>pStr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"(*</a:t>
            </a:r>
            <a:r>
              <a:rPr lang="en-US" sz="1600" dirty="0" err="1"/>
              <a:t>pStr</a:t>
            </a:r>
            <a:r>
              <a:rPr lang="en-US" sz="1600" dirty="0"/>
              <a:t>).size() is: " &lt;&lt; (*</a:t>
            </a:r>
            <a:r>
              <a:rPr lang="en-US" sz="1600" dirty="0" err="1"/>
              <a:t>pStr</a:t>
            </a:r>
            <a:r>
              <a:rPr lang="en-US" sz="1600" dirty="0"/>
              <a:t>).size()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pStr</a:t>
            </a:r>
            <a:r>
              <a:rPr lang="en-US" sz="1600" dirty="0"/>
              <a:t>-&gt;size() is: " &lt;&lt; </a:t>
            </a:r>
            <a:r>
              <a:rPr lang="en-US" sz="1600" dirty="0" err="1"/>
              <a:t>pStr</a:t>
            </a:r>
            <a:r>
              <a:rPr lang="en-US" sz="1600" dirty="0"/>
              <a:t>-&gt;size() &lt;&lt; "\n";  </a:t>
            </a:r>
          </a:p>
          <a:p>
            <a:r>
              <a:rPr lang="en-US" sz="1600" dirty="0"/>
              <a:t>  </a:t>
            </a:r>
          </a:p>
          <a:p>
            <a:r>
              <a:rPr lang="en-US" sz="1600" dirty="0"/>
              <a:t>    return 0;</a:t>
            </a:r>
          </a:p>
          <a:p>
            <a:r>
              <a:rPr lang="en-US" sz="1600" dirty="0"/>
              <a:t>}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8441" y="4267200"/>
            <a:ext cx="4535959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2600" y="2110946"/>
            <a:ext cx="6934201" cy="190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We print out the value of variable </a:t>
            </a:r>
            <a:r>
              <a:rPr lang="en-US" sz="1600" dirty="0" err="1" smtClean="0">
                <a:cs typeface="Consolas" panose="020B0609020204030204" pitchFamily="49" charset="0"/>
              </a:rPr>
              <a:t>str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the value of the thing referenced by 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 smtClean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6482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cout</a:t>
            </a:r>
            <a:r>
              <a:rPr lang="en-US" sz="1600" dirty="0" smtClean="0"/>
              <a:t> </a:t>
            </a:r>
            <a:r>
              <a:rPr lang="en-US" sz="1600" dirty="0"/>
              <a:t>&lt;&lt; "Assigning &amp;</a:t>
            </a:r>
            <a:r>
              <a:rPr lang="en-US" sz="1600" dirty="0" err="1"/>
              <a:t>newScore</a:t>
            </a:r>
            <a:r>
              <a:rPr lang="en-US" sz="1600" dirty="0"/>
              <a:t> to </a:t>
            </a:r>
            <a:r>
              <a:rPr lang="en-US" sz="1600" dirty="0" err="1"/>
              <a:t>pScore</a:t>
            </a:r>
            <a:r>
              <a:rPr lang="en-US" sz="1600" dirty="0"/>
              <a:t>\n";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newScore</a:t>
            </a:r>
            <a:r>
              <a:rPr lang="en-US" sz="1600" dirty="0"/>
              <a:t> = 5000;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pScore</a:t>
            </a:r>
            <a:r>
              <a:rPr lang="en-US" sz="1600" dirty="0"/>
              <a:t> = &amp;</a:t>
            </a:r>
            <a:r>
              <a:rPr lang="en-US" sz="1600" dirty="0" err="1"/>
              <a:t>newScore</a:t>
            </a:r>
            <a:r>
              <a:rPr lang="en-US" sz="1600" dirty="0"/>
              <a:t>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"&amp;</a:t>
            </a:r>
            <a:r>
              <a:rPr lang="en-US" sz="1600" dirty="0" err="1"/>
              <a:t>newScore</a:t>
            </a:r>
            <a:r>
              <a:rPr lang="en-US" sz="1600" dirty="0"/>
              <a:t> is: " &lt;&lt; &amp;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pScore</a:t>
            </a:r>
            <a:r>
              <a:rPr lang="en-US" sz="1600" dirty="0"/>
              <a:t> is: " &lt;&lt; </a:t>
            </a:r>
            <a:r>
              <a:rPr lang="en-US" sz="1600" dirty="0" err="1"/>
              <a:t>pScore</a:t>
            </a:r>
            <a:r>
              <a:rPr lang="en-US" sz="1600" dirty="0"/>
              <a:t> &lt;&lt; "\n"; 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newScore</a:t>
            </a:r>
            <a:r>
              <a:rPr lang="en-US" sz="1600" dirty="0"/>
              <a:t> is: " &lt;&lt; 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pScore</a:t>
            </a:r>
            <a:r>
              <a:rPr lang="en-US" sz="1600" dirty="0"/>
              <a:t> is: " &lt;&lt; *</a:t>
            </a:r>
            <a:r>
              <a:rPr lang="en-US" sz="1600" dirty="0" err="1"/>
              <a:t>pScore</a:t>
            </a:r>
            <a:r>
              <a:rPr lang="en-US" sz="1600" dirty="0"/>
              <a:t> &lt;&lt; "\n\n";  </a:t>
            </a:r>
          </a:p>
          <a:p>
            <a:r>
              <a:rPr lang="en-US" sz="1600" dirty="0"/>
              <a:t>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"Assigning &amp;</a:t>
            </a:r>
            <a:r>
              <a:rPr lang="en-US" sz="1600" dirty="0" err="1"/>
              <a:t>str</a:t>
            </a:r>
            <a:r>
              <a:rPr lang="en-US" sz="1600" dirty="0"/>
              <a:t> to </a:t>
            </a:r>
            <a:r>
              <a:rPr lang="en-US" sz="1600" dirty="0" err="1"/>
              <a:t>pStr</a:t>
            </a:r>
            <a:r>
              <a:rPr lang="en-US" sz="1600" dirty="0"/>
              <a:t>\n";</a:t>
            </a:r>
          </a:p>
          <a:p>
            <a:r>
              <a:rPr lang="en-US" sz="1600" dirty="0"/>
              <a:t>    string </a:t>
            </a:r>
            <a:r>
              <a:rPr lang="en-US" sz="1600" dirty="0" err="1"/>
              <a:t>str</a:t>
            </a:r>
            <a:r>
              <a:rPr lang="en-US" sz="1600" dirty="0"/>
              <a:t> = "score";</a:t>
            </a:r>
          </a:p>
          <a:p>
            <a:r>
              <a:rPr lang="en-US" sz="1600" dirty="0"/>
              <a:t>    string* </a:t>
            </a:r>
            <a:r>
              <a:rPr lang="en-US" sz="1600" dirty="0" err="1"/>
              <a:t>pStr</a:t>
            </a:r>
            <a:r>
              <a:rPr lang="en-US" sz="1600" dirty="0"/>
              <a:t> = &amp;</a:t>
            </a:r>
            <a:r>
              <a:rPr lang="en-US" sz="1600" dirty="0" err="1"/>
              <a:t>str</a:t>
            </a:r>
            <a:r>
              <a:rPr lang="en-US" sz="1600" dirty="0"/>
              <a:t>;   //pointer to string object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str</a:t>
            </a:r>
            <a:r>
              <a:rPr lang="en-US" sz="1600" dirty="0"/>
              <a:t> is: " &lt;&lt; </a:t>
            </a:r>
            <a:r>
              <a:rPr lang="en-US" sz="1600" dirty="0" err="1"/>
              <a:t>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pStr</a:t>
            </a:r>
            <a:r>
              <a:rPr lang="en-US" sz="1600" dirty="0"/>
              <a:t> is: " &lt;&lt; *</a:t>
            </a:r>
            <a:r>
              <a:rPr lang="en-US" sz="1600" dirty="0" err="1"/>
              <a:t>pStr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"(*</a:t>
            </a:r>
            <a:r>
              <a:rPr lang="en-US" sz="1600" dirty="0" err="1"/>
              <a:t>pStr</a:t>
            </a:r>
            <a:r>
              <a:rPr lang="en-US" sz="1600" dirty="0"/>
              <a:t>).size() is: " &lt;&lt; (*</a:t>
            </a:r>
            <a:r>
              <a:rPr lang="en-US" sz="1600" dirty="0" err="1"/>
              <a:t>pStr</a:t>
            </a:r>
            <a:r>
              <a:rPr lang="en-US" sz="1600" dirty="0"/>
              <a:t>).size()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pStr</a:t>
            </a:r>
            <a:r>
              <a:rPr lang="en-US" sz="1600" dirty="0"/>
              <a:t>-&gt;size() is: " &lt;&lt; </a:t>
            </a:r>
            <a:r>
              <a:rPr lang="en-US" sz="1600" dirty="0" err="1"/>
              <a:t>pStr</a:t>
            </a:r>
            <a:r>
              <a:rPr lang="en-US" sz="1600" dirty="0"/>
              <a:t>-&gt;size() &lt;&lt; "\n";  </a:t>
            </a:r>
          </a:p>
          <a:p>
            <a:r>
              <a:rPr lang="en-US" sz="1600" dirty="0"/>
              <a:t>  </a:t>
            </a:r>
          </a:p>
          <a:p>
            <a:r>
              <a:rPr lang="en-US" sz="1600" dirty="0"/>
              <a:t>    return 0;</a:t>
            </a:r>
          </a:p>
          <a:p>
            <a:r>
              <a:rPr lang="en-US" sz="1600" dirty="0"/>
              <a:t>}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8441" y="4267200"/>
            <a:ext cx="4535959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2600" y="2110946"/>
            <a:ext cx="6934201" cy="190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We print out the value of variable </a:t>
            </a:r>
            <a:r>
              <a:rPr lang="en-US" sz="1600" dirty="0" err="1" smtClean="0">
                <a:cs typeface="Consolas" panose="020B0609020204030204" pitchFamily="49" charset="0"/>
              </a:rPr>
              <a:t>str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the value of the thing referenced by 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r>
              <a:rPr lang="en-US" sz="1600" dirty="0" smtClean="0">
                <a:cs typeface="Consolas" panose="020B0609020204030204" pitchFamily="49" charset="0"/>
              </a:rPr>
              <a:t> via dereferencing 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r>
              <a:rPr lang="en-US" sz="1600" dirty="0" smtClean="0">
                <a:cs typeface="Consolas" panose="020B0609020204030204" pitchFamily="49" charset="0"/>
              </a:rPr>
              <a:t>: *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 smtClean="0">
              <a:cs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649" y="4267200"/>
            <a:ext cx="193795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86449" y="4267200"/>
            <a:ext cx="186175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6482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cout</a:t>
            </a:r>
            <a:r>
              <a:rPr lang="en-US" sz="1600" dirty="0" smtClean="0"/>
              <a:t> </a:t>
            </a:r>
            <a:r>
              <a:rPr lang="en-US" sz="1600" dirty="0"/>
              <a:t>&lt;&lt; "Assigning &amp;</a:t>
            </a:r>
            <a:r>
              <a:rPr lang="en-US" sz="1600" dirty="0" err="1"/>
              <a:t>newScore</a:t>
            </a:r>
            <a:r>
              <a:rPr lang="en-US" sz="1600" dirty="0"/>
              <a:t> to </a:t>
            </a:r>
            <a:r>
              <a:rPr lang="en-US" sz="1600" dirty="0" err="1"/>
              <a:t>pScore</a:t>
            </a:r>
            <a:r>
              <a:rPr lang="en-US" sz="1600" dirty="0"/>
              <a:t>\n";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newScore</a:t>
            </a:r>
            <a:r>
              <a:rPr lang="en-US" sz="1600" dirty="0"/>
              <a:t> = 5000;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pScore</a:t>
            </a:r>
            <a:r>
              <a:rPr lang="en-US" sz="1600" dirty="0"/>
              <a:t> = &amp;</a:t>
            </a:r>
            <a:r>
              <a:rPr lang="en-US" sz="1600" dirty="0" err="1"/>
              <a:t>newScore</a:t>
            </a:r>
            <a:r>
              <a:rPr lang="en-US" sz="1600" dirty="0"/>
              <a:t>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"&amp;</a:t>
            </a:r>
            <a:r>
              <a:rPr lang="en-US" sz="1600" dirty="0" err="1"/>
              <a:t>newScore</a:t>
            </a:r>
            <a:r>
              <a:rPr lang="en-US" sz="1600" dirty="0"/>
              <a:t> is: " &lt;&lt; &amp;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pScore</a:t>
            </a:r>
            <a:r>
              <a:rPr lang="en-US" sz="1600" dirty="0"/>
              <a:t> is: " &lt;&lt; </a:t>
            </a:r>
            <a:r>
              <a:rPr lang="en-US" sz="1600" dirty="0" err="1"/>
              <a:t>pScore</a:t>
            </a:r>
            <a:r>
              <a:rPr lang="en-US" sz="1600" dirty="0"/>
              <a:t> &lt;&lt; "\n"; 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newScore</a:t>
            </a:r>
            <a:r>
              <a:rPr lang="en-US" sz="1600" dirty="0"/>
              <a:t> is: " &lt;&lt; 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pScore</a:t>
            </a:r>
            <a:r>
              <a:rPr lang="en-US" sz="1600" dirty="0"/>
              <a:t> is: " &lt;&lt; *</a:t>
            </a:r>
            <a:r>
              <a:rPr lang="en-US" sz="1600" dirty="0" err="1"/>
              <a:t>pScore</a:t>
            </a:r>
            <a:r>
              <a:rPr lang="en-US" sz="1600" dirty="0"/>
              <a:t> &lt;&lt; "\n\n";  </a:t>
            </a:r>
          </a:p>
          <a:p>
            <a:r>
              <a:rPr lang="en-US" sz="1600" dirty="0"/>
              <a:t>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"Assigning &amp;</a:t>
            </a:r>
            <a:r>
              <a:rPr lang="en-US" sz="1600" dirty="0" err="1"/>
              <a:t>str</a:t>
            </a:r>
            <a:r>
              <a:rPr lang="en-US" sz="1600" dirty="0"/>
              <a:t> to </a:t>
            </a:r>
            <a:r>
              <a:rPr lang="en-US" sz="1600" dirty="0" err="1"/>
              <a:t>pStr</a:t>
            </a:r>
            <a:r>
              <a:rPr lang="en-US" sz="1600" dirty="0"/>
              <a:t>\n";</a:t>
            </a:r>
          </a:p>
          <a:p>
            <a:r>
              <a:rPr lang="en-US" sz="1600" dirty="0"/>
              <a:t>    string </a:t>
            </a:r>
            <a:r>
              <a:rPr lang="en-US" sz="1600" dirty="0" err="1"/>
              <a:t>str</a:t>
            </a:r>
            <a:r>
              <a:rPr lang="en-US" sz="1600" dirty="0"/>
              <a:t> = "score";</a:t>
            </a:r>
          </a:p>
          <a:p>
            <a:r>
              <a:rPr lang="en-US" sz="1600" dirty="0"/>
              <a:t>    string* </a:t>
            </a:r>
            <a:r>
              <a:rPr lang="en-US" sz="1600" dirty="0" err="1"/>
              <a:t>pStr</a:t>
            </a:r>
            <a:r>
              <a:rPr lang="en-US" sz="1600" dirty="0"/>
              <a:t> = &amp;</a:t>
            </a:r>
            <a:r>
              <a:rPr lang="en-US" sz="1600" dirty="0" err="1"/>
              <a:t>str</a:t>
            </a:r>
            <a:r>
              <a:rPr lang="en-US" sz="1600" dirty="0"/>
              <a:t>;   //pointer to string object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str</a:t>
            </a:r>
            <a:r>
              <a:rPr lang="en-US" sz="1600" dirty="0"/>
              <a:t> is: " &lt;&lt; </a:t>
            </a:r>
            <a:r>
              <a:rPr lang="en-US" sz="1600" dirty="0" err="1"/>
              <a:t>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pStr</a:t>
            </a:r>
            <a:r>
              <a:rPr lang="en-US" sz="1600" dirty="0"/>
              <a:t> is: " &lt;&lt; *</a:t>
            </a:r>
            <a:r>
              <a:rPr lang="en-US" sz="1600" dirty="0" err="1"/>
              <a:t>pStr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"(*</a:t>
            </a:r>
            <a:r>
              <a:rPr lang="en-US" sz="1600" dirty="0" err="1"/>
              <a:t>pStr</a:t>
            </a:r>
            <a:r>
              <a:rPr lang="en-US" sz="1600" dirty="0"/>
              <a:t>).size() is: " &lt;&lt; (*</a:t>
            </a:r>
            <a:r>
              <a:rPr lang="en-US" sz="1600" dirty="0" err="1"/>
              <a:t>pStr</a:t>
            </a:r>
            <a:r>
              <a:rPr lang="en-US" sz="1600" dirty="0"/>
              <a:t>).size()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pStr</a:t>
            </a:r>
            <a:r>
              <a:rPr lang="en-US" sz="1600" dirty="0"/>
              <a:t>-&gt;size() is: " &lt;&lt; </a:t>
            </a:r>
            <a:r>
              <a:rPr lang="en-US" sz="1600" dirty="0" err="1"/>
              <a:t>pStr</a:t>
            </a:r>
            <a:r>
              <a:rPr lang="en-US" sz="1600" dirty="0"/>
              <a:t>-&gt;size() &lt;&lt; "\n";  </a:t>
            </a:r>
          </a:p>
          <a:p>
            <a:r>
              <a:rPr lang="en-US" sz="1600" dirty="0"/>
              <a:t>  </a:t>
            </a:r>
          </a:p>
          <a:p>
            <a:r>
              <a:rPr lang="en-US" sz="1600" dirty="0"/>
              <a:t>    return 0;</a:t>
            </a:r>
          </a:p>
          <a:p>
            <a:r>
              <a:rPr lang="en-US" sz="1600" dirty="0"/>
              <a:t>}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8441" y="4495800"/>
            <a:ext cx="4535959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2600" y="2110946"/>
            <a:ext cx="6934201" cy="2156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As with iterators we can likewise dereference a pointer:   (*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r>
              <a:rPr lang="en-US" sz="1600" dirty="0" smtClean="0">
                <a:cs typeface="Consolas" panose="020B0609020204030204" pitchFamily="49" charset="0"/>
              </a:rPr>
              <a:t>)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call a member function of the dereferenced object:    (*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r>
              <a:rPr lang="en-US" sz="1600" dirty="0" smtClean="0">
                <a:cs typeface="Consolas" panose="020B0609020204030204" pitchFamily="49" charset="0"/>
              </a:rPr>
              <a:t>).size()</a:t>
            </a:r>
          </a:p>
        </p:txBody>
      </p:sp>
      <p:sp>
        <p:nvSpPr>
          <p:cNvPr id="9" name="Oval 8"/>
          <p:cNvSpPr/>
          <p:nvPr/>
        </p:nvSpPr>
        <p:spPr>
          <a:xfrm>
            <a:off x="2743200" y="4419600"/>
            <a:ext cx="1295400" cy="6096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Any General Questions  ?</a:t>
            </a:r>
          </a:p>
          <a:p>
            <a:endParaRPr lang="en-US" dirty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References </a:t>
            </a:r>
            <a:r>
              <a:rPr lang="en-US" dirty="0"/>
              <a:t>in C++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/>
              <a:t>Pointers Program: in-class activity</a:t>
            </a:r>
          </a:p>
          <a:p>
            <a:pPr lvl="2"/>
            <a:r>
              <a:rPr lang="en-US" dirty="0"/>
              <a:t>Pointers as parameters to functions (Swap)</a:t>
            </a:r>
          </a:p>
          <a:p>
            <a:pPr lvl="2"/>
            <a:r>
              <a:rPr lang="en-US" dirty="0"/>
              <a:t>Returning </a:t>
            </a:r>
            <a:r>
              <a:rPr lang="en-US" dirty="0" err="1"/>
              <a:t>Ptrs</a:t>
            </a:r>
            <a:r>
              <a:rPr lang="en-US" dirty="0"/>
              <a:t> from function (on your own - </a:t>
            </a:r>
            <a:r>
              <a:rPr lang="en-US" dirty="0" err="1"/>
              <a:t>InventoryPtr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Arrays as pointers</a:t>
            </a:r>
          </a:p>
          <a:p>
            <a:pPr lvl="2"/>
            <a:r>
              <a:rPr lang="en-US" dirty="0"/>
              <a:t>Pointers to Classes</a:t>
            </a:r>
          </a:p>
          <a:p>
            <a:pPr lvl="2"/>
            <a:r>
              <a:rPr lang="en-US" dirty="0" smtClean="0"/>
              <a:t>Tic-Tac-Toe </a:t>
            </a:r>
            <a:r>
              <a:rPr lang="en-US" dirty="0"/>
              <a:t>via pointers</a:t>
            </a:r>
          </a:p>
        </p:txBody>
      </p:sp>
    </p:spTree>
    <p:extLst>
      <p:ext uri="{BB962C8B-B14F-4D97-AF65-F5344CB8AC3E}">
        <p14:creationId xmlns:p14="http://schemas.microsoft.com/office/powerpoint/2010/main" val="33206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– Using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649" y="1371600"/>
            <a:ext cx="8664146" cy="46482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cout</a:t>
            </a:r>
            <a:r>
              <a:rPr lang="en-US" sz="1600" dirty="0" smtClean="0"/>
              <a:t> </a:t>
            </a:r>
            <a:r>
              <a:rPr lang="en-US" sz="1600" dirty="0"/>
              <a:t>&lt;&lt; "Assigning &amp;</a:t>
            </a:r>
            <a:r>
              <a:rPr lang="en-US" sz="1600" dirty="0" err="1"/>
              <a:t>newScore</a:t>
            </a:r>
            <a:r>
              <a:rPr lang="en-US" sz="1600" dirty="0"/>
              <a:t> to </a:t>
            </a:r>
            <a:r>
              <a:rPr lang="en-US" sz="1600" dirty="0" err="1"/>
              <a:t>pScore</a:t>
            </a:r>
            <a:r>
              <a:rPr lang="en-US" sz="1600" dirty="0"/>
              <a:t>\n";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newScore</a:t>
            </a:r>
            <a:r>
              <a:rPr lang="en-US" sz="1600" dirty="0"/>
              <a:t> = 5000;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pScore</a:t>
            </a:r>
            <a:r>
              <a:rPr lang="en-US" sz="1600" dirty="0"/>
              <a:t> = &amp;</a:t>
            </a:r>
            <a:r>
              <a:rPr lang="en-US" sz="1600" dirty="0" err="1"/>
              <a:t>newScore</a:t>
            </a:r>
            <a:r>
              <a:rPr lang="en-US" sz="1600" dirty="0"/>
              <a:t>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"&amp;</a:t>
            </a:r>
            <a:r>
              <a:rPr lang="en-US" sz="1600" dirty="0" err="1"/>
              <a:t>newScore</a:t>
            </a:r>
            <a:r>
              <a:rPr lang="en-US" sz="1600" dirty="0"/>
              <a:t> is: " &lt;&lt; &amp;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pScore</a:t>
            </a:r>
            <a:r>
              <a:rPr lang="en-US" sz="1600" dirty="0"/>
              <a:t> is: " &lt;&lt; </a:t>
            </a:r>
            <a:r>
              <a:rPr lang="en-US" sz="1600" dirty="0" err="1"/>
              <a:t>pScore</a:t>
            </a:r>
            <a:r>
              <a:rPr lang="en-US" sz="1600" dirty="0"/>
              <a:t> &lt;&lt; "\n"; 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newScore</a:t>
            </a:r>
            <a:r>
              <a:rPr lang="en-US" sz="1600" dirty="0"/>
              <a:t> is: " &lt;&lt; </a:t>
            </a:r>
            <a:r>
              <a:rPr lang="en-US" sz="1600" dirty="0" err="1"/>
              <a:t>newScore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pScore</a:t>
            </a:r>
            <a:r>
              <a:rPr lang="en-US" sz="1600" dirty="0"/>
              <a:t> is: " &lt;&lt; *</a:t>
            </a:r>
            <a:r>
              <a:rPr lang="en-US" sz="1600" dirty="0" err="1"/>
              <a:t>pScore</a:t>
            </a:r>
            <a:r>
              <a:rPr lang="en-US" sz="1600" dirty="0"/>
              <a:t> &lt;&lt; "\n\n";  </a:t>
            </a:r>
          </a:p>
          <a:p>
            <a:r>
              <a:rPr lang="en-US" sz="1600" dirty="0"/>
              <a:t>    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"Assigning &amp;</a:t>
            </a:r>
            <a:r>
              <a:rPr lang="en-US" sz="1600" dirty="0" err="1"/>
              <a:t>str</a:t>
            </a:r>
            <a:r>
              <a:rPr lang="en-US" sz="1600" dirty="0"/>
              <a:t> to </a:t>
            </a:r>
            <a:r>
              <a:rPr lang="en-US" sz="1600" dirty="0" err="1"/>
              <a:t>pStr</a:t>
            </a:r>
            <a:r>
              <a:rPr lang="en-US" sz="1600" dirty="0"/>
              <a:t>\n";</a:t>
            </a:r>
          </a:p>
          <a:p>
            <a:r>
              <a:rPr lang="en-US" sz="1600" dirty="0"/>
              <a:t>    string </a:t>
            </a:r>
            <a:r>
              <a:rPr lang="en-US" sz="1600" dirty="0" err="1"/>
              <a:t>str</a:t>
            </a:r>
            <a:r>
              <a:rPr lang="en-US" sz="1600" dirty="0"/>
              <a:t> = "score";</a:t>
            </a:r>
          </a:p>
          <a:p>
            <a:r>
              <a:rPr lang="en-US" sz="1600" dirty="0"/>
              <a:t>    string* </a:t>
            </a:r>
            <a:r>
              <a:rPr lang="en-US" sz="1600" dirty="0" err="1"/>
              <a:t>pStr</a:t>
            </a:r>
            <a:r>
              <a:rPr lang="en-US" sz="1600" dirty="0"/>
              <a:t> = &amp;</a:t>
            </a:r>
            <a:r>
              <a:rPr lang="en-US" sz="1600" dirty="0" err="1"/>
              <a:t>str</a:t>
            </a:r>
            <a:r>
              <a:rPr lang="en-US" sz="1600" dirty="0"/>
              <a:t>;   //pointer to string object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str</a:t>
            </a:r>
            <a:r>
              <a:rPr lang="en-US" sz="1600" dirty="0"/>
              <a:t> is: " &lt;&lt; </a:t>
            </a:r>
            <a:r>
              <a:rPr lang="en-US" sz="1600" dirty="0" err="1"/>
              <a:t>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"*</a:t>
            </a:r>
            <a:r>
              <a:rPr lang="en-US" sz="1600" dirty="0" err="1"/>
              <a:t>pStr</a:t>
            </a:r>
            <a:r>
              <a:rPr lang="en-US" sz="1600" dirty="0"/>
              <a:t> is: " &lt;&lt; *</a:t>
            </a:r>
            <a:r>
              <a:rPr lang="en-US" sz="1600" dirty="0" err="1"/>
              <a:t>pStr</a:t>
            </a:r>
            <a:r>
              <a:rPr lang="en-US" sz="1600" dirty="0"/>
              <a:t>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"(*</a:t>
            </a:r>
            <a:r>
              <a:rPr lang="en-US" sz="1600" dirty="0" err="1"/>
              <a:t>pStr</a:t>
            </a:r>
            <a:r>
              <a:rPr lang="en-US" sz="1600" dirty="0"/>
              <a:t>).size() is: " &lt;&lt; (*</a:t>
            </a:r>
            <a:r>
              <a:rPr lang="en-US" sz="1600" dirty="0" err="1"/>
              <a:t>pStr</a:t>
            </a:r>
            <a:r>
              <a:rPr lang="en-US" sz="1600" dirty="0"/>
              <a:t>).size() &lt;&lt; "\n";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cout</a:t>
            </a:r>
            <a:r>
              <a:rPr lang="en-US" sz="1600" dirty="0"/>
              <a:t> &lt;&lt; "</a:t>
            </a:r>
            <a:r>
              <a:rPr lang="en-US" sz="1600" dirty="0" err="1"/>
              <a:t>pStr</a:t>
            </a:r>
            <a:r>
              <a:rPr lang="en-US" sz="1600" dirty="0"/>
              <a:t>-&gt;size() is: " &lt;&lt; </a:t>
            </a:r>
            <a:r>
              <a:rPr lang="en-US" sz="1600" dirty="0" err="1"/>
              <a:t>pStr</a:t>
            </a:r>
            <a:r>
              <a:rPr lang="en-US" sz="1600" dirty="0"/>
              <a:t>-&gt;size() &lt;&lt; "\n";  </a:t>
            </a:r>
          </a:p>
          <a:p>
            <a:r>
              <a:rPr lang="en-US" sz="1600" dirty="0"/>
              <a:t>  </a:t>
            </a:r>
          </a:p>
          <a:p>
            <a:r>
              <a:rPr lang="en-US" sz="1600" dirty="0"/>
              <a:t>    return 0;</a:t>
            </a:r>
          </a:p>
          <a:p>
            <a:r>
              <a:rPr lang="en-US" sz="1600" dirty="0"/>
              <a:t>}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110946"/>
            <a:ext cx="6934201" cy="2156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As with iterators we can likewise dereference a pointer:   (*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r>
              <a:rPr lang="en-US" sz="1600" dirty="0" smtClean="0">
                <a:cs typeface="Consolas" panose="020B0609020204030204" pitchFamily="49" charset="0"/>
              </a:rPr>
              <a:t>)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and call a member function of the dereferenced object:    (*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r>
              <a:rPr lang="en-US" sz="1600" dirty="0" smtClean="0">
                <a:cs typeface="Consolas" panose="020B0609020204030204" pitchFamily="49" charset="0"/>
              </a:rPr>
              <a:t>).size()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This remains not very pretty and difficult to type so we can also use the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arrow, -&gt;, (minus sign followed by greater than) operator to call member functions of the referenced object:</a:t>
            </a: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smtClean="0">
                <a:cs typeface="Consolas" panose="020B0609020204030204" pitchFamily="49" charset="0"/>
              </a:rPr>
              <a:t>			</a:t>
            </a:r>
            <a:r>
              <a:rPr lang="en-US" sz="1600" dirty="0" err="1" smtClean="0">
                <a:cs typeface="Consolas" panose="020B0609020204030204" pitchFamily="49" charset="0"/>
              </a:rPr>
              <a:t>pStr</a:t>
            </a:r>
            <a:r>
              <a:rPr lang="en-US" sz="1600" dirty="0" smtClean="0">
                <a:cs typeface="Consolas" panose="020B0609020204030204" pitchFamily="49" charset="0"/>
              </a:rPr>
              <a:t>-&gt;size()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8441" y="4724400"/>
            <a:ext cx="4535959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67000" y="4724400"/>
            <a:ext cx="1295400" cy="6096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 Follows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Pointers reference or point to other variables</a:t>
            </a:r>
          </a:p>
          <a:p>
            <a:endParaRPr lang="en-US" dirty="0" smtClean="0"/>
          </a:p>
          <a:p>
            <a:r>
              <a:rPr lang="en-US" dirty="0" smtClean="0"/>
              <a:t>This is accomplished because pointers hold the address of the other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Getting the Address </a:t>
            </a:r>
            <a:br>
              <a:rPr lang="en-US" dirty="0" smtClean="0"/>
            </a:br>
            <a:r>
              <a:rPr lang="en-US" dirty="0" smtClean="0"/>
              <a:t>via the Address Operator </a:t>
            </a:r>
            <a:r>
              <a:rPr lang="en-US" b="1" dirty="0" smtClean="0"/>
              <a:t>&amp;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838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Note the </a:t>
            </a:r>
            <a:r>
              <a:rPr lang="en-US" b="1" i="1" dirty="0" smtClean="0"/>
              <a:t>value pointed to</a:t>
            </a:r>
            <a:r>
              <a:rPr lang="en-US" dirty="0" smtClean="0"/>
              <a:t> by </a:t>
            </a:r>
            <a:r>
              <a:rPr lang="en-US" dirty="0" err="1" smtClean="0"/>
              <a:t>ptr</a:t>
            </a:r>
            <a:r>
              <a:rPr lang="en-US" dirty="0" smtClean="0"/>
              <a:t> is denoted </a:t>
            </a:r>
            <a:r>
              <a:rPr lang="en-US" b="1" i="1" dirty="0" smtClean="0"/>
              <a:t>*</a:t>
            </a:r>
            <a:r>
              <a:rPr lang="en-US" b="1" i="1" dirty="0" err="1" smtClean="0"/>
              <a:t>ptr</a:t>
            </a:r>
            <a:endParaRPr lang="en-US" b="1" i="1" dirty="0" smtClean="0"/>
          </a:p>
          <a:p>
            <a:r>
              <a:rPr lang="en-US" dirty="0" smtClean="0"/>
              <a:t>So the above </a:t>
            </a:r>
            <a:r>
              <a:rPr lang="en-US" dirty="0" err="1" smtClean="0"/>
              <a:t>cout</a:t>
            </a:r>
            <a:r>
              <a:rPr lang="en-US" dirty="0" smtClean="0"/>
              <a:t> will output what to the screen?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1025" y="1562100"/>
            <a:ext cx="3962400" cy="3733800"/>
          </a:xfrm>
          <a:prstGeom prst="rect">
            <a:avLst/>
          </a:prstGeom>
          <a:solidFill>
            <a:srgbClr val="FF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2800" i="1" dirty="0" smtClean="0">
                <a:latin typeface="+mn-lt"/>
                <a:ea typeface="宋体" charset="-122"/>
              </a:rPr>
              <a:t>// make </a:t>
            </a:r>
            <a:r>
              <a:rPr lang="en-US" altLang="zh-CN" sz="2800" i="1" dirty="0" err="1" smtClean="0">
                <a:latin typeface="+mn-lt"/>
                <a:ea typeface="宋体" charset="-122"/>
              </a:rPr>
              <a:t>ptr</a:t>
            </a:r>
            <a:r>
              <a:rPr lang="en-US" altLang="zh-CN" sz="2800" i="1" dirty="0" smtClean="0">
                <a:latin typeface="+mn-lt"/>
                <a:ea typeface="宋体" charset="-122"/>
              </a:rPr>
              <a:t> “point” at x</a:t>
            </a:r>
          </a:p>
          <a:p>
            <a:pPr>
              <a:buFontTx/>
              <a:buNone/>
            </a:pPr>
            <a:endParaRPr lang="en-US" altLang="zh-CN" sz="2800" dirty="0" smtClean="0">
              <a:latin typeface="+mn-lt"/>
              <a:ea typeface="宋体" charset="-122"/>
            </a:endParaRPr>
          </a:p>
          <a:p>
            <a:pPr>
              <a:buFontTx/>
              <a:buNone/>
            </a:pPr>
            <a:r>
              <a:rPr lang="en-US" altLang="zh-CN" sz="2800" dirty="0" smtClean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int</a:t>
            </a:r>
            <a:r>
              <a:rPr lang="en-US" altLang="zh-CN" sz="2800" dirty="0">
                <a:latin typeface="+mn-lt"/>
                <a:ea typeface="宋体" charset="-122"/>
              </a:rPr>
              <a:t>  x;</a:t>
            </a: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x = </a:t>
            </a:r>
            <a:r>
              <a:rPr lang="en-US" altLang="zh-CN" sz="2800" dirty="0" smtClean="0">
                <a:latin typeface="+mn-lt"/>
                <a:ea typeface="宋体" charset="-122"/>
              </a:rPr>
              <a:t>17;</a:t>
            </a:r>
            <a:endParaRPr lang="en-US" altLang="zh-CN" sz="28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endParaRPr lang="en-US" altLang="zh-CN" sz="18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int</a:t>
            </a:r>
            <a:r>
              <a:rPr lang="en-US" altLang="zh-CN" sz="2800" dirty="0">
                <a:latin typeface="+mn-lt"/>
                <a:ea typeface="宋体" charset="-122"/>
              </a:rPr>
              <a:t>*  </a:t>
            </a:r>
            <a:r>
              <a:rPr lang="en-US" altLang="zh-CN" sz="2800" dirty="0" err="1">
                <a:latin typeface="+mn-lt"/>
                <a:ea typeface="宋体" charset="-122"/>
              </a:rPr>
              <a:t>ptr</a:t>
            </a:r>
            <a:r>
              <a:rPr lang="en-US" altLang="zh-CN" sz="2800" dirty="0">
                <a:latin typeface="+mn-lt"/>
                <a:ea typeface="宋体" charset="-122"/>
              </a:rPr>
              <a:t>;</a:t>
            </a:r>
          </a:p>
          <a:p>
            <a:pPr>
              <a:buFontTx/>
              <a:buNone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宋体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宋体" charset="-122"/>
              </a:rPr>
              <a:t>ptr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宋体" charset="-122"/>
              </a:rPr>
              <a:t> = &amp;x;</a:t>
            </a:r>
          </a:p>
          <a:p>
            <a:pPr>
              <a:buFontTx/>
              <a:buNone/>
            </a:pPr>
            <a:endParaRPr lang="en-US" altLang="zh-CN" sz="12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cout</a:t>
            </a:r>
            <a:r>
              <a:rPr lang="en-US" altLang="zh-CN" sz="2800" dirty="0">
                <a:latin typeface="+mn-lt"/>
                <a:ea typeface="宋体" charset="-122"/>
              </a:rPr>
              <a:t>  &lt;&lt;  *</a:t>
            </a:r>
            <a:r>
              <a:rPr lang="en-US" altLang="zh-CN" sz="2800" dirty="0" err="1">
                <a:latin typeface="+mn-lt"/>
                <a:ea typeface="宋体" charset="-122"/>
              </a:rPr>
              <a:t>ptr</a:t>
            </a:r>
            <a:r>
              <a:rPr lang="en-US" altLang="zh-CN" sz="2800" dirty="0" smtClean="0">
                <a:latin typeface="+mn-lt"/>
                <a:ea typeface="宋体" charset="-122"/>
              </a:rPr>
              <a:t>;</a:t>
            </a:r>
            <a:endParaRPr lang="en-US" altLang="zh-CN" sz="2800" dirty="0">
              <a:latin typeface="+mn-lt"/>
              <a:ea typeface="宋体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69075" y="1998663"/>
            <a:ext cx="1168400" cy="566737"/>
          </a:xfrm>
          <a:prstGeom prst="rect">
            <a:avLst/>
          </a:prstGeom>
          <a:solidFill>
            <a:srgbClr val="CC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zh-CN" altLang="en-US">
              <a:ea typeface="宋体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75" y="3549650"/>
            <a:ext cx="1241425" cy="566738"/>
          </a:xfrm>
          <a:prstGeom prst="rect">
            <a:avLst/>
          </a:prstGeom>
          <a:solidFill>
            <a:srgbClr val="CC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zh-CN" altLang="en-US">
              <a:ea typeface="宋体" charset="-122"/>
            </a:endParaRP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 flipV="1">
            <a:off x="5727700" y="2289175"/>
            <a:ext cx="833438" cy="1366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59375" y="1600200"/>
            <a:ext cx="3403600" cy="329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CC0000"/>
                </a:solidFill>
                <a:latin typeface="Arial" charset="0"/>
                <a:ea typeface="宋体" charset="-122"/>
              </a:rPr>
              <a:t>                    </a:t>
            </a:r>
            <a:r>
              <a:rPr lang="en-US" altLang="zh-CN" sz="2000" b="1" dirty="0" smtClean="0">
                <a:solidFill>
                  <a:srgbClr val="CC0000"/>
                </a:solidFill>
                <a:latin typeface="Arial" charset="0"/>
                <a:ea typeface="宋体" charset="-122"/>
              </a:rPr>
              <a:t>8000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4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            </a:t>
            </a:r>
            <a:r>
              <a:rPr lang="en-US" altLang="zh-CN" sz="2000" b="1" dirty="0" smtClean="0">
                <a:solidFill>
                  <a:schemeClr val="accent2"/>
                </a:solidFill>
                <a:latin typeface="Arial" charset="0"/>
                <a:ea typeface="宋体" charset="-122"/>
              </a:rPr>
              <a:t>17</a:t>
            </a:r>
            <a:endParaRPr lang="en-US" altLang="zh-CN" sz="2000" b="1" dirty="0">
              <a:solidFill>
                <a:schemeClr val="accent2"/>
              </a:solidFill>
              <a:latin typeface="Arial" charset="0"/>
              <a:ea typeface="宋体" charset="-122"/>
            </a:endParaRPr>
          </a:p>
          <a:p>
            <a:endParaRPr lang="en-US" altLang="zh-CN" sz="1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          </a:t>
            </a:r>
            <a:r>
              <a:rPr lang="en-US" altLang="zh-CN" sz="2000" b="1" dirty="0">
                <a:solidFill>
                  <a:schemeClr val="accent2"/>
                </a:solidFill>
                <a:latin typeface="Arial" charset="0"/>
                <a:ea typeface="宋体" charset="-122"/>
              </a:rPr>
              <a:t>x</a:t>
            </a:r>
          </a:p>
          <a:p>
            <a:endParaRPr lang="en-US" altLang="zh-CN" sz="2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 smtClean="0">
                <a:solidFill>
                  <a:srgbClr val="CC0000"/>
                </a:solidFill>
                <a:latin typeface="Arial" charset="0"/>
                <a:ea typeface="宋体" charset="-122"/>
              </a:rPr>
              <a:t>5600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4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</a:t>
            </a:r>
            <a:r>
              <a:rPr lang="en-US" altLang="zh-CN" sz="2000" b="1" dirty="0" smtClean="0">
                <a:latin typeface="Arial" charset="0"/>
                <a:ea typeface="宋体" charset="-122"/>
              </a:rPr>
              <a:t>8000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</a:t>
            </a:r>
            <a:r>
              <a:rPr lang="en-US" altLang="zh-CN" sz="2000" b="1" dirty="0" err="1">
                <a:solidFill>
                  <a:srgbClr val="660066"/>
                </a:solidFill>
                <a:latin typeface="Arial" charset="0"/>
                <a:ea typeface="宋体" charset="-122"/>
              </a:rPr>
              <a:t>ptr</a:t>
            </a:r>
            <a:endParaRPr lang="en-US" altLang="zh-CN" sz="2000" b="1" dirty="0">
              <a:solidFill>
                <a:srgbClr val="660066"/>
              </a:solidFill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576163" y="2005806"/>
            <a:ext cx="1168400" cy="566737"/>
          </a:xfrm>
          <a:prstGeom prst="rect">
            <a:avLst/>
          </a:prstGeom>
          <a:solidFill>
            <a:srgbClr val="CC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ea typeface="宋体" charset="-122"/>
              </a:rPr>
              <a:t>   ???</a:t>
            </a:r>
            <a:endParaRPr lang="zh-CN" altLang="en-US" dirty="0">
              <a:ea typeface="宋体" charset="-122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59375" y="3549650"/>
            <a:ext cx="1241425" cy="566738"/>
          </a:xfrm>
          <a:prstGeom prst="rect">
            <a:avLst/>
          </a:prstGeom>
          <a:solidFill>
            <a:srgbClr val="CC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ea typeface="宋体" charset="-122"/>
              </a:rPr>
              <a:t>   ???</a:t>
            </a:r>
            <a:endParaRPr lang="zh-CN" altLang="en-US" dirty="0">
              <a:ea typeface="宋体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0937" y="2972594"/>
            <a:ext cx="1608138" cy="18590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" y="2935568"/>
            <a:ext cx="1600200" cy="6096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81000" y="2533712"/>
            <a:ext cx="1600200" cy="6096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28600" y="3545168"/>
            <a:ext cx="1905000" cy="6096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81000" y="4116388"/>
            <a:ext cx="1905000" cy="6096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81000" y="4677024"/>
            <a:ext cx="2819400" cy="6096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81000" y="5867400"/>
            <a:ext cx="7696200" cy="5334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2" grpId="0" animBg="1"/>
      <p:bldP spid="9" grpId="0" animBg="1"/>
      <p:bldP spid="9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Getting the value of the referenced object via Dereferencing using 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83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Change the value at the address </a:t>
            </a:r>
            <a:r>
              <a:rPr lang="en-US" i="1" dirty="0" err="1" smtClean="0"/>
              <a:t>ptr</a:t>
            </a:r>
            <a:r>
              <a:rPr lang="en-US" dirty="0" smtClean="0"/>
              <a:t> points to,</a:t>
            </a:r>
            <a:br>
              <a:rPr lang="en-US" dirty="0" smtClean="0"/>
            </a:br>
            <a:r>
              <a:rPr lang="en-US" dirty="0" smtClean="0"/>
              <a:t>to be 42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5487" y="1143000"/>
            <a:ext cx="3048000" cy="3962400"/>
          </a:xfrm>
          <a:prstGeom prst="rect">
            <a:avLst/>
          </a:prstGeom>
          <a:solidFill>
            <a:srgbClr val="FF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int</a:t>
            </a:r>
            <a:r>
              <a:rPr lang="en-US" altLang="zh-CN" sz="2800" dirty="0">
                <a:latin typeface="+mn-lt"/>
                <a:ea typeface="宋体" charset="-122"/>
              </a:rPr>
              <a:t>  x;</a:t>
            </a: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x = </a:t>
            </a:r>
            <a:r>
              <a:rPr lang="en-US" altLang="zh-CN" sz="2800" dirty="0" smtClean="0">
                <a:latin typeface="+mn-lt"/>
                <a:ea typeface="宋体" charset="-122"/>
              </a:rPr>
              <a:t>17;</a:t>
            </a:r>
          </a:p>
          <a:p>
            <a:pPr>
              <a:buFontTx/>
              <a:buNone/>
            </a:pPr>
            <a:endParaRPr lang="en-US" altLang="zh-CN" sz="18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int</a:t>
            </a:r>
            <a:r>
              <a:rPr lang="en-US" altLang="zh-CN" sz="2800" dirty="0">
                <a:latin typeface="+mn-lt"/>
                <a:ea typeface="宋体" charset="-122"/>
              </a:rPr>
              <a:t>*  </a:t>
            </a:r>
            <a:r>
              <a:rPr lang="en-US" altLang="zh-CN" sz="2800" dirty="0" err="1">
                <a:latin typeface="+mn-lt"/>
                <a:ea typeface="宋体" charset="-122"/>
              </a:rPr>
              <a:t>ptr</a:t>
            </a:r>
            <a:r>
              <a:rPr lang="en-US" altLang="zh-CN" sz="2800" dirty="0">
                <a:latin typeface="+mn-lt"/>
                <a:ea typeface="宋体" charset="-122"/>
              </a:rPr>
              <a:t>;</a:t>
            </a: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ptr</a:t>
            </a:r>
            <a:r>
              <a:rPr lang="en-US" altLang="zh-CN" sz="2800" dirty="0">
                <a:latin typeface="+mn-lt"/>
                <a:ea typeface="宋体" charset="-122"/>
              </a:rPr>
              <a:t> = &amp;x</a:t>
            </a:r>
            <a:r>
              <a:rPr lang="en-US" altLang="zh-CN" sz="2800" dirty="0" smtClean="0">
                <a:latin typeface="+mn-lt"/>
                <a:ea typeface="宋体" charset="-122"/>
              </a:rPr>
              <a:t>;</a:t>
            </a:r>
          </a:p>
          <a:p>
            <a:pPr>
              <a:buFontTx/>
              <a:buNone/>
            </a:pPr>
            <a:endParaRPr lang="en-US" altLang="zh-CN" sz="28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r>
              <a:rPr lang="en-US" altLang="zh-CN" sz="2800" dirty="0" err="1" smtClean="0">
                <a:latin typeface="+mn-lt"/>
                <a:ea typeface="宋体" charset="-122"/>
              </a:rPr>
              <a:t>cout</a:t>
            </a:r>
            <a:r>
              <a:rPr lang="en-US" altLang="zh-CN" sz="2800" dirty="0" smtClean="0">
                <a:latin typeface="+mn-lt"/>
                <a:ea typeface="宋体" charset="-122"/>
              </a:rPr>
              <a:t> &lt;&lt; *</a:t>
            </a:r>
            <a:r>
              <a:rPr lang="en-US" altLang="zh-CN" sz="2800" dirty="0" err="1" smtClean="0">
                <a:latin typeface="+mn-lt"/>
                <a:ea typeface="宋体" charset="-122"/>
              </a:rPr>
              <a:t>ptr</a:t>
            </a:r>
            <a:r>
              <a:rPr lang="en-US" altLang="zh-CN" sz="2800" dirty="0" smtClean="0">
                <a:latin typeface="+mn-lt"/>
                <a:ea typeface="宋体" charset="-122"/>
              </a:rPr>
              <a:t>;</a:t>
            </a:r>
            <a:endParaRPr lang="en-US" altLang="zh-CN" sz="28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endParaRPr lang="en-US" altLang="zh-CN" sz="2800" b="1" dirty="0" smtClean="0">
              <a:solidFill>
                <a:schemeClr val="accent2"/>
              </a:solidFill>
              <a:latin typeface="+mn-lt"/>
              <a:ea typeface="宋体" charset="-122"/>
            </a:endParaRPr>
          </a:p>
          <a:p>
            <a:pPr>
              <a:buFontTx/>
              <a:buNone/>
            </a:pPr>
            <a:r>
              <a:rPr lang="en-US" altLang="zh-CN" sz="2800" b="1" dirty="0" smtClean="0">
                <a:solidFill>
                  <a:schemeClr val="accent2"/>
                </a:solidFill>
                <a:latin typeface="+mn-lt"/>
                <a:ea typeface="宋体" charset="-122"/>
              </a:rPr>
              <a:t>*</a:t>
            </a:r>
            <a:r>
              <a:rPr lang="en-US" altLang="zh-CN" sz="2800" b="1" dirty="0" err="1">
                <a:solidFill>
                  <a:schemeClr val="accent2"/>
                </a:solidFill>
                <a:latin typeface="+mn-lt"/>
                <a:ea typeface="宋体" charset="-122"/>
              </a:rPr>
              <a:t>ptr</a:t>
            </a:r>
            <a:r>
              <a:rPr lang="en-US" altLang="zh-CN" sz="2800" b="1" dirty="0">
                <a:solidFill>
                  <a:schemeClr val="accent2"/>
                </a:solidFill>
                <a:latin typeface="+mn-lt"/>
                <a:ea typeface="宋体" charset="-122"/>
              </a:rPr>
              <a:t> = </a:t>
            </a:r>
            <a:r>
              <a:rPr lang="en-US" altLang="zh-CN" sz="2800" b="1" dirty="0" smtClean="0">
                <a:solidFill>
                  <a:schemeClr val="accent2"/>
                </a:solidFill>
                <a:latin typeface="+mn-lt"/>
                <a:ea typeface="宋体" charset="-122"/>
              </a:rPr>
              <a:t>42;</a:t>
            </a:r>
            <a:r>
              <a:rPr lang="en-US" altLang="zh-CN" sz="2800" b="1" dirty="0" smtClean="0">
                <a:latin typeface="+mn-lt"/>
                <a:ea typeface="宋体" charset="-122"/>
              </a:rPr>
              <a:t> </a:t>
            </a:r>
            <a:endParaRPr lang="zh-CN" altLang="en-US" sz="2800" dirty="0">
              <a:latin typeface="+mn-lt"/>
              <a:ea typeface="宋体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24612" y="1846263"/>
            <a:ext cx="1168400" cy="566737"/>
          </a:xfrm>
          <a:prstGeom prst="rect">
            <a:avLst/>
          </a:prstGeom>
          <a:solidFill>
            <a:srgbClr val="CC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zh-CN" altLang="en-US">
              <a:ea typeface="宋体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14912" y="3397250"/>
            <a:ext cx="1549400" cy="566738"/>
          </a:xfrm>
          <a:prstGeom prst="rect">
            <a:avLst/>
          </a:prstGeom>
          <a:solidFill>
            <a:srgbClr val="CC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zh-CN" altLang="en-US">
              <a:ea typeface="宋体" charset="-122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flipV="1">
            <a:off x="5583237" y="2136775"/>
            <a:ext cx="833438" cy="1366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92687" y="1447800"/>
            <a:ext cx="3425825" cy="329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CC0000"/>
                </a:solidFill>
                <a:latin typeface="Arial" charset="0"/>
                <a:ea typeface="宋体" charset="-122"/>
              </a:rPr>
              <a:t>                    </a:t>
            </a:r>
            <a:r>
              <a:rPr lang="en-US" altLang="zh-CN" sz="2000" b="1" dirty="0" smtClean="0">
                <a:solidFill>
                  <a:srgbClr val="CC0000"/>
                </a:solidFill>
                <a:latin typeface="Arial" charset="0"/>
                <a:ea typeface="宋体" charset="-122"/>
              </a:rPr>
              <a:t>8000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4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            </a:t>
            </a:r>
            <a:r>
              <a:rPr lang="en-US" altLang="zh-CN" sz="2000" b="1" dirty="0" smtClean="0">
                <a:solidFill>
                  <a:schemeClr val="accent2"/>
                </a:solidFill>
                <a:latin typeface="Arial" charset="0"/>
                <a:ea typeface="宋体" charset="-122"/>
              </a:rPr>
              <a:t>17</a:t>
            </a:r>
            <a:endParaRPr lang="en-US" altLang="zh-CN" sz="2000" b="1" dirty="0">
              <a:solidFill>
                <a:schemeClr val="accent2"/>
              </a:solidFill>
              <a:latin typeface="Arial" charset="0"/>
              <a:ea typeface="宋体" charset="-122"/>
            </a:endParaRPr>
          </a:p>
          <a:p>
            <a:endParaRPr lang="en-US" altLang="zh-CN" sz="1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          </a:t>
            </a:r>
            <a:r>
              <a:rPr lang="en-US" altLang="zh-CN" sz="2000" b="1" dirty="0">
                <a:solidFill>
                  <a:schemeClr val="accent2"/>
                </a:solidFill>
                <a:latin typeface="Arial" charset="0"/>
                <a:ea typeface="宋体" charset="-122"/>
              </a:rPr>
              <a:t>x</a:t>
            </a:r>
          </a:p>
          <a:p>
            <a:endParaRPr lang="en-US" altLang="zh-CN" sz="2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 smtClean="0">
                <a:solidFill>
                  <a:srgbClr val="CC0000"/>
                </a:solidFill>
                <a:latin typeface="Arial" charset="0"/>
                <a:ea typeface="宋体" charset="-122"/>
              </a:rPr>
              <a:t>5600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4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</a:t>
            </a:r>
            <a:r>
              <a:rPr lang="en-US" altLang="zh-CN" sz="2000" b="1" dirty="0" smtClean="0">
                <a:latin typeface="Arial" charset="0"/>
                <a:ea typeface="宋体" charset="-122"/>
              </a:rPr>
              <a:t>8000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</a:t>
            </a:r>
            <a:r>
              <a:rPr lang="en-US" altLang="zh-CN" sz="2000" b="1" dirty="0" err="1">
                <a:solidFill>
                  <a:srgbClr val="660066"/>
                </a:solidFill>
                <a:latin typeface="Arial" charset="0"/>
                <a:ea typeface="宋体" charset="-122"/>
              </a:rPr>
              <a:t>ptr</a:t>
            </a:r>
            <a:endParaRPr lang="en-US" altLang="zh-CN" sz="2000" b="1" dirty="0">
              <a:solidFill>
                <a:srgbClr val="660066"/>
              </a:solidFill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669087" y="1943100"/>
            <a:ext cx="874713" cy="400050"/>
            <a:chOff x="3984" y="1440"/>
            <a:chExt cx="551" cy="252"/>
          </a:xfrm>
        </p:grpSpPr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4224" y="1440"/>
              <a:ext cx="311" cy="25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 smtClean="0">
                  <a:latin typeface="Arial" charset="0"/>
                  <a:ea typeface="宋体" charset="-122"/>
                </a:rPr>
                <a:t>42</a:t>
              </a:r>
              <a:endParaRPr lang="en-US" altLang="zh-CN" sz="2000" b="1" dirty="0">
                <a:latin typeface="Arial" charset="0"/>
                <a:ea typeface="宋体" charset="-122"/>
              </a:endParaRPr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V="1">
              <a:off x="3984" y="1536"/>
              <a:ext cx="24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07894" y="4495800"/>
            <a:ext cx="2819400" cy="6096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30306" y="1208461"/>
            <a:ext cx="3913095" cy="3134938"/>
            <a:chOff x="430306" y="1208461"/>
            <a:chExt cx="3913095" cy="3134938"/>
          </a:xfrm>
        </p:grpSpPr>
        <p:sp>
          <p:nvSpPr>
            <p:cNvPr id="13" name="Rounded Rectangle 12"/>
            <p:cNvSpPr/>
            <p:nvPr/>
          </p:nvSpPr>
          <p:spPr>
            <a:xfrm>
              <a:off x="430306" y="1209768"/>
              <a:ext cx="2819400" cy="3133631"/>
            </a:xfrm>
            <a:prstGeom prst="roundRect">
              <a:avLst/>
            </a:prstGeom>
            <a:noFill/>
            <a:ln w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52601" y="1208461"/>
              <a:ext cx="2590800" cy="4036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sz="1600" dirty="0" smtClean="0">
                  <a:cs typeface="Consolas" panose="020B0609020204030204" pitchFamily="49" charset="0"/>
                </a:rPr>
                <a:t>Same code as previous slide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82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Dereferencing using 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83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Change the value at the address </a:t>
            </a:r>
            <a:r>
              <a:rPr lang="en-US" i="1" dirty="0" err="1" smtClean="0"/>
              <a:t>ptr</a:t>
            </a:r>
            <a:r>
              <a:rPr lang="en-US" dirty="0" smtClean="0"/>
              <a:t> points to,</a:t>
            </a:r>
            <a:br>
              <a:rPr lang="en-US" dirty="0" smtClean="0"/>
            </a:br>
            <a:r>
              <a:rPr lang="en-US" dirty="0" smtClean="0"/>
              <a:t>to be 42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5487" y="1409700"/>
            <a:ext cx="3048000" cy="3695700"/>
          </a:xfrm>
          <a:prstGeom prst="rect">
            <a:avLst/>
          </a:prstGeom>
          <a:solidFill>
            <a:srgbClr val="FF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int</a:t>
            </a:r>
            <a:r>
              <a:rPr lang="en-US" altLang="zh-CN" sz="2800" dirty="0">
                <a:latin typeface="+mn-lt"/>
                <a:ea typeface="宋体" charset="-122"/>
              </a:rPr>
              <a:t>  x;</a:t>
            </a: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x = 12;</a:t>
            </a:r>
          </a:p>
          <a:p>
            <a:pPr>
              <a:buFontTx/>
              <a:buNone/>
            </a:pPr>
            <a:endParaRPr lang="en-US" altLang="zh-CN" sz="18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endParaRPr lang="en-US" altLang="zh-CN" sz="18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int</a:t>
            </a:r>
            <a:r>
              <a:rPr lang="en-US" altLang="zh-CN" sz="2800" dirty="0">
                <a:latin typeface="+mn-lt"/>
                <a:ea typeface="宋体" charset="-122"/>
              </a:rPr>
              <a:t>*  </a:t>
            </a:r>
            <a:r>
              <a:rPr lang="en-US" altLang="zh-CN" sz="2800" dirty="0" err="1">
                <a:latin typeface="+mn-lt"/>
                <a:ea typeface="宋体" charset="-122"/>
              </a:rPr>
              <a:t>ptr</a:t>
            </a:r>
            <a:r>
              <a:rPr lang="en-US" altLang="zh-CN" sz="2800" dirty="0">
                <a:latin typeface="+mn-lt"/>
                <a:ea typeface="宋体" charset="-122"/>
              </a:rPr>
              <a:t>;</a:t>
            </a:r>
          </a:p>
          <a:p>
            <a:pPr>
              <a:buFontTx/>
              <a:buNone/>
            </a:pPr>
            <a:r>
              <a:rPr lang="en-US" altLang="zh-CN" sz="2800" dirty="0">
                <a:latin typeface="+mn-lt"/>
                <a:ea typeface="宋体" charset="-122"/>
              </a:rPr>
              <a:t> </a:t>
            </a:r>
            <a:r>
              <a:rPr lang="en-US" altLang="zh-CN" sz="2800" dirty="0" err="1">
                <a:latin typeface="+mn-lt"/>
                <a:ea typeface="宋体" charset="-122"/>
              </a:rPr>
              <a:t>ptr</a:t>
            </a:r>
            <a:r>
              <a:rPr lang="en-US" altLang="zh-CN" sz="2800" dirty="0">
                <a:latin typeface="+mn-lt"/>
                <a:ea typeface="宋体" charset="-122"/>
              </a:rPr>
              <a:t> = &amp;x;</a:t>
            </a:r>
          </a:p>
          <a:p>
            <a:pPr>
              <a:buFontTx/>
              <a:buNone/>
            </a:pPr>
            <a:endParaRPr lang="en-US" altLang="zh-CN" sz="1800" dirty="0">
              <a:latin typeface="+mn-lt"/>
              <a:ea typeface="宋体" charset="-122"/>
            </a:endParaRPr>
          </a:p>
          <a:p>
            <a:pPr>
              <a:buFontTx/>
              <a:buNone/>
            </a:pPr>
            <a:r>
              <a:rPr lang="en-US" altLang="zh-CN" sz="2800" b="1" dirty="0">
                <a:latin typeface="+mn-lt"/>
                <a:ea typeface="宋体" charset="-122"/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  <a:latin typeface="+mn-lt"/>
                <a:ea typeface="宋体" charset="-122"/>
              </a:rPr>
              <a:t>*</a:t>
            </a:r>
            <a:r>
              <a:rPr lang="en-US" altLang="zh-CN" sz="2800" b="1" dirty="0" err="1">
                <a:solidFill>
                  <a:schemeClr val="accent2"/>
                </a:solidFill>
                <a:latin typeface="+mn-lt"/>
                <a:ea typeface="宋体" charset="-122"/>
              </a:rPr>
              <a:t>ptr</a:t>
            </a:r>
            <a:r>
              <a:rPr lang="en-US" altLang="zh-CN" sz="2800" b="1" dirty="0">
                <a:solidFill>
                  <a:schemeClr val="accent2"/>
                </a:solidFill>
                <a:latin typeface="+mn-lt"/>
                <a:ea typeface="宋体" charset="-122"/>
              </a:rPr>
              <a:t> = 5;</a:t>
            </a:r>
            <a:r>
              <a:rPr lang="en-US" altLang="zh-CN" sz="2800" b="1" dirty="0">
                <a:latin typeface="+mn-lt"/>
                <a:ea typeface="宋体" charset="-122"/>
              </a:rPr>
              <a:t>   </a:t>
            </a:r>
          </a:p>
          <a:p>
            <a:endParaRPr lang="zh-CN" altLang="en-US" sz="2800" dirty="0">
              <a:latin typeface="+mn-lt"/>
              <a:ea typeface="宋体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24612" y="1846263"/>
            <a:ext cx="1168400" cy="566737"/>
          </a:xfrm>
          <a:prstGeom prst="rect">
            <a:avLst/>
          </a:prstGeom>
          <a:solidFill>
            <a:srgbClr val="CC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zh-CN" altLang="en-US">
              <a:ea typeface="宋体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14912" y="3397250"/>
            <a:ext cx="1549400" cy="566738"/>
          </a:xfrm>
          <a:prstGeom prst="rect">
            <a:avLst/>
          </a:prstGeom>
          <a:solidFill>
            <a:srgbClr val="CC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zh-CN" altLang="en-US">
              <a:ea typeface="宋体" charset="-122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flipV="1">
            <a:off x="5583237" y="2136775"/>
            <a:ext cx="833438" cy="1366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92687" y="1447800"/>
            <a:ext cx="3425825" cy="329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CC0000"/>
                </a:solidFill>
                <a:latin typeface="Arial" charset="0"/>
                <a:ea typeface="宋体" charset="-122"/>
              </a:rPr>
              <a:t>                    </a:t>
            </a:r>
            <a:r>
              <a:rPr lang="en-US" altLang="zh-CN" sz="2000" b="1" dirty="0" smtClean="0">
                <a:solidFill>
                  <a:srgbClr val="CC0000"/>
                </a:solidFill>
                <a:latin typeface="Arial" charset="0"/>
                <a:ea typeface="宋体" charset="-122"/>
              </a:rPr>
              <a:t>8000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4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            </a:t>
            </a:r>
            <a:r>
              <a:rPr lang="en-US" altLang="zh-CN" sz="2000" b="1" dirty="0" smtClean="0">
                <a:solidFill>
                  <a:schemeClr val="accent2"/>
                </a:solidFill>
                <a:latin typeface="Arial" charset="0"/>
                <a:ea typeface="宋体" charset="-122"/>
              </a:rPr>
              <a:t>17</a:t>
            </a:r>
            <a:endParaRPr lang="en-US" altLang="zh-CN" sz="2000" b="1" dirty="0">
              <a:solidFill>
                <a:schemeClr val="accent2"/>
              </a:solidFill>
              <a:latin typeface="Arial" charset="0"/>
              <a:ea typeface="宋体" charset="-122"/>
            </a:endParaRPr>
          </a:p>
          <a:p>
            <a:endParaRPr lang="en-US" altLang="zh-CN" sz="1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          </a:t>
            </a:r>
            <a:r>
              <a:rPr lang="en-US" altLang="zh-CN" sz="2000" b="1" dirty="0">
                <a:solidFill>
                  <a:schemeClr val="accent2"/>
                </a:solidFill>
                <a:latin typeface="Arial" charset="0"/>
                <a:ea typeface="宋体" charset="-122"/>
              </a:rPr>
              <a:t>x</a:t>
            </a:r>
          </a:p>
          <a:p>
            <a:endParaRPr lang="en-US" altLang="zh-CN" sz="2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 smtClean="0">
                <a:solidFill>
                  <a:srgbClr val="CC0000"/>
                </a:solidFill>
                <a:latin typeface="Arial" charset="0"/>
                <a:ea typeface="宋体" charset="-122"/>
              </a:rPr>
              <a:t>5600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4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</a:t>
            </a:r>
            <a:r>
              <a:rPr lang="en-US" altLang="zh-CN" sz="2000" b="1" dirty="0" smtClean="0">
                <a:latin typeface="Arial" charset="0"/>
                <a:ea typeface="宋体" charset="-122"/>
              </a:rPr>
              <a:t>8000</a:t>
            </a:r>
            <a:endParaRPr lang="en-US" altLang="zh-CN" sz="2000" b="1" dirty="0">
              <a:latin typeface="Arial" charset="0"/>
              <a:ea typeface="宋体" charset="-122"/>
            </a:endParaRPr>
          </a:p>
          <a:p>
            <a:endParaRPr lang="en-US" altLang="zh-CN" sz="1000" b="1" dirty="0"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</a:t>
            </a:r>
            <a:r>
              <a:rPr lang="en-US" altLang="zh-CN" sz="2000" b="1" dirty="0" err="1">
                <a:solidFill>
                  <a:srgbClr val="660066"/>
                </a:solidFill>
                <a:latin typeface="Arial" charset="0"/>
                <a:ea typeface="宋体" charset="-122"/>
              </a:rPr>
              <a:t>ptr</a:t>
            </a:r>
            <a:endParaRPr lang="en-US" altLang="zh-CN" sz="2000" b="1" dirty="0">
              <a:solidFill>
                <a:srgbClr val="660066"/>
              </a:solidFill>
              <a:latin typeface="Arial" charset="0"/>
              <a:ea typeface="宋体" charset="-122"/>
            </a:endParaRPr>
          </a:p>
          <a:p>
            <a:r>
              <a:rPr lang="en-US" altLang="zh-CN" sz="2000" b="1" dirty="0">
                <a:latin typeface="Arial" charset="0"/>
                <a:ea typeface="宋体" charset="-122"/>
              </a:rPr>
              <a:t>           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669087" y="1943100"/>
            <a:ext cx="874713" cy="400050"/>
            <a:chOff x="3984" y="1440"/>
            <a:chExt cx="551" cy="252"/>
          </a:xfrm>
        </p:grpSpPr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4224" y="1440"/>
              <a:ext cx="311" cy="25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 smtClean="0">
                  <a:latin typeface="Arial" charset="0"/>
                  <a:ea typeface="宋体" charset="-122"/>
                </a:rPr>
                <a:t>42</a:t>
              </a:r>
              <a:endParaRPr lang="en-US" altLang="zh-CN" sz="2000" b="1" dirty="0">
                <a:latin typeface="Arial" charset="0"/>
                <a:ea typeface="宋体" charset="-122"/>
              </a:endParaRPr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V="1">
              <a:off x="3984" y="1536"/>
              <a:ext cx="24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12" name="thisone_maybe_Telephone Switchboard AdvancesConvert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87" y="597046"/>
            <a:ext cx="6134100" cy="46005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56" y="4048684"/>
            <a:ext cx="2746430" cy="218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5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Any questions on:</a:t>
            </a:r>
          </a:p>
          <a:p>
            <a:pPr lvl="1"/>
            <a:r>
              <a:rPr lang="en-US" dirty="0" smtClean="0"/>
              <a:t>References </a:t>
            </a:r>
            <a:r>
              <a:rPr lang="en-US" dirty="0"/>
              <a:t>in C++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/>
              <a:t>Pointers Program: in-class activity</a:t>
            </a:r>
          </a:p>
          <a:p>
            <a:pPr lvl="1"/>
            <a:endParaRPr lang="en-US" dirty="0"/>
          </a:p>
          <a:p>
            <a:r>
              <a:rPr lang="en-US" dirty="0"/>
              <a:t>Next up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 smtClean="0"/>
              <a:t>Pointers </a:t>
            </a:r>
            <a:r>
              <a:rPr lang="en-US" dirty="0"/>
              <a:t>as parameters to functions (Swap)</a:t>
            </a:r>
          </a:p>
          <a:p>
            <a:pPr lvl="2"/>
            <a:r>
              <a:rPr lang="en-US" dirty="0"/>
              <a:t>Returning </a:t>
            </a:r>
            <a:r>
              <a:rPr lang="en-US" dirty="0" err="1"/>
              <a:t>Ptrs</a:t>
            </a:r>
            <a:r>
              <a:rPr lang="en-US" dirty="0"/>
              <a:t> from function (on your own - </a:t>
            </a:r>
            <a:r>
              <a:rPr lang="en-US" dirty="0" err="1"/>
              <a:t>InventoryPtr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Arrays as pointers</a:t>
            </a:r>
          </a:p>
          <a:p>
            <a:pPr lvl="2"/>
            <a:r>
              <a:rPr lang="en-US" dirty="0"/>
              <a:t>Pointers to Classes</a:t>
            </a:r>
          </a:p>
          <a:p>
            <a:pPr lvl="2"/>
            <a:r>
              <a:rPr lang="en-US" dirty="0" smtClean="0"/>
              <a:t>Tic-Tac-Toe </a:t>
            </a:r>
            <a:r>
              <a:rPr lang="en-US" dirty="0"/>
              <a:t>via pointers</a:t>
            </a:r>
          </a:p>
        </p:txBody>
      </p:sp>
    </p:spTree>
    <p:extLst>
      <p:ext uri="{BB962C8B-B14F-4D97-AF65-F5344CB8AC3E}">
        <p14:creationId xmlns:p14="http://schemas.microsoft.com/office/powerpoint/2010/main" val="28877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Pointers As Parameters to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Pointers can be used as parameters to functions.</a:t>
            </a:r>
          </a:p>
          <a:p>
            <a:endParaRPr lang="en-US" dirty="0"/>
          </a:p>
          <a:p>
            <a:r>
              <a:rPr lang="en-US" dirty="0" smtClean="0"/>
              <a:t>This provides an alternative way to achieve sort of</a:t>
            </a:r>
            <a:br>
              <a:rPr lang="en-US" dirty="0" smtClean="0"/>
            </a:br>
            <a:r>
              <a:rPr lang="en-US" dirty="0" smtClean="0"/>
              <a:t>a pass by reference effect</a:t>
            </a:r>
          </a:p>
          <a:p>
            <a:pPr lvl="1"/>
            <a:r>
              <a:rPr lang="en-US" dirty="0" smtClean="0"/>
              <a:t>Officially called: pass by pointer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5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Download Activity –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SwapPointer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Download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SwapPointer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Code from D2L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named similar to: EX038_SwapPtrVersion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 that program to the Swap program that used only references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Illustrates: Pointers VERSUS References</a:t>
            </a: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on next slides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1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 – Pointer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184" y="1030814"/>
            <a:ext cx="4343400" cy="536998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 Pointer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</a:t>
            </a:r>
            <a:r>
              <a:rPr lang="en-US" sz="1100" i="1" dirty="0" smtClean="0">
                <a:latin typeface="Comic Sans MS" panose="030F0702030302020204" pitchFamily="66" charset="0"/>
              </a:rPr>
              <a:t>Demos </a:t>
            </a:r>
            <a:r>
              <a:rPr lang="en-US" sz="1100" i="1" dirty="0">
                <a:latin typeface="Comic Sans MS" panose="030F0702030302020204" pitchFamily="66" charset="0"/>
              </a:rPr>
              <a:t>passing constant </a:t>
            </a:r>
            <a:r>
              <a:rPr lang="en-US" sz="1100" i="1" dirty="0" err="1" smtClean="0">
                <a:latin typeface="Comic Sans MS" panose="030F0702030302020204" pitchFamily="66" charset="0"/>
              </a:rPr>
              <a:t>ptrs</a:t>
            </a:r>
            <a:r>
              <a:rPr lang="en-US" sz="1100" i="1" dirty="0" smtClean="0">
                <a:latin typeface="Comic Sans MS" panose="030F0702030302020204" pitchFamily="66" charset="0"/>
              </a:rPr>
              <a:t>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030814"/>
            <a:ext cx="4343400" cy="517064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(&amp;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&amp;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x = y;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in temp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in 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endParaRPr lang="en-US" sz="1100" i="1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 =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originally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latin typeface="Comic Sans MS" panose="030F0702030302020204" pitchFamily="66" charset="0"/>
              </a:rPr>
              <a:t>   // in </a:t>
            </a:r>
            <a:r>
              <a:rPr lang="en-US" sz="1100" i="1" dirty="0">
                <a:latin typeface="Comic Sans MS" panose="030F0702030302020204" pitchFamily="66" charset="0"/>
              </a:rPr>
              <a:t>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 = temp;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4184" y="2326214"/>
            <a:ext cx="3958281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5024" y="1741439"/>
            <a:ext cx="32766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badSwap</a:t>
            </a:r>
            <a:r>
              <a:rPr lang="en-US" sz="1600" dirty="0" smtClean="0">
                <a:cs typeface="Consolas" panose="020B0609020204030204" pitchFamily="49" charset="0"/>
              </a:rPr>
              <a:t> is “pass-by-VALUE”</a:t>
            </a: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184" y="1030814"/>
            <a:ext cx="4343400" cy="536998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 Pointer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</a:t>
            </a:r>
            <a:r>
              <a:rPr lang="en-US" sz="1100" i="1" dirty="0" smtClean="0">
                <a:latin typeface="Comic Sans MS" panose="030F0702030302020204" pitchFamily="66" charset="0"/>
              </a:rPr>
              <a:t>Demos </a:t>
            </a:r>
            <a:r>
              <a:rPr lang="en-US" sz="1100" i="1" dirty="0">
                <a:latin typeface="Comic Sans MS" panose="030F0702030302020204" pitchFamily="66" charset="0"/>
              </a:rPr>
              <a:t>passing constant </a:t>
            </a:r>
            <a:r>
              <a:rPr lang="en-US" sz="1100" i="1" dirty="0" err="1" smtClean="0">
                <a:latin typeface="Comic Sans MS" panose="030F0702030302020204" pitchFamily="66" charset="0"/>
              </a:rPr>
              <a:t>ptrs</a:t>
            </a:r>
            <a:r>
              <a:rPr lang="en-US" sz="1100" i="1" dirty="0" smtClean="0">
                <a:latin typeface="Comic Sans MS" panose="030F0702030302020204" pitchFamily="66" charset="0"/>
              </a:rPr>
              <a:t>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030814"/>
            <a:ext cx="4343400" cy="517064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(&amp;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&amp;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x = y;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in temp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in 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endParaRPr lang="en-US" sz="1100" i="1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 =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originally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latin typeface="Comic Sans MS" panose="030F0702030302020204" pitchFamily="66" charset="0"/>
              </a:rPr>
              <a:t>   // in </a:t>
            </a:r>
            <a:r>
              <a:rPr lang="en-US" sz="1100" i="1" dirty="0">
                <a:latin typeface="Comic Sans MS" panose="030F0702030302020204" pitchFamily="66" charset="0"/>
              </a:rPr>
              <a:t>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 = temp;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 – Pointer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12124" y="2601097"/>
            <a:ext cx="3958281" cy="3810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2125352"/>
            <a:ext cx="2798805" cy="4469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goodSwap</a:t>
            </a:r>
            <a:r>
              <a:rPr lang="en-US" sz="1600" dirty="0" smtClean="0">
                <a:cs typeface="Consolas" panose="020B0609020204030204" pitchFamily="49" charset="0"/>
              </a:rPr>
              <a:t> is “pass-by-pointer”</a:t>
            </a: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0405" y="2209800"/>
            <a:ext cx="4744996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The use of </a:t>
            </a:r>
            <a:r>
              <a:rPr lang="en-US" sz="1600" dirty="0" err="1" smtClean="0">
                <a:cs typeface="Consolas" panose="020B0609020204030204" pitchFamily="49" charset="0"/>
              </a:rPr>
              <a:t>const</a:t>
            </a:r>
            <a:r>
              <a:rPr lang="en-US" sz="1600" dirty="0" smtClean="0">
                <a:cs typeface="Consolas" panose="020B0609020204030204" pitchFamily="49" charset="0"/>
              </a:rPr>
              <a:t> is a little deceptive here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/>
              <a:t>The </a:t>
            </a:r>
            <a:r>
              <a:rPr lang="en-US" sz="1600" dirty="0"/>
              <a:t>parameters </a:t>
            </a:r>
            <a:r>
              <a:rPr lang="en-US" sz="1600" dirty="0" smtClean="0"/>
              <a:t>are constant </a:t>
            </a:r>
            <a:r>
              <a:rPr lang="en-US" sz="1600" dirty="0"/>
              <a:t>pointers because, </a:t>
            </a:r>
            <a:endParaRPr lang="en-US" sz="1600" dirty="0" smtClean="0"/>
          </a:p>
          <a:p>
            <a:r>
              <a:rPr lang="en-US" sz="1600" dirty="0" smtClean="0"/>
              <a:t>although we </a:t>
            </a:r>
            <a:r>
              <a:rPr lang="en-US" sz="1600" dirty="0"/>
              <a:t>plan </a:t>
            </a:r>
            <a:r>
              <a:rPr lang="en-US" sz="1600" dirty="0" smtClean="0"/>
              <a:t>to change </a:t>
            </a:r>
            <a:r>
              <a:rPr lang="en-US" sz="1600" dirty="0"/>
              <a:t>the values they point to, </a:t>
            </a:r>
            <a:endParaRPr lang="en-US" sz="1600" dirty="0" smtClean="0"/>
          </a:p>
          <a:p>
            <a:r>
              <a:rPr lang="en-US" sz="1600" dirty="0" smtClean="0"/>
              <a:t>We do NOT </a:t>
            </a:r>
            <a:r>
              <a:rPr lang="en-US" sz="1600" dirty="0"/>
              <a:t>plan to change the pointers themselves.</a:t>
            </a:r>
          </a:p>
          <a:p>
            <a:endParaRPr lang="en-US" sz="1600" dirty="0" smtClean="0"/>
          </a:p>
          <a:p>
            <a:r>
              <a:rPr lang="en-US" sz="1600" dirty="0" smtClean="0"/>
              <a:t>Remember</a:t>
            </a:r>
            <a:r>
              <a:rPr lang="en-US" sz="1600" dirty="0"/>
              <a:t>, this is </a:t>
            </a:r>
            <a:r>
              <a:rPr lang="en-US" sz="1600" dirty="0" smtClean="0"/>
              <a:t>how </a:t>
            </a:r>
            <a:r>
              <a:rPr lang="en-US" sz="1600" dirty="0"/>
              <a:t>references </a:t>
            </a:r>
            <a:r>
              <a:rPr lang="en-US" sz="1600" dirty="0" smtClean="0"/>
              <a:t>work too.</a:t>
            </a:r>
            <a:endParaRPr lang="en-US" sz="1600" dirty="0" smtClean="0">
              <a:cs typeface="Consolas" panose="020B0609020204030204" pitchFamily="49" charset="0"/>
            </a:endParaRP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7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Know What’s Funny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1066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If you don’t get this joke now… you will… oh you will            &gt;=)</a:t>
            </a:r>
          </a:p>
          <a:p>
            <a:endParaRPr lang="en-US" dirty="0"/>
          </a:p>
          <a:p>
            <a:r>
              <a:rPr lang="en-US" dirty="0" smtClean="0"/>
              <a:t>http</a:t>
            </a:r>
            <a:r>
              <a:rPr lang="en-US" dirty="0"/>
              <a:t>://portermason.com/johnny/1997/12/03/you-know-what-s-funny/</a:t>
            </a:r>
          </a:p>
        </p:txBody>
      </p:sp>
      <p:pic>
        <p:nvPicPr>
          <p:cNvPr id="1026" name="Picture 2" descr="Comic strip: WILLIAM: You know what’s FUNNY? Since STRINGS are just ARRAYS of characters, and ARRAYS are just assigned blocks of MEMORY, you can just use POINTER arithmetic to TRAVERSE STRINGS. Even in C++! LABEL: Big dork. LABEL: Not big dorks. WILLIAM: WELL, it’s not “HA HA” funny, I suppose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427308" cy="290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8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184" y="1030814"/>
            <a:ext cx="4343400" cy="536998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 Pointer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</a:t>
            </a:r>
            <a:r>
              <a:rPr lang="en-US" sz="1100" i="1" dirty="0" smtClean="0">
                <a:latin typeface="Comic Sans MS" panose="030F0702030302020204" pitchFamily="66" charset="0"/>
              </a:rPr>
              <a:t>Demos </a:t>
            </a:r>
            <a:r>
              <a:rPr lang="en-US" sz="1100" i="1" dirty="0">
                <a:latin typeface="Comic Sans MS" panose="030F0702030302020204" pitchFamily="66" charset="0"/>
              </a:rPr>
              <a:t>passing constant </a:t>
            </a:r>
            <a:r>
              <a:rPr lang="en-US" sz="1100" i="1" dirty="0" err="1" smtClean="0">
                <a:latin typeface="Comic Sans MS" panose="030F0702030302020204" pitchFamily="66" charset="0"/>
              </a:rPr>
              <a:t>ptrs</a:t>
            </a:r>
            <a:r>
              <a:rPr lang="en-US" sz="1100" i="1" dirty="0" smtClean="0">
                <a:latin typeface="Comic Sans MS" panose="030F0702030302020204" pitchFamily="66" charset="0"/>
              </a:rPr>
              <a:t>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030814"/>
            <a:ext cx="4343400" cy="517064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(&amp;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&amp;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x = y;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in temp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in 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endParaRPr lang="en-US" sz="1100" i="1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 =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originally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latin typeface="Comic Sans MS" panose="030F0702030302020204" pitchFamily="66" charset="0"/>
              </a:rPr>
              <a:t>   // in </a:t>
            </a:r>
            <a:r>
              <a:rPr lang="en-US" sz="1100" i="1" dirty="0">
                <a:latin typeface="Comic Sans MS" panose="030F0702030302020204" pitchFamily="66" charset="0"/>
              </a:rPr>
              <a:t>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 = temp;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 – Pointer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12124" y="3115962"/>
            <a:ext cx="4131276" cy="2903838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43400" y="3886200"/>
            <a:ext cx="4114800" cy="16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Setup things as in previous Swap version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Call </a:t>
            </a:r>
            <a:r>
              <a:rPr lang="en-US" sz="1600" dirty="0" err="1" smtClean="0">
                <a:cs typeface="Consolas" panose="020B0609020204030204" pitchFamily="49" charset="0"/>
              </a:rPr>
              <a:t>badSwap</a:t>
            </a:r>
            <a:r>
              <a:rPr lang="en-US" sz="1600" dirty="0" smtClean="0">
                <a:cs typeface="Consolas" panose="020B0609020204030204" pitchFamily="49" charset="0"/>
              </a:rPr>
              <a:t> also as before</a:t>
            </a:r>
          </a:p>
          <a:p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184" y="1030814"/>
            <a:ext cx="4343400" cy="536998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 Pointer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</a:t>
            </a:r>
            <a:r>
              <a:rPr lang="en-US" sz="1100" i="1" dirty="0" smtClean="0">
                <a:latin typeface="Comic Sans MS" panose="030F0702030302020204" pitchFamily="66" charset="0"/>
              </a:rPr>
              <a:t>Demos </a:t>
            </a:r>
            <a:r>
              <a:rPr lang="en-US" sz="1100" i="1" dirty="0">
                <a:latin typeface="Comic Sans MS" panose="030F0702030302020204" pitchFamily="66" charset="0"/>
              </a:rPr>
              <a:t>passing constant </a:t>
            </a:r>
            <a:r>
              <a:rPr lang="en-US" sz="1100" i="1" dirty="0" err="1" smtClean="0">
                <a:latin typeface="Comic Sans MS" panose="030F0702030302020204" pitchFamily="66" charset="0"/>
              </a:rPr>
              <a:t>ptrs</a:t>
            </a:r>
            <a:r>
              <a:rPr lang="en-US" sz="1100" i="1" dirty="0" smtClean="0">
                <a:latin typeface="Comic Sans MS" panose="030F0702030302020204" pitchFamily="66" charset="0"/>
              </a:rPr>
              <a:t>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030814"/>
            <a:ext cx="4343400" cy="517064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(&amp;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&amp;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x = y;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in temp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in 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endParaRPr lang="en-US" sz="1100" i="1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 =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originally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latin typeface="Comic Sans MS" panose="030F0702030302020204" pitchFamily="66" charset="0"/>
              </a:rPr>
              <a:t>   // in </a:t>
            </a:r>
            <a:r>
              <a:rPr lang="en-US" sz="1100" i="1" dirty="0">
                <a:latin typeface="Comic Sans MS" panose="030F0702030302020204" pitchFamily="66" charset="0"/>
              </a:rPr>
              <a:t>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 = temp;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 – Pointer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114800" y="1143000"/>
            <a:ext cx="4800600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08622" y="1600200"/>
            <a:ext cx="4114800" cy="2362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err="1" smtClean="0">
                <a:cs typeface="Consolas" panose="020B0609020204030204" pitchFamily="49" charset="0"/>
              </a:rPr>
              <a:t>goodSwap</a:t>
            </a:r>
            <a:r>
              <a:rPr lang="en-US" sz="1600" dirty="0" smtClean="0">
                <a:cs typeface="Consolas" panose="020B0609020204030204" pitchFamily="49" charset="0"/>
              </a:rPr>
              <a:t> expects pointers as parameters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Pointers hold memory addresses</a:t>
            </a:r>
          </a:p>
          <a:p>
            <a:endParaRPr lang="en-US" sz="1600" dirty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So send the address of </a:t>
            </a:r>
            <a:r>
              <a:rPr lang="en-US" sz="1600" dirty="0" err="1" smtClean="0">
                <a:cs typeface="Consolas" panose="020B0609020204030204" pitchFamily="49" charset="0"/>
              </a:rPr>
              <a:t>myScore</a:t>
            </a:r>
            <a:r>
              <a:rPr lang="en-US" sz="1600" dirty="0" smtClean="0">
                <a:cs typeface="Consolas" panose="020B0609020204030204" pitchFamily="49" charset="0"/>
              </a:rPr>
              <a:t> and </a:t>
            </a:r>
            <a:r>
              <a:rPr lang="en-US" sz="1600" dirty="0" err="1" smtClean="0">
                <a:cs typeface="Consolas" panose="020B0609020204030204" pitchFamily="49" charset="0"/>
              </a:rPr>
              <a:t>yourScore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using the operator&amp;   to </a:t>
            </a:r>
          </a:p>
          <a:p>
            <a:r>
              <a:rPr lang="en-US" sz="1600" dirty="0">
                <a:cs typeface="Consolas" panose="020B0609020204030204" pitchFamily="49" charset="0"/>
              </a:rPr>
              <a:t> </a:t>
            </a:r>
            <a:r>
              <a:rPr lang="en-US" sz="1600" dirty="0" smtClean="0">
                <a:cs typeface="Consolas" panose="020B0609020204030204" pitchFamily="49" charset="0"/>
              </a:rPr>
              <a:t>                      </a:t>
            </a:r>
            <a:r>
              <a:rPr lang="en-US" sz="1600" dirty="0" err="1" smtClean="0">
                <a:cs typeface="Consolas" panose="020B0609020204030204" pitchFamily="49" charset="0"/>
              </a:rPr>
              <a:t>goodSwap</a:t>
            </a:r>
            <a:r>
              <a:rPr lang="en-US" sz="1600" dirty="0" smtClean="0">
                <a:cs typeface="Consolas" panose="020B0609020204030204" pitchFamily="49" charset="0"/>
              </a:rPr>
              <a:t>(   &amp;</a:t>
            </a:r>
            <a:r>
              <a:rPr lang="en-US" sz="1600" dirty="0" err="1" smtClean="0">
                <a:cs typeface="Consolas" panose="020B0609020204030204" pitchFamily="49" charset="0"/>
              </a:rPr>
              <a:t>myScore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smtClean="0">
                <a:cs typeface="Consolas" panose="020B0609020204030204" pitchFamily="49" charset="0"/>
              </a:rPr>
              <a:t>                          &amp;</a:t>
            </a:r>
            <a:r>
              <a:rPr lang="en-US" sz="1600" dirty="0" err="1" smtClean="0">
                <a:cs typeface="Consolas" panose="020B0609020204030204" pitchFamily="49" charset="0"/>
              </a:rPr>
              <a:t>yourScore</a:t>
            </a:r>
            <a:r>
              <a:rPr lang="en-US" sz="1600" dirty="0" smtClean="0">
                <a:cs typeface="Consolas" panose="020B0609020204030204" pitchFamily="49" charset="0"/>
              </a:rPr>
              <a:t>  );</a:t>
            </a:r>
            <a:endParaRPr lang="en-US" sz="1600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13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184" y="1030814"/>
            <a:ext cx="4343400" cy="536998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 Pointer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</a:t>
            </a:r>
            <a:r>
              <a:rPr lang="en-US" sz="1100" i="1" dirty="0" smtClean="0">
                <a:latin typeface="Comic Sans MS" panose="030F0702030302020204" pitchFamily="66" charset="0"/>
              </a:rPr>
              <a:t>Demos </a:t>
            </a:r>
            <a:r>
              <a:rPr lang="en-US" sz="1100" i="1" dirty="0">
                <a:latin typeface="Comic Sans MS" panose="030F0702030302020204" pitchFamily="66" charset="0"/>
              </a:rPr>
              <a:t>passing constant </a:t>
            </a:r>
            <a:r>
              <a:rPr lang="en-US" sz="1100" i="1" dirty="0" err="1" smtClean="0">
                <a:latin typeface="Comic Sans MS" panose="030F0702030302020204" pitchFamily="66" charset="0"/>
              </a:rPr>
              <a:t>ptrs</a:t>
            </a:r>
            <a:r>
              <a:rPr lang="en-US" sz="1100" i="1" dirty="0" smtClean="0">
                <a:latin typeface="Comic Sans MS" panose="030F0702030302020204" pitchFamily="66" charset="0"/>
              </a:rPr>
              <a:t>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030814"/>
            <a:ext cx="4343400" cy="517064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(&amp;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&amp;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x = y;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in temp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in 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endParaRPr lang="en-US" sz="1100" i="1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 =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originally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latin typeface="Comic Sans MS" panose="030F0702030302020204" pitchFamily="66" charset="0"/>
              </a:rPr>
              <a:t>   // in </a:t>
            </a:r>
            <a:r>
              <a:rPr lang="en-US" sz="1100" i="1" dirty="0">
                <a:latin typeface="Comic Sans MS" panose="030F0702030302020204" pitchFamily="66" charset="0"/>
              </a:rPr>
              <a:t>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 = temp;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 – Pointer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648200" y="4419600"/>
            <a:ext cx="4267200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8484" y="3886201"/>
            <a:ext cx="4114800" cy="9110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dereference the pointer </a:t>
            </a:r>
            <a:r>
              <a:rPr lang="en-US" sz="1600" dirty="0" err="1" smtClean="0">
                <a:cs typeface="Consolas" panose="020B0609020204030204" pitchFamily="49" charset="0"/>
              </a:rPr>
              <a:t>pX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using the asterisk to assigned its value to temp</a:t>
            </a: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err="1" smtClean="0">
                <a:cs typeface="Consolas" panose="020B0609020204030204" pitchFamily="49" charset="0"/>
              </a:rPr>
              <a:t>int</a:t>
            </a:r>
            <a:r>
              <a:rPr lang="en-US" sz="1600" dirty="0" smtClean="0">
                <a:cs typeface="Consolas" panose="020B0609020204030204" pitchFamily="49" charset="0"/>
              </a:rPr>
              <a:t> temp = *</a:t>
            </a:r>
            <a:r>
              <a:rPr lang="en-US" sz="1600" dirty="0" err="1" smtClean="0">
                <a:cs typeface="Consolas" panose="020B0609020204030204" pitchFamily="49" charset="0"/>
              </a:rPr>
              <a:t>pX</a:t>
            </a:r>
            <a:r>
              <a:rPr lang="en-US" sz="1600" dirty="0" smtClean="0">
                <a:cs typeface="Consolas" panose="020B06090202040302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944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184" y="1030814"/>
            <a:ext cx="4343400" cy="536998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 Pointer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</a:t>
            </a:r>
            <a:r>
              <a:rPr lang="en-US" sz="1100" i="1" dirty="0" smtClean="0">
                <a:latin typeface="Comic Sans MS" panose="030F0702030302020204" pitchFamily="66" charset="0"/>
              </a:rPr>
              <a:t>Demos </a:t>
            </a:r>
            <a:r>
              <a:rPr lang="en-US" sz="1100" i="1" dirty="0">
                <a:latin typeface="Comic Sans MS" panose="030F0702030302020204" pitchFamily="66" charset="0"/>
              </a:rPr>
              <a:t>passing constant </a:t>
            </a:r>
            <a:r>
              <a:rPr lang="en-US" sz="1100" i="1" dirty="0" err="1" smtClean="0">
                <a:latin typeface="Comic Sans MS" panose="030F0702030302020204" pitchFamily="66" charset="0"/>
              </a:rPr>
              <a:t>ptrs</a:t>
            </a:r>
            <a:r>
              <a:rPr lang="en-US" sz="1100" i="1" dirty="0" smtClean="0">
                <a:latin typeface="Comic Sans MS" panose="030F0702030302020204" pitchFamily="66" charset="0"/>
              </a:rPr>
              <a:t>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030814"/>
            <a:ext cx="4343400" cy="517064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(&amp;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&amp;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x = y;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in temp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in 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endParaRPr lang="en-US" sz="1100" i="1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 =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originally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latin typeface="Comic Sans MS" panose="030F0702030302020204" pitchFamily="66" charset="0"/>
              </a:rPr>
              <a:t>   // in </a:t>
            </a:r>
            <a:r>
              <a:rPr lang="en-US" sz="1100" i="1" dirty="0">
                <a:latin typeface="Comic Sans MS" panose="030F0702030302020204" pitchFamily="66" charset="0"/>
              </a:rPr>
              <a:t>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 = temp;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 – Pointer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343400" y="4797237"/>
            <a:ext cx="4572000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8484" y="3886201"/>
            <a:ext cx="4014916" cy="13682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dereference the pointer </a:t>
            </a:r>
            <a:r>
              <a:rPr lang="en-US" sz="1600" dirty="0" err="1" smtClean="0">
                <a:cs typeface="Consolas" panose="020B0609020204030204" pitchFamily="49" charset="0"/>
              </a:rPr>
              <a:t>pX</a:t>
            </a:r>
            <a:r>
              <a:rPr lang="en-US" sz="1600" dirty="0" smtClean="0">
                <a:cs typeface="Consolas" panose="020B0609020204030204" pitchFamily="49" charset="0"/>
              </a:rPr>
              <a:t> and </a:t>
            </a:r>
            <a:r>
              <a:rPr lang="en-US" sz="1600" dirty="0" err="1" smtClean="0">
                <a:cs typeface="Consolas" panose="020B0609020204030204" pitchFamily="49" charset="0"/>
              </a:rPr>
              <a:t>pY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using the asterisk 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to set the value of what </a:t>
            </a:r>
            <a:r>
              <a:rPr lang="en-US" sz="1600" dirty="0" err="1" smtClean="0">
                <a:cs typeface="Consolas" panose="020B0609020204030204" pitchFamily="49" charset="0"/>
              </a:rPr>
              <a:t>pX</a:t>
            </a:r>
            <a:r>
              <a:rPr lang="en-US" sz="1600" dirty="0" smtClean="0">
                <a:cs typeface="Consolas" panose="020B0609020204030204" pitchFamily="49" charset="0"/>
              </a:rPr>
              <a:t> references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to be the value of what </a:t>
            </a:r>
            <a:r>
              <a:rPr lang="en-US" sz="1600" dirty="0" err="1" smtClean="0">
                <a:cs typeface="Consolas" panose="020B0609020204030204" pitchFamily="49" charset="0"/>
              </a:rPr>
              <a:t>pY</a:t>
            </a:r>
            <a:r>
              <a:rPr lang="en-US" sz="1600" dirty="0" smtClean="0">
                <a:cs typeface="Consolas" panose="020B0609020204030204" pitchFamily="49" charset="0"/>
              </a:rPr>
              <a:t> references</a:t>
            </a: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smtClean="0">
                <a:cs typeface="Consolas" panose="020B0609020204030204" pitchFamily="49" charset="0"/>
              </a:rPr>
              <a:t>*</a:t>
            </a:r>
            <a:r>
              <a:rPr lang="en-US" sz="1600" dirty="0" err="1" smtClean="0">
                <a:cs typeface="Consolas" panose="020B0609020204030204" pitchFamily="49" charset="0"/>
              </a:rPr>
              <a:t>pX</a:t>
            </a:r>
            <a:r>
              <a:rPr lang="en-US" sz="1600" dirty="0" smtClean="0">
                <a:cs typeface="Consolas" panose="020B0609020204030204" pitchFamily="49" charset="0"/>
              </a:rPr>
              <a:t> = *</a:t>
            </a:r>
            <a:r>
              <a:rPr lang="en-US" sz="1600" dirty="0" err="1" smtClean="0">
                <a:cs typeface="Consolas" panose="020B0609020204030204" pitchFamily="49" charset="0"/>
              </a:rPr>
              <a:t>pY</a:t>
            </a:r>
            <a:endParaRPr lang="en-US" sz="1600" dirty="0" smtClean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184" y="1030814"/>
            <a:ext cx="4343400" cy="536998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Swap Pointer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</a:t>
            </a:r>
            <a:r>
              <a:rPr lang="en-US" sz="1100" i="1" dirty="0" smtClean="0">
                <a:latin typeface="Comic Sans MS" panose="030F0702030302020204" pitchFamily="66" charset="0"/>
              </a:rPr>
              <a:t>Demos </a:t>
            </a:r>
            <a:r>
              <a:rPr lang="en-US" sz="1100" i="1" dirty="0">
                <a:latin typeface="Comic Sans MS" panose="030F0702030302020204" pitchFamily="66" charset="0"/>
              </a:rPr>
              <a:t>passing constant </a:t>
            </a:r>
            <a:r>
              <a:rPr lang="en-US" sz="1100" i="1" dirty="0" err="1" smtClean="0">
                <a:latin typeface="Comic Sans MS" panose="030F0702030302020204" pitchFamily="66" charset="0"/>
              </a:rPr>
              <a:t>ptrs</a:t>
            </a:r>
            <a:r>
              <a:rPr lang="en-US" sz="1100" i="1" dirty="0" smtClean="0">
                <a:latin typeface="Comic Sans MS" panose="030F0702030302020204" pitchFamily="66" charset="0"/>
              </a:rPr>
              <a:t> to </a:t>
            </a:r>
            <a:r>
              <a:rPr lang="en-US" sz="1100" i="1" dirty="0">
                <a:latin typeface="Comic Sans MS" panose="030F0702030302020204" pitchFamily="66" charset="0"/>
              </a:rPr>
              <a:t>alter argument variables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150;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"Original values\n";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030814"/>
            <a:ext cx="4343400" cy="517064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"Calling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()\n";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(&amp;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, &amp;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: " &lt;&lt; </a:t>
            </a:r>
            <a:r>
              <a:rPr lang="en-US" sz="1400" dirty="0" err="1">
                <a:latin typeface="Comic Sans MS" panose="030F0702030302020204" pitchFamily="66" charset="0"/>
              </a:rPr>
              <a:t>yourScore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    </a:t>
            </a:r>
            <a:r>
              <a:rPr lang="en-US" sz="1400" dirty="0">
                <a:latin typeface="Comic Sans MS" panose="030F0702030302020204" pitchFamily="66" charset="0"/>
              </a:rPr>
              <a:t>return 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badSwap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x,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y)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x;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x = y;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y = temp;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void </a:t>
            </a:r>
            <a:r>
              <a:rPr lang="en-US" sz="1400" dirty="0" err="1">
                <a:latin typeface="Comic Sans MS" panose="030F0702030302020204" pitchFamily="66" charset="0"/>
              </a:rPr>
              <a:t>goodSwap</a:t>
            </a:r>
            <a:r>
              <a:rPr lang="en-US" sz="1400" dirty="0">
                <a:latin typeface="Comic Sans MS" panose="030F0702030302020204" pitchFamily="66" charset="0"/>
              </a:rPr>
              <a:t>(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* </a:t>
            </a:r>
            <a:r>
              <a:rPr lang="en-US" sz="1400" dirty="0" err="1">
                <a:latin typeface="Comic Sans MS" panose="030F0702030302020204" pitchFamily="66" charset="0"/>
              </a:rPr>
              <a:t>const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)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in temp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</a:t>
            </a:r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temp =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in 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endParaRPr lang="en-US" sz="1100" i="1" dirty="0">
              <a:latin typeface="Comic Sans MS" panose="030F0702030302020204" pitchFamily="66" charset="0"/>
            </a:endParaRP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pX</a:t>
            </a:r>
            <a:r>
              <a:rPr lang="en-US" sz="1400" dirty="0">
                <a:latin typeface="Comic Sans MS" panose="030F0702030302020204" pitchFamily="66" charset="0"/>
              </a:rPr>
              <a:t> =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    </a:t>
            </a:r>
            <a:r>
              <a:rPr lang="en-US" sz="1100" i="1" dirty="0" smtClean="0">
                <a:latin typeface="Comic Sans MS" panose="030F0702030302020204" pitchFamily="66" charset="0"/>
              </a:rPr>
              <a:t>// store </a:t>
            </a:r>
            <a:r>
              <a:rPr lang="en-US" sz="1100" i="1" dirty="0">
                <a:latin typeface="Comic Sans MS" panose="030F0702030302020204" pitchFamily="66" charset="0"/>
              </a:rPr>
              <a:t>value originally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pX</a:t>
            </a:r>
            <a:r>
              <a:rPr lang="en-US" sz="1100" i="1" dirty="0">
                <a:latin typeface="Comic Sans MS" panose="030F0702030302020204" pitchFamily="66" charset="0"/>
              </a:rPr>
              <a:t> </a:t>
            </a:r>
            <a:endParaRPr lang="en-US" sz="1100" i="1" dirty="0" smtClean="0">
              <a:latin typeface="Comic Sans MS" panose="030F0702030302020204" pitchFamily="66" charset="0"/>
            </a:endParaRPr>
          </a:p>
          <a:p>
            <a:r>
              <a:rPr lang="en-US" sz="1100" i="1" dirty="0"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latin typeface="Comic Sans MS" panose="030F0702030302020204" pitchFamily="66" charset="0"/>
              </a:rPr>
              <a:t>   // in </a:t>
            </a:r>
            <a:r>
              <a:rPr lang="en-US" sz="1100" i="1" dirty="0">
                <a:latin typeface="Comic Sans MS" panose="030F0702030302020204" pitchFamily="66" charset="0"/>
              </a:rPr>
              <a:t>address pointed to by </a:t>
            </a:r>
            <a:r>
              <a:rPr lang="en-US" sz="1100" i="1" dirty="0" err="1">
                <a:latin typeface="Comic Sans MS" panose="030F0702030302020204" pitchFamily="66" charset="0"/>
              </a:rPr>
              <a:t>pY</a:t>
            </a:r>
            <a:r>
              <a:rPr lang="en-US" sz="1100" i="1" dirty="0">
                <a:latin typeface="Comic Sans MS" panose="030F0702030302020204" pitchFamily="66" charset="0"/>
              </a:rPr>
              <a:t> 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    *</a:t>
            </a:r>
            <a:r>
              <a:rPr lang="en-US" sz="1400" dirty="0" err="1">
                <a:latin typeface="Comic Sans MS" panose="030F0702030302020204" pitchFamily="66" charset="0"/>
              </a:rPr>
              <a:t>pY</a:t>
            </a:r>
            <a:r>
              <a:rPr lang="en-US" sz="1400" dirty="0">
                <a:latin typeface="Comic Sans MS" panose="030F0702030302020204" pitchFamily="66" charset="0"/>
              </a:rPr>
              <a:t> = temp;      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 – Pointer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572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451522" y="4797237"/>
            <a:ext cx="4463878" cy="457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8484" y="3886201"/>
            <a:ext cx="4114800" cy="13682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 smtClean="0">
                <a:cs typeface="Consolas" panose="020B0609020204030204" pitchFamily="49" charset="0"/>
              </a:rPr>
              <a:t>dereference the pointer </a:t>
            </a:r>
            <a:r>
              <a:rPr lang="en-US" sz="1600" dirty="0" err="1" smtClean="0">
                <a:cs typeface="Consolas" panose="020B0609020204030204" pitchFamily="49" charset="0"/>
              </a:rPr>
              <a:t>pY</a:t>
            </a:r>
            <a:endParaRPr lang="en-US" sz="1600" dirty="0" smtClean="0">
              <a:cs typeface="Consolas" panose="020B0609020204030204" pitchFamily="49" charset="0"/>
            </a:endParaRPr>
          </a:p>
          <a:p>
            <a:r>
              <a:rPr lang="en-US" sz="1600" dirty="0" smtClean="0">
                <a:cs typeface="Consolas" panose="020B0609020204030204" pitchFamily="49" charset="0"/>
              </a:rPr>
              <a:t>using the asterisk 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to set the value of what </a:t>
            </a:r>
            <a:r>
              <a:rPr lang="en-US" sz="1600" dirty="0" err="1" smtClean="0">
                <a:cs typeface="Consolas" panose="020B0609020204030204" pitchFamily="49" charset="0"/>
              </a:rPr>
              <a:t>pY</a:t>
            </a:r>
            <a:r>
              <a:rPr lang="en-US" sz="1600" dirty="0" smtClean="0">
                <a:cs typeface="Consolas" panose="020B0609020204030204" pitchFamily="49" charset="0"/>
              </a:rPr>
              <a:t> references</a:t>
            </a:r>
          </a:p>
          <a:p>
            <a:r>
              <a:rPr lang="en-US" sz="1600" dirty="0" smtClean="0">
                <a:cs typeface="Consolas" panose="020B0609020204030204" pitchFamily="49" charset="0"/>
              </a:rPr>
              <a:t>to be the value of temp</a:t>
            </a:r>
          </a:p>
          <a:p>
            <a:r>
              <a:rPr lang="en-US" sz="1600" dirty="0">
                <a:cs typeface="Consolas" panose="020B0609020204030204" pitchFamily="49" charset="0"/>
              </a:rPr>
              <a:t>	</a:t>
            </a:r>
            <a:r>
              <a:rPr lang="en-US" sz="1600" dirty="0" smtClean="0">
                <a:cs typeface="Consolas" panose="020B0609020204030204" pitchFamily="49" charset="0"/>
              </a:rPr>
              <a:t>*</a:t>
            </a:r>
            <a:r>
              <a:rPr lang="en-US" sz="1600" dirty="0" err="1" smtClean="0">
                <a:cs typeface="Consolas" panose="020B0609020204030204" pitchFamily="49" charset="0"/>
              </a:rPr>
              <a:t>pY</a:t>
            </a:r>
            <a:r>
              <a:rPr lang="en-US" sz="1600" dirty="0" smtClean="0">
                <a:cs typeface="Consolas" panose="020B0609020204030204" pitchFamily="49" charset="0"/>
              </a:rPr>
              <a:t> = temp;</a:t>
            </a:r>
          </a:p>
        </p:txBody>
      </p:sp>
    </p:spTree>
    <p:extLst>
      <p:ext uri="{BB962C8B-B14F-4D97-AF65-F5344CB8AC3E}">
        <p14:creationId xmlns:p14="http://schemas.microsoft.com/office/powerpoint/2010/main" val="11964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Any questions on:</a:t>
            </a:r>
          </a:p>
          <a:p>
            <a:pPr lvl="1"/>
            <a:r>
              <a:rPr lang="en-US" dirty="0" smtClean="0"/>
              <a:t>References </a:t>
            </a:r>
            <a:r>
              <a:rPr lang="en-US" dirty="0"/>
              <a:t>in C++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/>
              <a:t>Pointers Program: in-class activity</a:t>
            </a:r>
          </a:p>
          <a:p>
            <a:pPr lvl="2"/>
            <a:r>
              <a:rPr lang="en-US" dirty="0"/>
              <a:t>Pointers as parameters to functions (Swap)</a:t>
            </a:r>
          </a:p>
          <a:p>
            <a:pPr lvl="2"/>
            <a:endParaRPr lang="en-US" dirty="0"/>
          </a:p>
          <a:p>
            <a:r>
              <a:rPr lang="en-US" dirty="0"/>
              <a:t>Next up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 smtClean="0"/>
              <a:t>Returning </a:t>
            </a:r>
            <a:r>
              <a:rPr lang="en-US" dirty="0" err="1"/>
              <a:t>Ptrs</a:t>
            </a:r>
            <a:r>
              <a:rPr lang="en-US" dirty="0"/>
              <a:t> from function (on your own - </a:t>
            </a:r>
            <a:r>
              <a:rPr lang="en-US" dirty="0" err="1"/>
              <a:t>InventoryPtr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Arrays as pointers</a:t>
            </a:r>
          </a:p>
          <a:p>
            <a:pPr lvl="2"/>
            <a:r>
              <a:rPr lang="en-US" dirty="0"/>
              <a:t>Pointers to Classes</a:t>
            </a:r>
          </a:p>
          <a:p>
            <a:pPr lvl="2"/>
            <a:r>
              <a:rPr lang="en-US" dirty="0" smtClean="0"/>
              <a:t>Tic-Tac-Toe </a:t>
            </a:r>
            <a:r>
              <a:rPr lang="en-US" dirty="0"/>
              <a:t>via pointers</a:t>
            </a:r>
          </a:p>
        </p:txBody>
      </p:sp>
    </p:spTree>
    <p:extLst>
      <p:ext uri="{BB962C8B-B14F-4D97-AF65-F5344CB8AC3E}">
        <p14:creationId xmlns:p14="http://schemas.microsoft.com/office/powerpoint/2010/main" val="15324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50000">
              <a:schemeClr val="accent2">
                <a:lumMod val="60000"/>
                <a:lumOff val="40000"/>
              </a:schemeClr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Your Own – Inventory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D2L there is an Inventory program you can look at to see how returning a pointer can be done</a:t>
            </a:r>
          </a:p>
          <a:p>
            <a:pPr lvl="1"/>
            <a:r>
              <a:rPr lang="en-US" dirty="0"/>
              <a:t>EX040_InventoryPtr.cpp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7600" y="2455457"/>
            <a:ext cx="1367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Investigate</a:t>
            </a:r>
          </a:p>
          <a:p>
            <a:r>
              <a:rPr lang="en-US" dirty="0" smtClean="0"/>
              <a:t>on your 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Any questions on:</a:t>
            </a:r>
          </a:p>
          <a:p>
            <a:pPr lvl="1"/>
            <a:r>
              <a:rPr lang="en-US" dirty="0" smtClean="0"/>
              <a:t>References </a:t>
            </a:r>
            <a:r>
              <a:rPr lang="en-US" dirty="0"/>
              <a:t>in C++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/>
              <a:t>Pointers Program: in-class activity</a:t>
            </a:r>
          </a:p>
          <a:p>
            <a:pPr lvl="2"/>
            <a:r>
              <a:rPr lang="en-US" dirty="0"/>
              <a:t>Pointers as parameters to functions (Swap)</a:t>
            </a:r>
          </a:p>
          <a:p>
            <a:pPr lvl="2"/>
            <a:r>
              <a:rPr lang="en-US" dirty="0"/>
              <a:t>Returning </a:t>
            </a:r>
            <a:r>
              <a:rPr lang="en-US" dirty="0" err="1"/>
              <a:t>Ptrs</a:t>
            </a:r>
            <a:r>
              <a:rPr lang="en-US" dirty="0"/>
              <a:t> from function (on your own - </a:t>
            </a:r>
            <a:r>
              <a:rPr lang="en-US" dirty="0" err="1"/>
              <a:t>InventoryPtr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dirty="0"/>
              <a:t>Next up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 smtClean="0"/>
              <a:t>Arrays </a:t>
            </a:r>
            <a:r>
              <a:rPr lang="en-US" dirty="0"/>
              <a:t>as pointers</a:t>
            </a:r>
          </a:p>
          <a:p>
            <a:pPr lvl="2"/>
            <a:r>
              <a:rPr lang="en-US" dirty="0"/>
              <a:t>Pointers to Classes</a:t>
            </a:r>
          </a:p>
          <a:p>
            <a:pPr lvl="2"/>
            <a:r>
              <a:rPr lang="en-US" dirty="0" smtClean="0"/>
              <a:t>Tic-Tac-Toe </a:t>
            </a:r>
            <a:r>
              <a:rPr lang="en-US" dirty="0"/>
              <a:t>via pointers</a:t>
            </a:r>
          </a:p>
        </p:txBody>
      </p:sp>
    </p:spTree>
    <p:extLst>
      <p:ext uri="{BB962C8B-B14F-4D97-AF65-F5344CB8AC3E}">
        <p14:creationId xmlns:p14="http://schemas.microsoft.com/office/powerpoint/2010/main" val="7267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Names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Array names are constant pointers</a:t>
            </a:r>
          </a:p>
          <a:p>
            <a:pPr lvl="1"/>
            <a:r>
              <a:rPr lang="en-US" sz="2000" dirty="0" smtClean="0"/>
              <a:t>and can be used as such</a:t>
            </a:r>
          </a:p>
          <a:p>
            <a:endParaRPr lang="en-US" sz="2400" dirty="0" smtClean="0"/>
          </a:p>
          <a:p>
            <a:r>
              <a:rPr lang="en-US" sz="2400" dirty="0" smtClean="0"/>
              <a:t>Given a function such as: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In  main() you can do something like:</a:t>
            </a:r>
          </a:p>
          <a:p>
            <a:pPr lvl="1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2895600"/>
            <a:ext cx="6948616" cy="493186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void </a:t>
            </a:r>
            <a:r>
              <a:rPr lang="en-US" sz="2000" dirty="0">
                <a:latin typeface="Comic Sans MS" panose="030F0702030302020204" pitchFamily="66" charset="0"/>
              </a:rPr>
              <a:t>display(</a:t>
            </a:r>
            <a:r>
              <a:rPr lang="en-US" sz="2000" dirty="0" err="1">
                <a:latin typeface="Comic Sans MS" panose="030F0702030302020204" pitchFamily="66" charset="0"/>
              </a:rPr>
              <a:t>const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int</a:t>
            </a:r>
            <a:r>
              <a:rPr lang="en-US" sz="2000" dirty="0">
                <a:latin typeface="Comic Sans MS" panose="030F0702030302020204" pitchFamily="66" charset="0"/>
              </a:rPr>
              <a:t> *</a:t>
            </a:r>
            <a:r>
              <a:rPr lang="en-US" sz="2000" dirty="0" err="1">
                <a:latin typeface="Comic Sans MS" panose="030F0702030302020204" pitchFamily="66" charset="0"/>
              </a:rPr>
              <a:t>inventArray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const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int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arraySize</a:t>
            </a:r>
            <a:r>
              <a:rPr lang="en-US" sz="2000" dirty="0" smtClean="0">
                <a:latin typeface="Comic Sans MS" panose="030F0702030302020204" pitchFamily="66" charset="0"/>
              </a:rPr>
              <a:t>)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2130" y="4267200"/>
            <a:ext cx="6948616" cy="22860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2000" dirty="0" err="1" smtClean="0">
                <a:latin typeface="Comic Sans MS" panose="030F0702030302020204" pitchFamily="66" charset="0"/>
              </a:rPr>
              <a:t>int</a:t>
            </a:r>
            <a:r>
              <a:rPr lang="en-US" sz="2000" dirty="0" smtClean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{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    </a:t>
            </a:r>
            <a:r>
              <a:rPr lang="en-US" sz="2000" dirty="0" err="1" smtClean="0">
                <a:latin typeface="Comic Sans MS" panose="030F0702030302020204" pitchFamily="66" charset="0"/>
              </a:rPr>
              <a:t>int</a:t>
            </a:r>
            <a:r>
              <a:rPr lang="en-US" sz="2000" dirty="0" smtClean="0">
                <a:latin typeface="Comic Sans MS" panose="030F0702030302020204" pitchFamily="66" charset="0"/>
              </a:rPr>
              <a:t> Inventory[450];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           :</a:t>
            </a:r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dirty="0" smtClean="0">
                <a:latin typeface="Comic Sans MS" panose="030F0702030302020204" pitchFamily="66" charset="0"/>
              </a:rPr>
              <a:t>    display(Inventory, 450); // the array name Inventory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latin typeface="Comic Sans MS" panose="030F0702030302020204" pitchFamily="66" charset="0"/>
              </a:rPr>
              <a:t>         :                                // works as a </a:t>
            </a:r>
            <a:r>
              <a:rPr lang="en-US" sz="2000" dirty="0" err="1" smtClean="0">
                <a:latin typeface="Comic Sans MS" panose="030F0702030302020204" pitchFamily="66" charset="0"/>
              </a:rPr>
              <a:t>const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int</a:t>
            </a:r>
            <a:r>
              <a:rPr lang="en-US" sz="2000" dirty="0" smtClean="0">
                <a:latin typeface="Comic Sans MS" panose="030F0702030302020204" pitchFamily="66" charset="0"/>
              </a:rPr>
              <a:t> *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50000">
              <a:schemeClr val="accent2">
                <a:lumMod val="60000"/>
                <a:lumOff val="40000"/>
              </a:schemeClr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On Your Own – Example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121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On D2L there should be an example demonstrating the relationship between pointers and arrays</a:t>
            </a:r>
          </a:p>
          <a:p>
            <a:pPr lvl="1"/>
            <a:r>
              <a:rPr lang="en-US" dirty="0" smtClean="0"/>
              <a:t>Named something like</a:t>
            </a:r>
          </a:p>
          <a:p>
            <a:pPr lvl="2"/>
            <a:r>
              <a:rPr lang="en-US" dirty="0" smtClean="0"/>
              <a:t>EX045_ArrayPasser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773" y="1981200"/>
            <a:ext cx="4648200" cy="11430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050" i="1" dirty="0">
                <a:latin typeface="Comic Sans MS" panose="030F0702030302020204" pitchFamily="66" charset="0"/>
              </a:rPr>
              <a:t>//Array Passer</a:t>
            </a:r>
          </a:p>
          <a:p>
            <a:r>
              <a:rPr lang="en-US" sz="1050" i="1" dirty="0">
                <a:latin typeface="Comic Sans MS" panose="030F0702030302020204" pitchFamily="66" charset="0"/>
              </a:rPr>
              <a:t>//Demonstrates relationship between pointers and arrays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#</a:t>
            </a:r>
            <a:r>
              <a:rPr lang="en-US" sz="1200" dirty="0">
                <a:latin typeface="Comic Sans MS" panose="030F0702030302020204" pitchFamily="66" charset="0"/>
              </a:rPr>
              <a:t>include &lt;</a:t>
            </a:r>
            <a:r>
              <a:rPr lang="en-US" sz="1200" dirty="0" err="1">
                <a:latin typeface="Comic Sans MS" panose="030F0702030302020204" pitchFamily="66" charset="0"/>
              </a:rPr>
              <a:t>iostream</a:t>
            </a:r>
            <a:r>
              <a:rPr lang="en-US" sz="12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using </a:t>
            </a:r>
            <a:r>
              <a:rPr lang="en-US" sz="1200" dirty="0">
                <a:latin typeface="Comic Sans MS" panose="030F0702030302020204" pitchFamily="66" charset="0"/>
              </a:rPr>
              <a:t>namespace </a:t>
            </a:r>
            <a:r>
              <a:rPr lang="en-US" sz="1200" dirty="0" err="1">
                <a:latin typeface="Comic Sans MS" panose="030F0702030302020204" pitchFamily="66" charset="0"/>
              </a:rPr>
              <a:t>std</a:t>
            </a:r>
            <a:r>
              <a:rPr lang="en-US" sz="12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void </a:t>
            </a:r>
            <a:r>
              <a:rPr lang="en-US" sz="1200" dirty="0">
                <a:latin typeface="Comic Sans MS" panose="030F0702030302020204" pitchFamily="66" charset="0"/>
              </a:rPr>
              <a:t>increase(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*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arrayName</a:t>
            </a:r>
            <a:r>
              <a:rPr lang="en-US" sz="1200" dirty="0">
                <a:latin typeface="Comic Sans MS" panose="030F0702030302020204" pitchFamily="66" charset="0"/>
              </a:rPr>
              <a:t>,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arraySize</a:t>
            </a:r>
            <a:r>
              <a:rPr lang="en-US" sz="1200" dirty="0">
                <a:latin typeface="Comic Sans MS" panose="030F0702030302020204" pitchFamily="66" charset="0"/>
              </a:rPr>
              <a:t>);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void display(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*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arrayName</a:t>
            </a:r>
            <a:r>
              <a:rPr lang="en-US" sz="1200" dirty="0">
                <a:latin typeface="Comic Sans MS" panose="030F0702030302020204" pitchFamily="66" charset="0"/>
              </a:rPr>
              <a:t>,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arraySize</a:t>
            </a:r>
            <a:r>
              <a:rPr lang="en-US" sz="1200" dirty="0">
                <a:latin typeface="Comic Sans MS" panose="030F0702030302020204" pitchFamily="66" charset="0"/>
              </a:rPr>
              <a:t>);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73" y="3124200"/>
            <a:ext cx="6705600" cy="36576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{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  <a:r>
              <a:rPr lang="en-US" sz="1200" dirty="0" err="1">
                <a:latin typeface="Comic Sans MS" panose="030F0702030302020204" pitchFamily="66" charset="0"/>
              </a:rPr>
              <a:t>cout</a:t>
            </a:r>
            <a:r>
              <a:rPr lang="en-US" sz="1200" dirty="0">
                <a:latin typeface="Comic Sans MS" panose="030F0702030302020204" pitchFamily="66" charset="0"/>
              </a:rPr>
              <a:t> &lt;&lt; "Creating a </a:t>
            </a:r>
            <a:r>
              <a:rPr lang="en-US" sz="1200" dirty="0" err="1">
                <a:latin typeface="Comic Sans MS" panose="030F0702030302020204" pitchFamily="66" charset="0"/>
              </a:rPr>
              <a:t>scoreArray</a:t>
            </a:r>
            <a:r>
              <a:rPr lang="en-US" sz="1200" dirty="0">
                <a:latin typeface="Comic Sans MS" panose="030F0702030302020204" pitchFamily="66" charset="0"/>
              </a:rPr>
              <a:t> of high scores.\n\n";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 NUM_SCORES = 3;</a:t>
            </a:r>
          </a:p>
          <a:p>
            <a:r>
              <a:rPr lang="pt-BR" sz="1200" dirty="0">
                <a:latin typeface="Comic Sans MS" panose="030F0702030302020204" pitchFamily="66" charset="0"/>
              </a:rPr>
              <a:t>    int highScores[NUM_SCORES] = {5000, 3500, 2700};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  <a:r>
              <a:rPr lang="en-US" sz="1200" dirty="0" err="1">
                <a:latin typeface="Comic Sans MS" panose="030F0702030302020204" pitchFamily="66" charset="0"/>
              </a:rPr>
              <a:t>cout</a:t>
            </a:r>
            <a:r>
              <a:rPr lang="en-US" sz="1200" dirty="0">
                <a:latin typeface="Comic Sans MS" panose="030F0702030302020204" pitchFamily="66" charset="0"/>
              </a:rPr>
              <a:t> &lt;&lt; "Displaying scores using </a:t>
            </a:r>
            <a:r>
              <a:rPr lang="en-US" sz="1200" dirty="0" err="1">
                <a:latin typeface="Comic Sans MS" panose="030F0702030302020204" pitchFamily="66" charset="0"/>
              </a:rPr>
              <a:t>scoreArray</a:t>
            </a:r>
            <a:r>
              <a:rPr lang="en-US" sz="1200" dirty="0">
                <a:latin typeface="Comic Sans MS" panose="030F0702030302020204" pitchFamily="66" charset="0"/>
              </a:rPr>
              <a:t> name as a constant pointer.\n";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  <a:r>
              <a:rPr lang="en-US" sz="1200" dirty="0" err="1">
                <a:latin typeface="Comic Sans MS" panose="030F0702030302020204" pitchFamily="66" charset="0"/>
              </a:rPr>
              <a:t>cout</a:t>
            </a:r>
            <a:r>
              <a:rPr lang="en-US" sz="1200" dirty="0">
                <a:latin typeface="Comic Sans MS" panose="030F0702030302020204" pitchFamily="66" charset="0"/>
              </a:rPr>
              <a:t> &lt;&lt; *</a:t>
            </a:r>
            <a:r>
              <a:rPr lang="en-US" sz="1200" dirty="0" err="1">
                <a:latin typeface="Comic Sans MS" panose="030F0702030302020204" pitchFamily="66" charset="0"/>
              </a:rPr>
              <a:t>highScores</a:t>
            </a:r>
            <a:r>
              <a:rPr lang="en-US" sz="1200" dirty="0">
                <a:latin typeface="Comic Sans MS" panose="030F0702030302020204" pitchFamily="66" charset="0"/>
              </a:rPr>
              <a:t> &lt;&lt; </a:t>
            </a:r>
            <a:r>
              <a:rPr lang="en-US" sz="1200" dirty="0" err="1">
                <a:latin typeface="Comic Sans MS" panose="030F0702030302020204" pitchFamily="66" charset="0"/>
              </a:rPr>
              <a:t>endl</a:t>
            </a:r>
            <a:r>
              <a:rPr lang="en-US" sz="12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  <a:r>
              <a:rPr lang="en-US" sz="1200" dirty="0" err="1">
                <a:latin typeface="Comic Sans MS" panose="030F0702030302020204" pitchFamily="66" charset="0"/>
              </a:rPr>
              <a:t>cout</a:t>
            </a:r>
            <a:r>
              <a:rPr lang="en-US" sz="1200" dirty="0">
                <a:latin typeface="Comic Sans MS" panose="030F0702030302020204" pitchFamily="66" charset="0"/>
              </a:rPr>
              <a:t> &lt;&lt; *(</a:t>
            </a:r>
            <a:r>
              <a:rPr lang="en-US" sz="1200" dirty="0" err="1">
                <a:latin typeface="Comic Sans MS" panose="030F0702030302020204" pitchFamily="66" charset="0"/>
              </a:rPr>
              <a:t>highScores</a:t>
            </a:r>
            <a:r>
              <a:rPr lang="en-US" sz="1200" dirty="0">
                <a:latin typeface="Comic Sans MS" panose="030F0702030302020204" pitchFamily="66" charset="0"/>
              </a:rPr>
              <a:t> + 1) &lt;&lt; </a:t>
            </a:r>
            <a:r>
              <a:rPr lang="en-US" sz="1200" dirty="0" err="1">
                <a:latin typeface="Comic Sans MS" panose="030F0702030302020204" pitchFamily="66" charset="0"/>
              </a:rPr>
              <a:t>endl</a:t>
            </a:r>
            <a:r>
              <a:rPr lang="en-US" sz="12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  <a:r>
              <a:rPr lang="en-US" sz="1200" dirty="0" err="1">
                <a:latin typeface="Comic Sans MS" panose="030F0702030302020204" pitchFamily="66" charset="0"/>
              </a:rPr>
              <a:t>cout</a:t>
            </a:r>
            <a:r>
              <a:rPr lang="en-US" sz="1200" dirty="0">
                <a:latin typeface="Comic Sans MS" panose="030F0702030302020204" pitchFamily="66" charset="0"/>
              </a:rPr>
              <a:t> &lt;&lt; *(</a:t>
            </a:r>
            <a:r>
              <a:rPr lang="en-US" sz="1200" dirty="0" err="1">
                <a:latin typeface="Comic Sans MS" panose="030F0702030302020204" pitchFamily="66" charset="0"/>
              </a:rPr>
              <a:t>highScores</a:t>
            </a:r>
            <a:r>
              <a:rPr lang="en-US" sz="1200" dirty="0">
                <a:latin typeface="Comic Sans MS" panose="030F0702030302020204" pitchFamily="66" charset="0"/>
              </a:rPr>
              <a:t> + 2) &lt;&lt; "\n\n";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  <a:r>
              <a:rPr lang="en-US" sz="1200" dirty="0" err="1">
                <a:latin typeface="Comic Sans MS" panose="030F0702030302020204" pitchFamily="66" charset="0"/>
              </a:rPr>
              <a:t>cout</a:t>
            </a:r>
            <a:r>
              <a:rPr lang="en-US" sz="1200" dirty="0">
                <a:latin typeface="Comic Sans MS" panose="030F0702030302020204" pitchFamily="66" charset="0"/>
              </a:rPr>
              <a:t> &lt;&lt; "Increasing scores by passing </a:t>
            </a:r>
            <a:r>
              <a:rPr lang="en-US" sz="1200" dirty="0" err="1">
                <a:latin typeface="Comic Sans MS" panose="030F0702030302020204" pitchFamily="66" charset="0"/>
              </a:rPr>
              <a:t>scoreArray</a:t>
            </a:r>
            <a:r>
              <a:rPr lang="en-US" sz="1200" dirty="0">
                <a:latin typeface="Comic Sans MS" panose="030F0702030302020204" pitchFamily="66" charset="0"/>
              </a:rPr>
              <a:t> as a constant pointer.\n\n";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increase(</a:t>
            </a:r>
            <a:r>
              <a:rPr lang="en-US" sz="1200" dirty="0" err="1">
                <a:latin typeface="Comic Sans MS" panose="030F0702030302020204" pitchFamily="66" charset="0"/>
              </a:rPr>
              <a:t>highScores</a:t>
            </a:r>
            <a:r>
              <a:rPr lang="en-US" sz="1200" dirty="0">
                <a:latin typeface="Comic Sans MS" panose="030F0702030302020204" pitchFamily="66" charset="0"/>
              </a:rPr>
              <a:t>, NUM_SCORES);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</a:t>
            </a:r>
            <a:r>
              <a:rPr lang="en-US" sz="1200" dirty="0" err="1">
                <a:latin typeface="Comic Sans MS" panose="030F0702030302020204" pitchFamily="66" charset="0"/>
              </a:rPr>
              <a:t>cout</a:t>
            </a:r>
            <a:r>
              <a:rPr lang="en-US" sz="1200" dirty="0">
                <a:latin typeface="Comic Sans MS" panose="030F0702030302020204" pitchFamily="66" charset="0"/>
              </a:rPr>
              <a:t> &lt;&lt; "Displaying scores by passing </a:t>
            </a:r>
            <a:r>
              <a:rPr lang="en-US" sz="1200" dirty="0" err="1">
                <a:latin typeface="Comic Sans MS" panose="030F0702030302020204" pitchFamily="66" charset="0"/>
              </a:rPr>
              <a:t>scoreArray</a:t>
            </a:r>
            <a:r>
              <a:rPr lang="en-US" sz="1200" dirty="0">
                <a:latin typeface="Comic Sans MS" panose="030F0702030302020204" pitchFamily="66" charset="0"/>
              </a:rPr>
              <a:t> as a constant pointer to a constant.\n";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   display(</a:t>
            </a:r>
            <a:r>
              <a:rPr lang="en-US" sz="1200" dirty="0" err="1">
                <a:latin typeface="Comic Sans MS" panose="030F0702030302020204" pitchFamily="66" charset="0"/>
              </a:rPr>
              <a:t>highScores</a:t>
            </a:r>
            <a:r>
              <a:rPr lang="en-US" sz="1200" dirty="0">
                <a:latin typeface="Comic Sans MS" panose="030F0702030302020204" pitchFamily="66" charset="0"/>
              </a:rPr>
              <a:t>, NUM_SCORES);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 return </a:t>
            </a:r>
            <a:r>
              <a:rPr lang="en-US" sz="1200" dirty="0">
                <a:latin typeface="Comic Sans MS" panose="030F0702030302020204" pitchFamily="66" charset="0"/>
              </a:rPr>
              <a:t>0;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7584" y="1295400"/>
            <a:ext cx="4586416" cy="2895600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void increase(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*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arrayName</a:t>
            </a:r>
            <a:r>
              <a:rPr lang="en-US" sz="1200" dirty="0">
                <a:latin typeface="Comic Sans MS" panose="030F0702030302020204" pitchFamily="66" charset="0"/>
              </a:rPr>
              <a:t>,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arraySize</a:t>
            </a:r>
            <a:r>
              <a:rPr lang="en-US" sz="1200" dirty="0">
                <a:latin typeface="Comic Sans MS" panose="030F0702030302020204" pitchFamily="66" charset="0"/>
              </a:rPr>
              <a:t>)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{</a:t>
            </a:r>
          </a:p>
          <a:p>
            <a:r>
              <a:rPr lang="nn-NO" sz="1200" dirty="0">
                <a:latin typeface="Comic Sans MS" panose="030F0702030302020204" pitchFamily="66" charset="0"/>
              </a:rPr>
              <a:t>    for (int i = 0; i &lt; arraySize; ++i)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smtClean="0">
                <a:latin typeface="Comic Sans MS" panose="030F0702030302020204" pitchFamily="66" charset="0"/>
              </a:rPr>
              <a:t>   {</a:t>
            </a:r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1200" dirty="0">
                <a:latin typeface="Comic Sans MS" panose="030F0702030302020204" pitchFamily="66" charset="0"/>
              </a:rPr>
              <a:t>        </a:t>
            </a:r>
            <a:r>
              <a:rPr lang="en-US" sz="1200" dirty="0" err="1">
                <a:latin typeface="Comic Sans MS" panose="030F0702030302020204" pitchFamily="66" charset="0"/>
              </a:rPr>
              <a:t>arrayName</a:t>
            </a:r>
            <a:r>
              <a:rPr lang="en-US" sz="1200" dirty="0">
                <a:latin typeface="Comic Sans MS" panose="030F0702030302020204" pitchFamily="66" charset="0"/>
              </a:rPr>
              <a:t>[</a:t>
            </a:r>
            <a:r>
              <a:rPr lang="en-US" sz="1200" dirty="0" err="1">
                <a:latin typeface="Comic Sans MS" panose="030F0702030302020204" pitchFamily="66" charset="0"/>
              </a:rPr>
              <a:t>i</a:t>
            </a:r>
            <a:r>
              <a:rPr lang="en-US" sz="1200" dirty="0">
                <a:latin typeface="Comic Sans MS" panose="030F0702030302020204" pitchFamily="66" charset="0"/>
              </a:rPr>
              <a:t>] += 500;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    }</a:t>
            </a:r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1200" dirty="0">
                <a:latin typeface="Comic Sans MS" panose="030F0702030302020204" pitchFamily="66" charset="0"/>
              </a:rPr>
              <a:t>}</a:t>
            </a:r>
          </a:p>
          <a:p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1200" dirty="0">
                <a:latin typeface="Comic Sans MS" panose="030F0702030302020204" pitchFamily="66" charset="0"/>
              </a:rPr>
              <a:t>void display(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*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arrayName</a:t>
            </a:r>
            <a:r>
              <a:rPr lang="en-US" sz="1200" dirty="0">
                <a:latin typeface="Comic Sans MS" panose="030F0702030302020204" pitchFamily="66" charset="0"/>
              </a:rPr>
              <a:t>, </a:t>
            </a:r>
            <a:r>
              <a:rPr lang="en-US" sz="1200" dirty="0" err="1">
                <a:latin typeface="Comic Sans MS" panose="030F0702030302020204" pitchFamily="66" charset="0"/>
              </a:rPr>
              <a:t>const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int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latin typeface="Comic Sans MS" panose="030F0702030302020204" pitchFamily="66" charset="0"/>
              </a:rPr>
              <a:t>arraySize</a:t>
            </a:r>
            <a:r>
              <a:rPr lang="en-US" sz="1200" dirty="0">
                <a:latin typeface="Comic Sans MS" panose="030F0702030302020204" pitchFamily="66" charset="0"/>
              </a:rPr>
              <a:t>)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{</a:t>
            </a:r>
          </a:p>
          <a:p>
            <a:r>
              <a:rPr lang="nn-NO" sz="1200" dirty="0">
                <a:latin typeface="Comic Sans MS" panose="030F0702030302020204" pitchFamily="66" charset="0"/>
              </a:rPr>
              <a:t>    for (int i = 0; i &lt; arraySize; ++i)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smtClean="0">
                <a:latin typeface="Comic Sans MS" panose="030F0702030302020204" pitchFamily="66" charset="0"/>
              </a:rPr>
              <a:t>   {</a:t>
            </a:r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1200" dirty="0">
                <a:latin typeface="Comic Sans MS" panose="030F0702030302020204" pitchFamily="66" charset="0"/>
              </a:rPr>
              <a:t>        </a:t>
            </a:r>
            <a:r>
              <a:rPr lang="en-US" sz="1200" dirty="0" err="1">
                <a:latin typeface="Comic Sans MS" panose="030F0702030302020204" pitchFamily="66" charset="0"/>
              </a:rPr>
              <a:t>cout</a:t>
            </a:r>
            <a:r>
              <a:rPr lang="en-US" sz="1200" dirty="0">
                <a:latin typeface="Comic Sans MS" panose="030F0702030302020204" pitchFamily="66" charset="0"/>
              </a:rPr>
              <a:t> &lt;&lt; </a:t>
            </a:r>
            <a:r>
              <a:rPr lang="en-US" sz="1200" dirty="0" err="1">
                <a:latin typeface="Comic Sans MS" panose="030F0702030302020204" pitchFamily="66" charset="0"/>
              </a:rPr>
              <a:t>arrayName</a:t>
            </a:r>
            <a:r>
              <a:rPr lang="en-US" sz="1200" dirty="0">
                <a:latin typeface="Comic Sans MS" panose="030F0702030302020204" pitchFamily="66" charset="0"/>
              </a:rPr>
              <a:t>[</a:t>
            </a:r>
            <a:r>
              <a:rPr lang="en-US" sz="1200" dirty="0" err="1">
                <a:latin typeface="Comic Sans MS" panose="030F0702030302020204" pitchFamily="66" charset="0"/>
              </a:rPr>
              <a:t>i</a:t>
            </a:r>
            <a:r>
              <a:rPr lang="en-US" sz="1200" dirty="0">
                <a:latin typeface="Comic Sans MS" panose="030F0702030302020204" pitchFamily="66" charset="0"/>
              </a:rPr>
              <a:t>] &lt;&lt; </a:t>
            </a:r>
            <a:r>
              <a:rPr lang="en-US" sz="1200" dirty="0" err="1">
                <a:latin typeface="Comic Sans MS" panose="030F0702030302020204" pitchFamily="66" charset="0"/>
              </a:rPr>
              <a:t>endl</a:t>
            </a:r>
            <a:r>
              <a:rPr lang="en-US" sz="1200" dirty="0">
                <a:latin typeface="Comic Sans MS" panose="030F0702030302020204" pitchFamily="66" charset="0"/>
              </a:rPr>
              <a:t>;</a:t>
            </a:r>
          </a:p>
          <a:p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smtClean="0">
                <a:latin typeface="Comic Sans MS" panose="030F0702030302020204" pitchFamily="66" charset="0"/>
              </a:rPr>
              <a:t>   }</a:t>
            </a:r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12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0" y="5105400"/>
            <a:ext cx="1367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Investigate</a:t>
            </a:r>
          </a:p>
          <a:p>
            <a:r>
              <a:rPr lang="en-US" dirty="0" smtClean="0"/>
              <a:t>on your 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C++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FF0000"/>
                </a:solidFill>
              </a:rPr>
              <a:t>reference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provides </a:t>
            </a:r>
            <a:r>
              <a:rPr lang="en-US" b="1" dirty="0" smtClean="0">
                <a:solidFill>
                  <a:srgbClr val="FF0000"/>
                </a:solidFill>
              </a:rPr>
              <a:t>another name </a:t>
            </a:r>
            <a:r>
              <a:rPr lang="en-US" dirty="0" smtClean="0"/>
              <a:t>for a variable</a:t>
            </a:r>
          </a:p>
          <a:p>
            <a:pPr lvl="1"/>
            <a:r>
              <a:rPr lang="en-US" dirty="0" smtClean="0"/>
              <a:t>Whatever you do to a reference is done to the variable to which it refers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56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Any questions on:</a:t>
            </a:r>
          </a:p>
          <a:p>
            <a:pPr lvl="1"/>
            <a:r>
              <a:rPr lang="en-US" dirty="0" smtClean="0"/>
              <a:t>References </a:t>
            </a:r>
            <a:r>
              <a:rPr lang="en-US" dirty="0"/>
              <a:t>in C++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/>
              <a:t>Pointers Program: in-class activity</a:t>
            </a:r>
          </a:p>
          <a:p>
            <a:pPr lvl="2"/>
            <a:r>
              <a:rPr lang="en-US" dirty="0"/>
              <a:t>Pointers as parameters to functions (Swap)</a:t>
            </a:r>
          </a:p>
          <a:p>
            <a:pPr lvl="2"/>
            <a:r>
              <a:rPr lang="en-US" dirty="0"/>
              <a:t>Returning </a:t>
            </a:r>
            <a:r>
              <a:rPr lang="en-US" dirty="0" err="1"/>
              <a:t>Ptrs</a:t>
            </a:r>
            <a:r>
              <a:rPr lang="en-US" dirty="0"/>
              <a:t> from function (on your own - </a:t>
            </a:r>
            <a:r>
              <a:rPr lang="en-US" dirty="0" err="1"/>
              <a:t>InventoryPtr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Arrays as pointers</a:t>
            </a:r>
          </a:p>
          <a:p>
            <a:pPr lvl="2"/>
            <a:endParaRPr lang="en-US" dirty="0"/>
          </a:p>
          <a:p>
            <a:r>
              <a:rPr lang="en-US" dirty="0"/>
              <a:t>Next up</a:t>
            </a:r>
          </a:p>
          <a:p>
            <a:pPr lvl="1"/>
            <a:r>
              <a:rPr lang="en-US" dirty="0"/>
              <a:t>Pointers in C++ </a:t>
            </a:r>
            <a:endParaRPr lang="en-US" dirty="0" smtClean="0"/>
          </a:p>
          <a:p>
            <a:pPr lvl="2"/>
            <a:r>
              <a:rPr lang="en-US" dirty="0" smtClean="0"/>
              <a:t>Pointers to Classes</a:t>
            </a:r>
            <a:endParaRPr lang="en-US" dirty="0"/>
          </a:p>
          <a:p>
            <a:pPr lvl="2"/>
            <a:r>
              <a:rPr lang="en-US" dirty="0" smtClean="0"/>
              <a:t>Tic-Tac-Toe </a:t>
            </a:r>
            <a:r>
              <a:rPr lang="en-US" dirty="0"/>
              <a:t>via </a:t>
            </a:r>
            <a:r>
              <a:rPr lang="en-US" dirty="0" smtClean="0"/>
              <a:t>pointers  (Last Class Activity)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Pointers to Classes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4419600" cy="6102979"/>
          </a:xfrm>
          <a:prstGeom prst="rect">
            <a:avLst/>
          </a:prstGeom>
          <a:solidFill>
            <a:srgbClr val="FEFEBF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rgbClr val="007000"/>
                </a:solidFill>
                <a:latin typeface="CourierNew"/>
              </a:rPr>
              <a:t>// pointer to classes example</a:t>
            </a:r>
          </a:p>
          <a:p>
            <a:r>
              <a:rPr lang="en-US" sz="1400" dirty="0">
                <a:solidFill>
                  <a:srgbClr val="500070"/>
                </a:solidFill>
                <a:latin typeface="CourierNew"/>
              </a:rPr>
              <a:t>#include &lt;</a:t>
            </a:r>
            <a:r>
              <a:rPr lang="en-US" sz="1400" dirty="0" err="1">
                <a:solidFill>
                  <a:srgbClr val="500070"/>
                </a:solidFill>
                <a:latin typeface="CourierNew"/>
              </a:rPr>
              <a:t>iostream</a:t>
            </a:r>
            <a:r>
              <a:rPr lang="en-US" sz="1400" dirty="0">
                <a:solidFill>
                  <a:srgbClr val="500070"/>
                </a:solidFill>
                <a:latin typeface="CourierNew"/>
              </a:rPr>
              <a:t>&gt;</a:t>
            </a:r>
          </a:p>
          <a:p>
            <a:r>
              <a:rPr lang="en-US" sz="1400" dirty="0">
                <a:solidFill>
                  <a:srgbClr val="0000B1"/>
                </a:solidFill>
                <a:latin typeface="CourierNew"/>
              </a:rPr>
              <a:t>using namespace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endParaRPr lang="en-US" sz="1400" dirty="0" smtClean="0">
              <a:solidFill>
                <a:srgbClr val="0000B1"/>
              </a:solidFill>
              <a:latin typeface="CourierNew"/>
            </a:endParaRP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class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{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width, height;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public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: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    void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, 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);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    </a:t>
            </a:r>
            <a:r>
              <a:rPr lang="en-US" sz="1400" dirty="0" err="1" smtClean="0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area (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) {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return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(width * height);}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New"/>
              </a:rPr>
              <a:t>};</a:t>
            </a:r>
          </a:p>
          <a:p>
            <a:r>
              <a:rPr lang="en-US" sz="1400" dirty="0">
                <a:solidFill>
                  <a:srgbClr val="0000B1"/>
                </a:solidFill>
                <a:latin typeface="CourierNew"/>
              </a:rPr>
              <a:t>void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a, 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b)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width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a;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height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b;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}</a:t>
            </a:r>
          </a:p>
          <a:p>
            <a:endParaRPr lang="en-US" sz="1400" dirty="0">
              <a:solidFill>
                <a:srgbClr val="000000"/>
              </a:solidFill>
              <a:latin typeface="CourierNew"/>
            </a:endParaRPr>
          </a:p>
          <a:p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main ()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a, *b, *c;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* d = 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new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[2];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b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new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c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&amp;a;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a.set_values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(1,2);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b-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&gt;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(3,4);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d-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&gt;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(5,6);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d[1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].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(7,8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);</a:t>
            </a:r>
            <a:endParaRPr lang="en-US" sz="1400" dirty="0">
              <a:solidFill>
                <a:srgbClr val="000000"/>
              </a:solidFill>
              <a:latin typeface="Courier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3004615"/>
            <a:ext cx="4038600" cy="1815882"/>
          </a:xfrm>
          <a:prstGeom prst="rect">
            <a:avLst/>
          </a:prstGeom>
          <a:solidFill>
            <a:srgbClr val="ECEBD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a area: 2</a:t>
            </a:r>
          </a:p>
          <a:p>
            <a:r>
              <a:rPr lang="en-US" sz="1600" dirty="0"/>
              <a:t>*b area: 12</a:t>
            </a:r>
          </a:p>
          <a:p>
            <a:r>
              <a:rPr lang="en-US" sz="1600" dirty="0"/>
              <a:t>*c area: 2</a:t>
            </a:r>
          </a:p>
          <a:p>
            <a:r>
              <a:rPr lang="en-US" sz="1600" dirty="0"/>
              <a:t>d[0] area: 30</a:t>
            </a:r>
          </a:p>
          <a:p>
            <a:r>
              <a:rPr lang="en-US" sz="1600" dirty="0"/>
              <a:t>d[1] area: 56</a:t>
            </a:r>
            <a:endParaRPr lang="en-US" sz="1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562" y="1157955"/>
            <a:ext cx="3799703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b="1" dirty="0" smtClean="0">
                <a:cs typeface="Consolas" panose="020B0609020204030204" pitchFamily="49" charset="0"/>
              </a:rPr>
              <a:t>Main points:    </a:t>
            </a:r>
            <a:r>
              <a:rPr lang="en-US" sz="1600" b="1" i="1" dirty="0" smtClean="0">
                <a:cs typeface="Consolas" panose="020B0609020204030204" pitchFamily="49" charset="0"/>
              </a:rPr>
              <a:t>[go to next slide]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0078" y="4605335"/>
            <a:ext cx="4419600" cy="2031044"/>
          </a:xfrm>
          <a:prstGeom prst="rect">
            <a:avLst/>
          </a:prstGeom>
          <a:solidFill>
            <a:srgbClr val="FEFEBF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"a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a.area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"*b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b-&gt;area()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"*c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c-&gt;area()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"d[0]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d[0].area()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"d[1]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d[1].area()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delete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[] d;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delete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b;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return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0;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New"/>
              </a:rPr>
              <a:t>}</a:t>
            </a:r>
            <a:endParaRPr lang="en-US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Pointers to Classes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4419600" cy="6102979"/>
          </a:xfrm>
          <a:prstGeom prst="rect">
            <a:avLst/>
          </a:prstGeom>
          <a:solidFill>
            <a:srgbClr val="FEFEBF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rgbClr val="007000"/>
                </a:solidFill>
                <a:latin typeface="CourierNew"/>
              </a:rPr>
              <a:t>// pointer to classes example</a:t>
            </a:r>
          </a:p>
          <a:p>
            <a:r>
              <a:rPr lang="en-US" sz="1400" dirty="0">
                <a:solidFill>
                  <a:srgbClr val="500070"/>
                </a:solidFill>
                <a:latin typeface="CourierNew"/>
              </a:rPr>
              <a:t>#include &lt;</a:t>
            </a:r>
            <a:r>
              <a:rPr lang="en-US" sz="1400" dirty="0" err="1">
                <a:solidFill>
                  <a:srgbClr val="500070"/>
                </a:solidFill>
                <a:latin typeface="CourierNew"/>
              </a:rPr>
              <a:t>iostream</a:t>
            </a:r>
            <a:r>
              <a:rPr lang="en-US" sz="1400" dirty="0">
                <a:solidFill>
                  <a:srgbClr val="500070"/>
                </a:solidFill>
                <a:latin typeface="CourierNew"/>
              </a:rPr>
              <a:t>&gt;</a:t>
            </a:r>
          </a:p>
          <a:p>
            <a:r>
              <a:rPr lang="en-US" sz="1400" dirty="0">
                <a:solidFill>
                  <a:srgbClr val="0000B1"/>
                </a:solidFill>
                <a:latin typeface="CourierNew"/>
              </a:rPr>
              <a:t>using namespace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endParaRPr lang="en-US" sz="1400" dirty="0" smtClean="0">
              <a:solidFill>
                <a:srgbClr val="0000B1"/>
              </a:solidFill>
              <a:latin typeface="CourierNew"/>
            </a:endParaRP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class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{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width, height;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public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: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    void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, 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);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    </a:t>
            </a:r>
            <a:r>
              <a:rPr lang="en-US" sz="1400" dirty="0" err="1" smtClean="0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area (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) {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return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(width * height);}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New"/>
              </a:rPr>
              <a:t>};</a:t>
            </a:r>
          </a:p>
          <a:p>
            <a:r>
              <a:rPr lang="en-US" sz="1400" dirty="0">
                <a:solidFill>
                  <a:srgbClr val="0000B1"/>
                </a:solidFill>
                <a:latin typeface="CourierNew"/>
              </a:rPr>
              <a:t>void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a, 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b)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width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a;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height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b;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}</a:t>
            </a:r>
          </a:p>
          <a:p>
            <a:endParaRPr lang="en-US" sz="1400" dirty="0">
              <a:solidFill>
                <a:srgbClr val="000000"/>
              </a:solidFill>
              <a:latin typeface="CourierNew"/>
            </a:endParaRPr>
          </a:p>
          <a:p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main ()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a, *b, *c;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* d = 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new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[2];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b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new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c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&amp;a;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a.set_values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(1,2);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b-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&gt;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(3,4);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d-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&gt;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(5,6);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d[1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].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(7,8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);</a:t>
            </a:r>
            <a:endParaRPr lang="en-US" sz="1400" dirty="0">
              <a:solidFill>
                <a:srgbClr val="000000"/>
              </a:solidFill>
              <a:latin typeface="Courier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3004615"/>
            <a:ext cx="4038600" cy="1815882"/>
          </a:xfrm>
          <a:prstGeom prst="rect">
            <a:avLst/>
          </a:prstGeom>
          <a:solidFill>
            <a:srgbClr val="ECEBD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a area: 2</a:t>
            </a:r>
          </a:p>
          <a:p>
            <a:r>
              <a:rPr lang="en-US" sz="1600" dirty="0"/>
              <a:t>*b area: 12</a:t>
            </a:r>
          </a:p>
          <a:p>
            <a:r>
              <a:rPr lang="en-US" sz="1600" dirty="0"/>
              <a:t>*c area: 2</a:t>
            </a:r>
          </a:p>
          <a:p>
            <a:r>
              <a:rPr lang="en-US" sz="1600" dirty="0"/>
              <a:t>d[0] area: 30</a:t>
            </a:r>
          </a:p>
          <a:p>
            <a:r>
              <a:rPr lang="en-US" sz="1600" dirty="0"/>
              <a:t>d[1] area: 56</a:t>
            </a:r>
            <a:endParaRPr lang="en-US" sz="1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562" y="1157955"/>
            <a:ext cx="3799703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b="1" dirty="0" smtClean="0">
                <a:cs typeface="Consolas" panose="020B0609020204030204" pitchFamily="49" charset="0"/>
              </a:rPr>
              <a:t>Main points:</a:t>
            </a:r>
          </a:p>
          <a:p>
            <a:r>
              <a:rPr lang="en-US" sz="1600" b="1" dirty="0" smtClean="0">
                <a:cs typeface="Consolas" panose="020B0609020204030204" pitchFamily="49" charset="0"/>
              </a:rPr>
              <a:t>You can have pointers to classes too</a:t>
            </a:r>
          </a:p>
          <a:p>
            <a:endParaRPr lang="en-US" sz="1600" b="1" dirty="0">
              <a:cs typeface="Consolas" panose="020B0609020204030204" pitchFamily="49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8919" y="3912556"/>
            <a:ext cx="3623619" cy="430844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40078" y="4605335"/>
            <a:ext cx="4419600" cy="2031044"/>
          </a:xfrm>
          <a:prstGeom prst="rect">
            <a:avLst/>
          </a:prstGeom>
          <a:solidFill>
            <a:srgbClr val="FEFEBF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"a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a.area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"*b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b-&gt;area()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"*c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c-&gt;area()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"d[0]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d[0].area()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"d[1]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d[1].area()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delete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[] d;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delete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b;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return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0;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New"/>
              </a:rPr>
              <a:t>}</a:t>
            </a:r>
            <a:endParaRPr lang="en-US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Pointers to Classes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4419600" cy="6102979"/>
          </a:xfrm>
          <a:prstGeom prst="rect">
            <a:avLst/>
          </a:prstGeom>
          <a:solidFill>
            <a:srgbClr val="FEFEBF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rgbClr val="007000"/>
                </a:solidFill>
                <a:latin typeface="CourierNew"/>
              </a:rPr>
              <a:t>// pointer to classes example</a:t>
            </a:r>
          </a:p>
          <a:p>
            <a:r>
              <a:rPr lang="en-US" sz="1400" dirty="0">
                <a:solidFill>
                  <a:srgbClr val="500070"/>
                </a:solidFill>
                <a:latin typeface="CourierNew"/>
              </a:rPr>
              <a:t>#include &lt;</a:t>
            </a:r>
            <a:r>
              <a:rPr lang="en-US" sz="1400" dirty="0" err="1">
                <a:solidFill>
                  <a:srgbClr val="500070"/>
                </a:solidFill>
                <a:latin typeface="CourierNew"/>
              </a:rPr>
              <a:t>iostream</a:t>
            </a:r>
            <a:r>
              <a:rPr lang="en-US" sz="1400" dirty="0">
                <a:solidFill>
                  <a:srgbClr val="500070"/>
                </a:solidFill>
                <a:latin typeface="CourierNew"/>
              </a:rPr>
              <a:t>&gt;</a:t>
            </a:r>
          </a:p>
          <a:p>
            <a:r>
              <a:rPr lang="en-US" sz="1400" dirty="0">
                <a:solidFill>
                  <a:srgbClr val="0000B1"/>
                </a:solidFill>
                <a:latin typeface="CourierNew"/>
              </a:rPr>
              <a:t>using namespace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endParaRPr lang="en-US" sz="1400" dirty="0" smtClean="0">
              <a:solidFill>
                <a:srgbClr val="0000B1"/>
              </a:solidFill>
              <a:latin typeface="CourierNew"/>
            </a:endParaRP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class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{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width, height;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public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: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    void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, 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);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    </a:t>
            </a:r>
            <a:r>
              <a:rPr lang="en-US" sz="1400" dirty="0" err="1" smtClean="0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area (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) {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return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(width * height);}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New"/>
              </a:rPr>
              <a:t>};</a:t>
            </a:r>
          </a:p>
          <a:p>
            <a:r>
              <a:rPr lang="en-US" sz="1400" dirty="0">
                <a:solidFill>
                  <a:srgbClr val="0000B1"/>
                </a:solidFill>
                <a:latin typeface="CourierNew"/>
              </a:rPr>
              <a:t>void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a, </a:t>
            </a:r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b)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width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a;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height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b;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}</a:t>
            </a:r>
          </a:p>
          <a:p>
            <a:endParaRPr lang="en-US" sz="1400" dirty="0">
              <a:solidFill>
                <a:srgbClr val="000000"/>
              </a:solidFill>
              <a:latin typeface="CourierNew"/>
            </a:endParaRPr>
          </a:p>
          <a:p>
            <a:r>
              <a:rPr lang="en-US" sz="1400" dirty="0" err="1">
                <a:solidFill>
                  <a:srgbClr val="0000B1"/>
                </a:solidFill>
                <a:latin typeface="CourierNew"/>
              </a:rPr>
              <a:t>int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main ()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a, *b, *c;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* d = 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new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[2];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b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</a:t>
            </a:r>
            <a:r>
              <a:rPr lang="en-US" sz="1400" dirty="0">
                <a:solidFill>
                  <a:srgbClr val="0000B1"/>
                </a:solidFill>
                <a:latin typeface="CourierNew"/>
              </a:rPr>
              <a:t>new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CRectangle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c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= &amp;a;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a.set_values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(1,2);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b-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&gt;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(3,4);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d-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&gt;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(5,6);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d[1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].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set_values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 (7,8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);</a:t>
            </a:r>
            <a:endParaRPr lang="en-US" sz="1400" dirty="0">
              <a:solidFill>
                <a:srgbClr val="000000"/>
              </a:solidFill>
              <a:latin typeface="Courier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3004615"/>
            <a:ext cx="4038600" cy="1815882"/>
          </a:xfrm>
          <a:prstGeom prst="rect">
            <a:avLst/>
          </a:prstGeom>
          <a:solidFill>
            <a:srgbClr val="ECEBD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dirty="0"/>
              <a:t>a area: 2</a:t>
            </a:r>
          </a:p>
          <a:p>
            <a:r>
              <a:rPr lang="en-US" sz="1600" dirty="0"/>
              <a:t>*b area: 12</a:t>
            </a:r>
          </a:p>
          <a:p>
            <a:r>
              <a:rPr lang="en-US" sz="1600" dirty="0"/>
              <a:t>*c area: 2</a:t>
            </a:r>
          </a:p>
          <a:p>
            <a:r>
              <a:rPr lang="en-US" sz="1600" dirty="0"/>
              <a:t>d[0] area: 30</a:t>
            </a:r>
          </a:p>
          <a:p>
            <a:r>
              <a:rPr lang="en-US" sz="1600" dirty="0"/>
              <a:t>d[1] area: 56</a:t>
            </a:r>
            <a:endParaRPr lang="en-US" sz="1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562" y="1157955"/>
            <a:ext cx="3799703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600" b="1" dirty="0" smtClean="0">
                <a:cs typeface="Consolas" panose="020B0609020204030204" pitchFamily="49" charset="0"/>
              </a:rPr>
              <a:t>Main points:</a:t>
            </a:r>
          </a:p>
          <a:p>
            <a:r>
              <a:rPr lang="en-US" sz="1600" b="1" dirty="0" smtClean="0">
                <a:cs typeface="Consolas" panose="020B0609020204030204" pitchFamily="49" charset="0"/>
              </a:rPr>
              <a:t>You can have pointers to classes too</a:t>
            </a:r>
          </a:p>
          <a:p>
            <a:endParaRPr lang="en-US" sz="1600" b="1" dirty="0">
              <a:cs typeface="Consolas" panose="020B0609020204030204" pitchFamily="49" charset="0"/>
            </a:endParaRPr>
          </a:p>
          <a:p>
            <a:r>
              <a:rPr lang="en-US" sz="1600" b="1" i="1" dirty="0" smtClean="0">
                <a:cs typeface="Consolas" panose="020B0609020204030204" pitchFamily="49" charset="0"/>
              </a:rPr>
              <a:t>The use of new, delete, and delete []</a:t>
            </a:r>
          </a:p>
          <a:p>
            <a:r>
              <a:rPr lang="en-US" sz="1600" b="1" i="1" dirty="0" smtClean="0">
                <a:cs typeface="Consolas" panose="020B0609020204030204" pitchFamily="49" charset="0"/>
              </a:rPr>
              <a:t>will be discussed elsewhere (see book)</a:t>
            </a:r>
            <a:r>
              <a:rPr lang="en-US" sz="1600" b="1" dirty="0" smtClean="0"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8919" y="4127978"/>
            <a:ext cx="3623619" cy="59642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40078" y="4605335"/>
            <a:ext cx="4419600" cy="2031044"/>
          </a:xfrm>
          <a:prstGeom prst="rect">
            <a:avLst/>
          </a:prstGeom>
          <a:solidFill>
            <a:srgbClr val="FEFEBF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"a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a.area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"*b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b-&gt;area()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"*c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c-&gt;area()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"d[0]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d[0].area()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New"/>
              </a:rPr>
              <a:t>cout</a:t>
            </a:r>
            <a:r>
              <a:rPr lang="en-US" sz="1400" dirty="0" smtClean="0">
                <a:solidFill>
                  <a:srgbClr val="000000"/>
                </a:solidFill>
                <a:latin typeface="Courier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</a:t>
            </a:r>
            <a:r>
              <a:rPr lang="en-US" sz="1400" dirty="0">
                <a:solidFill>
                  <a:srgbClr val="600030"/>
                </a:solidFill>
                <a:latin typeface="CourierNew"/>
              </a:rPr>
              <a:t>"d[1] area: "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&lt;&lt; d[1].area() &lt;&lt; </a:t>
            </a:r>
            <a:r>
              <a:rPr lang="en-US" sz="1400" dirty="0" err="1">
                <a:solidFill>
                  <a:srgbClr val="000000"/>
                </a:solidFill>
                <a:latin typeface="CourierNew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delete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[] d;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delete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b;</a:t>
            </a:r>
          </a:p>
          <a:p>
            <a:r>
              <a:rPr lang="en-US" sz="1400" dirty="0" smtClean="0">
                <a:solidFill>
                  <a:srgbClr val="0000B1"/>
                </a:solidFill>
                <a:latin typeface="CourierNew"/>
              </a:rPr>
              <a:t>    return </a:t>
            </a:r>
            <a:r>
              <a:rPr lang="en-US" sz="1400" dirty="0">
                <a:solidFill>
                  <a:srgbClr val="000000"/>
                </a:solidFill>
                <a:latin typeface="CourierNew"/>
              </a:rPr>
              <a:t>0;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New"/>
              </a:rPr>
              <a:t>}</a:t>
            </a:r>
            <a:endParaRPr lang="en-US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7200" y="5616738"/>
            <a:ext cx="3623619" cy="59642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Any questions on:</a:t>
            </a:r>
          </a:p>
          <a:p>
            <a:pPr lvl="1"/>
            <a:r>
              <a:rPr lang="en-US" dirty="0" smtClean="0"/>
              <a:t>References </a:t>
            </a:r>
            <a:r>
              <a:rPr lang="en-US" dirty="0"/>
              <a:t>in C++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/>
              <a:t>Pointers Program: in-class activity</a:t>
            </a:r>
          </a:p>
          <a:p>
            <a:pPr lvl="2"/>
            <a:r>
              <a:rPr lang="en-US" dirty="0"/>
              <a:t>Pointers as parameters to functions (Swap)</a:t>
            </a:r>
          </a:p>
          <a:p>
            <a:pPr lvl="2"/>
            <a:r>
              <a:rPr lang="en-US" dirty="0"/>
              <a:t>Returning </a:t>
            </a:r>
            <a:r>
              <a:rPr lang="en-US" dirty="0" err="1"/>
              <a:t>Ptrs</a:t>
            </a:r>
            <a:r>
              <a:rPr lang="en-US" dirty="0"/>
              <a:t> from function (on your own - </a:t>
            </a:r>
            <a:r>
              <a:rPr lang="en-US" dirty="0" err="1"/>
              <a:t>InventoryPtr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Arrays as pointers</a:t>
            </a:r>
          </a:p>
          <a:p>
            <a:pPr lvl="2"/>
            <a:r>
              <a:rPr lang="en-US" dirty="0"/>
              <a:t>Pointers to Classes</a:t>
            </a:r>
          </a:p>
          <a:p>
            <a:pPr lvl="2"/>
            <a:endParaRPr lang="en-US" dirty="0"/>
          </a:p>
          <a:p>
            <a:r>
              <a:rPr lang="en-US" dirty="0"/>
              <a:t>Next up</a:t>
            </a:r>
          </a:p>
          <a:p>
            <a:pPr lvl="1"/>
            <a:r>
              <a:rPr lang="en-US" dirty="0"/>
              <a:t>Pointers in C++ </a:t>
            </a:r>
            <a:endParaRPr lang="en-US" dirty="0" smtClean="0"/>
          </a:p>
          <a:p>
            <a:pPr lvl="2"/>
            <a:r>
              <a:rPr lang="en-US" dirty="0" smtClean="0"/>
              <a:t>Tic-Tac-Toe </a:t>
            </a:r>
            <a:r>
              <a:rPr lang="en-US" dirty="0"/>
              <a:t>via </a:t>
            </a:r>
            <a:r>
              <a:rPr lang="en-US" dirty="0" smtClean="0"/>
              <a:t>pointers  (Last Class Activity)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In-Class Activity: </a:t>
            </a:r>
            <a:r>
              <a:rPr lang="en-US" dirty="0" err="1" smtClean="0"/>
              <a:t>TicTacToe</a:t>
            </a:r>
            <a:r>
              <a:rPr lang="en-US" dirty="0" smtClean="0"/>
              <a:t> </a:t>
            </a:r>
            <a:r>
              <a:rPr lang="en-US" dirty="0" err="1" smtClean="0"/>
              <a:t>Ptr</a:t>
            </a:r>
            <a:r>
              <a:rPr lang="en-US" dirty="0" smtClean="0"/>
              <a:t>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Posted on D2L is a pointer version of </a:t>
            </a:r>
            <a:r>
              <a:rPr lang="en-US" dirty="0" err="1" smtClean="0"/>
              <a:t>TicTacToe</a:t>
            </a:r>
            <a:endParaRPr lang="en-US" dirty="0" smtClean="0"/>
          </a:p>
          <a:p>
            <a:pPr lvl="1"/>
            <a:r>
              <a:rPr lang="en-US" dirty="0" smtClean="0"/>
              <a:t>Filename something like</a:t>
            </a:r>
          </a:p>
          <a:p>
            <a:pPr lvl="2"/>
            <a:r>
              <a:rPr lang="en-US" dirty="0" smtClean="0"/>
              <a:t>EX047_TicTacToePtrVersion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Download, compile, and run this version</a:t>
            </a:r>
          </a:p>
          <a:p>
            <a:endParaRPr lang="en-US" dirty="0" smtClean="0"/>
          </a:p>
          <a:p>
            <a:r>
              <a:rPr lang="en-US" dirty="0" smtClean="0"/>
              <a:t>Group together and discuss the differences between the pointer version and the reference version</a:t>
            </a:r>
          </a:p>
          <a:p>
            <a:endParaRPr lang="en-US" dirty="0"/>
          </a:p>
          <a:p>
            <a:r>
              <a:rPr lang="en-US" dirty="0" smtClean="0"/>
              <a:t>And that should be the last activity for today…</a:t>
            </a:r>
          </a:p>
          <a:p>
            <a:pPr lvl="1"/>
            <a:r>
              <a:rPr lang="en-US" dirty="0" smtClean="0"/>
              <a:t>[next slide]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Any questions on:</a:t>
            </a:r>
          </a:p>
          <a:p>
            <a:pPr lvl="1"/>
            <a:r>
              <a:rPr lang="en-US" dirty="0" smtClean="0"/>
              <a:t>References </a:t>
            </a:r>
            <a:r>
              <a:rPr lang="en-US" dirty="0"/>
              <a:t>in C++</a:t>
            </a:r>
          </a:p>
          <a:p>
            <a:pPr lvl="1"/>
            <a:r>
              <a:rPr lang="en-US" dirty="0"/>
              <a:t>Pointers in C++ </a:t>
            </a:r>
          </a:p>
          <a:p>
            <a:pPr lvl="2"/>
            <a:r>
              <a:rPr lang="en-US" dirty="0"/>
              <a:t>Pointers Program: in-class activity</a:t>
            </a:r>
          </a:p>
          <a:p>
            <a:pPr lvl="2"/>
            <a:r>
              <a:rPr lang="en-US" dirty="0"/>
              <a:t>Pointers as parameters to functions (Swap)</a:t>
            </a:r>
          </a:p>
          <a:p>
            <a:pPr lvl="2"/>
            <a:r>
              <a:rPr lang="en-US" dirty="0"/>
              <a:t>Returning </a:t>
            </a:r>
            <a:r>
              <a:rPr lang="en-US" dirty="0" err="1"/>
              <a:t>Ptrs</a:t>
            </a:r>
            <a:r>
              <a:rPr lang="en-US" dirty="0"/>
              <a:t> from function (on your own - </a:t>
            </a:r>
            <a:r>
              <a:rPr lang="en-US" dirty="0" err="1"/>
              <a:t>InventoryPtr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Arrays as </a:t>
            </a:r>
            <a:r>
              <a:rPr lang="en-US" dirty="0" smtClean="0"/>
              <a:t>pointers</a:t>
            </a:r>
          </a:p>
          <a:p>
            <a:pPr lvl="2"/>
            <a:r>
              <a:rPr lang="en-US" dirty="0" smtClean="0"/>
              <a:t>Tic-Tac-Toe via pointers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Any General Questions?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Free Play</a:t>
            </a:r>
          </a:p>
        </p:txBody>
      </p:sp>
    </p:spTree>
    <p:extLst>
      <p:ext uri="{BB962C8B-B14F-4D97-AF65-F5344CB8AC3E}">
        <p14:creationId xmlns:p14="http://schemas.microsoft.com/office/powerpoint/2010/main" val="10413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Free Play – Things </a:t>
            </a:r>
            <a:r>
              <a:rPr lang="en-US" dirty="0" smtClean="0"/>
              <a:t>to Work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Graded In-Class Activity: Pointers</a:t>
            </a:r>
          </a:p>
          <a:p>
            <a:r>
              <a:rPr lang="en-US" dirty="0" smtClean="0"/>
              <a:t>Homework 3</a:t>
            </a:r>
          </a:p>
          <a:p>
            <a:r>
              <a:rPr lang="en-US" dirty="0" smtClean="0"/>
              <a:t>Homework 4</a:t>
            </a:r>
          </a:p>
          <a:p>
            <a:endParaRPr lang="en-US" dirty="0"/>
          </a:p>
          <a:p>
            <a:r>
              <a:rPr lang="en-US" dirty="0" smtClean="0"/>
              <a:t>Various In-Class Activities to revisit</a:t>
            </a:r>
          </a:p>
          <a:p>
            <a:endParaRPr lang="en-US" dirty="0"/>
          </a:p>
          <a:p>
            <a:r>
              <a:rPr lang="en-US" dirty="0" smtClean="0"/>
              <a:t>Several On-Your Own Activities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 is it?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89" y="4480560"/>
            <a:ext cx="1866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Example – Referencing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1981200" cy="137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Enter and run the following program: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1013254"/>
            <a:ext cx="5867400" cy="5601533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Referencing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Demonstrates using references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 smtClean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b="1" dirty="0" err="1" smtClean="0">
                <a:latin typeface="Comic Sans MS" panose="030F0702030302020204" pitchFamily="66" charset="0"/>
              </a:rPr>
              <a:t>int</a:t>
            </a:r>
            <a:r>
              <a:rPr lang="en-US" sz="1400" b="1" dirty="0">
                <a:latin typeface="Comic Sans MS" panose="030F0702030302020204" pitchFamily="66" charset="0"/>
              </a:rPr>
              <a:t>&amp; </a:t>
            </a:r>
            <a:r>
              <a:rPr lang="en-US" sz="1400" b="1" dirty="0" err="1">
                <a:latin typeface="Comic Sans MS" panose="030F0702030302020204" pitchFamily="66" charset="0"/>
              </a:rPr>
              <a:t>mikesScore</a:t>
            </a:r>
            <a:r>
              <a:rPr lang="en-US" sz="1400" b="1" dirty="0">
                <a:latin typeface="Comic Sans MS" panose="030F0702030302020204" pitchFamily="66" charset="0"/>
              </a:rPr>
              <a:t> = </a:t>
            </a:r>
            <a:r>
              <a:rPr lang="en-US" sz="1400" b="1" dirty="0" err="1">
                <a:latin typeface="Comic Sans MS" panose="030F0702030302020204" pitchFamily="66" charset="0"/>
              </a:rPr>
              <a:t>myScore</a:t>
            </a:r>
            <a:r>
              <a:rPr lang="en-US" sz="1400" b="1" dirty="0">
                <a:latin typeface="Comic Sans MS" panose="030F0702030302020204" pitchFamily="66" charset="0"/>
              </a:rPr>
              <a:t>; </a:t>
            </a:r>
            <a:r>
              <a:rPr lang="en-US" sz="1400" b="1" dirty="0" smtClean="0">
                <a:latin typeface="Comic Sans MS" panose="030F0702030302020204" pitchFamily="66" charset="0"/>
              </a:rPr>
              <a:t>     // create </a:t>
            </a:r>
            <a:r>
              <a:rPr lang="en-US" sz="1400" b="1" dirty="0">
                <a:latin typeface="Comic Sans MS" panose="030F0702030302020204" pitchFamily="66" charset="0"/>
              </a:rPr>
              <a:t>a reference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&lt;&lt; "\n\n</a:t>
            </a:r>
            <a:r>
              <a:rPr lang="en-US" sz="1400" dirty="0" smtClean="0">
                <a:latin typeface="Comic Sans MS" panose="030F0702030302020204" pitchFamily="66" charset="0"/>
              </a:rPr>
              <a:t>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"Adding 500 to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+= 500;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"Adding 500 to 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+= 500;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smtClean="0">
                <a:latin typeface="Comic Sans MS" panose="030F0702030302020204" pitchFamily="66" charset="0"/>
              </a:rPr>
              <a:t>return </a:t>
            </a:r>
            <a:r>
              <a:rPr lang="en-US" sz="1400" dirty="0">
                <a:latin typeface="Comic Sans MS" panose="030F0702030302020204" pitchFamily="66" charset="0"/>
              </a:rPr>
              <a:t>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64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Activity –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1981200" cy="137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Enter and run the following program: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8001000" cy="5601533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omic Sans MS" panose="030F0702030302020204" pitchFamily="66" charset="0"/>
              </a:rPr>
              <a:t>// Referencing</a:t>
            </a:r>
          </a:p>
          <a:p>
            <a:r>
              <a:rPr lang="en-US" sz="1100" i="1" dirty="0">
                <a:latin typeface="Comic Sans MS" panose="030F0702030302020204" pitchFamily="66" charset="0"/>
              </a:rPr>
              <a:t>// Demonstrates using references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#include &lt;</a:t>
            </a:r>
            <a:r>
              <a:rPr lang="en-US" sz="1400" dirty="0" err="1">
                <a:latin typeface="Comic Sans MS" panose="030F0702030302020204" pitchFamily="66" charset="0"/>
              </a:rPr>
              <a:t>iostream</a:t>
            </a:r>
            <a:r>
              <a:rPr lang="en-US" sz="1400" dirty="0">
                <a:latin typeface="Comic Sans MS" panose="030F0702030302020204" pitchFamily="66" charset="0"/>
              </a:rPr>
              <a:t>&gt;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using namespace </a:t>
            </a:r>
            <a:r>
              <a:rPr lang="en-US" sz="1400" dirty="0" err="1">
                <a:latin typeface="Comic Sans MS" panose="030F0702030302020204" pitchFamily="66" charset="0"/>
              </a:rPr>
              <a:t>std</a:t>
            </a:r>
            <a:r>
              <a:rPr lang="en-US" sz="1400" dirty="0" smtClean="0">
                <a:latin typeface="Comic Sans MS" panose="030F0702030302020204" pitchFamily="66" charset="0"/>
              </a:rPr>
              <a:t>;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main()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{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int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= 1000;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b="1" dirty="0" err="1" smtClean="0">
                <a:latin typeface="Comic Sans MS" panose="030F0702030302020204" pitchFamily="66" charset="0"/>
              </a:rPr>
              <a:t>int</a:t>
            </a:r>
            <a:r>
              <a:rPr lang="en-US" sz="1400" b="1" dirty="0">
                <a:latin typeface="Comic Sans MS" panose="030F0702030302020204" pitchFamily="66" charset="0"/>
              </a:rPr>
              <a:t>&amp; </a:t>
            </a:r>
            <a:r>
              <a:rPr lang="en-US" sz="1400" b="1" dirty="0" err="1">
                <a:latin typeface="Comic Sans MS" panose="030F0702030302020204" pitchFamily="66" charset="0"/>
              </a:rPr>
              <a:t>mikesScore</a:t>
            </a:r>
            <a:r>
              <a:rPr lang="en-US" sz="1400" b="1" dirty="0">
                <a:latin typeface="Comic Sans MS" panose="030F0702030302020204" pitchFamily="66" charset="0"/>
              </a:rPr>
              <a:t> = </a:t>
            </a:r>
            <a:r>
              <a:rPr lang="en-US" sz="1400" b="1" dirty="0" err="1">
                <a:latin typeface="Comic Sans MS" panose="030F0702030302020204" pitchFamily="66" charset="0"/>
              </a:rPr>
              <a:t>myScore</a:t>
            </a:r>
            <a:r>
              <a:rPr lang="en-US" sz="1400" b="1" dirty="0">
                <a:latin typeface="Comic Sans MS" panose="030F0702030302020204" pitchFamily="66" charset="0"/>
              </a:rPr>
              <a:t>; </a:t>
            </a:r>
            <a:r>
              <a:rPr lang="en-US" sz="1400" b="1" dirty="0" smtClean="0">
                <a:latin typeface="Comic Sans MS" panose="030F0702030302020204" pitchFamily="66" charset="0"/>
              </a:rPr>
              <a:t>     // create </a:t>
            </a:r>
            <a:r>
              <a:rPr lang="en-US" sz="1400" b="1" dirty="0">
                <a:latin typeface="Comic Sans MS" panose="030F0702030302020204" pitchFamily="66" charset="0"/>
              </a:rPr>
              <a:t>a reference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&lt;&lt; "\n\n</a:t>
            </a:r>
            <a:r>
              <a:rPr lang="en-US" sz="1400" dirty="0" smtClean="0">
                <a:latin typeface="Comic Sans MS" panose="030F0702030302020204" pitchFamily="66" charset="0"/>
              </a:rPr>
              <a:t>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"Adding 500 to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+= 500;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err="1" smtClean="0">
                <a:latin typeface="Comic Sans MS" panose="030F0702030302020204" pitchFamily="66" charset="0"/>
              </a:rPr>
              <a:t>cout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&lt;&lt; "Adding 500 to 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+= 500;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myScore</a:t>
            </a:r>
            <a:r>
              <a:rPr lang="en-US" sz="1400" dirty="0">
                <a:latin typeface="Comic Sans MS" panose="030F0702030302020204" pitchFamily="66" charset="0"/>
              </a:rPr>
              <a:t> &lt;&lt; "\n";</a:t>
            </a:r>
          </a:p>
          <a:p>
            <a:pPr lvl="1"/>
            <a:r>
              <a:rPr lang="en-US" sz="1400" dirty="0" err="1">
                <a:latin typeface="Comic Sans MS" panose="030F0702030302020204" pitchFamily="66" charset="0"/>
              </a:rPr>
              <a:t>cout</a:t>
            </a:r>
            <a:r>
              <a:rPr lang="en-US" sz="1400" dirty="0">
                <a:latin typeface="Comic Sans MS" panose="030F0702030302020204" pitchFamily="66" charset="0"/>
              </a:rPr>
              <a:t> &lt;&lt; "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is: " &lt;&lt; </a:t>
            </a:r>
            <a:r>
              <a:rPr lang="en-US" sz="1400" dirty="0" err="1">
                <a:latin typeface="Comic Sans MS" panose="030F0702030302020204" pitchFamily="66" charset="0"/>
              </a:rPr>
              <a:t>mikesScore</a:t>
            </a:r>
            <a:r>
              <a:rPr lang="en-US" sz="1400" dirty="0">
                <a:latin typeface="Comic Sans MS" panose="030F0702030302020204" pitchFamily="66" charset="0"/>
              </a:rPr>
              <a:t> &lt;&lt; "\n\n";</a:t>
            </a:r>
          </a:p>
          <a:p>
            <a:pPr lvl="1"/>
            <a:endParaRPr lang="en-US" sz="1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sz="1400" dirty="0" smtClean="0">
                <a:latin typeface="Comic Sans MS" panose="030F0702030302020204" pitchFamily="66" charset="0"/>
              </a:rPr>
              <a:t>return </a:t>
            </a:r>
            <a:r>
              <a:rPr lang="en-US" sz="1400" dirty="0">
                <a:latin typeface="Comic Sans MS" panose="030F0702030302020204" pitchFamily="66" charset="0"/>
              </a:rPr>
              <a:t>0;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}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2362200"/>
            <a:ext cx="5943600" cy="9906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1371600"/>
            <a:ext cx="580973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The reference to </a:t>
            </a:r>
            <a:r>
              <a:rPr lang="en-US" sz="1600" i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myScore</a:t>
            </a:r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allows you to manipulate</a:t>
            </a:r>
          </a:p>
          <a:p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the value of </a:t>
            </a:r>
            <a:r>
              <a:rPr lang="en-US" sz="1600" i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myScore</a:t>
            </a:r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using the </a:t>
            </a:r>
            <a:r>
              <a:rPr lang="en-US" sz="1600" i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myScore</a:t>
            </a:r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variable</a:t>
            </a:r>
          </a:p>
          <a:p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or the reference variable </a:t>
            </a:r>
            <a:r>
              <a:rPr lang="en-US" sz="1600" i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mikesScore</a:t>
            </a:r>
            <a:endParaRPr lang="en-US" sz="1600" i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And all the rest should work as expected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4515</TotalTime>
  <Words>10997</Words>
  <Application>Microsoft Office PowerPoint</Application>
  <PresentationFormat>On-screen Show (4:3)</PresentationFormat>
  <Paragraphs>1811</Paragraphs>
  <Slides>78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References and Pointers</vt:lpstr>
      <vt:lpstr>Sound Check</vt:lpstr>
      <vt:lpstr>Things to Note</vt:lpstr>
      <vt:lpstr>For Today</vt:lpstr>
      <vt:lpstr>Marker Slide</vt:lpstr>
      <vt:lpstr>You Know What’s Funny</vt:lpstr>
      <vt:lpstr>C++ References</vt:lpstr>
      <vt:lpstr>Class Example – Referencing</vt:lpstr>
      <vt:lpstr>Class Activity – Discussion</vt:lpstr>
      <vt:lpstr>Why Use References</vt:lpstr>
      <vt:lpstr>Class Example – Swap</vt:lpstr>
      <vt:lpstr>Examination of – Swap</vt:lpstr>
      <vt:lpstr>Examination of – Swap</vt:lpstr>
      <vt:lpstr>Examination of – Swap</vt:lpstr>
      <vt:lpstr>Examination of – Swap</vt:lpstr>
      <vt:lpstr>Additional Examples Available</vt:lpstr>
      <vt:lpstr>Marker Slide</vt:lpstr>
      <vt:lpstr>Pointers</vt:lpstr>
      <vt:lpstr>Pointers – What are they?</vt:lpstr>
      <vt:lpstr>Pointers – What are they?</vt:lpstr>
      <vt:lpstr>Pointing Program – Example</vt:lpstr>
      <vt:lpstr>Graded In-Class Activity – Pointing</vt:lpstr>
      <vt:lpstr>Pointing – Looking at Code</vt:lpstr>
      <vt:lpstr>Pointing – Looking at Code</vt:lpstr>
      <vt:lpstr>Pointing – Looking at Code</vt:lpstr>
      <vt:lpstr>Pointing – Looking at Code</vt:lpstr>
      <vt:lpstr>Pointing – Looking at Code</vt:lpstr>
      <vt:lpstr>Pointing – Looking at Code</vt:lpstr>
      <vt:lpstr>Pointing – Looking at Code</vt:lpstr>
      <vt:lpstr>Pointing – Looking at Code</vt:lpstr>
      <vt:lpstr>Pointing – Looking at Code</vt:lpstr>
      <vt:lpstr>Pointing – Looking at Code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Pointing – Using Pointers</vt:lpstr>
      <vt:lpstr>Quick Review Follows</vt:lpstr>
      <vt:lpstr>Getting the Address  via the Address Operator &amp;</vt:lpstr>
      <vt:lpstr>Getting the value of the referenced object via Dereferencing using *</vt:lpstr>
      <vt:lpstr>Dereferencing using *</vt:lpstr>
      <vt:lpstr>Marker Slide</vt:lpstr>
      <vt:lpstr>Pointers As Parameters to Function</vt:lpstr>
      <vt:lpstr>Download Activity –  SwapPointer</vt:lpstr>
      <vt:lpstr>Swap – Pointer Version</vt:lpstr>
      <vt:lpstr>Swap – Pointer Version</vt:lpstr>
      <vt:lpstr>Swap – Pointer Version</vt:lpstr>
      <vt:lpstr>Swap – Pointer Version</vt:lpstr>
      <vt:lpstr>Swap – Pointer Version</vt:lpstr>
      <vt:lpstr>Swap – Pointer Version</vt:lpstr>
      <vt:lpstr>Swap – Pointer Version</vt:lpstr>
      <vt:lpstr>Marker Slide</vt:lpstr>
      <vt:lpstr>On Your Own – Inventory Program</vt:lpstr>
      <vt:lpstr>Marker Slide</vt:lpstr>
      <vt:lpstr>Array Names</vt:lpstr>
      <vt:lpstr>On Your Own – Example Available</vt:lpstr>
      <vt:lpstr>Marker Slide</vt:lpstr>
      <vt:lpstr>Pointers to Classes</vt:lpstr>
      <vt:lpstr>Pointers to Classes</vt:lpstr>
      <vt:lpstr>Pointers to Classes</vt:lpstr>
      <vt:lpstr>Marker Slide</vt:lpstr>
      <vt:lpstr>In-Class Activity: TicTacToe Ptr Version</vt:lpstr>
      <vt:lpstr>Marker Slide</vt:lpstr>
      <vt:lpstr>Free Play – Things to Work On</vt:lpstr>
      <vt:lpstr>The End</vt:lpstr>
    </vt:vector>
  </TitlesOfParts>
  <Company>University of Wisconsin - Stout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Dingle, Brent</dc:creator>
  <cp:lastModifiedBy>Dingle, Brent</cp:lastModifiedBy>
  <cp:revision>813</cp:revision>
  <dcterms:created xsi:type="dcterms:W3CDTF">2014-01-06T21:28:52Z</dcterms:created>
  <dcterms:modified xsi:type="dcterms:W3CDTF">2014-09-07T15:04:49Z</dcterms:modified>
</cp:coreProperties>
</file>