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  <p:sldMasterId id="2147483649" r:id="rId2"/>
  </p:sldMasterIdLst>
  <p:notesMasterIdLst>
    <p:notesMasterId r:id="rId34"/>
  </p:notesMasterIdLst>
  <p:sldIdLst>
    <p:sldId id="311" r:id="rId3"/>
    <p:sldId id="257" r:id="rId4"/>
    <p:sldId id="259" r:id="rId5"/>
    <p:sldId id="258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92" r:id="rId16"/>
    <p:sldId id="270" r:id="rId17"/>
    <p:sldId id="274" r:id="rId18"/>
    <p:sldId id="296" r:id="rId19"/>
    <p:sldId id="297" r:id="rId20"/>
    <p:sldId id="275" r:id="rId21"/>
    <p:sldId id="276" r:id="rId22"/>
    <p:sldId id="277" r:id="rId23"/>
    <p:sldId id="278" r:id="rId24"/>
    <p:sldId id="282" r:id="rId25"/>
    <p:sldId id="299" r:id="rId26"/>
    <p:sldId id="312" r:id="rId27"/>
    <p:sldId id="283" r:id="rId28"/>
    <p:sldId id="300" r:id="rId29"/>
    <p:sldId id="301" r:id="rId30"/>
    <p:sldId id="289" r:id="rId31"/>
    <p:sldId id="290" r:id="rId32"/>
    <p:sldId id="313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98" autoAdjust="0"/>
    <p:restoredTop sz="94660"/>
  </p:normalViewPr>
  <p:slideViewPr>
    <p:cSldViewPr>
      <p:cViewPr varScale="1">
        <p:scale>
          <a:sx n="94" d="100"/>
          <a:sy n="94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DD8F8BB-C7B2-4DC3-9E97-5BF7505B09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2645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494C940-50D9-4F4C-A87B-D13EBFACB1D2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B4BC9A4-3661-44AD-AC44-06C62E5B3331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48E0BE9-4564-4CAB-A3BF-4E1E63D49B11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DBCC9F9-0A4E-409D-9ED0-386B0915604E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752BEB0-0B8E-445D-9CB7-775651491E00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2ADAD04-F827-4182-8343-B898CF4F76CA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FACB70C-4160-4603-97D2-B21102048F03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7F7605-188C-4482-98F3-E6DA859C9A5B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4E13811-6EEF-4854-BACA-EE2011A6E34E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D8002BB-95C4-430B-9ED1-91140BF90C93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BAF1527-FB31-4780-B099-3C32164A8B9D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D183A9-529F-4B08-844C-D87408D5345B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8FAEB3-EC35-4B02-B3A0-DBDB29BFD73C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8CC430F-EDFE-4634-866E-EDFB0292B92C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5D6F3B2-89D9-4EBD-8501-A647FE4A4CD7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2D25A00-6D15-4B7D-BA76-7E7DEFA26B70}" type="slidenum">
              <a:rPr lang="en-US" altLang="en-US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37A8983-5EB5-44E0-86F8-0B3AF4E61C29}" type="slidenum">
              <a:rPr lang="en-US" altLang="en-US" smtClean="0"/>
              <a:pPr eaLnBrk="1" hangingPunct="1"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2924075-98A5-4465-B290-EF6BC844BA62}" type="slidenum">
              <a:rPr lang="en-US" altLang="en-US" smtClean="0"/>
              <a:pPr eaLnBrk="1" hangingPunct="1"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5799E63-69C4-4652-BAA2-94019B419AE0}" type="slidenum">
              <a:rPr lang="en-US" altLang="en-US" smtClean="0"/>
              <a:pPr eaLnBrk="1" hangingPunct="1">
                <a:spcBef>
                  <a:spcPct val="0"/>
                </a:spcBef>
              </a:pPr>
              <a:t>27</a:t>
            </a:fld>
            <a:endParaRPr lang="en-US" altLang="en-US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C71B38B-3A75-49F6-88D4-B4E721D2D4FC}" type="slidenum">
              <a:rPr lang="en-US" altLang="en-US" smtClean="0"/>
              <a:pPr eaLnBrk="1" hangingPunct="1">
                <a:spcBef>
                  <a:spcPct val="0"/>
                </a:spcBef>
              </a:pPr>
              <a:t>28</a:t>
            </a:fld>
            <a:endParaRPr lang="en-US" altLang="en-US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46C8A3-71BC-48ED-BABC-5E53C4A810BF}" type="slidenum">
              <a:rPr lang="en-US" altLang="en-US" smtClean="0"/>
              <a:pPr eaLnBrk="1" hangingPunct="1">
                <a:spcBef>
                  <a:spcPct val="0"/>
                </a:spcBef>
              </a:pPr>
              <a:t>29</a:t>
            </a:fld>
            <a:endParaRPr lang="en-US" altLang="en-US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6B17B07-FCF0-4246-BF48-7CDEFBA054F5}" type="slidenum">
              <a:rPr lang="en-US" altLang="en-US" smtClean="0"/>
              <a:pPr eaLnBrk="1" hangingPunct="1">
                <a:spcBef>
                  <a:spcPct val="0"/>
                </a:spcBef>
              </a:pPr>
              <a:t>30</a:t>
            </a:fld>
            <a:endParaRPr lang="en-US" altLang="en-US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E853EFF-568B-40EF-891B-778666DEE3C9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573D798-EAFF-4A03-BD85-FF49352249F2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E206707-CCAA-41D3-8603-4B4D3C25CA8B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487A41B-C44C-41C0-940B-1DFF9B319D2E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F0E2A69-6E7B-4513-A343-ADACC247FC2B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2B469DF-7BC0-4D9C-BB72-EFE8E806526E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1F86ACD-4886-4E4B-AC7E-80A4ECFB3F3E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Data Structures Using C++ 2E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0417C-C4F1-4AC8-845F-DB35E94BA1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233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Data Structures Using C++ 2E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42E8E-EC33-4336-B97D-C6B0295150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482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Data Structures Using C++ 2E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FE373-AF8D-4D4D-93F0-049CB55B6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56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Data Structures Using C++ 2E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FD892-2EF2-4B22-88ED-926CC391CC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578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F5596-1888-4A81-A691-4DACA2B51A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90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477EA-2FF3-4712-B1F9-1F278EA475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609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2C74AE-E771-4315-9104-16767F259D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3635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76400"/>
            <a:ext cx="39624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9624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57E1F-C91A-4046-95B4-7B60B2DD87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5436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42E9A-9434-4378-B37C-1548388C42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301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14430-3C31-4527-B69F-2C03790AE5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217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D0319-2865-406F-9A31-2DE29DD480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528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Data Structures Using C++ 2E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5E0C1-EC82-4BE4-8AC5-1909ECBEE8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1428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5C821-8D00-4077-B530-35CF44F33A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9586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83016-9288-467B-819D-C60818B1A2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3313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631C4-29AD-40C4-9B66-DA9E1CFC98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0275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20193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055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61442-ADB2-4264-A5F6-9A92AA0665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7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Data Structures Using C++ 2E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E3CE2-52CE-41FF-9C80-F5A523661F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253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Data Structures Using C++ 2E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6E688-9CAE-495C-BBD4-EB3D2D8637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302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Data Structures Using C++ 2E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B97A3-ED8E-4F84-AEDB-A3B6834BFB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134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Data Structures Using C++ 2E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5AC53-7EE1-4D1F-8BF7-BCD3BA7EB6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346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Data Structures Using C++ 2E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DA475-B4F2-4A16-AADE-539E6488C8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589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Data Structures Using C++ 2E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26AEF-074A-447E-B183-828088EFF5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713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Data Structures Using C++ 2E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E63D2-9896-46E9-9481-69F4983CF7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74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5225"/>
            <a:ext cx="6934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 Data Structures Using C++ 2E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245225"/>
            <a:ext cx="838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6DCF209-0E18-4391-BFBA-E7D9250601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7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371600"/>
            <a:ext cx="8077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381750"/>
            <a:ext cx="56388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000">
                <a:solidFill>
                  <a:srgbClr val="22222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222222"/>
                </a:solidFill>
                <a:latin typeface="+mn-lt"/>
              </a:defRPr>
            </a:lvl1pPr>
          </a:lstStyle>
          <a:p>
            <a:pPr>
              <a:defRPr/>
            </a:pPr>
            <a:fld id="{D10A23C7-6C87-4A75-8911-A4581E98CA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2222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rgbClr val="22222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22222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rgbClr val="22222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22222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1371600" y="2667000"/>
            <a:ext cx="6438900" cy="1169988"/>
          </a:xfrm>
        </p:spPr>
        <p:txBody>
          <a:bodyPr>
            <a:normAutofit fontScale="90000"/>
          </a:bodyPr>
          <a:lstStyle/>
          <a:p>
            <a:r>
              <a:rPr lang="en-US" altLang="en-US" b="1" dirty="0" smtClean="0"/>
              <a:t>Pointer and Array Lists</a:t>
            </a:r>
            <a:br>
              <a:rPr lang="en-US" altLang="en-US" b="1" dirty="0" smtClean="0"/>
            </a:br>
            <a:r>
              <a:rPr lang="en-US" altLang="en-US" b="1" dirty="0" smtClean="0"/>
              <a:t>Chapter 3, Summary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38900" cy="533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 244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5319713"/>
            <a:ext cx="4495800" cy="942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Brent M. Dingle, Ph.D.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Game Design and Development Program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Mathematics, Statistics, and Computer Science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Wisconsin – Stout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05800" y="5984875"/>
            <a:ext cx="560388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6477000"/>
            <a:ext cx="52578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050" i="1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content based on Book: Data Structures Using C++ 2</a:t>
            </a:r>
            <a:r>
              <a:rPr lang="en-US" sz="1050" i="1" baseline="30000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1050" i="1" dirty="0" smtClean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Ed. by  D.S. Malik</a:t>
            </a:r>
            <a:endParaRPr lang="en-US" sz="1050" i="1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7"/>
          <p:cNvSpPr txBox="1"/>
          <p:nvPr/>
        </p:nvSpPr>
        <p:spPr>
          <a:xfrm rot="20334187">
            <a:off x="5878915" y="3742832"/>
            <a:ext cx="23391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Review-</a:t>
            </a:r>
            <a:r>
              <a:rPr lang="en-US" dirty="0" err="1" smtClean="0"/>
              <a:t>ish</a:t>
            </a:r>
            <a:r>
              <a:rPr lang="en-US" dirty="0" smtClean="0"/>
              <a:t> of stuff</a:t>
            </a:r>
          </a:p>
          <a:p>
            <a:r>
              <a:rPr lang="en-US" dirty="0" smtClean="0"/>
              <a:t>from previous lecture</a:t>
            </a:r>
          </a:p>
          <a:p>
            <a:r>
              <a:rPr lang="en-US" dirty="0" smtClean="0"/>
              <a:t>Different perspective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E21582B-8F32-4544-A656-79E0FA9136B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Pointer Data Type and Pointer Variables (cont’d.)</a:t>
            </a:r>
            <a:endParaRPr lang="en-US" altLang="en-US" sz="3200" smtClean="0">
              <a:latin typeface="Courier New" pitchFamily="49" charset="0"/>
            </a:endParaRP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Operator </a:t>
            </a:r>
            <a:r>
              <a:rPr lang="en-US" altLang="en-US" smtClean="0">
                <a:latin typeface="Courier New" pitchFamily="49" charset="0"/>
              </a:rPr>
              <a:t>new</a:t>
            </a:r>
            <a:endParaRPr lang="en-US" altLang="en-US" smtClean="0"/>
          </a:p>
          <a:p>
            <a:pPr lvl="1" eaLnBrk="1" hangingPunct="1"/>
            <a:r>
              <a:rPr lang="en-US" altLang="en-US" smtClean="0"/>
              <a:t>Allocates single variable</a:t>
            </a:r>
          </a:p>
          <a:p>
            <a:pPr lvl="1" eaLnBrk="1" hangingPunct="1"/>
            <a:r>
              <a:rPr lang="en-US" altLang="en-US" smtClean="0"/>
              <a:t>Allocates array of variables</a:t>
            </a:r>
          </a:p>
          <a:p>
            <a:pPr lvl="1" eaLnBrk="1" hangingPunct="1"/>
            <a:r>
              <a:rPr lang="en-US" altLang="en-US" smtClean="0"/>
              <a:t>Syntax</a:t>
            </a:r>
          </a:p>
          <a:p>
            <a:pPr lvl="2" eaLnBrk="1" hangingPunct="1">
              <a:buFontTx/>
              <a:buNone/>
            </a:pPr>
            <a:r>
              <a:rPr lang="en-US" altLang="en-US" smtClean="0">
                <a:latin typeface="Courier New" pitchFamily="49" charset="0"/>
              </a:rPr>
              <a:t>new dataType;</a:t>
            </a:r>
          </a:p>
          <a:p>
            <a:pPr lvl="2" eaLnBrk="1" hangingPunct="1">
              <a:buFontTx/>
              <a:buNone/>
            </a:pPr>
            <a:r>
              <a:rPr lang="en-US" altLang="en-US" smtClean="0">
                <a:latin typeface="Courier New" pitchFamily="49" charset="0"/>
              </a:rPr>
              <a:t>new dataType[intExp];</a:t>
            </a:r>
          </a:p>
          <a:p>
            <a:pPr lvl="1" eaLnBrk="1" hangingPunct="1"/>
            <a:r>
              <a:rPr lang="en-US" altLang="en-US" smtClean="0"/>
              <a:t>Allocates memory (variable) of designated type </a:t>
            </a:r>
          </a:p>
          <a:p>
            <a:pPr lvl="2" eaLnBrk="1" hangingPunct="1"/>
            <a:r>
              <a:rPr lang="en-US" altLang="en-US" smtClean="0"/>
              <a:t>Returns pointer to the memory (allocated memory address)</a:t>
            </a:r>
          </a:p>
          <a:p>
            <a:pPr lvl="2" eaLnBrk="1" hangingPunct="1"/>
            <a:r>
              <a:rPr lang="en-US" altLang="en-US" smtClean="0"/>
              <a:t>Allocated memory: uninitialized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DC2CAFE-C8E2-4DF5-A082-089A945770E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Pointer Data Type and Pointer Variables (cont’d.)</a:t>
            </a:r>
            <a:endParaRPr lang="en-US" altLang="en-US" sz="3200" smtClean="0">
              <a:latin typeface="Courier New" pitchFamily="49" charset="0"/>
            </a:endParaRP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Operator </a:t>
            </a:r>
            <a:r>
              <a:rPr lang="en-US" altLang="en-US" smtClean="0">
                <a:latin typeface="Courier New" pitchFamily="49" charset="0"/>
              </a:rPr>
              <a:t>delete</a:t>
            </a:r>
            <a:r>
              <a:rPr lang="en-US" altLang="en-US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Destroys dynamic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Syntax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itchFamily="49" charset="0"/>
              </a:rPr>
              <a:t>delete pointerVariable;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itchFamily="49" charset="0"/>
              </a:rPr>
              <a:t>delete [ ] pointerVariable;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Memory leak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Memory space that cannot be reallocated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Dangling pointers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Pointer variables containing addresses of deallocated memory spaces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Avoid by setting deleted pointers to </a:t>
            </a:r>
            <a:r>
              <a:rPr lang="en-US" altLang="en-US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altLang="en-US" smtClean="0"/>
              <a:t> after delete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30BD7B2-5B3F-484A-9DF0-25158B89EE5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Pointer Data Type and Pointer Variables (cont’d.)</a:t>
            </a:r>
            <a:endParaRPr lang="en-US" altLang="en-US" sz="3200" smtClean="0"/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Operations on pointer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Operations allowed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Assignment, relational operations; some limited arithmetic operations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Can assign value of one pointer variable to another pointer variable of the same type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Can compare two pointer variables for equality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Can add and subtract integer values from pointer variable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Danger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Accidentally accessing other variables’ memory locations and changing content without warning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153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1908674-947A-4F65-BC76-31419C96042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Pointer Data Type and Pointer Variables (cont’d.)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Dynamic arrays</a:t>
            </a:r>
          </a:p>
          <a:p>
            <a:pPr lvl="1" eaLnBrk="1" hangingPunct="1"/>
            <a:r>
              <a:rPr lang="en-US" altLang="en-US" smtClean="0"/>
              <a:t>Static array limitation</a:t>
            </a:r>
          </a:p>
          <a:p>
            <a:pPr lvl="2" eaLnBrk="1" hangingPunct="1"/>
            <a:r>
              <a:rPr lang="en-US" altLang="en-US" smtClean="0"/>
              <a:t>Fixed size</a:t>
            </a:r>
          </a:p>
          <a:p>
            <a:pPr lvl="2" eaLnBrk="1" hangingPunct="1"/>
            <a:r>
              <a:rPr lang="en-US" altLang="en-US" smtClean="0"/>
              <a:t>Not possible for same array to process different data sets of the same type</a:t>
            </a:r>
          </a:p>
          <a:p>
            <a:pPr lvl="1" eaLnBrk="1" hangingPunct="1"/>
            <a:r>
              <a:rPr lang="en-US" altLang="en-US" smtClean="0"/>
              <a:t>Solution</a:t>
            </a:r>
          </a:p>
          <a:p>
            <a:pPr lvl="2" eaLnBrk="1" hangingPunct="1"/>
            <a:r>
              <a:rPr lang="en-US" altLang="en-US" smtClean="0"/>
              <a:t>Declare array large enough to process a variety of data sets</a:t>
            </a:r>
          </a:p>
          <a:p>
            <a:pPr lvl="2" eaLnBrk="1" hangingPunct="1"/>
            <a:r>
              <a:rPr lang="en-US" altLang="en-US" smtClean="0"/>
              <a:t>Problem: potential memory waste</a:t>
            </a:r>
          </a:p>
          <a:p>
            <a:pPr lvl="1" eaLnBrk="1" hangingPunct="1"/>
            <a:r>
              <a:rPr lang="en-US" altLang="en-US" smtClean="0"/>
              <a:t>Dynamic array solution</a:t>
            </a:r>
          </a:p>
          <a:p>
            <a:pPr lvl="2" eaLnBrk="1" hangingPunct="1"/>
            <a:r>
              <a:rPr lang="en-US" altLang="en-US" smtClean="0"/>
              <a:t>Prompt for array size during program execution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94B0747-EEEC-46E7-85A9-BB1B9EB048C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Pointer Data Type and Pointer Variables (cont’d.)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Dynamic arrays (cont’d.)</a:t>
            </a:r>
          </a:p>
          <a:p>
            <a:pPr lvl="1" eaLnBrk="1" hangingPunct="1"/>
            <a:r>
              <a:rPr lang="en-US" altLang="en-US" smtClean="0"/>
              <a:t>Dynamic array</a:t>
            </a:r>
          </a:p>
          <a:p>
            <a:pPr lvl="2" eaLnBrk="1" hangingPunct="1"/>
            <a:r>
              <a:rPr lang="en-US" altLang="en-US" smtClean="0"/>
              <a:t>An array created during program execution</a:t>
            </a:r>
          </a:p>
          <a:p>
            <a:pPr lvl="1" eaLnBrk="1" hangingPunct="1"/>
            <a:r>
              <a:rPr lang="en-US" altLang="en-US" smtClean="0"/>
              <a:t>Dynamic array creation</a:t>
            </a:r>
          </a:p>
          <a:p>
            <a:pPr lvl="2" eaLnBrk="1" hangingPunct="1"/>
            <a:r>
              <a:rPr lang="en-US" altLang="en-US" smtClean="0"/>
              <a:t>Use </a:t>
            </a:r>
            <a:r>
              <a:rPr lang="en-US" altLang="en-US" smtClean="0">
                <a:latin typeface="Courier New" pitchFamily="49" charset="0"/>
              </a:rPr>
              <a:t>new</a:t>
            </a:r>
            <a:r>
              <a:rPr lang="en-US" altLang="en-US" smtClean="0"/>
              <a:t> operator</a:t>
            </a:r>
          </a:p>
          <a:p>
            <a:pPr lvl="1" eaLnBrk="1" hangingPunct="1"/>
            <a:r>
              <a:rPr lang="en-US" altLang="en-US" smtClean="0"/>
              <a:t>Example</a:t>
            </a:r>
          </a:p>
          <a:p>
            <a:pPr lvl="2" eaLnBrk="1" hangingPunct="1">
              <a:buFontTx/>
              <a:buNone/>
            </a:pPr>
            <a:r>
              <a:rPr lang="en-US" altLang="en-US" smtClean="0">
                <a:latin typeface="Courier New" pitchFamily="49" charset="0"/>
              </a:rPr>
              <a:t>p=new int[10];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CD00CCD-56E6-4CE5-B946-5937092AC43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Pointer Data Type and Pointer Variables (cont’d.)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447800"/>
          </a:xfrm>
        </p:spPr>
        <p:txBody>
          <a:bodyPr/>
          <a:lstStyle/>
          <a:p>
            <a:pPr eaLnBrk="1" hangingPunct="1"/>
            <a:r>
              <a:rPr lang="en-US" altLang="en-US" smtClean="0"/>
              <a:t>Array name: a constant pointer</a:t>
            </a:r>
          </a:p>
          <a:p>
            <a:pPr lvl="1" eaLnBrk="1" hangingPunct="1"/>
            <a:r>
              <a:rPr lang="en-US" altLang="en-US" smtClean="0"/>
              <a:t>Array name value: constant</a:t>
            </a:r>
          </a:p>
          <a:p>
            <a:pPr lvl="1" eaLnBrk="1" hangingPunct="1"/>
            <a:r>
              <a:rPr lang="en-US" altLang="en-US" smtClean="0"/>
              <a:t>Increment, decrement operations cannot be applied</a:t>
            </a:r>
          </a:p>
        </p:txBody>
      </p:sp>
      <p:grpSp>
        <p:nvGrpSpPr>
          <p:cNvPr id="17414" name="Group 8"/>
          <p:cNvGrpSpPr>
            <a:grpSpLocks/>
          </p:cNvGrpSpPr>
          <p:nvPr/>
        </p:nvGrpSpPr>
        <p:grpSpPr bwMode="auto">
          <a:xfrm>
            <a:off x="2590800" y="3200400"/>
            <a:ext cx="3889375" cy="992188"/>
            <a:chOff x="1632" y="2112"/>
            <a:chExt cx="2450" cy="625"/>
          </a:xfrm>
        </p:grpSpPr>
        <p:pic>
          <p:nvPicPr>
            <p:cNvPr id="17418" name="Picture 4" descr="ch03-f-0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2112"/>
              <a:ext cx="1958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19" name="Rectangle 6"/>
            <p:cNvSpPr>
              <a:spLocks noChangeArrowheads="1"/>
            </p:cNvSpPr>
            <p:nvPr/>
          </p:nvSpPr>
          <p:spPr bwMode="auto">
            <a:xfrm>
              <a:off x="1632" y="2506"/>
              <a:ext cx="245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FIGURE 3-14</a:t>
              </a:r>
              <a:r>
                <a:rPr lang="en-US" altLang="en-US" sz="1800"/>
                <a:t> </a:t>
              </a:r>
              <a:r>
                <a:rPr lang="en-US" altLang="en-US" sz="1800">
                  <a:latin typeface="Courier New" pitchFamily="49" charset="0"/>
                </a:rPr>
                <a:t>list </a:t>
              </a:r>
              <a:r>
                <a:rPr lang="en-US" altLang="en-US" sz="1800"/>
                <a:t>and array</a:t>
              </a:r>
              <a:r>
                <a:rPr lang="en-US" altLang="en-US" sz="1800">
                  <a:cs typeface="Arial" charset="0"/>
                </a:rPr>
                <a:t> </a:t>
              </a:r>
              <a:r>
                <a:rPr lang="en-US" altLang="en-US" sz="1800">
                  <a:latin typeface="Courier New" pitchFamily="49" charset="0"/>
                </a:rPr>
                <a:t>list</a:t>
              </a:r>
            </a:p>
          </p:txBody>
        </p:sp>
      </p:grpSp>
      <p:grpSp>
        <p:nvGrpSpPr>
          <p:cNvPr id="17415" name="Group 9"/>
          <p:cNvGrpSpPr>
            <a:grpSpLocks/>
          </p:cNvGrpSpPr>
          <p:nvPr/>
        </p:nvGrpSpPr>
        <p:grpSpPr bwMode="auto">
          <a:xfrm>
            <a:off x="2590800" y="4572000"/>
            <a:ext cx="6057900" cy="1174750"/>
            <a:chOff x="1488" y="3072"/>
            <a:chExt cx="3816" cy="740"/>
          </a:xfrm>
        </p:grpSpPr>
        <p:pic>
          <p:nvPicPr>
            <p:cNvPr id="17416" name="Picture 5" descr="ch03-f-01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3072"/>
              <a:ext cx="1946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17" name="Rectangle 7"/>
            <p:cNvSpPr>
              <a:spLocks noChangeArrowheads="1"/>
            </p:cNvSpPr>
            <p:nvPr/>
          </p:nvSpPr>
          <p:spPr bwMode="auto">
            <a:xfrm>
              <a:off x="1488" y="3408"/>
              <a:ext cx="3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FIGURE 3-15</a:t>
              </a:r>
              <a:r>
                <a:rPr lang="en-US" altLang="en-US" sz="1800"/>
                <a:t> Array </a:t>
              </a:r>
              <a:r>
                <a:rPr lang="en-US" altLang="en-US" sz="1800">
                  <a:latin typeface="Courier New" pitchFamily="49" charset="0"/>
                </a:rPr>
                <a:t>list</a:t>
              </a:r>
              <a:r>
                <a:rPr lang="en-US" altLang="en-US" sz="1800"/>
                <a:t> after the execution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of the statements </a:t>
              </a:r>
              <a:r>
                <a:rPr lang="en-US" altLang="en-US" sz="1800">
                  <a:latin typeface="Courier New" pitchFamily="49" charset="0"/>
                </a:rPr>
                <a:t>list[0] = 25;</a:t>
              </a:r>
              <a:r>
                <a:rPr lang="en-US" altLang="en-US" sz="1800"/>
                <a:t> and </a:t>
              </a:r>
              <a:r>
                <a:rPr lang="en-US" altLang="en-US" sz="1800">
                  <a:latin typeface="Courier New" pitchFamily="49" charset="0"/>
                </a:rPr>
                <a:t>list[2] = 78;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22F9C6-6F3B-4D24-A161-50EBE6687B3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Pointer Data Type and Pointer Variables (cont’d.)</a:t>
            </a:r>
            <a:endParaRPr lang="en-US" altLang="en-US" sz="3200" smtClean="0"/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Shallow vs. deep copy and pointers</a:t>
            </a:r>
          </a:p>
          <a:p>
            <a:pPr lvl="1" eaLnBrk="1" hangingPunct="1"/>
            <a:r>
              <a:rPr lang="en-US" altLang="en-US" smtClean="0"/>
              <a:t>Pointer arithmetic may create unsuspected or erroneous results </a:t>
            </a:r>
          </a:p>
          <a:p>
            <a:pPr lvl="1" eaLnBrk="1" hangingPunct="1"/>
            <a:r>
              <a:rPr lang="en-US" altLang="en-US" smtClean="0"/>
              <a:t>Shallow copy</a:t>
            </a:r>
          </a:p>
          <a:p>
            <a:pPr lvl="2" eaLnBrk="1" hangingPunct="1"/>
            <a:r>
              <a:rPr lang="en-US" altLang="en-US" smtClean="0"/>
              <a:t>Two or more pointers of same type</a:t>
            </a:r>
          </a:p>
          <a:p>
            <a:pPr lvl="2" eaLnBrk="1" hangingPunct="1"/>
            <a:r>
              <a:rPr lang="en-US" altLang="en-US" smtClean="0"/>
              <a:t>Points to same memory</a:t>
            </a:r>
          </a:p>
          <a:p>
            <a:pPr lvl="2" eaLnBrk="1" hangingPunct="1"/>
            <a:r>
              <a:rPr lang="en-US" altLang="en-US" smtClean="0"/>
              <a:t>Points to same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7BB198D-F143-4598-B2CE-AA7A0065531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smtClean="0"/>
              <a:t>Shallow copy 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Pointer Data Type and Pointer Variables (cont’d.)</a:t>
            </a:r>
          </a:p>
        </p:txBody>
      </p:sp>
      <p:grpSp>
        <p:nvGrpSpPr>
          <p:cNvPr id="24582" name="Group 9"/>
          <p:cNvGrpSpPr>
            <a:grpSpLocks/>
          </p:cNvGrpSpPr>
          <p:nvPr/>
        </p:nvGrpSpPr>
        <p:grpSpPr bwMode="auto">
          <a:xfrm>
            <a:off x="2209800" y="2514600"/>
            <a:ext cx="4422775" cy="657225"/>
            <a:chOff x="1586" y="1872"/>
            <a:chExt cx="2786" cy="414"/>
          </a:xfrm>
        </p:grpSpPr>
        <p:pic>
          <p:nvPicPr>
            <p:cNvPr id="24589" name="Picture 7" descr="ch03-f-01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872"/>
              <a:ext cx="1935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590" name="Rectangle 8"/>
            <p:cNvSpPr>
              <a:spLocks noChangeArrowheads="1"/>
            </p:cNvSpPr>
            <p:nvPr/>
          </p:nvSpPr>
          <p:spPr bwMode="auto">
            <a:xfrm>
              <a:off x="1586" y="2055"/>
              <a:ext cx="278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FIGURE 3-16</a:t>
              </a:r>
              <a:r>
                <a:rPr lang="en-US" altLang="en-US" sz="1800"/>
                <a:t> Pointer </a:t>
              </a:r>
              <a:r>
                <a:rPr lang="en-US" altLang="en-US" sz="1800">
                  <a:latin typeface="Courier New" pitchFamily="49" charset="0"/>
                </a:rPr>
                <a:t>first</a:t>
              </a:r>
              <a:r>
                <a:rPr lang="en-US" altLang="en-US" sz="1800"/>
                <a:t> and its array</a:t>
              </a:r>
            </a:p>
          </p:txBody>
        </p:sp>
      </p:grpSp>
      <p:grpSp>
        <p:nvGrpSpPr>
          <p:cNvPr id="24583" name="Group 12"/>
          <p:cNvGrpSpPr>
            <a:grpSpLocks/>
          </p:cNvGrpSpPr>
          <p:nvPr/>
        </p:nvGrpSpPr>
        <p:grpSpPr bwMode="auto">
          <a:xfrm>
            <a:off x="2209800" y="3429000"/>
            <a:ext cx="5610225" cy="1190625"/>
            <a:chOff x="1392" y="2352"/>
            <a:chExt cx="3534" cy="750"/>
          </a:xfrm>
        </p:grpSpPr>
        <p:pic>
          <p:nvPicPr>
            <p:cNvPr id="24587" name="Picture 10" descr="ch03-f-01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2352"/>
              <a:ext cx="1969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588" name="Rectangle 11"/>
            <p:cNvSpPr>
              <a:spLocks noChangeArrowheads="1"/>
            </p:cNvSpPr>
            <p:nvPr/>
          </p:nvSpPr>
          <p:spPr bwMode="auto">
            <a:xfrm>
              <a:off x="1392" y="2698"/>
              <a:ext cx="353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FIGURE 3-17</a:t>
              </a:r>
              <a:r>
                <a:rPr lang="en-US" altLang="en-US" sz="1800"/>
                <a:t> </a:t>
              </a:r>
              <a:r>
                <a:rPr lang="en-US" altLang="en-US" sz="1800">
                  <a:latin typeface="Courier New" pitchFamily="49" charset="0"/>
                </a:rPr>
                <a:t>first</a:t>
              </a:r>
              <a:r>
                <a:rPr lang="en-US" altLang="en-US" sz="1800"/>
                <a:t> and </a:t>
              </a:r>
              <a:r>
                <a:rPr lang="en-US" altLang="en-US" sz="1800">
                  <a:latin typeface="Courier New" pitchFamily="49" charset="0"/>
                </a:rPr>
                <a:t>second</a:t>
              </a:r>
              <a:r>
                <a:rPr lang="en-US" altLang="en-US" sz="1800"/>
                <a:t> after the statement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urier New" pitchFamily="49" charset="0"/>
                </a:rPr>
                <a:t>second = first;</a:t>
              </a:r>
              <a:r>
                <a:rPr lang="en-US" altLang="en-US" sz="1800"/>
                <a:t> executes</a:t>
              </a:r>
            </a:p>
          </p:txBody>
        </p:sp>
      </p:grpSp>
      <p:grpSp>
        <p:nvGrpSpPr>
          <p:cNvPr id="24584" name="Group 15"/>
          <p:cNvGrpSpPr>
            <a:grpSpLocks/>
          </p:cNvGrpSpPr>
          <p:nvPr/>
        </p:nvGrpSpPr>
        <p:grpSpPr bwMode="auto">
          <a:xfrm>
            <a:off x="2209800" y="4800600"/>
            <a:ext cx="5610225" cy="1250950"/>
            <a:chOff x="1392" y="3120"/>
            <a:chExt cx="3534" cy="788"/>
          </a:xfrm>
        </p:grpSpPr>
        <p:sp>
          <p:nvSpPr>
            <p:cNvPr id="24585" name="Rectangle 13"/>
            <p:cNvSpPr>
              <a:spLocks noChangeArrowheads="1"/>
            </p:cNvSpPr>
            <p:nvPr/>
          </p:nvSpPr>
          <p:spPr bwMode="auto">
            <a:xfrm>
              <a:off x="1392" y="3504"/>
              <a:ext cx="353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FIGURE 3-18</a:t>
              </a:r>
              <a:r>
                <a:rPr lang="en-US" altLang="en-US" sz="1800"/>
                <a:t> </a:t>
              </a:r>
              <a:r>
                <a:rPr lang="en-US" altLang="en-US" sz="1800">
                  <a:latin typeface="Courier New" pitchFamily="49" charset="0"/>
                </a:rPr>
                <a:t>first</a:t>
              </a:r>
              <a:r>
                <a:rPr lang="en-US" altLang="en-US" sz="1800"/>
                <a:t> and </a:t>
              </a:r>
              <a:r>
                <a:rPr lang="en-US" altLang="en-US" sz="1800">
                  <a:latin typeface="Courier New" pitchFamily="49" charset="0"/>
                </a:rPr>
                <a:t>second</a:t>
              </a:r>
              <a:r>
                <a:rPr lang="en-US" altLang="en-US" sz="1800"/>
                <a:t> after the statement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urier New" pitchFamily="49" charset="0"/>
                </a:rPr>
                <a:t>delete [] second; </a:t>
              </a:r>
              <a:r>
                <a:rPr lang="en-US" altLang="en-US" sz="1800"/>
                <a:t>executes</a:t>
              </a:r>
            </a:p>
          </p:txBody>
        </p:sp>
        <p:pic>
          <p:nvPicPr>
            <p:cNvPr id="24586" name="Picture 14" descr="ch03-f-01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3120"/>
              <a:ext cx="484" cy="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96C0B19-0D21-4043-998B-6B1AF932259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Pointer Data Type and Pointer Variables (cont’d.)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752600"/>
          </a:xfrm>
        </p:spPr>
        <p:txBody>
          <a:bodyPr/>
          <a:lstStyle/>
          <a:p>
            <a:pPr eaLnBrk="1" hangingPunct="1"/>
            <a:r>
              <a:rPr lang="en-US" altLang="en-US" smtClean="0"/>
              <a:t>Deep copy</a:t>
            </a:r>
          </a:p>
          <a:p>
            <a:pPr lvl="1" eaLnBrk="1" hangingPunct="1"/>
            <a:r>
              <a:rPr lang="en-US" altLang="en-US" smtClean="0"/>
              <a:t>Two or more pointers have their own data</a:t>
            </a:r>
          </a:p>
        </p:txBody>
      </p:sp>
      <p:grpSp>
        <p:nvGrpSpPr>
          <p:cNvPr id="25606" name="Group 7"/>
          <p:cNvGrpSpPr>
            <a:grpSpLocks/>
          </p:cNvGrpSpPr>
          <p:nvPr/>
        </p:nvGrpSpPr>
        <p:grpSpPr bwMode="auto">
          <a:xfrm>
            <a:off x="1676400" y="3124200"/>
            <a:ext cx="6765925" cy="976313"/>
            <a:chOff x="1056" y="2208"/>
            <a:chExt cx="4262" cy="615"/>
          </a:xfrm>
        </p:grpSpPr>
        <p:pic>
          <p:nvPicPr>
            <p:cNvPr id="25607" name="Picture 4" descr="ch03-f-01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" y="2208"/>
              <a:ext cx="1889" cy="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08" name="Rectangle 5"/>
            <p:cNvSpPr>
              <a:spLocks noChangeArrowheads="1"/>
            </p:cNvSpPr>
            <p:nvPr/>
          </p:nvSpPr>
          <p:spPr bwMode="auto">
            <a:xfrm>
              <a:off x="1056" y="2592"/>
              <a:ext cx="4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FIGURE 3-19</a:t>
              </a:r>
              <a:r>
                <a:rPr lang="en-US" altLang="en-US" sz="1800"/>
                <a:t> </a:t>
              </a:r>
              <a:r>
                <a:rPr lang="en-US" altLang="en-US" sz="1800">
                  <a:latin typeface="Courier New" pitchFamily="49" charset="0"/>
                </a:rPr>
                <a:t>first</a:t>
              </a:r>
              <a:r>
                <a:rPr lang="en-US" altLang="en-US" sz="1800"/>
                <a:t> and </a:t>
              </a:r>
              <a:r>
                <a:rPr lang="en-US" altLang="en-US" sz="1800">
                  <a:latin typeface="Courier New" pitchFamily="49" charset="0"/>
                </a:rPr>
                <a:t>second</a:t>
              </a:r>
              <a:r>
                <a:rPr lang="en-US" altLang="en-US" sz="1800"/>
                <a:t> both pointing to their own data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266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F7BA6D3-0F4F-433B-AF27-E0B8080E4CC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Classes and Pointers: Some Peculiarities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 can have pointer member variables</a:t>
            </a:r>
          </a:p>
          <a:p>
            <a:pPr lvl="1" eaLnBrk="1" hangingPunct="1"/>
            <a:r>
              <a:rPr lang="en-US" altLang="en-US" smtClean="0"/>
              <a:t>Peculiarities of such classes exist</a:t>
            </a:r>
          </a:p>
        </p:txBody>
      </p:sp>
      <p:grpSp>
        <p:nvGrpSpPr>
          <p:cNvPr id="26630" name="Group 6"/>
          <p:cNvGrpSpPr>
            <a:grpSpLocks/>
          </p:cNvGrpSpPr>
          <p:nvPr/>
        </p:nvGrpSpPr>
        <p:grpSpPr bwMode="auto">
          <a:xfrm>
            <a:off x="2590800" y="2971800"/>
            <a:ext cx="5435600" cy="1128713"/>
            <a:chOff x="1632" y="1872"/>
            <a:chExt cx="3424" cy="711"/>
          </a:xfrm>
        </p:grpSpPr>
        <p:pic>
          <p:nvPicPr>
            <p:cNvPr id="26631" name="Picture 4" descr="ch03-f-02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872"/>
              <a:ext cx="1474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32" name="Rectangle 5"/>
            <p:cNvSpPr>
              <a:spLocks noChangeArrowheads="1"/>
            </p:cNvSpPr>
            <p:nvPr/>
          </p:nvSpPr>
          <p:spPr bwMode="auto">
            <a:xfrm>
              <a:off x="1632" y="2352"/>
              <a:ext cx="34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FIGURE 3-20</a:t>
              </a:r>
              <a:r>
                <a:rPr lang="en-US" altLang="en-US" sz="1800"/>
                <a:t> Objects </a:t>
              </a:r>
              <a:r>
                <a:rPr lang="en-US" altLang="en-US" sz="1800">
                  <a:latin typeface="Courier New" pitchFamily="49" charset="0"/>
                </a:rPr>
                <a:t>objectOne</a:t>
              </a:r>
              <a:r>
                <a:rPr lang="en-US" altLang="en-US" sz="1800"/>
                <a:t> and </a:t>
              </a:r>
              <a:r>
                <a:rPr lang="en-US" altLang="en-US" sz="1800">
                  <a:latin typeface="Courier New" pitchFamily="49" charset="0"/>
                </a:rPr>
                <a:t>objectTwo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F69C3C0-6097-4B19-A9E5-3357CDC7A89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Objectives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en-US" dirty="0" smtClean="0"/>
              <a:t>Learn about the pointer data type and pointer variables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Explore how to declare and manipulate pointer variables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Learn about the address of operator and dereferencing operator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Discover dynamic variables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Examine how to use the </a:t>
            </a:r>
            <a:r>
              <a:rPr lang="en-US" altLang="en-US" dirty="0" smtClean="0">
                <a:latin typeface="Courier New" pitchFamily="49" charset="0"/>
              </a:rPr>
              <a:t>new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latin typeface="Courier New" pitchFamily="49" charset="0"/>
              </a:rPr>
              <a:t>delete</a:t>
            </a:r>
            <a:r>
              <a:rPr lang="en-US" altLang="en-US" dirty="0" smtClean="0"/>
              <a:t> operators to manipulate dynamic variables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Learn about pointer arithmetic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DA92378-3B0F-47C6-B81E-237ED32D8A2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Classes and Pointers: Some Peculiarities (cont’d.)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3429000"/>
          </a:xfrm>
        </p:spPr>
        <p:txBody>
          <a:bodyPr/>
          <a:lstStyle/>
          <a:p>
            <a:pPr marL="344488" indent="-344488" eaLnBrk="1" hangingPunct="1">
              <a:tabLst>
                <a:tab pos="1603375" algn="l"/>
              </a:tabLst>
            </a:pPr>
            <a:r>
              <a:rPr lang="en-US" altLang="en-US" smtClean="0"/>
              <a:t>Destructor</a:t>
            </a:r>
          </a:p>
          <a:p>
            <a:pPr marL="747713" lvl="1" indent="-288925" eaLnBrk="1" hangingPunct="1">
              <a:tabLst>
                <a:tab pos="1603375" algn="l"/>
              </a:tabLst>
            </a:pPr>
            <a:r>
              <a:rPr lang="en-US" altLang="en-US" smtClean="0"/>
              <a:t>Could be used to prevent an array from staying marked as allocated</a:t>
            </a:r>
          </a:p>
          <a:p>
            <a:pPr marL="1258888" lvl="2" indent="-230188" eaLnBrk="1" hangingPunct="1">
              <a:tabLst>
                <a:tab pos="1603375" algn="l"/>
              </a:tabLst>
            </a:pPr>
            <a:r>
              <a:rPr lang="en-US" altLang="en-US" smtClean="0"/>
              <a:t>Even though it cannot be accessed</a:t>
            </a:r>
          </a:p>
          <a:p>
            <a:pPr marL="747713" lvl="1" indent="-288925" eaLnBrk="1" hangingPunct="1">
              <a:tabLst>
                <a:tab pos="1603375" algn="l"/>
              </a:tabLst>
            </a:pPr>
            <a:r>
              <a:rPr lang="en-US" altLang="en-US" smtClean="0"/>
              <a:t>If a </a:t>
            </a:r>
            <a:r>
              <a:rPr lang="en-US" altLang="en-US" smtClean="0">
                <a:latin typeface="Courier New" pitchFamily="49" charset="0"/>
              </a:rPr>
              <a:t>class</a:t>
            </a:r>
            <a:r>
              <a:rPr lang="en-US" altLang="en-US" smtClean="0"/>
              <a:t> has a destructor</a:t>
            </a:r>
          </a:p>
          <a:p>
            <a:pPr marL="1258888" lvl="2" indent="-230188" eaLnBrk="1" hangingPunct="1">
              <a:tabLst>
                <a:tab pos="1603375" algn="l"/>
              </a:tabLst>
            </a:pPr>
            <a:r>
              <a:rPr lang="en-US" altLang="en-US" sz="2400" smtClean="0"/>
              <a:t>Destructor automatically executes whenever a </a:t>
            </a:r>
            <a:r>
              <a:rPr lang="en-US" altLang="en-US" sz="2400" smtClean="0">
                <a:latin typeface="Courier New" pitchFamily="49" charset="0"/>
              </a:rPr>
              <a:t>class</a:t>
            </a:r>
            <a:r>
              <a:rPr lang="en-US" altLang="en-US" sz="2400" smtClean="0"/>
              <a:t> object goes out of scope</a:t>
            </a:r>
          </a:p>
          <a:p>
            <a:pPr marL="1258888" lvl="2" indent="-230188" eaLnBrk="1" hangingPunct="1">
              <a:tabLst>
                <a:tab pos="1603375" algn="l"/>
              </a:tabLst>
            </a:pPr>
            <a:r>
              <a:rPr lang="en-US" altLang="en-US" sz="2400" smtClean="0"/>
              <a:t>Put code in destructor to deallocate memory</a:t>
            </a:r>
          </a:p>
        </p:txBody>
      </p:sp>
      <p:grpSp>
        <p:nvGrpSpPr>
          <p:cNvPr id="27654" name="Group 7"/>
          <p:cNvGrpSpPr>
            <a:grpSpLocks/>
          </p:cNvGrpSpPr>
          <p:nvPr/>
        </p:nvGrpSpPr>
        <p:grpSpPr bwMode="auto">
          <a:xfrm>
            <a:off x="1828800" y="5029200"/>
            <a:ext cx="4829175" cy="1128713"/>
            <a:chOff x="1248" y="2880"/>
            <a:chExt cx="3042" cy="711"/>
          </a:xfrm>
        </p:grpSpPr>
        <p:pic>
          <p:nvPicPr>
            <p:cNvPr id="27655" name="Picture 5" descr="ch03-f-02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2880"/>
              <a:ext cx="1100" cy="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56" name="Rectangle 6"/>
            <p:cNvSpPr>
              <a:spLocks noChangeArrowheads="1"/>
            </p:cNvSpPr>
            <p:nvPr/>
          </p:nvSpPr>
          <p:spPr bwMode="auto">
            <a:xfrm>
              <a:off x="1248" y="3360"/>
              <a:ext cx="30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FIGURE 3-21</a:t>
              </a:r>
              <a:r>
                <a:rPr lang="en-US" altLang="en-US" sz="1800"/>
                <a:t> Object </a:t>
              </a:r>
              <a:r>
                <a:rPr lang="en-US" altLang="en-US" sz="1800">
                  <a:latin typeface="Courier New" pitchFamily="49" charset="0"/>
                </a:rPr>
                <a:t>objectOne</a:t>
              </a:r>
              <a:r>
                <a:rPr lang="en-US" altLang="en-US" sz="1800"/>
                <a:t> and its data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286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0FCC949-BFB1-434A-95D4-4E8673E2DB4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Classes and Pointers: Some Peculiarities (cont’d.)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Assignment operator</a:t>
            </a:r>
          </a:p>
          <a:p>
            <a:pPr lvl="1" eaLnBrk="1" hangingPunct="1"/>
            <a:r>
              <a:rPr lang="en-US" altLang="en-US" smtClean="0"/>
              <a:t>Built-in assignment operators for classes with pointer member variables may lead to shallow copying of data</a:t>
            </a:r>
          </a:p>
        </p:txBody>
      </p:sp>
      <p:grpSp>
        <p:nvGrpSpPr>
          <p:cNvPr id="28678" name="Group 7"/>
          <p:cNvGrpSpPr>
            <a:grpSpLocks/>
          </p:cNvGrpSpPr>
          <p:nvPr/>
        </p:nvGrpSpPr>
        <p:grpSpPr bwMode="auto">
          <a:xfrm>
            <a:off x="1981200" y="3276600"/>
            <a:ext cx="5435600" cy="1052513"/>
            <a:chOff x="1248" y="2016"/>
            <a:chExt cx="3424" cy="663"/>
          </a:xfrm>
        </p:grpSpPr>
        <p:sp>
          <p:nvSpPr>
            <p:cNvPr id="28682" name="Rectangle 4"/>
            <p:cNvSpPr>
              <a:spLocks noChangeArrowheads="1"/>
            </p:cNvSpPr>
            <p:nvPr/>
          </p:nvSpPr>
          <p:spPr bwMode="auto">
            <a:xfrm>
              <a:off x="1248" y="2448"/>
              <a:ext cx="34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FIGURE 3-22</a:t>
              </a:r>
              <a:r>
                <a:rPr lang="en-US" altLang="en-US" sz="1800"/>
                <a:t> Objects </a:t>
              </a:r>
              <a:r>
                <a:rPr lang="en-US" altLang="en-US" sz="1800">
                  <a:latin typeface="Courier New" pitchFamily="49" charset="0"/>
                </a:rPr>
                <a:t>objectOne</a:t>
              </a:r>
              <a:r>
                <a:rPr lang="en-US" altLang="en-US" sz="1800"/>
                <a:t> and </a:t>
              </a:r>
              <a:r>
                <a:rPr lang="en-US" altLang="en-US" sz="1800">
                  <a:latin typeface="Courier New" pitchFamily="49" charset="0"/>
                </a:rPr>
                <a:t>objectTwo</a:t>
              </a:r>
            </a:p>
          </p:txBody>
        </p:sp>
        <p:pic>
          <p:nvPicPr>
            <p:cNvPr id="28683" name="Picture 6" descr="ch03-f-02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2016"/>
              <a:ext cx="1296" cy="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8679" name="Group 9"/>
          <p:cNvGrpSpPr>
            <a:grpSpLocks/>
          </p:cNvGrpSpPr>
          <p:nvPr/>
        </p:nvGrpSpPr>
        <p:grpSpPr bwMode="auto">
          <a:xfrm>
            <a:off x="1981200" y="4648200"/>
            <a:ext cx="6324600" cy="1403350"/>
            <a:chOff x="1200" y="2928"/>
            <a:chExt cx="3984" cy="884"/>
          </a:xfrm>
        </p:grpSpPr>
        <p:sp>
          <p:nvSpPr>
            <p:cNvPr id="28680" name="Rectangle 5"/>
            <p:cNvSpPr>
              <a:spLocks noChangeArrowheads="1"/>
            </p:cNvSpPr>
            <p:nvPr/>
          </p:nvSpPr>
          <p:spPr bwMode="auto">
            <a:xfrm>
              <a:off x="1200" y="3408"/>
              <a:ext cx="39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FIGURE 3-23</a:t>
              </a:r>
              <a:r>
                <a:rPr lang="en-US" altLang="en-US" sz="1800"/>
                <a:t> Objects </a:t>
              </a:r>
              <a:r>
                <a:rPr lang="en-US" altLang="en-US" sz="1800">
                  <a:latin typeface="Courier New" pitchFamily="49" charset="0"/>
                </a:rPr>
                <a:t>objectOne</a:t>
              </a:r>
              <a:r>
                <a:rPr lang="en-US" altLang="en-US" sz="1800"/>
                <a:t> and </a:t>
              </a:r>
              <a:r>
                <a:rPr lang="en-US" altLang="en-US" sz="1800">
                  <a:latin typeface="Courier New" pitchFamily="49" charset="0"/>
                </a:rPr>
                <a:t>objectTwo</a:t>
              </a:r>
              <a:r>
                <a:rPr lang="en-US" altLang="en-US" sz="1800"/>
                <a:t> after the statement </a:t>
              </a:r>
              <a:r>
                <a:rPr lang="en-US" altLang="en-US" sz="1800">
                  <a:latin typeface="Courier New" pitchFamily="49" charset="0"/>
                </a:rPr>
                <a:t>objectTwo = objectOne;</a:t>
              </a:r>
              <a:r>
                <a:rPr lang="en-US" altLang="en-US" sz="1800"/>
                <a:t> executes</a:t>
              </a:r>
            </a:p>
          </p:txBody>
        </p:sp>
        <p:pic>
          <p:nvPicPr>
            <p:cNvPr id="28681" name="Picture 8" descr="ch03-f-02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2928"/>
              <a:ext cx="1209" cy="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8D48E5D-4CD8-435F-8365-CCE2BF747CC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Classes and Pointers: Some Peculiarities (cont’d.)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Assignment operator (cont’d.)</a:t>
            </a:r>
          </a:p>
          <a:p>
            <a:pPr lvl="1" eaLnBrk="1" hangingPunct="1"/>
            <a:r>
              <a:rPr lang="en-US" altLang="en-US" smtClean="0"/>
              <a:t>Overloading the assignment operator</a:t>
            </a:r>
          </a:p>
          <a:p>
            <a:pPr lvl="2" eaLnBrk="1" hangingPunct="1"/>
            <a:r>
              <a:rPr lang="en-US" altLang="en-US" smtClean="0"/>
              <a:t>Avoids shallow copying of data for classes with a pointer member variable</a:t>
            </a:r>
          </a:p>
        </p:txBody>
      </p:sp>
      <p:grpSp>
        <p:nvGrpSpPr>
          <p:cNvPr id="29702" name="Group 6"/>
          <p:cNvGrpSpPr>
            <a:grpSpLocks/>
          </p:cNvGrpSpPr>
          <p:nvPr/>
        </p:nvGrpSpPr>
        <p:grpSpPr bwMode="auto">
          <a:xfrm>
            <a:off x="1676400" y="3733800"/>
            <a:ext cx="5435600" cy="1068388"/>
            <a:chOff x="1152" y="2880"/>
            <a:chExt cx="3424" cy="673"/>
          </a:xfrm>
        </p:grpSpPr>
        <p:sp>
          <p:nvSpPr>
            <p:cNvPr id="29703" name="Rectangle 4"/>
            <p:cNvSpPr>
              <a:spLocks noChangeArrowheads="1"/>
            </p:cNvSpPr>
            <p:nvPr/>
          </p:nvSpPr>
          <p:spPr bwMode="auto">
            <a:xfrm>
              <a:off x="1152" y="3322"/>
              <a:ext cx="34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FIGURE 3-24</a:t>
              </a:r>
              <a:r>
                <a:rPr lang="en-US" altLang="en-US" sz="1800"/>
                <a:t> Objects </a:t>
              </a:r>
              <a:r>
                <a:rPr lang="en-US" altLang="en-US" sz="1800">
                  <a:latin typeface="Courier New" pitchFamily="49" charset="0"/>
                </a:rPr>
                <a:t>objectOne</a:t>
              </a:r>
              <a:r>
                <a:rPr lang="en-US" altLang="en-US" sz="1800"/>
                <a:t> and </a:t>
              </a:r>
              <a:r>
                <a:rPr lang="en-US" altLang="en-US" sz="1800">
                  <a:latin typeface="Courier New" pitchFamily="49" charset="0"/>
                </a:rPr>
                <a:t>objectTwo</a:t>
              </a:r>
            </a:p>
          </p:txBody>
        </p:sp>
        <p:pic>
          <p:nvPicPr>
            <p:cNvPr id="29704" name="Picture 5" descr="ch03-f-02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2880"/>
              <a:ext cx="1825" cy="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348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2F74519-A48C-45FC-85EE-E171294B114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 smtClean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Abstract Classes and Pure Virtual Functions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Virtual functions enforce run-time binding of functions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Inheritance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Allows deriving of new classes without designing them from scratch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Derived classes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/>
              <a:t>Inherit existing members of base class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/>
              <a:t>Can add their own members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/>
              <a:t>Can redefine or override public and protected base class member functions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Base class can contain functions each derived class can implement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7C9BC8B-4405-452F-9046-87728301C67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 smtClean="0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Abstract Classes and Pure Virtual Functions (cont’d.)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Virtual functions enforce run-time binding of functions (cont’d.)</a:t>
            </a:r>
          </a:p>
          <a:p>
            <a:pPr lvl="1" eaLnBrk="1" hangingPunct="1"/>
            <a:r>
              <a:rPr lang="en-US" altLang="en-US" smtClean="0"/>
              <a:t>Pure virtual functions</a:t>
            </a:r>
          </a:p>
          <a:p>
            <a:pPr lvl="1" eaLnBrk="1" hangingPunct="1"/>
            <a:r>
              <a:rPr lang="en-US" altLang="en-US" smtClean="0"/>
              <a:t>Abstract class</a:t>
            </a:r>
          </a:p>
          <a:p>
            <a:pPr lvl="2" eaLnBrk="1" hangingPunct="1"/>
            <a:r>
              <a:rPr lang="en-US" altLang="en-US" smtClean="0"/>
              <a:t>Class contains one or more pure virtual functions</a:t>
            </a:r>
          </a:p>
          <a:p>
            <a:pPr lvl="2" eaLnBrk="1" hangingPunct="1"/>
            <a:r>
              <a:rPr lang="en-US" altLang="en-US" smtClean="0"/>
              <a:t>Not a complete class: cannot create objects of that class.</a:t>
            </a:r>
          </a:p>
          <a:p>
            <a:pPr lvl="2" eaLnBrk="1" hangingPunct="1"/>
            <a:r>
              <a:rPr lang="en-US" altLang="en-US" smtClean="0"/>
              <a:t>Can contain instance variables, constructors, functions not pure virtual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Marker Slide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Questions on</a:t>
            </a:r>
          </a:p>
          <a:p>
            <a:pPr lvl="1"/>
            <a:r>
              <a:rPr lang="en-US" altLang="en-US" smtClean="0"/>
              <a:t>Pointers?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Next Up</a:t>
            </a:r>
          </a:p>
          <a:p>
            <a:pPr lvl="1"/>
            <a:r>
              <a:rPr lang="en-US" altLang="en-US" smtClean="0"/>
              <a:t>Array Lists</a:t>
            </a:r>
          </a:p>
        </p:txBody>
      </p:sp>
      <p:sp>
        <p:nvSpPr>
          <p:cNvPr id="3686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mtClean="0"/>
              <a:t> Data Structures Using C++ 2E</a:t>
            </a:r>
          </a:p>
        </p:txBody>
      </p:sp>
      <p:sp>
        <p:nvSpPr>
          <p:cNvPr id="3686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BB104D6-679A-498A-9064-93722BBB7173}" type="slidenum">
              <a:rPr lang="en-US" altLang="en-US" smtClean="0"/>
              <a:pPr eaLnBrk="1" hangingPunct="1"/>
              <a:t>25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378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6A3E77E-2BF4-4DCB-BE77-6E129F9BA78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 smtClean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Array-Based Lists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List</a:t>
            </a:r>
          </a:p>
          <a:p>
            <a:pPr lvl="1" eaLnBrk="1" hangingPunct="1"/>
            <a:r>
              <a:rPr lang="en-US" altLang="en-US" dirty="0" smtClean="0"/>
              <a:t>Collection of elements of same type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Length of a list</a:t>
            </a:r>
          </a:p>
          <a:p>
            <a:pPr lvl="1" eaLnBrk="1" hangingPunct="1"/>
            <a:r>
              <a:rPr lang="en-US" altLang="en-US" dirty="0" smtClean="0"/>
              <a:t>Number of elements in the list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Many operations may be performed on a list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Store a list in the computer’s memory</a:t>
            </a:r>
          </a:p>
          <a:p>
            <a:pPr lvl="1" eaLnBrk="1" hangingPunct="1"/>
            <a:r>
              <a:rPr lang="en-US" altLang="en-US" dirty="0" smtClean="0"/>
              <a:t>Using an array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389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90DE4BF-4C33-4D48-B9EA-EF0382E47F0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 smtClean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Array-Based Lists (cont’d.)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Three variables needed to maintain and process a list in an array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The array holding the list elements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A variable to store the length of the list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/>
              <a:t>Number of list elements currently in the array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A variable to store array size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/>
              <a:t>Maximum number of elements that can be stored in the array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Desirable to develop generic code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Used to implement any type of list in a program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Make use of templates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3287F71-DE3A-4D7C-8D64-4A295945520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Array-Based Lists (cont’d.)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43000"/>
            <a:ext cx="8229600" cy="1143000"/>
          </a:xfrm>
        </p:spPr>
        <p:txBody>
          <a:bodyPr/>
          <a:lstStyle/>
          <a:p>
            <a:pPr marL="344488" indent="-344488" eaLnBrk="1" hangingPunct="1"/>
            <a:r>
              <a:rPr lang="en-US" altLang="en-US" dirty="0" smtClean="0"/>
              <a:t>Define class implementing list as an abstract data type (ADT)</a:t>
            </a:r>
          </a:p>
        </p:txBody>
      </p:sp>
      <p:grpSp>
        <p:nvGrpSpPr>
          <p:cNvPr id="39942" name="Group 7"/>
          <p:cNvGrpSpPr>
            <a:grpSpLocks/>
          </p:cNvGrpSpPr>
          <p:nvPr/>
        </p:nvGrpSpPr>
        <p:grpSpPr bwMode="auto">
          <a:xfrm>
            <a:off x="2362200" y="1981200"/>
            <a:ext cx="4800600" cy="4191000"/>
            <a:chOff x="1820" y="1680"/>
            <a:chExt cx="2260" cy="1988"/>
          </a:xfrm>
        </p:grpSpPr>
        <p:pic>
          <p:nvPicPr>
            <p:cNvPr id="39943" name="Picture 5" descr="ch03-f-02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680"/>
              <a:ext cx="1434" cy="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944" name="Rectangle 6"/>
            <p:cNvSpPr>
              <a:spLocks noChangeArrowheads="1"/>
            </p:cNvSpPr>
            <p:nvPr/>
          </p:nvSpPr>
          <p:spPr bwMode="auto">
            <a:xfrm>
              <a:off x="1820" y="3264"/>
              <a:ext cx="226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FIGURE 3-29</a:t>
              </a:r>
              <a:r>
                <a:rPr lang="en-US" altLang="en-US" sz="1800"/>
                <a:t> UML class diagram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of the class </a:t>
              </a:r>
              <a:r>
                <a:rPr lang="en-US" altLang="en-US" sz="1800">
                  <a:latin typeface="Courier New" pitchFamily="49" charset="0"/>
                </a:rPr>
                <a:t>arrayListType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5325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86D5277-EC46-40C6-9DC6-0A6B65C2044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400" smtClean="0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Array-Based Lists (cont’d.)</a:t>
            </a:r>
          </a:p>
        </p:txBody>
      </p:sp>
      <p:grpSp>
        <p:nvGrpSpPr>
          <p:cNvPr id="53253" name="Group 12"/>
          <p:cNvGrpSpPr>
            <a:grpSpLocks/>
          </p:cNvGrpSpPr>
          <p:nvPr/>
        </p:nvGrpSpPr>
        <p:grpSpPr bwMode="auto">
          <a:xfrm>
            <a:off x="2133600" y="990600"/>
            <a:ext cx="5200650" cy="5051425"/>
            <a:chOff x="1824" y="1344"/>
            <a:chExt cx="2988" cy="2482"/>
          </a:xfrm>
        </p:grpSpPr>
        <p:grpSp>
          <p:nvGrpSpPr>
            <p:cNvPr id="53254" name="Group 11"/>
            <p:cNvGrpSpPr>
              <a:grpSpLocks/>
            </p:cNvGrpSpPr>
            <p:nvPr/>
          </p:nvGrpSpPr>
          <p:grpSpPr bwMode="auto">
            <a:xfrm>
              <a:off x="1866" y="1584"/>
              <a:ext cx="1808" cy="2242"/>
              <a:chOff x="1866" y="1584"/>
              <a:chExt cx="1808" cy="2242"/>
            </a:xfrm>
          </p:grpSpPr>
          <p:pic>
            <p:nvPicPr>
              <p:cNvPr id="53256" name="Picture 5" descr="CH02 Table3-1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66" y="1584"/>
                <a:ext cx="1808" cy="5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3257" name="Picture 6" descr="CH02 Table3-1 cont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72" y="2124"/>
                <a:ext cx="1797" cy="17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53255" name="Rectangle 8"/>
            <p:cNvSpPr>
              <a:spLocks noChangeArrowheads="1"/>
            </p:cNvSpPr>
            <p:nvPr/>
          </p:nvSpPr>
          <p:spPr bwMode="auto">
            <a:xfrm>
              <a:off x="1824" y="1344"/>
              <a:ext cx="2988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TABLE 3-1 Time complexity of list operations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2B1DFF6-FE00-4BE8-9FC6-B18A9382A1A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Objectives (cont’d.)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 smtClean="0"/>
              <a:t>Discover dynamic arrays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Become aware of the shallow and deep copies of data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Discover the peculiarities of classes with pointer data members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Explore how dynamic arrays are used to process lists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Learn about virtual functions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Become aware of abstract classes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542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0B803A6-206E-4EF1-87AA-A352D72FED1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 smtClean="0"/>
          </a:p>
        </p:txBody>
      </p:sp>
      <p:sp>
        <p:nvSpPr>
          <p:cNvPr id="54276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Summary</a:t>
            </a:r>
          </a:p>
        </p:txBody>
      </p:sp>
      <p:sp>
        <p:nvSpPr>
          <p:cNvPr id="542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Pointers contain memory addresses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All pointers must be initialized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Static and dynamic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Several operators allowed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Static and dynamic arrays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Virtual functions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Enforce run-time binding of functions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Array-based lists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Several operations allowed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Use generic code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 is it?</a:t>
            </a:r>
          </a:p>
          <a:p>
            <a:endParaRPr lang="en-US" dirty="0"/>
          </a:p>
          <a:p>
            <a:pPr lvl="1"/>
            <a:r>
              <a:rPr lang="en-US" dirty="0" smtClean="0"/>
              <a:t>Go to next presentation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689" y="4480560"/>
            <a:ext cx="18669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84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67520CB-39A7-47C6-BD60-FCE633C0229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The Pointer Data Type and Pointer Variables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Pointer data types</a:t>
            </a:r>
          </a:p>
          <a:p>
            <a:pPr lvl="1" eaLnBrk="1" hangingPunct="1"/>
            <a:r>
              <a:rPr lang="en-US" altLang="en-US" smtClean="0"/>
              <a:t>Values are computer memory addresses</a:t>
            </a:r>
          </a:p>
          <a:p>
            <a:pPr lvl="1" eaLnBrk="1" hangingPunct="1"/>
            <a:r>
              <a:rPr lang="en-US" altLang="en-US" smtClean="0"/>
              <a:t>No associated name</a:t>
            </a:r>
          </a:p>
          <a:p>
            <a:pPr lvl="1" eaLnBrk="1" hangingPunct="1"/>
            <a:r>
              <a:rPr lang="en-US" altLang="en-US" smtClean="0"/>
              <a:t>Domain consists of addresses (memory locations)</a:t>
            </a:r>
          </a:p>
          <a:p>
            <a:pPr eaLnBrk="1" hangingPunct="1"/>
            <a:r>
              <a:rPr lang="en-US" altLang="en-US" smtClean="0"/>
              <a:t>Pointer variable</a:t>
            </a:r>
          </a:p>
          <a:p>
            <a:pPr lvl="1" eaLnBrk="1" hangingPunct="1"/>
            <a:r>
              <a:rPr lang="en-US" altLang="en-US" smtClean="0"/>
              <a:t>Contains an address (memory address)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C5C78DD-6C36-4E1C-905D-E88D4B6EFEF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The Pointer Data Type and Pointer Variables (cont’d.)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Declaring pointer variables </a:t>
            </a:r>
          </a:p>
          <a:p>
            <a:pPr lvl="1" eaLnBrk="1" hangingPunct="1"/>
            <a:r>
              <a:rPr lang="en-US" altLang="en-US" smtClean="0"/>
              <a:t>Specify data type of value stored in the memory location that pointer variable points to</a:t>
            </a:r>
          </a:p>
          <a:p>
            <a:pPr lvl="1" eaLnBrk="1" hangingPunct="1"/>
            <a:r>
              <a:rPr lang="en-US" altLang="en-US" smtClean="0"/>
              <a:t>General syntax</a:t>
            </a:r>
          </a:p>
          <a:p>
            <a:pPr lvl="2" eaLnBrk="1" hangingPunct="1">
              <a:buFontTx/>
              <a:buNone/>
            </a:pPr>
            <a:r>
              <a:rPr lang="en-US" altLang="en-US" smtClean="0">
                <a:latin typeface="Courier New" pitchFamily="49" charset="0"/>
              </a:rPr>
              <a:t>dataType *identifier;</a:t>
            </a:r>
          </a:p>
          <a:p>
            <a:pPr lvl="1" eaLnBrk="1" hangingPunct="1"/>
            <a:r>
              <a:rPr lang="en-US" altLang="en-US" smtClean="0"/>
              <a:t>Asterisk symbol (</a:t>
            </a:r>
            <a:r>
              <a:rPr lang="en-US" altLang="en-US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altLang="en-US" smtClean="0"/>
              <a:t>)</a:t>
            </a:r>
          </a:p>
          <a:p>
            <a:pPr lvl="2" eaLnBrk="1" hangingPunct="1"/>
            <a:r>
              <a:rPr lang="en-US" altLang="en-US" smtClean="0"/>
              <a:t>Between data type and variable name</a:t>
            </a:r>
          </a:p>
          <a:p>
            <a:pPr lvl="2" eaLnBrk="1" hangingPunct="1"/>
            <a:r>
              <a:rPr lang="en-US" altLang="en-US" smtClean="0"/>
              <a:t>Can appear anywhere between the two</a:t>
            </a:r>
          </a:p>
          <a:p>
            <a:pPr lvl="2" eaLnBrk="1" hangingPunct="1"/>
            <a:r>
              <a:rPr lang="en-US" altLang="en-US" smtClean="0"/>
              <a:t>Preference: attach </a:t>
            </a:r>
            <a:r>
              <a:rPr lang="en-US" altLang="en-US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altLang="en-US" smtClean="0"/>
              <a:t> to variable name</a:t>
            </a:r>
          </a:p>
          <a:p>
            <a:pPr lvl="1" eaLnBrk="1" hangingPunct="1"/>
            <a:r>
              <a:rPr lang="en-US" altLang="en-US" smtClean="0"/>
              <a:t>Examples: </a:t>
            </a:r>
            <a:r>
              <a:rPr lang="en-US" altLang="en-US" smtClean="0">
                <a:latin typeface="Courier New" pitchFamily="49" charset="0"/>
              </a:rPr>
              <a:t>int *p; </a:t>
            </a:r>
            <a:r>
              <a:rPr lang="en-US" altLang="en-US" smtClean="0"/>
              <a:t>and</a:t>
            </a:r>
            <a:r>
              <a:rPr lang="en-US" altLang="en-US" smtClean="0">
                <a:latin typeface="Courier New" pitchFamily="49" charset="0"/>
              </a:rPr>
              <a:t> char *ch;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E2832FD-A0B4-4DA1-B64D-F5C8F0636BF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Pointer Data Type and Pointer Variables (cont’d.)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Address of operator (</a:t>
            </a:r>
            <a:r>
              <a:rPr lang="en-US" altLang="en-US" smtClean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altLang="en-US" smtClean="0"/>
              <a:t>)</a:t>
            </a:r>
          </a:p>
          <a:p>
            <a:pPr lvl="1" eaLnBrk="1" hangingPunct="1"/>
            <a:r>
              <a:rPr lang="en-US" altLang="en-US" smtClean="0"/>
              <a:t>Unary operator</a:t>
            </a:r>
          </a:p>
          <a:p>
            <a:pPr lvl="1" eaLnBrk="1" hangingPunct="1"/>
            <a:r>
              <a:rPr lang="en-US" altLang="en-US" smtClean="0"/>
              <a:t>Returns address of its operand</a:t>
            </a:r>
          </a:p>
          <a:p>
            <a:pPr eaLnBrk="1" hangingPunct="1"/>
            <a:r>
              <a:rPr lang="en-US" altLang="en-US" smtClean="0"/>
              <a:t>Dereferencing operator (</a:t>
            </a:r>
            <a:r>
              <a:rPr lang="en-US" altLang="en-US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altLang="en-US" smtClean="0"/>
              <a:t>)</a:t>
            </a:r>
          </a:p>
          <a:p>
            <a:pPr lvl="1" eaLnBrk="1" hangingPunct="1"/>
            <a:r>
              <a:rPr lang="en-US" altLang="en-US" smtClean="0"/>
              <a:t>Unary operator</a:t>
            </a:r>
          </a:p>
          <a:p>
            <a:pPr lvl="2" eaLnBrk="1" hangingPunct="1"/>
            <a:r>
              <a:rPr lang="en-US" altLang="en-US" smtClean="0"/>
              <a:t>Different from binary multiplication operator</a:t>
            </a:r>
          </a:p>
          <a:p>
            <a:pPr lvl="1" eaLnBrk="1" hangingPunct="1"/>
            <a:r>
              <a:rPr lang="en-US" altLang="en-US" smtClean="0"/>
              <a:t>Also known as indirection operator</a:t>
            </a:r>
          </a:p>
          <a:p>
            <a:pPr lvl="1" eaLnBrk="1" hangingPunct="1"/>
            <a:r>
              <a:rPr lang="en-US" altLang="en-US" smtClean="0"/>
              <a:t>Refers to object where the pointer points (operand of the </a:t>
            </a:r>
            <a:r>
              <a:rPr lang="en-US" altLang="en-US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altLang="en-US" smtClean="0"/>
              <a:t>)</a:t>
            </a:r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B5BA942-AA7E-49F3-BFD5-24D55574EB5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Pointer Data Type and Pointer Variables (cont’d.)</a:t>
            </a:r>
            <a:endParaRPr lang="en-US" altLang="en-US" sz="3200" smtClean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Pointers and classes</a:t>
            </a:r>
          </a:p>
          <a:p>
            <a:pPr lvl="1" eaLnBrk="1" hangingPunct="1"/>
            <a:r>
              <a:rPr lang="en-US" altLang="en-US" smtClean="0"/>
              <a:t>Dot operator (</a:t>
            </a:r>
            <a:r>
              <a:rPr lang="en-US" altLang="en-US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altLang="en-US" smtClean="0"/>
              <a:t>)</a:t>
            </a:r>
          </a:p>
          <a:p>
            <a:pPr lvl="2" eaLnBrk="1" hangingPunct="1"/>
            <a:r>
              <a:rPr lang="en-US" altLang="en-US" smtClean="0"/>
              <a:t>Higher precedence than dereferencing operator (</a:t>
            </a:r>
            <a:r>
              <a:rPr lang="en-US" altLang="en-US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altLang="en-US" smtClean="0"/>
              <a:t>)</a:t>
            </a:r>
          </a:p>
          <a:p>
            <a:pPr lvl="1" eaLnBrk="1" hangingPunct="1"/>
            <a:r>
              <a:rPr lang="en-US" altLang="en-US" smtClean="0"/>
              <a:t>Member access operator arrow ( </a:t>
            </a:r>
            <a:r>
              <a:rPr lang="en-US" altLang="en-US" smtClean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altLang="en-US" smtClean="0"/>
              <a:t>)</a:t>
            </a:r>
          </a:p>
          <a:p>
            <a:pPr lvl="2" eaLnBrk="1" hangingPunct="1"/>
            <a:r>
              <a:rPr lang="en-US" altLang="en-US" smtClean="0"/>
              <a:t>Simplifies access of </a:t>
            </a:r>
            <a:r>
              <a:rPr lang="en-US" altLang="en-US" smtClean="0">
                <a:latin typeface="Courier New" pitchFamily="49" charset="0"/>
              </a:rPr>
              <a:t>class</a:t>
            </a:r>
            <a:r>
              <a:rPr lang="en-US" altLang="en-US" smtClean="0"/>
              <a:t> or </a:t>
            </a:r>
            <a:r>
              <a:rPr lang="en-US" altLang="en-US" smtClean="0">
                <a:latin typeface="Courier New" pitchFamily="49" charset="0"/>
              </a:rPr>
              <a:t>struct</a:t>
            </a:r>
            <a:r>
              <a:rPr lang="en-US" altLang="en-US" smtClean="0"/>
              <a:t> components via a pointer</a:t>
            </a:r>
          </a:p>
          <a:p>
            <a:pPr lvl="2" eaLnBrk="1" hangingPunct="1"/>
            <a:r>
              <a:rPr lang="en-US" altLang="en-US" smtClean="0"/>
              <a:t>Consists of two consecutive symbols: hyphen and ‘‘greater than’’ symbol</a:t>
            </a:r>
          </a:p>
          <a:p>
            <a:pPr lvl="1" eaLnBrk="1" hangingPunct="1"/>
            <a:r>
              <a:rPr lang="en-US" altLang="en-US" smtClean="0"/>
              <a:t>Syntax</a:t>
            </a:r>
          </a:p>
          <a:p>
            <a:pPr lvl="2" eaLnBrk="1" hangingPunct="1">
              <a:buFontTx/>
              <a:buNone/>
            </a:pPr>
            <a:r>
              <a:rPr lang="en-US" altLang="en-US" smtClean="0">
                <a:latin typeface="Courier New" pitchFamily="49" charset="0"/>
              </a:rPr>
              <a:t>pointerVariableName -&gt; classMemberName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8156B67-E7FF-41A3-BF1E-4239912F1BC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Pointer Data Type and Pointer Variables (cont’d.)</a:t>
            </a:r>
            <a:endParaRPr lang="en-US" altLang="en-US" sz="3200" smtClean="0"/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Initializing pointer variables</a:t>
            </a:r>
          </a:p>
          <a:p>
            <a:pPr lvl="1" eaLnBrk="1" hangingPunct="1"/>
            <a:r>
              <a:rPr lang="en-US" altLang="en-US" smtClean="0"/>
              <a:t>No automatic variable initialization in C++</a:t>
            </a:r>
          </a:p>
          <a:p>
            <a:pPr lvl="1" eaLnBrk="1" hangingPunct="1"/>
            <a:r>
              <a:rPr lang="en-US" altLang="en-US" smtClean="0"/>
              <a:t>Pointer variables must be initialized</a:t>
            </a:r>
          </a:p>
          <a:p>
            <a:pPr lvl="2" eaLnBrk="1" hangingPunct="1"/>
            <a:r>
              <a:rPr lang="en-US" altLang="en-US" smtClean="0"/>
              <a:t>If not initialized, they do not point to anything</a:t>
            </a:r>
          </a:p>
          <a:p>
            <a:pPr lvl="1" eaLnBrk="1" hangingPunct="1"/>
            <a:r>
              <a:rPr lang="en-US" altLang="en-US" smtClean="0"/>
              <a:t>Initialized using</a:t>
            </a:r>
          </a:p>
          <a:p>
            <a:pPr lvl="2" eaLnBrk="1" hangingPunct="1"/>
            <a:r>
              <a:rPr lang="en-US" altLang="en-US" smtClean="0"/>
              <a:t>Constant value 0 (null pointer)</a:t>
            </a:r>
          </a:p>
          <a:p>
            <a:pPr lvl="2" eaLnBrk="1" hangingPunct="1"/>
            <a:r>
              <a:rPr lang="en-US" altLang="en-US" smtClean="0"/>
              <a:t>Named constant </a:t>
            </a:r>
            <a:r>
              <a:rPr lang="en-US" altLang="en-US" smtClean="0">
                <a:latin typeface="Courier New" pitchFamily="49" charset="0"/>
                <a:cs typeface="Courier New" pitchFamily="49" charset="0"/>
              </a:rPr>
              <a:t>NULL</a:t>
            </a:r>
          </a:p>
          <a:p>
            <a:pPr lvl="1" eaLnBrk="1" hangingPunct="1"/>
            <a:r>
              <a:rPr lang="en-US" altLang="en-US" smtClean="0"/>
              <a:t>Number 0</a:t>
            </a:r>
          </a:p>
          <a:p>
            <a:pPr lvl="2" eaLnBrk="1" hangingPunct="1"/>
            <a:r>
              <a:rPr lang="en-US" altLang="en-US" smtClean="0"/>
              <a:t>Only number directly assignable to a pointer variable</a:t>
            </a:r>
          </a:p>
          <a:p>
            <a:pPr lvl="3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 Data Structures Using C++ 2E</a:t>
            </a: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A02275E-9C6A-4693-AC40-6416DD4708D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Pointer Data Type and Pointer Variables (cont’d.)</a:t>
            </a:r>
            <a:endParaRPr lang="en-US" altLang="en-US" sz="3200" smtClean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Dynamic variables </a:t>
            </a:r>
          </a:p>
          <a:p>
            <a:pPr lvl="1" eaLnBrk="1" hangingPunct="1"/>
            <a:r>
              <a:rPr lang="en-US" altLang="en-US" smtClean="0"/>
              <a:t>Variables created during program execution</a:t>
            </a:r>
          </a:p>
          <a:p>
            <a:pPr lvl="2" eaLnBrk="1" hangingPunct="1"/>
            <a:r>
              <a:rPr lang="en-US" altLang="en-US" smtClean="0"/>
              <a:t>Real power of pointers</a:t>
            </a:r>
          </a:p>
          <a:p>
            <a:pPr lvl="1" eaLnBrk="1" hangingPunct="1"/>
            <a:r>
              <a:rPr lang="en-US" altLang="en-US" smtClean="0"/>
              <a:t>Two operators</a:t>
            </a:r>
          </a:p>
          <a:p>
            <a:pPr lvl="2" eaLnBrk="1" hangingPunct="1"/>
            <a:r>
              <a:rPr lang="en-US" altLang="en-US" smtClean="0">
                <a:latin typeface="Courier New" pitchFamily="49" charset="0"/>
              </a:rPr>
              <a:t>new</a:t>
            </a:r>
            <a:r>
              <a:rPr lang="en-US" altLang="en-US" smtClean="0"/>
              <a:t>: creates dynamic variables</a:t>
            </a:r>
          </a:p>
          <a:p>
            <a:pPr lvl="2" eaLnBrk="1" hangingPunct="1"/>
            <a:r>
              <a:rPr lang="en-US" altLang="en-US" smtClean="0">
                <a:latin typeface="Courier New" pitchFamily="49" charset="0"/>
              </a:rPr>
              <a:t>delete</a:t>
            </a:r>
            <a:r>
              <a:rPr lang="en-US" altLang="en-US" smtClean="0"/>
              <a:t>: destroys dynamic variables</a:t>
            </a:r>
          </a:p>
          <a:p>
            <a:pPr lvl="2" eaLnBrk="1" hangingPunct="1"/>
            <a:r>
              <a:rPr lang="en-US" altLang="en-US" smtClean="0"/>
              <a:t>Reserved words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FFFF"/>
      </a:accent5>
      <a:accent6>
        <a:srgbClr val="2D2DB9"/>
      </a:accent6>
      <a:hlink>
        <a:srgbClr val="FFFF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B9"/>
        </a:accent6>
        <a:hlink>
          <a:srgbClr val="FFFF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1625</Words>
  <Application>Microsoft Office PowerPoint</Application>
  <PresentationFormat>On-screen Show (4:3)</PresentationFormat>
  <Paragraphs>341</Paragraphs>
  <Slides>31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Default Design</vt:lpstr>
      <vt:lpstr>1_Default Design</vt:lpstr>
      <vt:lpstr>Pointer and Array Lists Chapter 3, Summary</vt:lpstr>
      <vt:lpstr>Objectives</vt:lpstr>
      <vt:lpstr>Objectives (cont’d.)</vt:lpstr>
      <vt:lpstr>The Pointer Data Type and Pointer Variables</vt:lpstr>
      <vt:lpstr>The Pointer Data Type and Pointer Variables (cont’d.)</vt:lpstr>
      <vt:lpstr>The Pointer Data Type and Pointer Variables (cont’d.)</vt:lpstr>
      <vt:lpstr>The Pointer Data Type and Pointer Variables (cont’d.)</vt:lpstr>
      <vt:lpstr>The Pointer Data Type and Pointer Variables (cont’d.)</vt:lpstr>
      <vt:lpstr>The Pointer Data Type and Pointer Variables (cont’d.)</vt:lpstr>
      <vt:lpstr>The Pointer Data Type and Pointer Variables (cont’d.)</vt:lpstr>
      <vt:lpstr>The Pointer Data Type and Pointer Variables (cont’d.)</vt:lpstr>
      <vt:lpstr>The Pointer Data Type and Pointer Variables (cont’d.)</vt:lpstr>
      <vt:lpstr>The Pointer Data Type and Pointer Variables (cont’d.)</vt:lpstr>
      <vt:lpstr>The Pointer Data Type and Pointer Variables (cont’d.)</vt:lpstr>
      <vt:lpstr>The Pointer Data Type and Pointer Variables (cont’d.)</vt:lpstr>
      <vt:lpstr>The Pointer Data Type and Pointer Variables (cont’d.)</vt:lpstr>
      <vt:lpstr>The Pointer Data Type and Pointer Variables (cont’d.)</vt:lpstr>
      <vt:lpstr>The Pointer Data Type and Pointer Variables (cont’d.)</vt:lpstr>
      <vt:lpstr>Classes and Pointers: Some Peculiarities</vt:lpstr>
      <vt:lpstr>Classes and Pointers: Some Peculiarities (cont’d.)</vt:lpstr>
      <vt:lpstr>Classes and Pointers: Some Peculiarities (cont’d.)</vt:lpstr>
      <vt:lpstr>Classes and Pointers: Some Peculiarities (cont’d.)</vt:lpstr>
      <vt:lpstr>Abstract Classes and Pure Virtual Functions</vt:lpstr>
      <vt:lpstr>Abstract Classes and Pure Virtual Functions (cont’d.)</vt:lpstr>
      <vt:lpstr>Marker Slide</vt:lpstr>
      <vt:lpstr>Array-Based Lists</vt:lpstr>
      <vt:lpstr>Array-Based Lists (cont’d.)</vt:lpstr>
      <vt:lpstr>Array-Based Lists (cont’d.)</vt:lpstr>
      <vt:lpstr>Array-Based Lists (cont’d.)</vt:lpstr>
      <vt:lpstr>Summary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132</cp:revision>
  <dcterms:created xsi:type="dcterms:W3CDTF">2009-05-28T23:25:02Z</dcterms:created>
  <dcterms:modified xsi:type="dcterms:W3CDTF">2014-09-07T16:31:47Z</dcterms:modified>
</cp:coreProperties>
</file>