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49" r:id="rId2"/>
    <p:sldMasterId id="2147483673" r:id="rId3"/>
    <p:sldMasterId id="2147483685" r:id="rId4"/>
  </p:sldMasterIdLst>
  <p:notesMasterIdLst>
    <p:notesMasterId r:id="rId76"/>
  </p:notesMasterIdLst>
  <p:handoutMasterIdLst>
    <p:handoutMasterId r:id="rId7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47" r:id="rId27"/>
    <p:sldId id="348" r:id="rId28"/>
    <p:sldId id="270" r:id="rId29"/>
    <p:sldId id="271" r:id="rId30"/>
    <p:sldId id="281" r:id="rId31"/>
    <p:sldId id="272" r:id="rId32"/>
    <p:sldId id="273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343" r:id="rId54"/>
    <p:sldId id="344" r:id="rId55"/>
    <p:sldId id="345" r:id="rId56"/>
    <p:sldId id="346" r:id="rId57"/>
    <p:sldId id="349" r:id="rId58"/>
    <p:sldId id="350" r:id="rId59"/>
    <p:sldId id="351" r:id="rId60"/>
    <p:sldId id="352" r:id="rId61"/>
    <p:sldId id="353" r:id="rId62"/>
    <p:sldId id="354" r:id="rId63"/>
    <p:sldId id="355" r:id="rId64"/>
    <p:sldId id="356" r:id="rId65"/>
    <p:sldId id="357" r:id="rId66"/>
    <p:sldId id="358" r:id="rId67"/>
    <p:sldId id="359" r:id="rId68"/>
    <p:sldId id="360" r:id="rId69"/>
    <p:sldId id="361" r:id="rId70"/>
    <p:sldId id="304" r:id="rId71"/>
    <p:sldId id="307" r:id="rId72"/>
    <p:sldId id="362" r:id="rId73"/>
    <p:sldId id="363" r:id="rId74"/>
    <p:sldId id="364" r:id="rId75"/>
  </p:sldIdLst>
  <p:sldSz cx="9144000" cy="6858000" type="screen4x3"/>
  <p:notesSz cx="6858000" cy="9101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77" d="100"/>
          <a:sy n="77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7DE095D-B282-4574-8232-A16BB961D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8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682625"/>
            <a:ext cx="4551362" cy="3413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22763"/>
            <a:ext cx="54864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295DE1-13A1-460A-9325-087D10CCF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29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548681-8ECF-4889-A220-EF4999ED6AD2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4393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D20DBE82-EEDA-4D43-8B63-C97B36C5A119}" type="slidenum">
              <a:rPr lang="en-US" altLang="en-US" sz="1200"/>
              <a:pPr algn="r"/>
              <a:t>1</a:t>
            </a:fld>
            <a:endParaRPr lang="en-US" altLang="en-US" sz="1200"/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C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A39BBE-EA2B-4C21-ABB2-FAAF275DA11E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Circa 60 to 70 minutes into class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9E0AA-779A-4269-93AF-9B1903AC2F6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5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9E0AA-779A-4269-93AF-9B1903AC2F68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5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B122E-331E-4132-BED0-2AEB98711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6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B8AE3-EE57-47EA-BFF1-B78C676C53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7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D95B6-EA0A-4C68-80C6-EC4CEBF5A8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12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DD8F2-7F7D-493E-AD84-77956B3C67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0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93C57-1492-4E1E-A4F6-3AE675B757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89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F8C6B-EF96-4B9A-BE52-1893769890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53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D8557-8A6D-4D13-8CB7-BC2C523E2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66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1B7D3-8255-441C-A998-5E46C0FBD7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37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E33F6-9802-45B8-A057-F24AA0767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18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FEA42-4D98-4D8D-92F3-CC14FE7538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57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A7950-720F-4154-98A1-9F43F8C06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38C5F-C253-4A8D-B3F4-7DA6002A4B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73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1BBB5-EF17-4295-91E2-43DC039CD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6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51AEC-3BE1-4855-89D3-F705AAE3B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73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7657-F3C2-40B1-B8AE-F5578ED0D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44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2B84D-70CC-4FF7-97B9-EF3A7286F3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930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85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21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6084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481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2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A499C-3473-4A6A-A678-F4824645A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640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082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615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81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4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49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017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426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170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80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F778F-AEC2-4115-B662-92DF303C5F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684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184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68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12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093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89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0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8721A-9865-4425-AD2B-66C42D1B2E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3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F298F-8D18-4B8A-8196-65B4455396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8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862C7-6BA9-4FAE-830D-6B8A070AE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2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C4686-8536-45CD-9930-3154A9B9DC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6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B1591-436B-4D60-93CC-2B2D4F3482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6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5225"/>
            <a:ext cx="693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245225"/>
            <a:ext cx="838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E42C5D-F8FD-4FB2-B2A9-B598FE736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077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5638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 dirty="0">
                <a:solidFill>
                  <a:srgbClr val="22222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222222"/>
                </a:solidFill>
                <a:latin typeface="+mn-lt"/>
              </a:defRPr>
            </a:lvl1pPr>
          </a:lstStyle>
          <a:p>
            <a:pPr>
              <a:defRPr/>
            </a:pPr>
            <a:fld id="{B1DBA5EE-17C1-4B05-8F8A-9E51EF6F05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22222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22222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22222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22222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43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BB8513-FCC6-45B3-8F2C-702BFD3288B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E29CE3F-4ED4-456A-90A4-24B0275E00C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013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71600" y="2667000"/>
            <a:ext cx="6781800" cy="116998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22222"/>
                </a:solidFill>
                <a:latin typeface="Arial" charset="0"/>
              </a:defRPr>
            </a:lvl9pPr>
          </a:lstStyle>
          <a:p>
            <a:r>
              <a:rPr lang="en-US" altLang="en-US" b="1" kern="0" smtClean="0"/>
              <a:t>Standard Template Library (STL)</a:t>
            </a:r>
            <a:br>
              <a:rPr lang="en-US" altLang="en-US" b="1" kern="0" smtClean="0"/>
            </a:br>
            <a:r>
              <a:rPr lang="en-US" altLang="en-US" b="1" kern="0" smtClean="0"/>
              <a:t>Chapter 4, General Summary</a:t>
            </a:r>
            <a:endParaRPr lang="en-US" altLang="en-US" b="1" kern="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2400" y="5319713"/>
            <a:ext cx="4495800" cy="942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Stout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05800" y="5984875"/>
            <a:ext cx="5603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477000"/>
            <a:ext cx="5257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based on Book: Data Structures Using C++ 2</a:t>
            </a:r>
            <a:r>
              <a:rPr lang="en-US" sz="1050" i="1" baseline="30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050" i="1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Ed. by  D.S. Malik</a:t>
            </a:r>
            <a:endParaRPr lang="en-US" sz="1050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38900" cy="53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22222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22222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rgbClr val="22222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 – HerosInvent2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D2L download</a:t>
            </a:r>
          </a:p>
          <a:p>
            <a:pPr lvl="1"/>
            <a:r>
              <a:rPr lang="en-US" dirty="0" smtClean="0"/>
              <a:t>EX009_HerosInventory.cpp</a:t>
            </a:r>
          </a:p>
          <a:p>
            <a:pPr lvl="1"/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EX011_HerosInvent2.cpp</a:t>
            </a:r>
          </a:p>
          <a:p>
            <a:pPr lvl="1"/>
            <a:endParaRPr lang="en-US" dirty="0"/>
          </a:p>
          <a:p>
            <a:r>
              <a:rPr lang="en-US" dirty="0" smtClean="0"/>
              <a:t>EX009_HerosInventory is for comparison</a:t>
            </a:r>
          </a:p>
          <a:p>
            <a:pPr lvl="1"/>
            <a:r>
              <a:rPr lang="en-US" dirty="0" smtClean="0"/>
              <a:t>Does not use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We will be looking at HerosInvent2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8346" y="1676400"/>
            <a:ext cx="3703454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Let’s take a look at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7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8346" y="1676400"/>
            <a:ext cx="5151254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To use </a:t>
            </a:r>
            <a:r>
              <a:rPr lang="en-US" dirty="0" err="1" smtClean="0"/>
              <a:t>std</a:t>
            </a:r>
            <a:r>
              <a:rPr lang="en-US" dirty="0" smtClean="0"/>
              <a:t>::vector need to include the file vector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6200" y="1591962"/>
            <a:ext cx="1905000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3454" y="2740111"/>
            <a:ext cx="5151254" cy="1676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Make a variable named inventory</a:t>
            </a:r>
          </a:p>
          <a:p>
            <a:r>
              <a:rPr lang="en-US" dirty="0" smtClean="0"/>
              <a:t>of type:   vector of strings</a:t>
            </a:r>
          </a:p>
          <a:p>
            <a:endParaRPr lang="en-US" dirty="0"/>
          </a:p>
          <a:p>
            <a:r>
              <a:rPr lang="en-US" dirty="0" smtClean="0"/>
              <a:t>vector &lt;string&gt; inventory;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2400300"/>
            <a:ext cx="2438400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2209800"/>
            <a:ext cx="5151254" cy="312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err="1" smtClean="0"/>
              <a:t>push_back</a:t>
            </a:r>
            <a:r>
              <a:rPr lang="en-US" dirty="0" smtClean="0"/>
              <a:t> is a member function of vector</a:t>
            </a:r>
          </a:p>
          <a:p>
            <a:endParaRPr lang="en-US" dirty="0"/>
          </a:p>
          <a:p>
            <a:r>
              <a:rPr lang="en-US" dirty="0" smtClean="0"/>
              <a:t>It adds an element on to the end of the vector</a:t>
            </a:r>
          </a:p>
          <a:p>
            <a:endParaRPr lang="en-US" dirty="0"/>
          </a:p>
          <a:p>
            <a:r>
              <a:rPr lang="en-US" dirty="0" smtClean="0"/>
              <a:t>So inventory[0] is “sword”</a:t>
            </a:r>
          </a:p>
          <a:p>
            <a:r>
              <a:rPr lang="en-US" dirty="0" smtClean="0"/>
              <a:t>     inventory[1] is “armor”</a:t>
            </a:r>
          </a:p>
          <a:p>
            <a:r>
              <a:rPr lang="en-US" dirty="0" smtClean="0"/>
              <a:t>     inventory[2] is “shield”</a:t>
            </a:r>
          </a:p>
          <a:p>
            <a:endParaRPr lang="en-US" dirty="0"/>
          </a:p>
          <a:p>
            <a:r>
              <a:rPr lang="en-US" dirty="0" smtClean="0"/>
              <a:t>Note the square brackets work just as they do for arrays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2692742"/>
            <a:ext cx="2743200" cy="736257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3886200"/>
            <a:ext cx="5151254" cy="1828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size()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returns the number of elements currently stored in the vector object</a:t>
            </a:r>
          </a:p>
          <a:p>
            <a:endParaRPr lang="en-US" dirty="0"/>
          </a:p>
          <a:p>
            <a:r>
              <a:rPr lang="en-US" dirty="0" smtClean="0"/>
              <a:t>recall: inventory is a vector object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8876" y="3524249"/>
            <a:ext cx="4250724" cy="361951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1943100"/>
            <a:ext cx="5151254" cy="1828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Note the square brackets work just as they do for arrays</a:t>
            </a:r>
          </a:p>
          <a:p>
            <a:endParaRPr lang="en-US" dirty="0"/>
          </a:p>
          <a:p>
            <a:r>
              <a:rPr lang="en-US" dirty="0" smtClean="0"/>
              <a:t>So we can use a typical for-loop to iterate through the elements of a vector and print them to the screen using </a:t>
            </a:r>
            <a:r>
              <a:rPr lang="en-US" dirty="0" err="1" smtClean="0"/>
              <a:t>cout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8876" y="3771898"/>
            <a:ext cx="4250724" cy="12573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531710"/>
            <a:ext cx="5151254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You can also use the square brackets to set the value of elements in a vector (just as with arrays)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8876" y="5105400"/>
            <a:ext cx="4250724" cy="4191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1638302"/>
            <a:ext cx="5622324" cy="2743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Because we have a vector of string we can</a:t>
            </a:r>
          </a:p>
          <a:p>
            <a:r>
              <a:rPr lang="en-US" dirty="0" smtClean="0"/>
              <a:t>call the member functions of </a:t>
            </a:r>
            <a:r>
              <a:rPr lang="en-US" dirty="0" err="1" smtClean="0"/>
              <a:t>std</a:t>
            </a:r>
            <a:r>
              <a:rPr lang="en-US" dirty="0" smtClean="0"/>
              <a:t>::string</a:t>
            </a:r>
          </a:p>
          <a:p>
            <a:endParaRPr lang="en-US" dirty="0"/>
          </a:p>
          <a:p>
            <a:r>
              <a:rPr lang="en-US" dirty="0" smtClean="0"/>
              <a:t>Note the use of the square brackets to specify the element and the “dot” to call the element’s member function size() --- in this case </a:t>
            </a:r>
            <a:r>
              <a:rPr lang="en-US" dirty="0" err="1" smtClean="0"/>
              <a:t>std:string’s</a:t>
            </a:r>
            <a:r>
              <a:rPr lang="en-US" dirty="0" smtClean="0"/>
              <a:t> size() function</a:t>
            </a:r>
          </a:p>
          <a:p>
            <a:endParaRPr lang="en-US" dirty="0"/>
          </a:p>
          <a:p>
            <a:r>
              <a:rPr lang="en-US" dirty="0" smtClean="0"/>
              <a:t>EX:   inventory[0].size()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962400" y="1219200"/>
            <a:ext cx="4800600" cy="4191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054" y="2076448"/>
            <a:ext cx="4625546" cy="31051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err="1" smtClean="0"/>
              <a:t>pop_back</a:t>
            </a:r>
            <a:r>
              <a:rPr lang="en-US" dirty="0" smtClean="0"/>
              <a:t>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removes the last element from the vector</a:t>
            </a:r>
          </a:p>
          <a:p>
            <a:r>
              <a:rPr lang="en-US" dirty="0" smtClean="0"/>
              <a:t>(in this case the shield)</a:t>
            </a:r>
          </a:p>
          <a:p>
            <a:endParaRPr lang="en-US" dirty="0"/>
          </a:p>
          <a:p>
            <a:r>
              <a:rPr lang="en-US" dirty="0" smtClean="0"/>
              <a:t>Which automatically causes the number of elements in the vector to be decreased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800600" y="2076449"/>
            <a:ext cx="4114800" cy="4191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53E048-B93C-4502-A7F6-94805BFB856F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Learn about the Standard Template Library (STL)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Become familiar with the three basic components of the STL: containers, iterators, and algorithms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Explore how </a:t>
            </a:r>
            <a:r>
              <a:rPr lang="en-US" altLang="en-US" dirty="0" smtClean="0">
                <a:latin typeface="Courier New" pitchFamily="49" charset="0"/>
              </a:rPr>
              <a:t>vector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(and </a:t>
            </a:r>
            <a:r>
              <a:rPr lang="en-US" altLang="en-US" i="1" dirty="0" err="1" smtClean="0">
                <a:latin typeface="Courier New" pitchFamily="49" charset="0"/>
              </a:rPr>
              <a:t>deque</a:t>
            </a:r>
            <a:r>
              <a:rPr lang="en-US" altLang="en-US" i="1" dirty="0" smtClean="0">
                <a:latin typeface="Courier New" pitchFamily="49" charset="0"/>
              </a:rPr>
              <a:t>)</a:t>
            </a:r>
            <a:r>
              <a:rPr lang="en-US" altLang="en-US" dirty="0" smtClean="0"/>
              <a:t> containers are used to manipulate data in a program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Discover the use of iterators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054" y="2076448"/>
            <a:ext cx="4625546" cy="31051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clear()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removes ALL the elements from the vector</a:t>
            </a:r>
          </a:p>
          <a:p>
            <a:endParaRPr lang="en-US" dirty="0"/>
          </a:p>
          <a:p>
            <a:r>
              <a:rPr lang="en-US" dirty="0" smtClean="0"/>
              <a:t>and automatically adjusts the number of elements in the vector object to be zero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804719" y="4038600"/>
            <a:ext cx="4114800" cy="4191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// Hero’s Inventory 2.0</a:t>
            </a:r>
          </a:p>
          <a:p>
            <a:r>
              <a:rPr lang="en-US" sz="1100" dirty="0">
                <a:latin typeface="Comic Sans MS" panose="030F0702030302020204" pitchFamily="66" charset="0"/>
              </a:rPr>
              <a:t>// Demonstrates vectors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#</a:t>
            </a:r>
            <a:r>
              <a:rPr lang="en-US" sz="1400" dirty="0">
                <a:latin typeface="Comic Sans MS" panose="030F0702030302020204" pitchFamily="66" charset="0"/>
              </a:rPr>
              <a:t>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using </a:t>
            </a:r>
            <a:r>
              <a:rPr lang="en-US" sz="1400" dirty="0">
                <a:latin typeface="Comic Sans MS" panose="030F0702030302020204" pitchFamily="66" charset="0"/>
              </a:rPr>
              <a:t>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inventory.push_back</a:t>
            </a:r>
            <a:r>
              <a:rPr lang="en-US" sz="14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"You have " &lt;&lt;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 &lt;&lt; " items.\n";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inventory[0] = "battle axe";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838200"/>
            <a:ext cx="42672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nThe</a:t>
            </a:r>
            <a:r>
              <a:rPr lang="en-US" sz="1400" dirty="0">
                <a:latin typeface="Comic Sans MS" panose="030F0702030302020204" pitchFamily="66" charset="0"/>
              </a:rPr>
              <a:t> item name \'" 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</a:t>
            </a:r>
            <a:r>
              <a:rPr lang="en-US" sz="1400" dirty="0">
                <a:latin typeface="Comic Sans MS" panose="030F0702030302020204" pitchFamily="66" charset="0"/>
              </a:rPr>
              <a:t>inventory[0] &lt;&lt; "\' has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inventory[0].size() &lt;&lt; " letters in it.\n";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shield is destroyed </a:t>
            </a:r>
            <a:r>
              <a:rPr lang="en-US" sz="1400" dirty="0" smtClean="0">
                <a:latin typeface="Comic Sans MS" panose="030F0702030302020204" pitchFamily="66" charset="0"/>
              </a:rPr>
              <a:t>“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        &lt;&lt; "in </a:t>
            </a:r>
            <a:r>
              <a:rPr lang="en-US" sz="1400" dirty="0">
                <a:latin typeface="Comic Sans MS" panose="030F0702030302020204" pitchFamily="66" charset="0"/>
              </a:rPr>
              <a:t>a fierce battle.";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inventory.pop_back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nYour</a:t>
            </a:r>
            <a:r>
              <a:rPr lang="en-US" sz="14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(unsigned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0;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&lt; </a:t>
            </a:r>
            <a:r>
              <a:rPr lang="en-US" sz="1400" dirty="0" err="1">
                <a:latin typeface="Comic Sans MS" panose="030F0702030302020204" pitchFamily="66" charset="0"/>
              </a:rPr>
              <a:t>inventory.size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inventory[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were robbed of all of your </a:t>
            </a:r>
            <a:r>
              <a:rPr lang="en-US" sz="1400" dirty="0" smtClean="0">
                <a:latin typeface="Comic Sans MS" panose="030F0702030302020204" pitchFamily="66" charset="0"/>
              </a:rPr>
              <a:t>“;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&lt;&lt; "possessions </a:t>
            </a:r>
            <a:r>
              <a:rPr lang="en-US" sz="1400" dirty="0">
                <a:latin typeface="Comic Sans MS" panose="030F0702030302020204" pitchFamily="66" charset="0"/>
              </a:rPr>
              <a:t>by a thief.";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inventory.clear</a:t>
            </a:r>
            <a:r>
              <a:rPr lang="en-US" sz="1400" dirty="0">
                <a:latin typeface="Comic Sans MS" panose="030F0702030302020204" pitchFamily="66" charset="0"/>
              </a:rPr>
              <a:t>();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if (</a:t>
            </a:r>
            <a:r>
              <a:rPr lang="en-US" sz="1400" dirty="0" err="1">
                <a:latin typeface="Comic Sans MS" panose="030F0702030302020204" pitchFamily="66" charset="0"/>
              </a:rPr>
              <a:t>inventory.empty</a:t>
            </a:r>
            <a:r>
              <a:rPr lang="en-US" sz="14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nothing.\n";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nYou</a:t>
            </a:r>
            <a:r>
              <a:rPr lang="en-US" sz="1400" dirty="0">
                <a:latin typeface="Comic Sans MS" panose="030F0702030302020204" pitchFamily="66" charset="0"/>
              </a:rPr>
              <a:t> have at least one item.\n";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054" y="2076448"/>
            <a:ext cx="4625546" cy="31051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empty()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returns true if there are no elements in the vector object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810897" y="4454615"/>
            <a:ext cx="4114800" cy="419102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</a:t>
            </a:r>
          </a:p>
          <a:p>
            <a:pPr lvl="1"/>
            <a:r>
              <a:rPr lang="en-US" dirty="0" smtClean="0"/>
              <a:t>Concept of Hero’s Inventory 2</a:t>
            </a:r>
            <a:endParaRPr lang="en-US" dirty="0"/>
          </a:p>
          <a:p>
            <a:pPr lvl="2"/>
            <a:r>
              <a:rPr lang="en-US" dirty="0"/>
              <a:t>STL vectors are </a:t>
            </a:r>
            <a:r>
              <a:rPr lang="en-US" dirty="0" err="1"/>
              <a:t>std</a:t>
            </a:r>
            <a:r>
              <a:rPr lang="en-US" dirty="0"/>
              <a:t>:: vector</a:t>
            </a:r>
          </a:p>
          <a:p>
            <a:pPr lvl="3"/>
            <a:r>
              <a:rPr lang="en-US" dirty="0" err="1"/>
              <a:t>push_back</a:t>
            </a:r>
            <a:r>
              <a:rPr lang="en-US" dirty="0"/>
              <a:t>(), size(), indexing, </a:t>
            </a:r>
            <a:r>
              <a:rPr lang="en-US" dirty="0" err="1"/>
              <a:t>pop_back</a:t>
            </a:r>
            <a:r>
              <a:rPr lang="en-US" dirty="0"/>
              <a:t>(), clear(), empty()</a:t>
            </a:r>
          </a:p>
          <a:p>
            <a:pPr lvl="1"/>
            <a:endParaRPr lang="en-US" dirty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Iterators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83158D-7FD6-4EFA-8A81-7A754992D64E}" type="slidenum">
              <a:rPr lang="en-US" altLang="en-US" smtClean="0"/>
              <a:pPr eaLnBrk="1" hangingPunct="1"/>
              <a:t>23</a:t>
            </a:fld>
            <a:endParaRPr lang="en-US" alt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Iterators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Work like pointers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Point to elements of a container (sequence or associative)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Allow successive access to each container element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most common operations on iterators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	++</a:t>
            </a:r>
            <a:r>
              <a:rPr lang="en-US" altLang="en-US" dirty="0" smtClean="0"/>
              <a:t> </a:t>
            </a:r>
            <a:r>
              <a:rPr lang="en-US" altLang="en-US" dirty="0" smtClean="0"/>
              <a:t>(increment operator)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altLang="en-US" dirty="0" smtClean="0"/>
              <a:t> </a:t>
            </a:r>
            <a:r>
              <a:rPr lang="en-US" altLang="en-US" dirty="0" smtClean="0"/>
              <a:t>(dereferencing operator)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Examples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itchFamily="49" charset="0"/>
              </a:rPr>
              <a:t>++</a:t>
            </a:r>
            <a:r>
              <a:rPr lang="en-US" altLang="en-US" dirty="0" err="1" smtClean="0">
                <a:latin typeface="Courier New" pitchFamily="49" charset="0"/>
              </a:rPr>
              <a:t>cntItr</a:t>
            </a:r>
            <a:r>
              <a:rPr lang="en-US" altLang="en-US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itchFamily="49" charset="0"/>
              </a:rPr>
              <a:t>*</a:t>
            </a:r>
            <a:r>
              <a:rPr lang="en-US" altLang="en-US" dirty="0" err="1" smtClean="0">
                <a:latin typeface="Courier New" pitchFamily="49" charset="0"/>
              </a:rPr>
              <a:t>cntItr</a:t>
            </a:r>
            <a:r>
              <a:rPr lang="en-US" altLang="en-US" dirty="0" smtClean="0">
                <a:latin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1962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5043AB-86FC-43F8-9373-BC90EBD922BE}" type="slidenum">
              <a:rPr lang="en-US" altLang="en-US" smtClean="0"/>
              <a:pPr eaLnBrk="1" hangingPunct="1"/>
              <a:t>24</a:t>
            </a:fld>
            <a:endParaRPr lang="en-US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Iterators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iterators</a:t>
            </a:r>
          </a:p>
          <a:p>
            <a:pPr eaLnBrk="1" hangingPunct="1"/>
            <a:r>
              <a:rPr lang="en-US" altLang="en-US" smtClean="0"/>
              <a:t>Output iterators</a:t>
            </a:r>
          </a:p>
          <a:p>
            <a:pPr eaLnBrk="1" hangingPunct="1"/>
            <a:r>
              <a:rPr lang="en-US" altLang="en-US" smtClean="0"/>
              <a:t>Forward iterators</a:t>
            </a:r>
          </a:p>
          <a:p>
            <a:pPr eaLnBrk="1" hangingPunct="1"/>
            <a:r>
              <a:rPr lang="en-US" altLang="en-US" smtClean="0"/>
              <a:t>Bidirectional iterators</a:t>
            </a:r>
          </a:p>
          <a:p>
            <a:pPr eaLnBrk="1" hangingPunct="1"/>
            <a:r>
              <a:rPr lang="en-US" altLang="en-US" smtClean="0"/>
              <a:t>Random access iterators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4114800"/>
            <a:ext cx="4499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Aside:</a:t>
            </a:r>
          </a:p>
          <a:p>
            <a:r>
              <a:rPr lang="en-US" i="1" dirty="0" smtClean="0"/>
              <a:t>The leading adjective pretty</a:t>
            </a:r>
          </a:p>
          <a:p>
            <a:r>
              <a:rPr lang="en-US" i="1" dirty="0" smtClean="0"/>
              <a:t>much defines the type</a:t>
            </a:r>
          </a:p>
          <a:p>
            <a:r>
              <a:rPr lang="en-US" i="1" dirty="0" smtClean="0"/>
              <a:t>	Input Iterators -&gt; used for input…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8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A83D06-D4D4-4139-9A50-F0E85871C6CF}" type="slidenum">
              <a:rPr lang="en-US" altLang="en-US" smtClean="0"/>
              <a:pPr eaLnBrk="1" hangingPunct="1"/>
              <a:t>25</a:t>
            </a:fld>
            <a:endParaRPr lang="en-US" altLang="en-US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Declaring an Iterator to a Vector Container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itchFamily="49" charset="0"/>
              </a:rPr>
              <a:t>class vector</a:t>
            </a:r>
            <a:r>
              <a:rPr lang="en-US" altLang="en-US" smtClean="0"/>
              <a:t> contains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typedef iterator</a:t>
            </a:r>
          </a:p>
          <a:p>
            <a:pPr lvl="1" eaLnBrk="1" hangingPunct="1"/>
            <a:r>
              <a:rPr lang="en-US" altLang="en-US" smtClean="0"/>
              <a:t>Declared as a public member</a:t>
            </a:r>
          </a:p>
          <a:p>
            <a:pPr lvl="1" eaLnBrk="1" hangingPunct="1"/>
            <a:r>
              <a:rPr lang="en-US" altLang="en-US" smtClean="0"/>
              <a:t>Vector container iterator</a:t>
            </a:r>
          </a:p>
          <a:p>
            <a:pPr lvl="2" eaLnBrk="1" hangingPunct="1"/>
            <a:r>
              <a:rPr lang="en-US" altLang="en-US" smtClean="0"/>
              <a:t>Declared using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typedef iterator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Example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vector&lt;int&gt;::iterator intVecIter;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9409FB-9F12-43BF-819E-EB67E3DF418A}" type="slidenum">
              <a:rPr lang="en-US" altLang="en-US" smtClean="0"/>
              <a:pPr eaLnBrk="1" hangingPunct="1"/>
              <a:t>26</a:t>
            </a:fld>
            <a:endParaRPr lang="en-US" alt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Declaring an Iterator to a Vector Container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Requirements for using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typedef iterator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Container name (vector)</a:t>
            </a:r>
          </a:p>
          <a:p>
            <a:pPr lvl="1" eaLnBrk="1" hangingPunct="1"/>
            <a:r>
              <a:rPr lang="en-US" altLang="en-US" smtClean="0"/>
              <a:t>Container element type</a:t>
            </a:r>
          </a:p>
          <a:p>
            <a:pPr lvl="1" eaLnBrk="1" hangingPunct="1"/>
            <a:r>
              <a:rPr lang="en-US" altLang="en-US" smtClean="0"/>
              <a:t>Scope resolution operator</a:t>
            </a:r>
          </a:p>
          <a:p>
            <a:pPr eaLnBrk="1" hangingPunct="1"/>
            <a:r>
              <a:rPr lang="en-US" altLang="en-US" smtClean="0">
                <a:latin typeface="Courier New" pitchFamily="49" charset="0"/>
              </a:rPr>
              <a:t>++intVecIter</a:t>
            </a:r>
          </a:p>
          <a:p>
            <a:pPr lvl="1" eaLnBrk="1" hangingPunct="1"/>
            <a:r>
              <a:rPr lang="en-US" altLang="en-US" smtClean="0"/>
              <a:t>Advances iterator </a:t>
            </a:r>
            <a:r>
              <a:rPr lang="en-US" altLang="en-US" smtClean="0">
                <a:latin typeface="Courier New" pitchFamily="49" charset="0"/>
              </a:rPr>
              <a:t>intVecIter</a:t>
            </a:r>
            <a:r>
              <a:rPr lang="en-US" altLang="en-US" smtClean="0"/>
              <a:t> to next element into the container</a:t>
            </a:r>
          </a:p>
          <a:p>
            <a:pPr eaLnBrk="1" hangingPunct="1"/>
            <a:r>
              <a:rPr lang="en-US" altLang="en-US" smtClean="0">
                <a:latin typeface="Courier New" pitchFamily="49" charset="0"/>
              </a:rPr>
              <a:t>*intVecIter</a:t>
            </a:r>
          </a:p>
          <a:p>
            <a:pPr lvl="1" eaLnBrk="1" hangingPunct="1"/>
            <a:r>
              <a:rPr lang="en-US" altLang="en-US" smtClean="0"/>
              <a:t>Returns element at current iterator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9FFB4C-1851-422B-99D2-70657281A9BE}" type="slidenum">
              <a:rPr lang="en-US" altLang="en-US" smtClean="0"/>
              <a:pPr eaLnBrk="1" hangingPunct="1"/>
              <a:t>27</a:t>
            </a:fld>
            <a:endParaRPr lang="en-US" alt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Declaring an Iterator to a Vector Container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an iterator into a vector container</a:t>
            </a:r>
          </a:p>
          <a:p>
            <a:pPr lvl="1" eaLnBrk="1" hangingPunct="1"/>
            <a:r>
              <a:rPr lang="en-US" altLang="en-US" smtClean="0"/>
              <a:t>Manipulating element type to be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int</a:t>
            </a:r>
          </a:p>
        </p:txBody>
      </p:sp>
      <p:pic>
        <p:nvPicPr>
          <p:cNvPr id="20486" name="Picture 5" descr="Ch04 Page 217 co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3048000"/>
            <a:ext cx="5553075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FFB698-472D-4D64-8CEF-35090BA8B09D}" type="slidenum">
              <a:rPr lang="en-US" altLang="en-US" smtClean="0"/>
              <a:pPr eaLnBrk="1" hangingPunct="1"/>
              <a:t>28</a:t>
            </a:fld>
            <a:endParaRPr lang="en-US" alt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Containers and the </a:t>
            </a:r>
            <a:br>
              <a:rPr lang="en-US" altLang="en-US" dirty="0" smtClean="0"/>
            </a:br>
            <a:r>
              <a:rPr lang="en-US" altLang="en-US" dirty="0" smtClean="0"/>
              <a:t>Functions </a:t>
            </a:r>
            <a:r>
              <a:rPr lang="en-US" altLang="en-US" dirty="0" smtClean="0">
                <a:latin typeface="Courier New" pitchFamily="49" charset="0"/>
              </a:rPr>
              <a:t>begin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itchFamily="49" charset="0"/>
              </a:rPr>
              <a:t>end</a:t>
            </a:r>
            <a:endParaRPr lang="en-US" altLang="en-US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ourier New" pitchFamily="49" charset="0"/>
              </a:rPr>
              <a:t>begin</a:t>
            </a:r>
          </a:p>
          <a:p>
            <a:pPr lvl="1" eaLnBrk="1" hangingPunct="1"/>
            <a:r>
              <a:rPr lang="en-US" altLang="en-US" dirty="0" smtClean="0"/>
              <a:t>Returns position of the first element into the container</a:t>
            </a:r>
          </a:p>
          <a:p>
            <a:pPr eaLnBrk="1" hangingPunct="1"/>
            <a:r>
              <a:rPr lang="en-US" altLang="en-US" dirty="0" smtClean="0">
                <a:latin typeface="Courier New" pitchFamily="49" charset="0"/>
              </a:rPr>
              <a:t>end</a:t>
            </a:r>
          </a:p>
          <a:p>
            <a:pPr lvl="1" eaLnBrk="1" hangingPunct="1"/>
            <a:r>
              <a:rPr lang="en-US" altLang="en-US" dirty="0" smtClean="0"/>
              <a:t>Returns position of the last element into the container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Neither function has any parameters</a:t>
            </a:r>
          </a:p>
          <a:p>
            <a:pPr eaLnBrk="1" hangingPunct="1"/>
            <a:endParaRPr lang="en-US" altLang="en-US" dirty="0" smtClean="0">
              <a:latin typeface="Courier New" pitchFamily="49" charset="0"/>
            </a:endParaRPr>
          </a:p>
          <a:p>
            <a:pPr eaLnBrk="1" hangingPunct="1"/>
            <a:r>
              <a:rPr lang="en-US" altLang="en-US" dirty="0" smtClean="0"/>
              <a:t>W.R.T. the </a:t>
            </a:r>
            <a:r>
              <a:rPr lang="en-US" altLang="en-US" dirty="0" smtClean="0">
                <a:latin typeface="Courier New" pitchFamily="49" charset="0"/>
              </a:rPr>
              <a:t>class vector</a:t>
            </a:r>
          </a:p>
          <a:p>
            <a:pPr lvl="1" eaLnBrk="1" hangingPunct="1"/>
            <a:r>
              <a:rPr lang="en-US" altLang="en-US" dirty="0" smtClean="0"/>
              <a:t>It contains member functions used to find number of elements currently in the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99CA67-509E-4BEC-AC7D-4AC824925A24}" type="slidenum">
              <a:rPr lang="en-US" altLang="en-US" smtClean="0"/>
              <a:pPr eaLnBrk="1" hangingPunct="1"/>
              <a:t>29</a:t>
            </a:fld>
            <a:endParaRPr lang="en-US" alt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Containers and the </a:t>
            </a:r>
            <a:br>
              <a:rPr lang="en-US" altLang="en-US" dirty="0" smtClean="0"/>
            </a:br>
            <a:r>
              <a:rPr lang="en-US" altLang="en-US" dirty="0" smtClean="0"/>
              <a:t>Functions </a:t>
            </a:r>
            <a:r>
              <a:rPr lang="en-US" altLang="en-US" dirty="0" smtClean="0">
                <a:latin typeface="Courier New" pitchFamily="49" charset="0"/>
              </a:rPr>
              <a:t>begin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itchFamily="49" charset="0"/>
              </a:rPr>
              <a:t>end</a:t>
            </a:r>
            <a:r>
              <a:rPr lang="en-US" altLang="en-US" dirty="0" smtClean="0"/>
              <a:t> (cont’d.)</a:t>
            </a:r>
          </a:p>
        </p:txBody>
      </p:sp>
      <p:grpSp>
        <p:nvGrpSpPr>
          <p:cNvPr id="22533" name="Group 8"/>
          <p:cNvGrpSpPr>
            <a:grpSpLocks/>
          </p:cNvGrpSpPr>
          <p:nvPr/>
        </p:nvGrpSpPr>
        <p:grpSpPr bwMode="auto">
          <a:xfrm>
            <a:off x="1066800" y="1828800"/>
            <a:ext cx="6956425" cy="3470275"/>
            <a:chOff x="768" y="1248"/>
            <a:chExt cx="4382" cy="2186"/>
          </a:xfrm>
        </p:grpSpPr>
        <p:pic>
          <p:nvPicPr>
            <p:cNvPr id="22534" name="Picture 6" descr="Table 4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8"/>
              <a:ext cx="4382" cy="1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768" y="1248"/>
              <a:ext cx="4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4-4</a:t>
              </a:r>
              <a:r>
                <a:rPr lang="en-US" altLang="en-US"/>
                <a:t> Functions to determine the size of a vector container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6D2A83-91BE-481B-BD50-C7221648F669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Components of the STL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Most program’s main objective is to manipulate data and generate results</a:t>
            </a:r>
          </a:p>
          <a:p>
            <a:pPr lvl="1" eaLnBrk="1" hangingPunct="1"/>
            <a:r>
              <a:rPr lang="en-US" altLang="en-US" dirty="0" smtClean="0"/>
              <a:t>Requires ability to store data, access data, and manipulate data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STL components</a:t>
            </a:r>
          </a:p>
          <a:p>
            <a:pPr lvl="1" eaLnBrk="1" hangingPunct="1"/>
            <a:r>
              <a:rPr lang="en-US" altLang="en-US" dirty="0" smtClean="0"/>
              <a:t>Containers</a:t>
            </a:r>
          </a:p>
          <a:p>
            <a:pPr lvl="1" eaLnBrk="1" hangingPunct="1"/>
            <a:r>
              <a:rPr lang="en-US" altLang="en-US" dirty="0" smtClean="0"/>
              <a:t>Iterators: step through container elements </a:t>
            </a:r>
          </a:p>
          <a:p>
            <a:pPr lvl="1" eaLnBrk="1" hangingPunct="1"/>
            <a:r>
              <a:rPr lang="en-US" altLang="en-US" dirty="0" smtClean="0"/>
              <a:t>Algorithms: manipulate data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Containers and iterators</a:t>
            </a:r>
          </a:p>
          <a:p>
            <a:pPr lvl="1" eaLnBrk="1" hangingPunct="1"/>
            <a:r>
              <a:rPr lang="en-US" altLang="en-US" dirty="0" smtClean="0"/>
              <a:t>Class templates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38200" y="3657600"/>
            <a:ext cx="7162800" cy="1295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324600" y="4941332"/>
            <a:ext cx="2146742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Our focus for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</a:t>
            </a:r>
          </a:p>
          <a:p>
            <a:pPr lvl="1"/>
            <a:r>
              <a:rPr lang="en-US" dirty="0" smtClean="0"/>
              <a:t>Concept of Iterators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EXAMPLE to demonstrate:</a:t>
            </a:r>
          </a:p>
          <a:p>
            <a:pPr lvl="2"/>
            <a:r>
              <a:rPr lang="en-US" dirty="0" smtClean="0"/>
              <a:t>Iterators</a:t>
            </a:r>
            <a:endParaRPr lang="en-US" dirty="0"/>
          </a:p>
          <a:p>
            <a:pPr lvl="3"/>
            <a:r>
              <a:rPr lang="en-US" dirty="0"/>
              <a:t>with vector’s begin(), end(), dereferencing an iterator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 – HerosInvent3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D2L download</a:t>
            </a:r>
          </a:p>
          <a:p>
            <a:pPr lvl="1"/>
            <a:r>
              <a:rPr lang="en-US" dirty="0" smtClean="0"/>
              <a:t>EX009_HerosInventory.cpp</a:t>
            </a:r>
          </a:p>
          <a:p>
            <a:pPr lvl="1"/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EX011_HerosInvent2.cpp</a:t>
            </a:r>
          </a:p>
          <a:p>
            <a:pPr lvl="1"/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EX012_HerosInvent3.cpp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We will now look at HerosInvent3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1219200"/>
            <a:ext cx="32501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Let’s take a look at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1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1252151"/>
            <a:ext cx="1779373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Same includes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2654" y="1143000"/>
            <a:ext cx="1653746" cy="742951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3476" y="1143000"/>
            <a:ext cx="2117124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Same initialization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2209800"/>
            <a:ext cx="2531076" cy="9144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371600"/>
            <a:ext cx="5791200" cy="464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The line:  vector&lt;string&gt;::iterator </a:t>
            </a:r>
            <a:r>
              <a:rPr lang="en-US" dirty="0" err="1" smtClean="0"/>
              <a:t>myIterator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Declares an iterator named </a:t>
            </a:r>
            <a:r>
              <a:rPr lang="en-US" dirty="0" err="1" smtClean="0"/>
              <a:t>myIterator</a:t>
            </a:r>
            <a:r>
              <a:rPr lang="en-US" dirty="0" smtClean="0"/>
              <a:t> for a vector that contains string objects.</a:t>
            </a:r>
          </a:p>
          <a:p>
            <a:endParaRPr lang="en-US" dirty="0"/>
          </a:p>
          <a:p>
            <a:r>
              <a:rPr lang="en-US" dirty="0" smtClean="0"/>
              <a:t>It will be used to identify a particular element in a container</a:t>
            </a:r>
          </a:p>
          <a:p>
            <a:endParaRPr lang="en-US" dirty="0"/>
          </a:p>
          <a:p>
            <a:r>
              <a:rPr lang="en-US" dirty="0" smtClean="0"/>
              <a:t>You may think of an iterator as a post-it note that is “stuck” to an element in a container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 the iterator itself is NOT an element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                it REFERS (points) to an element</a:t>
            </a:r>
          </a:p>
          <a:p>
            <a:endParaRPr lang="en-US" dirty="0" smtClean="0"/>
          </a:p>
          <a:p>
            <a:r>
              <a:rPr lang="en-US" dirty="0" smtClean="0"/>
              <a:t>Now we can stick the </a:t>
            </a:r>
            <a:r>
              <a:rPr lang="en-US" dirty="0" err="1" smtClean="0"/>
              <a:t>myIterator</a:t>
            </a:r>
            <a:r>
              <a:rPr lang="en-US" dirty="0" smtClean="0"/>
              <a:t> post-it note on a specific element in inventory.</a:t>
            </a:r>
          </a:p>
          <a:p>
            <a:r>
              <a:rPr lang="en-US" dirty="0" smtClean="0"/>
              <a:t>Once we’ve done that we can access the element and even change its value if we want</a:t>
            </a:r>
            <a:endParaRPr lang="en-US" dirty="0"/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2971800"/>
            <a:ext cx="3124200" cy="5334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329114"/>
            <a:ext cx="2971800" cy="4000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2743200"/>
            <a:ext cx="4335162" cy="312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This is a </a:t>
            </a:r>
            <a:r>
              <a:rPr lang="en-US" b="1" i="1" dirty="0" smtClean="0"/>
              <a:t>constant</a:t>
            </a:r>
            <a:r>
              <a:rPr lang="en-US" dirty="0" smtClean="0"/>
              <a:t> iterator</a:t>
            </a:r>
          </a:p>
          <a:p>
            <a:r>
              <a:rPr lang="en-US" dirty="0" smtClean="0"/>
              <a:t>for a vector that contains strings</a:t>
            </a:r>
          </a:p>
          <a:p>
            <a:endParaRPr lang="en-US" dirty="0"/>
          </a:p>
          <a:p>
            <a:r>
              <a:rPr lang="en-US" dirty="0" smtClean="0"/>
              <a:t>Constant in this case  means you </a:t>
            </a:r>
            <a:r>
              <a:rPr lang="en-US" b="1" i="1" dirty="0" smtClean="0"/>
              <a:t>cannot</a:t>
            </a:r>
            <a:r>
              <a:rPr lang="en-US" dirty="0" smtClean="0"/>
              <a:t> use it to </a:t>
            </a:r>
            <a:r>
              <a:rPr lang="en-US" b="1" i="1" dirty="0" smtClean="0"/>
              <a:t>change</a:t>
            </a:r>
            <a:r>
              <a:rPr lang="en-US" dirty="0" smtClean="0"/>
              <a:t> the </a:t>
            </a:r>
            <a:r>
              <a:rPr lang="en-US" b="1" i="1" dirty="0" smtClean="0"/>
              <a:t>value of the element to which it refers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329114"/>
            <a:ext cx="2971800" cy="4000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2743200"/>
            <a:ext cx="4335162" cy="312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This is a </a:t>
            </a:r>
            <a:r>
              <a:rPr lang="en-US" b="1" i="1" dirty="0" smtClean="0"/>
              <a:t>constant</a:t>
            </a:r>
            <a:r>
              <a:rPr lang="en-US" dirty="0" smtClean="0"/>
              <a:t> iterator</a:t>
            </a:r>
          </a:p>
          <a:p>
            <a:r>
              <a:rPr lang="en-US" dirty="0" smtClean="0"/>
              <a:t>for a vector that contains strings</a:t>
            </a:r>
          </a:p>
          <a:p>
            <a:endParaRPr lang="en-US" dirty="0"/>
          </a:p>
          <a:p>
            <a:r>
              <a:rPr lang="en-US" dirty="0" smtClean="0"/>
              <a:t>Which means you </a:t>
            </a:r>
            <a:r>
              <a:rPr lang="en-US" b="1" i="1" dirty="0" smtClean="0"/>
              <a:t>cannot</a:t>
            </a:r>
            <a:r>
              <a:rPr lang="en-US" dirty="0" smtClean="0"/>
              <a:t> use it to </a:t>
            </a:r>
            <a:r>
              <a:rPr lang="en-US" b="1" i="1" dirty="0" smtClean="0"/>
              <a:t>change</a:t>
            </a:r>
            <a:r>
              <a:rPr lang="en-US" dirty="0" smtClean="0"/>
              <a:t> the </a:t>
            </a:r>
            <a:r>
              <a:rPr lang="en-US" b="1" i="1" dirty="0" smtClean="0"/>
              <a:t>value of the element to which it refers</a:t>
            </a:r>
          </a:p>
          <a:p>
            <a:endParaRPr lang="en-US" dirty="0" smtClean="0"/>
          </a:p>
          <a:p>
            <a:r>
              <a:rPr lang="en-US" dirty="0" smtClean="0"/>
              <a:t>Use these to prevent accidental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905250"/>
            <a:ext cx="4337222" cy="5143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1219200"/>
            <a:ext cx="4335162" cy="50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Looping through the content of the vector</a:t>
            </a:r>
          </a:p>
          <a:p>
            <a:endParaRPr lang="en-US" b="1" i="1" dirty="0"/>
          </a:p>
          <a:p>
            <a:r>
              <a:rPr lang="en-US" dirty="0" smtClean="0"/>
              <a:t>We </a:t>
            </a:r>
            <a:r>
              <a:rPr lang="en-US" b="1" dirty="0" smtClean="0"/>
              <a:t>use the constant </a:t>
            </a:r>
            <a:r>
              <a:rPr lang="en-US" b="1" dirty="0" err="1" smtClean="0"/>
              <a:t>iter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– because we do not want to change any values, just print them out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600" y="3919924"/>
            <a:ext cx="3499021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1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905250"/>
            <a:ext cx="4337222" cy="5143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1219200"/>
            <a:ext cx="4335162" cy="50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Looping through the content of the vector</a:t>
            </a:r>
          </a:p>
          <a:p>
            <a:endParaRPr lang="en-US" b="1" i="1" dirty="0"/>
          </a:p>
          <a:p>
            <a:r>
              <a:rPr lang="en-US" dirty="0" smtClean="0"/>
              <a:t>We </a:t>
            </a:r>
            <a:r>
              <a:rPr lang="en-US" b="1" dirty="0" smtClean="0"/>
              <a:t>use the constant </a:t>
            </a:r>
            <a:r>
              <a:rPr lang="en-US" b="1" dirty="0" err="1" smtClean="0"/>
              <a:t>iter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– because we do not want to change any values, just print them out</a:t>
            </a:r>
          </a:p>
          <a:p>
            <a:endParaRPr lang="en-US" dirty="0"/>
          </a:p>
          <a:p>
            <a:r>
              <a:rPr lang="en-US" b="1" i="1" dirty="0" smtClean="0"/>
              <a:t>begin()</a:t>
            </a:r>
            <a:r>
              <a:rPr lang="en-US" dirty="0" smtClean="0"/>
              <a:t>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r>
              <a:rPr lang="en-US" dirty="0" smtClean="0"/>
              <a:t>It </a:t>
            </a:r>
            <a:r>
              <a:rPr lang="en-US" b="1" i="1" dirty="0" smtClean="0"/>
              <a:t>returns an iterator</a:t>
            </a:r>
            <a:r>
              <a:rPr lang="en-US" dirty="0" smtClean="0"/>
              <a:t> that </a:t>
            </a:r>
            <a:r>
              <a:rPr lang="en-US" b="1" i="1" dirty="0" smtClean="0"/>
              <a:t>references</a:t>
            </a:r>
            <a:r>
              <a:rPr lang="en-US" dirty="0" smtClean="0"/>
              <a:t> the </a:t>
            </a:r>
            <a:r>
              <a:rPr lang="en-US" b="1" i="1" dirty="0" smtClean="0"/>
              <a:t>first element</a:t>
            </a:r>
            <a:r>
              <a:rPr lang="en-US" dirty="0" smtClean="0"/>
              <a:t> in the vector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68940"/>
            <a:ext cx="3308609" cy="170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" y="3905250"/>
            <a:ext cx="419100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98356" y="3919924"/>
            <a:ext cx="2191265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4BE2E7-4408-471C-ADF8-BC78BDD84C4A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Container Types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STL containers categories</a:t>
            </a:r>
          </a:p>
          <a:p>
            <a:pPr lvl="1" eaLnBrk="1" hangingPunct="1"/>
            <a:r>
              <a:rPr lang="en-US" altLang="en-US" smtClean="0"/>
              <a:t>Sequence containers (sequential containers)</a:t>
            </a:r>
          </a:p>
          <a:p>
            <a:pPr lvl="1" eaLnBrk="1" hangingPunct="1"/>
            <a:r>
              <a:rPr lang="en-US" altLang="en-US" smtClean="0"/>
              <a:t>Associative containers</a:t>
            </a:r>
          </a:p>
          <a:p>
            <a:pPr lvl="1" eaLnBrk="1" hangingPunct="1"/>
            <a:r>
              <a:rPr lang="en-US" altLang="en-US" smtClean="0"/>
              <a:t>Container adapters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Rounded Rectangle 5"/>
          <p:cNvSpPr/>
          <p:nvPr/>
        </p:nvSpPr>
        <p:spPr>
          <a:xfrm>
            <a:off x="914400" y="1676400"/>
            <a:ext cx="716280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1310" y="2209800"/>
            <a:ext cx="2146742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Our focus for today</a:t>
            </a:r>
          </a:p>
          <a:p>
            <a:r>
              <a:rPr lang="en-US" dirty="0" smtClean="0"/>
              <a:t>i.e.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905250"/>
            <a:ext cx="4337222" cy="5143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1219200"/>
            <a:ext cx="4335162" cy="50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Looping through the content of the vector</a:t>
            </a:r>
          </a:p>
          <a:p>
            <a:endParaRPr lang="en-US" b="1" i="1" dirty="0"/>
          </a:p>
          <a:p>
            <a:r>
              <a:rPr lang="en-US" dirty="0" smtClean="0"/>
              <a:t>We </a:t>
            </a:r>
            <a:r>
              <a:rPr lang="en-US" b="1" dirty="0" smtClean="0"/>
              <a:t>use the constant </a:t>
            </a:r>
            <a:r>
              <a:rPr lang="en-US" b="1" dirty="0" err="1" smtClean="0"/>
              <a:t>iter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– because we do not want to change any values, just print them out</a:t>
            </a:r>
          </a:p>
          <a:p>
            <a:endParaRPr lang="en-US" dirty="0"/>
          </a:p>
          <a:p>
            <a:r>
              <a:rPr lang="en-US" b="1" i="1" dirty="0" smtClean="0"/>
              <a:t>begin()</a:t>
            </a:r>
            <a:r>
              <a:rPr lang="en-US" dirty="0" smtClean="0"/>
              <a:t>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r>
              <a:rPr lang="en-US" dirty="0" smtClean="0"/>
              <a:t>It </a:t>
            </a:r>
            <a:r>
              <a:rPr lang="en-US" b="1" i="1" dirty="0" smtClean="0"/>
              <a:t>returns an iterator</a:t>
            </a:r>
            <a:r>
              <a:rPr lang="en-US" dirty="0" smtClean="0"/>
              <a:t> that </a:t>
            </a:r>
            <a:r>
              <a:rPr lang="en-US" b="1" i="1" dirty="0" smtClean="0"/>
              <a:t>references</a:t>
            </a:r>
            <a:r>
              <a:rPr lang="en-US" dirty="0" smtClean="0"/>
              <a:t> the </a:t>
            </a:r>
            <a:r>
              <a:rPr lang="en-US" b="1" i="1" dirty="0" smtClean="0"/>
              <a:t>first element</a:t>
            </a:r>
            <a:r>
              <a:rPr lang="en-US" dirty="0" smtClean="0"/>
              <a:t> in the vector</a:t>
            </a:r>
          </a:p>
          <a:p>
            <a:endParaRPr lang="en-US" dirty="0" smtClean="0"/>
          </a:p>
          <a:p>
            <a:r>
              <a:rPr lang="en-US" b="1" i="1" dirty="0" smtClean="0"/>
              <a:t>end()</a:t>
            </a:r>
            <a:r>
              <a:rPr lang="en-US" dirty="0" smtClean="0"/>
              <a:t> </a:t>
            </a:r>
            <a:r>
              <a:rPr lang="en-US" dirty="0"/>
              <a:t>is a member function of </a:t>
            </a:r>
            <a:r>
              <a:rPr lang="en-US" dirty="0" err="1"/>
              <a:t>std</a:t>
            </a:r>
            <a:r>
              <a:rPr lang="en-US" dirty="0"/>
              <a:t>::vector</a:t>
            </a:r>
          </a:p>
          <a:p>
            <a:r>
              <a:rPr lang="en-US" dirty="0"/>
              <a:t>It </a:t>
            </a:r>
            <a:r>
              <a:rPr lang="en-US" b="1" i="1" dirty="0"/>
              <a:t>returns an iterator</a:t>
            </a:r>
            <a:r>
              <a:rPr lang="en-US" dirty="0"/>
              <a:t> that </a:t>
            </a:r>
            <a:r>
              <a:rPr lang="en-US" b="1" i="1" dirty="0"/>
              <a:t>references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b="1" i="1" u="sng" dirty="0" smtClean="0"/>
              <a:t>one past </a:t>
            </a:r>
            <a:r>
              <a:rPr lang="en-US" b="1" i="1" dirty="0" smtClean="0"/>
              <a:t>last element</a:t>
            </a:r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smtClean="0"/>
              <a:t>vector</a:t>
            </a:r>
          </a:p>
          <a:p>
            <a:endParaRPr lang="en-US" dirty="0"/>
          </a:p>
          <a:p>
            <a:r>
              <a:rPr lang="en-US" b="1" i="1" dirty="0" smtClean="0"/>
              <a:t>++</a:t>
            </a:r>
            <a:r>
              <a:rPr lang="en-US" b="1" i="1" dirty="0" err="1" smtClean="0"/>
              <a:t>iter</a:t>
            </a:r>
            <a:r>
              <a:rPr lang="en-US" dirty="0" smtClean="0"/>
              <a:t> moves the “post it note” </a:t>
            </a:r>
            <a:br>
              <a:rPr lang="en-US" dirty="0" smtClean="0"/>
            </a:br>
            <a:r>
              <a:rPr lang="en-US" b="1" i="1" dirty="0" smtClean="0"/>
              <a:t>to the next element</a:t>
            </a:r>
            <a:r>
              <a:rPr lang="en-US" dirty="0" smtClean="0"/>
              <a:t> in the vector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3905250"/>
            <a:ext cx="2013390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3919924"/>
            <a:ext cx="603421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06" y="2209801"/>
            <a:ext cx="3726569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4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905250"/>
            <a:ext cx="4337222" cy="5143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1219200"/>
            <a:ext cx="4335162" cy="50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Looping through the content of the vector</a:t>
            </a:r>
          </a:p>
          <a:p>
            <a:endParaRPr lang="en-US" b="1" i="1" dirty="0"/>
          </a:p>
          <a:p>
            <a:r>
              <a:rPr lang="en-US" dirty="0" smtClean="0"/>
              <a:t>We </a:t>
            </a:r>
            <a:r>
              <a:rPr lang="en-US" b="1" dirty="0" smtClean="0"/>
              <a:t>use the constant </a:t>
            </a:r>
            <a:r>
              <a:rPr lang="en-US" b="1" dirty="0" err="1" smtClean="0"/>
              <a:t>iter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– because we do not want to change any values, just print them out</a:t>
            </a:r>
          </a:p>
          <a:p>
            <a:endParaRPr lang="en-US" dirty="0"/>
          </a:p>
          <a:p>
            <a:r>
              <a:rPr lang="en-US" b="1" i="1" dirty="0" smtClean="0"/>
              <a:t>begin()</a:t>
            </a:r>
            <a:r>
              <a:rPr lang="en-US" dirty="0" smtClean="0"/>
              <a:t>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r>
              <a:rPr lang="en-US" dirty="0" smtClean="0"/>
              <a:t>It </a:t>
            </a:r>
            <a:r>
              <a:rPr lang="en-US" b="1" i="1" dirty="0" smtClean="0"/>
              <a:t>returns an iterator</a:t>
            </a:r>
            <a:r>
              <a:rPr lang="en-US" dirty="0" smtClean="0"/>
              <a:t> that </a:t>
            </a:r>
            <a:r>
              <a:rPr lang="en-US" b="1" i="1" dirty="0" smtClean="0"/>
              <a:t>references</a:t>
            </a:r>
            <a:r>
              <a:rPr lang="en-US" dirty="0" smtClean="0"/>
              <a:t> the </a:t>
            </a:r>
            <a:r>
              <a:rPr lang="en-US" b="1" i="1" dirty="0" smtClean="0"/>
              <a:t>first element</a:t>
            </a:r>
            <a:r>
              <a:rPr lang="en-US" dirty="0" smtClean="0"/>
              <a:t> in the vector</a:t>
            </a:r>
          </a:p>
          <a:p>
            <a:endParaRPr lang="en-US" dirty="0" smtClean="0"/>
          </a:p>
          <a:p>
            <a:r>
              <a:rPr lang="en-US" b="1" i="1" dirty="0" smtClean="0"/>
              <a:t>end()</a:t>
            </a:r>
            <a:r>
              <a:rPr lang="en-US" dirty="0" smtClean="0"/>
              <a:t> </a:t>
            </a:r>
            <a:r>
              <a:rPr lang="en-US" dirty="0"/>
              <a:t>is a member function of </a:t>
            </a:r>
            <a:r>
              <a:rPr lang="en-US" dirty="0" err="1"/>
              <a:t>std</a:t>
            </a:r>
            <a:r>
              <a:rPr lang="en-US" dirty="0"/>
              <a:t>::vector</a:t>
            </a:r>
          </a:p>
          <a:p>
            <a:r>
              <a:rPr lang="en-US" dirty="0"/>
              <a:t>It </a:t>
            </a:r>
            <a:r>
              <a:rPr lang="en-US" b="1" i="1" dirty="0"/>
              <a:t>returns an iterator</a:t>
            </a:r>
            <a:r>
              <a:rPr lang="en-US" dirty="0"/>
              <a:t> that </a:t>
            </a:r>
            <a:r>
              <a:rPr lang="en-US" b="1" i="1" dirty="0"/>
              <a:t>references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b="1" i="1" u="sng" dirty="0" smtClean="0"/>
              <a:t>one past </a:t>
            </a:r>
            <a:r>
              <a:rPr lang="en-US" b="1" i="1" dirty="0" smtClean="0"/>
              <a:t>last element</a:t>
            </a:r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smtClean="0"/>
              <a:t>vector</a:t>
            </a:r>
          </a:p>
          <a:p>
            <a:endParaRPr lang="en-US" dirty="0"/>
          </a:p>
          <a:p>
            <a:r>
              <a:rPr lang="en-US" b="1" i="1" dirty="0" smtClean="0"/>
              <a:t>++</a:t>
            </a:r>
            <a:r>
              <a:rPr lang="en-US" b="1" i="1" dirty="0" err="1" smtClean="0"/>
              <a:t>iter</a:t>
            </a:r>
            <a:r>
              <a:rPr lang="en-US" dirty="0" smtClean="0"/>
              <a:t> moves the “post it note” </a:t>
            </a:r>
            <a:br>
              <a:rPr lang="en-US" dirty="0" smtClean="0"/>
            </a:br>
            <a:r>
              <a:rPr lang="en-US" b="1" i="1" dirty="0" smtClean="0"/>
              <a:t>to the next element</a:t>
            </a:r>
            <a:r>
              <a:rPr lang="en-US" dirty="0" smtClean="0"/>
              <a:t> in the vector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3905250"/>
            <a:ext cx="3657600" cy="51435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4158306"/>
            <a:ext cx="4337222" cy="51435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1219200"/>
            <a:ext cx="4335162" cy="50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err="1" smtClean="0"/>
              <a:t>cout</a:t>
            </a:r>
            <a:r>
              <a:rPr lang="en-US" dirty="0" smtClean="0"/>
              <a:t> &lt;&lt; *</a:t>
            </a:r>
            <a:r>
              <a:rPr lang="en-US" dirty="0" err="1" smtClean="0"/>
              <a:t>iter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This prints out the value of the element referenced by the iterator</a:t>
            </a:r>
          </a:p>
          <a:p>
            <a:endParaRPr lang="en-US" dirty="0"/>
          </a:p>
          <a:p>
            <a:r>
              <a:rPr lang="en-US" dirty="0" smtClean="0"/>
              <a:t>The asterisk (*), or “star,” </a:t>
            </a:r>
          </a:p>
          <a:p>
            <a:r>
              <a:rPr lang="en-US" dirty="0" smtClean="0"/>
              <a:t>is the dereference operator in C++</a:t>
            </a:r>
          </a:p>
          <a:p>
            <a:endParaRPr lang="en-US" dirty="0"/>
          </a:p>
          <a:p>
            <a:r>
              <a:rPr lang="en-US" dirty="0" smtClean="0"/>
              <a:t>Recall the </a:t>
            </a:r>
            <a:r>
              <a:rPr lang="en-US" b="1" i="1" dirty="0" smtClean="0"/>
              <a:t>iterator is referencing an element</a:t>
            </a:r>
          </a:p>
          <a:p>
            <a:r>
              <a:rPr lang="en-US" dirty="0" smtClean="0"/>
              <a:t>So we naturally must</a:t>
            </a:r>
          </a:p>
          <a:p>
            <a:r>
              <a:rPr lang="en-US" b="1" i="1" dirty="0" smtClean="0"/>
              <a:t>dereference it to get the element value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i.e. we want to use the thing the sticky note is attached too, not the sticky note itself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4953000"/>
            <a:ext cx="4337222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3657600"/>
            <a:ext cx="4335162" cy="259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 err="1" smtClean="0"/>
              <a:t>myIterator</a:t>
            </a:r>
            <a:r>
              <a:rPr lang="en-US" dirty="0" smtClean="0"/>
              <a:t> to reference the first element in the vector</a:t>
            </a:r>
          </a:p>
          <a:p>
            <a:endParaRPr lang="en-US" dirty="0" smtClean="0"/>
          </a:p>
          <a:p>
            <a:r>
              <a:rPr lang="en-US" dirty="0" smtClean="0"/>
              <a:t>Use the NON-constant iterator named </a:t>
            </a:r>
            <a:r>
              <a:rPr lang="en-US" dirty="0" err="1" smtClean="0"/>
              <a:t>myIterator</a:t>
            </a:r>
            <a:endParaRPr lang="en-US" dirty="0" smtClean="0"/>
          </a:p>
          <a:p>
            <a:r>
              <a:rPr lang="en-US" dirty="0" smtClean="0"/>
              <a:t>because we are going to change the value of the thing it 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9746" y="5139381"/>
            <a:ext cx="4337222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3657600"/>
            <a:ext cx="4335162" cy="297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Change the value of the element </a:t>
            </a:r>
            <a:r>
              <a:rPr lang="en-US" dirty="0" err="1" smtClean="0"/>
              <a:t>myIterator</a:t>
            </a:r>
            <a:r>
              <a:rPr lang="en-US" dirty="0" smtClean="0"/>
              <a:t> references to be “battle axe”</a:t>
            </a:r>
          </a:p>
          <a:p>
            <a:endParaRPr lang="en-US" dirty="0"/>
          </a:p>
          <a:p>
            <a:r>
              <a:rPr lang="en-US" dirty="0" smtClean="0"/>
              <a:t>So in this case the first element in inventory will be changed to “battle axe”</a:t>
            </a:r>
          </a:p>
          <a:p>
            <a:endParaRPr lang="en-US" dirty="0"/>
          </a:p>
          <a:p>
            <a:r>
              <a:rPr lang="en-US" i="1" dirty="0" smtClean="0"/>
              <a:t>Note: again we must use the * to dereference the iterator to change the value of the element it 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9746" y="5520380"/>
            <a:ext cx="4337222" cy="880419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89622" y="3657600"/>
            <a:ext cx="4335162" cy="259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Same stuff as before</a:t>
            </a:r>
          </a:p>
          <a:p>
            <a:endParaRPr lang="en-US" dirty="0"/>
          </a:p>
          <a:p>
            <a:r>
              <a:rPr lang="en-US" dirty="0" smtClean="0"/>
              <a:t>Printing out the contents of the inventory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13189" y="1159991"/>
            <a:ext cx="4337222" cy="36401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1556950"/>
            <a:ext cx="4335162" cy="259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Here we are using *</a:t>
            </a:r>
            <a:r>
              <a:rPr lang="en-US" dirty="0" err="1" smtClean="0"/>
              <a:t>myIterator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just as we used inventory[0] in the previous version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6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13189" y="1295400"/>
            <a:ext cx="4337222" cy="4572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52800" y="1793789"/>
            <a:ext cx="4335162" cy="297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To access the member functions of the element referenced by </a:t>
            </a:r>
            <a:r>
              <a:rPr lang="en-US" dirty="0" err="1" smtClean="0"/>
              <a:t>myIterator</a:t>
            </a:r>
            <a:r>
              <a:rPr lang="en-US" dirty="0" smtClean="0"/>
              <a:t> we can dereference it and use the “dot” to call the member function, as here:</a:t>
            </a:r>
          </a:p>
          <a:p>
            <a:endParaRPr lang="en-US" dirty="0"/>
          </a:p>
          <a:p>
            <a:r>
              <a:rPr lang="en-US" dirty="0" smtClean="0"/>
              <a:t>(*</a:t>
            </a:r>
            <a:r>
              <a:rPr lang="en-US" dirty="0" err="1" smtClean="0"/>
              <a:t>myIterator</a:t>
            </a:r>
            <a:r>
              <a:rPr lang="en-US" dirty="0" smtClean="0"/>
              <a:t>).size</a:t>
            </a:r>
          </a:p>
          <a:p>
            <a:endParaRPr lang="en-US" dirty="0"/>
          </a:p>
          <a:p>
            <a:r>
              <a:rPr lang="en-US" dirty="0" smtClean="0"/>
              <a:t>This does require the parentheses, and is a little awkward to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13189" y="1676400"/>
            <a:ext cx="4337222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5000" y="2086232"/>
            <a:ext cx="4445343" cy="403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There is a slightly better and prettier way to do the same thing and that is to use the arrow operator, -&gt;</a:t>
            </a:r>
          </a:p>
          <a:p>
            <a:r>
              <a:rPr lang="en-US" dirty="0" smtClean="0"/>
              <a:t>(a minus sign followed by a greater than sign)</a:t>
            </a:r>
          </a:p>
          <a:p>
            <a:endParaRPr lang="en-US" dirty="0"/>
          </a:p>
          <a:p>
            <a:r>
              <a:rPr lang="en-US" dirty="0" err="1" smtClean="0"/>
              <a:t>myIterator</a:t>
            </a:r>
            <a:r>
              <a:rPr lang="en-US" dirty="0" smtClean="0"/>
              <a:t>-&gt;size()</a:t>
            </a:r>
          </a:p>
          <a:p>
            <a:endParaRPr lang="en-US" dirty="0"/>
          </a:p>
          <a:p>
            <a:r>
              <a:rPr lang="en-US" dirty="0" smtClean="0"/>
              <a:t>does the same thing as</a:t>
            </a:r>
          </a:p>
          <a:p>
            <a:endParaRPr lang="en-US" dirty="0"/>
          </a:p>
          <a:p>
            <a:r>
              <a:rPr lang="en-US" dirty="0" smtClean="0"/>
              <a:t>(*</a:t>
            </a:r>
            <a:r>
              <a:rPr lang="en-US" dirty="0" err="1" smtClean="0"/>
              <a:t>myIterator</a:t>
            </a:r>
            <a:r>
              <a:rPr lang="en-US" dirty="0" smtClean="0"/>
              <a:t>).size()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04951" y="2286000"/>
            <a:ext cx="4337222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654" y="1219200"/>
            <a:ext cx="4625546" cy="52577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insert()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takes 2 parameters</a:t>
            </a:r>
          </a:p>
          <a:p>
            <a:r>
              <a:rPr lang="en-US" dirty="0" smtClean="0"/>
              <a:t>     - an iterator  (reference to an element)</a:t>
            </a:r>
          </a:p>
          <a:p>
            <a:r>
              <a:rPr lang="en-US" dirty="0"/>
              <a:t> </a:t>
            </a:r>
            <a:r>
              <a:rPr lang="en-US" dirty="0" smtClean="0"/>
              <a:t>    - a new element to insert</a:t>
            </a:r>
          </a:p>
          <a:p>
            <a:endParaRPr lang="en-US" dirty="0"/>
          </a:p>
          <a:p>
            <a:r>
              <a:rPr lang="en-US" dirty="0" smtClean="0"/>
              <a:t>The new element is inserted before the element referenced by the iterator</a:t>
            </a:r>
          </a:p>
          <a:p>
            <a:endParaRPr lang="en-US" dirty="0" smtClean="0"/>
          </a:p>
          <a:p>
            <a:r>
              <a:rPr lang="en-US" sz="1400" dirty="0" err="1" smtClean="0">
                <a:latin typeface="Comic Sans MS" panose="030F0702030302020204" pitchFamily="66" charset="0"/>
              </a:rPr>
              <a:t>inventory.insert</a:t>
            </a:r>
            <a:r>
              <a:rPr lang="en-US" sz="1400" dirty="0" smtClean="0">
                <a:latin typeface="Comic Sans MS" panose="030F0702030302020204" pitchFamily="66" charset="0"/>
              </a:rPr>
              <a:t>(</a:t>
            </a:r>
            <a:r>
              <a:rPr lang="en-US" sz="1400" dirty="0" err="1" smtClean="0">
                <a:latin typeface="Comic Sans MS" panose="030F0702030302020204" pitchFamily="66" charset="0"/>
              </a:rPr>
              <a:t>inventory.begin</a:t>
            </a:r>
            <a:r>
              <a:rPr lang="en-US" sz="1400" dirty="0">
                <a:latin typeface="Comic Sans MS" panose="030F0702030302020204" pitchFamily="66" charset="0"/>
              </a:rPr>
              <a:t>(), "crossbow");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inserts “crossbow” before the first element already in the vector</a:t>
            </a:r>
          </a:p>
          <a:p>
            <a:endParaRPr lang="en-US" dirty="0"/>
          </a:p>
          <a:p>
            <a:r>
              <a:rPr lang="en-US" dirty="0" smtClean="0"/>
              <a:t>So “crossbow” becomes the first element in the vector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225F7E-4731-4577-A68D-1076260918AD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Sequence Containers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Every object has a specific position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Predefined sequence containers</a:t>
            </a:r>
          </a:p>
          <a:p>
            <a:pPr lvl="1" eaLnBrk="1" hangingPunct="1"/>
            <a:r>
              <a:rPr lang="en-US" altLang="en-US" dirty="0" smtClean="0">
                <a:latin typeface="Courier New" pitchFamily="49" charset="0"/>
              </a:rPr>
              <a:t>vector</a:t>
            </a:r>
            <a:r>
              <a:rPr lang="en-US" altLang="en-US" dirty="0" smtClean="0"/>
              <a:t> ,</a:t>
            </a:r>
            <a:r>
              <a:rPr lang="en-US" altLang="en-US" dirty="0" smtClean="0">
                <a:latin typeface="Courier New" pitchFamily="49" charset="0"/>
              </a:rPr>
              <a:t> </a:t>
            </a:r>
            <a:r>
              <a:rPr lang="en-US" altLang="en-US" dirty="0" err="1" smtClean="0">
                <a:latin typeface="Courier New" pitchFamily="49" charset="0"/>
              </a:rPr>
              <a:t>deque</a:t>
            </a:r>
            <a:r>
              <a:rPr lang="en-US" altLang="en-US" dirty="0" smtClean="0"/>
              <a:t> ,</a:t>
            </a:r>
            <a:r>
              <a:rPr lang="en-US" altLang="en-US" dirty="0" smtClean="0">
                <a:latin typeface="Courier New" pitchFamily="49" charset="0"/>
              </a:rPr>
              <a:t> list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Sequence container </a:t>
            </a:r>
            <a:r>
              <a:rPr lang="en-US" altLang="en-US" dirty="0" smtClean="0">
                <a:latin typeface="Courier New" pitchFamily="49" charset="0"/>
              </a:rPr>
              <a:t>vector</a:t>
            </a:r>
          </a:p>
          <a:p>
            <a:pPr lvl="1" eaLnBrk="1" hangingPunct="1"/>
            <a:r>
              <a:rPr lang="en-US" altLang="en-US" dirty="0" smtClean="0"/>
              <a:t>Logically: same as arrays</a:t>
            </a:r>
          </a:p>
          <a:p>
            <a:pPr lvl="1" eaLnBrk="1" hangingPunct="1"/>
            <a:r>
              <a:rPr lang="en-US" altLang="en-US" dirty="0" smtClean="0"/>
              <a:t>Processed like arrays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i="1" dirty="0" smtClean="0"/>
              <a:t>Side Point: All containers</a:t>
            </a:r>
          </a:p>
          <a:p>
            <a:pPr lvl="1" eaLnBrk="1" hangingPunct="1"/>
            <a:r>
              <a:rPr lang="en-US" altLang="en-US" i="1" dirty="0" smtClean="0"/>
              <a:t>Use same names for common operations</a:t>
            </a:r>
          </a:p>
          <a:p>
            <a:pPr lvl="1" eaLnBrk="1" hangingPunct="1"/>
            <a:r>
              <a:rPr lang="en-US" altLang="en-US" i="1" dirty="0" smtClean="0"/>
              <a:t>Have specific operations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30536" y="2438400"/>
            <a:ext cx="1660264" cy="457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50492" y="2749377"/>
            <a:ext cx="4541108" cy="880419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95600" y="3657600"/>
            <a:ext cx="4335162" cy="259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Same stuff as before</a:t>
            </a:r>
          </a:p>
          <a:p>
            <a:endParaRPr lang="en-US" dirty="0"/>
          </a:p>
          <a:p>
            <a:r>
              <a:rPr lang="en-US" dirty="0" smtClean="0"/>
              <a:t>Printing out the contents of the inventory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2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95800" y="3886200"/>
            <a:ext cx="4541108" cy="620925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3292" y="1066800"/>
            <a:ext cx="4335162" cy="533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erase() is a member function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/>
          </a:p>
          <a:p>
            <a:r>
              <a:rPr lang="en-US" dirty="0" smtClean="0"/>
              <a:t>It removes the element referenced by the iterator sent from the vector</a:t>
            </a:r>
          </a:p>
          <a:p>
            <a:r>
              <a:rPr lang="en-US" dirty="0" smtClean="0"/>
              <a:t>AND adjusts all the remaining elements in the vector accordingly</a:t>
            </a:r>
          </a:p>
          <a:p>
            <a:endParaRPr lang="en-US" dirty="0"/>
          </a:p>
          <a:p>
            <a:r>
              <a:rPr lang="en-US" dirty="0" smtClean="0"/>
              <a:t>Caution: This will invalidate any iterators set previously that reference elements after the erased one</a:t>
            </a:r>
          </a:p>
          <a:p>
            <a:endParaRPr lang="en-US" dirty="0" smtClean="0"/>
          </a:p>
          <a:p>
            <a:r>
              <a:rPr lang="en-US" sz="1600" dirty="0" err="1">
                <a:latin typeface="Comic Sans MS" panose="030F0702030302020204" pitchFamily="66" charset="0"/>
              </a:rPr>
              <a:t>inventory.erase</a:t>
            </a:r>
            <a:r>
              <a:rPr lang="en-US" sz="1600" dirty="0">
                <a:latin typeface="Comic Sans MS" panose="030F0702030302020204" pitchFamily="66" charset="0"/>
              </a:rPr>
              <a:t>((</a:t>
            </a:r>
            <a:r>
              <a:rPr lang="en-US" sz="1600" dirty="0" err="1">
                <a:latin typeface="Comic Sans MS" panose="030F0702030302020204" pitchFamily="66" charset="0"/>
              </a:rPr>
              <a:t>inventory.begin</a:t>
            </a:r>
            <a:r>
              <a:rPr lang="en-US" sz="1600" dirty="0">
                <a:latin typeface="Comic Sans MS" panose="030F0702030302020204" pitchFamily="66" charset="0"/>
              </a:rPr>
              <a:t>() + 2));</a:t>
            </a:r>
          </a:p>
          <a:p>
            <a:endParaRPr lang="en-US" dirty="0" smtClean="0"/>
          </a:p>
          <a:p>
            <a:r>
              <a:rPr lang="en-US" dirty="0" smtClean="0"/>
              <a:t>This deletes the 3</a:t>
            </a:r>
            <a:r>
              <a:rPr lang="en-US" baseline="30000" dirty="0" smtClean="0"/>
              <a:t>rd</a:t>
            </a:r>
            <a:r>
              <a:rPr lang="en-US" dirty="0" smtClean="0"/>
              <a:t> element from the inventory vector object</a:t>
            </a:r>
          </a:p>
          <a:p>
            <a:r>
              <a:rPr lang="en-US" dirty="0" smtClean="0"/>
              <a:t>In this case it removes “armor” from the vector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0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Hero’s Inventory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838199"/>
            <a:ext cx="4625546" cy="58673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050" i="1" dirty="0">
                <a:latin typeface="Comic Sans MS" panose="030F0702030302020204" pitchFamily="66" charset="0"/>
              </a:rPr>
              <a:t>// Hero’s Inventory 3.0</a:t>
            </a:r>
          </a:p>
          <a:p>
            <a:r>
              <a:rPr lang="en-US" sz="1050" i="1" dirty="0">
                <a:latin typeface="Comic Sans MS" panose="030F0702030302020204" pitchFamily="66" charset="0"/>
              </a:rPr>
              <a:t>// Demonstrates iterators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</a:t>
            </a:r>
            <a:r>
              <a:rPr lang="en-US" sz="1200" dirty="0" err="1">
                <a:latin typeface="Comic Sans MS" panose="030F0702030302020204" pitchFamily="66" charset="0"/>
              </a:rPr>
              <a:t>iostream</a:t>
            </a:r>
            <a:r>
              <a:rPr lang="en-US" sz="12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&lt;string&gt;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using namespace </a:t>
            </a:r>
            <a:r>
              <a:rPr lang="en-US" sz="1200" dirty="0" err="1">
                <a:latin typeface="Comic Sans MS" panose="030F0702030302020204" pitchFamily="66" charset="0"/>
              </a:rPr>
              <a:t>std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 err="1">
                <a:latin typeface="Comic Sans MS" panose="030F0702030302020204" pitchFamily="66" charset="0"/>
              </a:rPr>
              <a:t>int</a:t>
            </a:r>
            <a:r>
              <a:rPr lang="en-US" sz="12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 inventory;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("sword");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("armor");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inventory.push_back</a:t>
            </a:r>
            <a:r>
              <a:rPr lang="en-US" sz="1200" dirty="0">
                <a:latin typeface="Comic Sans MS" panose="030F0702030302020204" pitchFamily="66" charset="0"/>
              </a:rPr>
              <a:t>("shield");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vector&lt;string</a:t>
            </a:r>
            <a:r>
              <a:rPr lang="en-US" sz="1200" dirty="0">
                <a:latin typeface="Comic Sans MS" panose="030F0702030302020204" pitchFamily="66" charset="0"/>
              </a:rPr>
              <a:t>&gt;::iterator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vector&lt;string&gt;::</a:t>
            </a:r>
            <a:r>
              <a:rPr lang="en-US" sz="1200" dirty="0" err="1">
                <a:latin typeface="Comic Sans MS" panose="030F0702030302020204" pitchFamily="66" charset="0"/>
              </a:rPr>
              <a:t>const_iterator</a:t>
            </a:r>
            <a:r>
              <a:rPr lang="en-US" sz="1200" dirty="0">
                <a:latin typeface="Comic Sans MS" panose="030F0702030302020204" pitchFamily="66" charset="0"/>
              </a:rPr>
              <a:t>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"Your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trade your sword for a battle axe.";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= "battle axe";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838200"/>
            <a:ext cx="4572000" cy="5867400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endParaRPr lang="en-US" sz="1200" dirty="0" smtClean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 smtClean="0">
                <a:latin typeface="Comic Sans MS" panose="030F0702030302020204" pitchFamily="66" charset="0"/>
              </a:rPr>
              <a:t>cout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r>
              <a:rPr lang="en-US" sz="1200" dirty="0">
                <a:latin typeface="Comic Sans MS" panose="030F0702030302020204" pitchFamily="66" charset="0"/>
              </a:rPr>
              <a:t>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(*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).size()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nThe</a:t>
            </a:r>
            <a:r>
              <a:rPr lang="en-US" sz="1200" dirty="0">
                <a:latin typeface="Comic Sans MS" panose="030F0702030302020204" pitchFamily="66" charset="0"/>
              </a:rPr>
              <a:t> item name ’" &lt;&lt; *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 &lt;&lt; "’ has 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myIterator</a:t>
            </a:r>
            <a:r>
              <a:rPr lang="en-US" sz="1200" dirty="0">
                <a:latin typeface="Comic Sans MS" panose="030F0702030302020204" pitchFamily="66" charset="0"/>
              </a:rPr>
              <a:t>-&gt;size() &lt;&lt; " letters in it.\n";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</a:t>
            </a:r>
            <a:r>
              <a:rPr lang="en-US" sz="1200" dirty="0">
                <a:latin typeface="Comic Sans MS" panose="030F0702030302020204" pitchFamily="66" charset="0"/>
              </a:rPr>
              <a:t> recover a crossbow from a slain enemy.";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inventory.insert</a:t>
            </a:r>
            <a:r>
              <a:rPr lang="en-US" sz="1200" dirty="0"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(), "crossbow");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armor is destroyed in a fierce battle.";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inventory.erase</a:t>
            </a:r>
            <a:r>
              <a:rPr lang="en-US" sz="1200" dirty="0">
                <a:latin typeface="Comic Sans MS" panose="030F0702030302020204" pitchFamily="66" charset="0"/>
              </a:rPr>
              <a:t>((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 + 2));</a:t>
            </a: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"\</a:t>
            </a:r>
            <a:r>
              <a:rPr lang="en-US" sz="1200" dirty="0" err="1">
                <a:latin typeface="Comic Sans MS" panose="030F0702030302020204" pitchFamily="66" charset="0"/>
              </a:rPr>
              <a:t>nYour</a:t>
            </a:r>
            <a:r>
              <a:rPr lang="en-US" sz="1200" dirty="0">
                <a:latin typeface="Comic Sans MS" panose="030F0702030302020204" pitchFamily="66" charset="0"/>
              </a:rPr>
              <a:t> items:\n";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for (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= </a:t>
            </a:r>
            <a:r>
              <a:rPr lang="en-US" sz="1200" dirty="0" err="1">
                <a:latin typeface="Comic Sans MS" panose="030F0702030302020204" pitchFamily="66" charset="0"/>
              </a:rPr>
              <a:t>inventory.begin</a:t>
            </a:r>
            <a:r>
              <a:rPr lang="en-US" sz="1200" dirty="0">
                <a:latin typeface="Comic Sans MS" panose="030F0702030302020204" pitchFamily="66" charset="0"/>
              </a:rPr>
              <a:t>(); 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!= </a:t>
            </a:r>
            <a:r>
              <a:rPr lang="en-US" sz="1200" dirty="0" err="1">
                <a:latin typeface="Comic Sans MS" panose="030F0702030302020204" pitchFamily="66" charset="0"/>
              </a:rPr>
              <a:t>inventory.end</a:t>
            </a:r>
            <a:r>
              <a:rPr lang="en-US" sz="1200" dirty="0">
                <a:latin typeface="Comic Sans MS" panose="030F0702030302020204" pitchFamily="66" charset="0"/>
              </a:rPr>
              <a:t>(); ++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   </a:t>
            </a:r>
            <a:r>
              <a:rPr lang="en-US" sz="1200" dirty="0" err="1">
                <a:latin typeface="Comic Sans MS" panose="030F0702030302020204" pitchFamily="66" charset="0"/>
              </a:rPr>
              <a:t>cout</a:t>
            </a:r>
            <a:r>
              <a:rPr lang="en-US" sz="1200" dirty="0">
                <a:latin typeface="Comic Sans MS" panose="030F0702030302020204" pitchFamily="66" charset="0"/>
              </a:rPr>
              <a:t> &lt;&lt; *</a:t>
            </a:r>
            <a:r>
              <a:rPr lang="en-US" sz="1200" dirty="0" err="1">
                <a:latin typeface="Comic Sans MS" panose="030F0702030302020204" pitchFamily="66" charset="0"/>
              </a:rPr>
              <a:t>iter</a:t>
            </a:r>
            <a:r>
              <a:rPr lang="en-US" sz="1200" dirty="0">
                <a:latin typeface="Comic Sans MS" panose="030F0702030302020204" pitchFamily="66" charset="0"/>
              </a:rPr>
              <a:t> &lt;&lt; </a:t>
            </a:r>
            <a:r>
              <a:rPr lang="en-US" sz="1200" dirty="0" err="1">
                <a:latin typeface="Comic Sans MS" panose="030F0702030302020204" pitchFamily="66" charset="0"/>
              </a:rPr>
              <a:t>endl</a:t>
            </a:r>
            <a:r>
              <a:rPr lang="en-US" sz="12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}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50492" y="4343400"/>
            <a:ext cx="4541108" cy="9906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500" y="3009900"/>
            <a:ext cx="4335162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Same stuff as before</a:t>
            </a:r>
          </a:p>
          <a:p>
            <a:endParaRPr lang="en-US" dirty="0"/>
          </a:p>
          <a:p>
            <a:r>
              <a:rPr lang="en-US" dirty="0" smtClean="0"/>
              <a:t>Printing out the contents of the inventory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</a:t>
            </a:r>
          </a:p>
          <a:p>
            <a:pPr lvl="1"/>
            <a:r>
              <a:rPr lang="en-US" dirty="0" smtClean="0"/>
              <a:t>Concept of Iterators</a:t>
            </a:r>
          </a:p>
          <a:p>
            <a:pPr lvl="1"/>
            <a:r>
              <a:rPr lang="en-US" dirty="0" smtClean="0"/>
              <a:t>Hero’s Inventory 3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STL Algorithms</a:t>
            </a:r>
          </a:p>
          <a:p>
            <a:pPr lvl="2"/>
            <a:r>
              <a:rPr lang="en-US" dirty="0" smtClean="0"/>
              <a:t>EXAMPLE to demonstrate:</a:t>
            </a:r>
          </a:p>
          <a:p>
            <a:pPr lvl="3"/>
            <a:r>
              <a:rPr lang="en-US" dirty="0" smtClean="0"/>
              <a:t>STL Algorithm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STL defines a group of algorithms that allow the manipulation of elements in containers by using iterators</a:t>
            </a:r>
          </a:p>
          <a:p>
            <a:endParaRPr lang="en-US" dirty="0"/>
          </a:p>
          <a:p>
            <a:r>
              <a:rPr lang="en-US" dirty="0" smtClean="0"/>
              <a:t>For the majority of this class you will be implementing your own versions of various algorithms</a:t>
            </a:r>
          </a:p>
          <a:p>
            <a:pPr lvl="1"/>
            <a:r>
              <a:rPr lang="en-US" dirty="0" smtClean="0"/>
              <a:t>BUT it is good to be familiar with those included in STL and how to use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2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Scores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demonstrate the use of STL algorithms we will look through a program that maintains a list of player high scores</a:t>
            </a:r>
          </a:p>
          <a:p>
            <a:endParaRPr lang="en-US" dirty="0"/>
          </a:p>
          <a:p>
            <a:r>
              <a:rPr lang="en-US" dirty="0" smtClean="0"/>
              <a:t>The program will create a vector of high score</a:t>
            </a:r>
          </a:p>
          <a:p>
            <a:r>
              <a:rPr lang="en-US" dirty="0" smtClean="0"/>
              <a:t>Using STL algorithms it will </a:t>
            </a:r>
          </a:p>
          <a:p>
            <a:pPr lvl="1"/>
            <a:r>
              <a:rPr lang="en-US" dirty="0" smtClean="0"/>
              <a:t>search, </a:t>
            </a:r>
          </a:p>
          <a:p>
            <a:pPr lvl="1"/>
            <a:r>
              <a:rPr lang="en-US" dirty="0" smtClean="0"/>
              <a:t>shuffle, </a:t>
            </a:r>
          </a:p>
          <a:p>
            <a:pPr lvl="1"/>
            <a:r>
              <a:rPr lang="en-US" dirty="0" smtClean="0"/>
              <a:t>and sort the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 – </a:t>
            </a:r>
            <a:r>
              <a:rPr lang="en-US" dirty="0" err="1" smtClean="0"/>
              <a:t>HighScores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Download, compile, look over…</a:t>
            </a:r>
          </a:p>
          <a:p>
            <a:pPr lvl="1"/>
            <a:r>
              <a:rPr lang="en-US" dirty="0" smtClean="0"/>
              <a:t>EX013_HighScores.cpp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 to next slide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= find(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scores.begin</a:t>
            </a:r>
            <a:r>
              <a:rPr lang="en-US" sz="1300" dirty="0" smtClean="0">
                <a:latin typeface="Comic Sans MS" panose="030F0702030302020204" pitchFamily="66" charset="0"/>
              </a:rPr>
              <a:t>(),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if (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!=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"\</a:t>
            </a:r>
            <a:r>
              <a:rPr lang="en-US" sz="1300" dirty="0" err="1" smtClean="0">
                <a:latin typeface="Comic Sans MS" panose="030F0702030302020204" pitchFamily="66" charset="0"/>
              </a:rPr>
              <a:t>nRandomizing</a:t>
            </a:r>
            <a:r>
              <a:rPr lang="en-US" sz="1300" dirty="0" smtClean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srand</a:t>
            </a:r>
            <a:r>
              <a:rPr lang="en-US" sz="1300" dirty="0" smtClean="0">
                <a:latin typeface="Comic Sans MS" panose="030F0702030302020204" pitchFamily="66" charset="0"/>
              </a:rPr>
              <a:t>(</a:t>
            </a:r>
            <a:r>
              <a:rPr lang="en-US" sz="1300" dirty="0" err="1" smtClean="0">
                <a:latin typeface="Comic Sans MS" panose="030F0702030302020204" pitchFamily="66" charset="0"/>
              </a:rPr>
              <a:t>static_cast</a:t>
            </a:r>
            <a:r>
              <a:rPr lang="en-US" sz="1300" dirty="0" smtClean="0">
                <a:latin typeface="Comic Sans MS" panose="030F0702030302020204" pitchFamily="66" charset="0"/>
              </a:rPr>
              <a:t>&lt;unsigned </a:t>
            </a:r>
            <a:r>
              <a:rPr lang="en-US" sz="1300" dirty="0" err="1" smtClean="0">
                <a:latin typeface="Comic Sans MS" panose="030F0702030302020204" pitchFamily="66" charset="0"/>
              </a:rPr>
              <a:t>int</a:t>
            </a:r>
            <a:r>
              <a:rPr lang="en-US" sz="1300" dirty="0" smtClean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random_shuffle</a:t>
            </a:r>
            <a:r>
              <a:rPr lang="en-US" sz="1300" dirty="0" smtClean="0">
                <a:latin typeface="Comic Sans MS" panose="030F0702030302020204" pitchFamily="66" charset="0"/>
              </a:rPr>
              <a:t>(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scores.begin</a:t>
            </a:r>
            <a:r>
              <a:rPr lang="en-US" sz="1300" dirty="0" smtClean="0">
                <a:latin typeface="Comic Sans MS" panose="030F0702030302020204" pitchFamily="66" charset="0"/>
              </a:rPr>
              <a:t>(),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"\</a:t>
            </a:r>
            <a:r>
              <a:rPr lang="en-US" sz="1300" dirty="0" err="1" smtClean="0">
                <a:latin typeface="Comic Sans MS" panose="030F0702030302020204" pitchFamily="66" charset="0"/>
              </a:rPr>
              <a:t>nHigh</a:t>
            </a:r>
            <a:r>
              <a:rPr lang="en-US" sz="1300" dirty="0" smtClean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for (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=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scores.begin</a:t>
            </a:r>
            <a:r>
              <a:rPr lang="en-US" sz="1300" dirty="0" smtClean="0">
                <a:latin typeface="Comic Sans MS" panose="030F0702030302020204" pitchFamily="66" charset="0"/>
              </a:rPr>
              <a:t>();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!=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(); ++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*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&lt;&lt; </a:t>
            </a:r>
            <a:r>
              <a:rPr lang="en-US" sz="1300" dirty="0" err="1" smtClean="0">
                <a:latin typeface="Comic Sans MS" panose="030F0702030302020204" pitchFamily="66" charset="0"/>
              </a:rPr>
              <a:t>endl</a:t>
            </a:r>
            <a:r>
              <a:rPr lang="en-US" sz="1300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"\</a:t>
            </a:r>
            <a:r>
              <a:rPr lang="en-US" sz="1300" dirty="0" err="1" smtClean="0">
                <a:latin typeface="Comic Sans MS" panose="030F0702030302020204" pitchFamily="66" charset="0"/>
              </a:rPr>
              <a:t>nSorting</a:t>
            </a:r>
            <a:r>
              <a:rPr lang="en-US" sz="1300" dirty="0" smtClean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sort(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scores.begin</a:t>
            </a:r>
            <a:r>
              <a:rPr lang="en-US" sz="1300" dirty="0" smtClean="0">
                <a:latin typeface="Comic Sans MS" panose="030F0702030302020204" pitchFamily="66" charset="0"/>
              </a:rPr>
              <a:t>(),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"\</a:t>
            </a:r>
            <a:r>
              <a:rPr lang="en-US" sz="1300" dirty="0" err="1" smtClean="0">
                <a:latin typeface="Comic Sans MS" panose="030F0702030302020204" pitchFamily="66" charset="0"/>
              </a:rPr>
              <a:t>nHigh</a:t>
            </a:r>
            <a:r>
              <a:rPr lang="en-US" sz="1300" dirty="0" smtClean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for (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=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scores.begin</a:t>
            </a:r>
            <a:r>
              <a:rPr lang="en-US" sz="1300" dirty="0" smtClean="0">
                <a:latin typeface="Comic Sans MS" panose="030F0702030302020204" pitchFamily="66" charset="0"/>
              </a:rPr>
              <a:t>();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!= </a:t>
            </a:r>
            <a:r>
              <a:rPr lang="en-US" sz="1300" dirty="0" err="1" smtClean="0">
                <a:latin typeface="Comic Sans MS" panose="030F0702030302020204" pitchFamily="66" charset="0"/>
              </a:rPr>
              <a:t>scores.end</a:t>
            </a:r>
            <a:r>
              <a:rPr lang="en-US" sz="1300" dirty="0" smtClean="0">
                <a:latin typeface="Comic Sans MS" panose="030F0702030302020204" pitchFamily="66" charset="0"/>
              </a:rPr>
              <a:t>(); ++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   </a:t>
            </a:r>
            <a:r>
              <a:rPr lang="en-US" sz="1300" dirty="0" err="1" smtClean="0">
                <a:latin typeface="Comic Sans MS" panose="030F0702030302020204" pitchFamily="66" charset="0"/>
              </a:rPr>
              <a:t>cout</a:t>
            </a:r>
            <a:r>
              <a:rPr lang="en-US" sz="1300" dirty="0" smtClean="0">
                <a:latin typeface="Comic Sans MS" panose="030F0702030302020204" pitchFamily="66" charset="0"/>
              </a:rPr>
              <a:t> &lt;&lt; *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&lt;&lt; </a:t>
            </a:r>
            <a:r>
              <a:rPr lang="en-US" sz="1300" dirty="0" err="1" smtClean="0">
                <a:latin typeface="Comic Sans MS" panose="030F0702030302020204" pitchFamily="66" charset="0"/>
              </a:rPr>
              <a:t>endl</a:t>
            </a:r>
            <a:r>
              <a:rPr lang="en-US" sz="1300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}</a:t>
            </a:r>
            <a:endParaRPr lang="en-US" sz="1300" dirty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397" y="1371600"/>
            <a:ext cx="2161403" cy="3048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9800" y="1066800"/>
            <a:ext cx="4335162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To use STL algorithms the file</a:t>
            </a:r>
          </a:p>
          <a:p>
            <a:r>
              <a:rPr lang="en-US" dirty="0" smtClean="0"/>
              <a:t>algorithm</a:t>
            </a:r>
          </a:p>
          <a:p>
            <a:r>
              <a:rPr lang="en-US" dirty="0" smtClean="0"/>
              <a:t>needs to be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0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397" y="3505200"/>
            <a:ext cx="2466203" cy="8382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56819" y="2743200"/>
            <a:ext cx="4335162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We will begin with 3 arbitrary, hard-coded, high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3567" y="5638800"/>
            <a:ext cx="3153033" cy="8382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0" y="4139514"/>
            <a:ext cx="4335162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We will test the find algorithm by having the user enter a score to find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7DA97B-2A18-44BE-82F6-38D19EEDB73B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Sequence Container: </a:t>
            </a:r>
            <a:r>
              <a:rPr lang="en-US" altLang="en-US" smtClean="0">
                <a:latin typeface="Courier New" pitchFamily="49" charset="0"/>
              </a:rPr>
              <a:t>vector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Vector container</a:t>
            </a:r>
          </a:p>
          <a:p>
            <a:pPr lvl="1" eaLnBrk="1" hangingPunct="1"/>
            <a:r>
              <a:rPr lang="en-US" altLang="en-US" dirty="0" smtClean="0"/>
              <a:t>Stores, manages objects in a dynamic array</a:t>
            </a:r>
          </a:p>
          <a:p>
            <a:pPr lvl="1" eaLnBrk="1" hangingPunct="1"/>
            <a:r>
              <a:rPr lang="en-US" altLang="en-US" dirty="0" smtClean="0"/>
              <a:t>Elements accessed randomly</a:t>
            </a:r>
          </a:p>
          <a:p>
            <a:pPr lvl="1" eaLnBrk="1" hangingPunct="1"/>
            <a:r>
              <a:rPr lang="en-US" altLang="en-US" dirty="0" smtClean="0"/>
              <a:t>Time-consuming item insertion: middle, beginning</a:t>
            </a:r>
          </a:p>
          <a:p>
            <a:pPr lvl="1" eaLnBrk="1" hangingPunct="1"/>
            <a:r>
              <a:rPr lang="en-US" altLang="en-US" dirty="0" smtClean="0"/>
              <a:t>Fast item insertion: end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Class implementing vector container</a:t>
            </a:r>
          </a:p>
          <a:p>
            <a:pPr lvl="1" eaLnBrk="1" hangingPunct="1"/>
            <a:r>
              <a:rPr lang="en-US" altLang="en-US" dirty="0" smtClean="0">
                <a:latin typeface="Courier New" pitchFamily="49" charset="0"/>
              </a:rPr>
              <a:t>vector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Header file containing the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lvl="1" eaLnBrk="1" hangingPunct="1"/>
            <a:r>
              <a:rPr lang="en-US" altLang="en-US" dirty="0" smtClean="0">
                <a:latin typeface="Courier New" pitchFamily="49" charset="0"/>
              </a:rPr>
              <a:t>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1173" y="636374"/>
            <a:ext cx="3935627" cy="354226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9000" y="990600"/>
            <a:ext cx="4335162" cy="3733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err="1" smtClean="0"/>
              <a:t>std</a:t>
            </a:r>
            <a:r>
              <a:rPr lang="en-US" dirty="0" smtClean="0"/>
              <a:t>::find is a “global” function</a:t>
            </a:r>
          </a:p>
          <a:p>
            <a:r>
              <a:rPr lang="en-US" dirty="0" smtClean="0"/>
              <a:t>It takes a starting reference iterator</a:t>
            </a:r>
          </a:p>
          <a:p>
            <a:r>
              <a:rPr lang="en-US" dirty="0" smtClean="0"/>
              <a:t>and an ending reference iterator</a:t>
            </a:r>
          </a:p>
          <a:p>
            <a:endParaRPr lang="en-US" dirty="0" smtClean="0"/>
          </a:p>
          <a:p>
            <a:r>
              <a:rPr lang="en-US" dirty="0" smtClean="0"/>
              <a:t>Recall </a:t>
            </a:r>
            <a:r>
              <a:rPr lang="en-US" dirty="0" err="1" smtClean="0"/>
              <a:t>scores.end</a:t>
            </a:r>
            <a:r>
              <a:rPr lang="en-US" dirty="0" smtClean="0"/>
              <a:t>() is a reference </a:t>
            </a:r>
            <a:br>
              <a:rPr lang="en-US" dirty="0" smtClean="0"/>
            </a:br>
            <a:r>
              <a:rPr lang="en-US" dirty="0" smtClean="0"/>
              <a:t>one past the last element in the scores vector  (i.e. an invalid element indicating the end of the vector)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1173" y="803190"/>
            <a:ext cx="3935627" cy="354226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9238" y="990600"/>
            <a:ext cx="4335162" cy="3733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err="1" smtClean="0"/>
              <a:t>std</a:t>
            </a:r>
            <a:r>
              <a:rPr lang="en-US" dirty="0" smtClean="0"/>
              <a:t>::find() returns the reference to the element that has the value of sent to find</a:t>
            </a:r>
          </a:p>
          <a:p>
            <a:endParaRPr lang="en-US" dirty="0"/>
          </a:p>
          <a:p>
            <a:r>
              <a:rPr lang="en-US" dirty="0" smtClean="0"/>
              <a:t>If no such element was found it returns it returns a reference to </a:t>
            </a:r>
            <a:r>
              <a:rPr lang="en-US" dirty="0" err="1" smtClean="0"/>
              <a:t>scores.end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(i.e. an invalid element)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7351" y="2743200"/>
            <a:ext cx="3935627" cy="354226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9238" y="990600"/>
            <a:ext cx="4335162" cy="3733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As we will be wanting a different random shuffle each time we run the program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we need to seed the random number generator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prior to calling the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random_shuffle</a:t>
            </a:r>
            <a:r>
              <a:rPr lang="en-US" dirty="0" smtClean="0"/>
              <a:t>() algorithm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7351" y="3179803"/>
            <a:ext cx="3935627" cy="354226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9238" y="990600"/>
            <a:ext cx="4335162" cy="3733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random_shuffle</a:t>
            </a:r>
            <a:r>
              <a:rPr lang="en-US" dirty="0" smtClean="0"/>
              <a:t>() is a global function defined in the algorithm file</a:t>
            </a:r>
          </a:p>
          <a:p>
            <a:endParaRPr lang="en-US" dirty="0"/>
          </a:p>
          <a:p>
            <a:r>
              <a:rPr lang="en-US" dirty="0" smtClean="0"/>
              <a:t>It requires you to send a starting iterator and an ending iterator of a container for the element you want shuffled</a:t>
            </a:r>
          </a:p>
          <a:p>
            <a:endParaRPr lang="en-US" dirty="0"/>
          </a:p>
          <a:p>
            <a:r>
              <a:rPr lang="en-US" dirty="0" smtClean="0"/>
              <a:t>We want to shuffle all the elements in the scores array so we send </a:t>
            </a:r>
            <a:r>
              <a:rPr lang="en-US" dirty="0" err="1" smtClean="0"/>
              <a:t>scores.begin</a:t>
            </a:r>
            <a:r>
              <a:rPr lang="en-US" dirty="0" smtClean="0"/>
              <a:t>() and </a:t>
            </a:r>
            <a:r>
              <a:rPr lang="en-US" dirty="0" err="1" smtClean="0"/>
              <a:t>scores.end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7351" y="3581400"/>
            <a:ext cx="3935627" cy="1143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9238" y="3429000"/>
            <a:ext cx="4335162" cy="129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Display the scores to show they are randomized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49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Looking at Example: High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654" y="609601"/>
            <a:ext cx="4701746" cy="6095998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100" i="1" dirty="0">
                <a:latin typeface="Comic Sans MS" panose="030F0702030302020204" pitchFamily="66" charset="0"/>
              </a:rPr>
              <a:t>// High Scores</a:t>
            </a:r>
          </a:p>
          <a:p>
            <a:r>
              <a:rPr lang="en-US" sz="1100" i="1" dirty="0">
                <a:latin typeface="Comic Sans MS" panose="030F0702030302020204" pitchFamily="66" charset="0"/>
              </a:rPr>
              <a:t>// Demonstrates algorithms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iostream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&lt;vector&gt;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&lt;algorithm&gt;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ctime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#include &lt;</a:t>
            </a:r>
            <a:r>
              <a:rPr lang="en-US" sz="1400" dirty="0" err="1">
                <a:latin typeface="Comic Sans MS" panose="030F0702030302020204" pitchFamily="66" charset="0"/>
              </a:rPr>
              <a:t>cstdlib</a:t>
            </a:r>
            <a:r>
              <a:rPr lang="en-US" sz="1400" dirty="0">
                <a:latin typeface="Comic Sans MS" panose="030F0702030302020204" pitchFamily="66" charset="0"/>
              </a:rPr>
              <a:t>&gt;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using namespace </a:t>
            </a:r>
            <a:r>
              <a:rPr lang="en-US" sz="1400" dirty="0" err="1">
                <a:latin typeface="Comic Sans MS" panose="030F0702030302020204" pitchFamily="66" charset="0"/>
              </a:rPr>
              <a:t>std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main()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&gt;::</a:t>
            </a:r>
            <a:r>
              <a:rPr lang="en-US" sz="1400" dirty="0" err="1">
                <a:latin typeface="Comic Sans MS" panose="030F0702030302020204" pitchFamily="66" charset="0"/>
              </a:rPr>
              <a:t>const_iterator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"Creating a list of scores.";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vector&lt;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&gt; scores;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(1000);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(3800);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scores.push_back</a:t>
            </a:r>
            <a:r>
              <a:rPr lang="en-US" sz="1400" dirty="0">
                <a:latin typeface="Comic Sans MS" panose="030F0702030302020204" pitchFamily="66" charset="0"/>
              </a:rPr>
              <a:t>(9400);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nHigh</a:t>
            </a:r>
            <a:r>
              <a:rPr lang="en-US" sz="14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 (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scores.begin</a:t>
            </a:r>
            <a:r>
              <a:rPr lang="en-US" sz="1400" dirty="0">
                <a:latin typeface="Comic Sans MS" panose="030F0702030302020204" pitchFamily="66" charset="0"/>
              </a:rPr>
              <a:t>(); 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!= </a:t>
            </a:r>
            <a:r>
              <a:rPr lang="en-US" sz="1400" dirty="0" err="1">
                <a:latin typeface="Comic Sans MS" panose="030F0702030302020204" pitchFamily="66" charset="0"/>
              </a:rPr>
              <a:t>scores.end</a:t>
            </a:r>
            <a:r>
              <a:rPr lang="en-US" sz="1400" dirty="0">
                <a:latin typeface="Comic Sans MS" panose="030F0702030302020204" pitchFamily="66" charset="0"/>
              </a:rPr>
              <a:t>(); ++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*</a:t>
            </a:r>
            <a:r>
              <a:rPr lang="en-US" sz="1400" dirty="0" err="1">
                <a:latin typeface="Comic Sans MS" panose="030F0702030302020204" pitchFamily="66" charset="0"/>
              </a:rPr>
              <a:t>iter</a:t>
            </a:r>
            <a:r>
              <a:rPr lang="en-US" sz="1400" dirty="0">
                <a:latin typeface="Comic Sans MS" panose="030F0702030302020204" pitchFamily="66" charset="0"/>
              </a:rPr>
              <a:t> &lt;&lt; </a:t>
            </a:r>
            <a:r>
              <a:rPr lang="en-US" sz="1400" dirty="0" err="1">
                <a:latin typeface="Comic Sans MS" panose="030F0702030302020204" pitchFamily="66" charset="0"/>
              </a:rPr>
              <a:t>endl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>
                <a:latin typeface="Comic Sans MS" panose="030F0702030302020204" pitchFamily="66" charset="0"/>
              </a:rPr>
              <a:t>cout</a:t>
            </a:r>
            <a:r>
              <a:rPr lang="en-US" sz="1400" dirty="0">
                <a:latin typeface="Comic Sans MS" panose="030F0702030302020204" pitchFamily="66" charset="0"/>
              </a:rPr>
              <a:t> &lt;&lt; "\</a:t>
            </a:r>
            <a:r>
              <a:rPr lang="en-US" sz="1400" dirty="0" err="1">
                <a:latin typeface="Comic Sans MS" panose="030F0702030302020204" pitchFamily="66" charset="0"/>
              </a:rPr>
              <a:t>nFinding</a:t>
            </a:r>
            <a:r>
              <a:rPr lang="en-US" sz="1400" dirty="0">
                <a:latin typeface="Comic Sans MS" panose="030F0702030302020204" pitchFamily="66" charset="0"/>
              </a:rPr>
              <a:t> a score.";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latin typeface="Comic Sans MS" panose="030F0702030302020204" pitchFamily="66" charset="0"/>
              </a:rPr>
              <a:t>  </a:t>
            </a:r>
            <a:r>
              <a:rPr lang="en-US" sz="1400" dirty="0" err="1" smtClean="0">
                <a:latin typeface="Comic Sans MS" panose="030F0702030302020204" pitchFamily="66" charset="0"/>
              </a:rPr>
              <a:t>cout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&lt;&lt; "\</a:t>
            </a:r>
            <a:r>
              <a:rPr lang="en-US" sz="1400" dirty="0" err="1">
                <a:latin typeface="Comic Sans MS" panose="030F0702030302020204" pitchFamily="66" charset="0"/>
              </a:rPr>
              <a:t>nEnter</a:t>
            </a:r>
            <a:r>
              <a:rPr lang="en-US" sz="1400" dirty="0">
                <a:latin typeface="Comic Sans MS" panose="030F0702030302020204" pitchFamily="66" charset="0"/>
              </a:rPr>
              <a:t> a score to find: ";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cin</a:t>
            </a:r>
            <a:r>
              <a:rPr lang="en-US" sz="1400" dirty="0">
                <a:latin typeface="Comic Sans MS" panose="030F0702030302020204" pitchFamily="66" charset="0"/>
              </a:rPr>
              <a:t> &gt;&gt; score;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609601"/>
            <a:ext cx="4343400" cy="6095999"/>
          </a:xfrm>
          <a:prstGeom prst="rect">
            <a:avLst/>
          </a:prstGeom>
          <a:solidFill>
            <a:srgbClr val="FEFEBF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300" dirty="0">
                <a:latin typeface="Comic Sans MS" panose="030F0702030302020204" pitchFamily="66" charset="0"/>
              </a:rPr>
              <a:t> </a:t>
            </a:r>
            <a:r>
              <a:rPr lang="en-US" sz="1300" dirty="0" smtClean="0">
                <a:latin typeface="Comic Sans MS" panose="030F0702030302020204" pitchFamily="66" charset="0"/>
              </a:rPr>
              <a:t>  </a:t>
            </a:r>
            <a:r>
              <a:rPr lang="en-US" sz="1300" dirty="0" err="1" smtClean="0">
                <a:latin typeface="Comic Sans MS" panose="030F0702030302020204" pitchFamily="66" charset="0"/>
              </a:rPr>
              <a:t>iter</a:t>
            </a:r>
            <a:r>
              <a:rPr lang="en-US" sz="1300" dirty="0" smtClean="0">
                <a:latin typeface="Comic Sans MS" panose="030F0702030302020204" pitchFamily="66" charset="0"/>
              </a:rPr>
              <a:t> </a:t>
            </a:r>
            <a:r>
              <a:rPr lang="en-US" sz="1300" dirty="0">
                <a:latin typeface="Comic Sans MS" panose="030F0702030302020204" pitchFamily="66" charset="0"/>
              </a:rPr>
              <a:t>= find(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(), score);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if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else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"Score not found.\n";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nRandomizing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srand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static_cast</a:t>
            </a:r>
            <a:r>
              <a:rPr lang="en-US" sz="1300" dirty="0">
                <a:latin typeface="Comic Sans MS" panose="030F0702030302020204" pitchFamily="66" charset="0"/>
              </a:rPr>
              <a:t>&lt;unsigned </a:t>
            </a:r>
            <a:r>
              <a:rPr lang="en-US" sz="1300" dirty="0" err="1">
                <a:latin typeface="Comic Sans MS" panose="030F0702030302020204" pitchFamily="66" charset="0"/>
              </a:rPr>
              <a:t>int</a:t>
            </a:r>
            <a:r>
              <a:rPr lang="en-US" sz="1300" dirty="0">
                <a:latin typeface="Comic Sans MS" panose="030F0702030302020204" pitchFamily="66" charset="0"/>
              </a:rPr>
              <a:t>&gt;(time(0)));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random_shuffle</a:t>
            </a:r>
            <a:r>
              <a:rPr lang="en-US" sz="1300" dirty="0">
                <a:latin typeface="Comic Sans MS" panose="030F0702030302020204" pitchFamily="66" charset="0"/>
              </a:rPr>
              <a:t>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nSorting</a:t>
            </a:r>
            <a:r>
              <a:rPr lang="en-US" sz="1300" dirty="0">
                <a:latin typeface="Comic Sans MS" panose="030F0702030302020204" pitchFamily="66" charset="0"/>
              </a:rPr>
              <a:t> scores.";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sort(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(),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());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"\</a:t>
            </a:r>
            <a:r>
              <a:rPr lang="en-US" sz="1300" dirty="0" err="1">
                <a:latin typeface="Comic Sans MS" panose="030F0702030302020204" pitchFamily="66" charset="0"/>
              </a:rPr>
              <a:t>nHigh</a:t>
            </a:r>
            <a:r>
              <a:rPr lang="en-US" sz="1300" dirty="0">
                <a:latin typeface="Comic Sans MS" panose="030F0702030302020204" pitchFamily="66" charset="0"/>
              </a:rPr>
              <a:t> Scores:\n";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for (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= </a:t>
            </a:r>
            <a:r>
              <a:rPr lang="en-US" sz="1300" dirty="0" err="1">
                <a:latin typeface="Comic Sans MS" panose="030F0702030302020204" pitchFamily="66" charset="0"/>
              </a:rPr>
              <a:t>scores.begin</a:t>
            </a:r>
            <a:r>
              <a:rPr lang="en-US" sz="1300" dirty="0">
                <a:latin typeface="Comic Sans MS" panose="030F0702030302020204" pitchFamily="66" charset="0"/>
              </a:rPr>
              <a:t>(); 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!= </a:t>
            </a:r>
            <a:r>
              <a:rPr lang="en-US" sz="1300" dirty="0" err="1">
                <a:latin typeface="Comic Sans MS" panose="030F0702030302020204" pitchFamily="66" charset="0"/>
              </a:rPr>
              <a:t>scores.end</a:t>
            </a:r>
            <a:r>
              <a:rPr lang="en-US" sz="1300" dirty="0">
                <a:latin typeface="Comic Sans MS" panose="030F0702030302020204" pitchFamily="66" charset="0"/>
              </a:rPr>
              <a:t>(); ++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   </a:t>
            </a:r>
            <a:r>
              <a:rPr lang="en-US" sz="1300" dirty="0" err="1">
                <a:latin typeface="Comic Sans MS" panose="030F0702030302020204" pitchFamily="66" charset="0"/>
              </a:rPr>
              <a:t>cout</a:t>
            </a:r>
            <a:r>
              <a:rPr lang="en-US" sz="1300" dirty="0">
                <a:latin typeface="Comic Sans MS" panose="030F0702030302020204" pitchFamily="66" charset="0"/>
              </a:rPr>
              <a:t> &lt;&lt; *</a:t>
            </a:r>
            <a:r>
              <a:rPr lang="en-US" sz="1300" dirty="0" err="1">
                <a:latin typeface="Comic Sans MS" panose="030F0702030302020204" pitchFamily="66" charset="0"/>
              </a:rPr>
              <a:t>iter</a:t>
            </a:r>
            <a:r>
              <a:rPr lang="en-US" sz="1300" dirty="0">
                <a:latin typeface="Comic Sans MS" panose="030F0702030302020204" pitchFamily="66" charset="0"/>
              </a:rPr>
              <a:t> &lt;&lt; </a:t>
            </a:r>
            <a:r>
              <a:rPr lang="en-US" sz="1300" dirty="0" err="1">
                <a:latin typeface="Comic Sans MS" panose="030F0702030302020204" pitchFamily="66" charset="0"/>
              </a:rPr>
              <a:t>endl</a:t>
            </a:r>
            <a:r>
              <a:rPr lang="en-US" sz="13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   return 0;</a:t>
            </a:r>
          </a:p>
          <a:p>
            <a:r>
              <a:rPr lang="en-US" sz="13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57351" y="4724400"/>
            <a:ext cx="3935627" cy="381000"/>
          </a:xfrm>
          <a:prstGeom prst="roundRect">
            <a:avLst/>
          </a:prstGeom>
          <a:solidFill>
            <a:schemeClr val="accent1">
              <a:alpha val="5000"/>
            </a:schemeClr>
          </a:solidFill>
          <a:ln w="5715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9238" y="1828800"/>
            <a:ext cx="4335162" cy="2895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err="1" smtClean="0"/>
              <a:t>std</a:t>
            </a:r>
            <a:r>
              <a:rPr lang="en-US" dirty="0" smtClean="0"/>
              <a:t>::sort is a global function declared in the algorithm file</a:t>
            </a:r>
          </a:p>
          <a:p>
            <a:endParaRPr lang="en-US" dirty="0"/>
          </a:p>
          <a:p>
            <a:r>
              <a:rPr lang="en-US" dirty="0" smtClean="0"/>
              <a:t>Like </a:t>
            </a:r>
            <a:r>
              <a:rPr lang="en-US" dirty="0" err="1" smtClean="0"/>
              <a:t>random_shuffle</a:t>
            </a:r>
            <a:r>
              <a:rPr lang="en-US" dirty="0" smtClean="0"/>
              <a:t> you send it a starting iterator and an ending iterator for the elements you want sorted</a:t>
            </a:r>
          </a:p>
          <a:p>
            <a:endParaRPr lang="en-US" dirty="0"/>
          </a:p>
          <a:p>
            <a:r>
              <a:rPr lang="en-US" dirty="0" smtClean="0"/>
              <a:t>It will sort them in ascending order</a:t>
            </a:r>
          </a:p>
          <a:p>
            <a:r>
              <a:rPr lang="en-US" dirty="0" smtClean="0"/>
              <a:t>from least to greatest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</a:t>
            </a:r>
          </a:p>
          <a:p>
            <a:pPr lvl="1"/>
            <a:r>
              <a:rPr lang="en-US" dirty="0" smtClean="0"/>
              <a:t>High Scores Program</a:t>
            </a:r>
            <a:endParaRPr lang="en-US" dirty="0"/>
          </a:p>
          <a:p>
            <a:pPr lvl="2"/>
            <a:r>
              <a:rPr lang="en-US" dirty="0"/>
              <a:t>STL Algorithm Use</a:t>
            </a:r>
          </a:p>
          <a:p>
            <a:endParaRPr lang="en-US" dirty="0" smtClean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Free Play</a:t>
            </a:r>
          </a:p>
        </p:txBody>
      </p:sp>
    </p:spTree>
    <p:extLst>
      <p:ext uri="{BB962C8B-B14F-4D97-AF65-F5344CB8AC3E}">
        <p14:creationId xmlns:p14="http://schemas.microsoft.com/office/powerpoint/2010/main" val="2924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E70BB-0634-486C-8BCF-F7D6B28D0450}" type="slidenum">
              <a:rPr lang="en-US" altLang="en-US" smtClean="0"/>
              <a:pPr eaLnBrk="1" hangingPunct="1"/>
              <a:t>67</a:t>
            </a:fld>
            <a:endParaRPr lang="en-US" alt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STL</a:t>
            </a:r>
          </a:p>
          <a:p>
            <a:pPr lvl="1" eaLnBrk="1" hangingPunct="1"/>
            <a:r>
              <a:rPr lang="en-US" altLang="en-US" dirty="0" smtClean="0"/>
              <a:t>Provides class templates</a:t>
            </a:r>
          </a:p>
          <a:p>
            <a:pPr lvl="2" eaLnBrk="1" hangingPunct="1"/>
            <a:r>
              <a:rPr lang="en-US" altLang="en-US" dirty="0" smtClean="0"/>
              <a:t>Process lists, stacks, and queues</a:t>
            </a:r>
          </a:p>
          <a:p>
            <a:pPr lvl="1" eaLnBrk="1" hangingPunct="1"/>
            <a:r>
              <a:rPr lang="en-US" altLang="en-US" dirty="0" smtClean="0"/>
              <a:t>Three main components</a:t>
            </a:r>
          </a:p>
          <a:p>
            <a:pPr lvl="2" eaLnBrk="1" hangingPunct="1"/>
            <a:r>
              <a:rPr lang="en-US" altLang="en-US" dirty="0" smtClean="0"/>
              <a:t>Containers, iterators, and algorithms</a:t>
            </a:r>
          </a:p>
          <a:p>
            <a:pPr lvl="1" eaLnBrk="1" hangingPunct="1"/>
            <a:r>
              <a:rPr lang="en-US" altLang="en-US" dirty="0" smtClean="0"/>
              <a:t>STL containers: class templates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Iterators</a:t>
            </a:r>
          </a:p>
          <a:p>
            <a:pPr lvl="1" eaLnBrk="1" hangingPunct="1"/>
            <a:r>
              <a:rPr lang="en-US" altLang="en-US" dirty="0" smtClean="0"/>
              <a:t>Step through the elements of a container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Algorithms</a:t>
            </a:r>
          </a:p>
          <a:p>
            <a:pPr lvl="1" eaLnBrk="1" hangingPunct="1"/>
            <a:r>
              <a:rPr lang="en-US" altLang="en-US" dirty="0" smtClean="0"/>
              <a:t>Manipulate elements in a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6E5D7-46ED-4E07-8459-22BB714B2A63}" type="slidenum">
              <a:rPr lang="en-US" altLang="en-US" smtClean="0"/>
              <a:pPr eaLnBrk="1" hangingPunct="1"/>
              <a:t>68</a:t>
            </a:fld>
            <a:endParaRPr lang="en-US" alt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(cont’d.)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Main categories of containers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Sequence containers, associative containers, container adapters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Three predefined sequence containers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itchFamily="49" charset="0"/>
              </a:rPr>
              <a:t>vector</a:t>
            </a:r>
            <a:r>
              <a:rPr lang="en-US" altLang="en-US" dirty="0" smtClean="0"/>
              <a:t>, </a:t>
            </a:r>
            <a:r>
              <a:rPr lang="en-US" altLang="en-US" dirty="0" err="1" smtClean="0">
                <a:latin typeface="Courier New" pitchFamily="49" charset="0"/>
              </a:rPr>
              <a:t>deque</a:t>
            </a:r>
            <a:r>
              <a:rPr lang="en-US" altLang="en-US" dirty="0" smtClean="0"/>
              <a:t>, and </a:t>
            </a:r>
            <a:r>
              <a:rPr lang="en-US" altLang="en-US" dirty="0" smtClean="0">
                <a:latin typeface="Courier New" pitchFamily="49" charset="0"/>
              </a:rPr>
              <a:t>list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Five categories of iterators: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input, output, forward, bidirectional, random access iterator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Not talked about (see book)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Courier New" pitchFamily="49" charset="0"/>
              </a:rPr>
              <a:t>copy</a:t>
            </a:r>
            <a:r>
              <a:rPr lang="en-US" altLang="en-US" dirty="0"/>
              <a:t> algorithm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Copies elements in a given range to another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Function </a:t>
            </a:r>
            <a:r>
              <a:rPr lang="en-US" altLang="en-US" dirty="0">
                <a:latin typeface="Courier New" pitchFamily="49" charset="0"/>
              </a:rPr>
              <a:t>copy</a:t>
            </a:r>
            <a:r>
              <a:rPr lang="en-US" altLang="en-US" dirty="0"/>
              <a:t>, using an </a:t>
            </a:r>
            <a:r>
              <a:rPr lang="en-US" altLang="en-US" dirty="0" err="1">
                <a:latin typeface="Courier New" pitchFamily="49" charset="0"/>
              </a:rPr>
              <a:t>ostream</a:t>
            </a:r>
            <a:r>
              <a:rPr lang="en-US" altLang="en-US" dirty="0"/>
              <a:t> iterator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Can output the elements of a container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STL Containers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312588"/>
              </p:ext>
            </p:extLst>
          </p:nvPr>
        </p:nvGraphicFramePr>
        <p:xfrm>
          <a:off x="838200" y="1143000"/>
          <a:ext cx="76962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41"/>
                <a:gridCol w="55539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</a:t>
                      </a:r>
                      <a:r>
                        <a:rPr lang="en-US" dirty="0" err="1" smtClean="0"/>
                        <a:t>deque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 ended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Linear 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Collection of key/value pairs in which each key is associated with exactly one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Collection of key/value pairs in which each key may</a:t>
                      </a:r>
                      <a:r>
                        <a:rPr lang="en-US" baseline="0" dirty="0" smtClean="0"/>
                        <a:t> be </a:t>
                      </a:r>
                      <a:r>
                        <a:rPr lang="en-US" dirty="0" smtClean="0"/>
                        <a:t>associated with more than one value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</a:t>
                      </a:r>
                      <a:r>
                        <a:rPr lang="en-US" dirty="0" err="1" smtClean="0"/>
                        <a:t>priority_queue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the name says:</a:t>
                      </a:r>
                      <a:r>
                        <a:rPr lang="en-US" baseline="0" dirty="0" smtClean="0"/>
                        <a:t> prioritized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::queue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the name says: a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Collection in which each element is unique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the name says: a stack of elements</a:t>
                      </a:r>
                      <a:r>
                        <a:rPr lang="en-US" baseline="0" dirty="0" smtClean="0"/>
                        <a:t> on top of another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::vector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 array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508365"/>
            <a:ext cx="816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Important to understand: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These are specific implementations of abstract data types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79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6778FE-9F16-4E91-A3FC-54ACAC9851D0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Sequence Container: </a:t>
            </a:r>
            <a:r>
              <a:rPr lang="en-US" altLang="en-US" smtClean="0">
                <a:latin typeface="Courier New" pitchFamily="49" charset="0"/>
              </a:rPr>
              <a:t>vector</a:t>
            </a:r>
            <a:r>
              <a:rPr lang="en-US" altLang="en-US" smtClean="0"/>
              <a:t> (cont’d.)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Using a vector container in a program requires the following statement:</a:t>
            </a:r>
          </a:p>
          <a:p>
            <a:pPr lvl="1" eaLnBrk="1" hangingPunct="1"/>
            <a:r>
              <a:rPr lang="en-US" altLang="en-US" dirty="0" smtClean="0">
                <a:latin typeface="Courier New" pitchFamily="49" charset="0"/>
              </a:rPr>
              <a:t>#include &lt;vector&gt;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Defining a vector container object</a:t>
            </a:r>
          </a:p>
          <a:p>
            <a:pPr lvl="1" eaLnBrk="1" hangingPunct="1"/>
            <a:r>
              <a:rPr lang="en-US" altLang="en-US" dirty="0" smtClean="0"/>
              <a:t>Specify object type</a:t>
            </a:r>
          </a:p>
          <a:p>
            <a:pPr lvl="1" eaLnBrk="1" hangingPunct="1"/>
            <a:r>
              <a:rPr lang="en-US" altLang="en-US" dirty="0" smtClean="0"/>
              <a:t>Example: </a:t>
            </a:r>
            <a:r>
              <a:rPr lang="en-US" altLang="en-US" dirty="0" smtClean="0">
                <a:latin typeface="Courier New" pitchFamily="49" charset="0"/>
              </a:rPr>
              <a:t>vector&lt;</a:t>
            </a:r>
            <a:r>
              <a:rPr lang="en-US" altLang="en-US" dirty="0" err="1" smtClean="0">
                <a:latin typeface="Courier New" pitchFamily="49" charset="0"/>
              </a:rPr>
              <a:t>int</a:t>
            </a:r>
            <a:r>
              <a:rPr lang="en-US" altLang="en-US" dirty="0" smtClean="0">
                <a:latin typeface="Courier New" pitchFamily="49" charset="0"/>
              </a:rPr>
              <a:t>&gt; </a:t>
            </a:r>
            <a:r>
              <a:rPr lang="en-US" altLang="en-US" dirty="0" err="1" smtClean="0">
                <a:latin typeface="Courier New" pitchFamily="49" charset="0"/>
              </a:rPr>
              <a:t>intlist</a:t>
            </a:r>
            <a:r>
              <a:rPr lang="en-US" altLang="en-US" dirty="0" smtClean="0">
                <a:latin typeface="Courier New" pitchFamily="49" charset="0"/>
              </a:rPr>
              <a:t>;</a:t>
            </a:r>
          </a:p>
          <a:p>
            <a:pPr lvl="1" eaLnBrk="1" hangingPunct="1"/>
            <a:r>
              <a:rPr lang="en-US" altLang="en-US" dirty="0" smtClean="0"/>
              <a:t>Example: </a:t>
            </a:r>
            <a:r>
              <a:rPr lang="en-US" altLang="en-US" dirty="0" smtClean="0">
                <a:latin typeface="Courier New" pitchFamily="49" charset="0"/>
              </a:rPr>
              <a:t>vector&lt;string&gt; </a:t>
            </a:r>
            <a:r>
              <a:rPr lang="en-US" altLang="en-US" dirty="0" err="1" smtClean="0">
                <a:latin typeface="Courier New" pitchFamily="49" charset="0"/>
              </a:rPr>
              <a:t>stringList</a:t>
            </a:r>
            <a:r>
              <a:rPr lang="en-US" altLang="en-US" dirty="0" smtClean="0"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 Play – Things </a:t>
            </a:r>
            <a:r>
              <a:rPr lang="en-US" dirty="0" smtClean="0"/>
              <a:t>to Work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3, 4, and/or 5</a:t>
            </a:r>
          </a:p>
          <a:p>
            <a:endParaRPr lang="en-US" dirty="0"/>
          </a:p>
          <a:p>
            <a:r>
              <a:rPr lang="en-US" dirty="0" smtClean="0"/>
              <a:t>Look over the various examples discussed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is it?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89" y="448056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</a:t>
            </a:r>
          </a:p>
          <a:p>
            <a:pPr lvl="1"/>
            <a:r>
              <a:rPr lang="en-US" dirty="0" smtClean="0"/>
              <a:t>Concept of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EXAMPLE to demonstrate:</a:t>
            </a:r>
          </a:p>
          <a:p>
            <a:pPr lvl="2"/>
            <a:r>
              <a:rPr lang="en-US" dirty="0" smtClean="0"/>
              <a:t>STL </a:t>
            </a:r>
            <a:r>
              <a:rPr lang="en-US" dirty="0"/>
              <a:t>vectors are </a:t>
            </a:r>
            <a:r>
              <a:rPr lang="en-US" dirty="0" err="1"/>
              <a:t>std</a:t>
            </a:r>
            <a:r>
              <a:rPr lang="en-US" dirty="0"/>
              <a:t>:: vector</a:t>
            </a:r>
          </a:p>
          <a:p>
            <a:pPr lvl="3"/>
            <a:r>
              <a:rPr lang="en-US" dirty="0" err="1"/>
              <a:t>push_back</a:t>
            </a:r>
            <a:r>
              <a:rPr lang="en-US" dirty="0"/>
              <a:t>(), size(), indexing, </a:t>
            </a:r>
            <a:r>
              <a:rPr lang="en-US" dirty="0" err="1"/>
              <a:t>pop_back</a:t>
            </a:r>
            <a:r>
              <a:rPr lang="en-US" dirty="0"/>
              <a:t>(), clear(), empty()</a:t>
            </a:r>
          </a:p>
          <a:p>
            <a:pPr lvl="1"/>
            <a:r>
              <a:rPr lang="en-US" dirty="0" smtClean="0"/>
              <a:t>and then another example for</a:t>
            </a:r>
          </a:p>
          <a:p>
            <a:pPr lvl="2"/>
            <a:r>
              <a:rPr lang="en-US" dirty="0" smtClean="0"/>
              <a:t>Iterators</a:t>
            </a:r>
            <a:endParaRPr lang="en-US" dirty="0"/>
          </a:p>
          <a:p>
            <a:pPr lvl="3"/>
            <a:r>
              <a:rPr lang="en-US" dirty="0"/>
              <a:t>with vector’s begin(), end(), dereferencing an iterator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5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Hero’s Inventory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800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Examine: </a:t>
            </a:r>
            <a:br>
              <a:rPr lang="en-US" dirty="0" smtClean="0"/>
            </a:br>
            <a:r>
              <a:rPr lang="en-US" dirty="0" smtClean="0"/>
              <a:t>Hero’s Inventory 1.0</a:t>
            </a:r>
          </a:p>
          <a:p>
            <a:pPr lvl="1"/>
            <a:r>
              <a:rPr lang="en-US" dirty="0" smtClean="0"/>
              <a:t>EX009_HerosInventory.cpp</a:t>
            </a:r>
          </a:p>
          <a:p>
            <a:pPr lvl="1"/>
            <a:endParaRPr lang="en-US" dirty="0"/>
          </a:p>
          <a:p>
            <a:r>
              <a:rPr lang="en-US" dirty="0" smtClean="0"/>
              <a:t>We will alter this to use vectors</a:t>
            </a:r>
          </a:p>
          <a:p>
            <a:endParaRPr lang="en-US" dirty="0"/>
          </a:p>
          <a:p>
            <a:r>
              <a:rPr lang="en-US" dirty="0" smtClean="0"/>
              <a:t>This is best done as ….</a:t>
            </a:r>
          </a:p>
          <a:p>
            <a:pPr lvl="1"/>
            <a:r>
              <a:rPr lang="en-US" dirty="0" smtClean="0"/>
              <a:t>[next slide]</a:t>
            </a:r>
            <a:endParaRPr lang="en-US" dirty="0"/>
          </a:p>
        </p:txBody>
      </p:sp>
      <p:pic>
        <p:nvPicPr>
          <p:cNvPr id="2050" name="Picture 2" descr="http://media.dropr.com/image/BrqG6Xmm8jaf2DQ6o2fcFGRo794nCeF6_1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870" y="1219200"/>
            <a:ext cx="3914775" cy="521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6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B9"/>
      </a:accent6>
      <a:hlink>
        <a:srgbClr val="FFFF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FFFF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15934</Words>
  <Application>Microsoft Office PowerPoint</Application>
  <PresentationFormat>On-screen Show (4:3)</PresentationFormat>
  <Paragraphs>2864</Paragraphs>
  <Slides>71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71</vt:i4>
      </vt:variant>
    </vt:vector>
  </HeadingPairs>
  <TitlesOfParts>
    <vt:vector size="75" baseType="lpstr">
      <vt:lpstr>Default Design</vt:lpstr>
      <vt:lpstr>1_Default Design</vt:lpstr>
      <vt:lpstr>Office Theme</vt:lpstr>
      <vt:lpstr>1_Office Theme</vt:lpstr>
      <vt:lpstr>PowerPoint Presentation</vt:lpstr>
      <vt:lpstr>Objectives</vt:lpstr>
      <vt:lpstr>Components of the STL</vt:lpstr>
      <vt:lpstr>Container Types</vt:lpstr>
      <vt:lpstr>Sequence Containers</vt:lpstr>
      <vt:lpstr>Sequence Container: vector</vt:lpstr>
      <vt:lpstr>Sequence Container: vector (cont’d.)</vt:lpstr>
      <vt:lpstr>Marker Slide</vt:lpstr>
      <vt:lpstr>Hero’s Inventory 2.0</vt:lpstr>
      <vt:lpstr>Class Activity – HerosInvent2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Looking at Hero’s Inventory 2.0</vt:lpstr>
      <vt:lpstr>Marker Slide</vt:lpstr>
      <vt:lpstr>Iterators</vt:lpstr>
      <vt:lpstr>Types of Iterators</vt:lpstr>
      <vt:lpstr>Declaring an Iterator to a Vector Container</vt:lpstr>
      <vt:lpstr>Declaring an Iterator to a Vector Container</vt:lpstr>
      <vt:lpstr>Declaring an Iterator to a Vector Container</vt:lpstr>
      <vt:lpstr>Containers and the  Functions begin and end</vt:lpstr>
      <vt:lpstr>Containers and the  Functions begin and end (cont’d.)</vt:lpstr>
      <vt:lpstr>Marker Slide</vt:lpstr>
      <vt:lpstr>Class Activity – HerosInvent3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Looking at Hero’s Inventory 3.0</vt:lpstr>
      <vt:lpstr>Marker Slide</vt:lpstr>
      <vt:lpstr>STL Algorithms</vt:lpstr>
      <vt:lpstr>High Scores Program</vt:lpstr>
      <vt:lpstr>Class Activity – HighScores</vt:lpstr>
      <vt:lpstr>Looking at Example: High Scores</vt:lpstr>
      <vt:lpstr>Looking at Example: High Scores</vt:lpstr>
      <vt:lpstr>Looking at Example: High Scores</vt:lpstr>
      <vt:lpstr>Looking at Example: High Scores</vt:lpstr>
      <vt:lpstr>Looking at Example: High Scores</vt:lpstr>
      <vt:lpstr>Looking at Example: High Scores</vt:lpstr>
      <vt:lpstr>Looking at Example: High Scores</vt:lpstr>
      <vt:lpstr>Looking at Example: High Scores</vt:lpstr>
      <vt:lpstr>Looking at Example: High Scores</vt:lpstr>
      <vt:lpstr>Marker Slide</vt:lpstr>
      <vt:lpstr>Summary</vt:lpstr>
      <vt:lpstr>Summary (cont’d.)</vt:lpstr>
      <vt:lpstr>Other STL Containers</vt:lpstr>
      <vt:lpstr>Free Play – Things to Work 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118</cp:revision>
  <dcterms:created xsi:type="dcterms:W3CDTF">2009-05-28T23:25:02Z</dcterms:created>
  <dcterms:modified xsi:type="dcterms:W3CDTF">2014-09-13T19:13:20Z</dcterms:modified>
</cp:coreProperties>
</file>