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2"/>
  </p:notesMasterIdLst>
  <p:sldIdLst>
    <p:sldId id="256" r:id="rId3"/>
    <p:sldId id="435" r:id="rId4"/>
    <p:sldId id="436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473" r:id="rId13"/>
    <p:sldId id="516" r:id="rId14"/>
    <p:sldId id="517" r:id="rId15"/>
    <p:sldId id="518" r:id="rId16"/>
    <p:sldId id="519" r:id="rId17"/>
    <p:sldId id="520" r:id="rId18"/>
    <p:sldId id="474" r:id="rId19"/>
    <p:sldId id="521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541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542" r:id="rId43"/>
    <p:sldId id="496" r:id="rId44"/>
    <p:sldId id="497" r:id="rId45"/>
    <p:sldId id="498" r:id="rId46"/>
    <p:sldId id="499" r:id="rId47"/>
    <p:sldId id="543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44" r:id="rId58"/>
    <p:sldId id="522" r:id="rId59"/>
    <p:sldId id="523" r:id="rId60"/>
    <p:sldId id="524" r:id="rId61"/>
    <p:sldId id="525" r:id="rId62"/>
    <p:sldId id="526" r:id="rId63"/>
    <p:sldId id="527" r:id="rId64"/>
    <p:sldId id="528" r:id="rId65"/>
    <p:sldId id="529" r:id="rId66"/>
    <p:sldId id="530" r:id="rId67"/>
    <p:sldId id="531" r:id="rId68"/>
    <p:sldId id="534" r:id="rId69"/>
    <p:sldId id="545" r:id="rId70"/>
    <p:sldId id="54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1" autoAdjust="0"/>
    <p:restoredTop sz="86387" autoAdjust="0"/>
  </p:normalViewPr>
  <p:slideViewPr>
    <p:cSldViewPr>
      <p:cViewPr>
        <p:scale>
          <a:sx n="70" d="100"/>
          <a:sy n="70" d="100"/>
        </p:scale>
        <p:origin x="-2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7753-C573-4C2B-84E6-0E1D5021291D}" type="datetime8">
              <a:rPr lang="en-US"/>
              <a:pPr>
                <a:defRPr/>
              </a:pPr>
              <a:t>10/2/2014 7:54 AM</a:t>
            </a:fld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Linked Lists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8447-61B1-4EF8-B127-1C5E11040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0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4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8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5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2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66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1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0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94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79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2010 Goodrich, Tamassia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Analysis of Algorithms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F3F0-C4BD-4657-834F-E1430E91C2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9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 Lists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52293"/>
            <a:ext cx="4495800" cy="942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Stout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6317455"/>
            <a:ext cx="5603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87" y="3883571"/>
            <a:ext cx="3111601" cy="1947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334187">
            <a:off x="6038775" y="283691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 5-ish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Singly Linked Lists</a:t>
            </a:r>
          </a:p>
          <a:p>
            <a:pPr lvl="2"/>
            <a:r>
              <a:rPr lang="en-US" dirty="0" smtClean="0"/>
              <a:t>Definition and Description</a:t>
            </a:r>
          </a:p>
          <a:p>
            <a:pPr lvl="2"/>
            <a:r>
              <a:rPr lang="en-US" dirty="0" smtClean="0"/>
              <a:t>Implementation Examples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r>
              <a:rPr lang="en-US" dirty="0"/>
              <a:t>Circularly Linked Lists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713" y="2363788"/>
            <a:ext cx="7741553" cy="235108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8497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06250" y="516044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3438524"/>
            <a:ext cx="3821112" cy="127634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87912" y="1514015"/>
            <a:ext cx="3093353" cy="232297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06250" y="516044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9713" y="3836988"/>
            <a:ext cx="685800" cy="120332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151564" y="3824933"/>
            <a:ext cx="1756296" cy="101694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64035" y="3438525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66FF"/>
                </a:solidFill>
                <a:latin typeface="Calibri" pitchFamily="34" charset="0"/>
              </a:rPr>
              <a:t>elem</a:t>
            </a:r>
            <a:endParaRPr lang="en-US" altLang="en-US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93516" y="3352800"/>
            <a:ext cx="665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5356226" y="1981200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75001" y="3807856"/>
            <a:ext cx="2393712" cy="40616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816769" y="4584183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653507" y="4626536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508407" y="4626536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265863" y="4600574"/>
            <a:ext cx="827087" cy="182665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64035" y="3438525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66FF"/>
                </a:solidFill>
                <a:latin typeface="Calibri" pitchFamily="34" charset="0"/>
              </a:rPr>
              <a:t>elem</a:t>
            </a:r>
            <a:endParaRPr lang="en-US" altLang="en-US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93516" y="3352800"/>
            <a:ext cx="665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300957" y="3952874"/>
            <a:ext cx="2585243" cy="42876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170542" y="1981200"/>
            <a:ext cx="2274887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456135" y="4659312"/>
            <a:ext cx="1515666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527380" y="4673670"/>
            <a:ext cx="1515666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77247" y="4646113"/>
            <a:ext cx="1515666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172302" y="4621212"/>
            <a:ext cx="1515666" cy="838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52" y="274638"/>
            <a:ext cx="8040347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Singly Linked List Node</a:t>
            </a:r>
            <a:endParaRPr lang="en-US" altLang="en-US" sz="4000" dirty="0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464035" y="3438525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66FF"/>
                </a:solidFill>
                <a:latin typeface="Calibri" pitchFamily="34" charset="0"/>
              </a:rPr>
              <a:t>elem</a:t>
            </a:r>
            <a:endParaRPr lang="en-US" altLang="en-US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893516" y="3352800"/>
            <a:ext cx="665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node</a:t>
            </a: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51816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5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44958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b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SLinkedListNode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Type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elem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SLinkedListNode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&lt;Type&gt; *next;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9144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50888" y="5530906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5240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2192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18288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7432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3528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36576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5720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816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54864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64008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0104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73152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582863" y="5530906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0480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424363" y="5530906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48768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6477000" y="5530906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67056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8197850" y="4427593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177" y="1459468"/>
            <a:ext cx="318548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 code behind the scenes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Template Library</a:t>
            </a:r>
          </a:p>
          <a:p>
            <a:endParaRPr lang="en-US" dirty="0" smtClean="0"/>
          </a:p>
          <a:p>
            <a:r>
              <a:rPr lang="en-US" dirty="0" err="1" smtClean="0"/>
              <a:t>Makefiles</a:t>
            </a:r>
            <a:r>
              <a:rPr lang="en-US" dirty="0" smtClean="0"/>
              <a:t> and </a:t>
            </a:r>
            <a:r>
              <a:rPr lang="en-US" dirty="0" err="1" smtClean="0"/>
              <a:t>Geany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Now…Moving on to 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Singly Linked List: Operations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Typical Operations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2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5800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Front</a:t>
            </a:r>
          </a:p>
        </p:txBody>
      </p:sp>
      <p:sp>
        <p:nvSpPr>
          <p:cNvPr id="3379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3796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97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98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9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0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2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5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6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7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08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9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0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1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2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3813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3814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3815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3816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3817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8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3819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20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98022" y="618528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Front</a:t>
            </a:r>
          </a:p>
        </p:txBody>
      </p:sp>
      <p:sp>
        <p:nvSpPr>
          <p:cNvPr id="348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2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3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3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3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483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483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483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484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484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4843" name="Rectangle 23"/>
          <p:cNvSpPr>
            <a:spLocks noChangeArrowheads="1"/>
          </p:cNvSpPr>
          <p:nvPr/>
        </p:nvSpPr>
        <p:spPr bwMode="auto">
          <a:xfrm>
            <a:off x="1524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44" name="Rectangle 24"/>
          <p:cNvSpPr>
            <a:spLocks noChangeArrowheads="1"/>
          </p:cNvSpPr>
          <p:nvPr/>
        </p:nvSpPr>
        <p:spPr bwMode="auto">
          <a:xfrm>
            <a:off x="6826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45" name="Line 25"/>
          <p:cNvSpPr>
            <a:spLocks noChangeShapeType="1"/>
          </p:cNvSpPr>
          <p:nvPr/>
        </p:nvSpPr>
        <p:spPr bwMode="auto">
          <a:xfrm flipV="1">
            <a:off x="9461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>
            <a:off x="4175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7" name="Text Box 32"/>
          <p:cNvSpPr txBox="1">
            <a:spLocks noChangeArrowheads="1"/>
          </p:cNvSpPr>
          <p:nvPr/>
        </p:nvSpPr>
        <p:spPr bwMode="auto">
          <a:xfrm>
            <a:off x="1712913" y="4664075"/>
            <a:ext cx="350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4848" name="Text Box 30"/>
          <p:cNvSpPr txBox="1">
            <a:spLocks noChangeArrowheads="1"/>
          </p:cNvSpPr>
          <p:nvPr/>
        </p:nvSpPr>
        <p:spPr bwMode="auto">
          <a:xfrm>
            <a:off x="46038" y="5622925"/>
            <a:ext cx="75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Penny</a:t>
            </a:r>
          </a:p>
        </p:txBody>
      </p:sp>
      <p:sp>
        <p:nvSpPr>
          <p:cNvPr id="34849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50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2796" y="1666279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Front</a:t>
            </a:r>
          </a:p>
        </p:txBody>
      </p:sp>
      <p:sp>
        <p:nvSpPr>
          <p:cNvPr id="3584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46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49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0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1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2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3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4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5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56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7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8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9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0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5861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5863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5864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5865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6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5867" name="Rectangle 23"/>
          <p:cNvSpPr>
            <a:spLocks noChangeArrowheads="1"/>
          </p:cNvSpPr>
          <p:nvPr/>
        </p:nvSpPr>
        <p:spPr bwMode="auto">
          <a:xfrm>
            <a:off x="6096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68" name="Rectangle 24"/>
          <p:cNvSpPr>
            <a:spLocks noChangeArrowheads="1"/>
          </p:cNvSpPr>
          <p:nvPr/>
        </p:nvSpPr>
        <p:spPr bwMode="auto">
          <a:xfrm>
            <a:off x="11398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69" name="Line 25"/>
          <p:cNvSpPr>
            <a:spLocks noChangeShapeType="1"/>
          </p:cNvSpPr>
          <p:nvPr/>
        </p:nvSpPr>
        <p:spPr bwMode="auto">
          <a:xfrm flipV="1">
            <a:off x="14033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0" name="Line 31"/>
          <p:cNvSpPr>
            <a:spLocks noChangeShapeType="1"/>
          </p:cNvSpPr>
          <p:nvPr/>
        </p:nvSpPr>
        <p:spPr bwMode="auto">
          <a:xfrm>
            <a:off x="8747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1" name="Text Box 30"/>
          <p:cNvSpPr txBox="1">
            <a:spLocks noChangeArrowheads="1"/>
          </p:cNvSpPr>
          <p:nvPr/>
        </p:nvSpPr>
        <p:spPr bwMode="auto">
          <a:xfrm>
            <a:off x="503238" y="5622925"/>
            <a:ext cx="75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Penny</a:t>
            </a:r>
          </a:p>
        </p:txBody>
      </p:sp>
      <p:sp>
        <p:nvSpPr>
          <p:cNvPr id="35872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3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52834" y="2247900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Front</a:t>
            </a:r>
          </a:p>
        </p:txBody>
      </p:sp>
      <p:sp>
        <p:nvSpPr>
          <p:cNvPr id="3686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69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2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3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4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5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6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7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8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9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80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1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2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3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4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6885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6887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6889" name="Line 16"/>
          <p:cNvSpPr>
            <a:spLocks noChangeShapeType="1"/>
          </p:cNvSpPr>
          <p:nvPr/>
        </p:nvSpPr>
        <p:spPr bwMode="auto">
          <a:xfrm>
            <a:off x="447675" y="41910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0" name="Text Box 13"/>
          <p:cNvSpPr txBox="1">
            <a:spLocks noChangeArrowheads="1"/>
          </p:cNvSpPr>
          <p:nvPr/>
        </p:nvSpPr>
        <p:spPr bwMode="auto">
          <a:xfrm>
            <a:off x="152400" y="38100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6891" name="Rectangle 23"/>
          <p:cNvSpPr>
            <a:spLocks noChangeArrowheads="1"/>
          </p:cNvSpPr>
          <p:nvPr/>
        </p:nvSpPr>
        <p:spPr bwMode="auto">
          <a:xfrm>
            <a:off x="6096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92" name="Rectangle 24"/>
          <p:cNvSpPr>
            <a:spLocks noChangeArrowheads="1"/>
          </p:cNvSpPr>
          <p:nvPr/>
        </p:nvSpPr>
        <p:spPr bwMode="auto">
          <a:xfrm>
            <a:off x="11398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93" name="Line 25"/>
          <p:cNvSpPr>
            <a:spLocks noChangeShapeType="1"/>
          </p:cNvSpPr>
          <p:nvPr/>
        </p:nvSpPr>
        <p:spPr bwMode="auto">
          <a:xfrm flipV="1">
            <a:off x="14033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4" name="Line 31"/>
          <p:cNvSpPr>
            <a:spLocks noChangeShapeType="1"/>
          </p:cNvSpPr>
          <p:nvPr/>
        </p:nvSpPr>
        <p:spPr bwMode="auto">
          <a:xfrm>
            <a:off x="8747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5" name="Text Box 30"/>
          <p:cNvSpPr txBox="1">
            <a:spLocks noChangeArrowheads="1"/>
          </p:cNvSpPr>
          <p:nvPr/>
        </p:nvSpPr>
        <p:spPr bwMode="auto">
          <a:xfrm>
            <a:off x="503238" y="5622925"/>
            <a:ext cx="75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Penny</a:t>
            </a:r>
          </a:p>
        </p:txBody>
      </p:sp>
      <p:sp>
        <p:nvSpPr>
          <p:cNvPr id="36896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7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85473" y="2743200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Inserting at the Front: Special Case</a:t>
            </a:r>
          </a:p>
        </p:txBody>
      </p:sp>
      <p:sp>
        <p:nvSpPr>
          <p:cNvPr id="3789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7892" name="Text Box 32"/>
          <p:cNvSpPr txBox="1">
            <a:spLocks noChangeArrowheads="1"/>
          </p:cNvSpPr>
          <p:nvPr/>
        </p:nvSpPr>
        <p:spPr bwMode="auto">
          <a:xfrm>
            <a:off x="34290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7893" name="Line 16"/>
          <p:cNvSpPr>
            <a:spLocks noChangeShapeType="1"/>
          </p:cNvSpPr>
          <p:nvPr/>
        </p:nvSpPr>
        <p:spPr bwMode="auto">
          <a:xfrm>
            <a:off x="28956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2514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4333875" y="4038600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4038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7897" name="Text Box 32"/>
          <p:cNvSpPr txBox="1">
            <a:spLocks noChangeArrowheads="1"/>
          </p:cNvSpPr>
          <p:nvPr/>
        </p:nvSpPr>
        <p:spPr bwMode="auto">
          <a:xfrm>
            <a:off x="48768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817" y="457200"/>
            <a:ext cx="8244983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Inserting at the Front: </a:t>
            </a:r>
            <a:r>
              <a:rPr lang="en-US" altLang="en-US" dirty="0"/>
              <a:t>Special Case</a:t>
            </a:r>
            <a:endParaRPr lang="en-US" altLang="en-US" dirty="0" smtClean="0"/>
          </a:p>
        </p:txBody>
      </p:sp>
      <p:sp>
        <p:nvSpPr>
          <p:cNvPr id="3891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8916" name="Rectangle 23"/>
          <p:cNvSpPr>
            <a:spLocks noChangeArrowheads="1"/>
          </p:cNvSpPr>
          <p:nvPr/>
        </p:nvSpPr>
        <p:spPr bwMode="auto">
          <a:xfrm>
            <a:off x="40386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917" name="Rectangle 24"/>
          <p:cNvSpPr>
            <a:spLocks noChangeArrowheads="1"/>
          </p:cNvSpPr>
          <p:nvPr/>
        </p:nvSpPr>
        <p:spPr bwMode="auto">
          <a:xfrm>
            <a:off x="45688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918" name="Line 25"/>
          <p:cNvSpPr>
            <a:spLocks noChangeShapeType="1"/>
          </p:cNvSpPr>
          <p:nvPr/>
        </p:nvSpPr>
        <p:spPr bwMode="auto">
          <a:xfrm flipV="1">
            <a:off x="48323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9" name="Line 31"/>
          <p:cNvSpPr>
            <a:spLocks noChangeShapeType="1"/>
          </p:cNvSpPr>
          <p:nvPr/>
        </p:nvSpPr>
        <p:spPr bwMode="auto">
          <a:xfrm>
            <a:off x="43037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0" name="Text Box 32"/>
          <p:cNvSpPr txBox="1">
            <a:spLocks noChangeArrowheads="1"/>
          </p:cNvSpPr>
          <p:nvPr/>
        </p:nvSpPr>
        <p:spPr bwMode="auto">
          <a:xfrm>
            <a:off x="34290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921" name="Text Box 30"/>
          <p:cNvSpPr txBox="1">
            <a:spLocks noChangeArrowheads="1"/>
          </p:cNvSpPr>
          <p:nvPr/>
        </p:nvSpPr>
        <p:spPr bwMode="auto">
          <a:xfrm>
            <a:off x="4105275" y="5622925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8922" name="Line 16"/>
          <p:cNvSpPr>
            <a:spLocks noChangeShapeType="1"/>
          </p:cNvSpPr>
          <p:nvPr/>
        </p:nvSpPr>
        <p:spPr bwMode="auto">
          <a:xfrm>
            <a:off x="28956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2514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4333875" y="4038600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038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8926" name="Text Box 32"/>
          <p:cNvSpPr txBox="1">
            <a:spLocks noChangeArrowheads="1"/>
          </p:cNvSpPr>
          <p:nvPr/>
        </p:nvSpPr>
        <p:spPr bwMode="auto">
          <a:xfrm>
            <a:off x="48768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927" name="Text Box 32"/>
          <p:cNvSpPr txBox="1">
            <a:spLocks noChangeArrowheads="1"/>
          </p:cNvSpPr>
          <p:nvPr/>
        </p:nvSpPr>
        <p:spPr bwMode="auto">
          <a:xfrm>
            <a:off x="55626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796" y="1666279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Inserting at the Front: Special Case</a:t>
            </a:r>
            <a:endParaRPr lang="en-US" altLang="en-US" dirty="0" smtClean="0"/>
          </a:p>
        </p:txBody>
      </p:sp>
      <p:sp>
        <p:nvSpPr>
          <p:cNvPr id="3891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8916" name="Rectangle 23"/>
          <p:cNvSpPr>
            <a:spLocks noChangeArrowheads="1"/>
          </p:cNvSpPr>
          <p:nvPr/>
        </p:nvSpPr>
        <p:spPr bwMode="auto">
          <a:xfrm>
            <a:off x="40386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917" name="Rectangle 24"/>
          <p:cNvSpPr>
            <a:spLocks noChangeArrowheads="1"/>
          </p:cNvSpPr>
          <p:nvPr/>
        </p:nvSpPr>
        <p:spPr bwMode="auto">
          <a:xfrm>
            <a:off x="456882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918" name="Line 25"/>
          <p:cNvSpPr>
            <a:spLocks noChangeShapeType="1"/>
          </p:cNvSpPr>
          <p:nvPr/>
        </p:nvSpPr>
        <p:spPr bwMode="auto">
          <a:xfrm flipV="1">
            <a:off x="4832350" y="48371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9" name="Line 31"/>
          <p:cNvSpPr>
            <a:spLocks noChangeShapeType="1"/>
          </p:cNvSpPr>
          <p:nvPr/>
        </p:nvSpPr>
        <p:spPr bwMode="auto">
          <a:xfrm>
            <a:off x="4303713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0" name="Text Box 32"/>
          <p:cNvSpPr txBox="1">
            <a:spLocks noChangeArrowheads="1"/>
          </p:cNvSpPr>
          <p:nvPr/>
        </p:nvSpPr>
        <p:spPr bwMode="auto">
          <a:xfrm>
            <a:off x="34290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921" name="Text Box 30"/>
          <p:cNvSpPr txBox="1">
            <a:spLocks noChangeArrowheads="1"/>
          </p:cNvSpPr>
          <p:nvPr/>
        </p:nvSpPr>
        <p:spPr bwMode="auto">
          <a:xfrm>
            <a:off x="4105275" y="5622925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8922" name="Line 16"/>
          <p:cNvSpPr>
            <a:spLocks noChangeShapeType="1"/>
          </p:cNvSpPr>
          <p:nvPr/>
        </p:nvSpPr>
        <p:spPr bwMode="auto">
          <a:xfrm>
            <a:off x="2895600" y="4038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2514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4333875" y="4038600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038600" y="3657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8926" name="Text Box 32"/>
          <p:cNvSpPr txBox="1">
            <a:spLocks noChangeArrowheads="1"/>
          </p:cNvSpPr>
          <p:nvPr/>
        </p:nvSpPr>
        <p:spPr bwMode="auto">
          <a:xfrm>
            <a:off x="4876800" y="3886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927" name="Text Box 32"/>
          <p:cNvSpPr txBox="1">
            <a:spLocks noChangeArrowheads="1"/>
          </p:cNvSpPr>
          <p:nvPr/>
        </p:nvSpPr>
        <p:spPr bwMode="auto">
          <a:xfrm>
            <a:off x="55626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796" y="2247900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2829521"/>
            <a:ext cx="249401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Done trivially, already points to NULL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56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Inserting at the Front: Special Case</a:t>
            </a:r>
            <a:endParaRPr lang="en-US" altLang="en-US" dirty="0" smtClean="0"/>
          </a:p>
        </p:txBody>
      </p:sp>
      <p:sp>
        <p:nvSpPr>
          <p:cNvPr id="3891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4602162" y="4406628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6" name="Text Box 32"/>
          <p:cNvSpPr txBox="1">
            <a:spLocks noChangeArrowheads="1"/>
          </p:cNvSpPr>
          <p:nvPr/>
        </p:nvSpPr>
        <p:spPr bwMode="auto">
          <a:xfrm>
            <a:off x="5145087" y="4254228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795" y="2667000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302125" y="4979988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832350" y="4979988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5095875" y="5245101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4567238" y="5245101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4368800" y="6030913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3159125" y="4446588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778125" y="4065588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826125" y="5056188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302125" y="4065588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</p:spTree>
    <p:extLst>
      <p:ext uri="{BB962C8B-B14F-4D97-AF65-F5344CB8AC3E}">
        <p14:creationId xmlns:p14="http://schemas.microsoft.com/office/powerpoint/2010/main" val="3905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Inserting at the Front: Special Case</a:t>
            </a:r>
            <a:endParaRPr lang="en-US" altLang="en-US" dirty="0" smtClean="0"/>
          </a:p>
        </p:txBody>
      </p:sp>
      <p:sp>
        <p:nvSpPr>
          <p:cNvPr id="3993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new node point to old head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head to point to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tail to point to the head node</a:t>
            </a:r>
          </a:p>
        </p:txBody>
      </p:sp>
      <p:sp>
        <p:nvSpPr>
          <p:cNvPr id="39940" name="Rectangle 23"/>
          <p:cNvSpPr>
            <a:spLocks noChangeArrowheads="1"/>
          </p:cNvSpPr>
          <p:nvPr/>
        </p:nvSpPr>
        <p:spPr bwMode="auto">
          <a:xfrm>
            <a:off x="4302125" y="4979988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9941" name="Rectangle 24"/>
          <p:cNvSpPr>
            <a:spLocks noChangeArrowheads="1"/>
          </p:cNvSpPr>
          <p:nvPr/>
        </p:nvSpPr>
        <p:spPr bwMode="auto">
          <a:xfrm>
            <a:off x="4832350" y="4979988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9942" name="Line 25"/>
          <p:cNvSpPr>
            <a:spLocks noChangeShapeType="1"/>
          </p:cNvSpPr>
          <p:nvPr/>
        </p:nvSpPr>
        <p:spPr bwMode="auto">
          <a:xfrm flipV="1">
            <a:off x="5095875" y="5245101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3" name="Line 31"/>
          <p:cNvSpPr>
            <a:spLocks noChangeShapeType="1"/>
          </p:cNvSpPr>
          <p:nvPr/>
        </p:nvSpPr>
        <p:spPr bwMode="auto">
          <a:xfrm>
            <a:off x="4567238" y="5245101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4" name="Text Box 30"/>
          <p:cNvSpPr txBox="1">
            <a:spLocks noChangeArrowheads="1"/>
          </p:cNvSpPr>
          <p:nvPr/>
        </p:nvSpPr>
        <p:spPr bwMode="auto">
          <a:xfrm>
            <a:off x="4368800" y="6030913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3159125" y="4446588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2778125" y="4065588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 flipH="1">
            <a:off x="4530725" y="4446588"/>
            <a:ext cx="66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4302125" y="4065588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9949" name="Text Box 32"/>
          <p:cNvSpPr txBox="1">
            <a:spLocks noChangeArrowheads="1"/>
          </p:cNvSpPr>
          <p:nvPr/>
        </p:nvSpPr>
        <p:spPr bwMode="auto">
          <a:xfrm>
            <a:off x="5826125" y="5056188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8023" y="3276600"/>
            <a:ext cx="7890177" cy="78898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General Questions  ?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Singly Linked Lists</a:t>
            </a:r>
          </a:p>
          <a:p>
            <a:pPr lvl="2"/>
            <a:r>
              <a:rPr lang="en-US" dirty="0" smtClean="0"/>
              <a:t>Class Fun</a:t>
            </a:r>
          </a:p>
          <a:p>
            <a:pPr lvl="2"/>
            <a:r>
              <a:rPr lang="en-US" dirty="0" smtClean="0"/>
              <a:t>Definition and Description</a:t>
            </a:r>
          </a:p>
          <a:p>
            <a:pPr lvl="2"/>
            <a:r>
              <a:rPr lang="en-US" dirty="0" smtClean="0"/>
              <a:t>Implementation Examples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Singly Linked List: Operations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Typical Operations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insertFront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(e):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b="1" dirty="0" smtClean="0">
                <a:solidFill>
                  <a:srgbClr val="FF0000"/>
                </a:solidFill>
              </a:rPr>
              <a:t>()</a:t>
            </a:r>
            <a:r>
              <a:rPr lang="en-US" sz="2600" b="1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</a:rPr>
              <a:t>insertBack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(e):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</a:rPr>
              <a:t>removeBack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(): returns and removes the element at the end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2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0963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66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7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8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69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0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1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2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3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4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5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0976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7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8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9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0981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40982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0983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0984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0985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6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0987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8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33525" y="618528"/>
            <a:ext cx="6325203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1987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1988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0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2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3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4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5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6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7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8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999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2000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3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4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2005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42006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2007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2008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2009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0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2011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1673" y="19050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3011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13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14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6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17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9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20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21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2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23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3024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5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6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7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8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3029" name="Text Box 13"/>
          <p:cNvSpPr txBox="1">
            <a:spLocks noChangeArrowheads="1"/>
          </p:cNvSpPr>
          <p:nvPr/>
        </p:nvSpPr>
        <p:spPr bwMode="auto">
          <a:xfrm>
            <a:off x="1995488" y="5622925"/>
            <a:ext cx="950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43030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3031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3032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3033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4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3035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6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4035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4036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37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38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9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0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1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2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3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4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5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6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7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4048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9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0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1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2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4053" name="Text Box 13"/>
          <p:cNvSpPr txBox="1">
            <a:spLocks noChangeArrowheads="1"/>
          </p:cNvSpPr>
          <p:nvPr/>
        </p:nvSpPr>
        <p:spPr bwMode="auto">
          <a:xfrm>
            <a:off x="1995488" y="5622925"/>
            <a:ext cx="950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44054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4055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4056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4057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8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grpSp>
        <p:nvGrpSpPr>
          <p:cNvPr id="44059" name="Group 56"/>
          <p:cNvGrpSpPr>
            <a:grpSpLocks/>
          </p:cNvGrpSpPr>
          <p:nvPr/>
        </p:nvGrpSpPr>
        <p:grpSpPr bwMode="auto">
          <a:xfrm>
            <a:off x="2209800" y="4419600"/>
            <a:ext cx="990600" cy="914400"/>
            <a:chOff x="381000" y="4419600"/>
            <a:chExt cx="990600" cy="9144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81000" y="4419600"/>
              <a:ext cx="9906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81000" y="4419600"/>
              <a:ext cx="9144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60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1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Front</a:t>
            </a:r>
          </a:p>
        </p:txBody>
      </p:sp>
      <p:sp>
        <p:nvSpPr>
          <p:cNvPr id="4505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5060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1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2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3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4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5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6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7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5068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9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0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1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2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5073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5074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45075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45076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7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5078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9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Removing at the Front: Special Case</a:t>
            </a:r>
            <a:endParaRPr lang="en-US" altLang="en-US" dirty="0" smtClean="0"/>
          </a:p>
        </p:txBody>
      </p:sp>
      <p:sp>
        <p:nvSpPr>
          <p:cNvPr id="46083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608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608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608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8" name="Text Box 32"/>
          <p:cNvSpPr txBox="1">
            <a:spLocks noChangeArrowheads="1"/>
          </p:cNvSpPr>
          <p:nvPr/>
        </p:nvSpPr>
        <p:spPr bwMode="auto">
          <a:xfrm>
            <a:off x="53340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6089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6090" name="Line 16"/>
          <p:cNvSpPr>
            <a:spLocks noChangeShapeType="1"/>
          </p:cNvSpPr>
          <p:nvPr/>
        </p:nvSpPr>
        <p:spPr bwMode="auto">
          <a:xfrm>
            <a:off x="3571875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609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3434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8320" y="642583"/>
            <a:ext cx="7697480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Removing at the Front: Special Case</a:t>
            </a:r>
          </a:p>
        </p:txBody>
      </p:sp>
      <p:sp>
        <p:nvSpPr>
          <p:cNvPr id="47107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7108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7109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7110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1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2" name="Text Box 32"/>
          <p:cNvSpPr txBox="1">
            <a:spLocks noChangeArrowheads="1"/>
          </p:cNvSpPr>
          <p:nvPr/>
        </p:nvSpPr>
        <p:spPr bwMode="auto">
          <a:xfrm>
            <a:off x="3962400" y="39624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7113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7114" name="Line 16"/>
          <p:cNvSpPr>
            <a:spLocks noChangeShapeType="1"/>
          </p:cNvSpPr>
          <p:nvPr/>
        </p:nvSpPr>
        <p:spPr bwMode="auto">
          <a:xfrm>
            <a:off x="3571875" y="4114800"/>
            <a:ext cx="466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7116" name="Line 16"/>
          <p:cNvSpPr>
            <a:spLocks noChangeShapeType="1"/>
          </p:cNvSpPr>
          <p:nvPr/>
        </p:nvSpPr>
        <p:spPr bwMode="auto">
          <a:xfrm flipH="1">
            <a:off x="41910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434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47118" name="Text Box 32"/>
          <p:cNvSpPr txBox="1">
            <a:spLocks noChangeArrowheads="1"/>
          </p:cNvSpPr>
          <p:nvPr/>
        </p:nvSpPr>
        <p:spPr bwMode="auto">
          <a:xfrm>
            <a:off x="53340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1673" y="19050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Removing at the Front: Special Case</a:t>
            </a:r>
            <a:endParaRPr lang="en-US" altLang="en-US" dirty="0" smtClean="0"/>
          </a:p>
        </p:txBody>
      </p:sp>
      <p:sp>
        <p:nvSpPr>
          <p:cNvPr id="48131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8132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8133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8134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5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6" name="Text Box 32"/>
          <p:cNvSpPr txBox="1">
            <a:spLocks noChangeArrowheads="1"/>
          </p:cNvSpPr>
          <p:nvPr/>
        </p:nvSpPr>
        <p:spPr bwMode="auto">
          <a:xfrm>
            <a:off x="3962400" y="39624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8137" name="Text Box 26"/>
          <p:cNvSpPr txBox="1">
            <a:spLocks noChangeArrowheads="1"/>
          </p:cNvSpPr>
          <p:nvPr/>
        </p:nvSpPr>
        <p:spPr bwMode="auto">
          <a:xfrm>
            <a:off x="3586163" y="5622925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8138" name="Line 16"/>
          <p:cNvSpPr>
            <a:spLocks noChangeShapeType="1"/>
          </p:cNvSpPr>
          <p:nvPr/>
        </p:nvSpPr>
        <p:spPr bwMode="auto">
          <a:xfrm>
            <a:off x="3571875" y="4114800"/>
            <a:ext cx="466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8140" name="Line 16"/>
          <p:cNvSpPr>
            <a:spLocks noChangeShapeType="1"/>
          </p:cNvSpPr>
          <p:nvPr/>
        </p:nvSpPr>
        <p:spPr bwMode="auto">
          <a:xfrm flipH="1">
            <a:off x="41910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3434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48142" name="Text Box 32"/>
          <p:cNvSpPr txBox="1">
            <a:spLocks noChangeArrowheads="1"/>
          </p:cNvSpPr>
          <p:nvPr/>
        </p:nvSpPr>
        <p:spPr bwMode="auto">
          <a:xfrm>
            <a:off x="53340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Removing at the Front: Special Case</a:t>
            </a:r>
            <a:endParaRPr lang="en-US" altLang="en-US" dirty="0" smtClean="0"/>
          </a:p>
        </p:txBody>
      </p:sp>
      <p:sp>
        <p:nvSpPr>
          <p:cNvPr id="49155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</p:txBody>
      </p:sp>
      <p:sp>
        <p:nvSpPr>
          <p:cNvPr id="49156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9157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9158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59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0" name="Text Box 32"/>
          <p:cNvSpPr txBox="1">
            <a:spLocks noChangeArrowheads="1"/>
          </p:cNvSpPr>
          <p:nvPr/>
        </p:nvSpPr>
        <p:spPr bwMode="auto">
          <a:xfrm>
            <a:off x="3962400" y="39624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9161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49162" name="Line 16"/>
          <p:cNvSpPr>
            <a:spLocks noChangeShapeType="1"/>
          </p:cNvSpPr>
          <p:nvPr/>
        </p:nvSpPr>
        <p:spPr bwMode="auto">
          <a:xfrm>
            <a:off x="3571875" y="4114800"/>
            <a:ext cx="466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3276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 flipH="1">
            <a:off x="41910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3434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grpSp>
        <p:nvGrpSpPr>
          <p:cNvPr id="49166" name="Group 13"/>
          <p:cNvGrpSpPr>
            <a:grpSpLocks/>
          </p:cNvGrpSpPr>
          <p:nvPr/>
        </p:nvGrpSpPr>
        <p:grpSpPr bwMode="auto">
          <a:xfrm>
            <a:off x="3810000" y="4419600"/>
            <a:ext cx="990600" cy="914400"/>
            <a:chOff x="381000" y="4419600"/>
            <a:chExt cx="990600" cy="914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81000" y="4419600"/>
              <a:ext cx="9906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1000" y="4419600"/>
              <a:ext cx="9144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67" name="Text Box 32"/>
          <p:cNvSpPr txBox="1">
            <a:spLocks noChangeArrowheads="1"/>
          </p:cNvSpPr>
          <p:nvPr/>
        </p:nvSpPr>
        <p:spPr bwMode="auto">
          <a:xfrm>
            <a:off x="5334000" y="46482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1673" y="2482290"/>
            <a:ext cx="7559977" cy="87051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How to create a list using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Pointers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Nodes</a:t>
            </a:r>
            <a:endParaRPr lang="en-US" dirty="0"/>
          </a:p>
        </p:txBody>
      </p:sp>
      <p:pic>
        <p:nvPicPr>
          <p:cNvPr id="1026" name="Picture 2" descr="http://www.oneconnection.org/pointing_han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15610"/>
            <a:ext cx="2400300" cy="12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sodahead.com/polls/001134709/stewie_evil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16820"/>
            <a:ext cx="1601355" cy="18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53945"/>
            <a:ext cx="176784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2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Removing at the Front: Special Case</a:t>
            </a:r>
            <a:endParaRPr lang="en-US" altLang="en-US" dirty="0" smtClean="0"/>
          </a:p>
        </p:txBody>
      </p:sp>
      <p:sp>
        <p:nvSpPr>
          <p:cNvPr id="5017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Update head to point to next node in the list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Return elem of previous head and delete the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z="2800" smtClean="0"/>
              <a:t>If head is NULL, update tail to NULL</a:t>
            </a:r>
          </a:p>
        </p:txBody>
      </p:sp>
      <p:sp>
        <p:nvSpPr>
          <p:cNvPr id="50180" name="Text Box 32"/>
          <p:cNvSpPr txBox="1">
            <a:spLocks noChangeArrowheads="1"/>
          </p:cNvSpPr>
          <p:nvPr/>
        </p:nvSpPr>
        <p:spPr bwMode="auto">
          <a:xfrm>
            <a:off x="3962400" y="41910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181" name="Line 16"/>
          <p:cNvSpPr>
            <a:spLocks noChangeShapeType="1"/>
          </p:cNvSpPr>
          <p:nvPr/>
        </p:nvSpPr>
        <p:spPr bwMode="auto">
          <a:xfrm>
            <a:off x="3571875" y="4343400"/>
            <a:ext cx="466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3276600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0183" name="Line 16"/>
          <p:cNvSpPr>
            <a:spLocks noChangeShapeType="1"/>
          </p:cNvSpPr>
          <p:nvPr/>
        </p:nvSpPr>
        <p:spPr bwMode="auto">
          <a:xfrm>
            <a:off x="4638675" y="4343400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4343400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50185" name="Text Box 32"/>
          <p:cNvSpPr txBox="1">
            <a:spLocks noChangeArrowheads="1"/>
          </p:cNvSpPr>
          <p:nvPr/>
        </p:nvSpPr>
        <p:spPr bwMode="auto">
          <a:xfrm>
            <a:off x="5181600" y="41910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6453" y="339562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Singly Linked List: Operations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Typical Operations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insertFront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(e):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removeFront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():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insertBack</a:t>
            </a:r>
            <a:r>
              <a:rPr lang="en-US" sz="2600" b="1" dirty="0" smtClean="0">
                <a:solidFill>
                  <a:srgbClr val="FF0000"/>
                </a:solidFill>
              </a:rPr>
              <a:t>(e)</a:t>
            </a:r>
            <a:r>
              <a:rPr lang="en-US" sz="2600" b="1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removeBack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(): returns and removes the element at the end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2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8551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0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Back</a:t>
            </a:r>
          </a:p>
        </p:txBody>
      </p:sp>
      <p:sp>
        <p:nvSpPr>
          <p:cNvPr id="5120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head and tail to point to the new node; otherwise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the old tail point to the new node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tail to point to new node</a:t>
            </a:r>
          </a:p>
        </p:txBody>
      </p:sp>
      <p:sp>
        <p:nvSpPr>
          <p:cNvPr id="51204" name="Rectangle 12"/>
          <p:cNvSpPr>
            <a:spLocks noChangeArrowheads="1"/>
          </p:cNvSpPr>
          <p:nvPr/>
        </p:nvSpPr>
        <p:spPr bwMode="auto">
          <a:xfrm>
            <a:off x="2198688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05" name="Rectangle 14"/>
          <p:cNvSpPr>
            <a:spLocks noChangeArrowheads="1"/>
          </p:cNvSpPr>
          <p:nvPr/>
        </p:nvSpPr>
        <p:spPr bwMode="auto">
          <a:xfrm>
            <a:off x="2728913" y="48006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06" name="Line 15"/>
          <p:cNvSpPr>
            <a:spLocks noChangeShapeType="1"/>
          </p:cNvSpPr>
          <p:nvPr/>
        </p:nvSpPr>
        <p:spPr bwMode="auto">
          <a:xfrm>
            <a:off x="2463800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7" name="Line 16"/>
          <p:cNvSpPr>
            <a:spLocks noChangeShapeType="1"/>
          </p:cNvSpPr>
          <p:nvPr/>
        </p:nvSpPr>
        <p:spPr bwMode="auto">
          <a:xfrm flipV="1">
            <a:off x="2992438" y="50657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8" name="Rectangle 17"/>
          <p:cNvSpPr>
            <a:spLocks noChangeArrowheads="1"/>
          </p:cNvSpPr>
          <p:nvPr/>
        </p:nvSpPr>
        <p:spPr bwMode="auto">
          <a:xfrm>
            <a:off x="3787775" y="48006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09" name="Rectangle 18"/>
          <p:cNvSpPr>
            <a:spLocks noChangeArrowheads="1"/>
          </p:cNvSpPr>
          <p:nvPr/>
        </p:nvSpPr>
        <p:spPr bwMode="auto">
          <a:xfrm>
            <a:off x="4316413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10" name="Line 19"/>
          <p:cNvSpPr>
            <a:spLocks noChangeShapeType="1"/>
          </p:cNvSpPr>
          <p:nvPr/>
        </p:nvSpPr>
        <p:spPr bwMode="auto">
          <a:xfrm flipV="1">
            <a:off x="4581525" y="5065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1" name="Rectangle 20"/>
          <p:cNvSpPr>
            <a:spLocks noChangeArrowheads="1"/>
          </p:cNvSpPr>
          <p:nvPr/>
        </p:nvSpPr>
        <p:spPr bwMode="auto">
          <a:xfrm>
            <a:off x="5375275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5905500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13" name="Line 22"/>
          <p:cNvSpPr>
            <a:spLocks noChangeShapeType="1"/>
          </p:cNvSpPr>
          <p:nvPr/>
        </p:nvSpPr>
        <p:spPr bwMode="auto">
          <a:xfrm flipV="1">
            <a:off x="6170613" y="5065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4" name="Line 27"/>
          <p:cNvSpPr>
            <a:spLocks noChangeShapeType="1"/>
          </p:cNvSpPr>
          <p:nvPr/>
        </p:nvSpPr>
        <p:spPr bwMode="auto">
          <a:xfrm>
            <a:off x="4052888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5" name="Line 29"/>
          <p:cNvSpPr>
            <a:spLocks noChangeShapeType="1"/>
          </p:cNvSpPr>
          <p:nvPr/>
        </p:nvSpPr>
        <p:spPr bwMode="auto">
          <a:xfrm>
            <a:off x="5640388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6" name="Text Box 32"/>
          <p:cNvSpPr txBox="1">
            <a:spLocks noChangeArrowheads="1"/>
          </p:cNvSpPr>
          <p:nvPr/>
        </p:nvSpPr>
        <p:spPr bwMode="auto">
          <a:xfrm>
            <a:off x="6934200" y="48768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1217" name="Text Box 13"/>
          <p:cNvSpPr txBox="1">
            <a:spLocks noChangeArrowheads="1"/>
          </p:cNvSpPr>
          <p:nvPr/>
        </p:nvSpPr>
        <p:spPr bwMode="auto">
          <a:xfrm>
            <a:off x="2057400" y="58515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1218" name="Text Box 26"/>
          <p:cNvSpPr txBox="1">
            <a:spLocks noChangeArrowheads="1"/>
          </p:cNvSpPr>
          <p:nvPr/>
        </p:nvSpPr>
        <p:spPr bwMode="auto">
          <a:xfrm>
            <a:off x="3648075" y="58515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1219" name="Text Box 28"/>
          <p:cNvSpPr txBox="1">
            <a:spLocks noChangeArrowheads="1"/>
          </p:cNvSpPr>
          <p:nvPr/>
        </p:nvSpPr>
        <p:spPr bwMode="auto">
          <a:xfrm>
            <a:off x="5246688" y="58515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1220" name="Line 16"/>
          <p:cNvSpPr>
            <a:spLocks noChangeShapeType="1"/>
          </p:cNvSpPr>
          <p:nvPr/>
        </p:nvSpPr>
        <p:spPr bwMode="auto">
          <a:xfrm>
            <a:off x="1828800" y="43434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1" name="Text Box 13"/>
          <p:cNvSpPr txBox="1">
            <a:spLocks noChangeArrowheads="1"/>
          </p:cNvSpPr>
          <p:nvPr/>
        </p:nvSpPr>
        <p:spPr bwMode="auto">
          <a:xfrm>
            <a:off x="1533525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1222" name="Line 16"/>
          <p:cNvSpPr>
            <a:spLocks noChangeShapeType="1"/>
          </p:cNvSpPr>
          <p:nvPr/>
        </p:nvSpPr>
        <p:spPr bwMode="auto">
          <a:xfrm flipH="1">
            <a:off x="5791200" y="43434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3" name="Text Box 13"/>
          <p:cNvSpPr txBox="1">
            <a:spLocks noChangeArrowheads="1"/>
          </p:cNvSpPr>
          <p:nvPr/>
        </p:nvSpPr>
        <p:spPr bwMode="auto">
          <a:xfrm>
            <a:off x="5943600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98411" y="618528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Back</a:t>
            </a:r>
          </a:p>
        </p:txBody>
      </p:sp>
      <p:sp>
        <p:nvSpPr>
          <p:cNvPr id="522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head and tail to point to the new node; otherwise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the old tail point to the new node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tail to point to new node</a:t>
            </a:r>
          </a:p>
        </p:txBody>
      </p:sp>
      <p:sp>
        <p:nvSpPr>
          <p:cNvPr id="52228" name="Rectangle 12"/>
          <p:cNvSpPr>
            <a:spLocks noChangeArrowheads="1"/>
          </p:cNvSpPr>
          <p:nvPr/>
        </p:nvSpPr>
        <p:spPr bwMode="auto">
          <a:xfrm>
            <a:off x="2198688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29" name="Rectangle 14"/>
          <p:cNvSpPr>
            <a:spLocks noChangeArrowheads="1"/>
          </p:cNvSpPr>
          <p:nvPr/>
        </p:nvSpPr>
        <p:spPr bwMode="auto">
          <a:xfrm>
            <a:off x="2728913" y="48006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0" name="Line 15"/>
          <p:cNvSpPr>
            <a:spLocks noChangeShapeType="1"/>
          </p:cNvSpPr>
          <p:nvPr/>
        </p:nvSpPr>
        <p:spPr bwMode="auto">
          <a:xfrm>
            <a:off x="2463800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1" name="Line 16"/>
          <p:cNvSpPr>
            <a:spLocks noChangeShapeType="1"/>
          </p:cNvSpPr>
          <p:nvPr/>
        </p:nvSpPr>
        <p:spPr bwMode="auto">
          <a:xfrm flipV="1">
            <a:off x="2992438" y="50657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2" name="Rectangle 17"/>
          <p:cNvSpPr>
            <a:spLocks noChangeArrowheads="1"/>
          </p:cNvSpPr>
          <p:nvPr/>
        </p:nvSpPr>
        <p:spPr bwMode="auto">
          <a:xfrm>
            <a:off x="3787775" y="48006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3" name="Rectangle 18"/>
          <p:cNvSpPr>
            <a:spLocks noChangeArrowheads="1"/>
          </p:cNvSpPr>
          <p:nvPr/>
        </p:nvSpPr>
        <p:spPr bwMode="auto">
          <a:xfrm>
            <a:off x="4316413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4" name="Line 19"/>
          <p:cNvSpPr>
            <a:spLocks noChangeShapeType="1"/>
          </p:cNvSpPr>
          <p:nvPr/>
        </p:nvSpPr>
        <p:spPr bwMode="auto">
          <a:xfrm flipV="1">
            <a:off x="4581525" y="5065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5" name="Rectangle 20"/>
          <p:cNvSpPr>
            <a:spLocks noChangeArrowheads="1"/>
          </p:cNvSpPr>
          <p:nvPr/>
        </p:nvSpPr>
        <p:spPr bwMode="auto">
          <a:xfrm>
            <a:off x="5375275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6" name="Rectangle 21"/>
          <p:cNvSpPr>
            <a:spLocks noChangeArrowheads="1"/>
          </p:cNvSpPr>
          <p:nvPr/>
        </p:nvSpPr>
        <p:spPr bwMode="auto">
          <a:xfrm>
            <a:off x="5905500" y="48006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37" name="Line 22"/>
          <p:cNvSpPr>
            <a:spLocks noChangeShapeType="1"/>
          </p:cNvSpPr>
          <p:nvPr/>
        </p:nvSpPr>
        <p:spPr bwMode="auto">
          <a:xfrm flipV="1">
            <a:off x="6170613" y="50657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8" name="Line 27"/>
          <p:cNvSpPr>
            <a:spLocks noChangeShapeType="1"/>
          </p:cNvSpPr>
          <p:nvPr/>
        </p:nvSpPr>
        <p:spPr bwMode="auto">
          <a:xfrm>
            <a:off x="4052888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9" name="Line 29"/>
          <p:cNvSpPr>
            <a:spLocks noChangeShapeType="1"/>
          </p:cNvSpPr>
          <p:nvPr/>
        </p:nvSpPr>
        <p:spPr bwMode="auto">
          <a:xfrm>
            <a:off x="5640388" y="50657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0" name="Text Box 32"/>
          <p:cNvSpPr txBox="1">
            <a:spLocks noChangeArrowheads="1"/>
          </p:cNvSpPr>
          <p:nvPr/>
        </p:nvSpPr>
        <p:spPr bwMode="auto">
          <a:xfrm>
            <a:off x="6934200" y="4876800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2241" name="Text Box 13"/>
          <p:cNvSpPr txBox="1">
            <a:spLocks noChangeArrowheads="1"/>
          </p:cNvSpPr>
          <p:nvPr/>
        </p:nvSpPr>
        <p:spPr bwMode="auto">
          <a:xfrm>
            <a:off x="2057400" y="58515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2242" name="Text Box 26"/>
          <p:cNvSpPr txBox="1">
            <a:spLocks noChangeArrowheads="1"/>
          </p:cNvSpPr>
          <p:nvPr/>
        </p:nvSpPr>
        <p:spPr bwMode="auto">
          <a:xfrm>
            <a:off x="3648075" y="58515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2243" name="Text Box 28"/>
          <p:cNvSpPr txBox="1">
            <a:spLocks noChangeArrowheads="1"/>
          </p:cNvSpPr>
          <p:nvPr/>
        </p:nvSpPr>
        <p:spPr bwMode="auto">
          <a:xfrm>
            <a:off x="5246688" y="58515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2244" name="Line 16"/>
          <p:cNvSpPr>
            <a:spLocks noChangeShapeType="1"/>
          </p:cNvSpPr>
          <p:nvPr/>
        </p:nvSpPr>
        <p:spPr bwMode="auto">
          <a:xfrm>
            <a:off x="1828800" y="43434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5" name="Text Box 13"/>
          <p:cNvSpPr txBox="1">
            <a:spLocks noChangeArrowheads="1"/>
          </p:cNvSpPr>
          <p:nvPr/>
        </p:nvSpPr>
        <p:spPr bwMode="auto">
          <a:xfrm>
            <a:off x="1533525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2246" name="Line 16"/>
          <p:cNvSpPr>
            <a:spLocks noChangeShapeType="1"/>
          </p:cNvSpPr>
          <p:nvPr/>
        </p:nvSpPr>
        <p:spPr bwMode="auto">
          <a:xfrm flipH="1">
            <a:off x="5791200" y="43434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7" name="Text Box 13"/>
          <p:cNvSpPr txBox="1">
            <a:spLocks noChangeArrowheads="1"/>
          </p:cNvSpPr>
          <p:nvPr/>
        </p:nvSpPr>
        <p:spPr bwMode="auto">
          <a:xfrm>
            <a:off x="5943600" y="39624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52248" name="Rectangle 23"/>
          <p:cNvSpPr>
            <a:spLocks noChangeArrowheads="1"/>
          </p:cNvSpPr>
          <p:nvPr/>
        </p:nvSpPr>
        <p:spPr bwMode="auto">
          <a:xfrm>
            <a:off x="7044559" y="3178832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49" name="Rectangle 24"/>
          <p:cNvSpPr>
            <a:spLocks noChangeArrowheads="1"/>
          </p:cNvSpPr>
          <p:nvPr/>
        </p:nvSpPr>
        <p:spPr bwMode="auto">
          <a:xfrm>
            <a:off x="7574784" y="3178832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2250" name="Line 25"/>
          <p:cNvSpPr>
            <a:spLocks noChangeShapeType="1"/>
          </p:cNvSpPr>
          <p:nvPr/>
        </p:nvSpPr>
        <p:spPr bwMode="auto">
          <a:xfrm flipV="1">
            <a:off x="7838309" y="3443945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7309672" y="3443945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8605072" y="3270907"/>
            <a:ext cx="350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7111234" y="4229757"/>
            <a:ext cx="4111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1673" y="1666279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Back</a:t>
            </a:r>
          </a:p>
        </p:txBody>
      </p:sp>
      <p:sp>
        <p:nvSpPr>
          <p:cNvPr id="5325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head and tail to point to the new node; otherwise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the old tail point to the new node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tail to point to new node</a:t>
            </a:r>
          </a:p>
        </p:txBody>
      </p:sp>
      <p:sp>
        <p:nvSpPr>
          <p:cNvPr id="53252" name="Rectangle 12"/>
          <p:cNvSpPr>
            <a:spLocks noChangeArrowheads="1"/>
          </p:cNvSpPr>
          <p:nvPr/>
        </p:nvSpPr>
        <p:spPr bwMode="auto">
          <a:xfrm>
            <a:off x="2198688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53" name="Rectangle 14"/>
          <p:cNvSpPr>
            <a:spLocks noChangeArrowheads="1"/>
          </p:cNvSpPr>
          <p:nvPr/>
        </p:nvSpPr>
        <p:spPr bwMode="auto">
          <a:xfrm>
            <a:off x="2728913" y="4791075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54" name="Line 15"/>
          <p:cNvSpPr>
            <a:spLocks noChangeShapeType="1"/>
          </p:cNvSpPr>
          <p:nvPr/>
        </p:nvSpPr>
        <p:spPr bwMode="auto">
          <a:xfrm>
            <a:off x="2463800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16"/>
          <p:cNvSpPr>
            <a:spLocks noChangeShapeType="1"/>
          </p:cNvSpPr>
          <p:nvPr/>
        </p:nvSpPr>
        <p:spPr bwMode="auto">
          <a:xfrm flipV="1">
            <a:off x="2992438" y="5056188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Rectangle 17"/>
          <p:cNvSpPr>
            <a:spLocks noChangeArrowheads="1"/>
          </p:cNvSpPr>
          <p:nvPr/>
        </p:nvSpPr>
        <p:spPr bwMode="auto">
          <a:xfrm>
            <a:off x="3787775" y="4791075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57" name="Rectangle 18"/>
          <p:cNvSpPr>
            <a:spLocks noChangeArrowheads="1"/>
          </p:cNvSpPr>
          <p:nvPr/>
        </p:nvSpPr>
        <p:spPr bwMode="auto">
          <a:xfrm>
            <a:off x="4316413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58" name="Line 19"/>
          <p:cNvSpPr>
            <a:spLocks noChangeShapeType="1"/>
          </p:cNvSpPr>
          <p:nvPr/>
        </p:nvSpPr>
        <p:spPr bwMode="auto">
          <a:xfrm flipV="1">
            <a:off x="4581525" y="50561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9" name="Rectangle 20"/>
          <p:cNvSpPr>
            <a:spLocks noChangeArrowheads="1"/>
          </p:cNvSpPr>
          <p:nvPr/>
        </p:nvSpPr>
        <p:spPr bwMode="auto">
          <a:xfrm>
            <a:off x="5375275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60" name="Rectangle 21"/>
          <p:cNvSpPr>
            <a:spLocks noChangeArrowheads="1"/>
          </p:cNvSpPr>
          <p:nvPr/>
        </p:nvSpPr>
        <p:spPr bwMode="auto">
          <a:xfrm>
            <a:off x="5905500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61" name="Line 22"/>
          <p:cNvSpPr>
            <a:spLocks noChangeShapeType="1"/>
          </p:cNvSpPr>
          <p:nvPr/>
        </p:nvSpPr>
        <p:spPr bwMode="auto">
          <a:xfrm flipV="1">
            <a:off x="6170613" y="50561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2" name="Line 27"/>
          <p:cNvSpPr>
            <a:spLocks noChangeShapeType="1"/>
          </p:cNvSpPr>
          <p:nvPr/>
        </p:nvSpPr>
        <p:spPr bwMode="auto">
          <a:xfrm>
            <a:off x="4052888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3" name="Line 29"/>
          <p:cNvSpPr>
            <a:spLocks noChangeShapeType="1"/>
          </p:cNvSpPr>
          <p:nvPr/>
        </p:nvSpPr>
        <p:spPr bwMode="auto">
          <a:xfrm>
            <a:off x="5640388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4" name="Text Box 13"/>
          <p:cNvSpPr txBox="1">
            <a:spLocks noChangeArrowheads="1"/>
          </p:cNvSpPr>
          <p:nvPr/>
        </p:nvSpPr>
        <p:spPr bwMode="auto">
          <a:xfrm>
            <a:off x="2057400" y="5842000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3265" name="Text Box 26"/>
          <p:cNvSpPr txBox="1">
            <a:spLocks noChangeArrowheads="1"/>
          </p:cNvSpPr>
          <p:nvPr/>
        </p:nvSpPr>
        <p:spPr bwMode="auto">
          <a:xfrm>
            <a:off x="3648075" y="5842000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3266" name="Text Box 28"/>
          <p:cNvSpPr txBox="1">
            <a:spLocks noChangeArrowheads="1"/>
          </p:cNvSpPr>
          <p:nvPr/>
        </p:nvSpPr>
        <p:spPr bwMode="auto">
          <a:xfrm>
            <a:off x="5246688" y="5842000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3267" name="Line 16"/>
          <p:cNvSpPr>
            <a:spLocks noChangeShapeType="1"/>
          </p:cNvSpPr>
          <p:nvPr/>
        </p:nvSpPr>
        <p:spPr bwMode="auto">
          <a:xfrm>
            <a:off x="1828800" y="433387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8" name="Text Box 13"/>
          <p:cNvSpPr txBox="1">
            <a:spLocks noChangeArrowheads="1"/>
          </p:cNvSpPr>
          <p:nvPr/>
        </p:nvSpPr>
        <p:spPr bwMode="auto">
          <a:xfrm>
            <a:off x="1533525" y="39528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3269" name="Line 16"/>
          <p:cNvSpPr>
            <a:spLocks noChangeShapeType="1"/>
          </p:cNvSpPr>
          <p:nvPr/>
        </p:nvSpPr>
        <p:spPr bwMode="auto">
          <a:xfrm flipH="1">
            <a:off x="5791200" y="4333875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0" name="Text Box 13"/>
          <p:cNvSpPr txBox="1">
            <a:spLocks noChangeArrowheads="1"/>
          </p:cNvSpPr>
          <p:nvPr/>
        </p:nvSpPr>
        <p:spPr bwMode="auto">
          <a:xfrm>
            <a:off x="5943600" y="39528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6970713" y="4800600"/>
            <a:ext cx="528637" cy="5286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7499350" y="4800600"/>
            <a:ext cx="530225" cy="5286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V="1">
            <a:off x="7764463" y="5064125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4" name="Line 31"/>
          <p:cNvSpPr>
            <a:spLocks noChangeShapeType="1"/>
          </p:cNvSpPr>
          <p:nvPr/>
        </p:nvSpPr>
        <p:spPr bwMode="auto">
          <a:xfrm>
            <a:off x="7235825" y="5064125"/>
            <a:ext cx="0" cy="7953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5" name="Text Box 32"/>
          <p:cNvSpPr txBox="1">
            <a:spLocks noChangeArrowheads="1"/>
          </p:cNvSpPr>
          <p:nvPr/>
        </p:nvSpPr>
        <p:spPr bwMode="auto">
          <a:xfrm>
            <a:off x="8531225" y="4892675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3276" name="Text Box 30"/>
          <p:cNvSpPr txBox="1">
            <a:spLocks noChangeArrowheads="1"/>
          </p:cNvSpPr>
          <p:nvPr/>
        </p:nvSpPr>
        <p:spPr bwMode="auto">
          <a:xfrm>
            <a:off x="7035800" y="58515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1361" y="30480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Inserting at the Back</a:t>
            </a:r>
          </a:p>
        </p:txBody>
      </p:sp>
      <p:sp>
        <p:nvSpPr>
          <p:cNvPr id="5427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Allocate a new node</a:t>
            </a:r>
          </a:p>
          <a:p>
            <a:pPr marL="533400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If tail is NULL, update head and tail to point to the new node; otherwise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Have the old tail point to the new node</a:t>
            </a:r>
          </a:p>
          <a:p>
            <a:pPr marL="933450" lvl="1" indent="-533400" eaLnBrk="1" hangingPunct="1">
              <a:buFont typeface="Wingdings" charset="2"/>
              <a:buAutoNum type="arabicPeriod"/>
            </a:pPr>
            <a:r>
              <a:rPr lang="en-US" altLang="en-US" smtClean="0"/>
              <a:t>Update tail to point to new node</a:t>
            </a:r>
          </a:p>
        </p:txBody>
      </p:sp>
      <p:sp>
        <p:nvSpPr>
          <p:cNvPr id="54276" name="Rectangle 12"/>
          <p:cNvSpPr>
            <a:spLocks noChangeArrowheads="1"/>
          </p:cNvSpPr>
          <p:nvPr/>
        </p:nvSpPr>
        <p:spPr bwMode="auto">
          <a:xfrm>
            <a:off x="2198688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77" name="Rectangle 14"/>
          <p:cNvSpPr>
            <a:spLocks noChangeArrowheads="1"/>
          </p:cNvSpPr>
          <p:nvPr/>
        </p:nvSpPr>
        <p:spPr bwMode="auto">
          <a:xfrm>
            <a:off x="2728913" y="4791075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78" name="Line 15"/>
          <p:cNvSpPr>
            <a:spLocks noChangeShapeType="1"/>
          </p:cNvSpPr>
          <p:nvPr/>
        </p:nvSpPr>
        <p:spPr bwMode="auto">
          <a:xfrm>
            <a:off x="2463800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16"/>
          <p:cNvSpPr>
            <a:spLocks noChangeShapeType="1"/>
          </p:cNvSpPr>
          <p:nvPr/>
        </p:nvSpPr>
        <p:spPr bwMode="auto">
          <a:xfrm flipV="1">
            <a:off x="2992438" y="5056188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Rectangle 17"/>
          <p:cNvSpPr>
            <a:spLocks noChangeArrowheads="1"/>
          </p:cNvSpPr>
          <p:nvPr/>
        </p:nvSpPr>
        <p:spPr bwMode="auto">
          <a:xfrm>
            <a:off x="3787775" y="4791075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81" name="Rectangle 18"/>
          <p:cNvSpPr>
            <a:spLocks noChangeArrowheads="1"/>
          </p:cNvSpPr>
          <p:nvPr/>
        </p:nvSpPr>
        <p:spPr bwMode="auto">
          <a:xfrm>
            <a:off x="4316413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82" name="Line 19"/>
          <p:cNvSpPr>
            <a:spLocks noChangeShapeType="1"/>
          </p:cNvSpPr>
          <p:nvPr/>
        </p:nvSpPr>
        <p:spPr bwMode="auto">
          <a:xfrm flipV="1">
            <a:off x="4581525" y="50561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3" name="Rectangle 20"/>
          <p:cNvSpPr>
            <a:spLocks noChangeArrowheads="1"/>
          </p:cNvSpPr>
          <p:nvPr/>
        </p:nvSpPr>
        <p:spPr bwMode="auto">
          <a:xfrm>
            <a:off x="5375275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84" name="Rectangle 21"/>
          <p:cNvSpPr>
            <a:spLocks noChangeArrowheads="1"/>
          </p:cNvSpPr>
          <p:nvPr/>
        </p:nvSpPr>
        <p:spPr bwMode="auto">
          <a:xfrm>
            <a:off x="5905500" y="4791075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85" name="Line 22"/>
          <p:cNvSpPr>
            <a:spLocks noChangeShapeType="1"/>
          </p:cNvSpPr>
          <p:nvPr/>
        </p:nvSpPr>
        <p:spPr bwMode="auto">
          <a:xfrm flipV="1">
            <a:off x="6170613" y="5056188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6" name="Line 27"/>
          <p:cNvSpPr>
            <a:spLocks noChangeShapeType="1"/>
          </p:cNvSpPr>
          <p:nvPr/>
        </p:nvSpPr>
        <p:spPr bwMode="auto">
          <a:xfrm>
            <a:off x="4052888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7" name="Line 29"/>
          <p:cNvSpPr>
            <a:spLocks noChangeShapeType="1"/>
          </p:cNvSpPr>
          <p:nvPr/>
        </p:nvSpPr>
        <p:spPr bwMode="auto">
          <a:xfrm>
            <a:off x="5640388" y="5056188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8" name="Text Box 13"/>
          <p:cNvSpPr txBox="1">
            <a:spLocks noChangeArrowheads="1"/>
          </p:cNvSpPr>
          <p:nvPr/>
        </p:nvSpPr>
        <p:spPr bwMode="auto">
          <a:xfrm>
            <a:off x="2057400" y="5842000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4289" name="Text Box 26"/>
          <p:cNvSpPr txBox="1">
            <a:spLocks noChangeArrowheads="1"/>
          </p:cNvSpPr>
          <p:nvPr/>
        </p:nvSpPr>
        <p:spPr bwMode="auto">
          <a:xfrm>
            <a:off x="3648075" y="5842000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4290" name="Text Box 28"/>
          <p:cNvSpPr txBox="1">
            <a:spLocks noChangeArrowheads="1"/>
          </p:cNvSpPr>
          <p:nvPr/>
        </p:nvSpPr>
        <p:spPr bwMode="auto">
          <a:xfrm>
            <a:off x="5246688" y="5842000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4291" name="Line 16"/>
          <p:cNvSpPr>
            <a:spLocks noChangeShapeType="1"/>
          </p:cNvSpPr>
          <p:nvPr/>
        </p:nvSpPr>
        <p:spPr bwMode="auto">
          <a:xfrm>
            <a:off x="1828800" y="433387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Text Box 13"/>
          <p:cNvSpPr txBox="1">
            <a:spLocks noChangeArrowheads="1"/>
          </p:cNvSpPr>
          <p:nvPr/>
        </p:nvSpPr>
        <p:spPr bwMode="auto">
          <a:xfrm>
            <a:off x="1533525" y="39528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4293" name="Line 16"/>
          <p:cNvSpPr>
            <a:spLocks noChangeShapeType="1"/>
          </p:cNvSpPr>
          <p:nvPr/>
        </p:nvSpPr>
        <p:spPr bwMode="auto">
          <a:xfrm flipH="1">
            <a:off x="7239000" y="4333875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4" name="Text Box 13"/>
          <p:cNvSpPr txBox="1">
            <a:spLocks noChangeArrowheads="1"/>
          </p:cNvSpPr>
          <p:nvPr/>
        </p:nvSpPr>
        <p:spPr bwMode="auto">
          <a:xfrm>
            <a:off x="7391400" y="39528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6970713" y="4800600"/>
            <a:ext cx="528637" cy="5286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7499350" y="4800600"/>
            <a:ext cx="530225" cy="5286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V="1">
            <a:off x="7764463" y="5064125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8" name="Line 31"/>
          <p:cNvSpPr>
            <a:spLocks noChangeShapeType="1"/>
          </p:cNvSpPr>
          <p:nvPr/>
        </p:nvSpPr>
        <p:spPr bwMode="auto">
          <a:xfrm>
            <a:off x="7235825" y="5064125"/>
            <a:ext cx="0" cy="7953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9" name="Text Box 32"/>
          <p:cNvSpPr txBox="1">
            <a:spLocks noChangeArrowheads="1"/>
          </p:cNvSpPr>
          <p:nvPr/>
        </p:nvSpPr>
        <p:spPr bwMode="auto">
          <a:xfrm>
            <a:off x="8531225" y="4892675"/>
            <a:ext cx="3508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4300" name="Text Box 30"/>
          <p:cNvSpPr txBox="1">
            <a:spLocks noChangeArrowheads="1"/>
          </p:cNvSpPr>
          <p:nvPr/>
        </p:nvSpPr>
        <p:spPr bwMode="auto">
          <a:xfrm>
            <a:off x="7035800" y="58515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46453" y="3505200"/>
            <a:ext cx="7559977" cy="47487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Singly Linked List: Operations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Typical Operations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insertFront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(e):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removeFront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():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insertBack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(e):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removeBack</a:t>
            </a:r>
            <a:r>
              <a:rPr lang="en-US" sz="2600" b="1" dirty="0" smtClean="0">
                <a:solidFill>
                  <a:srgbClr val="FF0000"/>
                </a:solidFill>
              </a:rPr>
              <a:t>()</a:t>
            </a:r>
            <a:r>
              <a:rPr lang="en-US" sz="2600" b="1" dirty="0" smtClean="0"/>
              <a:t>: returns and removes the element at the end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2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8551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1502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15736" y="618528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2428875" y="3764728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967421" y="3396265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941728" y="3808194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066303" y="3424230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90890" y="4284060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4025665" y="379269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564211" y="342423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2604338" y="399199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728913" y="360802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ceiling is NULL</a:t>
            </a:r>
          </a:p>
          <a:p>
            <a:pPr lvl="1"/>
            <a:endParaRPr lang="en-US" dirty="0"/>
          </a:p>
          <a:p>
            <a:r>
              <a:rPr lang="en-US" dirty="0" smtClean="0"/>
              <a:t>Each of you will be a NODE</a:t>
            </a:r>
          </a:p>
          <a:p>
            <a:pPr lvl="1"/>
            <a:endParaRPr lang="en-US" dirty="0"/>
          </a:p>
          <a:p>
            <a:r>
              <a:rPr lang="en-US" dirty="0" smtClean="0"/>
              <a:t>We shall now make a LINKED LIST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wants to be the HEAD OF THE CLASS (list) ?</a:t>
            </a:r>
          </a:p>
          <a:p>
            <a:pPr lvl="2"/>
            <a:r>
              <a:rPr lang="en-US" dirty="0" smtClean="0"/>
              <a:t>Excellent.  Point at the ceiling.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5533530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072076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4112203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236778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7315200" y="4114800"/>
            <a:ext cx="447675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7467600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111746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50292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690419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14994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 flipV="1">
            <a:off x="6170613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5846961" y="4305299"/>
            <a:ext cx="803330" cy="198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6364616" y="397005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111746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50292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690419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14994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>
            <a:off x="6170613" y="4837113"/>
            <a:ext cx="265112" cy="6127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5846961" y="4305299"/>
            <a:ext cx="803330" cy="198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6364616" y="397005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111746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50292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690419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14994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364616" y="5449887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>
            <a:off x="6170613" y="4837113"/>
            <a:ext cx="265112" cy="6127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Rectangle 23"/>
          <p:cNvSpPr>
            <a:spLocks noChangeArrowheads="1"/>
          </p:cNvSpPr>
          <p:nvPr/>
        </p:nvSpPr>
        <p:spPr bwMode="auto">
          <a:xfrm>
            <a:off x="696436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1" name="Rectangle 24"/>
          <p:cNvSpPr>
            <a:spLocks noChangeArrowheads="1"/>
          </p:cNvSpPr>
          <p:nvPr/>
        </p:nvSpPr>
        <p:spPr bwMode="auto">
          <a:xfrm>
            <a:off x="7494588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12" name="Line 25"/>
          <p:cNvSpPr>
            <a:spLocks noChangeShapeType="1"/>
          </p:cNvSpPr>
          <p:nvPr/>
        </p:nvSpPr>
        <p:spPr bwMode="auto">
          <a:xfrm flipV="1">
            <a:off x="7758113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5" name="Line 31"/>
          <p:cNvSpPr>
            <a:spLocks noChangeShapeType="1"/>
          </p:cNvSpPr>
          <p:nvPr/>
        </p:nvSpPr>
        <p:spPr bwMode="auto">
          <a:xfrm>
            <a:off x="7229475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8524875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0" name="Text Box 30"/>
          <p:cNvSpPr txBox="1">
            <a:spLocks noChangeArrowheads="1"/>
          </p:cNvSpPr>
          <p:nvPr/>
        </p:nvSpPr>
        <p:spPr bwMode="auto">
          <a:xfrm>
            <a:off x="7031038" y="5622925"/>
            <a:ext cx="412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5846961" y="4305299"/>
            <a:ext cx="803330" cy="198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6364616" y="397005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8" y="2057400"/>
            <a:ext cx="7559977" cy="581621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7111746" y="3789463"/>
            <a:ext cx="41275" cy="731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50292" y="3421000"/>
            <a:ext cx="761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curPtr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5690419" y="3988761"/>
            <a:ext cx="564150" cy="475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814994" y="3604797"/>
            <a:ext cx="87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 smtClean="0">
                <a:latin typeface="Calibri" pitchFamily="34" charset="0"/>
              </a:rPr>
              <a:t>prevPtr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364616" y="5449887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6999288" y="4419600"/>
            <a:ext cx="990600" cy="914400"/>
            <a:chOff x="381000" y="4419600"/>
            <a:chExt cx="990600" cy="9144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81000" y="4419600"/>
              <a:ext cx="9906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81000" y="4419600"/>
              <a:ext cx="914400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8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Removing at the Back</a:t>
            </a:r>
          </a:p>
        </p:txBody>
      </p:sp>
      <p:sp>
        <p:nvSpPr>
          <p:cNvPr id="55299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6200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No efficient way of doing so 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))</a:t>
            </a:r>
          </a:p>
          <a:p>
            <a:pPr marL="933450" lvl="1" indent="-533400"/>
            <a:r>
              <a:rPr lang="en-US" altLang="en-US" sz="2400" dirty="0" smtClean="0">
                <a:latin typeface="Times New Roman" charset="0"/>
                <a:sym typeface="Symbol" charset="2"/>
              </a:rPr>
              <a:t>Must walk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curPtr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 to end of list along with a 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prevPtr</a:t>
            </a:r>
            <a:endParaRPr lang="en-US" altLang="en-US" sz="2400" dirty="0" smtClean="0"/>
          </a:p>
          <a:p>
            <a:pPr marL="533400" indent="-533400" eaLnBrk="1" hangingPunct="1"/>
            <a:r>
              <a:rPr lang="en-US" altLang="en-US" sz="2800" dirty="0" smtClean="0"/>
              <a:t>Typically would not use a singly linked-list if this operation is commonly used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2198688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2728913" y="4572000"/>
            <a:ext cx="528637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2" name="Line 15"/>
          <p:cNvSpPr>
            <a:spLocks noChangeShapeType="1"/>
          </p:cNvSpPr>
          <p:nvPr/>
        </p:nvSpPr>
        <p:spPr bwMode="auto">
          <a:xfrm>
            <a:off x="2463800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6"/>
          <p:cNvSpPr>
            <a:spLocks noChangeShapeType="1"/>
          </p:cNvSpPr>
          <p:nvPr/>
        </p:nvSpPr>
        <p:spPr bwMode="auto">
          <a:xfrm flipV="1">
            <a:off x="2992438" y="4837113"/>
            <a:ext cx="795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3787775" y="4572000"/>
            <a:ext cx="528638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4316413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6" name="Line 19"/>
          <p:cNvSpPr>
            <a:spLocks noChangeShapeType="1"/>
          </p:cNvSpPr>
          <p:nvPr/>
        </p:nvSpPr>
        <p:spPr bwMode="auto">
          <a:xfrm flipV="1">
            <a:off x="4581525" y="4837113"/>
            <a:ext cx="793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7" name="Rectangle 20"/>
          <p:cNvSpPr>
            <a:spLocks noChangeArrowheads="1"/>
          </p:cNvSpPr>
          <p:nvPr/>
        </p:nvSpPr>
        <p:spPr bwMode="auto">
          <a:xfrm>
            <a:off x="5375275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8" name="Rectangle 21"/>
          <p:cNvSpPr>
            <a:spLocks noChangeArrowheads="1"/>
          </p:cNvSpPr>
          <p:nvPr/>
        </p:nvSpPr>
        <p:spPr bwMode="auto">
          <a:xfrm>
            <a:off x="5905500" y="4572000"/>
            <a:ext cx="530225" cy="530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5309" name="Line 22"/>
          <p:cNvSpPr>
            <a:spLocks noChangeShapeType="1"/>
          </p:cNvSpPr>
          <p:nvPr/>
        </p:nvSpPr>
        <p:spPr bwMode="auto">
          <a:xfrm>
            <a:off x="6170612" y="4837113"/>
            <a:ext cx="84805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27"/>
          <p:cNvSpPr>
            <a:spLocks noChangeShapeType="1"/>
          </p:cNvSpPr>
          <p:nvPr/>
        </p:nvSpPr>
        <p:spPr bwMode="auto">
          <a:xfrm>
            <a:off x="40528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>
            <a:off x="5640388" y="4837113"/>
            <a:ext cx="0" cy="793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6" name="Text Box 32"/>
          <p:cNvSpPr txBox="1">
            <a:spLocks noChangeArrowheads="1"/>
          </p:cNvSpPr>
          <p:nvPr/>
        </p:nvSpPr>
        <p:spPr bwMode="auto">
          <a:xfrm>
            <a:off x="7018666" y="4664075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5317" name="Text Box 13"/>
          <p:cNvSpPr txBox="1">
            <a:spLocks noChangeArrowheads="1"/>
          </p:cNvSpPr>
          <p:nvPr/>
        </p:nvSpPr>
        <p:spPr bwMode="auto">
          <a:xfrm>
            <a:off x="2057400" y="5622925"/>
            <a:ext cx="825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55318" name="Text Box 26"/>
          <p:cNvSpPr txBox="1">
            <a:spLocks noChangeArrowheads="1"/>
          </p:cNvSpPr>
          <p:nvPr/>
        </p:nvSpPr>
        <p:spPr bwMode="auto">
          <a:xfrm>
            <a:off x="3648075" y="5622925"/>
            <a:ext cx="822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55319" name="Text Box 28"/>
          <p:cNvSpPr txBox="1">
            <a:spLocks noChangeArrowheads="1"/>
          </p:cNvSpPr>
          <p:nvPr/>
        </p:nvSpPr>
        <p:spPr bwMode="auto">
          <a:xfrm>
            <a:off x="5246688" y="5622925"/>
            <a:ext cx="8016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55321" name="Line 16"/>
          <p:cNvSpPr>
            <a:spLocks noChangeShapeType="1"/>
          </p:cNvSpPr>
          <p:nvPr/>
        </p:nvSpPr>
        <p:spPr bwMode="auto">
          <a:xfrm>
            <a:off x="18288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Text Box 13"/>
          <p:cNvSpPr txBox="1">
            <a:spLocks noChangeArrowheads="1"/>
          </p:cNvSpPr>
          <p:nvPr/>
        </p:nvSpPr>
        <p:spPr bwMode="auto">
          <a:xfrm>
            <a:off x="1533525" y="37338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55323" name="Line 16"/>
          <p:cNvSpPr>
            <a:spLocks noChangeShapeType="1"/>
          </p:cNvSpPr>
          <p:nvPr/>
        </p:nvSpPr>
        <p:spPr bwMode="auto">
          <a:xfrm flipH="1">
            <a:off x="5846961" y="4305299"/>
            <a:ext cx="803330" cy="198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Text Box 13"/>
          <p:cNvSpPr txBox="1">
            <a:spLocks noChangeArrowheads="1"/>
          </p:cNvSpPr>
          <p:nvPr/>
        </p:nvSpPr>
        <p:spPr bwMode="auto">
          <a:xfrm>
            <a:off x="6364616" y="397005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2087" y="2639021"/>
            <a:ext cx="7559977" cy="109477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Singly Linked List: Operations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Typical Operations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insertFront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(e):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removeFront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():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insertBack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(e):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removeBack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(): returns and removes the element at the end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2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8551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1502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5064453"/>
            <a:ext cx="609600" cy="57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9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2"/>
            <a:r>
              <a:rPr lang="en-US" dirty="0"/>
              <a:t>Definition and Description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Singly Linked Lists</a:t>
            </a:r>
          </a:p>
          <a:p>
            <a:pPr lvl="2"/>
            <a:r>
              <a:rPr lang="en-US" dirty="0" smtClean="0"/>
              <a:t>Implementation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2667000"/>
            <a:ext cx="340990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Check Time</a:t>
            </a:r>
          </a:p>
          <a:p>
            <a:endParaRPr lang="en-US" dirty="0" smtClean="0"/>
          </a:p>
          <a:p>
            <a:r>
              <a:rPr lang="en-US" dirty="0" smtClean="0"/>
              <a:t>May Stop Here</a:t>
            </a:r>
          </a:p>
          <a:p>
            <a:r>
              <a:rPr lang="en-US" dirty="0" smtClean="0"/>
              <a:t>     Implementation Examples </a:t>
            </a:r>
          </a:p>
          <a:p>
            <a:r>
              <a:rPr lang="en-US" dirty="0" smtClean="0"/>
              <a:t>     is reviewed in next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706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List –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209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linked list is a data structure which is built from </a:t>
            </a:r>
            <a:r>
              <a:rPr lang="en-US" dirty="0" smtClean="0"/>
              <a:t>nodes and </a:t>
            </a:r>
            <a:r>
              <a:rPr lang="en-US" dirty="0"/>
              <a:t>pointers.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list forms </a:t>
            </a:r>
            <a:r>
              <a:rPr lang="en-US" dirty="0"/>
              <a:t>a </a:t>
            </a:r>
            <a:r>
              <a:rPr lang="en-US" dirty="0" smtClean="0"/>
              <a:t>“chain </a:t>
            </a:r>
            <a:r>
              <a:rPr lang="en-US" dirty="0"/>
              <a:t>of </a:t>
            </a:r>
            <a:r>
              <a:rPr lang="en-US" dirty="0" smtClean="0"/>
              <a:t>nodes” 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pointers representing the links of the chain and holding the entire </a:t>
            </a:r>
            <a:r>
              <a:rPr lang="en-US" dirty="0" smtClean="0"/>
              <a:t>list </a:t>
            </a:r>
            <a:r>
              <a:rPr lang="en-US" dirty="0"/>
              <a:t>together.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3202"/>
            <a:ext cx="7010400" cy="1932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List –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This linked list has four nodes in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with a link to the next node in the series.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last node has a link to the </a:t>
            </a:r>
            <a:r>
              <a:rPr lang="en-US" dirty="0" smtClean="0"/>
              <a:t>value NULL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also another special pointer, called </a:t>
            </a:r>
            <a:r>
              <a:rPr lang="en-US" dirty="0" smtClean="0"/>
              <a:t>Start </a:t>
            </a:r>
            <a:r>
              <a:rPr lang="en-US" dirty="0"/>
              <a:t>which points to the first link in the chain so that we can keep track of it.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3202"/>
            <a:ext cx="7010400" cy="1932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0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list of ONE node</a:t>
            </a:r>
          </a:p>
          <a:p>
            <a:pPr lvl="1"/>
            <a:r>
              <a:rPr lang="en-US" dirty="0" smtClean="0"/>
              <a:t>The HEAD of the list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2" y="3584274"/>
            <a:ext cx="1203262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35" y="3621060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Linked List –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47799"/>
          </a:xfrm>
        </p:spPr>
        <p:txBody>
          <a:bodyPr>
            <a:normAutofit/>
          </a:bodyPr>
          <a:lstStyle/>
          <a:p>
            <a:r>
              <a:rPr lang="en-US" dirty="0" smtClean="0"/>
              <a:t>Key part of a linked list is the node structure</a:t>
            </a:r>
          </a:p>
          <a:p>
            <a:pPr lvl="1"/>
            <a:r>
              <a:rPr lang="en-US" dirty="0" smtClean="0"/>
              <a:t>Which holds the data for each node</a:t>
            </a:r>
          </a:p>
          <a:p>
            <a:pPr lvl="2"/>
            <a:r>
              <a:rPr lang="en-US" dirty="0" smtClean="0"/>
              <a:t>name, age, height, </a:t>
            </a:r>
            <a:r>
              <a:rPr lang="en-US" b="1" dirty="0" smtClean="0"/>
              <a:t>pointer to next node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590800"/>
            <a:ext cx="6553200" cy="3505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class Node 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public: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string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      // age in years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double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m_height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 // height in meters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;  // pointer to next node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};</a:t>
            </a:r>
          </a:p>
          <a:p>
            <a:pPr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 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global variable to keep track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                                              //  of beginning of the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724400"/>
            <a:ext cx="16383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Others may </a:t>
            </a:r>
          </a:p>
          <a:p>
            <a:r>
              <a:rPr lang="en-US" dirty="0" smtClean="0"/>
              <a:t>call </a:t>
            </a:r>
            <a:r>
              <a:rPr lang="en-US" b="1" i="1" dirty="0" err="1" smtClean="0"/>
              <a:t>startPtr</a:t>
            </a:r>
            <a:endParaRPr lang="en-US" b="1" i="1" dirty="0" smtClean="0"/>
          </a:p>
          <a:p>
            <a:r>
              <a:rPr lang="en-US" b="1" i="1" dirty="0" smtClean="0"/>
              <a:t>start</a:t>
            </a:r>
            <a:r>
              <a:rPr lang="en-US" dirty="0" smtClean="0"/>
              <a:t>,</a:t>
            </a:r>
          </a:p>
          <a:p>
            <a:r>
              <a:rPr lang="en-US" b="1" i="1" dirty="0" smtClean="0"/>
              <a:t>head</a:t>
            </a:r>
            <a:r>
              <a:rPr lang="en-US" dirty="0" smtClean="0"/>
              <a:t>,  </a:t>
            </a:r>
            <a:r>
              <a:rPr lang="en-US" b="1" i="1" dirty="0" err="1" smtClean="0"/>
              <a:t>headPtr</a:t>
            </a:r>
            <a:endParaRPr lang="en-US" b="1" i="1" dirty="0" smtClean="0"/>
          </a:p>
          <a:p>
            <a:r>
              <a:rPr lang="en-US" b="1" i="1" dirty="0" smtClean="0"/>
              <a:t>root</a:t>
            </a:r>
            <a:r>
              <a:rPr lang="en-US" dirty="0" smtClean="0"/>
              <a:t>,  </a:t>
            </a:r>
            <a:r>
              <a:rPr lang="en-US" b="1" i="1" dirty="0" err="1" smtClean="0"/>
              <a:t>rootPtr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612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Node</a:t>
            </a:r>
            <a:br>
              <a:rPr lang="en-US" dirty="0" smtClean="0"/>
            </a:br>
            <a:r>
              <a:rPr lang="en-US" dirty="0" smtClean="0"/>
              <a:t>To the End of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</a:t>
            </a:r>
          </a:p>
          <a:p>
            <a:pPr lvl="1"/>
            <a:r>
              <a:rPr lang="en-US" sz="2400" dirty="0" smtClean="0"/>
              <a:t>Create a new node</a:t>
            </a:r>
          </a:p>
          <a:p>
            <a:pPr lvl="3"/>
            <a:endParaRPr lang="en-US" sz="1600" dirty="0"/>
          </a:p>
          <a:p>
            <a:pPr lvl="2"/>
            <a:endParaRPr lang="en-US" dirty="0" smtClean="0"/>
          </a:p>
          <a:p>
            <a:pPr lvl="1"/>
            <a:r>
              <a:rPr lang="en-US" sz="2400" dirty="0" smtClean="0"/>
              <a:t>Ask user for information to fill </a:t>
            </a:r>
            <a:br>
              <a:rPr lang="en-US" sz="2400" dirty="0" smtClean="0"/>
            </a:br>
            <a:r>
              <a:rPr lang="en-US" sz="2400" dirty="0" smtClean="0"/>
              <a:t>in the node’s data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394" y="2520889"/>
            <a:ext cx="3886200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 *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new Node;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4766" y="3892863"/>
            <a:ext cx="6324600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"Please enter the name of the person -&gt; ";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“Enter the age of the person -&gt; “;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"Enter the height of the person </a:t>
            </a:r>
            <a:r>
              <a:rPr lang="en-US" alt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";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-&gt;height;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875776" y="1600200"/>
            <a:ext cx="3628427" cy="1612778"/>
            <a:chOff x="4875776" y="1600200"/>
            <a:chExt cx="3628427" cy="1612778"/>
          </a:xfrm>
        </p:grpSpPr>
        <p:grpSp>
          <p:nvGrpSpPr>
            <p:cNvPr id="21" name="Group 20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24" idx="3"/>
              <a:endCxn id="19" idx="1"/>
            </p:cNvCxnSpPr>
            <p:nvPr/>
          </p:nvCxnSpPr>
          <p:spPr>
            <a:xfrm>
              <a:off x="5791411" y="2019755"/>
              <a:ext cx="609389" cy="38369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75776" y="1835089"/>
              <a:ext cx="91563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tempPtr</a:t>
              </a:r>
              <a:endParaRPr lang="en-US" dirty="0" smtClean="0"/>
            </a:p>
          </p:txBody>
        </p:sp>
        <p:cxnSp>
          <p:nvCxnSpPr>
            <p:cNvPr id="25" name="Straight Arrow Connector 24"/>
            <p:cNvCxnSpPr>
              <a:stCxn id="20" idx="3"/>
              <a:endCxn id="26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011760" y="2843646"/>
              <a:ext cx="4924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???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600" y="2403445"/>
            <a:ext cx="5791200" cy="2168757"/>
            <a:chOff x="609600" y="2403445"/>
            <a:chExt cx="5791200" cy="2168757"/>
          </a:xfrm>
        </p:grpSpPr>
        <p:sp>
          <p:nvSpPr>
            <p:cNvPr id="39" name="TextBox 38"/>
            <p:cNvSpPr txBox="1"/>
            <p:nvPr/>
          </p:nvSpPr>
          <p:spPr>
            <a:xfrm>
              <a:off x="1295400" y="4172092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39" idx="3"/>
              <a:endCxn id="19" idx="1"/>
            </p:cNvCxnSpPr>
            <p:nvPr/>
          </p:nvCxnSpPr>
          <p:spPr>
            <a:xfrm flipV="1">
              <a:off x="4708839" y="2403445"/>
              <a:ext cx="1691961" cy="196870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400800" y="1600198"/>
            <a:ext cx="1108536" cy="1606489"/>
            <a:chOff x="6400800" y="1835089"/>
            <a:chExt cx="1108536" cy="1371600"/>
          </a:xfrm>
        </p:grpSpPr>
        <p:sp>
          <p:nvSpPr>
            <p:cNvPr id="45" name="Rectangle 44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400800" y="1600197"/>
            <a:ext cx="1108536" cy="1606489"/>
            <a:chOff x="6400800" y="1835089"/>
            <a:chExt cx="1108536" cy="1371600"/>
          </a:xfrm>
        </p:grpSpPr>
        <p:sp>
          <p:nvSpPr>
            <p:cNvPr id="48" name="Rectangle 47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37586" y="1600199"/>
            <a:ext cx="1108536" cy="1606489"/>
            <a:chOff x="6400800" y="1835089"/>
            <a:chExt cx="1108536" cy="1371600"/>
          </a:xfrm>
        </p:grpSpPr>
        <p:sp>
          <p:nvSpPr>
            <p:cNvPr id="51" name="Rectangle 50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22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1.8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9599" y="2543563"/>
            <a:ext cx="4419195" cy="400110"/>
            <a:chOff x="609599" y="2543563"/>
            <a:chExt cx="4419195" cy="400110"/>
          </a:xfrm>
        </p:grpSpPr>
        <p:sp>
          <p:nvSpPr>
            <p:cNvPr id="53" name="TextBox 52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609599" y="2743618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9599" y="2403445"/>
            <a:ext cx="5791201" cy="2804279"/>
            <a:chOff x="609600" y="1867950"/>
            <a:chExt cx="5791201" cy="2804279"/>
          </a:xfrm>
        </p:grpSpPr>
        <p:sp>
          <p:nvSpPr>
            <p:cNvPr id="59" name="TextBox 58"/>
            <p:cNvSpPr txBox="1"/>
            <p:nvPr/>
          </p:nvSpPr>
          <p:spPr>
            <a:xfrm>
              <a:off x="1295400" y="4272119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9" idx="3"/>
              <a:endCxn id="19" idx="1"/>
            </p:cNvCxnSpPr>
            <p:nvPr/>
          </p:nvCxnSpPr>
          <p:spPr>
            <a:xfrm flipV="1">
              <a:off x="4708839" y="1867950"/>
              <a:ext cx="1691962" cy="260422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09600" y="2403445"/>
            <a:ext cx="5791200" cy="3405535"/>
            <a:chOff x="609600" y="1166667"/>
            <a:chExt cx="5791200" cy="3405535"/>
          </a:xfrm>
        </p:grpSpPr>
        <p:sp>
          <p:nvSpPr>
            <p:cNvPr id="65" name="TextBox 64"/>
            <p:cNvSpPr txBox="1"/>
            <p:nvPr/>
          </p:nvSpPr>
          <p:spPr>
            <a:xfrm>
              <a:off x="1295400" y="4172092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5" idx="3"/>
              <a:endCxn id="19" idx="1"/>
            </p:cNvCxnSpPr>
            <p:nvPr/>
          </p:nvCxnSpPr>
          <p:spPr>
            <a:xfrm flipV="1">
              <a:off x="4708839" y="1166667"/>
              <a:ext cx="1691961" cy="320548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9599" y="2843645"/>
            <a:ext cx="8193204" cy="3441125"/>
            <a:chOff x="609599" y="2844244"/>
            <a:chExt cx="8193204" cy="3441125"/>
          </a:xfrm>
        </p:grpSpPr>
        <p:grpSp>
          <p:nvGrpSpPr>
            <p:cNvPr id="38" name="Group 37"/>
            <p:cNvGrpSpPr/>
            <p:nvPr/>
          </p:nvGrpSpPr>
          <p:grpSpPr>
            <a:xfrm>
              <a:off x="5028794" y="2844244"/>
              <a:ext cx="3774009" cy="3441125"/>
              <a:chOff x="5028794" y="2844244"/>
              <a:chExt cx="3774009" cy="344112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028794" y="5577483"/>
                <a:ext cx="3264073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class constructor would likely do this last line for us</a:t>
                </a:r>
              </a:p>
            </p:txBody>
          </p:sp>
          <p:cxnSp>
            <p:nvCxnSpPr>
              <p:cNvPr id="34" name="Straight Arrow Connector 33"/>
              <p:cNvCxnSpPr>
                <a:stCxn id="18" idx="3"/>
                <a:endCxn id="26" idx="2"/>
              </p:cNvCxnSpPr>
              <p:nvPr/>
            </p:nvCxnSpPr>
            <p:spPr>
              <a:xfrm flipH="1" flipV="1">
                <a:off x="8257982" y="3212978"/>
                <a:ext cx="34885" cy="2718448"/>
              </a:xfrm>
              <a:prstGeom prst="straightConnector1">
                <a:avLst/>
              </a:prstGeom>
              <a:ln w="41275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8002584" y="2844244"/>
                <a:ext cx="800219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NULL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09599" y="5774832"/>
              <a:ext cx="4419195" cy="400110"/>
              <a:chOff x="609600" y="4172092"/>
              <a:chExt cx="4419195" cy="40011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295400" y="4172092"/>
                <a:ext cx="3413439" cy="4001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2">
                    <a:lumMod val="75000"/>
                    <a:alpha val="7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000" dirty="0" smtClean="0"/>
              </a:p>
            </p:txBody>
          </p:sp>
          <p:sp>
            <p:nvSpPr>
              <p:cNvPr id="71" name="Right Arrow 70"/>
              <p:cNvSpPr/>
              <p:nvPr/>
            </p:nvSpPr>
            <p:spPr>
              <a:xfrm>
                <a:off x="609600" y="4372147"/>
                <a:ext cx="685800" cy="2000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0" idx="3"/>
                <a:endCxn id="18" idx="1"/>
              </p:cNvCxnSpPr>
              <p:nvPr/>
            </p:nvCxnSpPr>
            <p:spPr>
              <a:xfrm flipV="1">
                <a:off x="4708839" y="4328686"/>
                <a:ext cx="319956" cy="4346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67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Initialize the Start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Assuming that was the first node in the list</a:t>
            </a:r>
          </a:p>
          <a:p>
            <a:pPr lvl="1"/>
            <a:r>
              <a:rPr lang="en-US" dirty="0" smtClean="0"/>
              <a:t>How would we initialize the global variable </a:t>
            </a:r>
            <a:r>
              <a:rPr lang="en-US" dirty="0" err="1" smtClean="0"/>
              <a:t>startPtr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89745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 *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786260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?????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786260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61392" y="3220779"/>
            <a:ext cx="3915182" cy="1982110"/>
            <a:chOff x="4896797" y="1230868"/>
            <a:chExt cx="3915182" cy="1982110"/>
          </a:xfrm>
        </p:grpSpPr>
        <p:grpSp>
          <p:nvGrpSpPr>
            <p:cNvPr id="9" name="Group 8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/>
            <p:cNvCxnSpPr>
              <a:stCxn id="11" idx="3"/>
              <a:endCxn id="14" idx="1"/>
            </p:cNvCxnSpPr>
            <p:nvPr/>
          </p:nvCxnSpPr>
          <p:spPr>
            <a:xfrm>
              <a:off x="5812432" y="1415534"/>
              <a:ext cx="588368" cy="9879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96797" y="1230868"/>
              <a:ext cx="91563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tempPtr</a:t>
              </a:r>
              <a:endParaRPr lang="en-US" dirty="0" smtClean="0"/>
            </a:p>
          </p:txBody>
        </p:sp>
        <p:cxnSp>
          <p:nvCxnSpPr>
            <p:cNvPr id="12" name="Straight Arrow Connector 11"/>
            <p:cNvCxnSpPr>
              <a:stCxn id="15" idx="3"/>
              <a:endCxn id="13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11760" y="2843646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9589" y="4024024"/>
            <a:ext cx="8515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startPtr</a:t>
            </a:r>
            <a:endParaRPr lang="en-US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4171104" y="4208690"/>
            <a:ext cx="1273894" cy="369332"/>
            <a:chOff x="3183925" y="3057410"/>
            <a:chExt cx="1273894" cy="369332"/>
          </a:xfrm>
        </p:grpSpPr>
        <p:cxnSp>
          <p:nvCxnSpPr>
            <p:cNvPr id="16" name="Straight Arrow Connector 15"/>
            <p:cNvCxnSpPr>
              <a:stCxn id="17" idx="3"/>
              <a:endCxn id="18" idx="1"/>
            </p:cNvCxnSpPr>
            <p:nvPr/>
          </p:nvCxnSpPr>
          <p:spPr>
            <a:xfrm>
              <a:off x="3183925" y="3057410"/>
              <a:ext cx="473675" cy="18466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3057410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cxnSp>
        <p:nvCxnSpPr>
          <p:cNvPr id="23" name="Straight Arrow Connector 22"/>
          <p:cNvCxnSpPr>
            <a:stCxn id="17" idx="3"/>
            <a:endCxn id="14" idx="1"/>
          </p:cNvCxnSpPr>
          <p:nvPr/>
        </p:nvCxnSpPr>
        <p:spPr>
          <a:xfrm>
            <a:off x="4171104" y="4208690"/>
            <a:ext cx="1994291" cy="18466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Through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common to use a </a:t>
            </a:r>
            <a:r>
              <a:rPr lang="en-US" dirty="0" err="1" smtClean="0"/>
              <a:t>currentPtr</a:t>
            </a:r>
            <a:endParaRPr lang="en-US" dirty="0" smtClean="0"/>
          </a:p>
          <a:p>
            <a:pPr lvl="1"/>
            <a:r>
              <a:rPr lang="en-US" dirty="0" smtClean="0"/>
              <a:t>To keep track of what node is “currently” being examined</a:t>
            </a:r>
          </a:p>
          <a:p>
            <a:pPr lvl="1"/>
            <a:r>
              <a:rPr lang="en-US" dirty="0" smtClean="0"/>
              <a:t>It too, usually begins at the beginning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7029" y="3056309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029" y="4952824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?????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7029" y="4952824"/>
            <a:ext cx="434888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0821" y="3387343"/>
            <a:ext cx="4119782" cy="1982110"/>
            <a:chOff x="4692197" y="1230868"/>
            <a:chExt cx="4119782" cy="1982110"/>
          </a:xfrm>
        </p:grpSpPr>
        <p:grpSp>
          <p:nvGrpSpPr>
            <p:cNvPr id="8" name="Group 7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>
              <a:stCxn id="10" idx="3"/>
              <a:endCxn id="13" idx="1"/>
            </p:cNvCxnSpPr>
            <p:nvPr/>
          </p:nvCxnSpPr>
          <p:spPr>
            <a:xfrm>
              <a:off x="5543712" y="1415534"/>
              <a:ext cx="857088" cy="9879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92197" y="1230868"/>
              <a:ext cx="8515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startPtr</a:t>
              </a:r>
              <a:endParaRPr lang="en-US" dirty="0" smtClean="0"/>
            </a:p>
          </p:txBody>
        </p:sp>
        <p:cxnSp>
          <p:nvCxnSpPr>
            <p:cNvPr id="11" name="Straight Arrow Connector 10"/>
            <p:cNvCxnSpPr>
              <a:stCxn id="14" idx="3"/>
              <a:endCxn id="12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11760" y="2843646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33262" y="4161501"/>
            <a:ext cx="1107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currentPtr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841258" y="4155051"/>
            <a:ext cx="1310731" cy="369332"/>
            <a:chOff x="3147088" y="3057410"/>
            <a:chExt cx="1310731" cy="369332"/>
          </a:xfrm>
        </p:grpSpPr>
        <p:cxnSp>
          <p:nvCxnSpPr>
            <p:cNvPr id="17" name="Straight Arrow Connector 16"/>
            <p:cNvCxnSpPr>
              <a:stCxn id="15" idx="3"/>
              <a:endCxn id="18" idx="1"/>
            </p:cNvCxnSpPr>
            <p:nvPr/>
          </p:nvCxnSpPr>
          <p:spPr>
            <a:xfrm flipV="1">
              <a:off x="3147088" y="3242076"/>
              <a:ext cx="510512" cy="645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3057410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cxnSp>
        <p:nvCxnSpPr>
          <p:cNvPr id="19" name="Straight Arrow Connector 18"/>
          <p:cNvCxnSpPr>
            <a:stCxn id="15" idx="3"/>
            <a:endCxn id="13" idx="1"/>
          </p:cNvCxnSpPr>
          <p:nvPr/>
        </p:nvCxnSpPr>
        <p:spPr>
          <a:xfrm>
            <a:off x="3841258" y="4346167"/>
            <a:ext cx="2408166" cy="21375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8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Assume we have a list with more than 1 node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9" y="1981200"/>
            <a:ext cx="4234925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46733" y="2738112"/>
            <a:ext cx="1585483" cy="1180369"/>
            <a:chOff x="6400800" y="1600200"/>
            <a:chExt cx="2106845" cy="1606489"/>
          </a:xfrm>
        </p:grpSpPr>
        <p:grpSp>
          <p:nvGrpSpPr>
            <p:cNvPr id="23" name="Group 22"/>
            <p:cNvGrpSpPr/>
            <p:nvPr/>
          </p:nvGrpSpPr>
          <p:grpSpPr>
            <a:xfrm>
              <a:off x="6400800" y="1600200"/>
              <a:ext cx="1108541" cy="1606489"/>
              <a:chOff x="6400800" y="1835089"/>
              <a:chExt cx="1108541" cy="1371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00804" y="2749489"/>
                <a:ext cx="110853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/>
            <p:cNvCxnSpPr>
              <a:stCxn id="29" idx="3"/>
              <a:endCxn id="50" idx="1"/>
            </p:cNvCxnSpPr>
            <p:nvPr/>
          </p:nvCxnSpPr>
          <p:spPr>
            <a:xfrm flipV="1">
              <a:off x="7509341" y="2420994"/>
              <a:ext cx="998304" cy="517947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475527" y="2751006"/>
            <a:ext cx="1807931" cy="1186052"/>
            <a:chOff x="6400800" y="1600200"/>
            <a:chExt cx="2402440" cy="1614223"/>
          </a:xfrm>
        </p:grpSpPr>
        <p:grpSp>
          <p:nvGrpSpPr>
            <p:cNvPr id="39" name="Group 38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/>
            <p:cNvCxnSpPr>
              <a:stCxn id="45" idx="3"/>
              <a:endCxn id="43" idx="1"/>
            </p:cNvCxnSpPr>
            <p:nvPr/>
          </p:nvCxnSpPr>
          <p:spPr>
            <a:xfrm>
              <a:off x="7509336" y="2938941"/>
              <a:ext cx="502424" cy="90093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011760" y="2843645"/>
              <a:ext cx="791480" cy="370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NULL</a:t>
              </a:r>
              <a:endParaRPr lang="en-US" dirty="0" smtClean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32216" y="2751006"/>
            <a:ext cx="1743311" cy="1180369"/>
            <a:chOff x="6400800" y="1600200"/>
            <a:chExt cx="2316571" cy="1606489"/>
          </a:xfrm>
        </p:grpSpPr>
        <p:grpSp>
          <p:nvGrpSpPr>
            <p:cNvPr id="47" name="Group 46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Arrow Connector 48"/>
            <p:cNvCxnSpPr>
              <a:stCxn id="51" idx="3"/>
              <a:endCxn id="44" idx="1"/>
            </p:cNvCxnSpPr>
            <p:nvPr/>
          </p:nvCxnSpPr>
          <p:spPr>
            <a:xfrm flipV="1">
              <a:off x="7509336" y="2403445"/>
              <a:ext cx="1208035" cy="535496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40662" y="2748117"/>
            <a:ext cx="2706071" cy="1180369"/>
            <a:chOff x="287335" y="2748118"/>
            <a:chExt cx="2706071" cy="1180369"/>
          </a:xfrm>
        </p:grpSpPr>
        <p:grpSp>
          <p:nvGrpSpPr>
            <p:cNvPr id="5" name="Group 4"/>
            <p:cNvGrpSpPr/>
            <p:nvPr/>
          </p:nvGrpSpPr>
          <p:grpSpPr>
            <a:xfrm>
              <a:off x="287335" y="2748118"/>
              <a:ext cx="1981857" cy="1180369"/>
              <a:chOff x="4875776" y="1600200"/>
              <a:chExt cx="2633560" cy="160648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400800" y="1600200"/>
                <a:ext cx="1108536" cy="1606489"/>
                <a:chOff x="6400800" y="1835089"/>
                <a:chExt cx="1108536" cy="13716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6400800" y="1835089"/>
                  <a:ext cx="1108536" cy="13716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400800" y="2749489"/>
                  <a:ext cx="1108536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Arrow Connector 6"/>
              <p:cNvCxnSpPr>
                <a:stCxn id="8" idx="3"/>
                <a:endCxn id="11" idx="1"/>
              </p:cNvCxnSpPr>
              <p:nvPr/>
            </p:nvCxnSpPr>
            <p:spPr>
              <a:xfrm>
                <a:off x="5911556" y="2044531"/>
                <a:ext cx="489244" cy="35891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875776" y="1835088"/>
                <a:ext cx="1035780" cy="418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startPtr</a:t>
                </a:r>
                <a:endParaRPr lang="en-US" dirty="0" smtClean="0"/>
              </a:p>
            </p:txBody>
          </p:sp>
        </p:grpSp>
        <p:cxnSp>
          <p:nvCxnSpPr>
            <p:cNvPr id="54" name="Straight Arrow Connector 53"/>
            <p:cNvCxnSpPr>
              <a:stCxn id="12" idx="3"/>
              <a:endCxn id="28" idx="1"/>
            </p:cNvCxnSpPr>
            <p:nvPr/>
          </p:nvCxnSpPr>
          <p:spPr>
            <a:xfrm flipV="1">
              <a:off x="2269192" y="3328298"/>
              <a:ext cx="724214" cy="403461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26900" y="3338302"/>
            <a:ext cx="1361402" cy="930386"/>
            <a:chOff x="226900" y="3338302"/>
            <a:chExt cx="1361402" cy="930386"/>
          </a:xfrm>
        </p:grpSpPr>
        <p:cxnSp>
          <p:nvCxnSpPr>
            <p:cNvPr id="59" name="Straight Arrow Connector 58"/>
            <p:cNvCxnSpPr>
              <a:stCxn id="60" idx="3"/>
              <a:endCxn id="11" idx="1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40662" y="4724400"/>
            <a:ext cx="4708662" cy="132343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while 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-&gt;next != NULL )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-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mp_next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}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26971" y="4495800"/>
            <a:ext cx="357167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will move the </a:t>
            </a:r>
            <a:r>
              <a:rPr lang="en-US" sz="2000" dirty="0" err="1" smtClean="0"/>
              <a:t>currentPtr</a:t>
            </a:r>
            <a:r>
              <a:rPr lang="en-US" sz="2000" dirty="0" smtClean="0"/>
              <a:t> to point to the last node in the list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795921" y="3341191"/>
            <a:ext cx="1361402" cy="930386"/>
            <a:chOff x="226900" y="3338302"/>
            <a:chExt cx="1361402" cy="930386"/>
          </a:xfrm>
        </p:grpSpPr>
        <p:cxnSp>
          <p:nvCxnSpPr>
            <p:cNvPr id="70" name="Straight Arrow Connector 69"/>
            <p:cNvCxnSpPr>
              <a:stCxn id="71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70814" y="3341191"/>
            <a:ext cx="1361402" cy="930386"/>
            <a:chOff x="226900" y="3338302"/>
            <a:chExt cx="1361402" cy="930386"/>
          </a:xfrm>
        </p:grpSpPr>
        <p:cxnSp>
          <p:nvCxnSpPr>
            <p:cNvPr id="73" name="Straight Arrow Connector 72"/>
            <p:cNvCxnSpPr>
              <a:stCxn id="74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04620" y="3341191"/>
            <a:ext cx="1361402" cy="930386"/>
            <a:chOff x="226900" y="3338302"/>
            <a:chExt cx="1361402" cy="930386"/>
          </a:xfrm>
        </p:grpSpPr>
        <p:cxnSp>
          <p:nvCxnSpPr>
            <p:cNvPr id="76" name="Straight Arrow Connector 75"/>
            <p:cNvCxnSpPr>
              <a:stCxn id="77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257799" y="5203686"/>
            <a:ext cx="32766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Useful for outputting a list</a:t>
            </a:r>
          </a:p>
          <a:p>
            <a:endParaRPr lang="en-US" sz="2000" dirty="0" smtClean="0"/>
          </a:p>
          <a:p>
            <a:r>
              <a:rPr lang="en-US" sz="2000" dirty="0" smtClean="0"/>
              <a:t>Useful for appending to a list</a:t>
            </a:r>
          </a:p>
        </p:txBody>
      </p:sp>
    </p:spTree>
    <p:extLst>
      <p:ext uri="{BB962C8B-B14F-4D97-AF65-F5344CB8AC3E}">
        <p14:creationId xmlns:p14="http://schemas.microsoft.com/office/powerpoint/2010/main" val="13861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Removing the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remove the first element</a:t>
            </a:r>
            <a:endParaRPr lang="en-US" dirty="0"/>
          </a:p>
        </p:txBody>
      </p:sp>
      <p:pic>
        <p:nvPicPr>
          <p:cNvPr id="1026" name="Picture 2" descr="http://images1.wikia.nocookie.net/__cb20110410051121/marvelanimated/images/8/8d/Iron_Man_Repulsors_HYDRA_Missile_AEM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3" y="990600"/>
            <a:ext cx="16166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63843" y="2624388"/>
            <a:ext cx="1585485" cy="1180369"/>
            <a:chOff x="6400800" y="1600200"/>
            <a:chExt cx="2106847" cy="1606489"/>
          </a:xfrm>
        </p:grpSpPr>
        <p:grpSp>
          <p:nvGrpSpPr>
            <p:cNvPr id="6" name="Group 5"/>
            <p:cNvGrpSpPr/>
            <p:nvPr/>
          </p:nvGrpSpPr>
          <p:grpSpPr>
            <a:xfrm>
              <a:off x="6400800" y="1600200"/>
              <a:ext cx="1108541" cy="1606489"/>
              <a:chOff x="6400800" y="1835089"/>
              <a:chExt cx="1108541" cy="1371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00804" y="2749489"/>
                <a:ext cx="110853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>
              <a:stCxn id="9" idx="3"/>
              <a:endCxn id="19" idx="1"/>
            </p:cNvCxnSpPr>
            <p:nvPr/>
          </p:nvCxnSpPr>
          <p:spPr>
            <a:xfrm flipV="1">
              <a:off x="7509341" y="2420994"/>
              <a:ext cx="998306" cy="517947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892635" y="2637282"/>
            <a:ext cx="1807931" cy="1186052"/>
            <a:chOff x="6400800" y="1600200"/>
            <a:chExt cx="2402440" cy="1614223"/>
          </a:xfrm>
        </p:grpSpPr>
        <p:grpSp>
          <p:nvGrpSpPr>
            <p:cNvPr id="11" name="Group 10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>
              <a:stCxn id="15" idx="3"/>
              <a:endCxn id="13" idx="1"/>
            </p:cNvCxnSpPr>
            <p:nvPr/>
          </p:nvCxnSpPr>
          <p:spPr>
            <a:xfrm>
              <a:off x="7509336" y="2938941"/>
              <a:ext cx="502424" cy="90093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11760" y="2843645"/>
              <a:ext cx="791480" cy="370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NULL</a:t>
              </a:r>
              <a:endParaRPr lang="en-US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49325" y="2637282"/>
            <a:ext cx="2160419" cy="1180369"/>
            <a:chOff x="6400800" y="1600200"/>
            <a:chExt cx="2870838" cy="1606489"/>
          </a:xfrm>
        </p:grpSpPr>
        <p:grpSp>
          <p:nvGrpSpPr>
            <p:cNvPr id="17" name="Group 16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>
              <a:stCxn id="20" idx="3"/>
              <a:endCxn id="14" idx="1"/>
            </p:cNvCxnSpPr>
            <p:nvPr/>
          </p:nvCxnSpPr>
          <p:spPr>
            <a:xfrm flipV="1">
              <a:off x="7509336" y="2248666"/>
              <a:ext cx="1762302" cy="690275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57770" y="2806977"/>
            <a:ext cx="1147640" cy="417601"/>
            <a:chOff x="857770" y="2806977"/>
            <a:chExt cx="1147640" cy="417601"/>
          </a:xfrm>
        </p:grpSpPr>
        <p:cxnSp>
          <p:nvCxnSpPr>
            <p:cNvPr id="25" name="Straight Arrow Connector 24"/>
            <p:cNvCxnSpPr>
              <a:stCxn id="26" idx="3"/>
              <a:endCxn id="27" idx="1"/>
            </p:cNvCxnSpPr>
            <p:nvPr/>
          </p:nvCxnSpPr>
          <p:spPr>
            <a:xfrm>
              <a:off x="1637235" y="2960866"/>
              <a:ext cx="368175" cy="26371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57770" y="2806977"/>
              <a:ext cx="77946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startPtr</a:t>
              </a:r>
              <a:endParaRPr lang="en-US" dirty="0" smtClean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05410" y="2634393"/>
            <a:ext cx="1558433" cy="1180369"/>
            <a:chOff x="2005410" y="2634393"/>
            <a:chExt cx="1558433" cy="1180369"/>
          </a:xfrm>
        </p:grpSpPr>
        <p:grpSp>
          <p:nvGrpSpPr>
            <p:cNvPr id="24" name="Group 23"/>
            <p:cNvGrpSpPr/>
            <p:nvPr/>
          </p:nvGrpSpPr>
          <p:grpSpPr>
            <a:xfrm>
              <a:off x="2005410" y="2634393"/>
              <a:ext cx="834217" cy="1180369"/>
              <a:chOff x="6400800" y="1835089"/>
              <a:chExt cx="1108536" cy="13716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28" idx="3"/>
              <a:endCxn id="8" idx="1"/>
            </p:cNvCxnSpPr>
            <p:nvPr/>
          </p:nvCxnSpPr>
          <p:spPr>
            <a:xfrm flipV="1">
              <a:off x="2839627" y="3214573"/>
              <a:ext cx="724216" cy="403461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7200" y="3224578"/>
            <a:ext cx="1548210" cy="930386"/>
            <a:chOff x="40092" y="3338302"/>
            <a:chExt cx="1548210" cy="930386"/>
          </a:xfrm>
        </p:grpSpPr>
        <p:cxnSp>
          <p:nvCxnSpPr>
            <p:cNvPr id="30" name="Straight Arrow Connector 29"/>
            <p:cNvCxnSpPr>
              <a:stCxn id="31" idx="3"/>
              <a:endCxn id="27" idx="1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092" y="3960911"/>
              <a:ext cx="109579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oldHeadPtr</a:t>
              </a:r>
              <a:endParaRPr lang="en-US" dirty="0" smtClean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631424" y="4335517"/>
            <a:ext cx="5069142" cy="193899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removeFront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delete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}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62097" y="4886510"/>
            <a:ext cx="4419195" cy="400110"/>
            <a:chOff x="609599" y="2543563"/>
            <a:chExt cx="4419195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57810" y="2219681"/>
            <a:ext cx="1406033" cy="994892"/>
            <a:chOff x="857770" y="2806977"/>
            <a:chExt cx="1406033" cy="994892"/>
          </a:xfrm>
        </p:grpSpPr>
        <p:cxnSp>
          <p:nvCxnSpPr>
            <p:cNvPr id="49" name="Straight Arrow Connector 48"/>
            <p:cNvCxnSpPr>
              <a:stCxn id="50" idx="3"/>
              <a:endCxn id="8" idx="1"/>
            </p:cNvCxnSpPr>
            <p:nvPr/>
          </p:nvCxnSpPr>
          <p:spPr>
            <a:xfrm>
              <a:off x="1637235" y="2960866"/>
              <a:ext cx="626568" cy="84100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57770" y="2806977"/>
              <a:ext cx="77946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startPtr</a:t>
              </a:r>
              <a:endParaRPr lang="en-US" dirty="0" smtClean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62097" y="5259985"/>
            <a:ext cx="4753802" cy="400110"/>
            <a:chOff x="609599" y="2543563"/>
            <a:chExt cx="4753802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1295399" y="2543563"/>
              <a:ext cx="4068002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62097" y="5565239"/>
            <a:ext cx="4419195" cy="400110"/>
            <a:chOff x="609599" y="2543563"/>
            <a:chExt cx="4419195" cy="400110"/>
          </a:xfrm>
        </p:grpSpPr>
        <p:sp>
          <p:nvSpPr>
            <p:cNvPr id="57" name="TextBox 56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64098" y="5828188"/>
            <a:ext cx="1416857" cy="400110"/>
            <a:chOff x="609599" y="2543563"/>
            <a:chExt cx="1416857" cy="400110"/>
          </a:xfrm>
        </p:grpSpPr>
        <p:sp>
          <p:nvSpPr>
            <p:cNvPr id="61" name="TextBox 60"/>
            <p:cNvSpPr txBox="1"/>
            <p:nvPr/>
          </p:nvSpPr>
          <p:spPr>
            <a:xfrm>
              <a:off x="1295400" y="2543563"/>
              <a:ext cx="731056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57200" y="4400953"/>
            <a:ext cx="3220627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Calling this repeatedly until </a:t>
            </a:r>
            <a:r>
              <a:rPr lang="en-US" sz="2000" dirty="0" err="1" smtClean="0"/>
              <a:t>startPtr</a:t>
            </a:r>
            <a:r>
              <a:rPr lang="en-US" sz="2000" dirty="0" smtClean="0"/>
              <a:t> == NULL</a:t>
            </a:r>
          </a:p>
          <a:p>
            <a:r>
              <a:rPr lang="en-US" sz="2000" dirty="0" smtClean="0"/>
              <a:t>will delete the entire list.</a:t>
            </a:r>
          </a:p>
          <a:p>
            <a:endParaRPr lang="en-US" sz="2000" dirty="0" smtClean="0"/>
          </a:p>
          <a:p>
            <a:r>
              <a:rPr lang="en-US" sz="2000" dirty="0" smtClean="0"/>
              <a:t>Useful for de-constructors</a:t>
            </a:r>
          </a:p>
        </p:txBody>
      </p:sp>
    </p:spTree>
    <p:extLst>
      <p:ext uri="{BB962C8B-B14F-4D97-AF65-F5344CB8AC3E}">
        <p14:creationId xmlns:p14="http://schemas.microsoft.com/office/powerpoint/2010/main" val="23018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Linked List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317" y="2438400"/>
            <a:ext cx="8229600" cy="378565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class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public: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constructor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   ~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destructor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bool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isEmpty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const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returns true if list is empty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Node</a:t>
            </a:r>
            <a:r>
              <a:rPr lang="en-US" altLang="en-US" sz="2000" dirty="0">
                <a:latin typeface="Comic Sans MS" panose="030F0702030302020204" pitchFamily="66" charset="0"/>
              </a:rPr>
              <a:t>*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findNode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(string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findName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);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returns null or node w/ match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void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addNode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const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Node&amp;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newNode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);  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add node to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void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removeFront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remove first node of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private: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pointer to head of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2117" y="1143000"/>
            <a:ext cx="4876800" cy="19050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class Node 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public: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string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int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;      // age in years</a:t>
            </a:r>
          </a:p>
          <a:p>
            <a:pPr>
              <a:buFontTx/>
              <a:buNone/>
            </a:pPr>
            <a:r>
              <a:rPr lang="en-US" altLang="en-US" sz="1600" b="1" dirty="0" smtClean="0">
                <a:latin typeface="Comic Sans MS" panose="030F0702030302020204" pitchFamily="66" charset="0"/>
              </a:rPr>
              <a:t>   Node* </a:t>
            </a:r>
            <a:r>
              <a:rPr lang="en-US" altLang="en-US" sz="1600" b="1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1600" b="1" dirty="0" smtClean="0">
                <a:latin typeface="Comic Sans MS" panose="030F0702030302020204" pitchFamily="66" charset="0"/>
              </a:rPr>
              <a:t>;  // pointer to next node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986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 Lists are similar to arrays</a:t>
            </a:r>
          </a:p>
          <a:p>
            <a:r>
              <a:rPr lang="en-US" dirty="0" smtClean="0"/>
              <a:t>When compared to arrays Linked Lists have</a:t>
            </a:r>
          </a:p>
          <a:p>
            <a:pPr lvl="1"/>
            <a:r>
              <a:rPr lang="en-US" dirty="0" smtClean="0"/>
              <a:t>The bad:</a:t>
            </a:r>
          </a:p>
          <a:p>
            <a:pPr lvl="2"/>
            <a:r>
              <a:rPr lang="en-US" dirty="0" smtClean="0"/>
              <a:t>You cannot access the </a:t>
            </a:r>
            <a:r>
              <a:rPr lang="en-US" dirty="0" err="1" smtClean="0"/>
              <a:t>i-th</a:t>
            </a:r>
            <a:r>
              <a:rPr lang="en-US" dirty="0" smtClean="0"/>
              <a:t> element unless you walk to it through the i-1 elements that come before it</a:t>
            </a:r>
          </a:p>
          <a:p>
            <a:pPr lvl="1"/>
            <a:r>
              <a:rPr lang="en-US" dirty="0" smtClean="0"/>
              <a:t>The good:</a:t>
            </a:r>
          </a:p>
          <a:p>
            <a:pPr lvl="2"/>
            <a:r>
              <a:rPr lang="en-US" dirty="0" smtClean="0"/>
              <a:t>You can INSERT an element into a list WITHOUT moving/shifting all the other elements</a:t>
            </a:r>
          </a:p>
        </p:txBody>
      </p:sp>
    </p:spTree>
    <p:extLst>
      <p:ext uri="{BB962C8B-B14F-4D97-AF65-F5344CB8AC3E}">
        <p14:creationId xmlns:p14="http://schemas.microsoft.com/office/powerpoint/2010/main" val="13475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Play – Things </a:t>
            </a:r>
            <a:r>
              <a:rPr lang="en-US" dirty="0" smtClean="0"/>
              <a:t>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4</a:t>
            </a:r>
            <a:endParaRPr lang="en-US" dirty="0" smtClean="0"/>
          </a:p>
          <a:p>
            <a:r>
              <a:rPr lang="en-US" dirty="0" smtClean="0"/>
              <a:t>Homework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147523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at someone near you</a:t>
            </a:r>
          </a:p>
          <a:p>
            <a:pPr lvl="1"/>
            <a:r>
              <a:rPr lang="en-US" dirty="0" smtClean="0"/>
              <a:t>Now we have 2 nodes in our list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2" y="3584274"/>
            <a:ext cx="1203262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40" y="3875268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63" y="4304304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2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Another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added last time (2</a:t>
            </a:r>
            <a:r>
              <a:rPr lang="en-US" baseline="30000" dirty="0" smtClean="0"/>
              <a:t>nd</a:t>
            </a:r>
            <a:r>
              <a:rPr lang="en-US" dirty="0" smtClean="0"/>
              <a:t> person)</a:t>
            </a:r>
          </a:p>
          <a:p>
            <a:pPr lvl="1"/>
            <a:r>
              <a:rPr lang="en-US" dirty="0" smtClean="0"/>
              <a:t>Now you point at someone near you</a:t>
            </a:r>
          </a:p>
          <a:p>
            <a:pPr lvl="1"/>
            <a:r>
              <a:rPr lang="en-US" dirty="0" smtClean="0"/>
              <a:t>Keep going…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05" y="3296497"/>
            <a:ext cx="292496" cy="136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02" y="3368209"/>
            <a:ext cx="990599" cy="271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2" y="3584274"/>
            <a:ext cx="1203262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147523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63" y="4304304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26" y="4485506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Group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6763</TotalTime>
  <Words>2847</Words>
  <Application>Microsoft Office PowerPoint</Application>
  <PresentationFormat>On-screen Show (4:3)</PresentationFormat>
  <Paragraphs>753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1_Office Theme</vt:lpstr>
      <vt:lpstr>Linked Lists part 1</vt:lpstr>
      <vt:lpstr>Previously</vt:lpstr>
      <vt:lpstr>Marker Slide</vt:lpstr>
      <vt:lpstr>The Setup</vt:lpstr>
      <vt:lpstr>Group Fun</vt:lpstr>
      <vt:lpstr>Currently</vt:lpstr>
      <vt:lpstr>Add a Node</vt:lpstr>
      <vt:lpstr>An Another Node</vt:lpstr>
      <vt:lpstr>End Group Fun</vt:lpstr>
      <vt:lpstr>Marker Slide</vt:lpstr>
      <vt:lpstr>Singly Linked List</vt:lpstr>
      <vt:lpstr>Singly Linked List</vt:lpstr>
      <vt:lpstr>Singly Linked List</vt:lpstr>
      <vt:lpstr>Singly Linked List</vt:lpstr>
      <vt:lpstr>Singly Linked List</vt:lpstr>
      <vt:lpstr>Singly Linked List</vt:lpstr>
      <vt:lpstr>Singly Linked List</vt:lpstr>
      <vt:lpstr>Singly Linked List</vt:lpstr>
      <vt:lpstr>Singly Linked List Node</vt:lpstr>
      <vt:lpstr>Singly Linked List: Operations</vt:lpstr>
      <vt:lpstr>Inserting at the Front</vt:lpstr>
      <vt:lpstr>Inserting at the Front</vt:lpstr>
      <vt:lpstr>Inserting at the Front</vt:lpstr>
      <vt:lpstr>Inserting at the Front</vt:lpstr>
      <vt:lpstr>Inserting at the Front: Special Case</vt:lpstr>
      <vt:lpstr>Inserting at the Front: Special Case</vt:lpstr>
      <vt:lpstr>Inserting at the Front: Special Case</vt:lpstr>
      <vt:lpstr>Inserting at the Front: Special Case</vt:lpstr>
      <vt:lpstr>Inserting at the Front: Special Case</vt:lpstr>
      <vt:lpstr>Singly Linked List: Operations</vt:lpstr>
      <vt:lpstr>Removing at the Front</vt:lpstr>
      <vt:lpstr>Removing at the Front</vt:lpstr>
      <vt:lpstr>Removing at the Front</vt:lpstr>
      <vt:lpstr>Removing at the Front</vt:lpstr>
      <vt:lpstr>Removing at the Front</vt:lpstr>
      <vt:lpstr>Removing at the Front: Special Case</vt:lpstr>
      <vt:lpstr>Removing at the Front: Special Case</vt:lpstr>
      <vt:lpstr>Removing at the Front: Special Case</vt:lpstr>
      <vt:lpstr>Removing at the Front: Special Case</vt:lpstr>
      <vt:lpstr>Removing at the Front: Special Case</vt:lpstr>
      <vt:lpstr>Singly Linked List: Operations</vt:lpstr>
      <vt:lpstr>Inserting at the Back</vt:lpstr>
      <vt:lpstr>Inserting at the Back</vt:lpstr>
      <vt:lpstr>Inserting at the Back</vt:lpstr>
      <vt:lpstr>Inserting at the Back</vt:lpstr>
      <vt:lpstr>Singly Linked List: Operations</vt:lpstr>
      <vt:lpstr>Removing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Removing at the Back</vt:lpstr>
      <vt:lpstr>Singly Linked List: Operations</vt:lpstr>
      <vt:lpstr>Marker Slide</vt:lpstr>
      <vt:lpstr>Linked List – Definition </vt:lpstr>
      <vt:lpstr>Linked List – Example </vt:lpstr>
      <vt:lpstr>Linked List – Implementation </vt:lpstr>
      <vt:lpstr>Adding a Node To the End of the List</vt:lpstr>
      <vt:lpstr>Initialize the Start Pointer</vt:lpstr>
      <vt:lpstr>Moving Through a List</vt:lpstr>
      <vt:lpstr>Moving Example</vt:lpstr>
      <vt:lpstr>Removing the Head</vt:lpstr>
      <vt:lpstr>Example: Linked List Class</vt:lpstr>
      <vt:lpstr>Summary Review</vt:lpstr>
      <vt:lpstr>Free Play – Things to Work 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1653</cp:revision>
  <dcterms:created xsi:type="dcterms:W3CDTF">2006-08-16T00:00:00Z</dcterms:created>
  <dcterms:modified xsi:type="dcterms:W3CDTF">2014-10-02T14:09:02Z</dcterms:modified>
</cp:coreProperties>
</file>