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6"/>
  </p:notesMasterIdLst>
  <p:sldIdLst>
    <p:sldId id="256" r:id="rId3"/>
    <p:sldId id="435" r:id="rId4"/>
    <p:sldId id="436" r:id="rId5"/>
    <p:sldId id="523" r:id="rId6"/>
    <p:sldId id="524" r:id="rId7"/>
    <p:sldId id="525" r:id="rId8"/>
    <p:sldId id="526" r:id="rId9"/>
    <p:sldId id="527" r:id="rId10"/>
    <p:sldId id="528" r:id="rId11"/>
    <p:sldId id="529" r:id="rId12"/>
    <p:sldId id="530" r:id="rId13"/>
    <p:sldId id="531" r:id="rId14"/>
    <p:sldId id="534" r:id="rId15"/>
    <p:sldId id="535" r:id="rId16"/>
    <p:sldId id="536" r:id="rId17"/>
    <p:sldId id="538" r:id="rId18"/>
    <p:sldId id="537" r:id="rId19"/>
    <p:sldId id="540" r:id="rId20"/>
    <p:sldId id="539" r:id="rId21"/>
    <p:sldId id="557" r:id="rId22"/>
    <p:sldId id="558" r:id="rId23"/>
    <p:sldId id="548" r:id="rId24"/>
    <p:sldId id="547" r:id="rId25"/>
    <p:sldId id="549" r:id="rId26"/>
    <p:sldId id="550" r:id="rId27"/>
    <p:sldId id="551" r:id="rId28"/>
    <p:sldId id="552" r:id="rId29"/>
    <p:sldId id="553" r:id="rId30"/>
    <p:sldId id="554" r:id="rId31"/>
    <p:sldId id="555" r:id="rId32"/>
    <p:sldId id="556" r:id="rId33"/>
    <p:sldId id="545" r:id="rId34"/>
    <p:sldId id="546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E5E5B4"/>
    <a:srgbClr val="FEF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81" autoAdjust="0"/>
    <p:restoredTop sz="86387" autoAdjust="0"/>
  </p:normalViewPr>
  <p:slideViewPr>
    <p:cSldViewPr>
      <p:cViewPr>
        <p:scale>
          <a:sx n="70" d="100"/>
          <a:sy n="70" d="100"/>
        </p:scale>
        <p:origin x="-84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21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5F073-BE05-465E-9ACA-FEBC1467B54E}" type="datetimeFigureOut">
              <a:rPr lang="en-US" smtClean="0"/>
              <a:t>9/13/2014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E8B70-CAB0-4ED0-9DDB-1ABC1C150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2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147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142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380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56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020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066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5612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401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800"/>
            </a:lvl1pPr>
            <a:lvl2pPr marL="742950" indent="-285750">
              <a:buFont typeface="Arial" panose="020B0604020202020204" pitchFamily="34" charset="0"/>
              <a:buChar char="•"/>
              <a:defRPr sz="24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004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094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8513-FCC6-45B3-8F2C-702BFD3288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CE3F-4ED4-456A-90A4-24B0275E0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9799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© 2010 Goodrich, Tamassia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Analysis of Algorithms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CF3F0-C4BD-4657-834F-E1430E91C2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990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B8513-FCC6-45B3-8F2C-702BFD3288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9CE3F-4ED4-456A-90A4-24B0275E00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74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Linked Lists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 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096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 244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652293"/>
            <a:ext cx="4495800" cy="942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Brent M. Dingle, Ph.D.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 Design and Development Program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Mathematics, Statistics, and Computer Science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Wisconsin – Stout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05800" y="6317455"/>
            <a:ext cx="560388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87" y="4857501"/>
            <a:ext cx="1555801" cy="9739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0334187">
            <a:off x="6038775" y="2836916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Chapter 5-ish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832325"/>
            <a:ext cx="1555801" cy="97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2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Moving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Assume we have a list with more than 1 node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399" y="1981200"/>
            <a:ext cx="4234925" cy="457200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buFontTx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Node*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currentPtr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=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startPtr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;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146733" y="2738112"/>
            <a:ext cx="1585483" cy="1180369"/>
            <a:chOff x="6400800" y="1600200"/>
            <a:chExt cx="2106845" cy="1606489"/>
          </a:xfrm>
        </p:grpSpPr>
        <p:grpSp>
          <p:nvGrpSpPr>
            <p:cNvPr id="23" name="Group 22"/>
            <p:cNvGrpSpPr/>
            <p:nvPr/>
          </p:nvGrpSpPr>
          <p:grpSpPr>
            <a:xfrm>
              <a:off x="6400800" y="1600200"/>
              <a:ext cx="1108541" cy="1606489"/>
              <a:chOff x="6400800" y="1835089"/>
              <a:chExt cx="1108541" cy="137160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6400800" y="1835089"/>
                <a:ext cx="1108536" cy="13716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400804" y="2749489"/>
                <a:ext cx="1108537" cy="4572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6" name="Straight Arrow Connector 25"/>
            <p:cNvCxnSpPr>
              <a:stCxn id="29" idx="3"/>
              <a:endCxn id="50" idx="1"/>
            </p:cNvCxnSpPr>
            <p:nvPr/>
          </p:nvCxnSpPr>
          <p:spPr>
            <a:xfrm flipV="1">
              <a:off x="7509341" y="2420994"/>
              <a:ext cx="998304" cy="517947"/>
            </a:xfrm>
            <a:prstGeom prst="straightConnector1">
              <a:avLst/>
            </a:prstGeom>
            <a:ln w="41275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6475527" y="2751006"/>
            <a:ext cx="1807931" cy="1186052"/>
            <a:chOff x="6400800" y="1600200"/>
            <a:chExt cx="2402440" cy="1614223"/>
          </a:xfrm>
        </p:grpSpPr>
        <p:grpSp>
          <p:nvGrpSpPr>
            <p:cNvPr id="39" name="Group 38"/>
            <p:cNvGrpSpPr/>
            <p:nvPr/>
          </p:nvGrpSpPr>
          <p:grpSpPr>
            <a:xfrm>
              <a:off x="6400800" y="1600200"/>
              <a:ext cx="1108536" cy="1606489"/>
              <a:chOff x="6400800" y="1835089"/>
              <a:chExt cx="1108536" cy="1371600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6400800" y="1835089"/>
                <a:ext cx="1108536" cy="13716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400800" y="2749489"/>
                <a:ext cx="1108536" cy="4572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2" name="Straight Arrow Connector 41"/>
            <p:cNvCxnSpPr>
              <a:stCxn id="45" idx="3"/>
              <a:endCxn id="43" idx="1"/>
            </p:cNvCxnSpPr>
            <p:nvPr/>
          </p:nvCxnSpPr>
          <p:spPr>
            <a:xfrm>
              <a:off x="7509336" y="2938941"/>
              <a:ext cx="502424" cy="90093"/>
            </a:xfrm>
            <a:prstGeom prst="straightConnector1">
              <a:avLst/>
            </a:prstGeom>
            <a:ln w="41275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8011760" y="2843645"/>
              <a:ext cx="791480" cy="3707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NULL</a:t>
              </a:r>
              <a:endParaRPr lang="en-US" dirty="0" smtClean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732216" y="2751006"/>
            <a:ext cx="1743311" cy="1180369"/>
            <a:chOff x="6400800" y="1600200"/>
            <a:chExt cx="2316571" cy="1606489"/>
          </a:xfrm>
        </p:grpSpPr>
        <p:grpSp>
          <p:nvGrpSpPr>
            <p:cNvPr id="47" name="Group 46"/>
            <p:cNvGrpSpPr/>
            <p:nvPr/>
          </p:nvGrpSpPr>
          <p:grpSpPr>
            <a:xfrm>
              <a:off x="6400800" y="1600200"/>
              <a:ext cx="1108536" cy="1606489"/>
              <a:chOff x="6400800" y="1835089"/>
              <a:chExt cx="1108536" cy="1371600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6400800" y="1835089"/>
                <a:ext cx="1108536" cy="13716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400800" y="2749489"/>
                <a:ext cx="1108536" cy="4572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9" name="Straight Arrow Connector 48"/>
            <p:cNvCxnSpPr>
              <a:stCxn id="51" idx="3"/>
              <a:endCxn id="44" idx="1"/>
            </p:cNvCxnSpPr>
            <p:nvPr/>
          </p:nvCxnSpPr>
          <p:spPr>
            <a:xfrm flipV="1">
              <a:off x="7509336" y="2403445"/>
              <a:ext cx="1208035" cy="535496"/>
            </a:xfrm>
            <a:prstGeom prst="straightConnector1">
              <a:avLst/>
            </a:prstGeom>
            <a:ln w="41275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440662" y="2748117"/>
            <a:ext cx="2706071" cy="1180369"/>
            <a:chOff x="287335" y="2748118"/>
            <a:chExt cx="2706071" cy="1180369"/>
          </a:xfrm>
        </p:grpSpPr>
        <p:grpSp>
          <p:nvGrpSpPr>
            <p:cNvPr id="5" name="Group 4"/>
            <p:cNvGrpSpPr/>
            <p:nvPr/>
          </p:nvGrpSpPr>
          <p:grpSpPr>
            <a:xfrm>
              <a:off x="287335" y="2748118"/>
              <a:ext cx="1981857" cy="1180369"/>
              <a:chOff x="4875776" y="1600200"/>
              <a:chExt cx="2633560" cy="1606489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6400800" y="1600200"/>
                <a:ext cx="1108536" cy="1606489"/>
                <a:chOff x="6400800" y="1835089"/>
                <a:chExt cx="1108536" cy="1371600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6400800" y="1835089"/>
                  <a:ext cx="1108536" cy="137160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6400800" y="2749489"/>
                  <a:ext cx="1108536" cy="45720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" name="Straight Arrow Connector 6"/>
              <p:cNvCxnSpPr>
                <a:stCxn id="8" idx="3"/>
                <a:endCxn id="11" idx="1"/>
              </p:cNvCxnSpPr>
              <p:nvPr/>
            </p:nvCxnSpPr>
            <p:spPr>
              <a:xfrm>
                <a:off x="5911556" y="2044531"/>
                <a:ext cx="489244" cy="358913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4875776" y="1835088"/>
                <a:ext cx="1035780" cy="41888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/>
                  <a:t>startPtr</a:t>
                </a:r>
                <a:endParaRPr lang="en-US" dirty="0" smtClean="0"/>
              </a:p>
            </p:txBody>
          </p:sp>
        </p:grpSp>
        <p:cxnSp>
          <p:nvCxnSpPr>
            <p:cNvPr id="54" name="Straight Arrow Connector 53"/>
            <p:cNvCxnSpPr>
              <a:stCxn id="12" idx="3"/>
              <a:endCxn id="28" idx="1"/>
            </p:cNvCxnSpPr>
            <p:nvPr/>
          </p:nvCxnSpPr>
          <p:spPr>
            <a:xfrm flipV="1">
              <a:off x="2269192" y="3328298"/>
              <a:ext cx="724214" cy="403461"/>
            </a:xfrm>
            <a:prstGeom prst="straightConnector1">
              <a:avLst/>
            </a:prstGeom>
            <a:ln w="41275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226900" y="3338302"/>
            <a:ext cx="1361402" cy="930386"/>
            <a:chOff x="226900" y="3338302"/>
            <a:chExt cx="1361402" cy="930386"/>
          </a:xfrm>
        </p:grpSpPr>
        <p:cxnSp>
          <p:nvCxnSpPr>
            <p:cNvPr id="59" name="Straight Arrow Connector 58"/>
            <p:cNvCxnSpPr>
              <a:stCxn id="60" idx="3"/>
              <a:endCxn id="11" idx="1"/>
            </p:cNvCxnSpPr>
            <p:nvPr/>
          </p:nvCxnSpPr>
          <p:spPr>
            <a:xfrm flipV="1">
              <a:off x="1135888" y="3338302"/>
              <a:ext cx="452414" cy="77649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226900" y="3960911"/>
              <a:ext cx="908988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currentPtr</a:t>
              </a:r>
              <a:endParaRPr lang="en-US" dirty="0" smtClean="0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914400" y="4724400"/>
            <a:ext cx="4234924" cy="1323439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while (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currentPtr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-&gt;next != NULL )</a:t>
            </a:r>
          </a:p>
          <a:p>
            <a:pPr>
              <a:buFontTx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{</a:t>
            </a:r>
          </a:p>
          <a:p>
            <a:pPr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 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currentPtr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=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currentPtr</a:t>
            </a:r>
            <a:r>
              <a:rPr lang="en-US" altLang="en-US" sz="2000" b="1" dirty="0" smtClean="0">
                <a:latin typeface="Comic Sans MS" panose="030F0702030302020204" pitchFamily="66" charset="0"/>
              </a:rPr>
              <a:t>-&gt;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next</a:t>
            </a:r>
          </a:p>
          <a:p>
            <a:pPr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}</a:t>
            </a:r>
            <a:endParaRPr lang="en-US" altLang="en-US" sz="2000" dirty="0" smtClean="0">
              <a:latin typeface="Comic Sans MS" panose="030F0702030302020204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126971" y="4495800"/>
            <a:ext cx="3571671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This will move the </a:t>
            </a:r>
            <a:r>
              <a:rPr lang="en-US" sz="2000" dirty="0" err="1" smtClean="0"/>
              <a:t>currentPtr</a:t>
            </a:r>
            <a:r>
              <a:rPr lang="en-US" sz="2000" dirty="0" smtClean="0"/>
              <a:t> to point to the last node in the list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1795921" y="3341191"/>
            <a:ext cx="1361402" cy="930386"/>
            <a:chOff x="226900" y="3338302"/>
            <a:chExt cx="1361402" cy="930386"/>
          </a:xfrm>
        </p:grpSpPr>
        <p:cxnSp>
          <p:nvCxnSpPr>
            <p:cNvPr id="70" name="Straight Arrow Connector 69"/>
            <p:cNvCxnSpPr>
              <a:stCxn id="71" idx="3"/>
            </p:cNvCxnSpPr>
            <p:nvPr/>
          </p:nvCxnSpPr>
          <p:spPr>
            <a:xfrm flipV="1">
              <a:off x="1135888" y="3338302"/>
              <a:ext cx="452414" cy="77649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226900" y="3960911"/>
              <a:ext cx="908988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currentPtr</a:t>
              </a:r>
              <a:endParaRPr lang="en-US" dirty="0" smtClean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370814" y="3341191"/>
            <a:ext cx="1361402" cy="930386"/>
            <a:chOff x="226900" y="3338302"/>
            <a:chExt cx="1361402" cy="930386"/>
          </a:xfrm>
        </p:grpSpPr>
        <p:cxnSp>
          <p:nvCxnSpPr>
            <p:cNvPr id="73" name="Straight Arrow Connector 72"/>
            <p:cNvCxnSpPr>
              <a:stCxn id="74" idx="3"/>
            </p:cNvCxnSpPr>
            <p:nvPr/>
          </p:nvCxnSpPr>
          <p:spPr>
            <a:xfrm flipV="1">
              <a:off x="1135888" y="3338302"/>
              <a:ext cx="452414" cy="77649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226900" y="3960911"/>
              <a:ext cx="908988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currentPtr</a:t>
              </a:r>
              <a:endParaRPr lang="en-US" dirty="0" smtClean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104620" y="3341191"/>
            <a:ext cx="1361402" cy="930386"/>
            <a:chOff x="226900" y="3338302"/>
            <a:chExt cx="1361402" cy="930386"/>
          </a:xfrm>
        </p:grpSpPr>
        <p:cxnSp>
          <p:nvCxnSpPr>
            <p:cNvPr id="76" name="Straight Arrow Connector 75"/>
            <p:cNvCxnSpPr>
              <a:stCxn id="77" idx="3"/>
            </p:cNvCxnSpPr>
            <p:nvPr/>
          </p:nvCxnSpPr>
          <p:spPr>
            <a:xfrm flipV="1">
              <a:off x="1135888" y="3338302"/>
              <a:ext cx="452414" cy="77649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226900" y="3960911"/>
              <a:ext cx="908988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currentPtr</a:t>
              </a:r>
              <a:endParaRPr lang="en-US" dirty="0" smtClean="0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5257799" y="5203686"/>
            <a:ext cx="3276601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Useful for outputting a list</a:t>
            </a:r>
          </a:p>
          <a:p>
            <a:endParaRPr lang="en-US" sz="2000" dirty="0" smtClean="0"/>
          </a:p>
          <a:p>
            <a:r>
              <a:rPr lang="en-US" sz="2000" dirty="0" smtClean="0"/>
              <a:t>Useful for appending to a list</a:t>
            </a:r>
          </a:p>
        </p:txBody>
      </p:sp>
    </p:spTree>
    <p:extLst>
      <p:ext uri="{BB962C8B-B14F-4D97-AF65-F5344CB8AC3E}">
        <p14:creationId xmlns:p14="http://schemas.microsoft.com/office/powerpoint/2010/main" val="138610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Removing the 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How to remove the first element</a:t>
            </a:r>
            <a:endParaRPr lang="en-US" dirty="0"/>
          </a:p>
        </p:txBody>
      </p:sp>
      <p:pic>
        <p:nvPicPr>
          <p:cNvPr id="1026" name="Picture 2" descr="http://images1.wikia.nocookie.net/__cb20110410051121/marvelanimated/images/8/8d/Iron_Man_Repulsors_HYDRA_Missile_AEM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183" y="990600"/>
            <a:ext cx="161661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563843" y="2624388"/>
            <a:ext cx="1585485" cy="1180369"/>
            <a:chOff x="6400800" y="1600200"/>
            <a:chExt cx="2106847" cy="1606489"/>
          </a:xfrm>
        </p:grpSpPr>
        <p:grpSp>
          <p:nvGrpSpPr>
            <p:cNvPr id="6" name="Group 5"/>
            <p:cNvGrpSpPr/>
            <p:nvPr/>
          </p:nvGrpSpPr>
          <p:grpSpPr>
            <a:xfrm>
              <a:off x="6400800" y="1600200"/>
              <a:ext cx="1108541" cy="1606489"/>
              <a:chOff x="6400800" y="1835089"/>
              <a:chExt cx="1108541" cy="13716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6400800" y="1835089"/>
                <a:ext cx="1108536" cy="13716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400804" y="2749489"/>
                <a:ext cx="1108537" cy="4572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" name="Straight Arrow Connector 6"/>
            <p:cNvCxnSpPr>
              <a:stCxn id="9" idx="3"/>
              <a:endCxn id="19" idx="1"/>
            </p:cNvCxnSpPr>
            <p:nvPr/>
          </p:nvCxnSpPr>
          <p:spPr>
            <a:xfrm flipV="1">
              <a:off x="7509341" y="2420994"/>
              <a:ext cx="998306" cy="517947"/>
            </a:xfrm>
            <a:prstGeom prst="straightConnector1">
              <a:avLst/>
            </a:prstGeom>
            <a:ln w="41275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6892635" y="2637282"/>
            <a:ext cx="1807931" cy="1186052"/>
            <a:chOff x="6400800" y="1600200"/>
            <a:chExt cx="2402440" cy="1614223"/>
          </a:xfrm>
        </p:grpSpPr>
        <p:grpSp>
          <p:nvGrpSpPr>
            <p:cNvPr id="11" name="Group 10"/>
            <p:cNvGrpSpPr/>
            <p:nvPr/>
          </p:nvGrpSpPr>
          <p:grpSpPr>
            <a:xfrm>
              <a:off x="6400800" y="1600200"/>
              <a:ext cx="1108536" cy="1606489"/>
              <a:chOff x="6400800" y="1835089"/>
              <a:chExt cx="1108536" cy="13716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6400800" y="1835089"/>
                <a:ext cx="1108536" cy="13716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400800" y="2749489"/>
                <a:ext cx="1108536" cy="4572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2" name="Straight Arrow Connector 11"/>
            <p:cNvCxnSpPr>
              <a:stCxn id="15" idx="3"/>
              <a:endCxn id="13" idx="1"/>
            </p:cNvCxnSpPr>
            <p:nvPr/>
          </p:nvCxnSpPr>
          <p:spPr>
            <a:xfrm>
              <a:off x="7509336" y="2938941"/>
              <a:ext cx="502424" cy="90093"/>
            </a:xfrm>
            <a:prstGeom prst="straightConnector1">
              <a:avLst/>
            </a:prstGeom>
            <a:ln w="41275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8011760" y="2843645"/>
              <a:ext cx="791480" cy="3707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NULL</a:t>
              </a:r>
              <a:endParaRPr lang="en-US" dirty="0" smtClean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49325" y="2637282"/>
            <a:ext cx="2160419" cy="1180369"/>
            <a:chOff x="6400800" y="1600200"/>
            <a:chExt cx="2870838" cy="1606489"/>
          </a:xfrm>
        </p:grpSpPr>
        <p:grpSp>
          <p:nvGrpSpPr>
            <p:cNvPr id="17" name="Group 16"/>
            <p:cNvGrpSpPr/>
            <p:nvPr/>
          </p:nvGrpSpPr>
          <p:grpSpPr>
            <a:xfrm>
              <a:off x="6400800" y="1600200"/>
              <a:ext cx="1108536" cy="1606489"/>
              <a:chOff x="6400800" y="1835089"/>
              <a:chExt cx="1108536" cy="13716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6400800" y="1835089"/>
                <a:ext cx="1108536" cy="13716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400800" y="2749489"/>
                <a:ext cx="1108536" cy="4572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8" name="Straight Arrow Connector 17"/>
            <p:cNvCxnSpPr>
              <a:stCxn id="20" idx="3"/>
              <a:endCxn id="14" idx="1"/>
            </p:cNvCxnSpPr>
            <p:nvPr/>
          </p:nvCxnSpPr>
          <p:spPr>
            <a:xfrm flipV="1">
              <a:off x="7509336" y="2248666"/>
              <a:ext cx="1762302" cy="690275"/>
            </a:xfrm>
            <a:prstGeom prst="straightConnector1">
              <a:avLst/>
            </a:prstGeom>
            <a:ln w="41275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857770" y="2806977"/>
            <a:ext cx="1147640" cy="417601"/>
            <a:chOff x="857770" y="2806977"/>
            <a:chExt cx="1147640" cy="417601"/>
          </a:xfrm>
        </p:grpSpPr>
        <p:cxnSp>
          <p:nvCxnSpPr>
            <p:cNvPr id="25" name="Straight Arrow Connector 24"/>
            <p:cNvCxnSpPr>
              <a:stCxn id="26" idx="3"/>
              <a:endCxn id="27" idx="1"/>
            </p:cNvCxnSpPr>
            <p:nvPr/>
          </p:nvCxnSpPr>
          <p:spPr>
            <a:xfrm>
              <a:off x="1637235" y="2960866"/>
              <a:ext cx="368175" cy="263712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857770" y="2806977"/>
              <a:ext cx="779465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startPtr</a:t>
              </a:r>
              <a:endParaRPr lang="en-US" dirty="0" smtClean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005410" y="2634393"/>
            <a:ext cx="1558433" cy="1180369"/>
            <a:chOff x="2005410" y="2634393"/>
            <a:chExt cx="1558433" cy="1180369"/>
          </a:xfrm>
        </p:grpSpPr>
        <p:grpSp>
          <p:nvGrpSpPr>
            <p:cNvPr id="24" name="Group 23"/>
            <p:cNvGrpSpPr/>
            <p:nvPr/>
          </p:nvGrpSpPr>
          <p:grpSpPr>
            <a:xfrm>
              <a:off x="2005410" y="2634393"/>
              <a:ext cx="834217" cy="1180369"/>
              <a:chOff x="6400800" y="1835089"/>
              <a:chExt cx="1108536" cy="137160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6400800" y="1835089"/>
                <a:ext cx="1108536" cy="13716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6400800" y="2749489"/>
                <a:ext cx="1108536" cy="4572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3" name="Straight Arrow Connector 22"/>
            <p:cNvCxnSpPr>
              <a:stCxn id="28" idx="3"/>
              <a:endCxn id="8" idx="1"/>
            </p:cNvCxnSpPr>
            <p:nvPr/>
          </p:nvCxnSpPr>
          <p:spPr>
            <a:xfrm flipV="1">
              <a:off x="2839627" y="3214573"/>
              <a:ext cx="724216" cy="403461"/>
            </a:xfrm>
            <a:prstGeom prst="straightConnector1">
              <a:avLst/>
            </a:prstGeom>
            <a:ln w="41275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457200" y="3224578"/>
            <a:ext cx="1548210" cy="930386"/>
            <a:chOff x="40092" y="3338302"/>
            <a:chExt cx="1548210" cy="930386"/>
          </a:xfrm>
        </p:grpSpPr>
        <p:cxnSp>
          <p:nvCxnSpPr>
            <p:cNvPr id="30" name="Straight Arrow Connector 29"/>
            <p:cNvCxnSpPr>
              <a:stCxn id="31" idx="3"/>
              <a:endCxn id="27" idx="1"/>
            </p:cNvCxnSpPr>
            <p:nvPr/>
          </p:nvCxnSpPr>
          <p:spPr>
            <a:xfrm flipV="1">
              <a:off x="1135888" y="3338302"/>
              <a:ext cx="452414" cy="77649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40092" y="3960911"/>
              <a:ext cx="1095796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oldHeadPtr</a:t>
              </a:r>
              <a:endParaRPr lang="en-US" dirty="0" smtClean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631424" y="4335517"/>
            <a:ext cx="5069142" cy="1938992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altLang="en-US" sz="2000" dirty="0" err="1" smtClean="0">
                <a:latin typeface="Comic Sans MS" panose="030F0702030302020204" pitchFamily="66" charset="0"/>
              </a:rPr>
              <a:t>removeFront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()</a:t>
            </a:r>
          </a:p>
          <a:p>
            <a:pPr>
              <a:buFontTx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{</a:t>
            </a:r>
          </a:p>
          <a:p>
            <a:pPr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  Node*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oldHeadPtr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=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startPtr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 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startPtr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=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oldHeadPtr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-&gt;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mp_next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  delete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oldHeadPtr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}</a:t>
            </a:r>
            <a:endParaRPr lang="en-US" altLang="en-US" sz="2000" dirty="0" smtClean="0">
              <a:latin typeface="Comic Sans MS" panose="030F0702030302020204" pitchFamily="66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162097" y="4886510"/>
            <a:ext cx="4419195" cy="400110"/>
            <a:chOff x="609599" y="2543563"/>
            <a:chExt cx="4419195" cy="400110"/>
          </a:xfrm>
        </p:grpSpPr>
        <p:sp>
          <p:nvSpPr>
            <p:cNvPr id="45" name="TextBox 44"/>
            <p:cNvSpPr txBox="1"/>
            <p:nvPr/>
          </p:nvSpPr>
          <p:spPr>
            <a:xfrm>
              <a:off x="1295400" y="2543563"/>
              <a:ext cx="3733394" cy="40011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20000"/>
              </a:schemeClr>
            </a:solidFill>
            <a:ln>
              <a:solidFill>
                <a:schemeClr val="tx2">
                  <a:lumMod val="75000"/>
                  <a:alpha val="7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2000" dirty="0" smtClean="0"/>
            </a:p>
          </p:txBody>
        </p:sp>
        <p:sp>
          <p:nvSpPr>
            <p:cNvPr id="46" name="Right Arrow 45"/>
            <p:cNvSpPr/>
            <p:nvPr/>
          </p:nvSpPr>
          <p:spPr>
            <a:xfrm>
              <a:off x="609599" y="2643590"/>
              <a:ext cx="750083" cy="2000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157810" y="2219681"/>
            <a:ext cx="1406033" cy="994892"/>
            <a:chOff x="857770" y="2806977"/>
            <a:chExt cx="1406033" cy="994892"/>
          </a:xfrm>
        </p:grpSpPr>
        <p:cxnSp>
          <p:nvCxnSpPr>
            <p:cNvPr id="49" name="Straight Arrow Connector 48"/>
            <p:cNvCxnSpPr>
              <a:stCxn id="50" idx="3"/>
              <a:endCxn id="8" idx="1"/>
            </p:cNvCxnSpPr>
            <p:nvPr/>
          </p:nvCxnSpPr>
          <p:spPr>
            <a:xfrm>
              <a:off x="1637235" y="2960866"/>
              <a:ext cx="626568" cy="841003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857770" y="2806977"/>
              <a:ext cx="779465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startPtr</a:t>
              </a:r>
              <a:endParaRPr lang="en-US" dirty="0" smtClean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162097" y="5259985"/>
            <a:ext cx="4753802" cy="400110"/>
            <a:chOff x="609599" y="2543563"/>
            <a:chExt cx="4753802" cy="400110"/>
          </a:xfrm>
        </p:grpSpPr>
        <p:sp>
          <p:nvSpPr>
            <p:cNvPr id="54" name="TextBox 53"/>
            <p:cNvSpPr txBox="1"/>
            <p:nvPr/>
          </p:nvSpPr>
          <p:spPr>
            <a:xfrm>
              <a:off x="1295399" y="2543563"/>
              <a:ext cx="4068002" cy="40011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20000"/>
              </a:schemeClr>
            </a:solidFill>
            <a:ln>
              <a:solidFill>
                <a:schemeClr val="tx2">
                  <a:lumMod val="75000"/>
                  <a:alpha val="7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2000" dirty="0" smtClean="0"/>
            </a:p>
          </p:txBody>
        </p:sp>
        <p:sp>
          <p:nvSpPr>
            <p:cNvPr id="55" name="Right Arrow 54"/>
            <p:cNvSpPr/>
            <p:nvPr/>
          </p:nvSpPr>
          <p:spPr>
            <a:xfrm>
              <a:off x="609599" y="2643590"/>
              <a:ext cx="750083" cy="2000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162097" y="5565239"/>
            <a:ext cx="4419195" cy="400110"/>
            <a:chOff x="609599" y="2543563"/>
            <a:chExt cx="4419195" cy="400110"/>
          </a:xfrm>
        </p:grpSpPr>
        <p:sp>
          <p:nvSpPr>
            <p:cNvPr id="57" name="TextBox 56"/>
            <p:cNvSpPr txBox="1"/>
            <p:nvPr/>
          </p:nvSpPr>
          <p:spPr>
            <a:xfrm>
              <a:off x="1295400" y="2543563"/>
              <a:ext cx="3733394" cy="40011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20000"/>
              </a:schemeClr>
            </a:solidFill>
            <a:ln>
              <a:solidFill>
                <a:schemeClr val="tx2">
                  <a:lumMod val="75000"/>
                  <a:alpha val="7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2000" dirty="0" smtClean="0"/>
            </a:p>
          </p:txBody>
        </p:sp>
        <p:sp>
          <p:nvSpPr>
            <p:cNvPr id="58" name="Right Arrow 57"/>
            <p:cNvSpPr/>
            <p:nvPr/>
          </p:nvSpPr>
          <p:spPr>
            <a:xfrm>
              <a:off x="609599" y="2643590"/>
              <a:ext cx="750083" cy="2000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564098" y="5828188"/>
            <a:ext cx="1416857" cy="400110"/>
            <a:chOff x="609599" y="2543563"/>
            <a:chExt cx="1416857" cy="400110"/>
          </a:xfrm>
        </p:grpSpPr>
        <p:sp>
          <p:nvSpPr>
            <p:cNvPr id="61" name="TextBox 60"/>
            <p:cNvSpPr txBox="1"/>
            <p:nvPr/>
          </p:nvSpPr>
          <p:spPr>
            <a:xfrm>
              <a:off x="1295400" y="2543563"/>
              <a:ext cx="731056" cy="40011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20000"/>
              </a:schemeClr>
            </a:solidFill>
            <a:ln>
              <a:solidFill>
                <a:schemeClr val="tx2">
                  <a:lumMod val="75000"/>
                  <a:alpha val="7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2000" dirty="0" smtClean="0"/>
            </a:p>
          </p:txBody>
        </p:sp>
        <p:sp>
          <p:nvSpPr>
            <p:cNvPr id="62" name="Right Arrow 61"/>
            <p:cNvSpPr/>
            <p:nvPr/>
          </p:nvSpPr>
          <p:spPr>
            <a:xfrm>
              <a:off x="609599" y="2643590"/>
              <a:ext cx="750083" cy="2000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457200" y="4400953"/>
            <a:ext cx="3220627" cy="1631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Calling this repeatedly until </a:t>
            </a:r>
            <a:r>
              <a:rPr lang="en-US" sz="2000" dirty="0" err="1" smtClean="0"/>
              <a:t>startPtr</a:t>
            </a:r>
            <a:r>
              <a:rPr lang="en-US" sz="2000" dirty="0" smtClean="0"/>
              <a:t> == NULL</a:t>
            </a:r>
          </a:p>
          <a:p>
            <a:r>
              <a:rPr lang="en-US" sz="2000" dirty="0" smtClean="0"/>
              <a:t>will delete the entire list.</a:t>
            </a:r>
          </a:p>
          <a:p>
            <a:endParaRPr lang="en-US" sz="2000" dirty="0" smtClean="0"/>
          </a:p>
          <a:p>
            <a:r>
              <a:rPr lang="en-US" sz="2000" dirty="0" smtClean="0"/>
              <a:t>Useful for de-constructors</a:t>
            </a:r>
          </a:p>
        </p:txBody>
      </p:sp>
    </p:spTree>
    <p:extLst>
      <p:ext uri="{BB962C8B-B14F-4D97-AF65-F5344CB8AC3E}">
        <p14:creationId xmlns:p14="http://schemas.microsoft.com/office/powerpoint/2010/main" val="230187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Linked List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71596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9317" y="2438400"/>
            <a:ext cx="8229600" cy="3785652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class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MyLinkedList</a:t>
            </a: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{</a:t>
            </a:r>
          </a:p>
          <a:p>
            <a:pPr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  public:</a:t>
            </a:r>
          </a:p>
          <a:p>
            <a:pPr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     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MyLinkedList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();			</a:t>
            </a:r>
            <a:r>
              <a:rPr lang="en-US" altLang="en-US" sz="1600" dirty="0" smtClean="0">
                <a:latin typeface="Comic Sans MS" panose="030F0702030302020204" pitchFamily="66" charset="0"/>
              </a:rPr>
              <a:t>// constructor</a:t>
            </a:r>
          </a:p>
          <a:p>
            <a:pPr>
              <a:buFontTx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        ~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MyLinkedList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();			</a:t>
            </a:r>
            <a:r>
              <a:rPr lang="en-US" altLang="en-US" sz="1600" dirty="0" smtClean="0">
                <a:latin typeface="Comic Sans MS" panose="030F0702030302020204" pitchFamily="66" charset="0"/>
              </a:rPr>
              <a:t>// destructor</a:t>
            </a:r>
          </a:p>
          <a:p>
            <a:pPr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     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bool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isEmpty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()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const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;		</a:t>
            </a:r>
            <a:r>
              <a:rPr lang="en-US" altLang="en-US" sz="1600" dirty="0" smtClean="0">
                <a:latin typeface="Comic Sans MS" panose="030F0702030302020204" pitchFamily="66" charset="0"/>
              </a:rPr>
              <a:t>// returns true if list is empty</a:t>
            </a:r>
          </a:p>
          <a:p>
            <a:pPr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      Node</a:t>
            </a:r>
            <a:r>
              <a:rPr lang="en-US" altLang="en-US" sz="2000" dirty="0">
                <a:latin typeface="Comic Sans MS" panose="030F0702030302020204" pitchFamily="66" charset="0"/>
              </a:rPr>
              <a:t>*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findNode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(string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findName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); </a:t>
            </a:r>
            <a:r>
              <a:rPr lang="en-US" altLang="en-US" sz="1600" dirty="0" smtClean="0">
                <a:latin typeface="Comic Sans MS" panose="030F0702030302020204" pitchFamily="66" charset="0"/>
              </a:rPr>
              <a:t>// returns null or node w/ match</a:t>
            </a: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      void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addNode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const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Node&amp;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newNode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);   </a:t>
            </a:r>
            <a:r>
              <a:rPr lang="en-US" altLang="en-US" sz="1600" dirty="0" smtClean="0">
                <a:latin typeface="Comic Sans MS" panose="030F0702030302020204" pitchFamily="66" charset="0"/>
              </a:rPr>
              <a:t>// add node to list</a:t>
            </a: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      void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removeFront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();		</a:t>
            </a:r>
            <a:r>
              <a:rPr lang="en-US" altLang="en-US" sz="1600" dirty="0" smtClean="0">
                <a:latin typeface="Comic Sans MS" panose="030F0702030302020204" pitchFamily="66" charset="0"/>
              </a:rPr>
              <a:t>// remove first node of list</a:t>
            </a: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  private:</a:t>
            </a:r>
          </a:p>
          <a:p>
            <a:pPr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      Node*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mp_startPtr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;		</a:t>
            </a:r>
            <a:r>
              <a:rPr lang="en-US" altLang="en-US" sz="1600" dirty="0" smtClean="0">
                <a:latin typeface="Comic Sans MS" panose="030F0702030302020204" pitchFamily="66" charset="0"/>
              </a:rPr>
              <a:t>// pointer to head of list</a:t>
            </a: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};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02117" y="1143000"/>
            <a:ext cx="4876800" cy="1905000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buFontTx/>
              <a:buNone/>
            </a:pPr>
            <a:r>
              <a:rPr lang="en-US" altLang="en-US" sz="1600" dirty="0" smtClean="0">
                <a:latin typeface="Comic Sans MS" panose="030F0702030302020204" pitchFamily="66" charset="0"/>
              </a:rPr>
              <a:t>class Node 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mic Sans MS" panose="030F0702030302020204" pitchFamily="66" charset="0"/>
              </a:rPr>
              <a:t>{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mic Sans MS" panose="030F0702030302020204" pitchFamily="66" charset="0"/>
              </a:rPr>
              <a:t>public:</a:t>
            </a:r>
          </a:p>
          <a:p>
            <a:pPr>
              <a:buFontTx/>
              <a:buNone/>
            </a:pPr>
            <a:r>
              <a:rPr lang="en-US" altLang="en-US" sz="1600" dirty="0">
                <a:latin typeface="Comic Sans MS" panose="030F0702030302020204" pitchFamily="66" charset="0"/>
              </a:rPr>
              <a:t> </a:t>
            </a:r>
            <a:r>
              <a:rPr lang="en-US" altLang="en-US" sz="1600" dirty="0" smtClean="0">
                <a:latin typeface="Comic Sans MS" panose="030F0702030302020204" pitchFamily="66" charset="0"/>
              </a:rPr>
              <a:t>   string </a:t>
            </a:r>
            <a:r>
              <a:rPr lang="en-US" altLang="en-US" sz="1600" dirty="0" err="1" smtClean="0">
                <a:latin typeface="Comic Sans MS" panose="030F0702030302020204" pitchFamily="66" charset="0"/>
              </a:rPr>
              <a:t>m_name</a:t>
            </a:r>
            <a:r>
              <a:rPr lang="en-US" altLang="en-US" sz="1600" dirty="0" smtClean="0">
                <a:latin typeface="Comic Sans MS" panose="030F0702030302020204" pitchFamily="66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1600" dirty="0">
                <a:latin typeface="Comic Sans MS" panose="030F0702030302020204" pitchFamily="66" charset="0"/>
              </a:rPr>
              <a:t> </a:t>
            </a:r>
            <a:r>
              <a:rPr lang="en-US" altLang="en-US" sz="1600" dirty="0" smtClean="0">
                <a:latin typeface="Comic Sans MS" panose="030F0702030302020204" pitchFamily="66" charset="0"/>
              </a:rPr>
              <a:t>   </a:t>
            </a:r>
            <a:r>
              <a:rPr lang="en-US" altLang="en-US" sz="1600" dirty="0" err="1" smtClean="0">
                <a:latin typeface="Comic Sans MS" panose="030F0702030302020204" pitchFamily="66" charset="0"/>
              </a:rPr>
              <a:t>int</a:t>
            </a:r>
            <a:r>
              <a:rPr lang="en-US" altLang="en-US" sz="1600" dirty="0" smtClean="0">
                <a:latin typeface="Comic Sans MS" panose="030F0702030302020204" pitchFamily="66" charset="0"/>
              </a:rPr>
              <a:t>      </a:t>
            </a:r>
            <a:r>
              <a:rPr lang="en-US" altLang="en-US" sz="1600" dirty="0" err="1" smtClean="0">
                <a:latin typeface="Comic Sans MS" panose="030F0702030302020204" pitchFamily="66" charset="0"/>
              </a:rPr>
              <a:t>m_age</a:t>
            </a:r>
            <a:r>
              <a:rPr lang="en-US" altLang="en-US" sz="1600" dirty="0" smtClean="0">
                <a:latin typeface="Comic Sans MS" panose="030F0702030302020204" pitchFamily="66" charset="0"/>
              </a:rPr>
              <a:t>;      // age in years</a:t>
            </a:r>
          </a:p>
          <a:p>
            <a:pPr>
              <a:buFontTx/>
              <a:buNone/>
            </a:pPr>
            <a:r>
              <a:rPr lang="en-US" altLang="en-US" sz="1600" b="1" dirty="0" smtClean="0">
                <a:latin typeface="Comic Sans MS" panose="030F0702030302020204" pitchFamily="66" charset="0"/>
              </a:rPr>
              <a:t>   Node* </a:t>
            </a:r>
            <a:r>
              <a:rPr lang="en-US" altLang="en-US" sz="1600" b="1" dirty="0" err="1" smtClean="0">
                <a:latin typeface="Comic Sans MS" panose="030F0702030302020204" pitchFamily="66" charset="0"/>
              </a:rPr>
              <a:t>mp_next</a:t>
            </a:r>
            <a:r>
              <a:rPr lang="en-US" altLang="en-US" sz="1600" b="1" dirty="0" smtClean="0">
                <a:latin typeface="Comic Sans MS" panose="030F0702030302020204" pitchFamily="66" charset="0"/>
              </a:rPr>
              <a:t>;  // pointer to next node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mic Sans MS" panose="030F0702030302020204" pitchFamily="66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249866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Linked Lists are similar to arrays</a:t>
            </a:r>
          </a:p>
          <a:p>
            <a:r>
              <a:rPr lang="en-US" dirty="0" smtClean="0"/>
              <a:t>When compared to arrays Linked Lists have</a:t>
            </a:r>
          </a:p>
          <a:p>
            <a:pPr lvl="1"/>
            <a:r>
              <a:rPr lang="en-US" dirty="0" smtClean="0"/>
              <a:t>The bad:</a:t>
            </a:r>
          </a:p>
          <a:p>
            <a:pPr lvl="2"/>
            <a:r>
              <a:rPr lang="en-US" dirty="0" smtClean="0"/>
              <a:t>You cannot access the </a:t>
            </a:r>
            <a:r>
              <a:rPr lang="en-US" dirty="0" err="1" smtClean="0"/>
              <a:t>i-th</a:t>
            </a:r>
            <a:r>
              <a:rPr lang="en-US" dirty="0" smtClean="0"/>
              <a:t> element unless you walk to it through the i-1 elements that come before it</a:t>
            </a:r>
          </a:p>
          <a:p>
            <a:pPr lvl="1"/>
            <a:r>
              <a:rPr lang="en-US" dirty="0" smtClean="0"/>
              <a:t>The good:</a:t>
            </a:r>
          </a:p>
          <a:p>
            <a:pPr lvl="2"/>
            <a:r>
              <a:rPr lang="en-US" dirty="0" smtClean="0"/>
              <a:t>You can INSERT an element into a list WITHOUT moving/shifting all the other elements</a:t>
            </a:r>
          </a:p>
        </p:txBody>
      </p:sp>
    </p:spTree>
    <p:extLst>
      <p:ext uri="{BB962C8B-B14F-4D97-AF65-F5344CB8AC3E}">
        <p14:creationId xmlns:p14="http://schemas.microsoft.com/office/powerpoint/2010/main" val="134756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Questions On:</a:t>
            </a:r>
          </a:p>
          <a:p>
            <a:pPr lvl="1"/>
            <a:r>
              <a:rPr lang="en-US" dirty="0"/>
              <a:t>Singly Linked Lists</a:t>
            </a:r>
          </a:p>
          <a:p>
            <a:pPr lvl="2"/>
            <a:r>
              <a:rPr lang="en-US" dirty="0"/>
              <a:t>Class Fun</a:t>
            </a:r>
          </a:p>
          <a:p>
            <a:pPr lvl="2"/>
            <a:r>
              <a:rPr lang="en-US" dirty="0"/>
              <a:t>Definition and Description</a:t>
            </a:r>
          </a:p>
          <a:p>
            <a:pPr lvl="2"/>
            <a:r>
              <a:rPr lang="en-US" dirty="0"/>
              <a:t>Implementation Examples</a:t>
            </a:r>
          </a:p>
          <a:p>
            <a:pPr lvl="2"/>
            <a:endParaRPr lang="en-US" dirty="0"/>
          </a:p>
          <a:p>
            <a:r>
              <a:rPr lang="en-US" dirty="0"/>
              <a:t>Next up</a:t>
            </a:r>
          </a:p>
          <a:p>
            <a:pPr lvl="1"/>
            <a:r>
              <a:rPr lang="en-US" dirty="0" smtClean="0"/>
              <a:t>Doubly Linked Lists</a:t>
            </a:r>
          </a:p>
          <a:p>
            <a:pPr lvl="1"/>
            <a:r>
              <a:rPr lang="en-US" dirty="0" smtClean="0"/>
              <a:t>Circularly Linked Lists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76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0" y="4908097"/>
            <a:ext cx="1005411" cy="422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4523" y="4765345"/>
            <a:ext cx="958635" cy="311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365004"/>
            <a:ext cx="984187" cy="2847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Doubly Linked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98120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You can also create linked lists that have pointers in</a:t>
            </a:r>
            <a:r>
              <a:rPr lang="en-US" baseline="0" dirty="0" smtClean="0"/>
              <a:t> both directions</a:t>
            </a:r>
          </a:p>
          <a:p>
            <a:pPr lvl="1"/>
            <a:r>
              <a:rPr lang="en-US" dirty="0" smtClean="0"/>
              <a:t>Pointer</a:t>
            </a:r>
            <a:r>
              <a:rPr lang="en-US" baseline="0" dirty="0" smtClean="0"/>
              <a:t> to NEXT</a:t>
            </a:r>
          </a:p>
          <a:p>
            <a:pPr lvl="1"/>
            <a:r>
              <a:rPr lang="en-US" baseline="0" dirty="0" smtClean="0"/>
              <a:t>Pointer to PREVIOUS</a:t>
            </a:r>
          </a:p>
          <a:p>
            <a:r>
              <a:rPr lang="en-US" dirty="0" smtClean="0"/>
              <a:t>Doubly Linked lists are sometimes more useful than singly linked</a:t>
            </a:r>
          </a:p>
          <a:p>
            <a:pPr lvl="1"/>
            <a:r>
              <a:rPr lang="en-US" dirty="0" smtClean="0"/>
              <a:t>The cost is maintaining 2 pointers (and using more memory to do so)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745" y="3810000"/>
            <a:ext cx="1517572" cy="237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311" y="3332628"/>
            <a:ext cx="292496" cy="136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431" y="3584274"/>
            <a:ext cx="1285037" cy="2356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877" y="4274208"/>
            <a:ext cx="988612" cy="422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292" y="4485504"/>
            <a:ext cx="988612" cy="422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273" y="3895010"/>
            <a:ext cx="422592" cy="98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877" y="3663162"/>
            <a:ext cx="422592" cy="98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04321" y="5377934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NULL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36337" y="338284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NULL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530459" y="3584274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NULL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140473" y="314796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7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8" grpId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Questions On:</a:t>
            </a:r>
          </a:p>
          <a:p>
            <a:pPr lvl="1"/>
            <a:r>
              <a:rPr lang="en-US" dirty="0"/>
              <a:t>Singly Linked Lists</a:t>
            </a:r>
          </a:p>
          <a:p>
            <a:pPr lvl="2"/>
            <a:r>
              <a:rPr lang="en-US" dirty="0"/>
              <a:t>Class Fun</a:t>
            </a:r>
          </a:p>
          <a:p>
            <a:pPr lvl="2"/>
            <a:r>
              <a:rPr lang="en-US" dirty="0"/>
              <a:t>Definition and Description</a:t>
            </a:r>
          </a:p>
          <a:p>
            <a:pPr lvl="2"/>
            <a:r>
              <a:rPr lang="en-US" dirty="0"/>
              <a:t>Implementation Examples</a:t>
            </a:r>
          </a:p>
          <a:p>
            <a:pPr lvl="1"/>
            <a:r>
              <a:rPr lang="en-US" dirty="0"/>
              <a:t>Doubly Linked Lists</a:t>
            </a:r>
          </a:p>
          <a:p>
            <a:pPr lvl="1"/>
            <a:endParaRPr lang="en-US" dirty="0"/>
          </a:p>
          <a:p>
            <a:r>
              <a:rPr lang="en-US" dirty="0"/>
              <a:t>Next up</a:t>
            </a:r>
          </a:p>
          <a:p>
            <a:pPr lvl="1"/>
            <a:r>
              <a:rPr lang="en-US" dirty="0" smtClean="0"/>
              <a:t>Circularly Linked Lists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4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763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You can also create lists that go in circles</a:t>
            </a:r>
          </a:p>
          <a:p>
            <a:pPr lvl="1"/>
            <a:r>
              <a:rPr lang="en-US" dirty="0" smtClean="0"/>
              <a:t>They have nodes that can be referred to as</a:t>
            </a:r>
          </a:p>
          <a:p>
            <a:pPr lvl="2"/>
            <a:r>
              <a:rPr lang="en-US" dirty="0" smtClean="0"/>
              <a:t>front node (start)</a:t>
            </a:r>
          </a:p>
          <a:p>
            <a:pPr lvl="2"/>
            <a:r>
              <a:rPr lang="en-US" dirty="0" smtClean="0"/>
              <a:t>back node (end)</a:t>
            </a:r>
          </a:p>
          <a:p>
            <a:pPr lvl="1"/>
            <a:r>
              <a:rPr lang="en-US" dirty="0" smtClean="0"/>
              <a:t>And a cursor (current) pointer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1362501"/>
            <a:ext cx="4114800" cy="2862322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So…</a:t>
            </a:r>
          </a:p>
          <a:p>
            <a:endParaRPr lang="en-US" dirty="0"/>
          </a:p>
          <a:p>
            <a:r>
              <a:rPr lang="en-US" dirty="0" err="1" smtClean="0"/>
              <a:t>Ummm</a:t>
            </a:r>
            <a:r>
              <a:rPr lang="en-US" dirty="0" smtClean="0"/>
              <a:t>…</a:t>
            </a:r>
          </a:p>
          <a:p>
            <a:endParaRPr lang="en-US" dirty="0"/>
          </a:p>
          <a:p>
            <a:r>
              <a:rPr lang="en-US" dirty="0" smtClean="0"/>
              <a:t>Always keep track of your pointers</a:t>
            </a:r>
          </a:p>
          <a:p>
            <a:endParaRPr lang="en-US" dirty="0" smtClean="0"/>
          </a:p>
          <a:p>
            <a:r>
              <a:rPr lang="en-US" b="1" dirty="0" smtClean="0"/>
              <a:t>and </a:t>
            </a:r>
          </a:p>
          <a:p>
            <a:endParaRPr lang="en-US" dirty="0"/>
          </a:p>
          <a:p>
            <a:r>
              <a:rPr lang="en-US" dirty="0" smtClean="0"/>
              <a:t>What they *should* be pointing to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Circularly Linked Lists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3886200"/>
            <a:ext cx="8170863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abbit season, duck seasonConverted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4600" y="1362501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4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Ends</a:t>
            </a:r>
            <a:r>
              <a:rPr lang="en-US" baseline="0" dirty="0" smtClean="0"/>
              <a:t> the Listing of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Linked List Data Types</a:t>
            </a:r>
          </a:p>
          <a:p>
            <a:pPr lvl="1"/>
            <a:r>
              <a:rPr lang="en-US" dirty="0" smtClean="0"/>
              <a:t>Singly Linked</a:t>
            </a:r>
          </a:p>
          <a:p>
            <a:pPr lvl="1"/>
            <a:r>
              <a:rPr lang="en-US" dirty="0" smtClean="0"/>
              <a:t>Doubly Linked</a:t>
            </a:r>
          </a:p>
          <a:p>
            <a:pPr lvl="1"/>
            <a:r>
              <a:rPr lang="en-US" dirty="0" smtClean="0"/>
              <a:t>Circularly Linked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Each with its own features and uses</a:t>
            </a:r>
          </a:p>
          <a:p>
            <a:pPr lvl="1"/>
            <a:r>
              <a:rPr lang="en-US" dirty="0" smtClean="0"/>
              <a:t>Each can be SORTED and SEARCHED</a:t>
            </a:r>
          </a:p>
          <a:p>
            <a:pPr lvl="2"/>
            <a:r>
              <a:rPr lang="en-US" dirty="0" smtClean="0"/>
              <a:t>Just as arrays can</a:t>
            </a:r>
          </a:p>
          <a:p>
            <a:pPr lvl="2"/>
            <a:r>
              <a:rPr lang="en-US" dirty="0" smtClean="0"/>
              <a:t>Lists have advantages and disadvantages compared to arrays</a:t>
            </a:r>
          </a:p>
          <a:p>
            <a:pPr lvl="3"/>
            <a:r>
              <a:rPr lang="en-US" dirty="0" smtClean="0"/>
              <a:t>See previous summary of lists slide</a:t>
            </a:r>
          </a:p>
        </p:txBody>
      </p:sp>
    </p:spTree>
    <p:extLst>
      <p:ext uri="{BB962C8B-B14F-4D97-AF65-F5344CB8AC3E}">
        <p14:creationId xmlns:p14="http://schemas.microsoft.com/office/powerpoint/2010/main" val="274048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Questions On:</a:t>
            </a:r>
          </a:p>
          <a:p>
            <a:pPr lvl="1"/>
            <a:r>
              <a:rPr lang="en-US" dirty="0"/>
              <a:t>Singly Linked Lists</a:t>
            </a:r>
          </a:p>
          <a:p>
            <a:pPr lvl="2"/>
            <a:r>
              <a:rPr lang="en-US" dirty="0"/>
              <a:t>Class Fun</a:t>
            </a:r>
          </a:p>
          <a:p>
            <a:pPr lvl="2"/>
            <a:r>
              <a:rPr lang="en-US" dirty="0"/>
              <a:t>Definition and Description</a:t>
            </a:r>
          </a:p>
          <a:p>
            <a:pPr lvl="2"/>
            <a:r>
              <a:rPr lang="en-US" dirty="0"/>
              <a:t>Implementation Examples</a:t>
            </a:r>
          </a:p>
          <a:p>
            <a:pPr lvl="1"/>
            <a:r>
              <a:rPr lang="en-US" dirty="0"/>
              <a:t>Doubly Linked Lists</a:t>
            </a:r>
          </a:p>
          <a:p>
            <a:pPr lvl="1"/>
            <a:r>
              <a:rPr lang="en-US" dirty="0"/>
              <a:t>Circularly Linked Lists</a:t>
            </a:r>
          </a:p>
          <a:p>
            <a:pPr lvl="1"/>
            <a:endParaRPr lang="en-US" dirty="0"/>
          </a:p>
          <a:p>
            <a:r>
              <a:rPr lang="en-US" dirty="0"/>
              <a:t>Next </a:t>
            </a:r>
            <a:r>
              <a:rPr lang="en-US" dirty="0" smtClean="0"/>
              <a:t>up</a:t>
            </a:r>
          </a:p>
          <a:p>
            <a:pPr lvl="1"/>
            <a:r>
              <a:rPr lang="en-US" dirty="0" smtClean="0"/>
              <a:t>Bonus Extras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96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Previously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Standard Template Library</a:t>
            </a:r>
          </a:p>
          <a:p>
            <a:r>
              <a:rPr lang="en-US" dirty="0" err="1" smtClean="0"/>
              <a:t>Makefiles</a:t>
            </a:r>
            <a:r>
              <a:rPr lang="en-US" dirty="0" smtClean="0"/>
              <a:t> and </a:t>
            </a:r>
            <a:r>
              <a:rPr lang="en-US" dirty="0" err="1" smtClean="0"/>
              <a:t>Geany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Singly </a:t>
            </a:r>
            <a:r>
              <a:rPr lang="en-US" dirty="0"/>
              <a:t>Linked Lists</a:t>
            </a:r>
          </a:p>
          <a:p>
            <a:pPr lvl="1"/>
            <a:r>
              <a:rPr lang="en-US" dirty="0"/>
              <a:t>Class Fun</a:t>
            </a:r>
          </a:p>
          <a:p>
            <a:pPr lvl="1"/>
            <a:r>
              <a:rPr lang="en-US" dirty="0"/>
              <a:t>Definition and Description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Implementation </a:t>
            </a:r>
            <a:r>
              <a:rPr lang="en-US" dirty="0"/>
              <a:t>Examples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4585648"/>
            <a:ext cx="2781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/>
              <a:buChar char="ß"/>
            </a:pPr>
            <a:r>
              <a:rPr lang="en-US" dirty="0" smtClean="0">
                <a:sym typeface="Wingdings" panose="05000000000000000000" pitchFamily="2" charset="2"/>
              </a:rPr>
              <a:t>may have skipped this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     It will be reviewed 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77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74638"/>
            <a:ext cx="5791200" cy="944562"/>
          </a:xfrm>
        </p:spPr>
        <p:txBody>
          <a:bodyPr/>
          <a:lstStyle/>
          <a:p>
            <a:r>
              <a:rPr lang="en-US" dirty="0" smtClean="0"/>
              <a:t>Group Class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Form into groups</a:t>
            </a:r>
          </a:p>
          <a:p>
            <a:pPr lvl="1"/>
            <a:r>
              <a:rPr lang="en-US" dirty="0" smtClean="0"/>
              <a:t>Create a linked list class</a:t>
            </a:r>
          </a:p>
          <a:p>
            <a:pPr lvl="2"/>
            <a:r>
              <a:rPr lang="en-US" dirty="0" smtClean="0"/>
              <a:t>Based mostly on the above</a:t>
            </a:r>
          </a:p>
          <a:p>
            <a:pPr lvl="2"/>
            <a:r>
              <a:rPr lang="en-US" dirty="0" smtClean="0"/>
              <a:t>Nodes are people with </a:t>
            </a:r>
            <a:br>
              <a:rPr lang="en-US" dirty="0" smtClean="0"/>
            </a:br>
            <a:r>
              <a:rPr lang="en-US" dirty="0" smtClean="0"/>
              <a:t>first name and age</a:t>
            </a:r>
          </a:p>
          <a:p>
            <a:pPr lvl="1"/>
            <a:r>
              <a:rPr lang="en-US" dirty="0" smtClean="0"/>
              <a:t>Class be able to</a:t>
            </a:r>
          </a:p>
          <a:p>
            <a:pPr lvl="2"/>
            <a:r>
              <a:rPr lang="en-US" dirty="0" smtClean="0"/>
              <a:t>add nodes (to front)</a:t>
            </a:r>
          </a:p>
          <a:p>
            <a:pPr lvl="2"/>
            <a:r>
              <a:rPr lang="en-US" b="1" dirty="0" smtClean="0"/>
              <a:t>remove nodes by name</a:t>
            </a:r>
          </a:p>
          <a:p>
            <a:pPr lvl="2"/>
            <a:r>
              <a:rPr lang="en-US" b="1" dirty="0" smtClean="0"/>
              <a:t>sort list alphabetically by name</a:t>
            </a:r>
          </a:p>
          <a:p>
            <a:pPr lvl="2"/>
            <a:r>
              <a:rPr lang="en-US" b="1" dirty="0" smtClean="0"/>
              <a:t>print the entire list (readable)</a:t>
            </a:r>
          </a:p>
          <a:p>
            <a:pPr lvl="2"/>
            <a:r>
              <a:rPr lang="en-US" dirty="0" smtClean="0"/>
              <a:t>allocate and de-allocate memory </a:t>
            </a:r>
            <a:br>
              <a:rPr lang="en-US" dirty="0" smtClean="0"/>
            </a:br>
            <a:r>
              <a:rPr lang="en-US" dirty="0" smtClean="0"/>
              <a:t>correctly using constructors </a:t>
            </a:r>
            <a:br>
              <a:rPr lang="en-US" dirty="0" smtClean="0"/>
            </a:br>
            <a:r>
              <a:rPr lang="en-US" dirty="0" smtClean="0"/>
              <a:t>and destructors</a:t>
            </a:r>
          </a:p>
          <a:p>
            <a:pPr lvl="2"/>
            <a:r>
              <a:rPr lang="en-US" b="1" dirty="0" smtClean="0"/>
              <a:t>Suggest do </a:t>
            </a:r>
            <a:r>
              <a:rPr lang="en-US" b="1" i="1" dirty="0" smtClean="0"/>
              <a:t>sort()</a:t>
            </a:r>
            <a:r>
              <a:rPr lang="en-US" b="1" dirty="0" smtClean="0"/>
              <a:t> last and discuss</a:t>
            </a:r>
            <a:br>
              <a:rPr lang="en-US" b="1" dirty="0" smtClean="0"/>
            </a:br>
            <a:r>
              <a:rPr lang="en-US" b="1" dirty="0" smtClean="0"/>
              <a:t>as a group – draw pictures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4066836"/>
            <a:ext cx="3490961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Put ALL group member names at beginning of  EVERY source file.</a:t>
            </a:r>
          </a:p>
          <a:p>
            <a:endParaRPr lang="en-US" dirty="0"/>
          </a:p>
          <a:p>
            <a:r>
              <a:rPr lang="en-US" dirty="0" smtClean="0"/>
              <a:t>When done, or out of time Submit to correct D2L </a:t>
            </a:r>
            <a:r>
              <a:rPr lang="en-US" dirty="0" err="1" smtClean="0"/>
              <a:t>dropbox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95041" y="1171903"/>
            <a:ext cx="3815255" cy="28623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Suggest distribute work</a:t>
            </a:r>
          </a:p>
          <a:p>
            <a:r>
              <a:rPr lang="en-US" dirty="0" smtClean="0"/>
              <a:t>1 write header (.h)</a:t>
            </a:r>
          </a:p>
          <a:p>
            <a:r>
              <a:rPr lang="en-US" dirty="0" smtClean="0"/>
              <a:t>1 write main() for testing</a:t>
            </a:r>
          </a:p>
          <a:p>
            <a:r>
              <a:rPr lang="en-US" dirty="0" smtClean="0"/>
              <a:t>1 write constructor/destructor/</a:t>
            </a:r>
            <a:r>
              <a:rPr lang="en-US" dirty="0" err="1" smtClean="0"/>
              <a:t>isEmpty</a:t>
            </a:r>
            <a:endParaRPr lang="en-US" dirty="0" smtClean="0"/>
          </a:p>
          <a:p>
            <a:r>
              <a:rPr lang="en-US" dirty="0" smtClean="0"/>
              <a:t>1 write </a:t>
            </a:r>
            <a:r>
              <a:rPr lang="en-US" dirty="0" err="1" smtClean="0"/>
              <a:t>addNode</a:t>
            </a:r>
            <a:r>
              <a:rPr lang="en-US" dirty="0" smtClean="0"/>
              <a:t>/Insert</a:t>
            </a:r>
          </a:p>
          <a:p>
            <a:r>
              <a:rPr lang="en-US" dirty="0" smtClean="0"/>
              <a:t>1 write </a:t>
            </a:r>
            <a:r>
              <a:rPr lang="en-US" dirty="0" err="1" smtClean="0"/>
              <a:t>findName</a:t>
            </a:r>
            <a:endParaRPr lang="en-US" dirty="0" smtClean="0"/>
          </a:p>
          <a:p>
            <a:r>
              <a:rPr lang="en-US" dirty="0" smtClean="0"/>
              <a:t>1 write </a:t>
            </a:r>
            <a:r>
              <a:rPr lang="en-US" dirty="0" err="1" smtClean="0"/>
              <a:t>displayList</a:t>
            </a:r>
            <a:endParaRPr lang="en-US" dirty="0" smtClean="0"/>
          </a:p>
          <a:p>
            <a:r>
              <a:rPr lang="en-US" dirty="0" smtClean="0"/>
              <a:t>and so on, or something like that</a:t>
            </a:r>
          </a:p>
          <a:p>
            <a:r>
              <a:rPr lang="en-US" dirty="0" smtClean="0"/>
              <a:t>Find way to combine at end</a:t>
            </a:r>
          </a:p>
          <a:p>
            <a:r>
              <a:rPr lang="en-US" dirty="0" smtClean="0"/>
              <a:t>Only 1 submission needed per team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9697" y="228600"/>
            <a:ext cx="3000703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Look on D2L for starter code GCA202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8123" y="5956907"/>
            <a:ext cx="1786877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Check Next Slide too</a:t>
            </a:r>
          </a:p>
        </p:txBody>
      </p:sp>
    </p:spTree>
    <p:extLst>
      <p:ext uri="{BB962C8B-B14F-4D97-AF65-F5344CB8AC3E}">
        <p14:creationId xmlns:p14="http://schemas.microsoft.com/office/powerpoint/2010/main" val="423884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277710" y="1219200"/>
            <a:ext cx="2046889" cy="1015663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altLang="en-US" sz="1200" dirty="0" smtClean="0">
                <a:latin typeface="Comic Sans MS" panose="030F0702030302020204" pitchFamily="66" charset="0"/>
              </a:rPr>
              <a:t>   </a:t>
            </a:r>
            <a:r>
              <a:rPr lang="en-US" altLang="en-US" sz="1200" dirty="0" err="1" smtClean="0">
                <a:latin typeface="Comic Sans MS" panose="030F0702030302020204" pitchFamily="66" charset="0"/>
              </a:rPr>
              <a:t>struct</a:t>
            </a:r>
            <a:r>
              <a:rPr lang="en-US" altLang="en-US" sz="1200" dirty="0" smtClean="0">
                <a:latin typeface="Comic Sans MS" panose="030F0702030302020204" pitchFamily="66" charset="0"/>
              </a:rPr>
              <a:t> </a:t>
            </a:r>
            <a:r>
              <a:rPr lang="en-US" altLang="en-US" sz="1200" dirty="0">
                <a:latin typeface="Comic Sans MS" panose="030F0702030302020204" pitchFamily="66" charset="0"/>
              </a:rPr>
              <a:t>LIST</a:t>
            </a:r>
          </a:p>
          <a:p>
            <a:pPr>
              <a:buFontTx/>
              <a:buNone/>
            </a:pPr>
            <a:r>
              <a:rPr lang="en-US" altLang="en-US" sz="1200" dirty="0" smtClean="0">
                <a:latin typeface="Comic Sans MS" panose="030F0702030302020204" pitchFamily="66" charset="0"/>
              </a:rPr>
              <a:t>   {</a:t>
            </a:r>
            <a:endParaRPr lang="en-US" altLang="en-US" sz="1200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 sz="1200" dirty="0" smtClean="0">
                <a:latin typeface="Comic Sans MS" panose="030F0702030302020204" pitchFamily="66" charset="0"/>
              </a:rPr>
              <a:t>      </a:t>
            </a:r>
            <a:r>
              <a:rPr lang="en-US" altLang="en-US" sz="1200" dirty="0" err="1">
                <a:latin typeface="Comic Sans MS" panose="030F0702030302020204" pitchFamily="66" charset="0"/>
              </a:rPr>
              <a:t>struct</a:t>
            </a:r>
            <a:r>
              <a:rPr lang="en-US" altLang="en-US" sz="1200" dirty="0">
                <a:latin typeface="Comic Sans MS" panose="030F0702030302020204" pitchFamily="66" charset="0"/>
              </a:rPr>
              <a:t> LIST * </a:t>
            </a:r>
            <a:r>
              <a:rPr lang="en-US" altLang="en-US" sz="1200" dirty="0" err="1">
                <a:latin typeface="Comic Sans MS" panose="030F0702030302020204" pitchFamily="66" charset="0"/>
              </a:rPr>
              <a:t>pNext</a:t>
            </a:r>
            <a:r>
              <a:rPr lang="en-US" altLang="en-US" sz="1200" dirty="0">
                <a:latin typeface="Comic Sans MS" panose="030F0702030302020204" pitchFamily="66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1200" dirty="0" smtClean="0">
                <a:latin typeface="Comic Sans MS" panose="030F0702030302020204" pitchFamily="66" charset="0"/>
              </a:rPr>
              <a:t>      </a:t>
            </a:r>
            <a:r>
              <a:rPr lang="en-US" altLang="en-US" sz="1200" dirty="0" err="1">
                <a:latin typeface="Comic Sans MS" panose="030F0702030302020204" pitchFamily="66" charset="0"/>
              </a:rPr>
              <a:t>int</a:t>
            </a:r>
            <a:r>
              <a:rPr lang="en-US" altLang="en-US" sz="1200" dirty="0">
                <a:latin typeface="Comic Sans MS" panose="030F0702030302020204" pitchFamily="66" charset="0"/>
              </a:rPr>
              <a:t>           </a:t>
            </a:r>
            <a:r>
              <a:rPr lang="en-US" altLang="en-US" sz="1200" dirty="0" err="1">
                <a:latin typeface="Comic Sans MS" panose="030F0702030302020204" pitchFamily="66" charset="0"/>
              </a:rPr>
              <a:t>iValue</a:t>
            </a:r>
            <a:r>
              <a:rPr lang="en-US" altLang="en-US" sz="1200" dirty="0">
                <a:latin typeface="Comic Sans MS" panose="030F0702030302020204" pitchFamily="66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1200" dirty="0" smtClean="0">
                <a:latin typeface="Comic Sans MS" panose="030F0702030302020204" pitchFamily="66" charset="0"/>
              </a:rPr>
              <a:t>   };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3600" dirty="0" smtClean="0"/>
              <a:t>Insertion Sort – Code for Linked List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15463" y="2113002"/>
            <a:ext cx="4114800" cy="4339650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altLang="en-US" sz="1200" dirty="0" err="1">
                <a:latin typeface="Comic Sans MS" panose="030F0702030302020204" pitchFamily="66" charset="0"/>
              </a:rPr>
              <a:t>struct</a:t>
            </a:r>
            <a:r>
              <a:rPr lang="en-US" altLang="en-US" sz="1200" dirty="0">
                <a:latin typeface="Comic Sans MS" panose="030F0702030302020204" pitchFamily="66" charset="0"/>
              </a:rPr>
              <a:t> LIST * SortList1(</a:t>
            </a:r>
            <a:r>
              <a:rPr lang="en-US" altLang="en-US" sz="1200" dirty="0" err="1">
                <a:latin typeface="Comic Sans MS" panose="030F0702030302020204" pitchFamily="66" charset="0"/>
              </a:rPr>
              <a:t>struct</a:t>
            </a:r>
            <a:r>
              <a:rPr lang="en-US" altLang="en-US" sz="1200" dirty="0">
                <a:latin typeface="Comic Sans MS" panose="030F0702030302020204" pitchFamily="66" charset="0"/>
              </a:rPr>
              <a:t> LIST * </a:t>
            </a:r>
            <a:r>
              <a:rPr lang="en-US" altLang="en-US" sz="1200" dirty="0" err="1">
                <a:latin typeface="Comic Sans MS" panose="030F0702030302020204" pitchFamily="66" charset="0"/>
              </a:rPr>
              <a:t>pList</a:t>
            </a:r>
            <a:r>
              <a:rPr lang="en-US" altLang="en-US" sz="1200" dirty="0">
                <a:latin typeface="Comic Sans MS" panose="030F0702030302020204" pitchFamily="66" charset="0"/>
              </a:rPr>
              <a:t>) </a:t>
            </a:r>
            <a:endParaRPr lang="en-US" altLang="en-US" sz="1200" dirty="0" smtClean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 sz="1200" dirty="0" smtClean="0">
                <a:latin typeface="Comic Sans MS" panose="030F0702030302020204" pitchFamily="66" charset="0"/>
              </a:rPr>
              <a:t>{</a:t>
            </a:r>
            <a:endParaRPr lang="en-US" altLang="en-US" sz="1200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 sz="1200" dirty="0">
                <a:latin typeface="Comic Sans MS" panose="030F0702030302020204" pitchFamily="66" charset="0"/>
              </a:rPr>
              <a:t>    // zero or one element in list</a:t>
            </a:r>
          </a:p>
          <a:p>
            <a:pPr>
              <a:buFontTx/>
              <a:buNone/>
            </a:pPr>
            <a:r>
              <a:rPr lang="en-US" altLang="en-US" sz="1200" dirty="0">
                <a:latin typeface="Comic Sans MS" panose="030F0702030302020204" pitchFamily="66" charset="0"/>
              </a:rPr>
              <a:t>    if(!</a:t>
            </a:r>
            <a:r>
              <a:rPr lang="en-US" altLang="en-US" sz="1200" dirty="0" err="1">
                <a:latin typeface="Comic Sans MS" panose="030F0702030302020204" pitchFamily="66" charset="0"/>
              </a:rPr>
              <a:t>pList</a:t>
            </a:r>
            <a:r>
              <a:rPr lang="en-US" altLang="en-US" sz="1200" dirty="0">
                <a:latin typeface="Comic Sans MS" panose="030F0702030302020204" pitchFamily="66" charset="0"/>
              </a:rPr>
              <a:t> || !</a:t>
            </a:r>
            <a:r>
              <a:rPr lang="en-US" altLang="en-US" sz="1200" dirty="0" err="1">
                <a:latin typeface="Comic Sans MS" panose="030F0702030302020204" pitchFamily="66" charset="0"/>
              </a:rPr>
              <a:t>pList</a:t>
            </a:r>
            <a:r>
              <a:rPr lang="en-US" altLang="en-US" sz="1200" dirty="0">
                <a:latin typeface="Comic Sans MS" panose="030F0702030302020204" pitchFamily="66" charset="0"/>
              </a:rPr>
              <a:t>-&gt;</a:t>
            </a:r>
            <a:r>
              <a:rPr lang="en-US" altLang="en-US" sz="1200" dirty="0" err="1">
                <a:latin typeface="Comic Sans MS" panose="030F0702030302020204" pitchFamily="66" charset="0"/>
              </a:rPr>
              <a:t>pNext</a:t>
            </a:r>
            <a:r>
              <a:rPr lang="en-US" altLang="en-US" sz="1200" dirty="0">
                <a:latin typeface="Comic Sans MS" panose="030F0702030302020204" pitchFamily="66" charset="0"/>
              </a:rPr>
              <a:t>)</a:t>
            </a:r>
          </a:p>
          <a:p>
            <a:pPr>
              <a:buFontTx/>
              <a:buNone/>
            </a:pPr>
            <a:r>
              <a:rPr lang="en-US" altLang="en-US" sz="1200" dirty="0">
                <a:latin typeface="Comic Sans MS" panose="030F0702030302020204" pitchFamily="66" charset="0"/>
              </a:rPr>
              <a:t>        return </a:t>
            </a:r>
            <a:r>
              <a:rPr lang="en-US" altLang="en-US" sz="1200" dirty="0" err="1">
                <a:latin typeface="Comic Sans MS" panose="030F0702030302020204" pitchFamily="66" charset="0"/>
              </a:rPr>
              <a:t>pList</a:t>
            </a:r>
            <a:r>
              <a:rPr lang="en-US" altLang="en-US" sz="1200" dirty="0">
                <a:latin typeface="Comic Sans MS" panose="030F0702030302020204" pitchFamily="66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1200" dirty="0">
                <a:latin typeface="Comic Sans MS" panose="030F0702030302020204" pitchFamily="66" charset="0"/>
              </a:rPr>
              <a:t>    // head is the first element of resulting sorted list</a:t>
            </a:r>
          </a:p>
          <a:p>
            <a:pPr>
              <a:buFontTx/>
              <a:buNone/>
            </a:pPr>
            <a:r>
              <a:rPr lang="en-US" altLang="en-US" sz="1200" dirty="0">
                <a:latin typeface="Comic Sans MS" panose="030F0702030302020204" pitchFamily="66" charset="0"/>
              </a:rPr>
              <a:t>    LIST * head = 0;</a:t>
            </a:r>
          </a:p>
          <a:p>
            <a:pPr>
              <a:buFontTx/>
              <a:buNone/>
            </a:pPr>
            <a:r>
              <a:rPr lang="en-US" altLang="en-US" sz="1200" dirty="0">
                <a:latin typeface="Comic Sans MS" panose="030F0702030302020204" pitchFamily="66" charset="0"/>
              </a:rPr>
              <a:t>    while(</a:t>
            </a:r>
            <a:r>
              <a:rPr lang="en-US" altLang="en-US" sz="1200" dirty="0" err="1">
                <a:latin typeface="Comic Sans MS" panose="030F0702030302020204" pitchFamily="66" charset="0"/>
              </a:rPr>
              <a:t>pList</a:t>
            </a:r>
            <a:r>
              <a:rPr lang="en-US" altLang="en-US" sz="1200" dirty="0">
                <a:latin typeface="Comic Sans MS" panose="030F0702030302020204" pitchFamily="66" charset="0"/>
              </a:rPr>
              <a:t> != 0) </a:t>
            </a:r>
            <a:endParaRPr lang="en-US" altLang="en-US" sz="1200" dirty="0" smtClean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 sz="1200" dirty="0">
                <a:latin typeface="Comic Sans MS" panose="030F0702030302020204" pitchFamily="66" charset="0"/>
              </a:rPr>
              <a:t> </a:t>
            </a:r>
            <a:r>
              <a:rPr lang="en-US" altLang="en-US" sz="1200" dirty="0" smtClean="0">
                <a:latin typeface="Comic Sans MS" panose="030F0702030302020204" pitchFamily="66" charset="0"/>
              </a:rPr>
              <a:t>   {</a:t>
            </a:r>
            <a:endParaRPr lang="en-US" altLang="en-US" sz="1200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 sz="1200" dirty="0">
                <a:latin typeface="Comic Sans MS" panose="030F0702030302020204" pitchFamily="66" charset="0"/>
              </a:rPr>
              <a:t>        LIST * current = </a:t>
            </a:r>
            <a:r>
              <a:rPr lang="en-US" altLang="en-US" sz="1200" dirty="0" err="1">
                <a:latin typeface="Comic Sans MS" panose="030F0702030302020204" pitchFamily="66" charset="0"/>
              </a:rPr>
              <a:t>pList</a:t>
            </a:r>
            <a:r>
              <a:rPr lang="en-US" altLang="en-US" sz="1200" dirty="0">
                <a:latin typeface="Comic Sans MS" panose="030F0702030302020204" pitchFamily="66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1200" dirty="0">
                <a:latin typeface="Comic Sans MS" panose="030F0702030302020204" pitchFamily="66" charset="0"/>
              </a:rPr>
              <a:t>        </a:t>
            </a:r>
            <a:r>
              <a:rPr lang="en-US" altLang="en-US" sz="1200" dirty="0" err="1">
                <a:latin typeface="Comic Sans MS" panose="030F0702030302020204" pitchFamily="66" charset="0"/>
              </a:rPr>
              <a:t>pList</a:t>
            </a:r>
            <a:r>
              <a:rPr lang="en-US" altLang="en-US" sz="1200" dirty="0">
                <a:latin typeface="Comic Sans MS" panose="030F0702030302020204" pitchFamily="66" charset="0"/>
              </a:rPr>
              <a:t> = </a:t>
            </a:r>
            <a:r>
              <a:rPr lang="en-US" altLang="en-US" sz="1200" dirty="0" err="1">
                <a:latin typeface="Comic Sans MS" panose="030F0702030302020204" pitchFamily="66" charset="0"/>
              </a:rPr>
              <a:t>pList</a:t>
            </a:r>
            <a:r>
              <a:rPr lang="en-US" altLang="en-US" sz="1200" dirty="0">
                <a:latin typeface="Comic Sans MS" panose="030F0702030302020204" pitchFamily="66" charset="0"/>
              </a:rPr>
              <a:t>-&gt;</a:t>
            </a:r>
            <a:r>
              <a:rPr lang="en-US" altLang="en-US" sz="1200" dirty="0" err="1">
                <a:latin typeface="Comic Sans MS" panose="030F0702030302020204" pitchFamily="66" charset="0"/>
              </a:rPr>
              <a:t>pNext</a:t>
            </a:r>
            <a:r>
              <a:rPr lang="en-US" altLang="en-US" sz="1200" dirty="0">
                <a:latin typeface="Comic Sans MS" panose="030F0702030302020204" pitchFamily="66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1200" dirty="0">
                <a:latin typeface="Comic Sans MS" panose="030F0702030302020204" pitchFamily="66" charset="0"/>
              </a:rPr>
              <a:t>        if(!head || current-&gt;</a:t>
            </a:r>
            <a:r>
              <a:rPr lang="en-US" altLang="en-US" sz="1200" dirty="0" err="1">
                <a:latin typeface="Comic Sans MS" panose="030F0702030302020204" pitchFamily="66" charset="0"/>
              </a:rPr>
              <a:t>iValue</a:t>
            </a:r>
            <a:r>
              <a:rPr lang="en-US" altLang="en-US" sz="1200" dirty="0">
                <a:latin typeface="Comic Sans MS" panose="030F0702030302020204" pitchFamily="66" charset="0"/>
              </a:rPr>
              <a:t> &lt; head-&gt;</a:t>
            </a:r>
            <a:r>
              <a:rPr lang="en-US" altLang="en-US" sz="1200" dirty="0" err="1">
                <a:latin typeface="Comic Sans MS" panose="030F0702030302020204" pitchFamily="66" charset="0"/>
              </a:rPr>
              <a:t>iValue</a:t>
            </a:r>
            <a:r>
              <a:rPr lang="en-US" altLang="en-US" sz="1200" dirty="0">
                <a:latin typeface="Comic Sans MS" panose="030F0702030302020204" pitchFamily="66" charset="0"/>
              </a:rPr>
              <a:t>) </a:t>
            </a:r>
            <a:endParaRPr lang="en-US" altLang="en-US" sz="1200" dirty="0" smtClean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 sz="1200" dirty="0">
                <a:latin typeface="Comic Sans MS" panose="030F0702030302020204" pitchFamily="66" charset="0"/>
              </a:rPr>
              <a:t> </a:t>
            </a:r>
            <a:r>
              <a:rPr lang="en-US" altLang="en-US" sz="1200" dirty="0" smtClean="0">
                <a:latin typeface="Comic Sans MS" panose="030F0702030302020204" pitchFamily="66" charset="0"/>
              </a:rPr>
              <a:t>       {</a:t>
            </a:r>
            <a:endParaRPr lang="en-US" altLang="en-US" sz="1200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 sz="1200" dirty="0">
                <a:latin typeface="Comic Sans MS" panose="030F0702030302020204" pitchFamily="66" charset="0"/>
              </a:rPr>
              <a:t>            // insert into the head of the sorted list</a:t>
            </a:r>
          </a:p>
          <a:p>
            <a:pPr>
              <a:buFontTx/>
              <a:buNone/>
            </a:pPr>
            <a:r>
              <a:rPr lang="en-US" altLang="en-US" sz="1200" dirty="0">
                <a:latin typeface="Comic Sans MS" panose="030F0702030302020204" pitchFamily="66" charset="0"/>
              </a:rPr>
              <a:t>            // or as the first element into an empty </a:t>
            </a:r>
            <a:endParaRPr lang="en-US" altLang="en-US" sz="1200" dirty="0" smtClean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 sz="1200" dirty="0">
                <a:latin typeface="Comic Sans MS" panose="030F0702030302020204" pitchFamily="66" charset="0"/>
              </a:rPr>
              <a:t> </a:t>
            </a:r>
            <a:r>
              <a:rPr lang="en-US" altLang="en-US" sz="1200" dirty="0" smtClean="0">
                <a:latin typeface="Comic Sans MS" panose="030F0702030302020204" pitchFamily="66" charset="0"/>
              </a:rPr>
              <a:t>           // sorted </a:t>
            </a:r>
            <a:r>
              <a:rPr lang="en-US" altLang="en-US" sz="1200" dirty="0">
                <a:latin typeface="Comic Sans MS" panose="030F0702030302020204" pitchFamily="66" charset="0"/>
              </a:rPr>
              <a:t>list</a:t>
            </a:r>
          </a:p>
          <a:p>
            <a:pPr>
              <a:buFontTx/>
              <a:buNone/>
            </a:pPr>
            <a:r>
              <a:rPr lang="en-US" altLang="en-US" sz="1200" dirty="0">
                <a:latin typeface="Comic Sans MS" panose="030F0702030302020204" pitchFamily="66" charset="0"/>
              </a:rPr>
              <a:t>            current-&gt;</a:t>
            </a:r>
            <a:r>
              <a:rPr lang="en-US" altLang="en-US" sz="1200" dirty="0" err="1">
                <a:latin typeface="Comic Sans MS" panose="030F0702030302020204" pitchFamily="66" charset="0"/>
              </a:rPr>
              <a:t>pNext</a:t>
            </a:r>
            <a:r>
              <a:rPr lang="en-US" altLang="en-US" sz="1200" dirty="0">
                <a:latin typeface="Comic Sans MS" panose="030F0702030302020204" pitchFamily="66" charset="0"/>
              </a:rPr>
              <a:t> = head;</a:t>
            </a:r>
          </a:p>
          <a:p>
            <a:pPr>
              <a:buFontTx/>
              <a:buNone/>
            </a:pPr>
            <a:r>
              <a:rPr lang="en-US" altLang="en-US" sz="1200" dirty="0">
                <a:latin typeface="Comic Sans MS" panose="030F0702030302020204" pitchFamily="66" charset="0"/>
              </a:rPr>
              <a:t>            head = current;</a:t>
            </a:r>
          </a:p>
          <a:p>
            <a:pPr>
              <a:buFontTx/>
              <a:buNone/>
            </a:pPr>
            <a:r>
              <a:rPr lang="en-US" altLang="en-US" sz="1200" dirty="0">
                <a:latin typeface="Comic Sans MS" panose="030F0702030302020204" pitchFamily="66" charset="0"/>
              </a:rPr>
              <a:t>        } </a:t>
            </a:r>
            <a:endParaRPr lang="en-US" altLang="en-US" sz="1200" dirty="0" smtClean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 sz="1200" dirty="0">
                <a:latin typeface="Comic Sans MS" panose="030F0702030302020204" pitchFamily="66" charset="0"/>
              </a:rPr>
              <a:t> </a:t>
            </a:r>
            <a:r>
              <a:rPr lang="en-US" altLang="en-US" sz="1200" dirty="0" smtClean="0">
                <a:latin typeface="Comic Sans MS" panose="030F0702030302020204" pitchFamily="66" charset="0"/>
              </a:rPr>
              <a:t>       // the else-</a:t>
            </a:r>
            <a:r>
              <a:rPr lang="en-US" altLang="en-US" sz="1200" dirty="0" err="1" smtClean="0">
                <a:latin typeface="Comic Sans MS" panose="030F0702030302020204" pitchFamily="66" charset="0"/>
              </a:rPr>
              <a:t>codeblock</a:t>
            </a:r>
            <a:r>
              <a:rPr lang="en-US" altLang="en-US" sz="1200" dirty="0" smtClean="0">
                <a:latin typeface="Comic Sans MS" panose="030F0702030302020204" pitchFamily="66" charset="0"/>
              </a:rPr>
              <a:t> on the right goes here</a:t>
            </a:r>
          </a:p>
          <a:p>
            <a:pPr>
              <a:buFontTx/>
              <a:buNone/>
            </a:pPr>
            <a:r>
              <a:rPr lang="en-US" altLang="en-US" sz="1200" dirty="0" smtClean="0">
                <a:latin typeface="Comic Sans MS" panose="030F0702030302020204" pitchFamily="66" charset="0"/>
              </a:rPr>
              <a:t>    }</a:t>
            </a:r>
            <a:endParaRPr lang="en-US" altLang="en-US" sz="1200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 sz="1200" dirty="0">
                <a:latin typeface="Comic Sans MS" panose="030F0702030302020204" pitchFamily="66" charset="0"/>
              </a:rPr>
              <a:t>    return head;</a:t>
            </a:r>
          </a:p>
          <a:p>
            <a:pPr>
              <a:buFontTx/>
              <a:buNone/>
            </a:pPr>
            <a:r>
              <a:rPr lang="en-US" altLang="en-US" sz="1200" dirty="0">
                <a:latin typeface="Comic Sans MS" panose="030F0702030302020204" pitchFamily="66" charset="0"/>
              </a:rPr>
              <a:t>}</a:t>
            </a:r>
            <a:endParaRPr lang="en-US" altLang="en-US" sz="1200" dirty="0" smtClean="0">
              <a:latin typeface="Comic Sans MS" panose="030F0702030302020204" pitchFamily="66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292366" y="2590800"/>
            <a:ext cx="1093076" cy="3048000"/>
          </a:xfrm>
          <a:prstGeom prst="line">
            <a:avLst/>
          </a:prstGeom>
          <a:ln w="28575">
            <a:solidFill>
              <a:schemeClr val="bg2">
                <a:lumMod val="50000"/>
                <a:alpha val="5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444766" y="2590800"/>
            <a:ext cx="5399690" cy="3048000"/>
          </a:xfrm>
          <a:prstGeom prst="line">
            <a:avLst/>
          </a:prstGeom>
          <a:ln w="28575">
            <a:solidFill>
              <a:schemeClr val="bg2">
                <a:lumMod val="50000"/>
                <a:alpha val="5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444766" y="5791200"/>
            <a:ext cx="5399690" cy="585252"/>
          </a:xfrm>
          <a:prstGeom prst="line">
            <a:avLst/>
          </a:prstGeom>
          <a:ln w="28575">
            <a:solidFill>
              <a:schemeClr val="bg2">
                <a:lumMod val="50000"/>
                <a:alpha val="5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92366" y="5867400"/>
            <a:ext cx="1093076" cy="509052"/>
          </a:xfrm>
          <a:prstGeom prst="line">
            <a:avLst/>
          </a:prstGeom>
          <a:ln w="28575">
            <a:solidFill>
              <a:schemeClr val="bg2">
                <a:lumMod val="50000"/>
                <a:alpha val="5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277711" y="2590800"/>
            <a:ext cx="4566745" cy="3785652"/>
          </a:xfrm>
          <a:prstGeom prst="rect">
            <a:avLst/>
          </a:prstGeom>
          <a:solidFill>
            <a:srgbClr val="FEFEBE">
              <a:alpha val="9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altLang="en-US" sz="1200" dirty="0" smtClean="0">
                <a:latin typeface="Comic Sans MS" panose="030F0702030302020204" pitchFamily="66" charset="0"/>
              </a:rPr>
              <a:t>else </a:t>
            </a:r>
            <a:endParaRPr lang="en-US" altLang="en-US" sz="1200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 sz="1200" dirty="0" smtClean="0">
                <a:latin typeface="Comic Sans MS" panose="030F0702030302020204" pitchFamily="66" charset="0"/>
              </a:rPr>
              <a:t>{</a:t>
            </a:r>
            <a:endParaRPr lang="en-US" altLang="en-US" sz="1200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 sz="1200" dirty="0" smtClean="0">
                <a:latin typeface="Comic Sans MS" panose="030F0702030302020204" pitchFamily="66" charset="0"/>
              </a:rPr>
              <a:t>    </a:t>
            </a:r>
            <a:r>
              <a:rPr lang="en-US" altLang="en-US" sz="1200" dirty="0">
                <a:latin typeface="Comic Sans MS" panose="030F0702030302020204" pitchFamily="66" charset="0"/>
              </a:rPr>
              <a:t>// insert current element into proper position in non-empty sorted list</a:t>
            </a:r>
          </a:p>
          <a:p>
            <a:pPr>
              <a:buFontTx/>
              <a:buNone/>
            </a:pPr>
            <a:r>
              <a:rPr lang="en-US" altLang="en-US" sz="1200" dirty="0" smtClean="0">
                <a:latin typeface="Comic Sans MS" panose="030F0702030302020204" pitchFamily="66" charset="0"/>
              </a:rPr>
              <a:t>    </a:t>
            </a:r>
            <a:r>
              <a:rPr lang="en-US" altLang="en-US" sz="1200" dirty="0">
                <a:latin typeface="Comic Sans MS" panose="030F0702030302020204" pitchFamily="66" charset="0"/>
              </a:rPr>
              <a:t>LIST * p = head;</a:t>
            </a:r>
          </a:p>
          <a:p>
            <a:pPr>
              <a:buFontTx/>
              <a:buNone/>
            </a:pPr>
            <a:r>
              <a:rPr lang="en-US" altLang="en-US" sz="1200" dirty="0" smtClean="0">
                <a:latin typeface="Comic Sans MS" panose="030F0702030302020204" pitchFamily="66" charset="0"/>
              </a:rPr>
              <a:t>    </a:t>
            </a:r>
            <a:r>
              <a:rPr lang="en-US" altLang="en-US" sz="1200" dirty="0">
                <a:latin typeface="Comic Sans MS" panose="030F0702030302020204" pitchFamily="66" charset="0"/>
              </a:rPr>
              <a:t>while(p) </a:t>
            </a:r>
          </a:p>
          <a:p>
            <a:pPr>
              <a:buFontTx/>
              <a:buNone/>
            </a:pPr>
            <a:r>
              <a:rPr lang="en-US" altLang="en-US" sz="1200" dirty="0" smtClean="0">
                <a:latin typeface="Comic Sans MS" panose="030F0702030302020204" pitchFamily="66" charset="0"/>
              </a:rPr>
              <a:t>    {</a:t>
            </a:r>
          </a:p>
          <a:p>
            <a:pPr>
              <a:buFontTx/>
              <a:buNone/>
            </a:pPr>
            <a:r>
              <a:rPr lang="en-US" altLang="en-US" sz="1200" dirty="0">
                <a:latin typeface="Comic Sans MS" panose="030F0702030302020204" pitchFamily="66" charset="0"/>
              </a:rPr>
              <a:t> </a:t>
            </a:r>
            <a:r>
              <a:rPr lang="en-US" altLang="en-US" sz="1200" dirty="0" smtClean="0">
                <a:latin typeface="Comic Sans MS" panose="030F0702030302020204" pitchFamily="66" charset="0"/>
              </a:rPr>
              <a:t>       // </a:t>
            </a:r>
            <a:r>
              <a:rPr lang="en-US" altLang="en-US" sz="1200" dirty="0">
                <a:latin typeface="Comic Sans MS" panose="030F0702030302020204" pitchFamily="66" charset="0"/>
              </a:rPr>
              <a:t>p-&gt;</a:t>
            </a:r>
            <a:r>
              <a:rPr lang="en-US" altLang="en-US" sz="1200" dirty="0" err="1" smtClean="0">
                <a:latin typeface="Comic Sans MS" panose="030F0702030302020204" pitchFamily="66" charset="0"/>
              </a:rPr>
              <a:t>pNext</a:t>
            </a:r>
            <a:r>
              <a:rPr lang="en-US" altLang="en-US" sz="1200" dirty="0" smtClean="0">
                <a:latin typeface="Comic Sans MS" panose="030F0702030302020204" pitchFamily="66" charset="0"/>
              </a:rPr>
              <a:t> == NULL if last element of sorted list</a:t>
            </a:r>
          </a:p>
          <a:p>
            <a:pPr>
              <a:buFontTx/>
              <a:buNone/>
            </a:pPr>
            <a:r>
              <a:rPr lang="en-US" altLang="en-US" sz="1200" dirty="0">
                <a:latin typeface="Comic Sans MS" panose="030F0702030302020204" pitchFamily="66" charset="0"/>
              </a:rPr>
              <a:t> </a:t>
            </a:r>
            <a:r>
              <a:rPr lang="en-US" altLang="en-US" sz="1200" dirty="0" smtClean="0">
                <a:latin typeface="Comic Sans MS" panose="030F0702030302020204" pitchFamily="66" charset="0"/>
              </a:rPr>
              <a:t>       // </a:t>
            </a:r>
            <a:r>
              <a:rPr lang="en-US" altLang="en-US" sz="1200" dirty="0">
                <a:latin typeface="Comic Sans MS" panose="030F0702030302020204" pitchFamily="66" charset="0"/>
              </a:rPr>
              <a:t>current-&gt;</a:t>
            </a:r>
            <a:r>
              <a:rPr lang="en-US" altLang="en-US" sz="1200" dirty="0" err="1">
                <a:latin typeface="Comic Sans MS" panose="030F0702030302020204" pitchFamily="66" charset="0"/>
              </a:rPr>
              <a:t>iValue</a:t>
            </a:r>
            <a:r>
              <a:rPr lang="en-US" altLang="en-US" sz="1200" dirty="0">
                <a:latin typeface="Comic Sans MS" panose="030F0702030302020204" pitchFamily="66" charset="0"/>
              </a:rPr>
              <a:t> &lt; p-&gt;</a:t>
            </a:r>
            <a:r>
              <a:rPr lang="en-US" altLang="en-US" sz="1200" dirty="0" err="1">
                <a:latin typeface="Comic Sans MS" panose="030F0702030302020204" pitchFamily="66" charset="0"/>
              </a:rPr>
              <a:t>pNext</a:t>
            </a:r>
            <a:r>
              <a:rPr lang="en-US" altLang="en-US" sz="1200" dirty="0">
                <a:latin typeface="Comic Sans MS" panose="030F0702030302020204" pitchFamily="66" charset="0"/>
              </a:rPr>
              <a:t>-&gt;</a:t>
            </a:r>
            <a:r>
              <a:rPr lang="en-US" altLang="en-US" sz="1200" dirty="0" err="1" smtClean="0">
                <a:latin typeface="Comic Sans MS" panose="030F0702030302020204" pitchFamily="66" charset="0"/>
              </a:rPr>
              <a:t>iValue</a:t>
            </a:r>
            <a:r>
              <a:rPr lang="en-US" altLang="en-US" sz="1200" dirty="0" smtClean="0">
                <a:latin typeface="Comic Sans MS" panose="030F0702030302020204" pitchFamily="66" charset="0"/>
              </a:rPr>
              <a:t> // means in middle</a:t>
            </a:r>
            <a:endParaRPr lang="en-US" altLang="en-US" sz="1200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 sz="1200" dirty="0" smtClean="0">
                <a:latin typeface="Comic Sans MS" panose="030F0702030302020204" pitchFamily="66" charset="0"/>
              </a:rPr>
              <a:t>        if ( !</a:t>
            </a:r>
            <a:r>
              <a:rPr lang="en-US" altLang="en-US" sz="1200" dirty="0">
                <a:latin typeface="Comic Sans MS" panose="030F0702030302020204" pitchFamily="66" charset="0"/>
              </a:rPr>
              <a:t>p-&gt;</a:t>
            </a:r>
            <a:r>
              <a:rPr lang="en-US" altLang="en-US" sz="1200" dirty="0" err="1">
                <a:latin typeface="Comic Sans MS" panose="030F0702030302020204" pitchFamily="66" charset="0"/>
              </a:rPr>
              <a:t>pNext</a:t>
            </a:r>
            <a:r>
              <a:rPr lang="en-US" altLang="en-US" sz="1200" dirty="0">
                <a:latin typeface="Comic Sans MS" panose="030F0702030302020204" pitchFamily="66" charset="0"/>
              </a:rPr>
              <a:t> </a:t>
            </a:r>
            <a:r>
              <a:rPr lang="en-US" altLang="en-US" sz="1200" dirty="0" smtClean="0">
                <a:latin typeface="Comic Sans MS" panose="030F0702030302020204" pitchFamily="66" charset="0"/>
              </a:rPr>
              <a:t>||</a:t>
            </a:r>
            <a:endParaRPr lang="en-US" altLang="en-US" sz="1200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 sz="1200" dirty="0" smtClean="0">
                <a:latin typeface="Comic Sans MS" panose="030F0702030302020204" pitchFamily="66" charset="0"/>
              </a:rPr>
              <a:t>           </a:t>
            </a:r>
            <a:r>
              <a:rPr lang="en-US" altLang="en-US" sz="1200" dirty="0">
                <a:latin typeface="Comic Sans MS" panose="030F0702030302020204" pitchFamily="66" charset="0"/>
              </a:rPr>
              <a:t>current-&gt;</a:t>
            </a:r>
            <a:r>
              <a:rPr lang="en-US" altLang="en-US" sz="1200" dirty="0" err="1">
                <a:latin typeface="Comic Sans MS" panose="030F0702030302020204" pitchFamily="66" charset="0"/>
              </a:rPr>
              <a:t>iValue</a:t>
            </a:r>
            <a:r>
              <a:rPr lang="en-US" altLang="en-US" sz="1200" dirty="0">
                <a:latin typeface="Comic Sans MS" panose="030F0702030302020204" pitchFamily="66" charset="0"/>
              </a:rPr>
              <a:t> &lt; p-&gt;</a:t>
            </a:r>
            <a:r>
              <a:rPr lang="en-US" altLang="en-US" sz="1200" dirty="0" err="1">
                <a:latin typeface="Comic Sans MS" panose="030F0702030302020204" pitchFamily="66" charset="0"/>
              </a:rPr>
              <a:t>pNext</a:t>
            </a:r>
            <a:r>
              <a:rPr lang="en-US" altLang="en-US" sz="1200" dirty="0">
                <a:latin typeface="Comic Sans MS" panose="030F0702030302020204" pitchFamily="66" charset="0"/>
              </a:rPr>
              <a:t>-&gt;</a:t>
            </a:r>
            <a:r>
              <a:rPr lang="en-US" altLang="en-US" sz="1200" dirty="0" err="1">
                <a:latin typeface="Comic Sans MS" panose="030F0702030302020204" pitchFamily="66" charset="0"/>
              </a:rPr>
              <a:t>iValue</a:t>
            </a:r>
            <a:r>
              <a:rPr lang="en-US" altLang="en-US" sz="1200" dirty="0" smtClean="0">
                <a:latin typeface="Comic Sans MS" panose="030F0702030302020204" pitchFamily="66" charset="0"/>
              </a:rPr>
              <a:t>)</a:t>
            </a:r>
            <a:endParaRPr lang="en-US" altLang="en-US" sz="1200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 sz="1200" dirty="0" smtClean="0">
                <a:latin typeface="Comic Sans MS" panose="030F0702030302020204" pitchFamily="66" charset="0"/>
              </a:rPr>
              <a:t>        </a:t>
            </a:r>
            <a:r>
              <a:rPr lang="en-US" altLang="en-US" sz="1200" dirty="0">
                <a:latin typeface="Comic Sans MS" panose="030F0702030302020204" pitchFamily="66" charset="0"/>
              </a:rPr>
              <a:t>{</a:t>
            </a:r>
          </a:p>
          <a:p>
            <a:pPr>
              <a:buFontTx/>
              <a:buNone/>
            </a:pPr>
            <a:r>
              <a:rPr lang="en-US" altLang="en-US" sz="1200" dirty="0" smtClean="0">
                <a:latin typeface="Comic Sans MS" panose="030F0702030302020204" pitchFamily="66" charset="0"/>
              </a:rPr>
              <a:t>            </a:t>
            </a:r>
            <a:r>
              <a:rPr lang="en-US" altLang="en-US" sz="1200" dirty="0">
                <a:latin typeface="Comic Sans MS" panose="030F0702030302020204" pitchFamily="66" charset="0"/>
              </a:rPr>
              <a:t>// insert into middle of </a:t>
            </a:r>
            <a:r>
              <a:rPr lang="en-US" altLang="en-US" sz="1200" dirty="0" smtClean="0">
                <a:latin typeface="Comic Sans MS" panose="030F0702030302020204" pitchFamily="66" charset="0"/>
              </a:rPr>
              <a:t>sorted </a:t>
            </a:r>
            <a:r>
              <a:rPr lang="en-US" altLang="en-US" sz="1200" dirty="0">
                <a:latin typeface="Comic Sans MS" panose="030F0702030302020204" pitchFamily="66" charset="0"/>
              </a:rPr>
              <a:t>list or as </a:t>
            </a:r>
            <a:r>
              <a:rPr lang="en-US" altLang="en-US" sz="1200" dirty="0" smtClean="0">
                <a:latin typeface="Comic Sans MS" panose="030F0702030302020204" pitchFamily="66" charset="0"/>
              </a:rPr>
              <a:t>last </a:t>
            </a:r>
            <a:r>
              <a:rPr lang="en-US" altLang="en-US" sz="1200" dirty="0">
                <a:latin typeface="Comic Sans MS" panose="030F0702030302020204" pitchFamily="66" charset="0"/>
              </a:rPr>
              <a:t>element</a:t>
            </a:r>
          </a:p>
          <a:p>
            <a:pPr>
              <a:buFontTx/>
              <a:buNone/>
            </a:pPr>
            <a:r>
              <a:rPr lang="en-US" altLang="en-US" sz="1200" dirty="0" smtClean="0">
                <a:latin typeface="Comic Sans MS" panose="030F0702030302020204" pitchFamily="66" charset="0"/>
              </a:rPr>
              <a:t>            </a:t>
            </a:r>
            <a:r>
              <a:rPr lang="en-US" altLang="en-US" sz="1200" dirty="0">
                <a:latin typeface="Comic Sans MS" panose="030F0702030302020204" pitchFamily="66" charset="0"/>
              </a:rPr>
              <a:t>current-&gt;</a:t>
            </a:r>
            <a:r>
              <a:rPr lang="en-US" altLang="en-US" sz="1200" dirty="0" err="1">
                <a:latin typeface="Comic Sans MS" panose="030F0702030302020204" pitchFamily="66" charset="0"/>
              </a:rPr>
              <a:t>pNext</a:t>
            </a:r>
            <a:r>
              <a:rPr lang="en-US" altLang="en-US" sz="1200" dirty="0">
                <a:latin typeface="Comic Sans MS" panose="030F0702030302020204" pitchFamily="66" charset="0"/>
              </a:rPr>
              <a:t> = p-&gt;</a:t>
            </a:r>
            <a:r>
              <a:rPr lang="en-US" altLang="en-US" sz="1200" dirty="0" err="1">
                <a:latin typeface="Comic Sans MS" panose="030F0702030302020204" pitchFamily="66" charset="0"/>
              </a:rPr>
              <a:t>pNext</a:t>
            </a:r>
            <a:r>
              <a:rPr lang="en-US" altLang="en-US" sz="1200" dirty="0">
                <a:latin typeface="Comic Sans MS" panose="030F0702030302020204" pitchFamily="66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1200" dirty="0" smtClean="0">
                <a:latin typeface="Comic Sans MS" panose="030F0702030302020204" pitchFamily="66" charset="0"/>
              </a:rPr>
              <a:t>            </a:t>
            </a:r>
            <a:r>
              <a:rPr lang="en-US" altLang="en-US" sz="1200" dirty="0">
                <a:latin typeface="Comic Sans MS" panose="030F0702030302020204" pitchFamily="66" charset="0"/>
              </a:rPr>
              <a:t>p-&gt;</a:t>
            </a:r>
            <a:r>
              <a:rPr lang="en-US" altLang="en-US" sz="1200" dirty="0" err="1">
                <a:latin typeface="Comic Sans MS" panose="030F0702030302020204" pitchFamily="66" charset="0"/>
              </a:rPr>
              <a:t>pNext</a:t>
            </a:r>
            <a:r>
              <a:rPr lang="en-US" altLang="en-US" sz="1200" dirty="0">
                <a:latin typeface="Comic Sans MS" panose="030F0702030302020204" pitchFamily="66" charset="0"/>
              </a:rPr>
              <a:t> = current;</a:t>
            </a:r>
          </a:p>
          <a:p>
            <a:pPr>
              <a:buFontTx/>
              <a:buNone/>
            </a:pPr>
            <a:r>
              <a:rPr lang="en-US" altLang="en-US" sz="1200" dirty="0" smtClean="0">
                <a:latin typeface="Comic Sans MS" panose="030F0702030302020204" pitchFamily="66" charset="0"/>
              </a:rPr>
              <a:t>            </a:t>
            </a:r>
            <a:r>
              <a:rPr lang="en-US" altLang="en-US" sz="1200" dirty="0">
                <a:latin typeface="Comic Sans MS" panose="030F0702030302020204" pitchFamily="66" charset="0"/>
              </a:rPr>
              <a:t>break; </a:t>
            </a:r>
            <a:r>
              <a:rPr lang="en-US" altLang="en-US" sz="1200" dirty="0" smtClean="0">
                <a:latin typeface="Comic Sans MS" panose="030F0702030302020204" pitchFamily="66" charset="0"/>
              </a:rPr>
              <a:t>                     // done, exit while loop</a:t>
            </a:r>
            <a:endParaRPr lang="en-US" altLang="en-US" sz="1200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 sz="1200" dirty="0" smtClean="0">
                <a:latin typeface="Comic Sans MS" panose="030F0702030302020204" pitchFamily="66" charset="0"/>
              </a:rPr>
              <a:t>        </a:t>
            </a:r>
            <a:r>
              <a:rPr lang="en-US" altLang="en-US" sz="1200" dirty="0">
                <a:latin typeface="Comic Sans MS" panose="030F0702030302020204" pitchFamily="66" charset="0"/>
              </a:rPr>
              <a:t>}</a:t>
            </a:r>
          </a:p>
          <a:p>
            <a:pPr>
              <a:buFontTx/>
              <a:buNone/>
            </a:pPr>
            <a:r>
              <a:rPr lang="en-US" altLang="en-US" sz="1200" dirty="0" smtClean="0">
                <a:latin typeface="Comic Sans MS" panose="030F0702030302020204" pitchFamily="66" charset="0"/>
              </a:rPr>
              <a:t>        </a:t>
            </a:r>
            <a:r>
              <a:rPr lang="en-US" altLang="en-US" sz="1200" dirty="0">
                <a:latin typeface="Comic Sans MS" panose="030F0702030302020204" pitchFamily="66" charset="0"/>
              </a:rPr>
              <a:t>p = p-&gt;</a:t>
            </a:r>
            <a:r>
              <a:rPr lang="en-US" altLang="en-US" sz="1200" dirty="0" err="1">
                <a:latin typeface="Comic Sans MS" panose="030F0702030302020204" pitchFamily="66" charset="0"/>
              </a:rPr>
              <a:t>pNext</a:t>
            </a:r>
            <a:r>
              <a:rPr lang="en-US" altLang="en-US" sz="1200" dirty="0">
                <a:latin typeface="Comic Sans MS" panose="030F0702030302020204" pitchFamily="66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1200" dirty="0" smtClean="0">
                <a:latin typeface="Comic Sans MS" panose="030F0702030302020204" pitchFamily="66" charset="0"/>
              </a:rPr>
              <a:t>    </a:t>
            </a:r>
            <a:r>
              <a:rPr lang="en-US" altLang="en-US" sz="1200" dirty="0">
                <a:latin typeface="Comic Sans MS" panose="030F0702030302020204" pitchFamily="66" charset="0"/>
              </a:rPr>
              <a:t>}</a:t>
            </a:r>
          </a:p>
          <a:p>
            <a:pPr>
              <a:buFontTx/>
              <a:buNone/>
            </a:pPr>
            <a:r>
              <a:rPr lang="en-US" altLang="en-US" sz="1200" dirty="0" smtClean="0">
                <a:latin typeface="Comic Sans MS" panose="030F0702030302020204" pitchFamily="66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189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Traversing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8861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Suppose head points to a linked list of numbers</a:t>
            </a:r>
          </a:p>
          <a:p>
            <a:endParaRPr lang="en-US" dirty="0" smtClean="0"/>
          </a:p>
          <a:p>
            <a:r>
              <a:rPr lang="en-US" dirty="0"/>
              <a:t>Code to </a:t>
            </a:r>
            <a:r>
              <a:rPr lang="en-US" dirty="0" smtClean="0"/>
              <a:t>move through each node of the list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Code to output </a:t>
            </a:r>
            <a:r>
              <a:rPr lang="en-US" dirty="0"/>
              <a:t>data stored in each node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67000"/>
            <a:ext cx="319246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763" y="4988257"/>
            <a:ext cx="34290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99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Insertion</a:t>
            </a:r>
            <a:r>
              <a:rPr lang="en-US" dirty="0" smtClean="0"/>
              <a:t>: In The Middle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p</a:t>
            </a:r>
            <a:r>
              <a:rPr lang="en-US" dirty="0"/>
              <a:t> is pointing at a location in the list</a:t>
            </a:r>
          </a:p>
          <a:p>
            <a:r>
              <a:rPr lang="en-US" dirty="0" smtClean="0"/>
              <a:t>we create a new node named </a:t>
            </a:r>
            <a:r>
              <a:rPr lang="en-US" i="1" dirty="0" err="1" smtClean="0"/>
              <a:t>newnode</a:t>
            </a:r>
            <a:endParaRPr lang="en-US" i="1" dirty="0" smtClean="0"/>
          </a:p>
          <a:p>
            <a:r>
              <a:rPr lang="en-US" dirty="0" smtClean="0"/>
              <a:t>and insert the node after </a:t>
            </a:r>
            <a:r>
              <a:rPr lang="en-US" i="1" dirty="0" smtClean="0"/>
              <a:t>p</a:t>
            </a:r>
            <a:r>
              <a:rPr lang="en-US" dirty="0" smtClean="0"/>
              <a:t>’s node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52400"/>
            <a:ext cx="1143000" cy="1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965" y="3071800"/>
            <a:ext cx="4633913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5869569"/>
            <a:ext cx="1442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Aside:</a:t>
            </a:r>
          </a:p>
          <a:p>
            <a:r>
              <a:rPr lang="en-US" sz="1200" i="1" dirty="0" smtClean="0"/>
              <a:t>book circa page 270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29204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Insertion</a:t>
            </a:r>
            <a:r>
              <a:rPr lang="en-US" dirty="0" smtClean="0"/>
              <a:t>: In The Middle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p</a:t>
            </a:r>
            <a:r>
              <a:rPr lang="en-US" dirty="0"/>
              <a:t> is pointing at a location in the list</a:t>
            </a:r>
          </a:p>
          <a:p>
            <a:r>
              <a:rPr lang="en-US" dirty="0" smtClean="0"/>
              <a:t>we create a new node named </a:t>
            </a:r>
            <a:r>
              <a:rPr lang="en-US" i="1" dirty="0" err="1" smtClean="0"/>
              <a:t>newnode</a:t>
            </a:r>
            <a:endParaRPr lang="en-US" i="1" dirty="0" smtClean="0"/>
          </a:p>
          <a:p>
            <a:r>
              <a:rPr lang="en-US" dirty="0" smtClean="0"/>
              <a:t>and insert the node after </a:t>
            </a:r>
            <a:r>
              <a:rPr lang="en-US" i="1" dirty="0" smtClean="0"/>
              <a:t>p</a:t>
            </a:r>
            <a:r>
              <a:rPr lang="en-US" dirty="0" smtClean="0"/>
              <a:t>’s node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52400"/>
            <a:ext cx="1143000" cy="1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88693"/>
            <a:ext cx="4757738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5869569"/>
            <a:ext cx="1442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Aside:</a:t>
            </a:r>
          </a:p>
          <a:p>
            <a:r>
              <a:rPr lang="en-US" sz="1200" i="1" dirty="0" smtClean="0"/>
              <a:t>book circa page 270</a:t>
            </a:r>
            <a:endParaRPr lang="en-US" sz="1200" i="1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965" y="3071800"/>
            <a:ext cx="4633913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76400" y="3813163"/>
            <a:ext cx="5410200" cy="206323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4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39593E-6 L -0.05972 0.13136 " pathEditMode="relative" rAng="0" ptsTypes="AA">
                                      <p:cBhvr>
                                        <p:cTn id="1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6" y="65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Insertion</a:t>
            </a:r>
            <a:r>
              <a:rPr lang="en-US" dirty="0" smtClean="0"/>
              <a:t>: In The Middle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p</a:t>
            </a:r>
            <a:r>
              <a:rPr lang="en-US" dirty="0"/>
              <a:t> is pointing at a location in the list</a:t>
            </a:r>
          </a:p>
          <a:p>
            <a:r>
              <a:rPr lang="en-US" dirty="0" smtClean="0"/>
              <a:t>we create a new node named </a:t>
            </a:r>
            <a:r>
              <a:rPr lang="en-US" i="1" dirty="0" err="1" smtClean="0"/>
              <a:t>newnode</a:t>
            </a:r>
            <a:endParaRPr lang="en-US" i="1" dirty="0" smtClean="0"/>
          </a:p>
          <a:p>
            <a:r>
              <a:rPr lang="en-US" dirty="0" smtClean="0"/>
              <a:t>and insert the node after </a:t>
            </a:r>
            <a:r>
              <a:rPr lang="en-US" i="1" dirty="0" smtClean="0"/>
              <a:t>p</a:t>
            </a:r>
            <a:r>
              <a:rPr lang="en-US" dirty="0" smtClean="0"/>
              <a:t>’s node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52400"/>
            <a:ext cx="1143000" cy="1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88693"/>
            <a:ext cx="4757738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5869569"/>
            <a:ext cx="1442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Aside:</a:t>
            </a:r>
          </a:p>
          <a:p>
            <a:r>
              <a:rPr lang="en-US" sz="1200" i="1" dirty="0" smtClean="0"/>
              <a:t>book circa page 270</a:t>
            </a:r>
            <a:endParaRPr lang="en-US" sz="1200" i="1" dirty="0"/>
          </a:p>
        </p:txBody>
      </p:sp>
      <p:sp>
        <p:nvSpPr>
          <p:cNvPr id="7" name="Rectangle 6"/>
          <p:cNvSpPr/>
          <p:nvPr/>
        </p:nvSpPr>
        <p:spPr>
          <a:xfrm>
            <a:off x="1676400" y="4419599"/>
            <a:ext cx="5410200" cy="145679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4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Insertion</a:t>
            </a:r>
            <a:r>
              <a:rPr lang="en-US" dirty="0" smtClean="0"/>
              <a:t>: In The Middle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p</a:t>
            </a:r>
            <a:r>
              <a:rPr lang="en-US" dirty="0"/>
              <a:t> is pointing at a location in the list</a:t>
            </a:r>
          </a:p>
          <a:p>
            <a:r>
              <a:rPr lang="en-US" dirty="0" smtClean="0"/>
              <a:t>we create a new node named </a:t>
            </a:r>
            <a:r>
              <a:rPr lang="en-US" i="1" dirty="0" err="1" smtClean="0"/>
              <a:t>newnode</a:t>
            </a:r>
            <a:endParaRPr lang="en-US" i="1" dirty="0" smtClean="0"/>
          </a:p>
          <a:p>
            <a:r>
              <a:rPr lang="en-US" dirty="0" smtClean="0"/>
              <a:t>and insert the node after </a:t>
            </a:r>
            <a:r>
              <a:rPr lang="en-US" i="1" dirty="0" smtClean="0"/>
              <a:t>p</a:t>
            </a:r>
            <a:r>
              <a:rPr lang="en-US" dirty="0" smtClean="0"/>
              <a:t>’s node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52400"/>
            <a:ext cx="1143000" cy="1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88693"/>
            <a:ext cx="4757738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5869569"/>
            <a:ext cx="1442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Aside:</a:t>
            </a:r>
          </a:p>
          <a:p>
            <a:r>
              <a:rPr lang="en-US" sz="1200" i="1" dirty="0" smtClean="0"/>
              <a:t>book circa page 270</a:t>
            </a:r>
            <a:endParaRPr lang="en-US" sz="1200" i="1" dirty="0"/>
          </a:p>
        </p:txBody>
      </p:sp>
      <p:sp>
        <p:nvSpPr>
          <p:cNvPr id="7" name="Rectangle 6"/>
          <p:cNvSpPr/>
          <p:nvPr/>
        </p:nvSpPr>
        <p:spPr>
          <a:xfrm>
            <a:off x="1676400" y="5147995"/>
            <a:ext cx="5410200" cy="72839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6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Insertion</a:t>
            </a:r>
            <a:r>
              <a:rPr lang="en-US" dirty="0" smtClean="0"/>
              <a:t>: In The Middle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p</a:t>
            </a:r>
            <a:r>
              <a:rPr lang="en-US" dirty="0"/>
              <a:t> is pointing at a location in the list</a:t>
            </a:r>
          </a:p>
          <a:p>
            <a:r>
              <a:rPr lang="en-US" dirty="0" smtClean="0"/>
              <a:t>we create a new node named </a:t>
            </a:r>
            <a:r>
              <a:rPr lang="en-US" i="1" dirty="0" err="1" smtClean="0"/>
              <a:t>newnode</a:t>
            </a:r>
            <a:endParaRPr lang="en-US" i="1" dirty="0" smtClean="0"/>
          </a:p>
          <a:p>
            <a:r>
              <a:rPr lang="en-US" dirty="0" smtClean="0"/>
              <a:t>and insert the node after </a:t>
            </a:r>
            <a:r>
              <a:rPr lang="en-US" i="1" dirty="0" smtClean="0"/>
              <a:t>p</a:t>
            </a:r>
            <a:r>
              <a:rPr lang="en-US" dirty="0" smtClean="0"/>
              <a:t>’s node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52400"/>
            <a:ext cx="1143000" cy="1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88693"/>
            <a:ext cx="4757738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5869569"/>
            <a:ext cx="1442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Aside:</a:t>
            </a:r>
          </a:p>
          <a:p>
            <a:r>
              <a:rPr lang="en-US" sz="1200" i="1" dirty="0" smtClean="0"/>
              <a:t>book circa page 270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86633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Deletion</a:t>
            </a:r>
            <a:r>
              <a:rPr lang="en-US" dirty="0" smtClean="0"/>
              <a:t>: </a:t>
            </a:r>
            <a:r>
              <a:rPr lang="en-US" dirty="0"/>
              <a:t>In The Middle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828800"/>
          </a:xfrm>
        </p:spPr>
        <p:txBody>
          <a:bodyPr/>
          <a:lstStyle/>
          <a:p>
            <a:r>
              <a:rPr lang="en-US" dirty="0" smtClean="0"/>
              <a:t>Moving pointers around does not delete the memory allocated.</a:t>
            </a:r>
          </a:p>
          <a:p>
            <a:pPr lvl="1"/>
            <a:r>
              <a:rPr lang="en-US" dirty="0" smtClean="0"/>
              <a:t>The below is incomplete and causes memory leaks</a:t>
            </a:r>
          </a:p>
          <a:p>
            <a:pPr lvl="1"/>
            <a:r>
              <a:rPr lang="en-US" dirty="0" smtClean="0"/>
              <a:t>Exercise: On your own review how to fix/do properly</a:t>
            </a:r>
            <a:endParaRPr lang="en-US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828800" y="3200400"/>
            <a:ext cx="5487988" cy="1479550"/>
            <a:chOff x="810" y="3072"/>
            <a:chExt cx="3457" cy="932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810" y="3600"/>
              <a:ext cx="345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1"/>
                <a:t>FIGURE 5-10</a:t>
              </a:r>
              <a:r>
                <a:rPr lang="en-US" altLang="en-US"/>
                <a:t> List after the statement</a:t>
              </a:r>
            </a:p>
            <a:p>
              <a:pPr eaLnBrk="1" hangingPunct="1"/>
              <a:r>
                <a:rPr lang="en-US" altLang="en-US"/>
                <a:t> </a:t>
              </a:r>
              <a:r>
                <a:rPr lang="en-US" altLang="en-US">
                  <a:latin typeface="Courier New" pitchFamily="49" charset="0"/>
                </a:rPr>
                <a:t>p-&gt;link = p-&gt;link-&gt;link;</a:t>
              </a:r>
              <a:r>
                <a:rPr lang="en-US" altLang="en-US"/>
                <a:t> executes</a:t>
              </a:r>
            </a:p>
          </p:txBody>
        </p:sp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072"/>
              <a:ext cx="3403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875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STL has a  </a:t>
            </a:r>
            <a:r>
              <a:rPr lang="en-US" altLang="en-US" dirty="0" smtClean="0">
                <a:latin typeface="Courier New" pitchFamily="49" charset="0"/>
              </a:rPr>
              <a:t>list </a:t>
            </a:r>
            <a:r>
              <a:rPr lang="en-US" dirty="0" smtClean="0"/>
              <a:t>container</a:t>
            </a:r>
            <a:endParaRPr lang="en-US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447800" y="1447800"/>
            <a:ext cx="5789613" cy="4552950"/>
            <a:chOff x="912" y="912"/>
            <a:chExt cx="3647" cy="2868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912" y="912"/>
              <a:ext cx="31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1"/>
                <a:t>TABLE 5-9</a:t>
              </a:r>
              <a:r>
                <a:rPr lang="en-US" altLang="en-US"/>
                <a:t> Various ways to declare a list object</a:t>
              </a:r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152"/>
              <a:ext cx="3599" cy="2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3141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General Questions  ?</a:t>
            </a:r>
          </a:p>
          <a:p>
            <a:pPr lvl="1"/>
            <a:endParaRPr lang="en-US" dirty="0"/>
          </a:p>
          <a:p>
            <a:r>
              <a:rPr lang="en-US" dirty="0"/>
              <a:t>Next up</a:t>
            </a:r>
          </a:p>
          <a:p>
            <a:pPr lvl="1"/>
            <a:r>
              <a:rPr lang="en-US" dirty="0" smtClean="0"/>
              <a:t>Singly Linked Lists</a:t>
            </a:r>
          </a:p>
          <a:p>
            <a:pPr lvl="2"/>
            <a:r>
              <a:rPr lang="en-US" dirty="0" smtClean="0"/>
              <a:t>Implementation Examples</a:t>
            </a:r>
          </a:p>
          <a:p>
            <a:pPr lvl="1"/>
            <a:r>
              <a:rPr lang="en-US" dirty="0"/>
              <a:t>Doubly Linked Lists</a:t>
            </a:r>
          </a:p>
          <a:p>
            <a:pPr lvl="1"/>
            <a:r>
              <a:rPr lang="en-US" dirty="0"/>
              <a:t>Circularly Linked Lists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42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981200" y="381000"/>
            <a:ext cx="5530850" cy="5867400"/>
            <a:chOff x="1152" y="240"/>
            <a:chExt cx="3484" cy="3696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470"/>
              <a:ext cx="3152" cy="3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1152" y="240"/>
              <a:ext cx="34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1"/>
                <a:t>TABLE 5-10</a:t>
              </a:r>
              <a:r>
                <a:rPr lang="en-US" altLang="en-US"/>
                <a:t> Operations specific to a </a:t>
              </a:r>
              <a:r>
                <a:rPr lang="en-US" altLang="en-US">
                  <a:latin typeface="Courier New" pitchFamily="49" charset="0"/>
                </a:rPr>
                <a:t>list</a:t>
              </a:r>
              <a:r>
                <a:rPr lang="en-US" altLang="en-US"/>
                <a:t> container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290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905000" y="381000"/>
            <a:ext cx="6477000" cy="5876925"/>
            <a:chOff x="1200" y="240"/>
            <a:chExt cx="4080" cy="3702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438"/>
              <a:ext cx="3341" cy="3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200" y="240"/>
              <a:ext cx="408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1"/>
                <a:t>TABLE 5-10</a:t>
              </a:r>
              <a:r>
                <a:rPr lang="en-US" altLang="en-US"/>
                <a:t> Operations specific to a </a:t>
              </a:r>
              <a:r>
                <a:rPr lang="en-US" altLang="en-US">
                  <a:latin typeface="Courier New" pitchFamily="49" charset="0"/>
                </a:rPr>
                <a:t>list</a:t>
              </a:r>
              <a:r>
                <a:rPr lang="en-US" altLang="en-US"/>
                <a:t> container (cont’d.)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140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Free Play – Things </a:t>
            </a:r>
            <a:r>
              <a:rPr lang="en-US" dirty="0" smtClean="0"/>
              <a:t>to Work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</a:t>
            </a:r>
            <a:r>
              <a:rPr lang="en-US" dirty="0"/>
              <a:t>4</a:t>
            </a:r>
            <a:endParaRPr lang="en-US" dirty="0" smtClean="0"/>
          </a:p>
          <a:p>
            <a:r>
              <a:rPr lang="en-US" dirty="0" smtClean="0"/>
              <a:t>Homework 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836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 is it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Go to next presentation</a:t>
            </a:r>
          </a:p>
          <a:p>
            <a:pPr lvl="2"/>
            <a:r>
              <a:rPr lang="en-US" dirty="0" smtClean="0"/>
              <a:t>Hanoi Intro</a:t>
            </a:r>
          </a:p>
          <a:p>
            <a:pPr lvl="2"/>
            <a:r>
              <a:rPr lang="en-US" dirty="0" smtClean="0"/>
              <a:t>Useful for homework 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689" y="4480560"/>
            <a:ext cx="18669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3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Linked List – Definition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22097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linked list is a data structure which is built from </a:t>
            </a:r>
            <a:r>
              <a:rPr lang="en-US" dirty="0" smtClean="0"/>
              <a:t>nodes and </a:t>
            </a:r>
            <a:r>
              <a:rPr lang="en-US" dirty="0"/>
              <a:t>pointers.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list forms </a:t>
            </a:r>
            <a:r>
              <a:rPr lang="en-US" dirty="0"/>
              <a:t>a </a:t>
            </a:r>
            <a:r>
              <a:rPr lang="en-US" dirty="0" smtClean="0"/>
              <a:t>“chain </a:t>
            </a:r>
            <a:r>
              <a:rPr lang="en-US" dirty="0"/>
              <a:t>of </a:t>
            </a:r>
            <a:r>
              <a:rPr lang="en-US" dirty="0" smtClean="0"/>
              <a:t>nodes” </a:t>
            </a:r>
          </a:p>
          <a:p>
            <a:pPr lvl="1"/>
            <a:r>
              <a:rPr lang="en-US" dirty="0" smtClean="0"/>
              <a:t>With </a:t>
            </a:r>
            <a:r>
              <a:rPr lang="en-US" dirty="0"/>
              <a:t>pointers representing the links of the chain and holding the entire </a:t>
            </a:r>
            <a:r>
              <a:rPr lang="en-US" dirty="0" smtClean="0"/>
              <a:t>list </a:t>
            </a:r>
            <a:r>
              <a:rPr lang="en-US" dirty="0"/>
              <a:t>together. 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63202"/>
            <a:ext cx="7010400" cy="19327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862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Linked List – Example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24384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This linked list has four nodes in </a:t>
            </a:r>
            <a:r>
              <a:rPr lang="en-US" dirty="0" smtClean="0"/>
              <a:t>it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with a link to the next node in the series.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last node has a link to the </a:t>
            </a:r>
            <a:r>
              <a:rPr lang="en-US" dirty="0" smtClean="0"/>
              <a:t>value NULL</a:t>
            </a:r>
          </a:p>
          <a:p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is also another special pointer, called </a:t>
            </a:r>
            <a:r>
              <a:rPr lang="en-US" dirty="0" smtClean="0"/>
              <a:t>Start </a:t>
            </a:r>
            <a:r>
              <a:rPr lang="en-US" dirty="0"/>
              <a:t>which points to the first link in the chain so that we can keep track of it.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63202"/>
            <a:ext cx="7010400" cy="19327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505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Linked List – Implementation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447799"/>
          </a:xfrm>
        </p:spPr>
        <p:txBody>
          <a:bodyPr>
            <a:normAutofit/>
          </a:bodyPr>
          <a:lstStyle/>
          <a:p>
            <a:r>
              <a:rPr lang="en-US" dirty="0" smtClean="0"/>
              <a:t>Key part of a linked list is the node structure</a:t>
            </a:r>
          </a:p>
          <a:p>
            <a:pPr lvl="1"/>
            <a:r>
              <a:rPr lang="en-US" dirty="0" smtClean="0"/>
              <a:t>Which holds the data for each node</a:t>
            </a:r>
          </a:p>
          <a:p>
            <a:pPr lvl="2"/>
            <a:r>
              <a:rPr lang="en-US" dirty="0" smtClean="0"/>
              <a:t>name, age, height, </a:t>
            </a:r>
            <a:r>
              <a:rPr lang="en-US" b="1" dirty="0" smtClean="0"/>
              <a:t>pointer to next node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2590800"/>
            <a:ext cx="6553200" cy="3505200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buFontTx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class Node </a:t>
            </a:r>
          </a:p>
          <a:p>
            <a:pPr>
              <a:buFontTx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{</a:t>
            </a:r>
          </a:p>
          <a:p>
            <a:pPr>
              <a:buFontTx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public:</a:t>
            </a:r>
          </a:p>
          <a:p>
            <a:pPr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  string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m_name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 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int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    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m_age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;      // age in years</a:t>
            </a:r>
          </a:p>
          <a:p>
            <a:pPr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  double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m_height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; // height in meters</a:t>
            </a:r>
          </a:p>
          <a:p>
            <a:pPr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  </a:t>
            </a:r>
            <a:r>
              <a:rPr lang="en-US" altLang="en-US" sz="2000" b="1" dirty="0" smtClean="0">
                <a:latin typeface="Comic Sans MS" panose="030F0702030302020204" pitchFamily="66" charset="0"/>
              </a:rPr>
              <a:t>Node* </a:t>
            </a:r>
            <a:r>
              <a:rPr lang="en-US" altLang="en-US" sz="2000" b="1" dirty="0" err="1" smtClean="0">
                <a:latin typeface="Comic Sans MS" panose="030F0702030302020204" pitchFamily="66" charset="0"/>
              </a:rPr>
              <a:t>mp_next</a:t>
            </a:r>
            <a:r>
              <a:rPr lang="en-US" altLang="en-US" sz="2000" b="1" dirty="0" smtClean="0">
                <a:latin typeface="Comic Sans MS" panose="030F0702030302020204" pitchFamily="66" charset="0"/>
              </a:rPr>
              <a:t>;  // pointer to next node</a:t>
            </a:r>
          </a:p>
          <a:p>
            <a:pPr>
              <a:buFontTx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};</a:t>
            </a:r>
          </a:p>
          <a:p>
            <a:pPr>
              <a:buFontTx/>
              <a:buNone/>
            </a:pP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Node*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startPtr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= NULL;  </a:t>
            </a:r>
            <a:r>
              <a:rPr lang="en-US" altLang="en-US" sz="1600" dirty="0" smtClean="0">
                <a:latin typeface="Comic Sans MS" panose="030F0702030302020204" pitchFamily="66" charset="0"/>
              </a:rPr>
              <a:t>// global variable to keep track</a:t>
            </a:r>
          </a:p>
          <a:p>
            <a:pPr>
              <a:buFontTx/>
              <a:buNone/>
            </a:pPr>
            <a:r>
              <a:rPr lang="en-US" altLang="en-US" sz="1600" dirty="0">
                <a:latin typeface="Comic Sans MS" panose="030F0702030302020204" pitchFamily="66" charset="0"/>
              </a:rPr>
              <a:t> </a:t>
            </a:r>
            <a:r>
              <a:rPr lang="en-US" altLang="en-US" sz="1600" dirty="0" smtClean="0">
                <a:latin typeface="Comic Sans MS" panose="030F0702030302020204" pitchFamily="66" charset="0"/>
              </a:rPr>
              <a:t>                                                 //  of beginning of the list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0" y="4724400"/>
            <a:ext cx="1638300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Others may </a:t>
            </a:r>
          </a:p>
          <a:p>
            <a:r>
              <a:rPr lang="en-US" dirty="0" smtClean="0"/>
              <a:t>call </a:t>
            </a:r>
            <a:r>
              <a:rPr lang="en-US" b="1" i="1" dirty="0" err="1" smtClean="0"/>
              <a:t>startPtr</a:t>
            </a:r>
            <a:endParaRPr lang="en-US" b="1" i="1" dirty="0" smtClean="0"/>
          </a:p>
          <a:p>
            <a:r>
              <a:rPr lang="en-US" b="1" i="1" dirty="0" smtClean="0"/>
              <a:t>start</a:t>
            </a:r>
            <a:r>
              <a:rPr lang="en-US" dirty="0" smtClean="0"/>
              <a:t>,</a:t>
            </a:r>
          </a:p>
          <a:p>
            <a:r>
              <a:rPr lang="en-US" b="1" i="1" dirty="0" smtClean="0"/>
              <a:t>head</a:t>
            </a:r>
            <a:r>
              <a:rPr lang="en-US" dirty="0" smtClean="0"/>
              <a:t>,  </a:t>
            </a:r>
            <a:r>
              <a:rPr lang="en-US" b="1" i="1" dirty="0" err="1" smtClean="0"/>
              <a:t>headPtr</a:t>
            </a:r>
            <a:endParaRPr lang="en-US" b="1" i="1" dirty="0" smtClean="0"/>
          </a:p>
          <a:p>
            <a:r>
              <a:rPr lang="en-US" b="1" i="1" dirty="0" smtClean="0"/>
              <a:t>root</a:t>
            </a:r>
            <a:r>
              <a:rPr lang="en-US" dirty="0" smtClean="0"/>
              <a:t>,  </a:t>
            </a:r>
            <a:r>
              <a:rPr lang="en-US" b="1" i="1" dirty="0" err="1" smtClean="0"/>
              <a:t>rootPtr</a:t>
            </a:r>
            <a:endParaRPr lang="en-US" b="1" i="1" dirty="0" smtClean="0"/>
          </a:p>
        </p:txBody>
      </p:sp>
    </p:spTree>
    <p:extLst>
      <p:ext uri="{BB962C8B-B14F-4D97-AF65-F5344CB8AC3E}">
        <p14:creationId xmlns:p14="http://schemas.microsoft.com/office/powerpoint/2010/main" val="266125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Adding a Node</a:t>
            </a:r>
            <a:br>
              <a:rPr lang="en-US" dirty="0" smtClean="0"/>
            </a:br>
            <a:r>
              <a:rPr lang="en-US" dirty="0" smtClean="0"/>
              <a:t>To the End of the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First</a:t>
            </a:r>
          </a:p>
          <a:p>
            <a:pPr lvl="1"/>
            <a:r>
              <a:rPr lang="en-US" sz="2400" dirty="0" smtClean="0"/>
              <a:t>Create a new node</a:t>
            </a:r>
          </a:p>
          <a:p>
            <a:pPr lvl="3"/>
            <a:endParaRPr lang="en-US" sz="1600" dirty="0"/>
          </a:p>
          <a:p>
            <a:pPr lvl="2"/>
            <a:endParaRPr lang="en-US" dirty="0" smtClean="0"/>
          </a:p>
          <a:p>
            <a:pPr lvl="1"/>
            <a:r>
              <a:rPr lang="en-US" sz="2400" dirty="0" smtClean="0"/>
              <a:t>Ask user for information to fill </a:t>
            </a:r>
            <a:br>
              <a:rPr lang="en-US" sz="2400" dirty="0" smtClean="0"/>
            </a:br>
            <a:r>
              <a:rPr lang="en-US" sz="2400" dirty="0" smtClean="0"/>
              <a:t>in the node’s data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447394" y="2520889"/>
            <a:ext cx="3886200" cy="457200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buFontTx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Node *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tempPtr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= new Node;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44766" y="3892863"/>
            <a:ext cx="6324600" cy="2246769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altLang="en-US" sz="2000" dirty="0" err="1" smtClean="0">
                <a:latin typeface="Comic Sans MS" panose="030F0702030302020204" pitchFamily="66" charset="0"/>
              </a:rPr>
              <a:t>cout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&lt;&lt; "Please enter the name of the person -&gt; ";</a:t>
            </a:r>
          </a:p>
          <a:p>
            <a:pPr>
              <a:buFontTx/>
              <a:buNone/>
            </a:pPr>
            <a:r>
              <a:rPr lang="en-US" altLang="en-US" sz="2000" dirty="0" err="1" smtClean="0">
                <a:latin typeface="Comic Sans MS" panose="030F0702030302020204" pitchFamily="66" charset="0"/>
              </a:rPr>
              <a:t>cin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&gt;&gt;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tempPtr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-&gt;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m_name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2000" dirty="0" err="1" smtClean="0">
                <a:latin typeface="Comic Sans MS" panose="030F0702030302020204" pitchFamily="66" charset="0"/>
              </a:rPr>
              <a:t>cout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&lt;&lt; “Enter the age of the person -&gt; “;</a:t>
            </a:r>
          </a:p>
          <a:p>
            <a:pPr>
              <a:buFontTx/>
              <a:buNone/>
            </a:pPr>
            <a:r>
              <a:rPr lang="en-US" altLang="en-US" sz="2000" dirty="0" err="1" smtClean="0">
                <a:latin typeface="Comic Sans MS" panose="030F0702030302020204" pitchFamily="66" charset="0"/>
              </a:rPr>
              <a:t>cin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&gt;&gt;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tempPtr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-&gt;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m_age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2000" dirty="0" err="1" smtClean="0">
                <a:latin typeface="Comic Sans MS" panose="030F0702030302020204" pitchFamily="66" charset="0"/>
              </a:rPr>
              <a:t>cout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&lt;&lt; "Enter the height of the person </a:t>
            </a:r>
            <a:r>
              <a:rPr lang="en-US" altLang="en-US" sz="2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";</a:t>
            </a:r>
          </a:p>
          <a:p>
            <a:pPr>
              <a:buFontTx/>
              <a:buNone/>
            </a:pPr>
            <a:r>
              <a:rPr lang="en-US" altLang="en-US" sz="2000" dirty="0" err="1" smtClean="0">
                <a:latin typeface="Comic Sans MS" panose="030F0702030302020204" pitchFamily="66" charset="0"/>
              </a:rPr>
              <a:t>cin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&gt;&gt;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tempPtr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-&gt;height;</a:t>
            </a:r>
          </a:p>
          <a:p>
            <a:pPr>
              <a:buFontTx/>
              <a:buNone/>
            </a:pPr>
            <a:r>
              <a:rPr lang="en-US" altLang="en-US" sz="2000" dirty="0" err="1" smtClean="0">
                <a:latin typeface="Comic Sans MS" panose="030F0702030302020204" pitchFamily="66" charset="0"/>
              </a:rPr>
              <a:t>tempPtr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-&gt;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mp_next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= NULL;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4875776" y="1600200"/>
            <a:ext cx="3628427" cy="1612778"/>
            <a:chOff x="4875776" y="1600200"/>
            <a:chExt cx="3628427" cy="1612778"/>
          </a:xfrm>
        </p:grpSpPr>
        <p:grpSp>
          <p:nvGrpSpPr>
            <p:cNvPr id="21" name="Group 20"/>
            <p:cNvGrpSpPr/>
            <p:nvPr/>
          </p:nvGrpSpPr>
          <p:grpSpPr>
            <a:xfrm>
              <a:off x="6400800" y="1600200"/>
              <a:ext cx="1108536" cy="1606489"/>
              <a:chOff x="6400800" y="1835089"/>
              <a:chExt cx="1108536" cy="13716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6400800" y="1835089"/>
                <a:ext cx="1108536" cy="13716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400800" y="2749489"/>
                <a:ext cx="1108536" cy="4572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3" name="Straight Arrow Connector 22"/>
            <p:cNvCxnSpPr>
              <a:stCxn id="24" idx="3"/>
              <a:endCxn id="19" idx="1"/>
            </p:cNvCxnSpPr>
            <p:nvPr/>
          </p:nvCxnSpPr>
          <p:spPr>
            <a:xfrm>
              <a:off x="5791411" y="2019755"/>
              <a:ext cx="609389" cy="38369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875776" y="1835089"/>
              <a:ext cx="915635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tempPtr</a:t>
              </a:r>
              <a:endParaRPr lang="en-US" dirty="0" smtClean="0"/>
            </a:p>
          </p:txBody>
        </p:sp>
        <p:cxnSp>
          <p:nvCxnSpPr>
            <p:cNvPr id="25" name="Straight Arrow Connector 24"/>
            <p:cNvCxnSpPr>
              <a:stCxn id="20" idx="3"/>
              <a:endCxn id="26" idx="1"/>
            </p:cNvCxnSpPr>
            <p:nvPr/>
          </p:nvCxnSpPr>
          <p:spPr>
            <a:xfrm>
              <a:off x="7509336" y="2938941"/>
              <a:ext cx="502424" cy="89371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8011760" y="2843646"/>
              <a:ext cx="492443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???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09600" y="2403445"/>
            <a:ext cx="5791200" cy="2168757"/>
            <a:chOff x="609600" y="2403445"/>
            <a:chExt cx="5791200" cy="2168757"/>
          </a:xfrm>
        </p:grpSpPr>
        <p:sp>
          <p:nvSpPr>
            <p:cNvPr id="39" name="TextBox 38"/>
            <p:cNvSpPr txBox="1"/>
            <p:nvPr/>
          </p:nvSpPr>
          <p:spPr>
            <a:xfrm>
              <a:off x="1295400" y="4172092"/>
              <a:ext cx="3413439" cy="40011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20000"/>
              </a:schemeClr>
            </a:solidFill>
            <a:ln>
              <a:solidFill>
                <a:schemeClr val="tx2">
                  <a:lumMod val="75000"/>
                  <a:alpha val="7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2000" dirty="0" smtClean="0"/>
            </a:p>
          </p:txBody>
        </p:sp>
        <p:sp>
          <p:nvSpPr>
            <p:cNvPr id="40" name="Right Arrow 39"/>
            <p:cNvSpPr/>
            <p:nvPr/>
          </p:nvSpPr>
          <p:spPr>
            <a:xfrm>
              <a:off x="609600" y="4372147"/>
              <a:ext cx="685800" cy="2000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Arrow Connector 40"/>
            <p:cNvCxnSpPr>
              <a:stCxn id="39" idx="3"/>
              <a:endCxn id="19" idx="1"/>
            </p:cNvCxnSpPr>
            <p:nvPr/>
          </p:nvCxnSpPr>
          <p:spPr>
            <a:xfrm flipV="1">
              <a:off x="4708839" y="2403445"/>
              <a:ext cx="1691961" cy="1968702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6400800" y="1600198"/>
            <a:ext cx="1108536" cy="1606489"/>
            <a:chOff x="6400800" y="1835089"/>
            <a:chExt cx="1108536" cy="1371600"/>
          </a:xfrm>
        </p:grpSpPr>
        <p:sp>
          <p:nvSpPr>
            <p:cNvPr id="45" name="Rectangle 44"/>
            <p:cNvSpPr/>
            <p:nvPr/>
          </p:nvSpPr>
          <p:spPr>
            <a:xfrm>
              <a:off x="6400800" y="1835089"/>
              <a:ext cx="1108536" cy="13716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Bob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400800" y="2749489"/>
              <a:ext cx="1108536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400800" y="1600197"/>
            <a:ext cx="1108536" cy="1606489"/>
            <a:chOff x="6400800" y="1835089"/>
            <a:chExt cx="1108536" cy="1371600"/>
          </a:xfrm>
        </p:grpSpPr>
        <p:sp>
          <p:nvSpPr>
            <p:cNvPr id="48" name="Rectangle 47"/>
            <p:cNvSpPr/>
            <p:nvPr/>
          </p:nvSpPr>
          <p:spPr>
            <a:xfrm>
              <a:off x="6400800" y="1835089"/>
              <a:ext cx="1108536" cy="13716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Bob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22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400800" y="2749489"/>
              <a:ext cx="1108536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437586" y="1600199"/>
            <a:ext cx="1108536" cy="1606489"/>
            <a:chOff x="6400800" y="1835089"/>
            <a:chExt cx="1108536" cy="1371600"/>
          </a:xfrm>
        </p:grpSpPr>
        <p:sp>
          <p:nvSpPr>
            <p:cNvPr id="51" name="Rectangle 50"/>
            <p:cNvSpPr/>
            <p:nvPr/>
          </p:nvSpPr>
          <p:spPr>
            <a:xfrm>
              <a:off x="6400800" y="1835089"/>
              <a:ext cx="1108536" cy="13716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Bob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22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1.8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400800" y="2749489"/>
              <a:ext cx="1108536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09599" y="2543563"/>
            <a:ext cx="4419195" cy="400110"/>
            <a:chOff x="609599" y="2543563"/>
            <a:chExt cx="4419195" cy="400110"/>
          </a:xfrm>
        </p:grpSpPr>
        <p:sp>
          <p:nvSpPr>
            <p:cNvPr id="53" name="TextBox 52"/>
            <p:cNvSpPr txBox="1"/>
            <p:nvPr/>
          </p:nvSpPr>
          <p:spPr>
            <a:xfrm>
              <a:off x="1295400" y="2543563"/>
              <a:ext cx="3733394" cy="40011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20000"/>
              </a:schemeClr>
            </a:solidFill>
            <a:ln>
              <a:solidFill>
                <a:schemeClr val="tx2">
                  <a:lumMod val="75000"/>
                  <a:alpha val="7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2000" dirty="0" smtClean="0"/>
            </a:p>
          </p:txBody>
        </p:sp>
        <p:sp>
          <p:nvSpPr>
            <p:cNvPr id="54" name="Right Arrow 53"/>
            <p:cNvSpPr/>
            <p:nvPr/>
          </p:nvSpPr>
          <p:spPr>
            <a:xfrm>
              <a:off x="609599" y="2743618"/>
              <a:ext cx="750083" cy="2000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09599" y="2403445"/>
            <a:ext cx="5791201" cy="2804279"/>
            <a:chOff x="609600" y="1867950"/>
            <a:chExt cx="5791201" cy="2804279"/>
          </a:xfrm>
        </p:grpSpPr>
        <p:sp>
          <p:nvSpPr>
            <p:cNvPr id="59" name="TextBox 58"/>
            <p:cNvSpPr txBox="1"/>
            <p:nvPr/>
          </p:nvSpPr>
          <p:spPr>
            <a:xfrm>
              <a:off x="1295400" y="4272119"/>
              <a:ext cx="3413439" cy="40011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20000"/>
              </a:schemeClr>
            </a:solidFill>
            <a:ln>
              <a:solidFill>
                <a:schemeClr val="tx2">
                  <a:lumMod val="75000"/>
                  <a:alpha val="7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2000" dirty="0" smtClean="0"/>
            </a:p>
          </p:txBody>
        </p:sp>
        <p:sp>
          <p:nvSpPr>
            <p:cNvPr id="60" name="Right Arrow 59"/>
            <p:cNvSpPr/>
            <p:nvPr/>
          </p:nvSpPr>
          <p:spPr>
            <a:xfrm>
              <a:off x="609600" y="4372147"/>
              <a:ext cx="685800" cy="2000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Arrow Connector 60"/>
            <p:cNvCxnSpPr>
              <a:stCxn id="59" idx="3"/>
              <a:endCxn id="19" idx="1"/>
            </p:cNvCxnSpPr>
            <p:nvPr/>
          </p:nvCxnSpPr>
          <p:spPr>
            <a:xfrm flipV="1">
              <a:off x="4708839" y="1867950"/>
              <a:ext cx="1691962" cy="2604224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609600" y="2403445"/>
            <a:ext cx="5791200" cy="3405535"/>
            <a:chOff x="609600" y="1166667"/>
            <a:chExt cx="5791200" cy="3405535"/>
          </a:xfrm>
        </p:grpSpPr>
        <p:sp>
          <p:nvSpPr>
            <p:cNvPr id="65" name="TextBox 64"/>
            <p:cNvSpPr txBox="1"/>
            <p:nvPr/>
          </p:nvSpPr>
          <p:spPr>
            <a:xfrm>
              <a:off x="1295400" y="4172092"/>
              <a:ext cx="3413439" cy="40011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20000"/>
              </a:schemeClr>
            </a:solidFill>
            <a:ln>
              <a:solidFill>
                <a:schemeClr val="tx2">
                  <a:lumMod val="75000"/>
                  <a:alpha val="7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2000" dirty="0" smtClean="0"/>
            </a:p>
          </p:txBody>
        </p:sp>
        <p:sp>
          <p:nvSpPr>
            <p:cNvPr id="66" name="Right Arrow 65"/>
            <p:cNvSpPr/>
            <p:nvPr/>
          </p:nvSpPr>
          <p:spPr>
            <a:xfrm>
              <a:off x="609600" y="4372147"/>
              <a:ext cx="685800" cy="2000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Arrow Connector 66"/>
            <p:cNvCxnSpPr>
              <a:stCxn id="65" idx="3"/>
              <a:endCxn id="19" idx="1"/>
            </p:cNvCxnSpPr>
            <p:nvPr/>
          </p:nvCxnSpPr>
          <p:spPr>
            <a:xfrm flipV="1">
              <a:off x="4708839" y="1166667"/>
              <a:ext cx="1691961" cy="320548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609599" y="2843645"/>
            <a:ext cx="8193204" cy="3441125"/>
            <a:chOff x="609599" y="2844244"/>
            <a:chExt cx="8193204" cy="3441125"/>
          </a:xfrm>
        </p:grpSpPr>
        <p:grpSp>
          <p:nvGrpSpPr>
            <p:cNvPr id="38" name="Group 37"/>
            <p:cNvGrpSpPr/>
            <p:nvPr/>
          </p:nvGrpSpPr>
          <p:grpSpPr>
            <a:xfrm>
              <a:off x="5028794" y="2844244"/>
              <a:ext cx="3774009" cy="3441125"/>
              <a:chOff x="5028794" y="2844244"/>
              <a:chExt cx="3774009" cy="3441125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5028794" y="5577483"/>
                <a:ext cx="3264073" cy="70788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A class constructor would likely do this last line for us</a:t>
                </a:r>
              </a:p>
            </p:txBody>
          </p:sp>
          <p:cxnSp>
            <p:nvCxnSpPr>
              <p:cNvPr id="34" name="Straight Arrow Connector 33"/>
              <p:cNvCxnSpPr>
                <a:stCxn id="18" idx="3"/>
                <a:endCxn id="26" idx="2"/>
              </p:cNvCxnSpPr>
              <p:nvPr/>
            </p:nvCxnSpPr>
            <p:spPr>
              <a:xfrm flipH="1" flipV="1">
                <a:off x="8257982" y="3212978"/>
                <a:ext cx="34885" cy="2718448"/>
              </a:xfrm>
              <a:prstGeom prst="straightConnector1">
                <a:avLst/>
              </a:prstGeom>
              <a:ln w="41275">
                <a:solidFill>
                  <a:schemeClr val="accent3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8002584" y="2844244"/>
                <a:ext cx="800219" cy="3693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NULL</a:t>
                </a:r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609599" y="5774832"/>
              <a:ext cx="4419195" cy="400110"/>
              <a:chOff x="609600" y="4172092"/>
              <a:chExt cx="4419195" cy="400110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1295400" y="4172092"/>
                <a:ext cx="3413439" cy="40011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  <a:alpha val="20000"/>
                </a:schemeClr>
              </a:solidFill>
              <a:ln>
                <a:solidFill>
                  <a:schemeClr val="tx2">
                    <a:lumMod val="75000"/>
                    <a:alpha val="7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sz="2000" dirty="0" smtClean="0"/>
              </a:p>
            </p:txBody>
          </p:sp>
          <p:sp>
            <p:nvSpPr>
              <p:cNvPr id="71" name="Right Arrow 70"/>
              <p:cNvSpPr/>
              <p:nvPr/>
            </p:nvSpPr>
            <p:spPr>
              <a:xfrm>
                <a:off x="609600" y="4372147"/>
                <a:ext cx="685800" cy="20005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Arrow Connector 71"/>
              <p:cNvCxnSpPr>
                <a:stCxn id="70" idx="3"/>
                <a:endCxn id="18" idx="1"/>
              </p:cNvCxnSpPr>
              <p:nvPr/>
            </p:nvCxnSpPr>
            <p:spPr>
              <a:xfrm flipV="1">
                <a:off x="4708839" y="4328686"/>
                <a:ext cx="319956" cy="43461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3677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Initialize the Start Pointer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Assuming that was the first node in the list</a:t>
            </a:r>
          </a:p>
          <a:p>
            <a:pPr lvl="1"/>
            <a:r>
              <a:rPr lang="en-US" dirty="0" smtClean="0"/>
              <a:t>How would we initialize the global variable </a:t>
            </a:r>
            <a:r>
              <a:rPr lang="en-US" dirty="0" err="1" smtClean="0"/>
              <a:t>startPtr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2889745"/>
            <a:ext cx="3277006" cy="457200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buFontTx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Node *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startPtr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= NULL;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4786260"/>
            <a:ext cx="3277006" cy="457200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buFontTx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 ?????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4786260"/>
            <a:ext cx="3277006" cy="457200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buFontTx/>
              <a:buNone/>
            </a:pPr>
            <a:r>
              <a:rPr lang="en-US" altLang="en-US" sz="2000" dirty="0" err="1" smtClean="0">
                <a:latin typeface="Comic Sans MS" panose="030F0702030302020204" pitchFamily="66" charset="0"/>
              </a:rPr>
              <a:t>startPtr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=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tempPtr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;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661392" y="3220779"/>
            <a:ext cx="3915182" cy="1982110"/>
            <a:chOff x="4896797" y="1230868"/>
            <a:chExt cx="3915182" cy="1982110"/>
          </a:xfrm>
        </p:grpSpPr>
        <p:grpSp>
          <p:nvGrpSpPr>
            <p:cNvPr id="9" name="Group 8"/>
            <p:cNvGrpSpPr/>
            <p:nvPr/>
          </p:nvGrpSpPr>
          <p:grpSpPr>
            <a:xfrm>
              <a:off x="6400800" y="1600200"/>
              <a:ext cx="1108536" cy="1606489"/>
              <a:chOff x="6400800" y="1835089"/>
              <a:chExt cx="1108536" cy="13716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6400800" y="1835089"/>
                <a:ext cx="1108536" cy="13716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400800" y="2749489"/>
                <a:ext cx="1108536" cy="4572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" name="Straight Arrow Connector 9"/>
            <p:cNvCxnSpPr>
              <a:stCxn id="11" idx="3"/>
              <a:endCxn id="14" idx="1"/>
            </p:cNvCxnSpPr>
            <p:nvPr/>
          </p:nvCxnSpPr>
          <p:spPr>
            <a:xfrm>
              <a:off x="5812432" y="1415534"/>
              <a:ext cx="588368" cy="987911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896797" y="1230868"/>
              <a:ext cx="915635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tempPtr</a:t>
              </a:r>
              <a:endParaRPr lang="en-US" dirty="0" smtClean="0"/>
            </a:p>
          </p:txBody>
        </p:sp>
        <p:cxnSp>
          <p:nvCxnSpPr>
            <p:cNvPr id="12" name="Straight Arrow Connector 11"/>
            <p:cNvCxnSpPr>
              <a:stCxn id="15" idx="3"/>
              <a:endCxn id="13" idx="1"/>
            </p:cNvCxnSpPr>
            <p:nvPr/>
          </p:nvCxnSpPr>
          <p:spPr>
            <a:xfrm>
              <a:off x="7509336" y="2938941"/>
              <a:ext cx="502424" cy="89371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8011760" y="2843646"/>
              <a:ext cx="800219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NULL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319589" y="4024024"/>
            <a:ext cx="85151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startPtr</a:t>
            </a:r>
            <a:endParaRPr lang="en-US" dirty="0" smtClean="0"/>
          </a:p>
        </p:txBody>
      </p:sp>
      <p:grpSp>
        <p:nvGrpSpPr>
          <p:cNvPr id="22" name="Group 21"/>
          <p:cNvGrpSpPr/>
          <p:nvPr/>
        </p:nvGrpSpPr>
        <p:grpSpPr>
          <a:xfrm>
            <a:off x="4171104" y="4208690"/>
            <a:ext cx="1273894" cy="369332"/>
            <a:chOff x="3183925" y="3057410"/>
            <a:chExt cx="1273894" cy="369332"/>
          </a:xfrm>
        </p:grpSpPr>
        <p:cxnSp>
          <p:nvCxnSpPr>
            <p:cNvPr id="16" name="Straight Arrow Connector 15"/>
            <p:cNvCxnSpPr>
              <a:stCxn id="17" idx="3"/>
              <a:endCxn id="18" idx="1"/>
            </p:cNvCxnSpPr>
            <p:nvPr/>
          </p:nvCxnSpPr>
          <p:spPr>
            <a:xfrm>
              <a:off x="3183925" y="3057410"/>
              <a:ext cx="473675" cy="184666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657600" y="3057410"/>
              <a:ext cx="800219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NULL</a:t>
              </a:r>
            </a:p>
          </p:txBody>
        </p:sp>
      </p:grpSp>
      <p:cxnSp>
        <p:nvCxnSpPr>
          <p:cNvPr id="23" name="Straight Arrow Connector 22"/>
          <p:cNvCxnSpPr>
            <a:stCxn id="17" idx="3"/>
            <a:endCxn id="14" idx="1"/>
          </p:cNvCxnSpPr>
          <p:nvPr/>
        </p:nvCxnSpPr>
        <p:spPr>
          <a:xfrm>
            <a:off x="4171104" y="4208690"/>
            <a:ext cx="1994291" cy="184666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13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Moving Through a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It is common to use a </a:t>
            </a:r>
            <a:r>
              <a:rPr lang="en-US" dirty="0" err="1" smtClean="0"/>
              <a:t>currentPtr</a:t>
            </a:r>
            <a:endParaRPr lang="en-US" dirty="0" smtClean="0"/>
          </a:p>
          <a:p>
            <a:pPr lvl="1"/>
            <a:r>
              <a:rPr lang="en-US" dirty="0" smtClean="0"/>
              <a:t>To keep track of what node is “currently” being examined</a:t>
            </a:r>
          </a:p>
          <a:p>
            <a:pPr lvl="1"/>
            <a:r>
              <a:rPr lang="en-US" dirty="0" smtClean="0"/>
              <a:t>It too, usually begins at the beginning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27029" y="3056309"/>
            <a:ext cx="3277006" cy="457200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buFontTx/>
              <a:buNone/>
            </a:pPr>
            <a:r>
              <a:rPr lang="en-US" altLang="en-US" sz="2000" dirty="0" err="1" smtClean="0">
                <a:latin typeface="Comic Sans MS" panose="030F0702030302020204" pitchFamily="66" charset="0"/>
              </a:rPr>
              <a:t>startPtr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=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tempPtr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7029" y="4952824"/>
            <a:ext cx="3277006" cy="457200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buFontTx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 ?????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27029" y="4952824"/>
            <a:ext cx="4348886" cy="457200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buFontTx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Node*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currentPtr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=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startPtr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;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40821" y="3387343"/>
            <a:ext cx="4119782" cy="1982110"/>
            <a:chOff x="4692197" y="1230868"/>
            <a:chExt cx="4119782" cy="1982110"/>
          </a:xfrm>
        </p:grpSpPr>
        <p:grpSp>
          <p:nvGrpSpPr>
            <p:cNvPr id="8" name="Group 7"/>
            <p:cNvGrpSpPr/>
            <p:nvPr/>
          </p:nvGrpSpPr>
          <p:grpSpPr>
            <a:xfrm>
              <a:off x="6400800" y="1600200"/>
              <a:ext cx="1108536" cy="1606489"/>
              <a:chOff x="6400800" y="1835089"/>
              <a:chExt cx="1108536" cy="13716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6400800" y="1835089"/>
                <a:ext cx="1108536" cy="13716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400800" y="2749489"/>
                <a:ext cx="1108536" cy="4572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Arrow Connector 8"/>
            <p:cNvCxnSpPr>
              <a:stCxn id="10" idx="3"/>
              <a:endCxn id="13" idx="1"/>
            </p:cNvCxnSpPr>
            <p:nvPr/>
          </p:nvCxnSpPr>
          <p:spPr>
            <a:xfrm>
              <a:off x="5543712" y="1415534"/>
              <a:ext cx="857088" cy="987911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692197" y="1230868"/>
              <a:ext cx="851515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startPtr</a:t>
              </a:r>
              <a:endParaRPr lang="en-US" dirty="0" smtClean="0"/>
            </a:p>
          </p:txBody>
        </p:sp>
        <p:cxnSp>
          <p:nvCxnSpPr>
            <p:cNvPr id="11" name="Straight Arrow Connector 10"/>
            <p:cNvCxnSpPr>
              <a:stCxn id="14" idx="3"/>
              <a:endCxn id="12" idx="1"/>
            </p:cNvCxnSpPr>
            <p:nvPr/>
          </p:nvCxnSpPr>
          <p:spPr>
            <a:xfrm>
              <a:off x="7509336" y="2938941"/>
              <a:ext cx="502424" cy="89371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8011760" y="2843646"/>
              <a:ext cx="800219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NULL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733262" y="4161501"/>
            <a:ext cx="110799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currentPtr</a:t>
            </a:r>
            <a:endParaRPr lang="en-US" dirty="0" smtClean="0"/>
          </a:p>
        </p:txBody>
      </p:sp>
      <p:grpSp>
        <p:nvGrpSpPr>
          <p:cNvPr id="16" name="Group 15"/>
          <p:cNvGrpSpPr/>
          <p:nvPr/>
        </p:nvGrpSpPr>
        <p:grpSpPr>
          <a:xfrm>
            <a:off x="3841258" y="4155051"/>
            <a:ext cx="1310731" cy="369332"/>
            <a:chOff x="3147088" y="3057410"/>
            <a:chExt cx="1310731" cy="369332"/>
          </a:xfrm>
        </p:grpSpPr>
        <p:cxnSp>
          <p:nvCxnSpPr>
            <p:cNvPr id="17" name="Straight Arrow Connector 16"/>
            <p:cNvCxnSpPr>
              <a:stCxn id="15" idx="3"/>
              <a:endCxn id="18" idx="1"/>
            </p:cNvCxnSpPr>
            <p:nvPr/>
          </p:nvCxnSpPr>
          <p:spPr>
            <a:xfrm flipV="1">
              <a:off x="3147088" y="3242076"/>
              <a:ext cx="510512" cy="645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657600" y="3057410"/>
              <a:ext cx="800219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NULL</a:t>
              </a:r>
            </a:p>
          </p:txBody>
        </p:sp>
      </p:grpSp>
      <p:cxnSp>
        <p:nvCxnSpPr>
          <p:cNvPr id="19" name="Straight Arrow Connector 18"/>
          <p:cNvCxnSpPr>
            <a:stCxn id="15" idx="3"/>
            <a:endCxn id="13" idx="1"/>
          </p:cNvCxnSpPr>
          <p:nvPr/>
        </p:nvCxnSpPr>
        <p:spPr>
          <a:xfrm>
            <a:off x="3841258" y="4346167"/>
            <a:ext cx="2408166" cy="213753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83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ent Office - 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6691</TotalTime>
  <Words>1605</Words>
  <Application>Microsoft Office PowerPoint</Application>
  <PresentationFormat>On-screen Show (4:3)</PresentationFormat>
  <Paragraphs>362</Paragraphs>
  <Slides>33</Slides>
  <Notes>0</Notes>
  <HiddenSlides>3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1_Office Theme</vt:lpstr>
      <vt:lpstr>Linked Lists part 2</vt:lpstr>
      <vt:lpstr>Previously</vt:lpstr>
      <vt:lpstr>Marker Slide</vt:lpstr>
      <vt:lpstr>Linked List – Definition </vt:lpstr>
      <vt:lpstr>Linked List – Example </vt:lpstr>
      <vt:lpstr>Linked List – Implementation </vt:lpstr>
      <vt:lpstr>Adding a Node To the End of the List</vt:lpstr>
      <vt:lpstr>Initialize the Start Pointer</vt:lpstr>
      <vt:lpstr>Moving Through a List</vt:lpstr>
      <vt:lpstr>Moving Example</vt:lpstr>
      <vt:lpstr>Removing the Head</vt:lpstr>
      <vt:lpstr>Example: Linked List Class</vt:lpstr>
      <vt:lpstr>Summary Review</vt:lpstr>
      <vt:lpstr>Marker Slide</vt:lpstr>
      <vt:lpstr>Doubly Linked Lists</vt:lpstr>
      <vt:lpstr>Marker Slide</vt:lpstr>
      <vt:lpstr>Circularly Linked Lists</vt:lpstr>
      <vt:lpstr>So Ends the Listing of Lists</vt:lpstr>
      <vt:lpstr>Marker Slide</vt:lpstr>
      <vt:lpstr>Group Class Activity</vt:lpstr>
      <vt:lpstr>Insertion Sort – Code for Linked List</vt:lpstr>
      <vt:lpstr>Traversing a List</vt:lpstr>
      <vt:lpstr>Insertion: In The Middle</vt:lpstr>
      <vt:lpstr>Insertion: In The Middle</vt:lpstr>
      <vt:lpstr>Insertion: In The Middle</vt:lpstr>
      <vt:lpstr>Insertion: In The Middle</vt:lpstr>
      <vt:lpstr>Insertion: In The Middle</vt:lpstr>
      <vt:lpstr>Deletion: In The Middle</vt:lpstr>
      <vt:lpstr>STL has a  list container</vt:lpstr>
      <vt:lpstr>PowerPoint Presentation</vt:lpstr>
      <vt:lpstr>PowerPoint Presentation</vt:lpstr>
      <vt:lpstr>Free Play – Things to Work On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 Oriented Programming and C++</dc:title>
  <dc:creator>Dingle, Brent</dc:creator>
  <cp:lastModifiedBy>Dingle, Brent</cp:lastModifiedBy>
  <cp:revision>1653</cp:revision>
  <dcterms:created xsi:type="dcterms:W3CDTF">2006-08-16T00:00:00Z</dcterms:created>
  <dcterms:modified xsi:type="dcterms:W3CDTF">2014-09-13T19:51:02Z</dcterms:modified>
</cp:coreProperties>
</file>