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0"/>
  </p:notesMasterIdLst>
  <p:sldIdLst>
    <p:sldId id="256" r:id="rId3"/>
    <p:sldId id="547" r:id="rId4"/>
    <p:sldId id="435" r:id="rId5"/>
    <p:sldId id="436" r:id="rId6"/>
    <p:sldId id="549" r:id="rId7"/>
    <p:sldId id="550" r:id="rId8"/>
    <p:sldId id="585" r:id="rId9"/>
    <p:sldId id="586" r:id="rId10"/>
    <p:sldId id="587" r:id="rId11"/>
    <p:sldId id="552" r:id="rId12"/>
    <p:sldId id="553" r:id="rId13"/>
    <p:sldId id="596" r:id="rId14"/>
    <p:sldId id="595" r:id="rId15"/>
    <p:sldId id="588" r:id="rId16"/>
    <p:sldId id="589" r:id="rId17"/>
    <p:sldId id="590" r:id="rId18"/>
    <p:sldId id="591" r:id="rId19"/>
    <p:sldId id="592" r:id="rId20"/>
    <p:sldId id="593" r:id="rId21"/>
    <p:sldId id="594" r:id="rId22"/>
    <p:sldId id="554" r:id="rId23"/>
    <p:sldId id="555" r:id="rId24"/>
    <p:sldId id="556" r:id="rId25"/>
    <p:sldId id="557" r:id="rId26"/>
    <p:sldId id="597" r:id="rId27"/>
    <p:sldId id="598" r:id="rId28"/>
    <p:sldId id="560" r:id="rId29"/>
    <p:sldId id="599" r:id="rId30"/>
    <p:sldId id="561" r:id="rId31"/>
    <p:sldId id="600" r:id="rId32"/>
    <p:sldId id="563" r:id="rId33"/>
    <p:sldId id="601" r:id="rId34"/>
    <p:sldId id="602" r:id="rId35"/>
    <p:sldId id="603" r:id="rId36"/>
    <p:sldId id="604" r:id="rId37"/>
    <p:sldId id="605" r:id="rId38"/>
    <p:sldId id="606" r:id="rId39"/>
    <p:sldId id="607" r:id="rId40"/>
    <p:sldId id="608" r:id="rId41"/>
    <p:sldId id="609" r:id="rId42"/>
    <p:sldId id="575" r:id="rId43"/>
    <p:sldId id="610" r:id="rId44"/>
    <p:sldId id="611" r:id="rId45"/>
    <p:sldId id="612" r:id="rId46"/>
    <p:sldId id="614" r:id="rId47"/>
    <p:sldId id="615" r:id="rId48"/>
    <p:sldId id="616" r:id="rId49"/>
    <p:sldId id="576" r:id="rId50"/>
    <p:sldId id="577" r:id="rId51"/>
    <p:sldId id="578" r:id="rId52"/>
    <p:sldId id="579" r:id="rId53"/>
    <p:sldId id="580" r:id="rId54"/>
    <p:sldId id="584" r:id="rId55"/>
    <p:sldId id="534" r:id="rId56"/>
    <p:sldId id="617" r:id="rId57"/>
    <p:sldId id="545" r:id="rId58"/>
    <p:sldId id="54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1" autoAdjust="0"/>
    <p:restoredTop sz="86387" autoAdjust="0"/>
  </p:normalViewPr>
  <p:slideViewPr>
    <p:cSldViewPr>
      <p:cViewPr>
        <p:scale>
          <a:sx n="70" d="100"/>
          <a:sy n="70" d="100"/>
        </p:scale>
        <p:origin x="-2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005560-BA31-48D1-9A14-B00765A4991A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Data Structures Using C++ 2E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B4C5B-DC2B-4FA7-8C38-813A19C6E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5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4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4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8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5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20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66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6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01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0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94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79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2010 Goodrich, Tamassia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Analysis of Algorithms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F3F0-C4BD-4657-834F-E1430E91C2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9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4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652293"/>
            <a:ext cx="4495800" cy="942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Stout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6317455"/>
            <a:ext cx="5603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  <p:sp>
        <p:nvSpPr>
          <p:cNvPr id="8" name="TextBox 7"/>
          <p:cNvSpPr txBox="1"/>
          <p:nvPr/>
        </p:nvSpPr>
        <p:spPr>
          <a:xfrm rot="20334187">
            <a:off x="6038775" y="283691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Chapter 6-ish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Recursive Definitions (cont’d.)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983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Recursion insight gained from factorial problem</a:t>
            </a:r>
          </a:p>
          <a:p>
            <a:pPr lvl="1" eaLnBrk="1" hangingPunct="1"/>
            <a:r>
              <a:rPr lang="en-US" altLang="en-US" dirty="0" smtClean="0"/>
              <a:t>Every recursive definition must have one (or more) base cases</a:t>
            </a:r>
          </a:p>
          <a:p>
            <a:pPr lvl="1" eaLnBrk="1" hangingPunct="1"/>
            <a:r>
              <a:rPr lang="en-US" altLang="en-US" dirty="0" smtClean="0"/>
              <a:t>General case must eventually reduce to a base case</a:t>
            </a:r>
          </a:p>
          <a:p>
            <a:pPr lvl="1" eaLnBrk="1" hangingPunct="1"/>
            <a:r>
              <a:rPr lang="en-US" altLang="en-US" dirty="0" smtClean="0"/>
              <a:t>Base case stops recursion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Recursive algorithm</a:t>
            </a:r>
          </a:p>
          <a:p>
            <a:pPr lvl="1" eaLnBrk="1" hangingPunct="1"/>
            <a:r>
              <a:rPr lang="en-US" altLang="en-US" dirty="0" smtClean="0"/>
              <a:t>Finds problem solution by reducing problem to smaller versions of itself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Recursive function</a:t>
            </a:r>
          </a:p>
          <a:p>
            <a:pPr lvl="1" eaLnBrk="1" hangingPunct="1"/>
            <a:r>
              <a:rPr lang="en-US" altLang="en-US" dirty="0" smtClean="0"/>
              <a:t>Function that calls itself</a:t>
            </a:r>
          </a:p>
        </p:txBody>
      </p:sp>
    </p:spTree>
    <p:extLst>
      <p:ext uri="{BB962C8B-B14F-4D97-AF65-F5344CB8AC3E}">
        <p14:creationId xmlns:p14="http://schemas.microsoft.com/office/powerpoint/2010/main" val="37987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Factorial C++ Code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Recursive function implementing the factorial function</a:t>
            </a:r>
          </a:p>
        </p:txBody>
      </p:sp>
      <p:pic>
        <p:nvPicPr>
          <p:cNvPr id="8198" name="Picture 6" descr="Ch 06 Recursive  function for fact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921125" cy="1479550"/>
          </a:xfrm>
          <a:noFill/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4267200" y="1828800"/>
            <a:ext cx="4343400" cy="4772025"/>
            <a:chOff x="1824" y="1056"/>
            <a:chExt cx="2400" cy="2574"/>
          </a:xfrm>
        </p:grpSpPr>
        <p:pic>
          <p:nvPicPr>
            <p:cNvPr id="8200" name="Picture 8" descr="ch06-f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056"/>
              <a:ext cx="1883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824" y="3456"/>
              <a:ext cx="24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6-1</a:t>
              </a:r>
              <a:r>
                <a:rPr lang="en-US" altLang="en-US" sz="1200" dirty="0"/>
                <a:t> Execution of fact(4)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267200" y="1905000"/>
            <a:ext cx="1905000" cy="433245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1828800"/>
            <a:ext cx="2209800" cy="440865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2209800"/>
            <a:ext cx="1140056" cy="3693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Base Case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2204168"/>
            <a:ext cx="2133600" cy="54990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Factorial C++ Code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Recursive function implementing the factorial function</a:t>
            </a:r>
          </a:p>
        </p:txBody>
      </p:sp>
      <p:pic>
        <p:nvPicPr>
          <p:cNvPr id="8198" name="Picture 6" descr="Ch 06 Recursive  function for fact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921125" cy="1479550"/>
          </a:xfrm>
          <a:noFill/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4267200" y="1828800"/>
            <a:ext cx="4343400" cy="4772025"/>
            <a:chOff x="1824" y="1056"/>
            <a:chExt cx="2400" cy="2574"/>
          </a:xfrm>
        </p:grpSpPr>
        <p:pic>
          <p:nvPicPr>
            <p:cNvPr id="8200" name="Picture 8" descr="ch06-f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056"/>
              <a:ext cx="1883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824" y="3456"/>
              <a:ext cx="24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6-1</a:t>
              </a:r>
              <a:r>
                <a:rPr lang="en-US" altLang="en-US" sz="1200" dirty="0"/>
                <a:t> Execution of fact(4)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267200" y="1905000"/>
            <a:ext cx="1905000" cy="433245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1828800"/>
            <a:ext cx="2209800" cy="440865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3114252"/>
            <a:ext cx="3422732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General Case</a:t>
            </a:r>
          </a:p>
          <a:p>
            <a:r>
              <a:rPr lang="en-US" dirty="0" smtClean="0"/>
              <a:t>	Here the function</a:t>
            </a:r>
          </a:p>
          <a:p>
            <a:r>
              <a:rPr lang="en-US" dirty="0" smtClean="0"/>
              <a:t>	     recursively calls itself</a:t>
            </a:r>
          </a:p>
          <a:p>
            <a:r>
              <a:rPr lang="en-US" dirty="0"/>
              <a:t>	</a:t>
            </a:r>
            <a:r>
              <a:rPr lang="en-US" dirty="0" smtClean="0"/>
              <a:t>Reducing </a:t>
            </a:r>
            <a:r>
              <a:rPr lang="en-US" i="1" dirty="0" err="1" smtClean="0"/>
              <a:t>num</a:t>
            </a:r>
            <a:r>
              <a:rPr lang="en-US" dirty="0" smtClean="0"/>
              <a:t> by 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2579132"/>
            <a:ext cx="3581400" cy="54990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Factorial C++ Code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Recursive function implementing the factorial function</a:t>
            </a:r>
          </a:p>
        </p:txBody>
      </p:sp>
      <p:pic>
        <p:nvPicPr>
          <p:cNvPr id="8198" name="Picture 6" descr="Ch 06 Recursive  function for fact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921125" cy="1479550"/>
          </a:xfrm>
          <a:noFill/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4267200" y="1828800"/>
            <a:ext cx="4343400" cy="4772025"/>
            <a:chOff x="1824" y="1056"/>
            <a:chExt cx="2400" cy="2574"/>
          </a:xfrm>
        </p:grpSpPr>
        <p:pic>
          <p:nvPicPr>
            <p:cNvPr id="8200" name="Picture 8" descr="ch06-f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056"/>
              <a:ext cx="1883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824" y="3456"/>
              <a:ext cx="24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6-1</a:t>
              </a:r>
              <a:r>
                <a:rPr lang="en-US" altLang="en-US" sz="1200" dirty="0"/>
                <a:t> Execution of fact(4)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267200" y="2971800"/>
            <a:ext cx="1905000" cy="326565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1828800"/>
            <a:ext cx="2209800" cy="440865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Factorial C++ Code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Recursive function implementing the factorial function</a:t>
            </a:r>
          </a:p>
        </p:txBody>
      </p:sp>
      <p:pic>
        <p:nvPicPr>
          <p:cNvPr id="8198" name="Picture 6" descr="Ch 06 Recursive  function for fact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921125" cy="1479550"/>
          </a:xfrm>
          <a:noFill/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4267200" y="1828800"/>
            <a:ext cx="4343400" cy="4772025"/>
            <a:chOff x="1824" y="1056"/>
            <a:chExt cx="2400" cy="2574"/>
          </a:xfrm>
        </p:grpSpPr>
        <p:pic>
          <p:nvPicPr>
            <p:cNvPr id="8200" name="Picture 8" descr="ch06-f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056"/>
              <a:ext cx="1883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824" y="3456"/>
              <a:ext cx="24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6-1</a:t>
              </a:r>
              <a:r>
                <a:rPr lang="en-US" altLang="en-US" sz="1200" dirty="0"/>
                <a:t> Execution of fact(4)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267200" y="4114800"/>
            <a:ext cx="1905000" cy="212265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1828800"/>
            <a:ext cx="2209800" cy="440865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Factorial C++ Code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Recursive function implementing the factorial function</a:t>
            </a:r>
          </a:p>
        </p:txBody>
      </p:sp>
      <p:pic>
        <p:nvPicPr>
          <p:cNvPr id="8198" name="Picture 6" descr="Ch 06 Recursive  function for fact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921125" cy="1479550"/>
          </a:xfrm>
          <a:noFill/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4267200" y="1828800"/>
            <a:ext cx="4343400" cy="4772025"/>
            <a:chOff x="1824" y="1056"/>
            <a:chExt cx="2400" cy="2574"/>
          </a:xfrm>
        </p:grpSpPr>
        <p:pic>
          <p:nvPicPr>
            <p:cNvPr id="8200" name="Picture 8" descr="ch06-f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056"/>
              <a:ext cx="1883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824" y="3456"/>
              <a:ext cx="24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6-1</a:t>
              </a:r>
              <a:r>
                <a:rPr lang="en-US" altLang="en-US" sz="1200" dirty="0"/>
                <a:t> Execution of fact(4)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267200" y="5176126"/>
            <a:ext cx="1905000" cy="1061327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1828800"/>
            <a:ext cx="2209800" cy="440865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Factorial C++ Code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Recursive function implementing the factorial function</a:t>
            </a:r>
          </a:p>
        </p:txBody>
      </p:sp>
      <p:pic>
        <p:nvPicPr>
          <p:cNvPr id="8198" name="Picture 6" descr="Ch 06 Recursive  function for fact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921125" cy="1479550"/>
          </a:xfrm>
          <a:noFill/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4267200" y="1828800"/>
            <a:ext cx="4343400" cy="4772025"/>
            <a:chOff x="1824" y="1056"/>
            <a:chExt cx="2400" cy="2574"/>
          </a:xfrm>
        </p:grpSpPr>
        <p:pic>
          <p:nvPicPr>
            <p:cNvPr id="8200" name="Picture 8" descr="ch06-f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056"/>
              <a:ext cx="1883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824" y="3456"/>
              <a:ext cx="24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6-1</a:t>
              </a:r>
              <a:r>
                <a:rPr lang="en-US" altLang="en-US" sz="1200" dirty="0"/>
                <a:t> Execution of fact(4)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172200" y="1828800"/>
            <a:ext cx="2209800" cy="440865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Factorial C++ Code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Recursive function implementing the factorial function</a:t>
            </a:r>
          </a:p>
        </p:txBody>
      </p:sp>
      <p:pic>
        <p:nvPicPr>
          <p:cNvPr id="8198" name="Picture 6" descr="Ch 06 Recursive  function for fact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921125" cy="1479550"/>
          </a:xfrm>
          <a:noFill/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4267200" y="1828800"/>
            <a:ext cx="4343400" cy="4772025"/>
            <a:chOff x="1824" y="1056"/>
            <a:chExt cx="2400" cy="2574"/>
          </a:xfrm>
        </p:grpSpPr>
        <p:pic>
          <p:nvPicPr>
            <p:cNvPr id="8200" name="Picture 8" descr="ch06-f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056"/>
              <a:ext cx="1883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824" y="3456"/>
              <a:ext cx="24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6-1</a:t>
              </a:r>
              <a:r>
                <a:rPr lang="en-US" altLang="en-US" sz="1200" dirty="0"/>
                <a:t> Execution of fact(4)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172200" y="1828800"/>
            <a:ext cx="2209800" cy="3276600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Factorial C++ Code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Recursive function implementing the factorial function</a:t>
            </a:r>
          </a:p>
        </p:txBody>
      </p:sp>
      <p:pic>
        <p:nvPicPr>
          <p:cNvPr id="8198" name="Picture 6" descr="Ch 06 Recursive  function for fact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921125" cy="1479550"/>
          </a:xfrm>
          <a:noFill/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4267200" y="1828800"/>
            <a:ext cx="4343400" cy="4772025"/>
            <a:chOff x="1824" y="1056"/>
            <a:chExt cx="2400" cy="2574"/>
          </a:xfrm>
        </p:grpSpPr>
        <p:pic>
          <p:nvPicPr>
            <p:cNvPr id="8200" name="Picture 8" descr="ch06-f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056"/>
              <a:ext cx="1883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824" y="3456"/>
              <a:ext cx="24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6-1</a:t>
              </a:r>
              <a:r>
                <a:rPr lang="en-US" altLang="en-US" sz="1200" dirty="0"/>
                <a:t> Execution of fact(4)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172200" y="1828800"/>
            <a:ext cx="2209800" cy="2204327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Factorial C++ Code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Recursive function implementing the factorial function</a:t>
            </a:r>
          </a:p>
        </p:txBody>
      </p:sp>
      <p:pic>
        <p:nvPicPr>
          <p:cNvPr id="8198" name="Picture 6" descr="Ch 06 Recursive  function for fact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921125" cy="1479550"/>
          </a:xfrm>
          <a:noFill/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4267200" y="1828800"/>
            <a:ext cx="4343400" cy="4772025"/>
            <a:chOff x="1824" y="1056"/>
            <a:chExt cx="2400" cy="2574"/>
          </a:xfrm>
        </p:grpSpPr>
        <p:pic>
          <p:nvPicPr>
            <p:cNvPr id="8200" name="Picture 8" descr="ch06-f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056"/>
              <a:ext cx="1883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824" y="3456"/>
              <a:ext cx="24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6-1</a:t>
              </a:r>
              <a:r>
                <a:rPr lang="en-US" altLang="en-US" sz="1200" dirty="0"/>
                <a:t> Execution of fact(4)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172200" y="1828801"/>
            <a:ext cx="2209800" cy="1142999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4 is due – today</a:t>
            </a:r>
          </a:p>
          <a:p>
            <a:pPr lvl="1"/>
            <a:r>
              <a:rPr lang="en-US" dirty="0" smtClean="0"/>
              <a:t>Like now</a:t>
            </a:r>
          </a:p>
          <a:p>
            <a:pPr lvl="1"/>
            <a:r>
              <a:rPr lang="en-US" dirty="0" smtClean="0"/>
              <a:t>Turn in something if you have not already done so</a:t>
            </a:r>
          </a:p>
          <a:p>
            <a:pPr lvl="1"/>
            <a:endParaRPr lang="en-US" dirty="0"/>
          </a:p>
          <a:p>
            <a:r>
              <a:rPr lang="en-US" dirty="0" smtClean="0"/>
              <a:t>Peer Review will follow shortly</a:t>
            </a:r>
          </a:p>
          <a:p>
            <a:endParaRPr lang="en-US" dirty="0"/>
          </a:p>
          <a:p>
            <a:r>
              <a:rPr lang="en-US" dirty="0" smtClean="0"/>
              <a:t>Also note</a:t>
            </a:r>
          </a:p>
          <a:p>
            <a:pPr lvl="1"/>
            <a:r>
              <a:rPr lang="en-US" dirty="0" smtClean="0"/>
              <a:t>Homework 5 is due next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Factorial C++ Code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Recursive function implementing the factorial function</a:t>
            </a:r>
          </a:p>
        </p:txBody>
      </p:sp>
      <p:pic>
        <p:nvPicPr>
          <p:cNvPr id="8198" name="Picture 6" descr="Ch 06 Recursive  function for fact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921125" cy="1479550"/>
          </a:xfrm>
          <a:noFill/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4267200" y="1828800"/>
            <a:ext cx="4343400" cy="4772025"/>
            <a:chOff x="1824" y="1056"/>
            <a:chExt cx="2400" cy="2574"/>
          </a:xfrm>
        </p:grpSpPr>
        <p:pic>
          <p:nvPicPr>
            <p:cNvPr id="8200" name="Picture 8" descr="ch06-f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056"/>
              <a:ext cx="1883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824" y="3456"/>
              <a:ext cx="24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6-1</a:t>
              </a:r>
              <a:r>
                <a:rPr lang="en-US" altLang="en-US" sz="1200" dirty="0"/>
                <a:t> Execution of fact(4)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057947" y="1752600"/>
            <a:ext cx="1866853" cy="533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Recursive Definitions (cont’d.)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Recursive function notable comments</a:t>
            </a:r>
          </a:p>
          <a:p>
            <a:pPr lvl="1" eaLnBrk="1" hangingPunct="1"/>
            <a:r>
              <a:rPr lang="en-US" altLang="en-US" smtClean="0"/>
              <a:t>Recursive function has unlimited number of copies of itself (logically)</a:t>
            </a:r>
          </a:p>
          <a:p>
            <a:pPr lvl="1" eaLnBrk="1" hangingPunct="1"/>
            <a:r>
              <a:rPr lang="en-US" altLang="en-US" smtClean="0"/>
              <a:t>Every call to a recursive function has its own</a:t>
            </a:r>
          </a:p>
          <a:p>
            <a:pPr lvl="2" eaLnBrk="1" hangingPunct="1"/>
            <a:r>
              <a:rPr lang="en-US" altLang="en-US" smtClean="0"/>
              <a:t>Code, set of parameters, local variables</a:t>
            </a:r>
          </a:p>
          <a:p>
            <a:pPr lvl="1" eaLnBrk="1" hangingPunct="1"/>
            <a:r>
              <a:rPr lang="en-US" altLang="en-US" smtClean="0"/>
              <a:t>After completing a particular recursive call</a:t>
            </a:r>
          </a:p>
          <a:p>
            <a:pPr lvl="2" eaLnBrk="1" hangingPunct="1"/>
            <a:r>
              <a:rPr lang="en-US" altLang="en-US" smtClean="0"/>
              <a:t>Control goes back to calling environment (previous call)</a:t>
            </a:r>
          </a:p>
          <a:p>
            <a:pPr lvl="2" eaLnBrk="1" hangingPunct="1"/>
            <a:r>
              <a:rPr lang="en-US" altLang="en-US" smtClean="0"/>
              <a:t>Current (recursive) call must execute completely before control goes back to the previous call</a:t>
            </a:r>
          </a:p>
          <a:p>
            <a:pPr lvl="2" eaLnBrk="1" hangingPunct="1"/>
            <a:r>
              <a:rPr lang="en-US" altLang="en-US" smtClean="0"/>
              <a:t>Execution in previous call begins from point immediately following the recursive call</a:t>
            </a:r>
          </a:p>
        </p:txBody>
      </p:sp>
    </p:spTree>
    <p:extLst>
      <p:ext uri="{BB962C8B-B14F-4D97-AF65-F5344CB8AC3E}">
        <p14:creationId xmlns:p14="http://schemas.microsoft.com/office/powerpoint/2010/main" val="17392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Recursive Definitions (cont’d.)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/>
              <a:t>Direct</a:t>
            </a:r>
            <a:r>
              <a:rPr lang="en-US" altLang="en-US" dirty="0" smtClean="0"/>
              <a:t> and </a:t>
            </a:r>
            <a:r>
              <a:rPr lang="en-US" altLang="en-US" b="1" u="sng" dirty="0" smtClean="0"/>
              <a:t>Indirect</a:t>
            </a:r>
            <a:r>
              <a:rPr lang="en-US" altLang="en-US" dirty="0" smtClean="0"/>
              <a:t> recursion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Directly recursive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Calls itself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Indirectly recursive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Calls another function, eventually results in original function call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Requires same analysis as direct recursion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Base cases must be identified, appropriate solutions to them provided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Tracing can be tedious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Tail recursive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Last statement executed: the recursive call</a:t>
            </a:r>
          </a:p>
        </p:txBody>
      </p:sp>
    </p:spTree>
    <p:extLst>
      <p:ext uri="{BB962C8B-B14F-4D97-AF65-F5344CB8AC3E}">
        <p14:creationId xmlns:p14="http://schemas.microsoft.com/office/powerpoint/2010/main" val="13101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Recursive Definitions (cont’d.)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983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u="sng" dirty="0" smtClean="0"/>
              <a:t>Infinite</a:t>
            </a:r>
            <a:r>
              <a:rPr lang="en-US" altLang="en-US" dirty="0" smtClean="0"/>
              <a:t> recursion</a:t>
            </a:r>
          </a:p>
          <a:p>
            <a:pPr lvl="1" eaLnBrk="1" hangingPunct="1"/>
            <a:r>
              <a:rPr lang="en-US" altLang="en-US" dirty="0" smtClean="0"/>
              <a:t>Occurs if every recursive call results in another recursive call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Executes forever (in theory)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Call requirements for recursive functions</a:t>
            </a:r>
          </a:p>
          <a:p>
            <a:pPr lvl="2" eaLnBrk="1" hangingPunct="1"/>
            <a:r>
              <a:rPr lang="en-US" altLang="en-US" dirty="0" smtClean="0"/>
              <a:t>System memory for local variables and formal parameters</a:t>
            </a:r>
          </a:p>
          <a:p>
            <a:pPr lvl="2" eaLnBrk="1" hangingPunct="1"/>
            <a:r>
              <a:rPr lang="en-US" altLang="en-US" dirty="0" smtClean="0"/>
              <a:t>Saving information for transfer back to right caller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Finite system memory leads to</a:t>
            </a:r>
          </a:p>
          <a:p>
            <a:pPr lvl="2" eaLnBrk="1" hangingPunct="1"/>
            <a:r>
              <a:rPr lang="en-US" altLang="en-US" dirty="0" smtClean="0"/>
              <a:t>Execution until system runs out of memory</a:t>
            </a:r>
          </a:p>
          <a:p>
            <a:pPr lvl="2" eaLnBrk="1" hangingPunct="1"/>
            <a:r>
              <a:rPr lang="en-US" altLang="en-US" dirty="0" smtClean="0"/>
              <a:t>Abnormal termination of infinite recursive function</a:t>
            </a:r>
          </a:p>
        </p:txBody>
      </p:sp>
    </p:spTree>
    <p:extLst>
      <p:ext uri="{BB962C8B-B14F-4D97-AF65-F5344CB8AC3E}">
        <p14:creationId xmlns:p14="http://schemas.microsoft.com/office/powerpoint/2010/main" val="17901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Recursive Definitions (cont’d.)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Requirements to design a recursive function </a:t>
            </a:r>
          </a:p>
          <a:p>
            <a:pPr lvl="1" eaLnBrk="1" hangingPunct="1"/>
            <a:r>
              <a:rPr lang="en-US" altLang="en-US" smtClean="0"/>
              <a:t>Understand problem requirements</a:t>
            </a:r>
          </a:p>
          <a:p>
            <a:pPr lvl="1" eaLnBrk="1" hangingPunct="1"/>
            <a:r>
              <a:rPr lang="en-US" altLang="en-US" smtClean="0"/>
              <a:t>Determine limiting conditions</a:t>
            </a:r>
          </a:p>
          <a:p>
            <a:pPr lvl="1" eaLnBrk="1" hangingPunct="1"/>
            <a:r>
              <a:rPr lang="en-US" altLang="en-US" smtClean="0"/>
              <a:t>Identify base cases, providing direct solution to each base case</a:t>
            </a:r>
          </a:p>
          <a:p>
            <a:pPr lvl="1" eaLnBrk="1" hangingPunct="1"/>
            <a:r>
              <a:rPr lang="en-US" altLang="en-US" smtClean="0"/>
              <a:t>Identify general cases, providing solution to each general case in terms of smaller versions of itself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28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Recursion Introduction</a:t>
            </a:r>
          </a:p>
          <a:p>
            <a:pPr lvl="2"/>
            <a:r>
              <a:rPr lang="en-US" dirty="0"/>
              <a:t>Factorial Example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2"/>
            <a:r>
              <a:rPr lang="en-US" dirty="0" smtClean="0"/>
              <a:t>Largest Element in Array Example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Largest Element in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/>
          <a:lstStyle/>
          <a:p>
            <a:r>
              <a:rPr lang="en-US" dirty="0" smtClean="0"/>
              <a:t>Assume we have an array of values</a:t>
            </a:r>
          </a:p>
          <a:p>
            <a:r>
              <a:rPr lang="en-US" dirty="0" smtClean="0"/>
              <a:t>It looks something like:</a:t>
            </a:r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00602" y="1891508"/>
            <a:ext cx="3827464" cy="1004091"/>
            <a:chOff x="2196" y="3080"/>
            <a:chExt cx="2411" cy="502"/>
          </a:xfrm>
        </p:grpSpPr>
        <p:pic>
          <p:nvPicPr>
            <p:cNvPr id="5" name="Picture 11" descr="ch06-f-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" y="3080"/>
              <a:ext cx="237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196" y="3408"/>
              <a:ext cx="16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6-2</a:t>
              </a:r>
              <a:r>
                <a:rPr lang="en-US" altLang="en-US" sz="1200" dirty="0"/>
                <a:t> </a:t>
              </a:r>
              <a:r>
                <a:rPr lang="en-US" altLang="en-US" sz="1200" dirty="0">
                  <a:latin typeface="Courier New" pitchFamily="49" charset="0"/>
                </a:rPr>
                <a:t>list</a:t>
              </a:r>
              <a:r>
                <a:rPr lang="en-US" altLang="en-US" sz="1200" dirty="0"/>
                <a:t> with six elements</a:t>
              </a: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423487" y="3352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can we use recursion </a:t>
            </a:r>
            <a:br>
              <a:rPr lang="en-US" dirty="0" smtClean="0"/>
            </a:br>
            <a:r>
              <a:rPr lang="en-US" dirty="0" smtClean="0"/>
              <a:t>to find the largest element in the array?</a:t>
            </a:r>
            <a:endParaRPr lang="en-US" dirty="0"/>
          </a:p>
        </p:txBody>
      </p:sp>
      <p:pic>
        <p:nvPicPr>
          <p:cNvPr id="1026" name="Picture 2" descr="http://2.bp.blogspot.com/-GJaULlSq9VA/Uf1wkvMWdcI/AAAAAAAAWDs/g46Z1hAAgEU/s1600/Screen+Shot+2013-08-03+at+22.04.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94" y="4878336"/>
            <a:ext cx="1924050" cy="14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049881">
            <a:off x="5163172" y="4693670"/>
            <a:ext cx="3512500" cy="3693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Can you feel the suspense building?</a:t>
            </a:r>
          </a:p>
        </p:txBody>
      </p:sp>
    </p:spTree>
    <p:extLst>
      <p:ext uri="{BB962C8B-B14F-4D97-AF65-F5344CB8AC3E}">
        <p14:creationId xmlns:p14="http://schemas.microsoft.com/office/powerpoint/2010/main" val="15114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Largest Element in an Array (cont’d.)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Recursive algorithm in </a:t>
            </a:r>
            <a:r>
              <a:rPr lang="en-US" altLang="en-US" dirty="0" err="1" smtClean="0"/>
              <a:t>pseudocode</a:t>
            </a:r>
            <a:endParaRPr lang="en-US" altLang="en-US" dirty="0" smtClean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728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399" y="2954953"/>
            <a:ext cx="8220455" cy="2760047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Largest Element in an Array (cont’d.)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Recursive algorithm in </a:t>
            </a:r>
            <a:r>
              <a:rPr lang="en-US" altLang="en-US" dirty="0" err="1" smtClean="0"/>
              <a:t>pseudocode</a:t>
            </a:r>
            <a:endParaRPr lang="en-US" altLang="en-US" dirty="0" smtClean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728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0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Largest Element in an Array (cont’d.)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Recursive algorithm as a C++ function</a:t>
            </a:r>
          </a:p>
        </p:txBody>
      </p:sp>
      <p:pic>
        <p:nvPicPr>
          <p:cNvPr id="16390" name="Picture 6" descr="Ch 06 largest array num recursive algorithm c++co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8182279" cy="3886200"/>
          </a:xfrm>
          <a:noFill/>
        </p:spPr>
      </p:pic>
    </p:spTree>
    <p:extLst>
      <p:ext uri="{BB962C8B-B14F-4D97-AF65-F5344CB8AC3E}">
        <p14:creationId xmlns:p14="http://schemas.microsoft.com/office/powerpoint/2010/main" val="7295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Linked Lists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37" y="2173332"/>
            <a:ext cx="147523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69" y="1947606"/>
            <a:ext cx="1203262" cy="235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77" y="2238600"/>
            <a:ext cx="422592" cy="9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00" y="2667636"/>
            <a:ext cx="988612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Test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/>
          <a:lstStyle/>
          <a:p>
            <a:r>
              <a:rPr lang="en-US" dirty="0" smtClean="0"/>
              <a:t>Assume the array is:</a:t>
            </a:r>
          </a:p>
        </p:txBody>
      </p:sp>
      <p:sp>
        <p:nvSpPr>
          <p:cNvPr id="9" name="AutoShape 2" descr="https://encrypted-tbn1.gstatic.com/images?q=tbn:ANd9GcT8lfPCyyTicDPeKTWMakJX4dPawHaZmu63VyqgwUVy7LprTFCo"/>
          <p:cNvSpPr>
            <a:spLocks noChangeAspect="1" noChangeArrowheads="1"/>
          </p:cNvSpPr>
          <p:nvPr/>
        </p:nvSpPr>
        <p:spPr bwMode="auto">
          <a:xfrm>
            <a:off x="63500" y="-136525"/>
            <a:ext cx="57340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45" y="476505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rot="21049881">
            <a:off x="5838180" y="4613140"/>
            <a:ext cx="3046731" cy="64633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I’m really looking for a </a:t>
            </a:r>
            <a:r>
              <a:rPr lang="en-US" i="1" dirty="0" err="1" smtClean="0"/>
              <a:t>Wabbit</a:t>
            </a:r>
            <a:endParaRPr lang="en-US" i="1" dirty="0" smtClean="0"/>
          </a:p>
          <a:p>
            <a:r>
              <a:rPr lang="en-US" i="1" dirty="0" smtClean="0"/>
              <a:t>But maybe this will help</a:t>
            </a: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4350841" y="990172"/>
            <a:ext cx="4106863" cy="1266825"/>
            <a:chOff x="2304" y="2160"/>
            <a:chExt cx="2587" cy="798"/>
          </a:xfrm>
        </p:grpSpPr>
        <p:pic>
          <p:nvPicPr>
            <p:cNvPr id="14" name="Picture 6" descr="ch06-f-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160"/>
              <a:ext cx="2539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2304" y="2784"/>
              <a:ext cx="17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FIGURE 6-3</a:t>
              </a:r>
              <a:r>
                <a:rPr lang="en-US" altLang="en-US" sz="1200" dirty="0"/>
                <a:t> </a:t>
              </a:r>
              <a:r>
                <a:rPr lang="en-US" altLang="en-US" sz="1200" dirty="0">
                  <a:latin typeface="Courier New" pitchFamily="49" charset="0"/>
                </a:rPr>
                <a:t>list</a:t>
              </a:r>
              <a:r>
                <a:rPr lang="en-US" altLang="en-US" sz="1200" dirty="0"/>
                <a:t> with four elements</a:t>
              </a: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09575" y="2568575"/>
            <a:ext cx="8229600" cy="22320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419100"/>
            <a:r>
              <a:rPr lang="en-US" altLang="en-US" dirty="0" smtClean="0"/>
              <a:t>Trace execution of the following statement</a:t>
            </a:r>
          </a:p>
          <a:p>
            <a:pPr marL="838200" lvl="1" indent="-381000">
              <a:buFontTx/>
              <a:buNone/>
            </a:pPr>
            <a:r>
              <a:rPr lang="en-US" altLang="en-US" dirty="0" smtClean="0">
                <a:latin typeface="Courier New" pitchFamily="49" charset="0"/>
              </a:rPr>
              <a:t>	</a:t>
            </a:r>
            <a:r>
              <a:rPr lang="en-US" altLang="en-US" dirty="0" err="1" smtClean="0">
                <a:latin typeface="Courier New" pitchFamily="49" charset="0"/>
              </a:rPr>
              <a:t>cout</a:t>
            </a:r>
            <a:r>
              <a:rPr lang="en-US" altLang="en-US" dirty="0" smtClean="0">
                <a:latin typeface="Courier New" pitchFamily="49" charset="0"/>
              </a:rPr>
              <a:t> &lt;&lt; largest(list, 0, 3) &lt;&lt; </a:t>
            </a:r>
            <a:r>
              <a:rPr lang="en-US" altLang="en-US" dirty="0" err="1" smtClean="0">
                <a:latin typeface="Courier New" pitchFamily="49" charset="0"/>
              </a:rPr>
              <a:t>endl</a:t>
            </a:r>
            <a:r>
              <a:rPr lang="en-US" altLang="en-US" dirty="0" smtClean="0">
                <a:latin typeface="Courier New" pitchFamily="49" charset="0"/>
              </a:rPr>
              <a:t>;</a:t>
            </a:r>
          </a:p>
          <a:p>
            <a:pPr marL="419100" indent="-419100">
              <a:buClr>
                <a:schemeClr val="tx1"/>
              </a:buClr>
            </a:pPr>
            <a:endParaRPr lang="en-US" altLang="en-US" dirty="0" smtClean="0"/>
          </a:p>
          <a:p>
            <a:pPr marL="819150" lvl="1" indent="-419100">
              <a:buClr>
                <a:schemeClr val="tx1"/>
              </a:buClr>
            </a:pPr>
            <a:r>
              <a:rPr lang="en-US" altLang="en-US" i="1" dirty="0" smtClean="0"/>
              <a:t>Review C++ program on page 362</a:t>
            </a:r>
          </a:p>
          <a:p>
            <a:pPr marL="1238250" lvl="2" indent="-381000">
              <a:buClr>
                <a:schemeClr val="tx1"/>
              </a:buClr>
            </a:pPr>
            <a:r>
              <a:rPr lang="en-US" altLang="en-US" i="1" dirty="0" smtClean="0"/>
              <a:t>Determines largest element in a list</a:t>
            </a:r>
            <a:endParaRPr lang="en-US" altLang="en-US" i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Largest Element in an Array (cont’d.)</a:t>
            </a:r>
          </a:p>
        </p:txBody>
      </p:sp>
      <p:pic>
        <p:nvPicPr>
          <p:cNvPr id="18437" name="Picture 11" descr="ch06-f-004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914400"/>
            <a:ext cx="5421774" cy="54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228600" y="1143000"/>
            <a:ext cx="2839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FIGURE 6-4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200" dirty="0" smtClean="0"/>
          </a:p>
          <a:p>
            <a:pPr eaLnBrk="1" hangingPunct="1"/>
            <a:r>
              <a:rPr lang="en-US" altLang="en-US" sz="1200" dirty="0" smtClean="0"/>
              <a:t>Execution </a:t>
            </a:r>
            <a:r>
              <a:rPr lang="en-US" altLang="en-US" sz="1200" dirty="0"/>
              <a:t>of </a:t>
            </a:r>
            <a:r>
              <a:rPr lang="en-US" altLang="en-US" sz="1200" dirty="0">
                <a:latin typeface="Courier New" pitchFamily="49" charset="0"/>
              </a:rPr>
              <a:t>largest(list, 0, 3</a:t>
            </a:r>
            <a:r>
              <a:rPr lang="en-US" altLang="en-US" sz="1200" dirty="0" smtClean="0"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where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list is:</a:t>
            </a:r>
            <a:endParaRPr lang="en-US" altLang="en-US" sz="1200" dirty="0">
              <a:latin typeface="Courier New" pitchFamily="49" charset="0"/>
            </a:endParaRPr>
          </a:p>
        </p:txBody>
      </p:sp>
      <p:pic>
        <p:nvPicPr>
          <p:cNvPr id="5" name="Picture 6" descr="ch06-f-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007"/>
            <a:ext cx="1897559" cy="4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65" y="2832080"/>
            <a:ext cx="3583032" cy="3416320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largest(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list[],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max = largest(list,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lowerIndex+1,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if (list[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&gt; max)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8094" y="2343622"/>
            <a:ext cx="2818906" cy="1316420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8094" y="3660042"/>
            <a:ext cx="2978130" cy="1316420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8094" y="4964961"/>
            <a:ext cx="3123212" cy="1440723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1306" y="4976462"/>
            <a:ext cx="2253688" cy="1429222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6224" y="3653218"/>
            <a:ext cx="2398770" cy="132324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6999" y="2329974"/>
            <a:ext cx="2557995" cy="132324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4384" y="929853"/>
            <a:ext cx="2800610" cy="1438789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Largest Element in an Array (cont’d.)</a:t>
            </a:r>
          </a:p>
        </p:txBody>
      </p:sp>
      <p:pic>
        <p:nvPicPr>
          <p:cNvPr id="18437" name="Picture 11" descr="ch06-f-004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914400"/>
            <a:ext cx="5421774" cy="54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228600" y="1143000"/>
            <a:ext cx="2839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FIGURE 6-4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200" dirty="0" smtClean="0"/>
          </a:p>
          <a:p>
            <a:pPr eaLnBrk="1" hangingPunct="1"/>
            <a:r>
              <a:rPr lang="en-US" altLang="en-US" sz="1200" dirty="0" smtClean="0"/>
              <a:t>Execution </a:t>
            </a:r>
            <a:r>
              <a:rPr lang="en-US" altLang="en-US" sz="1200" dirty="0"/>
              <a:t>of </a:t>
            </a:r>
            <a:r>
              <a:rPr lang="en-US" altLang="en-US" sz="1200" dirty="0">
                <a:latin typeface="Courier New" pitchFamily="49" charset="0"/>
              </a:rPr>
              <a:t>largest(list, 0, 3</a:t>
            </a:r>
            <a:r>
              <a:rPr lang="en-US" altLang="en-US" sz="1200" dirty="0" smtClean="0"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where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list is:</a:t>
            </a:r>
            <a:endParaRPr lang="en-US" altLang="en-US" sz="1200" dirty="0">
              <a:latin typeface="Courier New" pitchFamily="49" charset="0"/>
            </a:endParaRPr>
          </a:p>
        </p:txBody>
      </p:sp>
      <p:pic>
        <p:nvPicPr>
          <p:cNvPr id="5" name="Picture 6" descr="ch06-f-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007"/>
            <a:ext cx="1897559" cy="4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65" y="2832080"/>
            <a:ext cx="3583032" cy="3416320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largest(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list[],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max = largest(list,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lowerIndex+1,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if (list[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&gt; max)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8094" y="3660042"/>
            <a:ext cx="2978130" cy="1316420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8094" y="4964961"/>
            <a:ext cx="3123212" cy="1440723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1306" y="4976462"/>
            <a:ext cx="2253688" cy="1429222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6224" y="3653218"/>
            <a:ext cx="2398770" cy="132324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6999" y="2329974"/>
            <a:ext cx="2557995" cy="132324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4384" y="929853"/>
            <a:ext cx="2800610" cy="1438789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Largest Element in an Array (cont’d.)</a:t>
            </a:r>
          </a:p>
        </p:txBody>
      </p:sp>
      <p:pic>
        <p:nvPicPr>
          <p:cNvPr id="18437" name="Picture 11" descr="ch06-f-004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914400"/>
            <a:ext cx="5421774" cy="54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228600" y="1143000"/>
            <a:ext cx="2839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FIGURE 6-4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200" dirty="0" smtClean="0"/>
          </a:p>
          <a:p>
            <a:pPr eaLnBrk="1" hangingPunct="1"/>
            <a:r>
              <a:rPr lang="en-US" altLang="en-US" sz="1200" dirty="0" smtClean="0"/>
              <a:t>Execution </a:t>
            </a:r>
            <a:r>
              <a:rPr lang="en-US" altLang="en-US" sz="1200" dirty="0"/>
              <a:t>of </a:t>
            </a:r>
            <a:r>
              <a:rPr lang="en-US" altLang="en-US" sz="1200" dirty="0">
                <a:latin typeface="Courier New" pitchFamily="49" charset="0"/>
              </a:rPr>
              <a:t>largest(list, 0, 3</a:t>
            </a:r>
            <a:r>
              <a:rPr lang="en-US" altLang="en-US" sz="1200" dirty="0" smtClean="0"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where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list is:</a:t>
            </a:r>
            <a:endParaRPr lang="en-US" altLang="en-US" sz="1200" dirty="0">
              <a:latin typeface="Courier New" pitchFamily="49" charset="0"/>
            </a:endParaRPr>
          </a:p>
        </p:txBody>
      </p:sp>
      <p:pic>
        <p:nvPicPr>
          <p:cNvPr id="5" name="Picture 6" descr="ch06-f-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007"/>
            <a:ext cx="1897559" cy="4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65" y="2832080"/>
            <a:ext cx="3583032" cy="3416320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largest(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list[],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max = largest(list,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lowerIndex+1,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if (list[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&gt; max)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8094" y="4964961"/>
            <a:ext cx="3123212" cy="1440723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1306" y="4976462"/>
            <a:ext cx="2253688" cy="1429222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6224" y="3653218"/>
            <a:ext cx="2398770" cy="132324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6999" y="2329974"/>
            <a:ext cx="2557995" cy="132324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4384" y="929853"/>
            <a:ext cx="2800610" cy="1438789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Largest Element in an Array (cont’d.)</a:t>
            </a:r>
          </a:p>
        </p:txBody>
      </p:sp>
      <p:pic>
        <p:nvPicPr>
          <p:cNvPr id="18437" name="Picture 11" descr="ch06-f-004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914400"/>
            <a:ext cx="5421774" cy="54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228600" y="1143000"/>
            <a:ext cx="2839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FIGURE 6-4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200" dirty="0" smtClean="0"/>
          </a:p>
          <a:p>
            <a:pPr eaLnBrk="1" hangingPunct="1"/>
            <a:r>
              <a:rPr lang="en-US" altLang="en-US" sz="1200" dirty="0" smtClean="0"/>
              <a:t>Execution </a:t>
            </a:r>
            <a:r>
              <a:rPr lang="en-US" altLang="en-US" sz="1200" dirty="0"/>
              <a:t>of </a:t>
            </a:r>
            <a:r>
              <a:rPr lang="en-US" altLang="en-US" sz="1200" dirty="0">
                <a:latin typeface="Courier New" pitchFamily="49" charset="0"/>
              </a:rPr>
              <a:t>largest(list, 0, 3</a:t>
            </a:r>
            <a:r>
              <a:rPr lang="en-US" altLang="en-US" sz="1200" dirty="0" smtClean="0"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where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list is:</a:t>
            </a:r>
            <a:endParaRPr lang="en-US" altLang="en-US" sz="1200" dirty="0">
              <a:latin typeface="Courier New" pitchFamily="49" charset="0"/>
            </a:endParaRPr>
          </a:p>
        </p:txBody>
      </p:sp>
      <p:pic>
        <p:nvPicPr>
          <p:cNvPr id="5" name="Picture 6" descr="ch06-f-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007"/>
            <a:ext cx="1897559" cy="4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65" y="2832080"/>
            <a:ext cx="3583032" cy="3416320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largest(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list[],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max = largest(list,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lowerIndex+1,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if (list[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&gt; max)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306" y="4976462"/>
            <a:ext cx="2253688" cy="1429222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6224" y="3653218"/>
            <a:ext cx="2398770" cy="132324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6999" y="2329974"/>
            <a:ext cx="2557995" cy="132324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4384" y="929853"/>
            <a:ext cx="2800610" cy="1438789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Largest Element in an Array (cont’d.)</a:t>
            </a:r>
          </a:p>
        </p:txBody>
      </p:sp>
      <p:pic>
        <p:nvPicPr>
          <p:cNvPr id="18437" name="Picture 11" descr="ch06-f-004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914400"/>
            <a:ext cx="5421774" cy="54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228600" y="1143000"/>
            <a:ext cx="2839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FIGURE 6-4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200" dirty="0" smtClean="0"/>
          </a:p>
          <a:p>
            <a:pPr eaLnBrk="1" hangingPunct="1"/>
            <a:r>
              <a:rPr lang="en-US" altLang="en-US" sz="1200" dirty="0" smtClean="0"/>
              <a:t>Execution </a:t>
            </a:r>
            <a:r>
              <a:rPr lang="en-US" altLang="en-US" sz="1200" dirty="0"/>
              <a:t>of </a:t>
            </a:r>
            <a:r>
              <a:rPr lang="en-US" altLang="en-US" sz="1200" dirty="0">
                <a:latin typeface="Courier New" pitchFamily="49" charset="0"/>
              </a:rPr>
              <a:t>largest(list, 0, 3</a:t>
            </a:r>
            <a:r>
              <a:rPr lang="en-US" altLang="en-US" sz="1200" dirty="0" smtClean="0"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where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list is:</a:t>
            </a:r>
            <a:endParaRPr lang="en-US" altLang="en-US" sz="1200" dirty="0">
              <a:latin typeface="Courier New" pitchFamily="49" charset="0"/>
            </a:endParaRPr>
          </a:p>
        </p:txBody>
      </p:sp>
      <p:pic>
        <p:nvPicPr>
          <p:cNvPr id="5" name="Picture 6" descr="ch06-f-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007"/>
            <a:ext cx="1897559" cy="4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65" y="2832080"/>
            <a:ext cx="3583032" cy="3416320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largest(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list[],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max = largest(list,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lowerIndex+1,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if (list[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&gt; max)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6224" y="3653218"/>
            <a:ext cx="2398770" cy="132324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6999" y="2329974"/>
            <a:ext cx="2557995" cy="132324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4384" y="929853"/>
            <a:ext cx="2800610" cy="1438789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Largest Element in an Array (cont’d.)</a:t>
            </a:r>
          </a:p>
        </p:txBody>
      </p:sp>
      <p:pic>
        <p:nvPicPr>
          <p:cNvPr id="18437" name="Picture 11" descr="ch06-f-004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914400"/>
            <a:ext cx="5421774" cy="54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228600" y="1143000"/>
            <a:ext cx="2839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FIGURE 6-4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200" dirty="0" smtClean="0"/>
          </a:p>
          <a:p>
            <a:pPr eaLnBrk="1" hangingPunct="1"/>
            <a:r>
              <a:rPr lang="en-US" altLang="en-US" sz="1200" dirty="0" smtClean="0"/>
              <a:t>Execution </a:t>
            </a:r>
            <a:r>
              <a:rPr lang="en-US" altLang="en-US" sz="1200" dirty="0"/>
              <a:t>of </a:t>
            </a:r>
            <a:r>
              <a:rPr lang="en-US" altLang="en-US" sz="1200" dirty="0">
                <a:latin typeface="Courier New" pitchFamily="49" charset="0"/>
              </a:rPr>
              <a:t>largest(list, 0, 3</a:t>
            </a:r>
            <a:r>
              <a:rPr lang="en-US" altLang="en-US" sz="1200" dirty="0" smtClean="0"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where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list is:</a:t>
            </a:r>
            <a:endParaRPr lang="en-US" altLang="en-US" sz="1200" dirty="0">
              <a:latin typeface="Courier New" pitchFamily="49" charset="0"/>
            </a:endParaRPr>
          </a:p>
        </p:txBody>
      </p:sp>
      <p:pic>
        <p:nvPicPr>
          <p:cNvPr id="5" name="Picture 6" descr="ch06-f-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007"/>
            <a:ext cx="1897559" cy="4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65" y="2832080"/>
            <a:ext cx="3583032" cy="3416320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largest(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list[],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max = largest(list,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lowerIndex+1,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if (list[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&gt; max)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6999" y="2329974"/>
            <a:ext cx="2557995" cy="1323244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4384" y="929853"/>
            <a:ext cx="2800610" cy="1438789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Largest Element in an Array (cont’d.)</a:t>
            </a:r>
          </a:p>
        </p:txBody>
      </p:sp>
      <p:pic>
        <p:nvPicPr>
          <p:cNvPr id="18437" name="Picture 11" descr="ch06-f-004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914400"/>
            <a:ext cx="5421774" cy="54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228600" y="1143000"/>
            <a:ext cx="2839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FIGURE 6-4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200" dirty="0" smtClean="0"/>
          </a:p>
          <a:p>
            <a:pPr eaLnBrk="1" hangingPunct="1"/>
            <a:r>
              <a:rPr lang="en-US" altLang="en-US" sz="1200" dirty="0" smtClean="0"/>
              <a:t>Execution </a:t>
            </a:r>
            <a:r>
              <a:rPr lang="en-US" altLang="en-US" sz="1200" dirty="0"/>
              <a:t>of </a:t>
            </a:r>
            <a:r>
              <a:rPr lang="en-US" altLang="en-US" sz="1200" dirty="0">
                <a:latin typeface="Courier New" pitchFamily="49" charset="0"/>
              </a:rPr>
              <a:t>largest(list, 0, 3</a:t>
            </a:r>
            <a:r>
              <a:rPr lang="en-US" altLang="en-US" sz="1200" dirty="0" smtClean="0"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where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list is:</a:t>
            </a:r>
            <a:endParaRPr lang="en-US" altLang="en-US" sz="1200" dirty="0">
              <a:latin typeface="Courier New" pitchFamily="49" charset="0"/>
            </a:endParaRPr>
          </a:p>
        </p:txBody>
      </p:sp>
      <p:pic>
        <p:nvPicPr>
          <p:cNvPr id="5" name="Picture 6" descr="ch06-f-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007"/>
            <a:ext cx="1897559" cy="4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65" y="2832080"/>
            <a:ext cx="3583032" cy="3416320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largest(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list[],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max = largest(list,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lowerIndex+1,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if (list[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&gt; max)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4384" y="929853"/>
            <a:ext cx="2800610" cy="1438789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Largest Element in an Array (cont’d.)</a:t>
            </a:r>
          </a:p>
        </p:txBody>
      </p:sp>
      <p:pic>
        <p:nvPicPr>
          <p:cNvPr id="18437" name="Picture 11" descr="ch06-f-004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914400"/>
            <a:ext cx="5421774" cy="54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228600" y="1143000"/>
            <a:ext cx="2839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FIGURE 6-4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200" dirty="0" smtClean="0"/>
          </a:p>
          <a:p>
            <a:pPr eaLnBrk="1" hangingPunct="1"/>
            <a:r>
              <a:rPr lang="en-US" altLang="en-US" sz="1200" dirty="0" smtClean="0"/>
              <a:t>Execution </a:t>
            </a:r>
            <a:r>
              <a:rPr lang="en-US" altLang="en-US" sz="1200" dirty="0"/>
              <a:t>of </a:t>
            </a:r>
            <a:r>
              <a:rPr lang="en-US" altLang="en-US" sz="1200" dirty="0">
                <a:latin typeface="Courier New" pitchFamily="49" charset="0"/>
              </a:rPr>
              <a:t>largest(list, 0, 3</a:t>
            </a:r>
            <a:r>
              <a:rPr lang="en-US" altLang="en-US" sz="1200" dirty="0" smtClean="0"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where</a:t>
            </a:r>
          </a:p>
          <a:p>
            <a:pPr eaLnBrk="1" hangingPunct="1"/>
            <a:r>
              <a:rPr lang="en-US" altLang="en-US" sz="1200" dirty="0" smtClean="0">
                <a:latin typeface="Courier New" pitchFamily="49" charset="0"/>
              </a:rPr>
              <a:t>list is:</a:t>
            </a:r>
            <a:endParaRPr lang="en-US" altLang="en-US" sz="1200" dirty="0">
              <a:latin typeface="Courier New" pitchFamily="49" charset="0"/>
            </a:endParaRPr>
          </a:p>
        </p:txBody>
      </p:sp>
      <p:pic>
        <p:nvPicPr>
          <p:cNvPr id="5" name="Picture 6" descr="ch06-f-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007"/>
            <a:ext cx="1897559" cy="4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65" y="2832080"/>
            <a:ext cx="3583032" cy="3416320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largest(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list[],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max = largest(list,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lowerIndex+1,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upperIndex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if (list[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&gt; max)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list[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lowerIndex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else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return max;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16088" y="914400"/>
            <a:ext cx="1866853" cy="533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Recursion Introduction</a:t>
            </a:r>
          </a:p>
          <a:p>
            <a:pPr lvl="2"/>
            <a:r>
              <a:rPr lang="en-US" dirty="0"/>
              <a:t>Factorial </a:t>
            </a:r>
            <a:r>
              <a:rPr lang="en-US" dirty="0" smtClean="0"/>
              <a:t>Example</a:t>
            </a:r>
          </a:p>
          <a:p>
            <a:pPr lvl="2"/>
            <a:r>
              <a:rPr lang="en-US" dirty="0"/>
              <a:t>Largest Element in Array Example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2"/>
            <a:r>
              <a:rPr lang="en-US" dirty="0" smtClean="0"/>
              <a:t>Independent Explorations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General Questions  ?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Recursion Introduction</a:t>
            </a:r>
          </a:p>
          <a:p>
            <a:pPr lvl="2"/>
            <a:r>
              <a:rPr lang="en-US" dirty="0" smtClean="0"/>
              <a:t>Factorial Example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Printing a Linked List in Reverse Order</a:t>
            </a:r>
          </a:p>
          <a:p>
            <a:pPr lvl="2"/>
            <a:r>
              <a:rPr lang="en-US" dirty="0" smtClean="0"/>
              <a:t>Circa Figure 6-5 Example</a:t>
            </a:r>
          </a:p>
          <a:p>
            <a:pPr lvl="2"/>
            <a:endParaRPr lang="en-US" dirty="0"/>
          </a:p>
          <a:p>
            <a:r>
              <a:rPr lang="en-US" dirty="0" smtClean="0"/>
              <a:t>Fibonacci Numbers</a:t>
            </a:r>
          </a:p>
          <a:p>
            <a:pPr lvl="2"/>
            <a:r>
              <a:rPr lang="en-US" dirty="0" smtClean="0"/>
              <a:t>Circa Figure 6-7 Example</a:t>
            </a:r>
          </a:p>
          <a:p>
            <a:pPr lvl="2"/>
            <a:endParaRPr lang="en-US" dirty="0"/>
          </a:p>
          <a:p>
            <a:r>
              <a:rPr lang="en-US" dirty="0" smtClean="0"/>
              <a:t>Converting a number from Decimal to Binary</a:t>
            </a:r>
          </a:p>
          <a:p>
            <a:pPr lvl="2"/>
            <a:r>
              <a:rPr lang="en-US" dirty="0" smtClean="0"/>
              <a:t>Circa Figure 6-10</a:t>
            </a:r>
            <a:endParaRPr lang="en-US" dirty="0"/>
          </a:p>
          <a:p>
            <a:r>
              <a:rPr lang="en-US" dirty="0" smtClean="0"/>
              <a:t>Tower of Hanoi</a:t>
            </a:r>
          </a:p>
          <a:p>
            <a:pPr lvl="1"/>
            <a:r>
              <a:rPr lang="en-US" dirty="0" smtClean="0"/>
              <a:t>Example in the book </a:t>
            </a:r>
          </a:p>
          <a:p>
            <a:pPr lvl="1"/>
            <a:r>
              <a:rPr lang="en-US" dirty="0" smtClean="0"/>
              <a:t>More on this follows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49881">
            <a:off x="4048576" y="4812191"/>
            <a:ext cx="3044423" cy="3693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Check out your homework too!</a:t>
            </a:r>
          </a:p>
        </p:txBody>
      </p:sp>
    </p:spTree>
    <p:extLst>
      <p:ext uri="{BB962C8B-B14F-4D97-AF65-F5344CB8AC3E}">
        <p14:creationId xmlns:p14="http://schemas.microsoft.com/office/powerpoint/2010/main" val="32801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667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Object</a:t>
            </a:r>
          </a:p>
          <a:p>
            <a:pPr lvl="1" eaLnBrk="1" hangingPunct="1"/>
            <a:r>
              <a:rPr lang="en-US" altLang="en-US" smtClean="0"/>
              <a:t>Move 64 disks from first needle to third needle</a:t>
            </a:r>
          </a:p>
          <a:p>
            <a:pPr eaLnBrk="1" hangingPunct="1"/>
            <a:r>
              <a:rPr lang="en-US" altLang="en-US" smtClean="0"/>
              <a:t>Rules</a:t>
            </a:r>
          </a:p>
          <a:p>
            <a:pPr lvl="1" eaLnBrk="1" hangingPunct="1"/>
            <a:r>
              <a:rPr lang="en-US" altLang="en-US" sz="2200" smtClean="0"/>
              <a:t>Only one disk can be moved at a time</a:t>
            </a:r>
          </a:p>
          <a:p>
            <a:pPr lvl="1" eaLnBrk="1" hangingPunct="1"/>
            <a:r>
              <a:rPr lang="en-US" altLang="en-US" sz="2200" smtClean="0"/>
              <a:t>Removed disk must be placed on one of the needles</a:t>
            </a:r>
          </a:p>
          <a:p>
            <a:pPr lvl="1" eaLnBrk="1" hangingPunct="1"/>
            <a:r>
              <a:rPr lang="en-US" altLang="en-US" sz="2200" smtClean="0"/>
              <a:t>A larger disk cannot be placed on top of a smaller disk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1905000" y="5867400"/>
            <a:ext cx="558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FIGURE 6-8</a:t>
            </a:r>
            <a:r>
              <a:rPr lang="en-US" altLang="en-US"/>
              <a:t> Tower of Hanoi problem with three disks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32575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2514600"/>
            <a:ext cx="1082348" cy="27699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64 is arbitrary</a:t>
            </a:r>
          </a:p>
        </p:txBody>
      </p:sp>
    </p:spTree>
    <p:extLst>
      <p:ext uri="{BB962C8B-B14F-4D97-AF65-F5344CB8AC3E}">
        <p14:creationId xmlns:p14="http://schemas.microsoft.com/office/powerpoint/2010/main" val="21462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/>
          <a:lstStyle/>
          <a:p>
            <a:r>
              <a:rPr lang="en-US" dirty="0" smtClean="0"/>
              <a:t>Book has additional details</a:t>
            </a:r>
          </a:p>
          <a:p>
            <a:r>
              <a:rPr lang="en-US" dirty="0" smtClean="0"/>
              <a:t>Let’s think about it…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514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5952" y="4114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 beginning </a:t>
            </a:r>
          </a:p>
          <a:p>
            <a:r>
              <a:rPr lang="en-US" dirty="0" smtClean="0"/>
              <a:t>Only 2 possible choices</a:t>
            </a:r>
          </a:p>
          <a:p>
            <a:pPr lvl="1"/>
            <a:r>
              <a:rPr lang="en-US" dirty="0" smtClean="0"/>
              <a:t>But which is the correct one?</a:t>
            </a:r>
          </a:p>
        </p:txBody>
      </p:sp>
      <p:sp>
        <p:nvSpPr>
          <p:cNvPr id="7" name="TextBox 6"/>
          <p:cNvSpPr txBox="1"/>
          <p:nvPr/>
        </p:nvSpPr>
        <p:spPr>
          <a:xfrm rot="21049881">
            <a:off x="6305169" y="4613140"/>
            <a:ext cx="2112758" cy="64633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This sounds like </a:t>
            </a:r>
          </a:p>
          <a:p>
            <a:r>
              <a:rPr lang="en-US" i="1" dirty="0" smtClean="0"/>
              <a:t>that </a:t>
            </a:r>
            <a:r>
              <a:rPr lang="en-US" i="1" dirty="0" err="1" smtClean="0"/>
              <a:t>wascally</a:t>
            </a:r>
            <a:r>
              <a:rPr lang="en-US" i="1" dirty="0" smtClean="0"/>
              <a:t> </a:t>
            </a:r>
            <a:r>
              <a:rPr lang="en-US" i="1" dirty="0" err="1" smtClean="0"/>
              <a:t>Wabbit</a:t>
            </a:r>
            <a:endParaRPr lang="en-US" i="1" dirty="0" smtClean="0"/>
          </a:p>
        </p:txBody>
      </p:sp>
      <p:pic>
        <p:nvPicPr>
          <p:cNvPr id="8196" name="Picture 4" descr="http://www.mikesfreegifs.com/main4/funny/bugs%20elmer%20fud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5067300"/>
            <a:ext cx="97182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to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possible problem solving approaches</a:t>
            </a:r>
          </a:p>
          <a:p>
            <a:pPr lvl="1"/>
            <a:r>
              <a:rPr lang="en-US" dirty="0" smtClean="0"/>
              <a:t>Determine the first step, then go on</a:t>
            </a:r>
          </a:p>
          <a:p>
            <a:pPr lvl="2"/>
            <a:r>
              <a:rPr lang="en-US" dirty="0" smtClean="0"/>
              <a:t>i.e. stepwise refinement </a:t>
            </a:r>
          </a:p>
          <a:p>
            <a:pPr lvl="3"/>
            <a:r>
              <a:rPr lang="en-US" dirty="0" smtClean="0"/>
              <a:t>produces a series of sequential steps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Break down into cases</a:t>
            </a:r>
          </a:p>
          <a:p>
            <a:pPr lvl="2"/>
            <a:r>
              <a:rPr lang="en-US" dirty="0" smtClean="0"/>
              <a:t>i.e. handle each case separately</a:t>
            </a:r>
          </a:p>
          <a:p>
            <a:pPr lvl="3"/>
            <a:r>
              <a:rPr lang="en-US" dirty="0" smtClean="0"/>
              <a:t>produces a conditional statement</a:t>
            </a:r>
          </a:p>
          <a:p>
            <a:pPr lvl="3"/>
            <a:endParaRPr lang="en-US" dirty="0"/>
          </a:p>
          <a:p>
            <a:r>
              <a:rPr lang="en-US" dirty="0" smtClean="0"/>
              <a:t>Neither seem to apply</a:t>
            </a:r>
            <a:endParaRPr lang="en-US" dirty="0"/>
          </a:p>
        </p:txBody>
      </p:sp>
      <p:pic>
        <p:nvPicPr>
          <p:cNvPr id="20482" name="Picture 2" descr="http://1.bp.blogspot.com/-KGSejK-oXX0/UIXwR_Mi_3I/AAAAAAAAGgw/sst-NLW-KGA/s1600/A+Wild+Hare+%281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076575" cy="22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49881">
            <a:off x="4595877" y="4266589"/>
            <a:ext cx="3969805" cy="64633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How about starting in the Middle,</a:t>
            </a:r>
          </a:p>
          <a:p>
            <a:r>
              <a:rPr lang="en-US" i="1" dirty="0" smtClean="0"/>
              <a:t>and working both forward and backward</a:t>
            </a:r>
          </a:p>
        </p:txBody>
      </p:sp>
    </p:spTree>
    <p:extLst>
      <p:ext uri="{BB962C8B-B14F-4D97-AF65-F5344CB8AC3E}">
        <p14:creationId xmlns:p14="http://schemas.microsoft.com/office/powerpoint/2010/main" val="2200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Pretend You Already Solved It 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Here we have moved </a:t>
            </a:r>
            <a:br>
              <a:rPr lang="en-US" dirty="0" smtClean="0"/>
            </a:br>
            <a:r>
              <a:rPr lang="en-US" dirty="0" smtClean="0"/>
              <a:t>3 disks from </a:t>
            </a:r>
            <a:r>
              <a:rPr lang="en-US" b="1" dirty="0" smtClean="0">
                <a:solidFill>
                  <a:srgbClr val="FF0000"/>
                </a:solidFill>
              </a:rPr>
              <a:t>needle A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00B050"/>
                </a:solidFill>
              </a:rPr>
              <a:t>needle C</a:t>
            </a:r>
            <a:r>
              <a:rPr lang="en-US" dirty="0" smtClean="0"/>
              <a:t> using </a:t>
            </a:r>
            <a:r>
              <a:rPr lang="en-US" b="1" dirty="0" smtClean="0">
                <a:solidFill>
                  <a:srgbClr val="0066FF"/>
                </a:solidFill>
              </a:rPr>
              <a:t>needle B</a:t>
            </a:r>
          </a:p>
          <a:p>
            <a:pPr lvl="3"/>
            <a:r>
              <a:rPr lang="en-US" i="1" dirty="0" smtClean="0"/>
              <a:t>Notice 3 = 4 minus 1 from original start picture</a:t>
            </a:r>
          </a:p>
          <a:p>
            <a:endParaRPr lang="en-US" dirty="0" smtClean="0"/>
          </a:p>
          <a:p>
            <a:r>
              <a:rPr lang="en-US" dirty="0" smtClean="0"/>
              <a:t>We can now move </a:t>
            </a:r>
            <a:br>
              <a:rPr lang="en-US" dirty="0" smtClean="0"/>
            </a:br>
            <a:r>
              <a:rPr lang="en-US" dirty="0" smtClean="0"/>
              <a:t>1 disk from </a:t>
            </a:r>
            <a:r>
              <a:rPr lang="en-US" b="1" dirty="0">
                <a:solidFill>
                  <a:srgbClr val="FF0000"/>
                </a:solidFill>
              </a:rPr>
              <a:t>needle A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b="1" dirty="0">
                <a:solidFill>
                  <a:srgbClr val="0066FF"/>
                </a:solidFill>
              </a:rPr>
              <a:t>needle B </a:t>
            </a:r>
            <a:endParaRPr lang="en-US" b="1" dirty="0" smtClean="0">
              <a:solidFill>
                <a:srgbClr val="0066FF"/>
              </a:solidFill>
            </a:endParaRPr>
          </a:p>
          <a:p>
            <a:endParaRPr lang="en-US" b="1" dirty="0">
              <a:solidFill>
                <a:srgbClr val="0066FF"/>
              </a:solidFill>
            </a:endParaRPr>
          </a:p>
          <a:p>
            <a:r>
              <a:rPr lang="en-US" dirty="0" smtClean="0"/>
              <a:t>Then we move </a:t>
            </a:r>
            <a:br>
              <a:rPr lang="en-US" dirty="0" smtClean="0"/>
            </a:br>
            <a:r>
              <a:rPr lang="en-US" dirty="0" smtClean="0"/>
              <a:t>3 disks from </a:t>
            </a:r>
            <a:r>
              <a:rPr lang="en-US" b="1" dirty="0">
                <a:solidFill>
                  <a:srgbClr val="00B050"/>
                </a:solidFill>
              </a:rPr>
              <a:t>needle C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b="1" dirty="0">
                <a:solidFill>
                  <a:srgbClr val="0066FF"/>
                </a:solidFill>
              </a:rPr>
              <a:t>needle B </a:t>
            </a:r>
            <a:r>
              <a:rPr lang="en-US" dirty="0" smtClean="0"/>
              <a:t>using </a:t>
            </a:r>
            <a:r>
              <a:rPr lang="en-US" b="1" dirty="0">
                <a:solidFill>
                  <a:srgbClr val="FF0000"/>
                </a:solidFill>
              </a:rPr>
              <a:t>needle A</a:t>
            </a:r>
            <a:r>
              <a:rPr lang="en-US" dirty="0"/>
              <a:t> </a:t>
            </a:r>
            <a:endParaRPr lang="en-US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31640"/>
            <a:ext cx="47815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1231640"/>
            <a:ext cx="1447800" cy="1457325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475" y="1231640"/>
            <a:ext cx="1447800" cy="1457325"/>
          </a:xfrm>
          <a:prstGeom prst="rect">
            <a:avLst/>
          </a:prstGeom>
          <a:solidFill>
            <a:srgbClr val="0066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6350" y="1227091"/>
            <a:ext cx="1447800" cy="1457325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29843" y="862308"/>
            <a:ext cx="109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 needle 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96718" y="862308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blue needle </a:t>
            </a:r>
            <a:r>
              <a:rPr lang="en-US" sz="14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390" y="862308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green needle 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20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Move </a:t>
            </a:r>
            <a:br>
              <a:rPr lang="en-US" dirty="0" smtClean="0"/>
            </a:br>
            <a:r>
              <a:rPr lang="en-US" i="1" dirty="0" smtClean="0"/>
              <a:t>N-1</a:t>
            </a:r>
            <a:r>
              <a:rPr lang="en-US" dirty="0" smtClean="0"/>
              <a:t> disks from </a:t>
            </a:r>
            <a:r>
              <a:rPr lang="en-US" b="1" dirty="0" smtClean="0">
                <a:solidFill>
                  <a:srgbClr val="FF0000"/>
                </a:solidFill>
              </a:rPr>
              <a:t>needle A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00B050"/>
                </a:solidFill>
              </a:rPr>
              <a:t>needle C</a:t>
            </a:r>
            <a:r>
              <a:rPr lang="en-US" dirty="0" smtClean="0"/>
              <a:t> using </a:t>
            </a:r>
            <a:r>
              <a:rPr lang="en-US" b="1" dirty="0" smtClean="0">
                <a:solidFill>
                  <a:srgbClr val="0066FF"/>
                </a:solidFill>
              </a:rPr>
              <a:t>needle B</a:t>
            </a:r>
          </a:p>
          <a:p>
            <a:endParaRPr lang="en-US" dirty="0" smtClean="0"/>
          </a:p>
          <a:p>
            <a:r>
              <a:rPr lang="en-US" dirty="0" smtClean="0"/>
              <a:t>Move</a:t>
            </a:r>
            <a:br>
              <a:rPr lang="en-US" dirty="0" smtClean="0"/>
            </a:br>
            <a:r>
              <a:rPr lang="en-US" dirty="0" smtClean="0"/>
              <a:t>1 disk from </a:t>
            </a:r>
            <a:r>
              <a:rPr lang="en-US" b="1" dirty="0">
                <a:solidFill>
                  <a:srgbClr val="FF0000"/>
                </a:solidFill>
              </a:rPr>
              <a:t>needle A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b="1" dirty="0">
                <a:solidFill>
                  <a:srgbClr val="0066FF"/>
                </a:solidFill>
              </a:rPr>
              <a:t>needle B </a:t>
            </a:r>
            <a:endParaRPr lang="en-US" b="1" dirty="0" smtClean="0">
              <a:solidFill>
                <a:srgbClr val="0066FF"/>
              </a:solidFill>
            </a:endParaRPr>
          </a:p>
          <a:p>
            <a:endParaRPr lang="en-US" b="1" dirty="0">
              <a:solidFill>
                <a:srgbClr val="0066FF"/>
              </a:solidFill>
            </a:endParaRPr>
          </a:p>
          <a:p>
            <a:r>
              <a:rPr lang="en-US" dirty="0" smtClean="0"/>
              <a:t>Move</a:t>
            </a:r>
            <a:br>
              <a:rPr lang="en-US" dirty="0" smtClean="0"/>
            </a:br>
            <a:r>
              <a:rPr lang="en-US" i="1" dirty="0" smtClean="0"/>
              <a:t>N-1</a:t>
            </a:r>
            <a:r>
              <a:rPr lang="en-US" dirty="0" smtClean="0"/>
              <a:t> disks from </a:t>
            </a:r>
            <a:r>
              <a:rPr lang="en-US" b="1" dirty="0">
                <a:solidFill>
                  <a:srgbClr val="00B050"/>
                </a:solidFill>
              </a:rPr>
              <a:t>needle C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b="1" dirty="0">
                <a:solidFill>
                  <a:srgbClr val="0066FF"/>
                </a:solidFill>
              </a:rPr>
              <a:t>needle B </a:t>
            </a:r>
            <a:r>
              <a:rPr lang="en-US" dirty="0" smtClean="0"/>
              <a:t>using </a:t>
            </a:r>
            <a:r>
              <a:rPr lang="en-US" b="1" dirty="0">
                <a:solidFill>
                  <a:srgbClr val="FF0000"/>
                </a:solidFill>
              </a:rPr>
              <a:t>needle A</a:t>
            </a:r>
            <a:r>
              <a:rPr lang="en-US" dirty="0"/>
              <a:t> </a:t>
            </a:r>
            <a:endParaRPr lang="en-US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31640"/>
            <a:ext cx="47815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1231640"/>
            <a:ext cx="1447800" cy="1457325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475" y="1231640"/>
            <a:ext cx="1447800" cy="1457325"/>
          </a:xfrm>
          <a:prstGeom prst="rect">
            <a:avLst/>
          </a:prstGeom>
          <a:solidFill>
            <a:srgbClr val="0066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6350" y="1227091"/>
            <a:ext cx="1447800" cy="1457325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29843" y="862308"/>
            <a:ext cx="109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 needle 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96718" y="862308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blue needle </a:t>
            </a:r>
            <a:r>
              <a:rPr lang="en-US" sz="14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390" y="862308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green needle 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33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382000" cy="304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Move N disks from 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to </a:t>
            </a:r>
            <a:r>
              <a:rPr lang="en-US" b="1" i="1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 </a:t>
            </a:r>
            <a:r>
              <a:rPr lang="en-US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using </a:t>
            </a:r>
            <a:r>
              <a:rPr lang="en-US" b="1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Hanoi 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N, char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, char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char </a:t>
            </a:r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move all but last disk to C</a:t>
            </a:r>
            <a:br>
              <a:rPr 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Hanoi(N-1,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move one disk from A to B</a:t>
            </a:r>
            <a:br>
              <a:rPr 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“move disk from needle " &lt;&lt;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&lt;&lt; " to " &lt;&lt; 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3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move all disks from C back to B</a:t>
            </a:r>
            <a:br>
              <a:rPr lang="en-US" sz="2300" i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Hanoi(N-1,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31640"/>
            <a:ext cx="47815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1231640"/>
            <a:ext cx="1447800" cy="1457325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475" y="1231640"/>
            <a:ext cx="1447800" cy="1457325"/>
          </a:xfrm>
          <a:prstGeom prst="rect">
            <a:avLst/>
          </a:prstGeom>
          <a:solidFill>
            <a:srgbClr val="0066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6350" y="1227091"/>
            <a:ext cx="1447800" cy="1457325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43363">
            <a:off x="1955935" y="2379055"/>
            <a:ext cx="4224233" cy="4616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Anyone see a problem with this?</a:t>
            </a:r>
          </a:p>
        </p:txBody>
      </p:sp>
      <p:sp>
        <p:nvSpPr>
          <p:cNvPr id="10" name="TextBox 9"/>
          <p:cNvSpPr txBox="1"/>
          <p:nvPr/>
        </p:nvSpPr>
        <p:spPr>
          <a:xfrm rot="21443363">
            <a:off x="4080568" y="3677705"/>
            <a:ext cx="4243469" cy="64633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Hey! This never terminates!</a:t>
            </a:r>
          </a:p>
          <a:p>
            <a:r>
              <a:rPr lang="en-US" i="1" dirty="0" smtClean="0"/>
              <a:t>N just becomes negative and it keeps going!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9843" y="862308"/>
            <a:ext cx="109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 needle A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96718" y="862308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blue needle </a:t>
            </a:r>
            <a:r>
              <a:rPr lang="en-US" sz="1400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3390" y="862308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green needle 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69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382000" cy="3581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Hanoi 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N, char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, char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char </a:t>
            </a:r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(N == 1) 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&lt;&lt; "move disk from needle " &lt;&lt;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&lt;&lt; " to " &lt;&lt; 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 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move all but last disk to C</a:t>
            </a:r>
            <a:br>
              <a:rPr 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Hanoi(N-1,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move one disk from A to B</a:t>
            </a:r>
            <a:br>
              <a:rPr 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"move disk from needle " &lt;&lt;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&lt;&lt; " to " &lt;&lt; 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3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move all disks from C back to B</a:t>
            </a:r>
            <a:br>
              <a:rPr lang="en-US" sz="2300" i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3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Hanoi(N-1,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31640"/>
            <a:ext cx="47815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1231640"/>
            <a:ext cx="1447800" cy="1457325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475" y="1231640"/>
            <a:ext cx="1447800" cy="1457325"/>
          </a:xfrm>
          <a:prstGeom prst="rect">
            <a:avLst/>
          </a:prstGeom>
          <a:solidFill>
            <a:srgbClr val="0066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6350" y="1227091"/>
            <a:ext cx="1447800" cy="1457325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43363">
            <a:off x="5434537" y="2947212"/>
            <a:ext cx="3492046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FIX: just move the smallest disk directly</a:t>
            </a:r>
          </a:p>
          <a:p>
            <a:r>
              <a:rPr lang="en-US" sz="1600" i="1" dirty="0" smtClean="0"/>
              <a:t>From A to B… don’t need 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5053" y="3651571"/>
            <a:ext cx="6936451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Notice the function call (in main)</a:t>
            </a:r>
          </a:p>
          <a:p>
            <a:r>
              <a:rPr lang="en-US" dirty="0" smtClean="0"/>
              <a:t>if you wanted to move 4 disks from Red to Green would be:</a:t>
            </a:r>
          </a:p>
          <a:p>
            <a:endParaRPr lang="en-US" dirty="0" smtClean="0"/>
          </a:p>
          <a:p>
            <a:r>
              <a:rPr lang="en-US" dirty="0" smtClean="0"/>
              <a:t>Hanoi(4, ‘R’, ‘G’, ‘B’);    //assume ‘R’ for red, ‘G’ for green, ‘B’ for blue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9843" y="862308"/>
            <a:ext cx="109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 needle 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96718" y="862308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blue needle </a:t>
            </a:r>
            <a:r>
              <a:rPr lang="en-US" sz="1400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3390" y="862308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green needle 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91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Tower of Hanoi (cont’d.)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Case: first needle contains only one disk</a:t>
            </a:r>
          </a:p>
          <a:p>
            <a:pPr lvl="1" eaLnBrk="1" hangingPunct="1"/>
            <a:r>
              <a:rPr lang="en-US" altLang="en-US" dirty="0" smtClean="0"/>
              <a:t>Move disk directly from needle 1 to needle 3</a:t>
            </a:r>
          </a:p>
          <a:p>
            <a:pPr eaLnBrk="1" hangingPunct="1"/>
            <a:r>
              <a:rPr lang="en-US" altLang="en-US" dirty="0" smtClean="0"/>
              <a:t>Case: first needle contains only two disks</a:t>
            </a:r>
          </a:p>
          <a:p>
            <a:pPr lvl="1" eaLnBrk="1" hangingPunct="1"/>
            <a:r>
              <a:rPr lang="en-US" altLang="en-US" dirty="0" smtClean="0"/>
              <a:t>Move first disk from needle 1 to needle 2</a:t>
            </a:r>
          </a:p>
          <a:p>
            <a:pPr lvl="1" eaLnBrk="1" hangingPunct="1"/>
            <a:r>
              <a:rPr lang="en-US" altLang="en-US" dirty="0" smtClean="0"/>
              <a:t>Move second disk from needle 1 to needle 3</a:t>
            </a:r>
          </a:p>
          <a:p>
            <a:pPr lvl="1" eaLnBrk="1" hangingPunct="1"/>
            <a:r>
              <a:rPr lang="en-US" altLang="en-US" dirty="0" smtClean="0"/>
              <a:t>Move first disk from needle 2 to needle 3</a:t>
            </a:r>
          </a:p>
          <a:p>
            <a:pPr eaLnBrk="1" hangingPunct="1"/>
            <a:r>
              <a:rPr lang="en-US" altLang="en-US" dirty="0" smtClean="0"/>
              <a:t>Case: first needle contains three disks</a:t>
            </a:r>
          </a:p>
        </p:txBody>
      </p:sp>
    </p:spTree>
    <p:extLst>
      <p:ext uri="{BB962C8B-B14F-4D97-AF65-F5344CB8AC3E}">
        <p14:creationId xmlns:p14="http://schemas.microsoft.com/office/powerpoint/2010/main" val="22431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Tower of Hanoi (cont’d.)</a:t>
            </a:r>
          </a:p>
        </p:txBody>
      </p:sp>
      <p:sp>
        <p:nvSpPr>
          <p:cNvPr id="32773" name="Rectangle 12"/>
          <p:cNvSpPr>
            <a:spLocks noChangeArrowheads="1"/>
          </p:cNvSpPr>
          <p:nvPr/>
        </p:nvSpPr>
        <p:spPr bwMode="auto">
          <a:xfrm>
            <a:off x="1600200" y="5867400"/>
            <a:ext cx="672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FIGURE 6-9</a:t>
            </a:r>
            <a:r>
              <a:rPr lang="en-US" altLang="en-US"/>
              <a:t> Solution to Tower of Hanoi problem with three disks</a:t>
            </a:r>
          </a:p>
        </p:txBody>
      </p:sp>
      <p:pic>
        <p:nvPicPr>
          <p:cNvPr id="195598" name="Picture 1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1295400"/>
            <a:ext cx="329798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Learn about recursive definitions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Explore the </a:t>
            </a:r>
            <a:r>
              <a:rPr lang="en-US" altLang="en-US" u="sng" dirty="0" smtClean="0"/>
              <a:t>base case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and the </a:t>
            </a:r>
            <a:r>
              <a:rPr lang="en-US" altLang="en-US" u="sng" dirty="0" smtClean="0"/>
              <a:t>general case </a:t>
            </a:r>
            <a:br>
              <a:rPr lang="en-US" altLang="en-US" u="sng" dirty="0" smtClean="0"/>
            </a:br>
            <a:r>
              <a:rPr lang="en-US" altLang="en-US" dirty="0" smtClean="0"/>
              <a:t>of a recursive definition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Learn about recursive algorithms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Learn about recursive functions</a:t>
            </a:r>
          </a:p>
        </p:txBody>
      </p:sp>
    </p:spTree>
    <p:extLst>
      <p:ext uri="{BB962C8B-B14F-4D97-AF65-F5344CB8AC3E}">
        <p14:creationId xmlns:p14="http://schemas.microsoft.com/office/powerpoint/2010/main" val="18097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(cont’d.)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Generalize problem to the case of 64 disks</a:t>
            </a:r>
          </a:p>
          <a:p>
            <a:pPr lvl="1" eaLnBrk="1" hangingPunct="1"/>
            <a:r>
              <a:rPr lang="en-US" altLang="en-US" smtClean="0"/>
              <a:t>Recursive algorithm in pseudocode</a:t>
            </a:r>
          </a:p>
        </p:txBody>
      </p:sp>
      <p:pic>
        <p:nvPicPr>
          <p:cNvPr id="33798" name="Picture 5" descr="Ch 06 Hanoi 64 disk pseudo co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743200"/>
            <a:ext cx="7600950" cy="1847850"/>
          </a:xfrm>
          <a:noFill/>
        </p:spPr>
      </p:pic>
    </p:spTree>
    <p:extLst>
      <p:ext uri="{BB962C8B-B14F-4D97-AF65-F5344CB8AC3E}">
        <p14:creationId xmlns:p14="http://schemas.microsoft.com/office/powerpoint/2010/main" val="18174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(cont’d.)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Generalize problem to the case of 64 disks</a:t>
            </a:r>
          </a:p>
          <a:p>
            <a:pPr lvl="1" eaLnBrk="1" hangingPunct="1"/>
            <a:r>
              <a:rPr lang="en-US" altLang="en-US" smtClean="0"/>
              <a:t>Recursive algorithm in C++</a:t>
            </a:r>
          </a:p>
        </p:txBody>
      </p:sp>
      <p:pic>
        <p:nvPicPr>
          <p:cNvPr id="34822" name="Picture 5" descr="Ch 06 Hanoi 64 disk c++ co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590800"/>
            <a:ext cx="7162800" cy="2538413"/>
          </a:xfrm>
          <a:noFill/>
        </p:spPr>
      </p:pic>
    </p:spTree>
    <p:extLst>
      <p:ext uri="{BB962C8B-B14F-4D97-AF65-F5344CB8AC3E}">
        <p14:creationId xmlns:p14="http://schemas.microsoft.com/office/powerpoint/2010/main" val="23701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Tower of Hanoi (cont’d.)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Without showing the math (yet)</a:t>
            </a:r>
          </a:p>
          <a:p>
            <a:pPr eaLnBrk="1" hangingPunct="1"/>
            <a:r>
              <a:rPr lang="en-US" altLang="en-US" dirty="0" smtClean="0"/>
              <a:t>Consider</a:t>
            </a:r>
          </a:p>
          <a:p>
            <a:pPr lvl="1"/>
            <a:r>
              <a:rPr lang="en-US" altLang="en-US" dirty="0" smtClean="0"/>
              <a:t>Analysis of Tower of Hanoi </a:t>
            </a:r>
            <a:r>
              <a:rPr lang="en-US" altLang="en-US" sz="1800" dirty="0" smtClean="0"/>
              <a:t>(gives O(2</a:t>
            </a:r>
            <a:r>
              <a:rPr lang="en-US" altLang="en-US" sz="1800" baseline="30000" dirty="0" smtClean="0"/>
              <a:t>n</a:t>
            </a:r>
            <a:r>
              <a:rPr lang="en-US" altLang="en-US" sz="1800" dirty="0" smtClean="0"/>
              <a:t>) )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Time necessary to move all 64 disks from needle 1 to needle 3</a:t>
            </a:r>
          </a:p>
          <a:p>
            <a:pPr lvl="2"/>
            <a:r>
              <a:rPr lang="en-US" altLang="en-US" dirty="0" smtClean="0"/>
              <a:t>Manually: roughly 5 x 10</a:t>
            </a:r>
            <a:r>
              <a:rPr lang="en-US" altLang="en-US" baseline="30000" dirty="0" smtClean="0"/>
              <a:t>11 </a:t>
            </a:r>
            <a:r>
              <a:rPr lang="en-US" altLang="en-US" dirty="0" smtClean="0"/>
              <a:t>years</a:t>
            </a:r>
          </a:p>
          <a:p>
            <a:pPr lvl="3"/>
            <a:r>
              <a:rPr lang="en-US" altLang="en-US" dirty="0" smtClean="0"/>
              <a:t>Universe is about 15 billion years old (1.5 x 10</a:t>
            </a:r>
            <a:r>
              <a:rPr lang="en-US" altLang="en-US" baseline="30000" dirty="0" smtClean="0"/>
              <a:t>10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 smtClean="0"/>
              <a:t>Computer: 500 years</a:t>
            </a:r>
          </a:p>
          <a:p>
            <a:pPr lvl="3"/>
            <a:r>
              <a:rPr lang="en-US" altLang="en-US" dirty="0" smtClean="0"/>
              <a:t>To generate 2</a:t>
            </a:r>
            <a:r>
              <a:rPr lang="en-US" altLang="en-US" baseline="30000" dirty="0" smtClean="0"/>
              <a:t>64 </a:t>
            </a:r>
            <a:r>
              <a:rPr lang="en-US" altLang="en-US" dirty="0" smtClean="0"/>
              <a:t>moves at the rate of 1 billion moves per second</a:t>
            </a:r>
          </a:p>
        </p:txBody>
      </p:sp>
    </p:spTree>
    <p:extLst>
      <p:ext uri="{BB962C8B-B14F-4D97-AF65-F5344CB8AC3E}">
        <p14:creationId xmlns:p14="http://schemas.microsoft.com/office/powerpoint/2010/main" val="8515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Recursion or Iteration?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Dependent upon nature of the solution and efficiency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Efficiency</a:t>
            </a:r>
          </a:p>
          <a:p>
            <a:pPr lvl="1" eaLnBrk="1" hangingPunct="1"/>
            <a:r>
              <a:rPr lang="en-US" altLang="en-US" dirty="0" smtClean="0"/>
              <a:t>Overhead of recursive function: </a:t>
            </a:r>
            <a:br>
              <a:rPr lang="en-US" altLang="en-US" dirty="0" smtClean="0"/>
            </a:br>
            <a:r>
              <a:rPr lang="en-US" altLang="en-US" dirty="0" smtClean="0"/>
              <a:t>execution time and memory usage</a:t>
            </a:r>
          </a:p>
          <a:p>
            <a:pPr lvl="2" eaLnBrk="1" hangingPunct="1"/>
            <a:r>
              <a:rPr lang="en-US" altLang="en-US" dirty="0" smtClean="0"/>
              <a:t>Given speed memory of today’s computers, we can depend more on how programmer envisions solution</a:t>
            </a:r>
          </a:p>
          <a:p>
            <a:pPr lvl="1" eaLnBrk="1" hangingPunct="1"/>
            <a:r>
              <a:rPr lang="en-US" altLang="en-US" dirty="0" smtClean="0"/>
              <a:t>Use of programmer’s time</a:t>
            </a:r>
          </a:p>
          <a:p>
            <a:pPr lvl="1" eaLnBrk="1" hangingPunct="1"/>
            <a:r>
              <a:rPr lang="en-US" altLang="en-US" dirty="0" smtClean="0"/>
              <a:t>Any program that can be written recursively can also be written iteratively</a:t>
            </a:r>
          </a:p>
        </p:txBody>
      </p:sp>
    </p:spTree>
    <p:extLst>
      <p:ext uri="{BB962C8B-B14F-4D97-AF65-F5344CB8AC3E}">
        <p14:creationId xmlns:p14="http://schemas.microsoft.com/office/powerpoint/2010/main" val="35073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Recursion is a useful programming tool</a:t>
            </a:r>
          </a:p>
          <a:p>
            <a:r>
              <a:rPr lang="en-US" dirty="0" smtClean="0"/>
              <a:t>Recursion relates rather directly to Math Induction</a:t>
            </a:r>
          </a:p>
          <a:p>
            <a:endParaRPr lang="en-US" dirty="0"/>
          </a:p>
          <a:p>
            <a:r>
              <a:rPr lang="en-US" dirty="0" smtClean="0"/>
              <a:t>Sometimes recursive solutions can be envisioned faster and coded faster</a:t>
            </a:r>
          </a:p>
          <a:p>
            <a:pPr lvl="1"/>
            <a:r>
              <a:rPr lang="en-US" dirty="0" smtClean="0"/>
              <a:t>However</a:t>
            </a:r>
          </a:p>
          <a:p>
            <a:pPr lvl="2"/>
            <a:r>
              <a:rPr lang="en-US" dirty="0" smtClean="0"/>
              <a:t>they may cause issues at runtime for “large N”</a:t>
            </a:r>
            <a:br>
              <a:rPr lang="en-US" dirty="0" smtClean="0"/>
            </a:br>
            <a:r>
              <a:rPr lang="en-US" dirty="0" smtClean="0"/>
              <a:t>by consuming all the computers cycles and memory</a:t>
            </a:r>
          </a:p>
          <a:p>
            <a:pPr lvl="3"/>
            <a:r>
              <a:rPr lang="en-US" dirty="0" smtClean="0"/>
              <a:t>i.e. crash the program</a:t>
            </a:r>
          </a:p>
          <a:p>
            <a:endParaRPr lang="en-US" dirty="0" smtClean="0"/>
          </a:p>
          <a:p>
            <a:r>
              <a:rPr lang="en-US" dirty="0" smtClean="0"/>
              <a:t>Iterative solutions will take roughly the same amount of computer runtime</a:t>
            </a:r>
          </a:p>
          <a:p>
            <a:pPr lvl="1"/>
            <a:r>
              <a:rPr lang="en-US" dirty="0" smtClean="0"/>
              <a:t>should never crash the computer</a:t>
            </a:r>
          </a:p>
          <a:p>
            <a:pPr lvl="1"/>
            <a:r>
              <a:rPr lang="en-US" dirty="0" smtClean="0"/>
              <a:t>may take longer to envision and code correctly</a:t>
            </a:r>
          </a:p>
        </p:txBody>
      </p:sp>
    </p:spTree>
    <p:extLst>
      <p:ext uri="{BB962C8B-B14F-4D97-AF65-F5344CB8AC3E}">
        <p14:creationId xmlns:p14="http://schemas.microsoft.com/office/powerpoint/2010/main" val="13475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</a:t>
            </a:r>
            <a:r>
              <a:rPr lang="en-US" dirty="0"/>
              <a:t>Y</a:t>
            </a:r>
            <a:r>
              <a:rPr lang="en-US" dirty="0" smtClean="0"/>
              <a:t>our Hanoi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homework specifies you are to use the following cases in your solution.</a:t>
            </a:r>
          </a:p>
          <a:p>
            <a:pPr lvl="1"/>
            <a:r>
              <a:rPr lang="en-US" dirty="0" smtClean="0"/>
              <a:t>Doing or not doing this will likely affect the recursion count you return. So use these cases.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Base Case</a:t>
            </a:r>
            <a:r>
              <a:rPr lang="en-US" altLang="en-US" dirty="0"/>
              <a:t>: first needle contains only one disk</a:t>
            </a:r>
          </a:p>
          <a:p>
            <a:pPr lvl="2"/>
            <a:r>
              <a:rPr lang="en-US" altLang="en-US" dirty="0"/>
              <a:t>Move disk directly from needle 1 to needle 3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Base Case</a:t>
            </a:r>
            <a:r>
              <a:rPr lang="en-US" altLang="en-US" dirty="0"/>
              <a:t>: first needle contains only two disks</a:t>
            </a:r>
          </a:p>
          <a:p>
            <a:pPr lvl="2"/>
            <a:r>
              <a:rPr lang="en-US" altLang="en-US" dirty="0"/>
              <a:t>Move first disk from needle 1 to needle 2</a:t>
            </a:r>
          </a:p>
          <a:p>
            <a:pPr lvl="2"/>
            <a:r>
              <a:rPr lang="en-US" altLang="en-US" dirty="0"/>
              <a:t>Move second disk from needle 1 to needle 3</a:t>
            </a:r>
          </a:p>
          <a:p>
            <a:pPr lvl="2"/>
            <a:r>
              <a:rPr lang="en-US" altLang="en-US" dirty="0"/>
              <a:t>Move first disk from needle 2 to needle 3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General Case</a:t>
            </a:r>
            <a:r>
              <a:rPr lang="en-US" altLang="en-US" dirty="0"/>
              <a:t>: first needle contains three </a:t>
            </a:r>
            <a:r>
              <a:rPr lang="en-US" altLang="en-US" dirty="0" smtClean="0"/>
              <a:t>or more disks</a:t>
            </a:r>
          </a:p>
          <a:p>
            <a:pPr lvl="2"/>
            <a:r>
              <a:rPr lang="en-US" altLang="en-US" dirty="0" smtClean="0"/>
              <a:t>Make recursive calls as needed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43363">
            <a:off x="6892659" y="3692874"/>
            <a:ext cx="2097049" cy="830997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This 2</a:t>
            </a:r>
            <a:r>
              <a:rPr lang="en-US" sz="1600" i="1" baseline="30000" dirty="0" smtClean="0"/>
              <a:t>nd</a:t>
            </a:r>
            <a:r>
              <a:rPr lang="en-US" sz="1600" i="1" dirty="0" smtClean="0"/>
              <a:t> base case was </a:t>
            </a:r>
          </a:p>
          <a:p>
            <a:r>
              <a:rPr lang="en-US" sz="1600" i="1" dirty="0" smtClean="0"/>
              <a:t>NOT accounted for in </a:t>
            </a:r>
          </a:p>
          <a:p>
            <a:r>
              <a:rPr lang="en-US" sz="1600" i="1" dirty="0" smtClean="0"/>
              <a:t>the code just </a:t>
            </a:r>
            <a:r>
              <a:rPr lang="en-US" sz="1600" i="1" dirty="0" smtClean="0"/>
              <a:t>presented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9666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Play – Things </a:t>
            </a:r>
            <a:r>
              <a:rPr lang="en-US" dirty="0" smtClean="0"/>
              <a:t>to Work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Peer Review for Homework 4</a:t>
            </a:r>
          </a:p>
          <a:p>
            <a:endParaRPr lang="en-US" dirty="0" smtClean="0"/>
          </a:p>
          <a:p>
            <a:r>
              <a:rPr lang="en-US" dirty="0" smtClean="0"/>
              <a:t>Homework 5</a:t>
            </a:r>
          </a:p>
          <a:p>
            <a:endParaRPr lang="en-US" dirty="0" smtClean="0"/>
          </a:p>
          <a:p>
            <a:r>
              <a:rPr lang="en-US" dirty="0" smtClean="0"/>
              <a:t>Also have the Induction Presentation if Time allows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</a:p>
          <a:p>
            <a:endParaRPr lang="en-US" dirty="0"/>
          </a:p>
          <a:p>
            <a:r>
              <a:rPr lang="en-US" dirty="0"/>
              <a:t>Also have the Induction Presentation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/>
              <a:t>Time allows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Recursive Definitions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3810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Recursion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Process of solving a problem by reducing it to smaller versions of itself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Example: factorial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5!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5 * 4 * 3 * 2 * 1 =120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If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is a nonnegative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Factorial of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is denoted as:    </a:t>
            </a:r>
            <a:r>
              <a:rPr lang="en-US" altLang="en-US" sz="2800" b="1" i="1" dirty="0" smtClean="0"/>
              <a:t>n</a:t>
            </a:r>
            <a:r>
              <a:rPr lang="en-US" altLang="en-US" sz="2800" b="1" dirty="0" smtClean="0"/>
              <a:t>!</a:t>
            </a:r>
            <a:endParaRPr lang="en-US" altLang="en-US" b="1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and defined as follows: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4800600"/>
            <a:ext cx="573266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for n = 0:	0! = 1			</a:t>
            </a:r>
            <a:r>
              <a:rPr lang="en-US" sz="1400" dirty="0" smtClean="0"/>
              <a:t>Equation 6-1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344180"/>
            <a:ext cx="573266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for n &gt; </a:t>
            </a:r>
            <a:r>
              <a:rPr lang="en-US" sz="2800" b="1" dirty="0" smtClean="0"/>
              <a:t>0:	n! = n * (n-1)!	</a:t>
            </a:r>
            <a:r>
              <a:rPr lang="en-US" sz="1400" dirty="0" smtClean="0"/>
              <a:t>Equation 6-2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46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Recursive Definitions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" y="1361420"/>
            <a:ext cx="5732660" cy="1066800"/>
            <a:chOff x="609600" y="1361420"/>
            <a:chExt cx="5732660" cy="1066800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361420"/>
              <a:ext cx="573266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for n = 0:	0! = 1			</a:t>
              </a:r>
              <a:r>
                <a:rPr lang="en-US" sz="1400" dirty="0" smtClean="0"/>
                <a:t>Equation 6-1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1905000"/>
              <a:ext cx="573266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for n &gt; </a:t>
              </a:r>
              <a:r>
                <a:rPr lang="en-US" sz="2800" b="1" dirty="0" smtClean="0"/>
                <a:t>0:	n! = n * (n-1)!	</a:t>
              </a:r>
              <a:r>
                <a:rPr lang="en-US" sz="1400" dirty="0" smtClean="0"/>
                <a:t>Equation 6-2</a:t>
              </a:r>
              <a:endParaRPr lang="en-US" sz="1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43200" y="4800600"/>
            <a:ext cx="5732660" cy="1066800"/>
            <a:chOff x="2743200" y="4800600"/>
            <a:chExt cx="5732660" cy="1066800"/>
          </a:xfrm>
        </p:grpSpPr>
        <p:sp>
          <p:nvSpPr>
            <p:cNvPr id="7" name="TextBox 6"/>
            <p:cNvSpPr txBox="1"/>
            <p:nvPr/>
          </p:nvSpPr>
          <p:spPr>
            <a:xfrm>
              <a:off x="2743200" y="4800600"/>
              <a:ext cx="573266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for n = 0:	0! = 1			</a:t>
              </a:r>
              <a:r>
                <a:rPr lang="en-US" sz="1400" dirty="0" smtClean="0"/>
                <a:t>Equation 6-1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200" y="5344180"/>
              <a:ext cx="573266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for n &gt; </a:t>
              </a:r>
              <a:r>
                <a:rPr lang="en-US" sz="2800" b="1" dirty="0" smtClean="0"/>
                <a:t>0:	n! = n * (n-1)!	</a:t>
              </a:r>
              <a:r>
                <a:rPr lang="en-US" sz="1400" dirty="0" smtClean="0"/>
                <a:t>Equation 6-2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75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72063E-6 L -0.23837 -0.4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2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Recursive Definitions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" y="1361420"/>
            <a:ext cx="5732660" cy="1066800"/>
            <a:chOff x="609600" y="1361420"/>
            <a:chExt cx="5732660" cy="1066800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361420"/>
              <a:ext cx="573266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for n = 0:	0! = 1			</a:t>
              </a:r>
              <a:r>
                <a:rPr lang="en-US" sz="1400" dirty="0" smtClean="0"/>
                <a:t>Equation 6-1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1905000"/>
              <a:ext cx="573266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for n &gt; </a:t>
              </a:r>
              <a:r>
                <a:rPr lang="en-US" sz="2800" b="1" dirty="0" smtClean="0"/>
                <a:t>0:	n! = n * (n-1)!	</a:t>
              </a:r>
              <a:r>
                <a:rPr lang="en-US" sz="1400" dirty="0" smtClean="0"/>
                <a:t>Equation 6-2</a:t>
              </a:r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77000" y="1381427"/>
            <a:ext cx="2460930" cy="1754326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case has</a:t>
            </a:r>
          </a:p>
          <a:p>
            <a:r>
              <a:rPr lang="en-US" dirty="0" smtClean="0"/>
              <a:t>no factorial on the </a:t>
            </a:r>
          </a:p>
          <a:p>
            <a:r>
              <a:rPr lang="en-US" dirty="0" smtClean="0"/>
              <a:t>right hand side</a:t>
            </a:r>
          </a:p>
          <a:p>
            <a:endParaRPr lang="en-US" dirty="0"/>
          </a:p>
          <a:p>
            <a:r>
              <a:rPr lang="en-US" dirty="0" smtClean="0"/>
              <a:t>This is commonly called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BASE CASE</a:t>
            </a:r>
            <a:endParaRPr lang="en-US" b="1" u="sng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1066800"/>
            <a:ext cx="6172200" cy="109981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57013" y="3288153"/>
            <a:ext cx="2880917" cy="64633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It provides a </a:t>
            </a:r>
            <a:r>
              <a:rPr lang="en-US" b="1" u="sng" dirty="0" smtClean="0"/>
              <a:t>Direct Solution</a:t>
            </a:r>
          </a:p>
          <a:p>
            <a:r>
              <a:rPr lang="en-US" dirty="0" smtClean="0"/>
              <a:t>i.e. if n == 0 then answer is 1</a:t>
            </a:r>
          </a:p>
        </p:txBody>
      </p:sp>
    </p:spTree>
    <p:extLst>
      <p:ext uri="{BB962C8B-B14F-4D97-AF65-F5344CB8AC3E}">
        <p14:creationId xmlns:p14="http://schemas.microsoft.com/office/powerpoint/2010/main" val="1813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Recursive Definitions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" y="1361420"/>
            <a:ext cx="5732660" cy="1066800"/>
            <a:chOff x="609600" y="1361420"/>
            <a:chExt cx="5732660" cy="1066800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361420"/>
              <a:ext cx="573266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for n = 0:	0! = 1			</a:t>
              </a:r>
              <a:r>
                <a:rPr lang="en-US" sz="1400" dirty="0" smtClean="0"/>
                <a:t>Equation 6-1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1905000"/>
              <a:ext cx="573266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for n &gt; </a:t>
              </a:r>
              <a:r>
                <a:rPr lang="en-US" sz="2800" b="1" dirty="0" smtClean="0"/>
                <a:t>0:	n! = n * (n-1)!	</a:t>
              </a:r>
              <a:r>
                <a:rPr lang="en-US" sz="1400" dirty="0" smtClean="0"/>
                <a:t>Equation 6-2</a:t>
              </a:r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77000" y="1381427"/>
            <a:ext cx="2326342" cy="1754326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case DOES have</a:t>
            </a:r>
          </a:p>
          <a:p>
            <a:r>
              <a:rPr lang="en-US" dirty="0" smtClean="0"/>
              <a:t>a factorial on the </a:t>
            </a:r>
          </a:p>
          <a:p>
            <a:r>
              <a:rPr lang="en-US" dirty="0" smtClean="0"/>
              <a:t>right hand side</a:t>
            </a:r>
          </a:p>
          <a:p>
            <a:endParaRPr lang="en-US" dirty="0"/>
          </a:p>
          <a:p>
            <a:r>
              <a:rPr lang="en-US" dirty="0" smtClean="0"/>
              <a:t>This is called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GENERAL CASE</a:t>
            </a:r>
            <a:endParaRPr lang="en-US" b="1" u="sng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1654264"/>
            <a:ext cx="6172200" cy="109981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3288153"/>
            <a:ext cx="2582758" cy="64633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aka Inductive Case</a:t>
            </a:r>
          </a:p>
          <a:p>
            <a:r>
              <a:rPr lang="en-US" dirty="0" smtClean="0"/>
              <a:t>aka </a:t>
            </a:r>
            <a:r>
              <a:rPr lang="en-US" b="1" u="sng" dirty="0" smtClean="0"/>
              <a:t>Recursive Definition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559" y="4120383"/>
            <a:ext cx="4237057" cy="64633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It REDUCES a problem to another problem</a:t>
            </a:r>
          </a:p>
          <a:p>
            <a:r>
              <a:rPr lang="en-US" dirty="0" smtClean="0"/>
              <a:t>of the SAME FORM but SMALLER inputs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5" y="5133833"/>
            <a:ext cx="628248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By reducing a problem to smaller and smaller inputs</a:t>
            </a:r>
          </a:p>
          <a:p>
            <a:r>
              <a:rPr lang="en-US" dirty="0"/>
              <a:t>	</a:t>
            </a:r>
            <a:r>
              <a:rPr lang="en-US" dirty="0" smtClean="0"/>
              <a:t>	Eventually</a:t>
            </a:r>
          </a:p>
          <a:p>
            <a:r>
              <a:rPr lang="en-US" dirty="0"/>
              <a:t>	</a:t>
            </a:r>
            <a:r>
              <a:rPr lang="en-US" dirty="0" smtClean="0"/>
              <a:t>		end up at the base case</a:t>
            </a:r>
          </a:p>
        </p:txBody>
      </p:sp>
    </p:spTree>
    <p:extLst>
      <p:ext uri="{BB962C8B-B14F-4D97-AF65-F5344CB8AC3E}">
        <p14:creationId xmlns:p14="http://schemas.microsoft.com/office/powerpoint/2010/main" val="37542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6883</TotalTime>
  <Words>1768</Words>
  <Application>Microsoft Office PowerPoint</Application>
  <PresentationFormat>On-screen Show (4:3)</PresentationFormat>
  <Paragraphs>541</Paragraphs>
  <Slides>57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1_Office Theme</vt:lpstr>
      <vt:lpstr>Recursion</vt:lpstr>
      <vt:lpstr>Things of Note</vt:lpstr>
      <vt:lpstr>Previously</vt:lpstr>
      <vt:lpstr>Marker Slide</vt:lpstr>
      <vt:lpstr>Objectives</vt:lpstr>
      <vt:lpstr>Recursive Definitions</vt:lpstr>
      <vt:lpstr>Recursive Definitions</vt:lpstr>
      <vt:lpstr>Recursive Definitions</vt:lpstr>
      <vt:lpstr>Recursive Definitions</vt:lpstr>
      <vt:lpstr>Recursive Definitions (cont’d.)</vt:lpstr>
      <vt:lpstr>Factorial C++ Code</vt:lpstr>
      <vt:lpstr>Factorial C++ Code</vt:lpstr>
      <vt:lpstr>Factorial C++ Code</vt:lpstr>
      <vt:lpstr>Factorial C++ Code</vt:lpstr>
      <vt:lpstr>Factorial C++ Code</vt:lpstr>
      <vt:lpstr>Factorial C++ Code</vt:lpstr>
      <vt:lpstr>Factorial C++ Code</vt:lpstr>
      <vt:lpstr>Factorial C++ Code</vt:lpstr>
      <vt:lpstr>Factorial C++ Code</vt:lpstr>
      <vt:lpstr>Factorial C++ Code</vt:lpstr>
      <vt:lpstr>Recursive Definitions (cont’d.)</vt:lpstr>
      <vt:lpstr>Recursive Definitions (cont’d.)</vt:lpstr>
      <vt:lpstr>Recursive Definitions (cont’d.)</vt:lpstr>
      <vt:lpstr>Recursive Definitions (cont’d.)</vt:lpstr>
      <vt:lpstr>Marker Slide</vt:lpstr>
      <vt:lpstr>Largest Element in an Array</vt:lpstr>
      <vt:lpstr>Largest Element in an Array (cont’d.)</vt:lpstr>
      <vt:lpstr>Largest Element in an Array (cont’d.)</vt:lpstr>
      <vt:lpstr>Largest Element in an Array (cont’d.)</vt:lpstr>
      <vt:lpstr>Let’s Test It</vt:lpstr>
      <vt:lpstr>Largest Element in an Array (cont’d.)</vt:lpstr>
      <vt:lpstr>Largest Element in an Array (cont’d.)</vt:lpstr>
      <vt:lpstr>Largest Element in an Array (cont’d.)</vt:lpstr>
      <vt:lpstr>Largest Element in an Array (cont’d.)</vt:lpstr>
      <vt:lpstr>Largest Element in an Array (cont’d.)</vt:lpstr>
      <vt:lpstr>Largest Element in an Array (cont’d.)</vt:lpstr>
      <vt:lpstr>Largest Element in an Array (cont’d.)</vt:lpstr>
      <vt:lpstr>Largest Element in an Array (cont’d.)</vt:lpstr>
      <vt:lpstr>Marker Slide</vt:lpstr>
      <vt:lpstr>Book examples</vt:lpstr>
      <vt:lpstr>Tower of Hanoi</vt:lpstr>
      <vt:lpstr>Finding the Solution</vt:lpstr>
      <vt:lpstr>Things to Try</vt:lpstr>
      <vt:lpstr>Pretend You Already Solved It Some</vt:lpstr>
      <vt:lpstr>Generalize</vt:lpstr>
      <vt:lpstr>Code It</vt:lpstr>
      <vt:lpstr>Code It</vt:lpstr>
      <vt:lpstr>Tower of Hanoi (cont’d.)</vt:lpstr>
      <vt:lpstr>Tower of Hanoi (cont’d.)</vt:lpstr>
      <vt:lpstr>Tower of Hanoi (cont’d.)</vt:lpstr>
      <vt:lpstr>Tower of Hanoi (cont’d.)</vt:lpstr>
      <vt:lpstr>Tower of Hanoi (cont’d.)</vt:lpstr>
      <vt:lpstr>Recursion or Iteration?</vt:lpstr>
      <vt:lpstr>Summary Review</vt:lpstr>
      <vt:lpstr>For Your Hanoi Homework</vt:lpstr>
      <vt:lpstr>Free Play – Things to Work 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1724</cp:revision>
  <dcterms:created xsi:type="dcterms:W3CDTF">2006-08-16T00:00:00Z</dcterms:created>
  <dcterms:modified xsi:type="dcterms:W3CDTF">2014-10-05T15:24:11Z</dcterms:modified>
</cp:coreProperties>
</file>