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18" r:id="rId3"/>
    <p:sldId id="419" r:id="rId4"/>
    <p:sldId id="420" r:id="rId5"/>
    <p:sldId id="414" r:id="rId6"/>
    <p:sldId id="416" r:id="rId7"/>
    <p:sldId id="417" r:id="rId8"/>
    <p:sldId id="421" r:id="rId9"/>
    <p:sldId id="422" r:id="rId10"/>
    <p:sldId id="423" r:id="rId11"/>
    <p:sldId id="415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7" autoAdjust="0"/>
    <p:restoredTop sz="86387" autoAdjust="0"/>
  </p:normalViewPr>
  <p:slideViewPr>
    <p:cSldViewPr>
      <p:cViewPr>
        <p:scale>
          <a:sx n="70" d="100"/>
          <a:sy n="70" d="100"/>
        </p:scale>
        <p:origin x="-113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Hanoi Towers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Oh Recursion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74" y="4648200"/>
            <a:ext cx="2243076" cy="1685925"/>
          </a:xfrm>
          <a:prstGeom prst="rect">
            <a:avLst/>
          </a:prstGeom>
        </p:spPr>
      </p:pic>
      <p:pic>
        <p:nvPicPr>
          <p:cNvPr id="3074" name="Picture 2" descr="http://edu.i-lo.tarnow.pl/inf/utils/010_2010/images/1005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0451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86" y="304800"/>
            <a:ext cx="3886200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Tower of Hanoi &amp; Big </a:t>
            </a:r>
            <a:r>
              <a:rPr lang="en-US" sz="1400" dirty="0" smtClean="0"/>
              <a:t>Oh</a:t>
            </a:r>
          </a:p>
          <a:p>
            <a:r>
              <a:rPr lang="en-US" sz="1400" dirty="0" err="1" smtClean="0"/>
              <a:t>Pseudocode</a:t>
            </a:r>
            <a:endParaRPr lang="en-US" sz="1400" dirty="0"/>
          </a:p>
          <a:p>
            <a:r>
              <a:rPr lang="en-US" sz="1400" dirty="0"/>
              <a:t>:</a:t>
            </a:r>
          </a:p>
          <a:p>
            <a:r>
              <a:rPr lang="en-US" sz="1400" dirty="0"/>
              <a:t>FUNCTION</a:t>
            </a:r>
          </a:p>
          <a:p>
            <a:r>
              <a:rPr lang="en-US" sz="1400" dirty="0" err="1"/>
              <a:t>MoveTower</a:t>
            </a:r>
            <a:r>
              <a:rPr lang="en-US" sz="1400" dirty="0"/>
              <a:t>(n, </a:t>
            </a:r>
            <a:r>
              <a:rPr lang="en-US" sz="1400" dirty="0" err="1"/>
              <a:t>source,dest</a:t>
            </a:r>
            <a:r>
              <a:rPr lang="en-US" sz="1400" dirty="0"/>
              <a:t>, spare):</a:t>
            </a:r>
          </a:p>
          <a:p>
            <a:r>
              <a:rPr lang="en-US" sz="1400" dirty="0"/>
              <a:t>IF n == 1, THEN:</a:t>
            </a:r>
          </a:p>
          <a:p>
            <a:r>
              <a:rPr lang="en-US" sz="1400" dirty="0"/>
              <a:t>   move disk 1 from source to </a:t>
            </a:r>
            <a:r>
              <a:rPr lang="en-US" sz="1400" dirty="0" err="1"/>
              <a:t>dest</a:t>
            </a:r>
            <a:r>
              <a:rPr lang="en-US" sz="1400" dirty="0"/>
              <a:t>  //base case</a:t>
            </a:r>
          </a:p>
          <a:p>
            <a:r>
              <a:rPr lang="en-US" sz="1400" dirty="0"/>
              <a:t>ELSE: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MoveTower</a:t>
            </a:r>
            <a:r>
              <a:rPr lang="en-US" sz="1400" dirty="0"/>
              <a:t>(n - 1, source, spare, </a:t>
            </a:r>
            <a:r>
              <a:rPr lang="en-US" sz="1400" dirty="0" err="1"/>
              <a:t>dest</a:t>
            </a:r>
            <a:r>
              <a:rPr lang="en-US" sz="1400" dirty="0"/>
              <a:t>) // Step 1</a:t>
            </a:r>
          </a:p>
          <a:p>
            <a:r>
              <a:rPr lang="en-US" sz="1400" dirty="0"/>
              <a:t>   move disk n from source to </a:t>
            </a:r>
            <a:r>
              <a:rPr lang="en-US" sz="1400" dirty="0" err="1"/>
              <a:t>dest</a:t>
            </a:r>
            <a:r>
              <a:rPr lang="en-US" sz="1400" dirty="0"/>
              <a:t>       // Step 2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MoveTower</a:t>
            </a:r>
            <a:r>
              <a:rPr lang="en-US" sz="1400" dirty="0"/>
              <a:t>(n - 1, spare, </a:t>
            </a:r>
            <a:r>
              <a:rPr lang="en-US" sz="1400" dirty="0" err="1"/>
              <a:t>dest</a:t>
            </a:r>
            <a:r>
              <a:rPr lang="en-US" sz="1400" dirty="0"/>
              <a:t>, source) // Step 3</a:t>
            </a:r>
          </a:p>
          <a:p>
            <a:r>
              <a:rPr lang="en-US" sz="1400" dirty="0"/>
              <a:t>END IF </a:t>
            </a:r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r>
              <a:rPr lang="en-US" sz="1400" i="1" dirty="0" smtClean="0"/>
              <a:t>aside</a:t>
            </a:r>
            <a:r>
              <a:rPr lang="en-US" sz="1400" i="1" dirty="0"/>
              <a:t>:</a:t>
            </a:r>
          </a:p>
          <a:p>
            <a:r>
              <a:rPr lang="en-US" sz="1400" i="1" dirty="0"/>
              <a:t>1 is smallest disk and n is the largest disk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267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Notice Something</a:t>
            </a:r>
            <a:endParaRPr lang="en-US" dirty="0"/>
          </a:p>
        </p:txBody>
      </p:sp>
      <p:pic>
        <p:nvPicPr>
          <p:cNvPr id="4" name="Picture 2" descr="http://www.kctm.org/Resources/Pictures/tower%20of%20hanoi%20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858000" cy="31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7296" y="2438400"/>
            <a:ext cx="4665900" cy="454733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02686" y="838200"/>
            <a:ext cx="4136514" cy="32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At the start we have 3 disks (n=3)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 of Move 3, shown below,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We have moved the (n-1) tower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i.e. the tower of 2 disks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to the Middle Peg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On Move 4 we move the largest disk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to the Rightmost Peg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On Move 7 we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have moved the (n-1) tower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to the Rightmost Peg as well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" y="914400"/>
            <a:ext cx="6181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5381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2867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ingleb\Desktop\Courses\CS244\CS244_2014_spring\F005_Presentations\Hanoi\Images\hanoiAnimBlockMov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30" y="914400"/>
            <a:ext cx="2469213" cy="9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738359" y="914400"/>
            <a:ext cx="2205241" cy="2119534"/>
            <a:chOff x="3738359" y="914400"/>
            <a:chExt cx="2205241" cy="2119534"/>
          </a:xfrm>
        </p:grpSpPr>
        <p:sp>
          <p:nvSpPr>
            <p:cNvPr id="9" name="Rounded Rectangle 8"/>
            <p:cNvSpPr/>
            <p:nvPr/>
          </p:nvSpPr>
          <p:spPr>
            <a:xfrm>
              <a:off x="4267200" y="2579201"/>
              <a:ext cx="609600" cy="454733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38359" y="914400"/>
              <a:ext cx="2205241" cy="309899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2842" y="1163225"/>
            <a:ext cx="1407420" cy="1870985"/>
            <a:chOff x="4720442" y="1010825"/>
            <a:chExt cx="1407420" cy="1870985"/>
          </a:xfrm>
        </p:grpSpPr>
        <p:sp>
          <p:nvSpPr>
            <p:cNvPr id="13" name="Rounded Rectangle 12"/>
            <p:cNvSpPr/>
            <p:nvPr/>
          </p:nvSpPr>
          <p:spPr>
            <a:xfrm>
              <a:off x="4720442" y="2427077"/>
              <a:ext cx="609600" cy="454733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720442" y="1010825"/>
              <a:ext cx="1407420" cy="309899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6800" y="1397558"/>
            <a:ext cx="1407420" cy="1636652"/>
            <a:chOff x="4572000" y="1092758"/>
            <a:chExt cx="1407420" cy="1636652"/>
          </a:xfrm>
        </p:grpSpPr>
        <p:sp>
          <p:nvSpPr>
            <p:cNvPr id="16" name="Rounded Rectangle 15"/>
            <p:cNvSpPr/>
            <p:nvPr/>
          </p:nvSpPr>
          <p:spPr>
            <a:xfrm>
              <a:off x="5029200" y="2274677"/>
              <a:ext cx="453242" cy="454733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572000" y="1092758"/>
              <a:ext cx="1407420" cy="309899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2842" y="1695307"/>
            <a:ext cx="1407420" cy="1314593"/>
            <a:chOff x="3520044" y="1238107"/>
            <a:chExt cx="1407420" cy="1314593"/>
          </a:xfrm>
        </p:grpSpPr>
        <p:sp>
          <p:nvSpPr>
            <p:cNvPr id="19" name="Rounded Rectangle 18"/>
            <p:cNvSpPr/>
            <p:nvPr/>
          </p:nvSpPr>
          <p:spPr>
            <a:xfrm>
              <a:off x="4260396" y="2097967"/>
              <a:ext cx="453242" cy="454733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20044" y="1238107"/>
              <a:ext cx="1407420" cy="309899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3829050"/>
            <a:ext cx="6324600" cy="2724150"/>
            <a:chOff x="304800" y="3829050"/>
            <a:chExt cx="6324600" cy="2724150"/>
          </a:xfrm>
        </p:grpSpPr>
        <p:sp>
          <p:nvSpPr>
            <p:cNvPr id="5" name="Rectangle 4"/>
            <p:cNvSpPr/>
            <p:nvPr/>
          </p:nvSpPr>
          <p:spPr>
            <a:xfrm>
              <a:off x="304800" y="4495800"/>
              <a:ext cx="6324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39242" y="3829050"/>
              <a:ext cx="2743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6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" y="914400"/>
            <a:ext cx="6181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5381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2867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ingleb\Desktop\Courses\CS244\CS244_2014_spring\F005_Presentations\Hanoi\Images\hanoiAnimBlockMov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30" y="914400"/>
            <a:ext cx="2469213" cy="9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04800" y="4210050"/>
            <a:ext cx="6324600" cy="2343150"/>
            <a:chOff x="304800" y="4210050"/>
            <a:chExt cx="6324600" cy="2343150"/>
          </a:xfrm>
        </p:grpSpPr>
        <p:sp>
          <p:nvSpPr>
            <p:cNvPr id="22" name="Rectangle 21"/>
            <p:cNvSpPr/>
            <p:nvPr/>
          </p:nvSpPr>
          <p:spPr>
            <a:xfrm>
              <a:off x="304800" y="4495800"/>
              <a:ext cx="6324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39242" y="4210050"/>
              <a:ext cx="2743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95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" y="914400"/>
            <a:ext cx="6181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5381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2867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ingleb\Desktop\Courses\CS244\CS244_2014_spring\F005_Presentations\Hanoi\Images\hanoiAnimBlockMov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30" y="914400"/>
            <a:ext cx="2469213" cy="9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4800" y="4495800"/>
            <a:ext cx="6324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2666999"/>
            <a:ext cx="3886200" cy="1811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Base Case of 1 disk is easy to prove</a:t>
            </a:r>
          </a:p>
          <a:p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b="1" dirty="0" smtClean="0">
                <a:latin typeface="Comic Sans MS" panose="030F0702030302020204" pitchFamily="66" charset="0"/>
              </a:rPr>
              <a:t>Claim:</a:t>
            </a:r>
            <a:r>
              <a:rPr lang="en-US" sz="1400" dirty="0" smtClean="0">
                <a:latin typeface="Comic Sans MS" panose="030F0702030302020204" pitchFamily="66" charset="0"/>
              </a:rPr>
              <a:t> S(1) = 2^1 – 1 = 1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b="1" dirty="0" smtClean="0">
                <a:latin typeface="Comic Sans MS" panose="030F0702030302020204" pitchFamily="66" charset="0"/>
              </a:rPr>
              <a:t>Proof:</a:t>
            </a:r>
            <a:endParaRPr lang="en-US" sz="1400" b="1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Move the one disk from 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the left peg to the right peg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and done taking only 1 Move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" y="914400"/>
            <a:ext cx="6181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5381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2867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4800" y="4876800"/>
            <a:ext cx="6324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" y="914400"/>
            <a:ext cx="6181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5381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2867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4800" y="5334000"/>
            <a:ext cx="6324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" y="914400"/>
            <a:ext cx="6181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5381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2867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4800" y="5791200"/>
            <a:ext cx="632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91000" y="2665767"/>
            <a:ext cx="2867026" cy="34413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8200" y="3009901"/>
            <a:ext cx="976312" cy="2552699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" y="914400"/>
            <a:ext cx="6181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5381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2867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4800" y="6019800"/>
            <a:ext cx="632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43000" y="4629150"/>
            <a:ext cx="3248026" cy="34413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391026" y="4801217"/>
            <a:ext cx="1233486" cy="98998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" y="914400"/>
            <a:ext cx="6181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5381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2867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3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Math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Do the sum(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 example</a:t>
                </a:r>
              </a:p>
              <a:p>
                <a:pPr lvl="1"/>
                <a:r>
                  <a:rPr lang="en-US" dirty="0" smtClean="0"/>
                  <a:t>Prove: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326524"/>
            <a:ext cx="7998439" cy="231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56356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Prove: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563562"/>
              </a:xfrm>
              <a:blipFill rotWithShape="1">
                <a:blip r:embed="rId2"/>
                <a:stretch>
                  <a:fillRect t="-5376" b="-26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66800"/>
            <a:ext cx="701980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52" y="2078421"/>
            <a:ext cx="7162800" cy="427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2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was basic math version of an induction proof</a:t>
            </a:r>
          </a:p>
          <a:p>
            <a:endParaRPr lang="en-US" dirty="0"/>
          </a:p>
          <a:p>
            <a:r>
              <a:rPr lang="en-US" dirty="0" smtClean="0"/>
              <a:t>Next let’s apply it to Towers of Hanoi Problem</a:t>
            </a:r>
          </a:p>
        </p:txBody>
      </p:sp>
    </p:spTree>
    <p:extLst>
      <p:ext uri="{BB962C8B-B14F-4D97-AF65-F5344CB8AC3E}">
        <p14:creationId xmlns:p14="http://schemas.microsoft.com/office/powerpoint/2010/main" val="30119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Towers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5334000"/>
            <a:ext cx="1676400" cy="6397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7 moves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429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78774"/>
            <a:ext cx="6438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kctm.org/Resources/Pictures/tower%20of%20hanoi%20solu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7" y="2903154"/>
            <a:ext cx="6858000" cy="31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800" y="3124200"/>
            <a:ext cx="2667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4114800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52548" y="4114800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38549" y="4114800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105400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5323" y="5103088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12929" y="5106714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4477" y="5264685"/>
            <a:ext cx="1653408" cy="829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Way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95400"/>
            <a:ext cx="62824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while true:</a:t>
            </a:r>
          </a:p>
          <a:p>
            <a:r>
              <a:rPr lang="en-US" dirty="0"/>
              <a:t>    if n is </a:t>
            </a:r>
            <a:r>
              <a:rPr lang="en-US" dirty="0" smtClean="0"/>
              <a:t>odd:</a:t>
            </a:r>
            <a:endParaRPr lang="en-US" dirty="0"/>
          </a:p>
          <a:p>
            <a:r>
              <a:rPr lang="en-US" dirty="0"/>
              <a:t>        move disk1 one peg left (first peg wraps around to last peg)</a:t>
            </a:r>
          </a:p>
          <a:p>
            <a:r>
              <a:rPr lang="en-US" dirty="0"/>
              <a:t>    else:</a:t>
            </a:r>
          </a:p>
          <a:p>
            <a:r>
              <a:rPr lang="en-US" dirty="0"/>
              <a:t>        move disk1 one peg right (last peg wraps around to first peg)</a:t>
            </a:r>
          </a:p>
          <a:p>
            <a:endParaRPr lang="en-US" dirty="0"/>
          </a:p>
          <a:p>
            <a:r>
              <a:rPr lang="en-US" dirty="0"/>
              <a:t>    if done:</a:t>
            </a:r>
          </a:p>
          <a:p>
            <a:r>
              <a:rPr lang="en-US" dirty="0"/>
              <a:t>        break</a:t>
            </a:r>
          </a:p>
          <a:p>
            <a:r>
              <a:rPr lang="en-US" dirty="0"/>
              <a:t>    else:</a:t>
            </a:r>
          </a:p>
          <a:p>
            <a:r>
              <a:rPr lang="en-US" dirty="0"/>
              <a:t>        make the only legal move not involving disk1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Computer Way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95400"/>
            <a:ext cx="6324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Tower of Hanoi &amp; Big </a:t>
            </a:r>
            <a:r>
              <a:rPr lang="en-US" dirty="0" smtClean="0"/>
              <a:t>Oh</a:t>
            </a:r>
          </a:p>
          <a:p>
            <a:r>
              <a:rPr lang="en-US" dirty="0" err="1" smtClean="0"/>
              <a:t>Pseudocode</a:t>
            </a:r>
            <a:endParaRPr lang="en-US" dirty="0"/>
          </a:p>
          <a:p>
            <a:r>
              <a:rPr lang="en-US" dirty="0"/>
              <a:t>:</a:t>
            </a:r>
          </a:p>
          <a:p>
            <a:r>
              <a:rPr lang="en-US" dirty="0"/>
              <a:t>FUNCTION</a:t>
            </a:r>
          </a:p>
          <a:p>
            <a:r>
              <a:rPr lang="en-US" dirty="0" err="1"/>
              <a:t>MoveTower</a:t>
            </a:r>
            <a:r>
              <a:rPr lang="en-US" dirty="0"/>
              <a:t>(n, </a:t>
            </a:r>
            <a:r>
              <a:rPr lang="en-US" dirty="0" err="1"/>
              <a:t>source,dest</a:t>
            </a:r>
            <a:r>
              <a:rPr lang="en-US" dirty="0"/>
              <a:t>, spare):</a:t>
            </a:r>
          </a:p>
          <a:p>
            <a:r>
              <a:rPr lang="en-US" dirty="0"/>
              <a:t>IF n == 1, THEN:</a:t>
            </a:r>
          </a:p>
          <a:p>
            <a:r>
              <a:rPr lang="en-US" dirty="0"/>
              <a:t>   move disk 1 from source to </a:t>
            </a:r>
            <a:r>
              <a:rPr lang="en-US" dirty="0" err="1"/>
              <a:t>dest</a:t>
            </a:r>
            <a:r>
              <a:rPr lang="en-US" dirty="0"/>
              <a:t>  //base case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</a:t>
            </a:r>
            <a:r>
              <a:rPr lang="en-US" dirty="0" err="1"/>
              <a:t>MoveTower</a:t>
            </a:r>
            <a:r>
              <a:rPr lang="en-US" dirty="0"/>
              <a:t>(n - 1, source, spare, </a:t>
            </a:r>
            <a:r>
              <a:rPr lang="en-US" dirty="0" err="1"/>
              <a:t>dest</a:t>
            </a:r>
            <a:r>
              <a:rPr lang="en-US" dirty="0"/>
              <a:t>) // Step 1</a:t>
            </a:r>
          </a:p>
          <a:p>
            <a:r>
              <a:rPr lang="en-US" dirty="0"/>
              <a:t>   move disk n from source to </a:t>
            </a:r>
            <a:r>
              <a:rPr lang="en-US" dirty="0" err="1"/>
              <a:t>dest</a:t>
            </a:r>
            <a:r>
              <a:rPr lang="en-US" dirty="0"/>
              <a:t>       // Step 2</a:t>
            </a:r>
          </a:p>
          <a:p>
            <a:r>
              <a:rPr lang="en-US" dirty="0"/>
              <a:t>   </a:t>
            </a:r>
            <a:r>
              <a:rPr lang="en-US" dirty="0" err="1"/>
              <a:t>MoveTower</a:t>
            </a:r>
            <a:r>
              <a:rPr lang="en-US" dirty="0"/>
              <a:t>(n - 1, spare, </a:t>
            </a:r>
            <a:r>
              <a:rPr lang="en-US" dirty="0" err="1"/>
              <a:t>dest</a:t>
            </a:r>
            <a:r>
              <a:rPr lang="en-US" dirty="0"/>
              <a:t>, source) // Step 3</a:t>
            </a:r>
          </a:p>
          <a:p>
            <a:r>
              <a:rPr lang="en-US" dirty="0"/>
              <a:t>END IF </a:t>
            </a:r>
          </a:p>
          <a:p>
            <a:endParaRPr lang="en-US" dirty="0"/>
          </a:p>
          <a:p>
            <a:r>
              <a:rPr lang="en-US" dirty="0"/>
              <a:t>aside:</a:t>
            </a:r>
          </a:p>
          <a:p>
            <a:r>
              <a:rPr lang="en-US" dirty="0"/>
              <a:t>1 is smallest disk and n is the largest disk</a:t>
            </a:r>
          </a:p>
        </p:txBody>
      </p:sp>
      <p:pic>
        <p:nvPicPr>
          <p:cNvPr id="2050" name="Picture 2" descr="http://upload.wikimedia.org/wikipedia/commons/6/60/Tower_of_Hanoi_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3048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0" y="1374628"/>
            <a:ext cx="5105400" cy="34259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295399"/>
            <a:ext cx="3200400" cy="1035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How did we get this code?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we start in the “middle”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See next slides</a:t>
            </a:r>
          </a:p>
        </p:txBody>
      </p:sp>
    </p:spTree>
    <p:extLst>
      <p:ext uri="{BB962C8B-B14F-4D97-AF65-F5344CB8AC3E}">
        <p14:creationId xmlns:p14="http://schemas.microsoft.com/office/powerpoint/2010/main" val="8486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86" y="304800"/>
            <a:ext cx="3886200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Tower of Hanoi &amp; Big </a:t>
            </a:r>
            <a:r>
              <a:rPr lang="en-US" sz="1400" dirty="0" smtClean="0"/>
              <a:t>Oh</a:t>
            </a:r>
          </a:p>
          <a:p>
            <a:r>
              <a:rPr lang="en-US" sz="1400" dirty="0" err="1" smtClean="0"/>
              <a:t>Pseudocode</a:t>
            </a:r>
            <a:endParaRPr lang="en-US" sz="1400" dirty="0"/>
          </a:p>
          <a:p>
            <a:r>
              <a:rPr lang="en-US" sz="1400" dirty="0"/>
              <a:t>:</a:t>
            </a:r>
          </a:p>
          <a:p>
            <a:r>
              <a:rPr lang="en-US" sz="1400" dirty="0"/>
              <a:t>FUNCTION</a:t>
            </a:r>
          </a:p>
          <a:p>
            <a:r>
              <a:rPr lang="en-US" sz="1400" dirty="0" err="1"/>
              <a:t>MoveTower</a:t>
            </a:r>
            <a:r>
              <a:rPr lang="en-US" sz="1400" dirty="0"/>
              <a:t>(n, </a:t>
            </a:r>
            <a:r>
              <a:rPr lang="en-US" sz="1400" dirty="0" err="1"/>
              <a:t>source,dest</a:t>
            </a:r>
            <a:r>
              <a:rPr lang="en-US" sz="1400" dirty="0"/>
              <a:t>, spare):</a:t>
            </a:r>
          </a:p>
          <a:p>
            <a:r>
              <a:rPr lang="en-US" sz="1400" dirty="0"/>
              <a:t>IF n == 1, THEN:</a:t>
            </a:r>
          </a:p>
          <a:p>
            <a:r>
              <a:rPr lang="en-US" sz="1400" dirty="0"/>
              <a:t>   move disk 1 from source to </a:t>
            </a:r>
            <a:r>
              <a:rPr lang="en-US" sz="1400" dirty="0" err="1"/>
              <a:t>dest</a:t>
            </a:r>
            <a:r>
              <a:rPr lang="en-US" sz="1400" dirty="0"/>
              <a:t>  //base case</a:t>
            </a:r>
          </a:p>
          <a:p>
            <a:r>
              <a:rPr lang="en-US" sz="1400" dirty="0"/>
              <a:t>ELSE: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MoveTower</a:t>
            </a:r>
            <a:r>
              <a:rPr lang="en-US" sz="1400" dirty="0"/>
              <a:t>(n - 1, source, spare, </a:t>
            </a:r>
            <a:r>
              <a:rPr lang="en-US" sz="1400" dirty="0" err="1"/>
              <a:t>dest</a:t>
            </a:r>
            <a:r>
              <a:rPr lang="en-US" sz="1400" dirty="0"/>
              <a:t>) // Step 1</a:t>
            </a:r>
          </a:p>
          <a:p>
            <a:r>
              <a:rPr lang="en-US" sz="1400" dirty="0"/>
              <a:t>   move disk n from source to </a:t>
            </a:r>
            <a:r>
              <a:rPr lang="en-US" sz="1400" dirty="0" err="1"/>
              <a:t>dest</a:t>
            </a:r>
            <a:r>
              <a:rPr lang="en-US" sz="1400" dirty="0"/>
              <a:t>       // Step 2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MoveTower</a:t>
            </a:r>
            <a:r>
              <a:rPr lang="en-US" sz="1400" dirty="0"/>
              <a:t>(n - 1, spare, </a:t>
            </a:r>
            <a:r>
              <a:rPr lang="en-US" sz="1400" dirty="0" err="1"/>
              <a:t>dest</a:t>
            </a:r>
            <a:r>
              <a:rPr lang="en-US" sz="1400" dirty="0"/>
              <a:t>, source) // Step 3</a:t>
            </a:r>
          </a:p>
          <a:p>
            <a:r>
              <a:rPr lang="en-US" sz="1400" dirty="0"/>
              <a:t>END IF </a:t>
            </a:r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r>
              <a:rPr lang="en-US" sz="1400" i="1" dirty="0" smtClean="0"/>
              <a:t>aside</a:t>
            </a:r>
            <a:r>
              <a:rPr lang="en-US" sz="1400" i="1" dirty="0"/>
              <a:t>:</a:t>
            </a:r>
          </a:p>
          <a:p>
            <a:r>
              <a:rPr lang="en-US" sz="1400" i="1" dirty="0"/>
              <a:t>1 is smallest disk and n is the largest disk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267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Notice Something</a:t>
            </a:r>
            <a:endParaRPr lang="en-US" dirty="0"/>
          </a:p>
        </p:txBody>
      </p:sp>
      <p:pic>
        <p:nvPicPr>
          <p:cNvPr id="4" name="Picture 2" descr="http://www.kctm.org/Resources/Pictures/tower%20of%20hanoi%20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858000" cy="31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96000" y="4191000"/>
            <a:ext cx="1981200" cy="1818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19200" y="5100466"/>
            <a:ext cx="4876800" cy="90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786" y="1876418"/>
            <a:ext cx="4665900" cy="454733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02686" y="838200"/>
            <a:ext cx="4136514" cy="2529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At the start we have 3 disks (n=3)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As of Move 3, shown below,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We have moved the (n-1) tower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i="1" dirty="0" smtClean="0">
                <a:latin typeface="Comic Sans MS" panose="030F0702030302020204" pitchFamily="66" charset="0"/>
              </a:rPr>
              <a:t>i.e. the tower of 2 disks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to the Middle Peg</a:t>
            </a:r>
          </a:p>
        </p:txBody>
      </p:sp>
    </p:spTree>
    <p:extLst>
      <p:ext uri="{BB962C8B-B14F-4D97-AF65-F5344CB8AC3E}">
        <p14:creationId xmlns:p14="http://schemas.microsoft.com/office/powerpoint/2010/main" val="32079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86" y="304800"/>
            <a:ext cx="3886200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Tower of Hanoi &amp; Big </a:t>
            </a:r>
            <a:r>
              <a:rPr lang="en-US" sz="1400" dirty="0" smtClean="0"/>
              <a:t>Oh</a:t>
            </a:r>
          </a:p>
          <a:p>
            <a:r>
              <a:rPr lang="en-US" sz="1400" dirty="0" err="1" smtClean="0"/>
              <a:t>Pseudocode</a:t>
            </a:r>
            <a:endParaRPr lang="en-US" sz="1400" dirty="0"/>
          </a:p>
          <a:p>
            <a:r>
              <a:rPr lang="en-US" sz="1400" dirty="0"/>
              <a:t>:</a:t>
            </a:r>
          </a:p>
          <a:p>
            <a:r>
              <a:rPr lang="en-US" sz="1400" dirty="0"/>
              <a:t>FUNCTION</a:t>
            </a:r>
          </a:p>
          <a:p>
            <a:r>
              <a:rPr lang="en-US" sz="1400" dirty="0" err="1"/>
              <a:t>MoveTower</a:t>
            </a:r>
            <a:r>
              <a:rPr lang="en-US" sz="1400" dirty="0"/>
              <a:t>(n, </a:t>
            </a:r>
            <a:r>
              <a:rPr lang="en-US" sz="1400" dirty="0" err="1"/>
              <a:t>source,dest</a:t>
            </a:r>
            <a:r>
              <a:rPr lang="en-US" sz="1400" dirty="0"/>
              <a:t>, spare):</a:t>
            </a:r>
          </a:p>
          <a:p>
            <a:r>
              <a:rPr lang="en-US" sz="1400" dirty="0"/>
              <a:t>IF n == 1, THEN:</a:t>
            </a:r>
          </a:p>
          <a:p>
            <a:r>
              <a:rPr lang="en-US" sz="1400" dirty="0"/>
              <a:t>   move disk 1 from source to </a:t>
            </a:r>
            <a:r>
              <a:rPr lang="en-US" sz="1400" dirty="0" err="1"/>
              <a:t>dest</a:t>
            </a:r>
            <a:r>
              <a:rPr lang="en-US" sz="1400" dirty="0"/>
              <a:t>  //base case</a:t>
            </a:r>
          </a:p>
          <a:p>
            <a:r>
              <a:rPr lang="en-US" sz="1400" dirty="0"/>
              <a:t>ELSE: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MoveTower</a:t>
            </a:r>
            <a:r>
              <a:rPr lang="en-US" sz="1400" dirty="0"/>
              <a:t>(n - 1, source, spare, </a:t>
            </a:r>
            <a:r>
              <a:rPr lang="en-US" sz="1400" dirty="0" err="1"/>
              <a:t>dest</a:t>
            </a:r>
            <a:r>
              <a:rPr lang="en-US" sz="1400" dirty="0"/>
              <a:t>) // Step 1</a:t>
            </a:r>
          </a:p>
          <a:p>
            <a:r>
              <a:rPr lang="en-US" sz="1400" dirty="0"/>
              <a:t>   move disk n from source to </a:t>
            </a:r>
            <a:r>
              <a:rPr lang="en-US" sz="1400" dirty="0" err="1"/>
              <a:t>dest</a:t>
            </a:r>
            <a:r>
              <a:rPr lang="en-US" sz="1400" dirty="0"/>
              <a:t>       // Step 2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MoveTower</a:t>
            </a:r>
            <a:r>
              <a:rPr lang="en-US" sz="1400" dirty="0"/>
              <a:t>(n - 1, spare, </a:t>
            </a:r>
            <a:r>
              <a:rPr lang="en-US" sz="1400" dirty="0" err="1"/>
              <a:t>dest</a:t>
            </a:r>
            <a:r>
              <a:rPr lang="en-US" sz="1400" dirty="0"/>
              <a:t>, source) // Step 3</a:t>
            </a:r>
          </a:p>
          <a:p>
            <a:r>
              <a:rPr lang="en-US" sz="1400" dirty="0"/>
              <a:t>END IF </a:t>
            </a:r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r>
              <a:rPr lang="en-US" sz="1400" i="1" dirty="0" smtClean="0"/>
              <a:t>aside</a:t>
            </a:r>
            <a:r>
              <a:rPr lang="en-US" sz="1400" i="1" dirty="0"/>
              <a:t>:</a:t>
            </a:r>
          </a:p>
          <a:p>
            <a:r>
              <a:rPr lang="en-US" sz="1400" i="1" dirty="0"/>
              <a:t>1 is smallest disk and n is the largest disk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267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Notice Something</a:t>
            </a:r>
            <a:endParaRPr lang="en-US" dirty="0"/>
          </a:p>
        </p:txBody>
      </p:sp>
      <p:pic>
        <p:nvPicPr>
          <p:cNvPr id="4" name="Picture 2" descr="http://www.kctm.org/Resources/Pictures/tower%20of%20hanoi%20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858000" cy="31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96000" y="5100466"/>
            <a:ext cx="1981200" cy="90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19200" y="5100466"/>
            <a:ext cx="4876800" cy="90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2686" y="838200"/>
            <a:ext cx="4136514" cy="2529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At the start we have 3 disks (n=3)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 of Move 3, shown below,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We have moved the (n-1) tower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i.e. the tower of 2 disks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to the Middle Peg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On Move 4 we move the largest disk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to the Rightmost Peg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96" y="2148935"/>
            <a:ext cx="4665900" cy="454733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6426</TotalTime>
  <Words>697</Words>
  <Application>Microsoft Office PowerPoint</Application>
  <PresentationFormat>On-screen Show (4:3)</PresentationFormat>
  <Paragraphs>175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Hanoi Towers Big Oh Recursion</vt:lpstr>
      <vt:lpstr>First: Math Example</vt:lpstr>
      <vt:lpstr>Prove:    ∑_(i=1)^n▒i=(n(n+1))/2</vt:lpstr>
      <vt:lpstr>Moving On</vt:lpstr>
      <vt:lpstr>Towers of Hanoi</vt:lpstr>
      <vt:lpstr>Human Way</vt:lpstr>
      <vt:lpstr>Computer Way</vt:lpstr>
      <vt:lpstr>Notice Something</vt:lpstr>
      <vt:lpstr>Notice Something</vt:lpstr>
      <vt:lpstr>Notice Something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1583</cp:revision>
  <dcterms:created xsi:type="dcterms:W3CDTF">2006-08-16T00:00:00Z</dcterms:created>
  <dcterms:modified xsi:type="dcterms:W3CDTF">2014-09-28T21:19:16Z</dcterms:modified>
</cp:coreProperties>
</file>