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56" r:id="rId2"/>
    <p:sldId id="414" r:id="rId3"/>
    <p:sldId id="552" r:id="rId4"/>
    <p:sldId id="415" r:id="rId5"/>
    <p:sldId id="695" r:id="rId6"/>
    <p:sldId id="492" r:id="rId7"/>
    <p:sldId id="493" r:id="rId8"/>
    <p:sldId id="696" r:id="rId9"/>
    <p:sldId id="550" r:id="rId10"/>
    <p:sldId id="562" r:id="rId11"/>
    <p:sldId id="660" r:id="rId12"/>
    <p:sldId id="661" r:id="rId13"/>
    <p:sldId id="563" r:id="rId14"/>
    <p:sldId id="564" r:id="rId15"/>
    <p:sldId id="697" r:id="rId16"/>
    <p:sldId id="587" r:id="rId17"/>
    <p:sldId id="663" r:id="rId18"/>
    <p:sldId id="664" r:id="rId19"/>
    <p:sldId id="666" r:id="rId20"/>
    <p:sldId id="667" r:id="rId21"/>
    <p:sldId id="668" r:id="rId22"/>
    <p:sldId id="669" r:id="rId23"/>
    <p:sldId id="670" r:id="rId24"/>
    <p:sldId id="671" r:id="rId25"/>
    <p:sldId id="698" r:id="rId26"/>
    <p:sldId id="600" r:id="rId27"/>
    <p:sldId id="614" r:id="rId28"/>
    <p:sldId id="601" r:id="rId29"/>
    <p:sldId id="700" r:id="rId30"/>
    <p:sldId id="701" r:id="rId31"/>
    <p:sldId id="602" r:id="rId32"/>
    <p:sldId id="603" r:id="rId33"/>
    <p:sldId id="699" r:id="rId34"/>
    <p:sldId id="702" r:id="rId35"/>
    <p:sldId id="745" r:id="rId36"/>
    <p:sldId id="746" r:id="rId37"/>
    <p:sldId id="703" r:id="rId38"/>
    <p:sldId id="740" r:id="rId39"/>
    <p:sldId id="741" r:id="rId40"/>
    <p:sldId id="742" r:id="rId41"/>
    <p:sldId id="743" r:id="rId42"/>
    <p:sldId id="704" r:id="rId43"/>
    <p:sldId id="705" r:id="rId44"/>
    <p:sldId id="706" r:id="rId45"/>
    <p:sldId id="707" r:id="rId46"/>
    <p:sldId id="708" r:id="rId47"/>
    <p:sldId id="709" r:id="rId48"/>
    <p:sldId id="710" r:id="rId49"/>
    <p:sldId id="711" r:id="rId50"/>
    <p:sldId id="712" r:id="rId51"/>
    <p:sldId id="713" r:id="rId52"/>
    <p:sldId id="604" r:id="rId53"/>
    <p:sldId id="605" r:id="rId54"/>
    <p:sldId id="606" r:id="rId55"/>
    <p:sldId id="607" r:id="rId56"/>
    <p:sldId id="608" r:id="rId57"/>
    <p:sldId id="609" r:id="rId58"/>
    <p:sldId id="716" r:id="rId59"/>
    <p:sldId id="714" r:id="rId60"/>
    <p:sldId id="715" r:id="rId61"/>
    <p:sldId id="735" r:id="rId62"/>
    <p:sldId id="643" r:id="rId63"/>
    <p:sldId id="645" r:id="rId64"/>
    <p:sldId id="610" r:id="rId65"/>
    <p:sldId id="652" r:id="rId66"/>
    <p:sldId id="646" r:id="rId67"/>
    <p:sldId id="647" r:id="rId68"/>
    <p:sldId id="649" r:id="rId69"/>
    <p:sldId id="648" r:id="rId70"/>
    <p:sldId id="650" r:id="rId71"/>
    <p:sldId id="651" r:id="rId72"/>
    <p:sldId id="653" r:id="rId73"/>
    <p:sldId id="717" r:id="rId74"/>
    <p:sldId id="618" r:id="rId75"/>
    <p:sldId id="654" r:id="rId76"/>
    <p:sldId id="655" r:id="rId77"/>
    <p:sldId id="620" r:id="rId78"/>
    <p:sldId id="719" r:id="rId79"/>
    <p:sldId id="621" r:id="rId80"/>
    <p:sldId id="736" r:id="rId81"/>
    <p:sldId id="737" r:id="rId82"/>
    <p:sldId id="622" r:id="rId83"/>
    <p:sldId id="623" r:id="rId84"/>
    <p:sldId id="624" r:id="rId85"/>
    <p:sldId id="625" r:id="rId86"/>
    <p:sldId id="626" r:id="rId87"/>
    <p:sldId id="627" r:id="rId88"/>
    <p:sldId id="639" r:id="rId89"/>
    <p:sldId id="628" r:id="rId90"/>
    <p:sldId id="629" r:id="rId91"/>
    <p:sldId id="630" r:id="rId92"/>
    <p:sldId id="631" r:id="rId93"/>
    <p:sldId id="632" r:id="rId94"/>
    <p:sldId id="633" r:id="rId95"/>
    <p:sldId id="634" r:id="rId96"/>
    <p:sldId id="635" r:id="rId97"/>
    <p:sldId id="640" r:id="rId98"/>
    <p:sldId id="720" r:id="rId99"/>
    <p:sldId id="718" r:id="rId100"/>
    <p:sldId id="738" r:id="rId101"/>
    <p:sldId id="739" r:id="rId102"/>
    <p:sldId id="656" r:id="rId103"/>
    <p:sldId id="657" r:id="rId104"/>
    <p:sldId id="675" r:id="rId105"/>
    <p:sldId id="673" r:id="rId106"/>
    <p:sldId id="676" r:id="rId107"/>
    <p:sldId id="677" r:id="rId108"/>
    <p:sldId id="678" r:id="rId109"/>
    <p:sldId id="679" r:id="rId110"/>
    <p:sldId id="680" r:id="rId111"/>
    <p:sldId id="681" r:id="rId112"/>
    <p:sldId id="682" r:id="rId113"/>
    <p:sldId id="636" r:id="rId114"/>
    <p:sldId id="637" r:id="rId115"/>
    <p:sldId id="366" r:id="rId1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BE"/>
    <a:srgbClr val="E5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4" autoAdjust="0"/>
    <p:restoredTop sz="84866" autoAdjust="0"/>
  </p:normalViewPr>
  <p:slideViewPr>
    <p:cSldViewPr>
      <p:cViewPr>
        <p:scale>
          <a:sx n="70" d="100"/>
          <a:sy n="70" d="100"/>
        </p:scale>
        <p:origin x="-29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43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7.xml"/><Relationship Id="rId3" Type="http://schemas.openxmlformats.org/officeDocument/2006/relationships/slide" Target="slides/slide52.xml"/><Relationship Id="rId7" Type="http://schemas.openxmlformats.org/officeDocument/2006/relationships/slide" Target="slides/slide56.xml"/><Relationship Id="rId12" Type="http://schemas.openxmlformats.org/officeDocument/2006/relationships/slide" Target="slides/slide114.xml"/><Relationship Id="rId2" Type="http://schemas.openxmlformats.org/officeDocument/2006/relationships/slide" Target="slides/slide31.xml"/><Relationship Id="rId1" Type="http://schemas.openxmlformats.org/officeDocument/2006/relationships/slide" Target="slides/slide6.xml"/><Relationship Id="rId6" Type="http://schemas.openxmlformats.org/officeDocument/2006/relationships/slide" Target="slides/slide55.xml"/><Relationship Id="rId11" Type="http://schemas.openxmlformats.org/officeDocument/2006/relationships/slide" Target="slides/slide103.xml"/><Relationship Id="rId5" Type="http://schemas.openxmlformats.org/officeDocument/2006/relationships/slide" Target="slides/slide54.xml"/><Relationship Id="rId10" Type="http://schemas.openxmlformats.org/officeDocument/2006/relationships/slide" Target="slides/slide64.xml"/><Relationship Id="rId4" Type="http://schemas.openxmlformats.org/officeDocument/2006/relationships/slide" Target="slides/slide53.xml"/><Relationship Id="rId9" Type="http://schemas.openxmlformats.org/officeDocument/2006/relationships/slide" Target="slides/slide6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5F073-BE05-465E-9ACA-FEBC1467B54E}" type="datetimeFigureOut">
              <a:rPr lang="en-US" smtClean="0"/>
              <a:t>11/1/2014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E8B70-CAB0-4ED0-9DDB-1ABC1C150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2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E8B70-CAB0-4ED0-9DDB-1ABC1C150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50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109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110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966FCA-347F-4FEB-AC1F-2AAF79948EC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C72283-54A1-4DB0-A6DC-237155AF94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C72283-54A1-4DB0-A6DC-237155AF94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C72283-54A1-4DB0-A6DC-237155AF94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BDA2C4-DF28-4A07-87DC-9CF3F8346F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00600" y="19050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Rectangle 6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DF136-5EE8-479B-9A4D-E5848E5EA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800"/>
            </a:lvl1pPr>
            <a:lvl2pPr marL="742950" indent="-285750">
              <a:buFont typeface="Arial" panose="020B0604020202020204" pitchFamily="34" charset="0"/>
              <a:buChar char="•"/>
              <a:defRPr sz="2400"/>
            </a:lvl2pPr>
            <a:lvl3pPr marL="1143000" indent="-228600">
              <a:buFont typeface="Arial" panose="020B0604020202020204" pitchFamily="34" charset="0"/>
              <a:buChar char="•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2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772400" cy="16954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Implementing Them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Other Data Structures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096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244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181600"/>
            <a:ext cx="5334000" cy="1518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Brent M. Dingle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Design and Development Program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</a:t>
            </a: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Mathematics, Statistics, and Computer Science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Wisconsin – </a:t>
            </a:r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Stout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endParaRPr lang="en-US" sz="1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defRPr/>
            </a:pP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derived </a:t>
            </a:r>
            <a:r>
              <a:rPr lang="en-US" sz="105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from: Data Structures Using C++ (D.S. Malik)</a:t>
            </a:r>
            <a:endParaRPr lang="en-US" sz="1050" i="1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Data Structures and Algorithms in C++ (Goodrich, </a:t>
            </a:r>
            <a:r>
              <a:rPr lang="en-US" sz="1050" i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Tamassia</a:t>
            </a:r>
            <a:r>
              <a:rPr lang="en-US" sz="105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Mount</a:t>
            </a:r>
            <a:r>
              <a:rPr lang="en-US" sz="1050" i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050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Singly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4114800" cy="315674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stores a pointer to the first node (head) and last (tail)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next node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925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62001" y="5945187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1535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12303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18399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27543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3363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36687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4583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51927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54975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6411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7021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V="1">
            <a:off x="73263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593976" y="5945187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0591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435476" y="5945187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48879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6488113" y="5945187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67167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8208963" y="4841874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0753" name="Line 16"/>
          <p:cNvSpPr>
            <a:spLocks noChangeShapeType="1"/>
          </p:cNvSpPr>
          <p:nvPr/>
        </p:nvSpPr>
        <p:spPr bwMode="auto">
          <a:xfrm>
            <a:off x="534988" y="4410074"/>
            <a:ext cx="304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Text Box 13"/>
          <p:cNvSpPr txBox="1">
            <a:spLocks noChangeArrowheads="1"/>
          </p:cNvSpPr>
          <p:nvPr/>
        </p:nvSpPr>
        <p:spPr bwMode="auto">
          <a:xfrm>
            <a:off x="239713" y="40290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0755" name="Line 16"/>
          <p:cNvSpPr>
            <a:spLocks noChangeShapeType="1"/>
          </p:cNvSpPr>
          <p:nvPr/>
        </p:nvSpPr>
        <p:spPr bwMode="auto">
          <a:xfrm flipH="1">
            <a:off x="6792913" y="4333874"/>
            <a:ext cx="600075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Text Box 13"/>
          <p:cNvSpPr txBox="1">
            <a:spLocks noChangeArrowheads="1"/>
          </p:cNvSpPr>
          <p:nvPr/>
        </p:nvSpPr>
        <p:spPr bwMode="auto">
          <a:xfrm>
            <a:off x="7097713" y="39528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6" y="542816"/>
            <a:ext cx="518893" cy="10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55" y="579602"/>
            <a:ext cx="182238" cy="4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25513" y="2234010"/>
            <a:ext cx="4048125" cy="22375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Double-Ended Queues</a:t>
            </a:r>
            <a:endParaRPr lang="en-US" altLang="en-US" sz="4000" dirty="0" smtClean="0"/>
          </a:p>
        </p:txBody>
      </p:sp>
      <p:sp>
        <p:nvSpPr>
          <p:cNvPr id="7168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3962400" cy="5257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Double-Ended Queue, or </a:t>
            </a:r>
            <a:r>
              <a:rPr lang="en-US" sz="2000" dirty="0" err="1" smtClean="0">
                <a:solidFill>
                  <a:srgbClr val="FF0000"/>
                </a:solidFill>
              </a:rPr>
              <a:t>Deque</a:t>
            </a:r>
            <a:r>
              <a:rPr lang="en-US" sz="2000" dirty="0" smtClean="0">
                <a:solidFill>
                  <a:schemeClr val="tx2"/>
                </a:solidFill>
              </a:rPr>
              <a:t>,</a:t>
            </a:r>
            <a:r>
              <a:rPr lang="en-US" sz="2000" dirty="0" smtClean="0"/>
              <a:t> ADT stores arbitrary objects. (Pronounced ‘deck’)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Richer than stack or queue ADTs. Supports insertions and deletions at both the front and the end.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Main </a:t>
            </a:r>
            <a:r>
              <a:rPr lang="en-US" sz="2000" dirty="0" err="1" smtClean="0"/>
              <a:t>deque</a:t>
            </a:r>
            <a:r>
              <a:rPr lang="en-US" sz="2000" dirty="0" smtClean="0"/>
              <a:t> operations: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insertFirst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beginning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insertLast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removeFirst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front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removeLast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</p:txBody>
      </p:sp>
      <p:sp>
        <p:nvSpPr>
          <p:cNvPr id="2053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76400"/>
            <a:ext cx="4267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b="1" dirty="0" smtClean="0"/>
              <a:t>Auxiliary </a:t>
            </a:r>
            <a:r>
              <a:rPr lang="en-US" altLang="en-US" sz="2000" b="1" dirty="0" err="1" smtClean="0"/>
              <a:t>deque</a:t>
            </a:r>
            <a:r>
              <a:rPr lang="en-US" altLang="en-US" sz="2000" b="1" dirty="0" smtClean="0"/>
              <a:t>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first()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last()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size()</a:t>
            </a:r>
            <a:r>
              <a:rPr lang="en-US" altLang="en-US" sz="18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1800" dirty="0" smtClean="0">
                <a:solidFill>
                  <a:srgbClr val="FF0000"/>
                </a:solidFill>
              </a:rPr>
              <a:t>()</a:t>
            </a:r>
            <a:r>
              <a:rPr lang="en-US" altLang="en-US" sz="1800" dirty="0" smtClean="0"/>
              <a:t>: returns a Boolean value indicating whether no elements are stored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Exceptions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Attempting to execute </a:t>
            </a:r>
            <a:r>
              <a:rPr lang="en-US" altLang="en-US" sz="1800" dirty="0" err="1" smtClean="0"/>
              <a:t>removeFirst,removeLast</a:t>
            </a:r>
            <a:r>
              <a:rPr lang="en-US" altLang="en-US" sz="1800" dirty="0" smtClean="0"/>
              <a:t>, front, or last on an empty </a:t>
            </a:r>
            <a:r>
              <a:rPr lang="en-US" altLang="en-US" sz="1800" dirty="0" err="1" smtClean="0"/>
              <a:t>deque</a:t>
            </a:r>
            <a:r>
              <a:rPr lang="en-US" altLang="en-US" sz="1800" dirty="0" smtClean="0"/>
              <a:t> throws an </a:t>
            </a:r>
            <a:r>
              <a:rPr lang="en-US" altLang="en-US" sz="1800" dirty="0" err="1" smtClean="0">
                <a:solidFill>
                  <a:srgbClr val="FF0000"/>
                </a:solidFill>
              </a:rPr>
              <a:t>EmptyDequeException</a:t>
            </a:r>
            <a:endParaRPr lang="en-US" altLang="en-US" sz="1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109725"/>
              </p:ext>
            </p:extLst>
          </p:nvPr>
        </p:nvGraphicFramePr>
        <p:xfrm>
          <a:off x="8001000" y="228600"/>
          <a:ext cx="69754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Clip" r:id="rId4" imgW="1878594" imgH="3468986" progId="MS_ClipArt_Gallery.2">
                  <p:embed/>
                </p:oleObj>
              </mc:Choice>
              <mc:Fallback>
                <p:oleObj name="Clip" r:id="rId4" imgW="1878594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28600"/>
                        <a:ext cx="69754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4800600" y="4572000"/>
            <a:ext cx="4191000" cy="1828800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0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Double-Ended Queues</a:t>
            </a:r>
            <a:endParaRPr lang="en-US" altLang="en-US" sz="4000" dirty="0" smtClean="0"/>
          </a:p>
        </p:txBody>
      </p:sp>
      <p:sp>
        <p:nvSpPr>
          <p:cNvPr id="7168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3962400" cy="5257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Double-Ended Queue, or </a:t>
            </a:r>
            <a:r>
              <a:rPr lang="en-US" sz="2000" dirty="0" err="1" smtClean="0">
                <a:solidFill>
                  <a:srgbClr val="FF0000"/>
                </a:solidFill>
              </a:rPr>
              <a:t>Deque</a:t>
            </a:r>
            <a:r>
              <a:rPr lang="en-US" sz="2000" dirty="0" smtClean="0">
                <a:solidFill>
                  <a:schemeClr val="tx2"/>
                </a:solidFill>
              </a:rPr>
              <a:t>,</a:t>
            </a:r>
            <a:r>
              <a:rPr lang="en-US" sz="2000" dirty="0" smtClean="0"/>
              <a:t> ADT stores arbitrary objects. (Pronounced ‘deck’)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Richer than stack or queue ADTs. Supports insertions and deletions at both the front and the end.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Main </a:t>
            </a:r>
            <a:r>
              <a:rPr lang="en-US" sz="2000" dirty="0" err="1" smtClean="0"/>
              <a:t>deque</a:t>
            </a:r>
            <a:r>
              <a:rPr lang="en-US" sz="2000" dirty="0" smtClean="0"/>
              <a:t> operations: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insertFirst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beginning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insertLast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removeFirst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front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removeLast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</p:txBody>
      </p:sp>
      <p:sp>
        <p:nvSpPr>
          <p:cNvPr id="2053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76400"/>
            <a:ext cx="4267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Auxiliary </a:t>
            </a:r>
            <a:r>
              <a:rPr lang="en-US" altLang="en-US" sz="2000" dirty="0" err="1" smtClean="0"/>
              <a:t>deque</a:t>
            </a:r>
            <a:r>
              <a:rPr lang="en-US" altLang="en-US" sz="2000" dirty="0" smtClean="0"/>
              <a:t>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first()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last()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size()</a:t>
            </a:r>
            <a:r>
              <a:rPr lang="en-US" altLang="en-US" sz="18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1800" dirty="0" smtClean="0">
                <a:solidFill>
                  <a:srgbClr val="FF0000"/>
                </a:solidFill>
              </a:rPr>
              <a:t>()</a:t>
            </a:r>
            <a:r>
              <a:rPr lang="en-US" altLang="en-US" sz="1800" dirty="0" smtClean="0"/>
              <a:t>: returns a Boolean value indicating whether no elements are stored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b="1" dirty="0" smtClean="0"/>
              <a:t>Exceptions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Attempting to execute </a:t>
            </a:r>
            <a:r>
              <a:rPr lang="en-US" altLang="en-US" sz="1800" dirty="0" err="1" smtClean="0"/>
              <a:t>removeFirst,removeLast</a:t>
            </a:r>
            <a:r>
              <a:rPr lang="en-US" altLang="en-US" sz="1800" dirty="0" smtClean="0"/>
              <a:t>, front, or last on an empty </a:t>
            </a:r>
            <a:r>
              <a:rPr lang="en-US" altLang="en-US" sz="1800" dirty="0" err="1" smtClean="0"/>
              <a:t>deque</a:t>
            </a:r>
            <a:r>
              <a:rPr lang="en-US" altLang="en-US" sz="1800" dirty="0" smtClean="0"/>
              <a:t> throws an </a:t>
            </a:r>
            <a:r>
              <a:rPr lang="en-US" altLang="en-US" sz="1800" dirty="0" err="1" smtClean="0">
                <a:solidFill>
                  <a:srgbClr val="FF0000"/>
                </a:solidFill>
              </a:rPr>
              <a:t>EmptyDequeException</a:t>
            </a:r>
            <a:endParaRPr lang="en-US" altLang="en-US" sz="1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678741"/>
              </p:ext>
            </p:extLst>
          </p:nvPr>
        </p:nvGraphicFramePr>
        <p:xfrm>
          <a:off x="8001000" y="228600"/>
          <a:ext cx="69754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Clip" r:id="rId4" imgW="1878594" imgH="3468986" progId="MS_ClipArt_Gallery.2">
                  <p:embed/>
                </p:oleObj>
              </mc:Choice>
              <mc:Fallback>
                <p:oleObj name="Clip" r:id="rId4" imgW="1878594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28600"/>
                        <a:ext cx="69754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617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</a:t>
            </a:r>
            <a:r>
              <a:rPr lang="en-US" altLang="en-US" sz="1800"/>
              <a:t>the </a:t>
            </a:r>
            <a:r>
              <a:rPr lang="en-US" altLang="en-US" sz="1800" smtClean="0"/>
              <a:t>end without </a:t>
            </a:r>
            <a:r>
              <a:rPr lang="en-US" altLang="en-US" sz="1800" dirty="0"/>
              <a:t>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8" name="TextBox 7"/>
          <p:cNvSpPr txBox="1"/>
          <p:nvPr/>
        </p:nvSpPr>
        <p:spPr>
          <a:xfrm rot="18013506">
            <a:off x="-112532" y="389876"/>
            <a:ext cx="104227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stellar" panose="020A0402060406010301" pitchFamily="18" charset="0"/>
              </a:rPr>
              <a:t>Recall</a:t>
            </a:r>
            <a:endParaRPr lang="en-US" sz="16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4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39999">
              <a:schemeClr val="accent5">
                <a:lumMod val="60000"/>
                <a:lumOff val="40000"/>
              </a:schemeClr>
            </a:gs>
            <a:gs pos="7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934" y="274638"/>
            <a:ext cx="7637865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In-Class Activity</a:t>
            </a:r>
          </a:p>
        </p:txBody>
      </p:sp>
      <p:sp>
        <p:nvSpPr>
          <p:cNvPr id="686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914400" y="1374027"/>
            <a:ext cx="7924800" cy="487437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Describe how to implement a </a:t>
            </a:r>
            <a:r>
              <a:rPr lang="en-US" altLang="en-US" dirty="0" err="1" smtClean="0"/>
              <a:t>Deque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using a doubly-linked list</a:t>
            </a:r>
          </a:p>
          <a:p>
            <a:pPr lvl="1">
              <a:lnSpc>
                <a:spcPct val="90000"/>
              </a:lnSpc>
            </a:pPr>
            <a:endParaRPr lang="en-US" altLang="en-US" dirty="0" smtClean="0"/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Based on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Queue operations</a:t>
            </a:r>
            <a:r>
              <a:rPr lang="en-US" altLang="en-US" dirty="0"/>
              <a:t> </a:t>
            </a:r>
            <a:r>
              <a:rPr lang="en-US" altLang="en-US" dirty="0" smtClean="0"/>
              <a:t>and</a:t>
            </a:r>
          </a:p>
          <a:p>
            <a:pPr lvl="2">
              <a:lnSpc>
                <a:spcPct val="90000"/>
              </a:lnSpc>
            </a:pPr>
            <a:r>
              <a:rPr lang="en-US" altLang="en-US" dirty="0" smtClean="0"/>
              <a:t>Doubly-Linked operations </a:t>
            </a:r>
            <a:r>
              <a:rPr lang="en-US" altLang="en-US" dirty="0"/>
              <a:t>per the previous slide</a:t>
            </a: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For each operation, give the Big-Oh running time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9538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Deque with a Doubly Linked List</a:t>
            </a:r>
            <a:endParaRPr lang="en-US" altLang="en-US" smtClean="0"/>
          </a:p>
        </p:txBody>
      </p:sp>
      <p:sp>
        <p:nvSpPr>
          <p:cNvPr id="7475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772400" cy="2133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b="1" u="sng" dirty="0" smtClean="0"/>
              <a:t>CLAIM</a:t>
            </a:r>
            <a:r>
              <a:rPr lang="en-US" dirty="0" smtClean="0"/>
              <a:t>: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We can implement a </a:t>
            </a:r>
            <a:r>
              <a:rPr lang="en-US" dirty="0" err="1" smtClean="0"/>
              <a:t>deque</a:t>
            </a:r>
            <a:r>
              <a:rPr lang="en-US" dirty="0" smtClean="0"/>
              <a:t> with a doubly linked list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dirty="0" smtClean="0"/>
              <a:t>The front element is pointed to by head</a:t>
            </a:r>
          </a:p>
          <a:p>
            <a:pPr lvl="2">
              <a:buFont typeface="Arial" pitchFamily="34" charset="0"/>
              <a:buChar char="–"/>
              <a:defRPr/>
            </a:pPr>
            <a:r>
              <a:rPr lang="en-US" dirty="0" smtClean="0"/>
              <a:t>The rear element is pointed to by tail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The space used is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</a:t>
            </a:r>
            <a:r>
              <a:rPr lang="en-US" b="1" i="1" dirty="0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</a:t>
            </a:r>
            <a:r>
              <a:rPr lang="en-US" dirty="0" smtClean="0"/>
              <a:t> and each operation of the </a:t>
            </a:r>
            <a:r>
              <a:rPr lang="en-US" dirty="0" err="1" smtClean="0"/>
              <a:t>Deque</a:t>
            </a:r>
            <a:r>
              <a:rPr lang="en-US" dirty="0" smtClean="0"/>
              <a:t> ADT takes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(1) </a:t>
            </a:r>
            <a:r>
              <a:rPr lang="en-US" dirty="0" smtClean="0"/>
              <a:t>time</a:t>
            </a:r>
          </a:p>
        </p:txBody>
      </p:sp>
      <p:sp>
        <p:nvSpPr>
          <p:cNvPr id="9114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91141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grpSp>
        <p:nvGrpSpPr>
          <p:cNvPr id="91142" name="Group 96"/>
          <p:cNvGrpSpPr>
            <a:grpSpLocks/>
          </p:cNvGrpSpPr>
          <p:nvPr/>
        </p:nvGrpSpPr>
        <p:grpSpPr bwMode="auto">
          <a:xfrm>
            <a:off x="1219200" y="5334000"/>
            <a:ext cx="7269163" cy="873125"/>
            <a:chOff x="-177815" y="5334000"/>
            <a:chExt cx="9198825" cy="1104101"/>
          </a:xfrm>
        </p:grpSpPr>
        <p:sp>
          <p:nvSpPr>
            <p:cNvPr id="91143" name="Text Box 13"/>
            <p:cNvSpPr txBox="1">
              <a:spLocks noChangeArrowheads="1"/>
            </p:cNvSpPr>
            <p:nvPr/>
          </p:nvSpPr>
          <p:spPr bwMode="auto">
            <a:xfrm>
              <a:off x="1881664" y="6123148"/>
              <a:ext cx="810950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Leonard</a:t>
              </a:r>
            </a:p>
          </p:txBody>
        </p:sp>
        <p:sp>
          <p:nvSpPr>
            <p:cNvPr id="91144" name="Text Box 26"/>
            <p:cNvSpPr txBox="1">
              <a:spLocks noChangeArrowheads="1"/>
            </p:cNvSpPr>
            <p:nvPr/>
          </p:nvSpPr>
          <p:spPr bwMode="auto">
            <a:xfrm>
              <a:off x="3255079" y="6123148"/>
              <a:ext cx="806794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Sheldon</a:t>
              </a:r>
            </a:p>
          </p:txBody>
        </p:sp>
        <p:sp>
          <p:nvSpPr>
            <p:cNvPr id="91145" name="Text Box 28"/>
            <p:cNvSpPr txBox="1">
              <a:spLocks noChangeArrowheads="1"/>
            </p:cNvSpPr>
            <p:nvPr/>
          </p:nvSpPr>
          <p:spPr bwMode="auto">
            <a:xfrm>
              <a:off x="4749633" y="6113198"/>
              <a:ext cx="786125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Howard</a:t>
              </a:r>
            </a:p>
          </p:txBody>
        </p:sp>
        <p:sp>
          <p:nvSpPr>
            <p:cNvPr id="91146" name="Text Box 30"/>
            <p:cNvSpPr txBox="1">
              <a:spLocks noChangeArrowheads="1"/>
            </p:cNvSpPr>
            <p:nvPr/>
          </p:nvSpPr>
          <p:spPr bwMode="auto">
            <a:xfrm>
              <a:off x="6439129" y="6113198"/>
              <a:ext cx="404901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Raj</a:t>
              </a:r>
            </a:p>
          </p:txBody>
        </p:sp>
        <p:grpSp>
          <p:nvGrpSpPr>
            <p:cNvPr id="91147" name="Group 43"/>
            <p:cNvGrpSpPr>
              <a:grpSpLocks/>
            </p:cNvGrpSpPr>
            <p:nvPr/>
          </p:nvGrpSpPr>
          <p:grpSpPr bwMode="auto">
            <a:xfrm>
              <a:off x="5724343" y="5334000"/>
              <a:ext cx="1819457" cy="757538"/>
              <a:chOff x="5181600" y="5126121"/>
              <a:chExt cx="2133600" cy="888332"/>
            </a:xfrm>
          </p:grpSpPr>
          <p:grpSp>
            <p:nvGrpSpPr>
              <p:cNvPr id="91188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92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93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94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89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90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91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48" name="Group 44"/>
            <p:cNvGrpSpPr>
              <a:grpSpLocks/>
            </p:cNvGrpSpPr>
            <p:nvPr/>
          </p:nvGrpSpPr>
          <p:grpSpPr bwMode="auto">
            <a:xfrm>
              <a:off x="4244609" y="5345400"/>
              <a:ext cx="1819457" cy="757538"/>
              <a:chOff x="5181600" y="5126121"/>
              <a:chExt cx="2133600" cy="888332"/>
            </a:xfrm>
          </p:grpSpPr>
          <p:grpSp>
            <p:nvGrpSpPr>
              <p:cNvPr id="91181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85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6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7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82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83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84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49" name="Group 52"/>
            <p:cNvGrpSpPr>
              <a:grpSpLocks/>
            </p:cNvGrpSpPr>
            <p:nvPr/>
          </p:nvGrpSpPr>
          <p:grpSpPr bwMode="auto">
            <a:xfrm>
              <a:off x="2775134" y="5344260"/>
              <a:ext cx="1819457" cy="757538"/>
              <a:chOff x="5181600" y="5126121"/>
              <a:chExt cx="2133600" cy="888332"/>
            </a:xfrm>
          </p:grpSpPr>
          <p:grpSp>
            <p:nvGrpSpPr>
              <p:cNvPr id="91174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78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9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0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75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6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7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0" name="Group 60"/>
            <p:cNvGrpSpPr>
              <a:grpSpLocks/>
            </p:cNvGrpSpPr>
            <p:nvPr/>
          </p:nvGrpSpPr>
          <p:grpSpPr bwMode="auto">
            <a:xfrm>
              <a:off x="1295400" y="5355660"/>
              <a:ext cx="1819457" cy="757538"/>
              <a:chOff x="5181600" y="5126121"/>
              <a:chExt cx="2133600" cy="888332"/>
            </a:xfrm>
          </p:grpSpPr>
          <p:grpSp>
            <p:nvGrpSpPr>
              <p:cNvPr id="91167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71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2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3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68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9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0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1" name="Group 80"/>
            <p:cNvGrpSpPr>
              <a:grpSpLocks/>
            </p:cNvGrpSpPr>
            <p:nvPr/>
          </p:nvGrpSpPr>
          <p:grpSpPr bwMode="auto">
            <a:xfrm>
              <a:off x="7201553" y="5336674"/>
              <a:ext cx="1819457" cy="757538"/>
              <a:chOff x="5181600" y="5126121"/>
              <a:chExt cx="2133600" cy="888332"/>
            </a:xfrm>
          </p:grpSpPr>
          <p:grpSp>
            <p:nvGrpSpPr>
              <p:cNvPr id="91160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64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65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66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61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2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3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2" name="Group 88"/>
            <p:cNvGrpSpPr>
              <a:grpSpLocks/>
            </p:cNvGrpSpPr>
            <p:nvPr/>
          </p:nvGrpSpPr>
          <p:grpSpPr bwMode="auto">
            <a:xfrm>
              <a:off x="-177815" y="5352716"/>
              <a:ext cx="1819457" cy="757538"/>
              <a:chOff x="5181600" y="5126121"/>
              <a:chExt cx="2133600" cy="888332"/>
            </a:xfrm>
          </p:grpSpPr>
          <p:grpSp>
            <p:nvGrpSpPr>
              <p:cNvPr id="91153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57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58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59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54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5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6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75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6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1434" y="3276600"/>
            <a:ext cx="4191000" cy="641131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42186" y="4038600"/>
            <a:ext cx="3957568" cy="9144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Singly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4114800" cy="315674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stores a pointer to the first node (head) and last (tail)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next node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925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62001" y="5945187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1535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12303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18399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27543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3363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36687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4583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51927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54975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6411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7021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V="1">
            <a:off x="73263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593976" y="5945187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0591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435476" y="5945187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48879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6488113" y="5945187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67167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8208963" y="4841874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0753" name="Line 16"/>
          <p:cNvSpPr>
            <a:spLocks noChangeShapeType="1"/>
          </p:cNvSpPr>
          <p:nvPr/>
        </p:nvSpPr>
        <p:spPr bwMode="auto">
          <a:xfrm>
            <a:off x="534988" y="4410074"/>
            <a:ext cx="304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Text Box 13"/>
          <p:cNvSpPr txBox="1">
            <a:spLocks noChangeArrowheads="1"/>
          </p:cNvSpPr>
          <p:nvPr/>
        </p:nvSpPr>
        <p:spPr bwMode="auto">
          <a:xfrm>
            <a:off x="239713" y="40290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0755" name="Line 16"/>
          <p:cNvSpPr>
            <a:spLocks noChangeShapeType="1"/>
          </p:cNvSpPr>
          <p:nvPr/>
        </p:nvSpPr>
        <p:spPr bwMode="auto">
          <a:xfrm flipH="1">
            <a:off x="6792913" y="4333874"/>
            <a:ext cx="600075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Text Box 13"/>
          <p:cNvSpPr txBox="1">
            <a:spLocks noChangeArrowheads="1"/>
          </p:cNvSpPr>
          <p:nvPr/>
        </p:nvSpPr>
        <p:spPr bwMode="auto">
          <a:xfrm>
            <a:off x="7097713" y="39528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6" y="542816"/>
            <a:ext cx="518893" cy="10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55" y="579602"/>
            <a:ext cx="182238" cy="4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925513" y="3352800"/>
            <a:ext cx="4048125" cy="11187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39713" y="4029074"/>
            <a:ext cx="654050" cy="3810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7092950" y="3965682"/>
            <a:ext cx="654050" cy="3810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1434" y="3276600"/>
            <a:ext cx="4191000" cy="641131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42186" y="4038600"/>
            <a:ext cx="3957568" cy="9144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343400" y="2590800"/>
            <a:ext cx="1143000" cy="1447801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28745" y="5192817"/>
            <a:ext cx="342914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first() would require a minor</a:t>
            </a:r>
          </a:p>
          <a:p>
            <a:r>
              <a:rPr lang="en-US" dirty="0" smtClean="0"/>
              <a:t>alteration or addition to </a:t>
            </a:r>
            <a:r>
              <a:rPr lang="en-US" dirty="0" err="1" smtClean="0"/>
              <a:t>LinkedList</a:t>
            </a:r>
            <a:endParaRPr lang="en-US" dirty="0" smtClean="0"/>
          </a:p>
          <a:p>
            <a:r>
              <a:rPr lang="en-US" dirty="0" smtClean="0"/>
              <a:t>very similar to </a:t>
            </a:r>
            <a:r>
              <a:rPr lang="en-US" dirty="0" err="1" smtClean="0"/>
              <a:t>removeFront</a:t>
            </a:r>
            <a:r>
              <a:rPr lang="en-US" dirty="0" smtClean="0"/>
              <a:t>()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343401" y="4258003"/>
            <a:ext cx="985344" cy="92470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1434" y="3917731"/>
            <a:ext cx="4191000" cy="57806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1434" y="3276600"/>
            <a:ext cx="4191000" cy="641131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42186" y="4038600"/>
            <a:ext cx="3957568" cy="9144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14800" y="4343400"/>
            <a:ext cx="1027386" cy="376957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28745" y="5192817"/>
            <a:ext cx="342914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last() would require a minor</a:t>
            </a:r>
          </a:p>
          <a:p>
            <a:r>
              <a:rPr lang="en-US" dirty="0" smtClean="0"/>
              <a:t>alteration or addition to </a:t>
            </a:r>
            <a:r>
              <a:rPr lang="en-US" dirty="0" err="1" smtClean="0"/>
              <a:t>LinkedList</a:t>
            </a:r>
            <a:endParaRPr lang="en-US" dirty="0" smtClean="0"/>
          </a:p>
          <a:p>
            <a:r>
              <a:rPr lang="en-US" dirty="0" smtClean="0"/>
              <a:t>very similar to </a:t>
            </a:r>
            <a:r>
              <a:rPr lang="en-US" dirty="0" err="1" smtClean="0"/>
              <a:t>removeBack</a:t>
            </a:r>
            <a:r>
              <a:rPr lang="en-US" dirty="0" smtClean="0"/>
              <a:t>()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114800" y="4720357"/>
            <a:ext cx="1213945" cy="462354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41434" y="4495800"/>
            <a:ext cx="4191000" cy="457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441434" y="3917731"/>
            <a:ext cx="4191000" cy="57806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dirty="0" smtClean="0"/>
              <a:t>Double-Ended Queues &amp; Doubly Linked Lists</a:t>
            </a:r>
            <a:endParaRPr lang="en-US" altLang="en-US" sz="28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0" y="990600"/>
            <a:ext cx="4648200" cy="5562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/>
              <a:t>Main </a:t>
            </a:r>
            <a:r>
              <a:rPr lang="en-US" sz="2000" dirty="0" err="1"/>
              <a:t>deque</a:t>
            </a:r>
            <a:r>
              <a:rPr lang="en-US" sz="2000" dirty="0"/>
              <a:t> operations</a:t>
            </a:r>
            <a:r>
              <a:rPr lang="en-US" sz="2000" dirty="0" smtClean="0"/>
              <a:t>: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2000" dirty="0"/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</a:rPr>
              <a:t>insertFirst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(object o)</a:t>
            </a:r>
            <a:r>
              <a:rPr lang="en-US" sz="1800" dirty="0"/>
              <a:t>: inserts element o at the beginning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insertLast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(object 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o)</a:t>
            </a:r>
            <a:r>
              <a:rPr lang="en-US" sz="1800" dirty="0"/>
              <a:t>: inserts element o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removeFirst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front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</a:rPr>
              <a:t>removeLast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sz="1800" dirty="0"/>
              <a:t>: removes and returns the element at the end of the </a:t>
            </a:r>
            <a:r>
              <a:rPr lang="en-US" sz="1800" dirty="0" err="1"/>
              <a:t>deque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last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element at the front without removing it</a:t>
            </a:r>
          </a:p>
          <a:p>
            <a:pPr lvl="1">
              <a:lnSpc>
                <a:spcPct val="90000"/>
              </a:lnSpc>
            </a:pPr>
            <a:endParaRPr lang="en-US" altLang="en-US" sz="1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altLang="en-US" sz="1800" b="1" dirty="0" smtClean="0">
                <a:solidFill>
                  <a:schemeClr val="accent6">
                    <a:lumMod val="75000"/>
                  </a:schemeClr>
                </a:solidFill>
              </a:rPr>
              <a:t>size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1800" dirty="0"/>
              <a:t>: returns a Boolean value indicating whether no elements are stored</a:t>
            </a:r>
          </a:p>
          <a:p>
            <a:endParaRPr lang="en-US" dirty="0"/>
          </a:p>
        </p:txBody>
      </p:sp>
      <p:sp>
        <p:nvSpPr>
          <p:cNvPr id="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4800600" y="1066800"/>
            <a:ext cx="4038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3000" dirty="0" smtClean="0"/>
              <a:t>Doubly linked list operations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26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sz="3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>
            <a:off x="457200" y="1371600"/>
            <a:ext cx="4191000" cy="6858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0145" y="1562100"/>
            <a:ext cx="3957568" cy="7239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57200" y="2070538"/>
            <a:ext cx="4191000" cy="520262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105400" y="3276600"/>
            <a:ext cx="3957568" cy="7620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8221" y="2590800"/>
            <a:ext cx="4191000" cy="6858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00145" y="2438400"/>
            <a:ext cx="3957568" cy="723900"/>
          </a:xfrm>
          <a:prstGeom prst="roundRect">
            <a:avLst/>
          </a:prstGeom>
          <a:solidFill>
            <a:schemeClr val="tx2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41434" y="3276600"/>
            <a:ext cx="4191000" cy="641131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42186" y="4038600"/>
            <a:ext cx="3957568" cy="9144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00600" y="5181600"/>
            <a:ext cx="391645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size() and </a:t>
            </a:r>
            <a:r>
              <a:rPr lang="en-US" dirty="0" err="1" smtClean="0"/>
              <a:t>isEmpty</a:t>
            </a:r>
            <a:r>
              <a:rPr lang="en-US" dirty="0" smtClean="0"/>
              <a:t>() would require</a:t>
            </a:r>
          </a:p>
          <a:p>
            <a:r>
              <a:rPr lang="en-US" dirty="0" smtClean="0"/>
              <a:t>the addition of a counter that increments</a:t>
            </a:r>
          </a:p>
          <a:p>
            <a:r>
              <a:rPr lang="en-US" dirty="0" smtClean="0"/>
              <a:t>each time </a:t>
            </a:r>
            <a:r>
              <a:rPr lang="en-US" dirty="0" err="1" smtClean="0"/>
              <a:t>enqueue</a:t>
            </a:r>
            <a:r>
              <a:rPr lang="en-US" dirty="0" smtClean="0"/>
              <a:t>() is called and</a:t>
            </a:r>
          </a:p>
          <a:p>
            <a:r>
              <a:rPr lang="en-US" dirty="0" smtClean="0"/>
              <a:t>decrements when </a:t>
            </a:r>
            <a:r>
              <a:rPr lang="en-US" dirty="0" err="1" smtClean="0"/>
              <a:t>dequeue</a:t>
            </a:r>
            <a:r>
              <a:rPr lang="en-US" dirty="0" smtClean="0"/>
              <a:t>() is called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8221" y="4953000"/>
            <a:ext cx="4191000" cy="126362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441434" y="4495800"/>
            <a:ext cx="4191000" cy="4572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441434" y="3917731"/>
            <a:ext cx="4191000" cy="57806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9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err="1" smtClean="0"/>
              <a:t>Deque</a:t>
            </a:r>
            <a:r>
              <a:rPr lang="en-US" altLang="en-US" sz="4000" dirty="0" smtClean="0"/>
              <a:t> with a Doubly Linked List (repeat)</a:t>
            </a:r>
            <a:endParaRPr lang="en-US" altLang="en-US" dirty="0" smtClean="0"/>
          </a:p>
        </p:txBody>
      </p:sp>
      <p:sp>
        <p:nvSpPr>
          <p:cNvPr id="7475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533400" y="1676400"/>
            <a:ext cx="8305800" cy="2590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b="1" u="sng" dirty="0" smtClean="0"/>
              <a:t>CONCLUSION: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We can implement a </a:t>
            </a:r>
            <a:r>
              <a:rPr lang="en-US" dirty="0" err="1" smtClean="0"/>
              <a:t>deque</a:t>
            </a:r>
            <a:r>
              <a:rPr lang="en-US" dirty="0" smtClean="0"/>
              <a:t> with a doubly linked list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The front element is pointed to by head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The rear element is pointed to by tail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The space used is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</a:t>
            </a:r>
            <a:r>
              <a:rPr lang="en-US" b="1" i="1" dirty="0" smtClean="0">
                <a:latin typeface="Times New Roman" charset="0"/>
              </a:rPr>
              <a:t>n</a:t>
            </a:r>
            <a:r>
              <a:rPr lang="en-US" dirty="0" smtClean="0">
                <a:latin typeface="Times New Roman" charset="0"/>
              </a:rPr>
              <a:t>)</a:t>
            </a:r>
            <a:r>
              <a:rPr lang="en-US" dirty="0" smtClean="0"/>
              <a:t> and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smtClean="0"/>
              <a:t>Each operation of the </a:t>
            </a:r>
            <a:r>
              <a:rPr lang="en-US" dirty="0" err="1" smtClean="0"/>
              <a:t>Deque</a:t>
            </a:r>
            <a:r>
              <a:rPr lang="en-US" dirty="0" smtClean="0"/>
              <a:t> ADT takes </a:t>
            </a:r>
            <a:r>
              <a:rPr lang="en-US" b="1" i="1" dirty="0" smtClean="0">
                <a:latin typeface="Times New Roman" charset="0"/>
              </a:rPr>
              <a:t>O</a:t>
            </a:r>
            <a:r>
              <a:rPr lang="en-US" dirty="0" smtClean="0">
                <a:latin typeface="Times New Roman" charset="0"/>
              </a:rPr>
              <a:t>(1) </a:t>
            </a:r>
            <a:r>
              <a:rPr lang="en-US" dirty="0" smtClean="0"/>
              <a:t>time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 err="1"/>
              <a:t>i</a:t>
            </a:r>
            <a:r>
              <a:rPr lang="en-US" dirty="0" err="1" smtClean="0"/>
              <a:t>nsertFirst</a:t>
            </a:r>
            <a:r>
              <a:rPr lang="en-US" dirty="0" smtClean="0"/>
              <a:t>, </a:t>
            </a:r>
            <a:r>
              <a:rPr lang="en-US" dirty="0" err="1" smtClean="0"/>
              <a:t>insertLast</a:t>
            </a:r>
            <a:r>
              <a:rPr lang="en-US" dirty="0" smtClean="0"/>
              <a:t>, </a:t>
            </a:r>
            <a:r>
              <a:rPr lang="en-US" dirty="0" err="1" smtClean="0"/>
              <a:t>removeFirst</a:t>
            </a:r>
            <a:r>
              <a:rPr lang="en-US" dirty="0" smtClean="0"/>
              <a:t>, </a:t>
            </a:r>
            <a:r>
              <a:rPr lang="en-US" dirty="0" err="1" smtClean="0"/>
              <a:t>removeLast</a:t>
            </a:r>
            <a:r>
              <a:rPr lang="en-US" dirty="0" smtClean="0"/>
              <a:t>, first, last, size, </a:t>
            </a:r>
            <a:r>
              <a:rPr lang="en-US" dirty="0" err="1" smtClean="0"/>
              <a:t>isEmpty</a:t>
            </a:r>
            <a:endParaRPr lang="en-US" dirty="0" smtClean="0"/>
          </a:p>
        </p:txBody>
      </p:sp>
      <p:sp>
        <p:nvSpPr>
          <p:cNvPr id="9114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91141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grpSp>
        <p:nvGrpSpPr>
          <p:cNvPr id="91142" name="Group 96"/>
          <p:cNvGrpSpPr>
            <a:grpSpLocks/>
          </p:cNvGrpSpPr>
          <p:nvPr/>
        </p:nvGrpSpPr>
        <p:grpSpPr bwMode="auto">
          <a:xfrm>
            <a:off x="1219200" y="5334000"/>
            <a:ext cx="7269163" cy="873125"/>
            <a:chOff x="-177815" y="5334000"/>
            <a:chExt cx="9198825" cy="1104101"/>
          </a:xfrm>
        </p:grpSpPr>
        <p:sp>
          <p:nvSpPr>
            <p:cNvPr id="91143" name="Text Box 13"/>
            <p:cNvSpPr txBox="1">
              <a:spLocks noChangeArrowheads="1"/>
            </p:cNvSpPr>
            <p:nvPr/>
          </p:nvSpPr>
          <p:spPr bwMode="auto">
            <a:xfrm>
              <a:off x="1881664" y="6123148"/>
              <a:ext cx="810950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Leonard</a:t>
              </a:r>
            </a:p>
          </p:txBody>
        </p:sp>
        <p:sp>
          <p:nvSpPr>
            <p:cNvPr id="91144" name="Text Box 26"/>
            <p:cNvSpPr txBox="1">
              <a:spLocks noChangeArrowheads="1"/>
            </p:cNvSpPr>
            <p:nvPr/>
          </p:nvSpPr>
          <p:spPr bwMode="auto">
            <a:xfrm>
              <a:off x="3255079" y="6123148"/>
              <a:ext cx="806794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Sheldon</a:t>
              </a:r>
            </a:p>
          </p:txBody>
        </p:sp>
        <p:sp>
          <p:nvSpPr>
            <p:cNvPr id="91145" name="Text Box 28"/>
            <p:cNvSpPr txBox="1">
              <a:spLocks noChangeArrowheads="1"/>
            </p:cNvSpPr>
            <p:nvPr/>
          </p:nvSpPr>
          <p:spPr bwMode="auto">
            <a:xfrm>
              <a:off x="4749633" y="6113198"/>
              <a:ext cx="786125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Howard</a:t>
              </a:r>
            </a:p>
          </p:txBody>
        </p:sp>
        <p:sp>
          <p:nvSpPr>
            <p:cNvPr id="91146" name="Text Box 30"/>
            <p:cNvSpPr txBox="1">
              <a:spLocks noChangeArrowheads="1"/>
            </p:cNvSpPr>
            <p:nvPr/>
          </p:nvSpPr>
          <p:spPr bwMode="auto">
            <a:xfrm>
              <a:off x="6439129" y="6113198"/>
              <a:ext cx="404901" cy="314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>
                  <a:solidFill>
                    <a:schemeClr val="tx2"/>
                  </a:solidFill>
                  <a:latin typeface="Calibri" pitchFamily="34" charset="0"/>
                </a:rPr>
                <a:t>Raj</a:t>
              </a:r>
            </a:p>
          </p:txBody>
        </p:sp>
        <p:grpSp>
          <p:nvGrpSpPr>
            <p:cNvPr id="91147" name="Group 43"/>
            <p:cNvGrpSpPr>
              <a:grpSpLocks/>
            </p:cNvGrpSpPr>
            <p:nvPr/>
          </p:nvGrpSpPr>
          <p:grpSpPr bwMode="auto">
            <a:xfrm>
              <a:off x="5724343" y="5334000"/>
              <a:ext cx="1819457" cy="757538"/>
              <a:chOff x="5181600" y="5126121"/>
              <a:chExt cx="2133600" cy="888332"/>
            </a:xfrm>
          </p:grpSpPr>
          <p:grpSp>
            <p:nvGrpSpPr>
              <p:cNvPr id="91188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92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93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94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89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90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91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48" name="Group 44"/>
            <p:cNvGrpSpPr>
              <a:grpSpLocks/>
            </p:cNvGrpSpPr>
            <p:nvPr/>
          </p:nvGrpSpPr>
          <p:grpSpPr bwMode="auto">
            <a:xfrm>
              <a:off x="4244609" y="5345400"/>
              <a:ext cx="1819457" cy="757538"/>
              <a:chOff x="5181600" y="5126121"/>
              <a:chExt cx="2133600" cy="888332"/>
            </a:xfrm>
          </p:grpSpPr>
          <p:grpSp>
            <p:nvGrpSpPr>
              <p:cNvPr id="91181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85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6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7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82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83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84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49" name="Group 52"/>
            <p:cNvGrpSpPr>
              <a:grpSpLocks/>
            </p:cNvGrpSpPr>
            <p:nvPr/>
          </p:nvGrpSpPr>
          <p:grpSpPr bwMode="auto">
            <a:xfrm>
              <a:off x="2775134" y="5344260"/>
              <a:ext cx="1819457" cy="757538"/>
              <a:chOff x="5181600" y="5126121"/>
              <a:chExt cx="2133600" cy="888332"/>
            </a:xfrm>
          </p:grpSpPr>
          <p:grpSp>
            <p:nvGrpSpPr>
              <p:cNvPr id="91174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78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9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80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75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6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7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0" name="Group 60"/>
            <p:cNvGrpSpPr>
              <a:grpSpLocks/>
            </p:cNvGrpSpPr>
            <p:nvPr/>
          </p:nvGrpSpPr>
          <p:grpSpPr bwMode="auto">
            <a:xfrm>
              <a:off x="1295400" y="5355660"/>
              <a:ext cx="1819457" cy="757538"/>
              <a:chOff x="5181600" y="5126121"/>
              <a:chExt cx="2133600" cy="888332"/>
            </a:xfrm>
          </p:grpSpPr>
          <p:grpSp>
            <p:nvGrpSpPr>
              <p:cNvPr id="91167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71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2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73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68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9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70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1" name="Group 80"/>
            <p:cNvGrpSpPr>
              <a:grpSpLocks/>
            </p:cNvGrpSpPr>
            <p:nvPr/>
          </p:nvGrpSpPr>
          <p:grpSpPr bwMode="auto">
            <a:xfrm>
              <a:off x="7201553" y="5336674"/>
              <a:ext cx="1819457" cy="757538"/>
              <a:chOff x="5181600" y="5126121"/>
              <a:chExt cx="2133600" cy="888332"/>
            </a:xfrm>
          </p:grpSpPr>
          <p:grpSp>
            <p:nvGrpSpPr>
              <p:cNvPr id="91160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64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65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66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61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2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63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91152" name="Group 88"/>
            <p:cNvGrpSpPr>
              <a:grpSpLocks/>
            </p:cNvGrpSpPr>
            <p:nvPr/>
          </p:nvGrpSpPr>
          <p:grpSpPr bwMode="auto">
            <a:xfrm>
              <a:off x="-177815" y="5352716"/>
              <a:ext cx="1819457" cy="757538"/>
              <a:chOff x="5181600" y="5126121"/>
              <a:chExt cx="2133600" cy="888332"/>
            </a:xfrm>
          </p:grpSpPr>
          <p:grpSp>
            <p:nvGrpSpPr>
              <p:cNvPr id="91153" name="Group 40"/>
              <p:cNvGrpSpPr>
                <a:grpSpLocks/>
              </p:cNvGrpSpPr>
              <p:nvPr/>
            </p:nvGrpSpPr>
            <p:grpSpPr bwMode="auto">
              <a:xfrm>
                <a:off x="5600700" y="5126121"/>
                <a:ext cx="1309371" cy="436479"/>
                <a:chOff x="5600700" y="5126121"/>
                <a:chExt cx="1563437" cy="521172"/>
              </a:xfrm>
            </p:grpSpPr>
            <p:sp>
              <p:nvSpPr>
                <p:cNvPr id="91157" name="Rectangle 23"/>
                <p:cNvSpPr>
                  <a:spLocks noChangeArrowheads="1"/>
                </p:cNvSpPr>
                <p:nvPr/>
              </p:nvSpPr>
              <p:spPr bwMode="auto">
                <a:xfrm>
                  <a:off x="56007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58" name="Rectangle 24"/>
                <p:cNvSpPr>
                  <a:spLocks noChangeArrowheads="1"/>
                </p:cNvSpPr>
                <p:nvPr/>
              </p:nvSpPr>
              <p:spPr bwMode="auto">
                <a:xfrm>
                  <a:off x="6121400" y="5126593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  <p:sp>
              <p:nvSpPr>
                <p:cNvPr id="91159" name="Rectangle 24"/>
                <p:cNvSpPr>
                  <a:spLocks noChangeArrowheads="1"/>
                </p:cNvSpPr>
                <p:nvPr/>
              </p:nvSpPr>
              <p:spPr bwMode="auto">
                <a:xfrm>
                  <a:off x="6643437" y="5126121"/>
                  <a:ext cx="520700" cy="520700"/>
                </a:xfrm>
                <a:prstGeom prst="rect">
                  <a:avLst/>
                </a:prstGeom>
                <a:solidFill>
                  <a:srgbClr val="FFFF00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en-US" altLang="en-US">
                    <a:latin typeface="Calibri" pitchFamily="34" charset="0"/>
                  </a:endParaRPr>
                </a:p>
              </p:txBody>
            </p:sp>
          </p:grpSp>
          <p:sp>
            <p:nvSpPr>
              <p:cNvPr id="91154" name="Line 31"/>
              <p:cNvSpPr>
                <a:spLocks noChangeShapeType="1"/>
              </p:cNvSpPr>
              <p:nvPr/>
            </p:nvSpPr>
            <p:spPr bwMode="auto">
              <a:xfrm>
                <a:off x="6256421" y="5348706"/>
                <a:ext cx="0" cy="665747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5" name="Freeform 24"/>
              <p:cNvSpPr>
                <a:spLocks/>
              </p:cNvSpPr>
              <p:nvPr/>
            </p:nvSpPr>
            <p:spPr bwMode="auto">
              <a:xfrm>
                <a:off x="6700253" y="5205245"/>
                <a:ext cx="614947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91156" name="Freeform 30"/>
              <p:cNvSpPr>
                <a:spLocks/>
              </p:cNvSpPr>
              <p:nvPr/>
            </p:nvSpPr>
            <p:spPr bwMode="auto">
              <a:xfrm rot="10800000">
                <a:off x="5181600" y="5342941"/>
                <a:ext cx="635000" cy="139700"/>
              </a:xfrm>
              <a:custGeom>
                <a:avLst/>
                <a:gdLst>
                  <a:gd name="T0" fmla="*/ 0 w 480"/>
                  <a:gd name="T1" fmla="*/ 2147483647 h 88"/>
                  <a:gd name="T2" fmla="*/ 2147483647 w 480"/>
                  <a:gd name="T3" fmla="*/ 0 h 88"/>
                  <a:gd name="T4" fmla="*/ 2147483647 w 480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480"/>
                  <a:gd name="T10" fmla="*/ 0 h 88"/>
                  <a:gd name="T11" fmla="*/ 480 w 480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0" h="88">
                    <a:moveTo>
                      <a:pt x="0" y="87"/>
                    </a:moveTo>
                    <a:cubicBezTo>
                      <a:pt x="39" y="73"/>
                      <a:pt x="157" y="0"/>
                      <a:pt x="237" y="0"/>
                    </a:cubicBezTo>
                    <a:cubicBezTo>
                      <a:pt x="317" y="0"/>
                      <a:pt x="430" y="70"/>
                      <a:pt x="480" y="8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 type="oval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281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Performance and Limitations </a:t>
            </a:r>
            <a:br>
              <a:rPr lang="en-US" smtClean="0"/>
            </a:br>
            <a:r>
              <a:rPr lang="en-US" sz="2800" smtClean="0"/>
              <a:t>- doubly linked list implementation of deque ADT</a:t>
            </a:r>
            <a:endParaRPr lang="en-US" smtClean="0"/>
          </a:p>
        </p:txBody>
      </p:sp>
      <p:sp>
        <p:nvSpPr>
          <p:cNvPr id="921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752600"/>
            <a:ext cx="7696200" cy="42672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Performance</a:t>
            </a:r>
          </a:p>
          <a:p>
            <a:pPr lvl="1" eaLnBrk="1" hangingPunct="1"/>
            <a:r>
              <a:rPr lang="en-US" altLang="en-US" sz="2400" dirty="0" smtClean="0"/>
              <a:t>Let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/>
              <a:t> be the number of elements in the </a:t>
            </a:r>
            <a:r>
              <a:rPr lang="en-US" altLang="en-US" sz="2400" dirty="0" err="1" smtClean="0"/>
              <a:t>deque</a:t>
            </a:r>
            <a:endParaRPr lang="en-US" altLang="en-US" sz="2400" dirty="0" smtClean="0"/>
          </a:p>
          <a:p>
            <a:pPr lvl="1" eaLnBrk="1" hangingPunct="1"/>
            <a:r>
              <a:rPr lang="en-US" altLang="en-US" sz="2400" dirty="0" smtClean="0"/>
              <a:t>The space used is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)</a:t>
            </a:r>
            <a:endParaRPr lang="en-US" altLang="en-US" sz="2400" dirty="0" smtClean="0"/>
          </a:p>
          <a:p>
            <a:pPr lvl="1" eaLnBrk="1" hangingPunct="1"/>
            <a:r>
              <a:rPr lang="en-US" altLang="en-US" sz="2400" dirty="0" smtClean="0"/>
              <a:t>Each operation runs in time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(1)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Limitations</a:t>
            </a:r>
          </a:p>
          <a:p>
            <a:pPr lvl="1" eaLnBrk="1" hangingPunct="1"/>
            <a:r>
              <a:rPr lang="en-US" altLang="en-US" sz="2400" dirty="0" smtClean="0"/>
              <a:t>NOTE: we do </a:t>
            </a:r>
            <a:r>
              <a:rPr lang="en-US" altLang="en-US" sz="2400" b="1" dirty="0" smtClean="0"/>
              <a:t>not</a:t>
            </a:r>
            <a:r>
              <a:rPr lang="en-US" altLang="en-US" sz="2400" dirty="0" smtClean="0"/>
              <a:t> have the limitation of the array based implementation on the size of the </a:t>
            </a:r>
            <a:r>
              <a:rPr lang="en-US" altLang="en-US" sz="2400" dirty="0" err="1" smtClean="0"/>
              <a:t>deque</a:t>
            </a:r>
            <a:r>
              <a:rPr lang="en-US" altLang="en-US" sz="2400" dirty="0" smtClean="0"/>
              <a:t> because the size of the linked list is not fixed, </a:t>
            </a:r>
          </a:p>
          <a:p>
            <a:pPr lvl="2"/>
            <a:r>
              <a:rPr lang="en-US" altLang="en-US" sz="2000" dirty="0" smtClean="0"/>
              <a:t>i.e., the </a:t>
            </a:r>
            <a:r>
              <a:rPr lang="en-US" altLang="en-US" sz="2000" dirty="0" err="1" smtClean="0"/>
              <a:t>deque</a:t>
            </a:r>
            <a:r>
              <a:rPr lang="en-US" altLang="en-US" sz="2000" dirty="0" smtClean="0"/>
              <a:t> is NEVER full.</a:t>
            </a:r>
          </a:p>
        </p:txBody>
      </p:sp>
    </p:spTree>
    <p:extLst>
      <p:ext uri="{BB962C8B-B14F-4D97-AF65-F5344CB8AC3E}">
        <p14:creationId xmlns:p14="http://schemas.microsoft.com/office/powerpoint/2010/main" val="7877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next time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book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Chapters 7, 8, 9</a:t>
            </a:r>
          </a:p>
          <a:p>
            <a:pPr lvl="3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Stacks, Queues, Searching and Hashing</a:t>
            </a: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homework</a:t>
            </a:r>
          </a:p>
          <a:p>
            <a:pPr lvl="1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Coding in C++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Doing Big-Oh Analysis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Implementing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using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</a:p>
          <a:p>
            <a:pPr lvl="3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Operations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DataType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X’s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Singly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4114800" cy="315674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singly linked list stores a pointer to the first node (head) and last (tail)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next node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486400" y="2133600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934200" y="1981200"/>
            <a:ext cx="669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next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5429250" y="3438525"/>
            <a:ext cx="722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</a:t>
            </a: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48475" y="3352800"/>
            <a:ext cx="7556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node</a:t>
            </a:r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5181600" y="1601788"/>
            <a:ext cx="25908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6096000" y="2133600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>
            <a:off x="5791200" y="2438400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flipV="1">
            <a:off x="6400800" y="24384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925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62001" y="5945187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1535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12303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6" name="Line 16"/>
          <p:cNvSpPr>
            <a:spLocks noChangeShapeType="1"/>
          </p:cNvSpPr>
          <p:nvPr/>
        </p:nvSpPr>
        <p:spPr bwMode="auto">
          <a:xfrm flipV="1">
            <a:off x="18399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27543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3363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 flipV="1">
            <a:off x="36687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45831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51927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V="1">
            <a:off x="54975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Rectangle 23"/>
          <p:cNvSpPr>
            <a:spLocks noChangeArrowheads="1"/>
          </p:cNvSpPr>
          <p:nvPr/>
        </p:nvSpPr>
        <p:spPr bwMode="auto">
          <a:xfrm>
            <a:off x="64119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7021513" y="4735512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V="1">
            <a:off x="7326313" y="5040312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593976" y="5945187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0591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435476" y="5945187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48879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6488113" y="5945187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6716713" y="5040312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8208963" y="4841874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0753" name="Line 16"/>
          <p:cNvSpPr>
            <a:spLocks noChangeShapeType="1"/>
          </p:cNvSpPr>
          <p:nvPr/>
        </p:nvSpPr>
        <p:spPr bwMode="auto">
          <a:xfrm>
            <a:off x="534988" y="4410074"/>
            <a:ext cx="304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Text Box 13"/>
          <p:cNvSpPr txBox="1">
            <a:spLocks noChangeArrowheads="1"/>
          </p:cNvSpPr>
          <p:nvPr/>
        </p:nvSpPr>
        <p:spPr bwMode="auto">
          <a:xfrm>
            <a:off x="239713" y="40290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0755" name="Line 16"/>
          <p:cNvSpPr>
            <a:spLocks noChangeShapeType="1"/>
          </p:cNvSpPr>
          <p:nvPr/>
        </p:nvSpPr>
        <p:spPr bwMode="auto">
          <a:xfrm flipH="1">
            <a:off x="6792913" y="4333874"/>
            <a:ext cx="600075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Text Box 13"/>
          <p:cNvSpPr txBox="1">
            <a:spLocks noChangeArrowheads="1"/>
          </p:cNvSpPr>
          <p:nvPr/>
        </p:nvSpPr>
        <p:spPr bwMode="auto">
          <a:xfrm>
            <a:off x="7097713" y="3952874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6" y="542816"/>
            <a:ext cx="518893" cy="10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55" y="579602"/>
            <a:ext cx="182238" cy="4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452" y="274638"/>
            <a:ext cx="8040347" cy="776328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Singly Linked List Node</a:t>
            </a:r>
            <a:endParaRPr lang="en-US" altLang="en-US" sz="4000" dirty="0" smtClean="0"/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5486400" y="2133600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6934200" y="1981200"/>
            <a:ext cx="669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next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5429250" y="3438525"/>
            <a:ext cx="722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6848475" y="3352800"/>
            <a:ext cx="7556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node</a:t>
            </a:r>
          </a:p>
        </p:txBody>
      </p:sp>
      <p:sp>
        <p:nvSpPr>
          <p:cNvPr id="31751" name="AutoShape 8"/>
          <p:cNvSpPr>
            <a:spLocks noChangeArrowheads="1"/>
          </p:cNvSpPr>
          <p:nvPr/>
        </p:nvSpPr>
        <p:spPr bwMode="auto">
          <a:xfrm>
            <a:off x="5181600" y="1828800"/>
            <a:ext cx="25908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6096000" y="2133600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53" name="Line 10"/>
          <p:cNvSpPr>
            <a:spLocks noChangeShapeType="1"/>
          </p:cNvSpPr>
          <p:nvPr/>
        </p:nvSpPr>
        <p:spPr bwMode="auto">
          <a:xfrm>
            <a:off x="5791200" y="2438400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 flipV="1">
            <a:off x="6400800" y="24384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55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4495800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template</a:t>
            </a:r>
            <a: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&lt;</a:t>
            </a:r>
            <a:r>
              <a:rPr lang="en-US" alt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typename</a:t>
            </a:r>
            <a:r>
              <a:rPr lang="en-US" alt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Type</a:t>
            </a:r>
            <a: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&gt;</a:t>
            </a:r>
            <a:b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class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SLinkedListNode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{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public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: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Type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elem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SLinkedListNode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&lt;Type&gt; *next;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nsolas" pitchFamily="49" charset="0"/>
                <a:cs typeface="Consolas" pitchFamily="49" charset="0"/>
              </a:rPr>
              <a:t>};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9144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750888" y="5530906"/>
            <a:ext cx="95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31758" name="Rectangle 14"/>
          <p:cNvSpPr>
            <a:spLocks noChangeArrowheads="1"/>
          </p:cNvSpPr>
          <p:nvPr/>
        </p:nvSpPr>
        <p:spPr bwMode="auto">
          <a:xfrm>
            <a:off x="15240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1219200" y="4626031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60" name="Line 16"/>
          <p:cNvSpPr>
            <a:spLocks noChangeShapeType="1"/>
          </p:cNvSpPr>
          <p:nvPr/>
        </p:nvSpPr>
        <p:spPr bwMode="auto">
          <a:xfrm flipV="1">
            <a:off x="1828800" y="4626031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27432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33528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 flipV="1">
            <a:off x="3657600" y="4626031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45720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5" name="Rectangle 21"/>
          <p:cNvSpPr>
            <a:spLocks noChangeArrowheads="1"/>
          </p:cNvSpPr>
          <p:nvPr/>
        </p:nvSpPr>
        <p:spPr bwMode="auto">
          <a:xfrm>
            <a:off x="51816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6" name="Line 22"/>
          <p:cNvSpPr>
            <a:spLocks noChangeShapeType="1"/>
          </p:cNvSpPr>
          <p:nvPr/>
        </p:nvSpPr>
        <p:spPr bwMode="auto">
          <a:xfrm flipV="1">
            <a:off x="5486400" y="4626031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67" name="Rectangle 23"/>
          <p:cNvSpPr>
            <a:spLocks noChangeArrowheads="1"/>
          </p:cNvSpPr>
          <p:nvPr/>
        </p:nvSpPr>
        <p:spPr bwMode="auto">
          <a:xfrm>
            <a:off x="64008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7010400" y="4321231"/>
            <a:ext cx="609600" cy="6096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 flipV="1">
            <a:off x="7315200" y="4626031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70" name="Text Box 26"/>
          <p:cNvSpPr txBox="1">
            <a:spLocks noChangeArrowheads="1"/>
          </p:cNvSpPr>
          <p:nvPr/>
        </p:nvSpPr>
        <p:spPr bwMode="auto">
          <a:xfrm>
            <a:off x="2582863" y="5530906"/>
            <a:ext cx="946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1771" name="Line 27"/>
          <p:cNvSpPr>
            <a:spLocks noChangeShapeType="1"/>
          </p:cNvSpPr>
          <p:nvPr/>
        </p:nvSpPr>
        <p:spPr bwMode="auto">
          <a:xfrm>
            <a:off x="3048000" y="4626031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72" name="Text Box 28"/>
          <p:cNvSpPr txBox="1">
            <a:spLocks noChangeArrowheads="1"/>
          </p:cNvSpPr>
          <p:nvPr/>
        </p:nvSpPr>
        <p:spPr bwMode="auto">
          <a:xfrm>
            <a:off x="4424363" y="5530906"/>
            <a:ext cx="92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>
            <a:off x="4876800" y="4626031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6477000" y="5530906"/>
            <a:ext cx="47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sp>
        <p:nvSpPr>
          <p:cNvPr id="31775" name="Line 31"/>
          <p:cNvSpPr>
            <a:spLocks noChangeShapeType="1"/>
          </p:cNvSpPr>
          <p:nvPr/>
        </p:nvSpPr>
        <p:spPr bwMode="auto">
          <a:xfrm>
            <a:off x="6705600" y="4626031"/>
            <a:ext cx="0" cy="914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8197850" y="4427593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66" y="542816"/>
            <a:ext cx="518893" cy="10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55" y="579602"/>
            <a:ext cx="182238" cy="42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762000" y="1371600"/>
            <a:ext cx="4114800" cy="3156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A singly linked list is a structure consisting of a sequence of nodes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A singly linked list stores a pointer to the first node (head) and last (tail)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Each node stores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smtClean="0"/>
              <a:t>link to the next node</a:t>
            </a:r>
          </a:p>
        </p:txBody>
      </p:sp>
      <p:sp>
        <p:nvSpPr>
          <p:cNvPr id="38" name="TextBox 37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Singly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696200" cy="45720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A singly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26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267200" y="5665857"/>
            <a:ext cx="4424609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Details of each of these operations</a:t>
            </a:r>
          </a:p>
          <a:p>
            <a:r>
              <a:rPr lang="en-US" sz="2000" dirty="0" smtClean="0">
                <a:latin typeface="Comic Sans MS" panose="030F0702030302020204" pitchFamily="66" charset="0"/>
              </a:rPr>
              <a:t>was given previously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4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Stacks (general)</a:t>
            </a:r>
          </a:p>
          <a:p>
            <a:pPr lvl="1"/>
            <a:r>
              <a:rPr lang="en-US" dirty="0"/>
              <a:t>Review Linked List</a:t>
            </a:r>
          </a:p>
          <a:p>
            <a:pPr lvl="1"/>
            <a:endParaRPr lang="en-US" dirty="0"/>
          </a:p>
          <a:p>
            <a:r>
              <a:rPr lang="en-US" dirty="0"/>
              <a:t>Next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Review Stack implemented using a Linked List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71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Stack with a Singly Linked List</a:t>
            </a:r>
          </a:p>
        </p:txBody>
      </p:sp>
      <p:sp>
        <p:nvSpPr>
          <p:cNvPr id="5120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848600" cy="2133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CLAIM: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We can implement a stack with a singly linked list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The </a:t>
            </a:r>
            <a:r>
              <a:rPr lang="en-US" sz="2000" b="1" dirty="0" smtClean="0"/>
              <a:t>top</a:t>
            </a:r>
            <a:r>
              <a:rPr lang="en-US" sz="2000" dirty="0" smtClean="0"/>
              <a:t> element of the stack is the </a:t>
            </a:r>
            <a:r>
              <a:rPr lang="en-US" sz="2000" b="1" dirty="0" smtClean="0"/>
              <a:t>first node</a:t>
            </a:r>
            <a:r>
              <a:rPr lang="en-US" sz="2000" dirty="0" smtClean="0"/>
              <a:t> of the list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The space used is </a:t>
            </a:r>
            <a:r>
              <a:rPr lang="en-US" sz="2000" b="1" i="1" dirty="0" smtClean="0"/>
              <a:t>O</a:t>
            </a:r>
            <a:r>
              <a:rPr lang="en-US" sz="2000" dirty="0" smtClean="0"/>
              <a:t>(</a:t>
            </a:r>
            <a:r>
              <a:rPr lang="en-US" sz="2000" b="1" i="1" dirty="0" smtClean="0"/>
              <a:t>n</a:t>
            </a:r>
            <a:r>
              <a:rPr lang="en-US" sz="2000" dirty="0" smtClean="0"/>
              <a:t>) and each operation of the Stack ADT takes </a:t>
            </a:r>
            <a:r>
              <a:rPr lang="en-US" sz="2000" b="1" i="1" dirty="0" smtClean="0"/>
              <a:t>O</a:t>
            </a:r>
            <a:r>
              <a:rPr lang="en-US" sz="2000" dirty="0" smtClean="0"/>
              <a:t>(1) time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1600" dirty="0" smtClean="0"/>
              <a:t>Demonstration of how follows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828800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365375" y="4152900"/>
            <a:ext cx="538163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2097088" y="4421188"/>
            <a:ext cx="1587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2633663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3440113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3976688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4244975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5051425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588000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5856288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6662738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7199313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 flipV="1">
            <a:off x="7467600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3708400" y="4421188"/>
            <a:ext cx="1588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5319713" y="4421188"/>
            <a:ext cx="1587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6931025" y="4421188"/>
            <a:ext cx="1588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8226425" y="4246563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latin typeface="Calibri" pitchFamily="34" charset="0"/>
            </a:endParaRP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885825" y="41910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latin typeface="Times New Roman" charset="0"/>
              </a:rPr>
              <a:t>t</a:t>
            </a:r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 flipV="1">
            <a:off x="1219200" y="4457700"/>
            <a:ext cx="5778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634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64150"/>
            <a:ext cx="685800" cy="83502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4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264150"/>
            <a:ext cx="685800" cy="8032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5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264150"/>
            <a:ext cx="685800" cy="6127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5264150"/>
            <a:ext cx="685800" cy="6635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1524000" y="3619500"/>
            <a:ext cx="64770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48" name="Text Box 28"/>
          <p:cNvSpPr txBox="1">
            <a:spLocks noChangeArrowheads="1"/>
          </p:cNvSpPr>
          <p:nvPr/>
        </p:nvSpPr>
        <p:spPr bwMode="auto">
          <a:xfrm>
            <a:off x="1676400" y="3581400"/>
            <a:ext cx="849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nodes</a:t>
            </a:r>
          </a:p>
        </p:txBody>
      </p:sp>
      <p:sp>
        <p:nvSpPr>
          <p:cNvPr id="56349" name="AutoShape 29"/>
          <p:cNvSpPr>
            <a:spLocks noChangeArrowheads="1"/>
          </p:cNvSpPr>
          <p:nvPr/>
        </p:nvSpPr>
        <p:spPr bwMode="auto">
          <a:xfrm>
            <a:off x="1524000" y="4991100"/>
            <a:ext cx="59436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2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6053138" y="5854700"/>
            <a:ext cx="1195387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elements</a:t>
            </a:r>
          </a:p>
        </p:txBody>
      </p:sp>
      <p:sp>
        <p:nvSpPr>
          <p:cNvPr id="56351" name="TextBox 33"/>
          <p:cNvSpPr txBox="1">
            <a:spLocks noChangeArrowheads="1"/>
          </p:cNvSpPr>
          <p:nvPr/>
        </p:nvSpPr>
        <p:spPr bwMode="auto">
          <a:xfrm>
            <a:off x="457200" y="4265613"/>
            <a:ext cx="6127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90"/>
                </a:solidFill>
                <a:latin typeface="Calibri" pitchFamily="34" charset="0"/>
              </a:rPr>
              <a:t>top</a:t>
            </a:r>
          </a:p>
        </p:txBody>
      </p:sp>
      <p:sp>
        <p:nvSpPr>
          <p:cNvPr id="32" name="TextBox 31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6" name="TextBox 5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6686" y="1352490"/>
            <a:ext cx="277351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 panose="030F0702030302020204" pitchFamily="66" charset="0"/>
              </a:rPr>
              <a:t>Top is the First Node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2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Points of 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542014" cy="4114799"/>
          </a:xfrm>
        </p:spPr>
        <p:txBody>
          <a:bodyPr>
            <a:normAutofit/>
          </a:bodyPr>
          <a:lstStyle/>
          <a:p>
            <a:pPr lvl="0"/>
            <a:r>
              <a:rPr lang="en-US" baseline="0" dirty="0" smtClean="0"/>
              <a:t>Check assignments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Book’s</a:t>
            </a:r>
          </a:p>
          <a:p>
            <a:pPr lvl="1"/>
            <a:r>
              <a:rPr lang="en-US" dirty="0" smtClean="0"/>
              <a:t>Table 7-3 </a:t>
            </a:r>
          </a:p>
          <a:p>
            <a:pPr lvl="1"/>
            <a:r>
              <a:rPr lang="en-US" dirty="0" smtClean="0"/>
              <a:t>and Table 8-1 </a:t>
            </a:r>
          </a:p>
          <a:p>
            <a:pPr lvl="1"/>
            <a:r>
              <a:rPr lang="en-US" dirty="0" smtClean="0"/>
              <a:t>may help</a:t>
            </a:r>
          </a:p>
          <a:p>
            <a:pPr lvl="0"/>
            <a:endParaRPr lang="en-US" dirty="0" smtClean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25887" y="3858110"/>
            <a:ext cx="5134401" cy="2972594"/>
            <a:chOff x="1296" y="1908"/>
            <a:chExt cx="3361" cy="1988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112"/>
              <a:ext cx="3313" cy="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296" y="1908"/>
              <a:ext cx="33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/>
                <a:t>TABLE 8-1</a:t>
              </a:r>
              <a:r>
                <a:rPr lang="en-US" altLang="en-US"/>
                <a:t> Operations on a </a:t>
              </a:r>
              <a:r>
                <a:rPr lang="en-US" altLang="en-US">
                  <a:latin typeface="Courier New" pitchFamily="49" charset="0"/>
                  <a:cs typeface="Courier New" pitchFamily="49" charset="0"/>
                </a:rPr>
                <a:t>queue</a:t>
              </a:r>
              <a:r>
                <a:rPr lang="en-US" altLang="en-US"/>
                <a:t> object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849688" y="896143"/>
            <a:ext cx="5143500" cy="2852738"/>
            <a:chOff x="864" y="2122"/>
            <a:chExt cx="3240" cy="1797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864" y="2122"/>
              <a:ext cx="28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b="1"/>
                <a:t>TABLE 7-3</a:t>
              </a:r>
              <a:r>
                <a:rPr lang="en-US" altLang="en-US"/>
                <a:t> Operations on a </a:t>
              </a:r>
              <a:r>
                <a:rPr lang="en-US" altLang="en-US">
                  <a:latin typeface="Courier New" pitchFamily="49" charset="0"/>
                </a:rPr>
                <a:t>stack</a:t>
              </a:r>
              <a:r>
                <a:rPr lang="en-US" altLang="en-US"/>
                <a:t> object</a:t>
              </a:r>
            </a:p>
          </p:txBody>
        </p:sp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304"/>
              <a:ext cx="3192" cy="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 rot="20927433">
            <a:off x="4460259" y="3565723"/>
            <a:ext cx="1696298" cy="584775"/>
          </a:xfrm>
          <a:prstGeom prst="rect">
            <a:avLst/>
          </a:prstGeom>
          <a:solidFill>
            <a:srgbClr val="FEFEBE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STL versions</a:t>
            </a:r>
          </a:p>
          <a:p>
            <a:r>
              <a:rPr lang="en-US" sz="1600" dirty="0" smtClean="0"/>
              <a:t>of Stack an Queue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25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&quot;No&quot; Symbol 1"/>
          <p:cNvSpPr/>
          <p:nvPr/>
        </p:nvSpPr>
        <p:spPr>
          <a:xfrm>
            <a:off x="5466693" y="3735114"/>
            <a:ext cx="3124200" cy="838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&quot;No&quot; Symbol 1"/>
          <p:cNvSpPr/>
          <p:nvPr/>
        </p:nvSpPr>
        <p:spPr>
          <a:xfrm>
            <a:off x="5466693" y="3735114"/>
            <a:ext cx="3124200" cy="838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5466693" y="4632435"/>
            <a:ext cx="3124200" cy="838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7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724400" y="3086101"/>
            <a:ext cx="914400" cy="876299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28745" y="5192817"/>
            <a:ext cx="342914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top() would require a minor</a:t>
            </a:r>
          </a:p>
          <a:p>
            <a:r>
              <a:rPr lang="en-US" dirty="0" smtClean="0"/>
              <a:t>alteration or addition to </a:t>
            </a:r>
            <a:r>
              <a:rPr lang="en-US" dirty="0" err="1" smtClean="0"/>
              <a:t>LinkedList</a:t>
            </a:r>
            <a:endParaRPr lang="en-US" dirty="0" smtClean="0"/>
          </a:p>
          <a:p>
            <a:r>
              <a:rPr lang="en-US" dirty="0" smtClean="0"/>
              <a:t>very similar to </a:t>
            </a:r>
            <a:r>
              <a:rPr lang="en-US" dirty="0" err="1" smtClean="0"/>
              <a:t>removeFront</a:t>
            </a:r>
            <a:r>
              <a:rPr lang="en-US" dirty="0" smtClean="0"/>
              <a:t>()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72000" y="4258003"/>
            <a:ext cx="756746" cy="92470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901262" y="3467100"/>
            <a:ext cx="4191000" cy="990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5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Stack and </a:t>
            </a:r>
            <a:r>
              <a:rPr lang="en-US" altLang="en-US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95400"/>
            <a:ext cx="4648200" cy="5334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Stack Operations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push(e)</a:t>
            </a:r>
            <a:r>
              <a:rPr lang="en-US" altLang="en-US" sz="2000" dirty="0" smtClean="0"/>
              <a:t>: inserts an element to  the top of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pop()</a:t>
            </a:r>
            <a:r>
              <a:rPr lang="en-US" altLang="en-US" sz="2000" dirty="0" smtClean="0"/>
              <a:t>: removes and returns the top element of the stack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top()</a:t>
            </a:r>
            <a:r>
              <a:rPr lang="en-US" altLang="en-US" sz="2000" dirty="0" smtClean="0"/>
              <a:t>: returns a reference to the top element of the stack, but doesn’t remove it</a:t>
            </a:r>
          </a:p>
          <a:p>
            <a:pPr lvl="1"/>
            <a:endParaRPr lang="en-US" altLang="en-US" sz="2000" dirty="0" smtClean="0"/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size()</a:t>
            </a:r>
            <a:r>
              <a:rPr lang="en-US" altLang="en-US" sz="2000" dirty="0" smtClean="0"/>
              <a:t>: returns the number of elements in the stack</a:t>
            </a:r>
          </a:p>
          <a:p>
            <a:pPr lvl="1"/>
            <a:r>
              <a:rPr lang="en-US" altLang="en-US" sz="2000" dirty="0" smtClean="0"/>
              <a:t> </a:t>
            </a:r>
            <a:r>
              <a:rPr lang="en-US" altLang="en-US" sz="2000" dirty="0" smtClean="0">
                <a:solidFill>
                  <a:srgbClr val="FF0000"/>
                </a:solidFill>
              </a:rPr>
              <a:t>empty()</a:t>
            </a:r>
            <a:r>
              <a:rPr lang="en-US" altLang="en-US" sz="2000" dirty="0" smtClean="0"/>
              <a:t>: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returns a </a:t>
            </a:r>
            <a:r>
              <a:rPr lang="en-US" altLang="en-US" sz="2000" dirty="0" err="1" smtClean="0"/>
              <a:t>bool</a:t>
            </a:r>
            <a:r>
              <a:rPr lang="en-US" altLang="en-US" sz="2000" dirty="0" smtClean="0"/>
              <a:t> indicating if the stack contains any objects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1262" y="1744717"/>
            <a:ext cx="4191000" cy="617483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129048" y="1752600"/>
            <a:ext cx="3957568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6007" y="2380593"/>
            <a:ext cx="4191000" cy="896007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901262" y="3467100"/>
            <a:ext cx="4191000" cy="990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23793" y="5016300"/>
            <a:ext cx="391645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size() and </a:t>
            </a:r>
            <a:r>
              <a:rPr lang="en-US" dirty="0" err="1" smtClean="0"/>
              <a:t>isEmpty</a:t>
            </a:r>
            <a:r>
              <a:rPr lang="en-US" dirty="0" smtClean="0"/>
              <a:t>() would require</a:t>
            </a:r>
          </a:p>
          <a:p>
            <a:r>
              <a:rPr lang="en-US" dirty="0" smtClean="0"/>
              <a:t>the addition of a counter that increments</a:t>
            </a:r>
          </a:p>
          <a:p>
            <a:r>
              <a:rPr lang="en-US" dirty="0" smtClean="0"/>
              <a:t>each time push() is called and</a:t>
            </a:r>
          </a:p>
          <a:p>
            <a:r>
              <a:rPr lang="en-US" dirty="0" smtClean="0"/>
              <a:t>decrements when pop() is called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14400" y="4755930"/>
            <a:ext cx="4191000" cy="172107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Stack with a Singly Linked List</a:t>
            </a:r>
          </a:p>
        </p:txBody>
      </p:sp>
      <p:sp>
        <p:nvSpPr>
          <p:cNvPr id="5120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848600" cy="2133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CONCLUSION: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We can implement a stack with a singly linked list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The </a:t>
            </a:r>
            <a:r>
              <a:rPr lang="en-US" sz="2000" b="1" dirty="0" smtClean="0"/>
              <a:t>top</a:t>
            </a:r>
            <a:r>
              <a:rPr lang="en-US" sz="2000" dirty="0" smtClean="0"/>
              <a:t> element of the stack is the </a:t>
            </a:r>
            <a:r>
              <a:rPr lang="en-US" sz="2000" b="1" dirty="0" smtClean="0"/>
              <a:t>first node</a:t>
            </a:r>
            <a:r>
              <a:rPr lang="en-US" sz="2000" dirty="0" smtClean="0"/>
              <a:t> of the list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The space used is </a:t>
            </a:r>
            <a:r>
              <a:rPr lang="en-US" sz="2000" b="1" i="1" dirty="0" smtClean="0"/>
              <a:t>O</a:t>
            </a:r>
            <a:r>
              <a:rPr lang="en-US" sz="2000" dirty="0" smtClean="0"/>
              <a:t>(</a:t>
            </a:r>
            <a:r>
              <a:rPr lang="en-US" sz="2000" b="1" i="1" dirty="0" smtClean="0"/>
              <a:t>n</a:t>
            </a:r>
            <a:r>
              <a:rPr lang="en-US" sz="2000" dirty="0" smtClean="0"/>
              <a:t>) 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 smtClean="0"/>
              <a:t>and each operation of the Stack ADT takes </a:t>
            </a:r>
            <a:r>
              <a:rPr lang="en-US" sz="2000" b="1" i="1" dirty="0" smtClean="0"/>
              <a:t>O</a:t>
            </a:r>
            <a:r>
              <a:rPr lang="en-US" sz="2000" dirty="0" smtClean="0"/>
              <a:t>(1) time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1600" dirty="0" smtClean="0"/>
              <a:t>push, pop, top, size, empty each are </a:t>
            </a:r>
            <a:r>
              <a:rPr lang="en-US" sz="1600" b="1" i="1" dirty="0" smtClean="0"/>
              <a:t>O</a:t>
            </a:r>
            <a:r>
              <a:rPr lang="en-US" sz="1600" dirty="0" smtClean="0"/>
              <a:t>(1) time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828800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2365375" y="4152900"/>
            <a:ext cx="538163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2097088" y="4421188"/>
            <a:ext cx="1587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2633663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3440113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3976688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V="1">
            <a:off x="4244975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5051425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5588000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V="1">
            <a:off x="5856288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6662738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5" name="Rectangle 15"/>
          <p:cNvSpPr>
            <a:spLocks noChangeArrowheads="1"/>
          </p:cNvSpPr>
          <p:nvPr/>
        </p:nvSpPr>
        <p:spPr bwMode="auto">
          <a:xfrm>
            <a:off x="7199313" y="4152900"/>
            <a:ext cx="536575" cy="5365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 flipV="1">
            <a:off x="7467600" y="4421188"/>
            <a:ext cx="8064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3708400" y="4421188"/>
            <a:ext cx="1588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5319713" y="4421188"/>
            <a:ext cx="1587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6931025" y="4421188"/>
            <a:ext cx="1588" cy="806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8226425" y="4246563"/>
            <a:ext cx="39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>
                <a:latin typeface="Calibri" pitchFamily="34" charset="0"/>
                <a:sym typeface="Symbol" charset="2"/>
              </a:rPr>
              <a:t></a:t>
            </a:r>
            <a:endParaRPr lang="en-US" altLang="en-US" b="1">
              <a:latin typeface="Calibri" pitchFamily="34" charset="0"/>
            </a:endParaRPr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885825" y="41910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i="1">
                <a:latin typeface="Times New Roman" charset="0"/>
              </a:rPr>
              <a:t>t</a:t>
            </a:r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 flipV="1">
            <a:off x="1219200" y="4457700"/>
            <a:ext cx="5778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634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264150"/>
            <a:ext cx="685800" cy="83502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4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5264150"/>
            <a:ext cx="685800" cy="8032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5" name="Picture 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5264150"/>
            <a:ext cx="685800" cy="6127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6346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5264150"/>
            <a:ext cx="685800" cy="663575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6347" name="AutoShape 27"/>
          <p:cNvSpPr>
            <a:spLocks noChangeArrowheads="1"/>
          </p:cNvSpPr>
          <p:nvPr/>
        </p:nvSpPr>
        <p:spPr bwMode="auto">
          <a:xfrm>
            <a:off x="1524000" y="3619500"/>
            <a:ext cx="64770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48" name="Text Box 28"/>
          <p:cNvSpPr txBox="1">
            <a:spLocks noChangeArrowheads="1"/>
          </p:cNvSpPr>
          <p:nvPr/>
        </p:nvSpPr>
        <p:spPr bwMode="auto">
          <a:xfrm>
            <a:off x="1676400" y="3581400"/>
            <a:ext cx="849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nodes</a:t>
            </a:r>
          </a:p>
        </p:txBody>
      </p:sp>
      <p:sp>
        <p:nvSpPr>
          <p:cNvPr id="56349" name="AutoShape 29"/>
          <p:cNvSpPr>
            <a:spLocks noChangeArrowheads="1"/>
          </p:cNvSpPr>
          <p:nvPr/>
        </p:nvSpPr>
        <p:spPr bwMode="auto">
          <a:xfrm>
            <a:off x="1524000" y="4991100"/>
            <a:ext cx="5943600" cy="1219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2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6053138" y="5854700"/>
            <a:ext cx="1195387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elements</a:t>
            </a:r>
          </a:p>
        </p:txBody>
      </p:sp>
      <p:sp>
        <p:nvSpPr>
          <p:cNvPr id="56351" name="TextBox 33"/>
          <p:cNvSpPr txBox="1">
            <a:spLocks noChangeArrowheads="1"/>
          </p:cNvSpPr>
          <p:nvPr/>
        </p:nvSpPr>
        <p:spPr bwMode="auto">
          <a:xfrm>
            <a:off x="457200" y="4265613"/>
            <a:ext cx="6127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90"/>
                </a:solidFill>
                <a:latin typeface="Calibri" pitchFamily="34" charset="0"/>
              </a:rPr>
              <a:t>top</a:t>
            </a:r>
          </a:p>
        </p:txBody>
      </p:sp>
      <p:sp>
        <p:nvSpPr>
          <p:cNvPr id="33" name="TextBox 32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3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Stacks (general)</a:t>
            </a:r>
          </a:p>
          <a:p>
            <a:pPr lvl="1"/>
            <a:r>
              <a:rPr lang="en-US" dirty="0"/>
              <a:t>Review Linked List</a:t>
            </a:r>
          </a:p>
          <a:p>
            <a:pPr lvl="1"/>
            <a:r>
              <a:rPr lang="en-US" dirty="0"/>
              <a:t>Review Stack implemented using a Linked List</a:t>
            </a:r>
          </a:p>
          <a:p>
            <a:pPr lvl="1"/>
            <a:endParaRPr lang="en-US" dirty="0"/>
          </a:p>
          <a:p>
            <a:r>
              <a:rPr lang="en-US" dirty="0"/>
              <a:t>Next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02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Queues</a:t>
            </a:r>
            <a:endParaRPr lang="en-US" altLang="en-US" sz="4000" smtClean="0"/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1100"/>
            <a:ext cx="71628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47950"/>
            <a:ext cx="6953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647950"/>
            <a:ext cx="581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1750"/>
            <a:ext cx="8096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95550"/>
            <a:ext cx="7715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4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Queue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lines are examples of queues</a:t>
            </a:r>
          </a:p>
          <a:p>
            <a:endParaRPr lang="en-US" dirty="0"/>
          </a:p>
          <a:p>
            <a:r>
              <a:rPr lang="en-US" dirty="0" smtClean="0"/>
              <a:t>This makes them a FIFO structure</a:t>
            </a:r>
          </a:p>
          <a:p>
            <a:pPr lvl="1"/>
            <a:r>
              <a:rPr lang="en-US" dirty="0" smtClean="0"/>
              <a:t>First In – First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2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34381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Queue ADT</a:t>
            </a:r>
            <a:endParaRPr lang="en-US" altLang="en-US" sz="4000" dirty="0" smtClean="0"/>
          </a:p>
        </p:txBody>
      </p:sp>
      <p:sp>
        <p:nvSpPr>
          <p:cNvPr id="593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39624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</a:rPr>
              <a:t>Queues </a:t>
            </a:r>
            <a:r>
              <a:rPr lang="en-US" altLang="en-US" sz="2400" dirty="0" smtClean="0"/>
              <a:t>store arbitrary objects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Insertions are at the end of the queue and removals are at the front of the queue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b="1" dirty="0" smtClean="0"/>
              <a:t>Main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91000" y="4217158"/>
            <a:ext cx="33528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AKA: </a:t>
            </a:r>
            <a:r>
              <a:rPr lang="en-US" dirty="0" err="1" smtClean="0"/>
              <a:t>addQueue</a:t>
            </a:r>
            <a:r>
              <a:rPr lang="en-US" dirty="0" smtClean="0"/>
              <a:t>,       AKA: push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4888468"/>
            <a:ext cx="33528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AKA: </a:t>
            </a:r>
            <a:r>
              <a:rPr lang="en-US" dirty="0" err="1" smtClean="0"/>
              <a:t>deleteQueue</a:t>
            </a:r>
            <a:r>
              <a:rPr lang="en-US" dirty="0" smtClean="0"/>
              <a:t>,    AKA: pop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76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34381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Queue ADT</a:t>
            </a:r>
            <a:endParaRPr lang="en-US" altLang="en-US" sz="4000" dirty="0" smtClean="0"/>
          </a:p>
        </p:txBody>
      </p:sp>
      <p:sp>
        <p:nvSpPr>
          <p:cNvPr id="593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39624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</a:rPr>
              <a:t>Queues </a:t>
            </a:r>
            <a:r>
              <a:rPr lang="en-US" altLang="en-US" sz="2400" dirty="0" smtClean="0"/>
              <a:t>store arbitrary objects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Insertions are at the end of the queue and removals are at the front of the queue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</p:txBody>
      </p:sp>
      <p:sp>
        <p:nvSpPr>
          <p:cNvPr id="59397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143000"/>
            <a:ext cx="441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b="1" dirty="0" smtClean="0"/>
              <a:t>Auxiliary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returns a Boolean value indicating if there are no elements in the queue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105400" y="3657600"/>
            <a:ext cx="336502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Less common</a:t>
            </a:r>
          </a:p>
          <a:p>
            <a:endParaRPr lang="en-US" dirty="0"/>
          </a:p>
          <a:p>
            <a:r>
              <a:rPr lang="en-US" dirty="0" smtClean="0"/>
              <a:t>- back(): returns the element at the</a:t>
            </a:r>
          </a:p>
          <a:p>
            <a:r>
              <a:rPr lang="en-US" dirty="0" smtClean="0"/>
              <a:t>   back without removing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6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Last class we talked about implementing </a:t>
            </a:r>
            <a:r>
              <a:rPr lang="en-US" b="1" dirty="0" smtClean="0"/>
              <a:t>Stacks</a:t>
            </a:r>
          </a:p>
          <a:p>
            <a:pPr lvl="1"/>
            <a:r>
              <a:rPr lang="en-US" dirty="0" smtClean="0"/>
              <a:t>Implement using</a:t>
            </a:r>
          </a:p>
          <a:p>
            <a:pPr lvl="2"/>
            <a:r>
              <a:rPr lang="en-US" dirty="0" smtClean="0"/>
              <a:t>Static Array </a:t>
            </a:r>
          </a:p>
          <a:p>
            <a:pPr lvl="2"/>
            <a:r>
              <a:rPr lang="en-US" dirty="0" smtClean="0"/>
              <a:t>Dynamic Array</a:t>
            </a:r>
          </a:p>
          <a:p>
            <a:pPr lvl="3"/>
            <a:r>
              <a:rPr lang="en-US" dirty="0" smtClean="0"/>
              <a:t>Amortized Time</a:t>
            </a:r>
          </a:p>
          <a:p>
            <a:pPr lvl="2"/>
            <a:r>
              <a:rPr lang="en-US" dirty="0" smtClean="0"/>
              <a:t>Linked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34381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Queue ADT</a:t>
            </a:r>
            <a:endParaRPr lang="en-US" altLang="en-US" sz="4000" dirty="0" smtClean="0"/>
          </a:p>
        </p:txBody>
      </p:sp>
      <p:sp>
        <p:nvSpPr>
          <p:cNvPr id="593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990600"/>
            <a:ext cx="3962400" cy="5334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>
                <a:solidFill>
                  <a:schemeClr val="accent6">
                    <a:lumMod val="75000"/>
                  </a:schemeClr>
                </a:solidFill>
              </a:rPr>
              <a:t>Queues </a:t>
            </a:r>
            <a:r>
              <a:rPr lang="en-US" altLang="en-US" sz="2400" dirty="0" smtClean="0"/>
              <a:t>store arbitrary objects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Insertions are at the end of the queue and removals are at the front of the queue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</p:txBody>
      </p:sp>
      <p:sp>
        <p:nvSpPr>
          <p:cNvPr id="59397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143000"/>
            <a:ext cx="441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Auxiliary queue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returns a Boolean value indicating if there are no elements in the queue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b="1" dirty="0" smtClean="0"/>
              <a:t>Exceptions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Attempting to execute </a:t>
            </a:r>
            <a:r>
              <a:rPr lang="en-US" altLang="en-US" sz="2000" dirty="0" err="1" smtClean="0"/>
              <a:t>dequeue</a:t>
            </a:r>
            <a:r>
              <a:rPr lang="en-US" altLang="en-US" sz="2000" dirty="0" smtClean="0"/>
              <a:t> or front on an empty queue throws an </a:t>
            </a: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EmptyQueueException</a:t>
            </a:r>
            <a:endParaRPr lang="en-US" altLang="en-US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5277977"/>
            <a:ext cx="286488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Optionally has an: </a:t>
            </a:r>
          </a:p>
          <a:p>
            <a:r>
              <a:rPr lang="en-US" dirty="0" smtClean="0"/>
              <a:t>    </a:t>
            </a:r>
            <a:r>
              <a:rPr lang="en-US" dirty="0" err="1" smtClean="0"/>
              <a:t>isFullQueue</a:t>
            </a:r>
            <a:r>
              <a:rPr lang="en-US" dirty="0" smtClean="0"/>
              <a:t>()</a:t>
            </a:r>
          </a:p>
          <a:p>
            <a:r>
              <a:rPr lang="en-US" dirty="0" smtClean="0"/>
              <a:t>function to detect this</a:t>
            </a:r>
          </a:p>
          <a:p>
            <a:r>
              <a:rPr lang="en-US" dirty="0" smtClean="0"/>
              <a:t>prior to causing an exception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8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Class Exercise: Queues</a:t>
            </a:r>
          </a:p>
        </p:txBody>
      </p:sp>
      <p:sp>
        <p:nvSpPr>
          <p:cNvPr id="5939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Describe the output and final structure of the queue after the following operations: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(8)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(3)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dequeue</a:t>
            </a:r>
            <a:r>
              <a:rPr lang="en-US" dirty="0" smtClean="0"/>
              <a:t>()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(2)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(5)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dequeue</a:t>
            </a:r>
            <a:r>
              <a:rPr lang="en-US" dirty="0" smtClean="0"/>
              <a:t>()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dequeue</a:t>
            </a:r>
            <a:r>
              <a:rPr lang="en-US" dirty="0" smtClean="0"/>
              <a:t>()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(9)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err="1" smtClean="0"/>
              <a:t>enqueue</a:t>
            </a:r>
            <a:r>
              <a:rPr lang="en-US" dirty="0" smtClean="0"/>
              <a:t>(1)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/>
          </a:p>
        </p:txBody>
      </p:sp>
      <p:cxnSp>
        <p:nvCxnSpPr>
          <p:cNvPr id="3" name="Straight Connector 2"/>
          <p:cNvCxnSpPr/>
          <p:nvPr/>
        </p:nvCxnSpPr>
        <p:spPr>
          <a:xfrm>
            <a:off x="4267200" y="3048000"/>
            <a:ext cx="3505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67200" y="4495800"/>
            <a:ext cx="3505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0" y="3733800"/>
            <a:ext cx="3505200" cy="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76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Applications of Queues</a:t>
            </a:r>
          </a:p>
        </p:txBody>
      </p:sp>
      <p:sp>
        <p:nvSpPr>
          <p:cNvPr id="6144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dirty="0" smtClean="0"/>
              <a:t>Direct applications</a:t>
            </a:r>
          </a:p>
          <a:p>
            <a:pPr lvl="1" eaLnBrk="1" hangingPunct="1"/>
            <a:r>
              <a:rPr lang="en-US" altLang="en-US" dirty="0" smtClean="0"/>
              <a:t>Waiting lines</a:t>
            </a:r>
          </a:p>
          <a:p>
            <a:pPr lvl="1" eaLnBrk="1" hangingPunct="1"/>
            <a:r>
              <a:rPr lang="en-US" altLang="en-US" dirty="0" smtClean="0"/>
              <a:t>Access to shared resources (e.g., printer)</a:t>
            </a:r>
          </a:p>
          <a:p>
            <a:pPr lvl="1" eaLnBrk="1" hangingPunct="1"/>
            <a:r>
              <a:rPr lang="en-US" altLang="en-US" dirty="0" smtClean="0"/>
              <a:t>User input in a game (key/button presses)</a:t>
            </a:r>
          </a:p>
          <a:p>
            <a:pPr eaLnBrk="1" hangingPunct="1">
              <a:buClr>
                <a:schemeClr val="tx1"/>
              </a:buClr>
            </a:pPr>
            <a:endParaRPr lang="en-US" altLang="en-US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dirty="0" smtClean="0"/>
              <a:t>Indirect applications</a:t>
            </a:r>
          </a:p>
          <a:p>
            <a:pPr lvl="1" eaLnBrk="1" hangingPunct="1"/>
            <a:r>
              <a:rPr lang="en-US" altLang="en-US" dirty="0" smtClean="0"/>
              <a:t>Auxiliary data structure for algorithms</a:t>
            </a:r>
          </a:p>
          <a:p>
            <a:pPr lvl="1" eaLnBrk="1" hangingPunct="1"/>
            <a:r>
              <a:rPr lang="en-US" altLang="en-US" dirty="0" smtClean="0"/>
              <a:t>Component of other data structures</a:t>
            </a:r>
          </a:p>
        </p:txBody>
      </p:sp>
    </p:spTree>
    <p:extLst>
      <p:ext uri="{BB962C8B-B14F-4D97-AF65-F5344CB8AC3E}">
        <p14:creationId xmlns:p14="http://schemas.microsoft.com/office/powerpoint/2010/main" val="224582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80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Possible Queue Template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81500"/>
            <a:ext cx="433003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template</a:t>
            </a:r>
            <a:r>
              <a:rPr lang="en-US" sz="1400" dirty="0">
                <a:solidFill>
                  <a:prstClr val="black"/>
                </a:solidFill>
              </a:rPr>
              <a:t> &lt;</a:t>
            </a:r>
            <a:r>
              <a:rPr lang="en-US" sz="1400" dirty="0" err="1">
                <a:solidFill>
                  <a:srgbClr val="0000FF"/>
                </a:solidFill>
              </a:rPr>
              <a:t>typename</a:t>
            </a:r>
            <a:r>
              <a:rPr lang="en-US" sz="1400" dirty="0">
                <a:solidFill>
                  <a:prstClr val="black"/>
                </a:solidFill>
              </a:rPr>
              <a:t> Type&gt;</a:t>
            </a:r>
          </a:p>
          <a:p>
            <a:r>
              <a:rPr lang="en-US" sz="1400" dirty="0">
                <a:solidFill>
                  <a:srgbClr val="0000FF"/>
                </a:solidFill>
              </a:rPr>
              <a:t>class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queueADT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{</a:t>
            </a:r>
          </a:p>
          <a:p>
            <a:r>
              <a:rPr lang="en-US" sz="1400" dirty="0">
                <a:solidFill>
                  <a:srgbClr val="0000FF"/>
                </a:solidFill>
              </a:rPr>
              <a:t>public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bool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isEmptyQueue</a:t>
            </a:r>
            <a:r>
              <a:rPr lang="en-US" sz="1400" dirty="0">
                <a:solidFill>
                  <a:prstClr val="black"/>
                </a:solidFill>
              </a:rPr>
              <a:t>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determine whether the queue is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Returns true if the queue is empty,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otherwise returns false.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bool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isFullQueue</a:t>
            </a:r>
            <a:r>
              <a:rPr lang="en-US" sz="1400" dirty="0">
                <a:solidFill>
                  <a:prstClr val="black"/>
                </a:solidFill>
              </a:rPr>
              <a:t>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determine whether the queue is full.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Returns true if the queue is full,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otherwise returns false.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initializeQueue</a:t>
            </a:r>
            <a:r>
              <a:rPr lang="en-US" sz="1400" dirty="0">
                <a:solidFill>
                  <a:prstClr val="black"/>
                </a:solidFill>
              </a:rPr>
              <a:t>()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initialize the queue to an empty state.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Type front()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return the first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If the queue is empty, the program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terminates; otherwise, the first element of the queue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returned.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406869" y="2286000"/>
            <a:ext cx="4737131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Type back()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return the last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If the queue is empty, the program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terminates; otherwise, the last element of the queue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returned.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addQueue</a:t>
            </a:r>
            <a:r>
              <a:rPr lang="en-US" sz="1400" dirty="0">
                <a:solidFill>
                  <a:prstClr val="black"/>
                </a:solidFill>
              </a:rPr>
              <a:t>(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Type&amp; </a:t>
            </a:r>
            <a:r>
              <a:rPr lang="en-US" sz="1400" dirty="0" err="1">
                <a:solidFill>
                  <a:prstClr val="black"/>
                </a:solidFill>
              </a:rPr>
              <a:t>queueElement</a:t>
            </a:r>
            <a:r>
              <a:rPr lang="en-US" sz="1400" dirty="0">
                <a:solidFill>
                  <a:prstClr val="black"/>
                </a:solidFill>
              </a:rPr>
              <a:t>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add </a:t>
            </a:r>
            <a:r>
              <a:rPr lang="en-US" sz="1400" dirty="0" err="1">
                <a:solidFill>
                  <a:srgbClr val="008000"/>
                </a:solidFill>
              </a:rPr>
              <a:t>queueElement</a:t>
            </a:r>
            <a:r>
              <a:rPr lang="en-US" sz="1400" dirty="0">
                <a:solidFill>
                  <a:srgbClr val="008000"/>
                </a:solidFill>
              </a:rPr>
              <a:t> to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full.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changed and </a:t>
            </a:r>
            <a:r>
              <a:rPr lang="en-US" sz="1400" dirty="0" err="1">
                <a:solidFill>
                  <a:srgbClr val="008000"/>
                </a:solidFill>
              </a:rPr>
              <a:t>queueElement</a:t>
            </a:r>
            <a:r>
              <a:rPr lang="en-US" sz="1400" dirty="0">
                <a:solidFill>
                  <a:srgbClr val="008000"/>
                </a:solidFill>
              </a:rPr>
              <a:t> is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added to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deleteQueue</a:t>
            </a:r>
            <a:r>
              <a:rPr lang="en-US" sz="1400" dirty="0">
                <a:solidFill>
                  <a:prstClr val="black"/>
                </a:solidFill>
              </a:rPr>
              <a:t>()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remove the first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changed and the first element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removed from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};</a:t>
            </a:r>
            <a:endParaRPr lang="en-US" sz="1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331127" y="953066"/>
            <a:ext cx="4572000" cy="83479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/>
              <a:t>This is a pure virtual template</a:t>
            </a:r>
          </a:p>
          <a:p>
            <a:pPr lvl="1"/>
            <a:r>
              <a:rPr lang="en-US" i="1" dirty="0" smtClean="0"/>
              <a:t>all the functions would have to be implemented in classes derived from it</a:t>
            </a:r>
            <a:endParaRPr lang="en-US" i="1" dirty="0"/>
          </a:p>
        </p:txBody>
      </p:sp>
      <p:sp>
        <p:nvSpPr>
          <p:cNvPr id="6" name="Rounded Rectangle 5"/>
          <p:cNvSpPr/>
          <p:nvPr/>
        </p:nvSpPr>
        <p:spPr>
          <a:xfrm>
            <a:off x="4267200" y="838200"/>
            <a:ext cx="4495800" cy="14478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Possible Queue Template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81500"/>
            <a:ext cx="433003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template</a:t>
            </a:r>
            <a:r>
              <a:rPr lang="en-US" sz="1400" dirty="0">
                <a:solidFill>
                  <a:prstClr val="black"/>
                </a:solidFill>
              </a:rPr>
              <a:t> &lt;</a:t>
            </a:r>
            <a:r>
              <a:rPr lang="en-US" sz="1400" dirty="0" err="1">
                <a:solidFill>
                  <a:srgbClr val="0000FF"/>
                </a:solidFill>
              </a:rPr>
              <a:t>typename</a:t>
            </a:r>
            <a:r>
              <a:rPr lang="en-US" sz="1400" dirty="0">
                <a:solidFill>
                  <a:prstClr val="black"/>
                </a:solidFill>
              </a:rPr>
              <a:t> Type&gt;</a:t>
            </a:r>
          </a:p>
          <a:p>
            <a:r>
              <a:rPr lang="en-US" sz="1400" dirty="0">
                <a:solidFill>
                  <a:srgbClr val="0000FF"/>
                </a:solidFill>
              </a:rPr>
              <a:t>class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queueADT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{</a:t>
            </a:r>
          </a:p>
          <a:p>
            <a:r>
              <a:rPr lang="en-US" sz="1400" dirty="0">
                <a:solidFill>
                  <a:srgbClr val="0000FF"/>
                </a:solidFill>
              </a:rPr>
              <a:t>public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bool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isEmptyQueue</a:t>
            </a:r>
            <a:r>
              <a:rPr lang="en-US" sz="1400" dirty="0">
                <a:solidFill>
                  <a:prstClr val="black"/>
                </a:solidFill>
              </a:rPr>
              <a:t>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determine whether the queue is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Returns true if the queue is empty,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otherwise returns false.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bool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isFullQueue</a:t>
            </a:r>
            <a:r>
              <a:rPr lang="en-US" sz="1400" dirty="0">
                <a:solidFill>
                  <a:prstClr val="black"/>
                </a:solidFill>
              </a:rPr>
              <a:t>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determine whether the queue is full.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Returns true if the queue is full,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otherwise returns false.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initializeQueue</a:t>
            </a:r>
            <a:r>
              <a:rPr lang="en-US" sz="1400" dirty="0">
                <a:solidFill>
                  <a:prstClr val="black"/>
                </a:solidFill>
              </a:rPr>
              <a:t>()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initialize the queue to an empty state.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Type front()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return the first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If the queue is empty, the program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terminates; otherwise, the first element of the queue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returned.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406869" y="2286000"/>
            <a:ext cx="4737131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Type back()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return the last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If the queue is empty, the program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terminates; otherwise, the last element of the queue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returned.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addQueue</a:t>
            </a:r>
            <a:r>
              <a:rPr lang="en-US" sz="1400" dirty="0">
                <a:solidFill>
                  <a:prstClr val="black"/>
                </a:solidFill>
              </a:rPr>
              <a:t>(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Type&amp; </a:t>
            </a:r>
            <a:r>
              <a:rPr lang="en-US" sz="1400" dirty="0" err="1">
                <a:solidFill>
                  <a:prstClr val="black"/>
                </a:solidFill>
              </a:rPr>
              <a:t>queueElement</a:t>
            </a:r>
            <a:r>
              <a:rPr lang="en-US" sz="1400" dirty="0">
                <a:solidFill>
                  <a:prstClr val="black"/>
                </a:solidFill>
              </a:rPr>
              <a:t>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add </a:t>
            </a:r>
            <a:r>
              <a:rPr lang="en-US" sz="1400" dirty="0" err="1">
                <a:solidFill>
                  <a:srgbClr val="008000"/>
                </a:solidFill>
              </a:rPr>
              <a:t>queueElement</a:t>
            </a:r>
            <a:r>
              <a:rPr lang="en-US" sz="1400" dirty="0">
                <a:solidFill>
                  <a:srgbClr val="008000"/>
                </a:solidFill>
              </a:rPr>
              <a:t> to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full.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changed and </a:t>
            </a:r>
            <a:r>
              <a:rPr lang="en-US" sz="1400" dirty="0" err="1">
                <a:solidFill>
                  <a:srgbClr val="008000"/>
                </a:solidFill>
              </a:rPr>
              <a:t>queueElement</a:t>
            </a:r>
            <a:r>
              <a:rPr lang="en-US" sz="1400" dirty="0">
                <a:solidFill>
                  <a:srgbClr val="008000"/>
                </a:solidFill>
              </a:rPr>
              <a:t> is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added to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deleteQueue</a:t>
            </a:r>
            <a:r>
              <a:rPr lang="en-US" sz="1400" dirty="0">
                <a:solidFill>
                  <a:prstClr val="black"/>
                </a:solidFill>
              </a:rPr>
              <a:t>()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remove the first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changed and the first element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removed from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};</a:t>
            </a:r>
            <a:endParaRPr lang="en-US" sz="1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331127" y="953066"/>
            <a:ext cx="4572000" cy="83479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/>
              <a:t>This is a pure virtual template</a:t>
            </a:r>
          </a:p>
          <a:p>
            <a:pPr lvl="1"/>
            <a:r>
              <a:rPr lang="en-US" i="1" dirty="0" smtClean="0"/>
              <a:t>all the functions would have to be implemented in classes derived from it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3615289"/>
            <a:ext cx="16630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AKA  push</a:t>
            </a:r>
          </a:p>
          <a:p>
            <a:r>
              <a:rPr lang="en-US" dirty="0" smtClean="0"/>
              <a:t>AKA </a:t>
            </a:r>
            <a:r>
              <a:rPr lang="en-US" dirty="0" err="1" smtClean="0"/>
              <a:t>enqueue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482432" y="3612989"/>
            <a:ext cx="4204368" cy="765891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4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Possible Queue Template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81500"/>
            <a:ext cx="433003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template</a:t>
            </a:r>
            <a:r>
              <a:rPr lang="en-US" sz="1400" dirty="0">
                <a:solidFill>
                  <a:prstClr val="black"/>
                </a:solidFill>
              </a:rPr>
              <a:t> &lt;</a:t>
            </a:r>
            <a:r>
              <a:rPr lang="en-US" sz="1400" dirty="0" err="1">
                <a:solidFill>
                  <a:srgbClr val="0000FF"/>
                </a:solidFill>
              </a:rPr>
              <a:t>typename</a:t>
            </a:r>
            <a:r>
              <a:rPr lang="en-US" sz="1400" dirty="0">
                <a:solidFill>
                  <a:prstClr val="black"/>
                </a:solidFill>
              </a:rPr>
              <a:t> Type&gt;</a:t>
            </a:r>
          </a:p>
          <a:p>
            <a:r>
              <a:rPr lang="en-US" sz="1400" dirty="0">
                <a:solidFill>
                  <a:srgbClr val="0000FF"/>
                </a:solidFill>
              </a:rPr>
              <a:t>class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queueADT</a:t>
            </a:r>
            <a:endParaRPr lang="en-US" sz="1400" dirty="0">
              <a:solidFill>
                <a:prstClr val="black"/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</a:rPr>
              <a:t>{</a:t>
            </a:r>
          </a:p>
          <a:p>
            <a:r>
              <a:rPr lang="en-US" sz="1400" dirty="0">
                <a:solidFill>
                  <a:srgbClr val="0000FF"/>
                </a:solidFill>
              </a:rPr>
              <a:t>public</a:t>
            </a:r>
            <a:r>
              <a:rPr lang="en-US" sz="1400" dirty="0">
                <a:solidFill>
                  <a:prstClr val="black"/>
                </a:solidFill>
              </a:rPr>
              <a:t>: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bool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isEmptyQueue</a:t>
            </a:r>
            <a:r>
              <a:rPr lang="en-US" sz="1400" dirty="0">
                <a:solidFill>
                  <a:prstClr val="black"/>
                </a:solidFill>
              </a:rPr>
              <a:t>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determine whether the queue is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Returns true if the queue is empty,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otherwise returns false.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bool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isFullQueue</a:t>
            </a:r>
            <a:r>
              <a:rPr lang="en-US" sz="1400" dirty="0">
                <a:solidFill>
                  <a:prstClr val="black"/>
                </a:solidFill>
              </a:rPr>
              <a:t>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determine whether the queue is full.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Returns true if the queue is full,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otherwise returns false.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initializeQueue</a:t>
            </a:r>
            <a:r>
              <a:rPr lang="en-US" sz="1400" dirty="0">
                <a:solidFill>
                  <a:prstClr val="black"/>
                </a:solidFill>
              </a:rPr>
              <a:t>()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initialize the queue to an empty state.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Type front()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return the first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If the queue is empty, the program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terminates; otherwise, the first element of the queue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returned.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406869" y="2286000"/>
            <a:ext cx="4737131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Type back() 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return the last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If the queue is empty, the program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terminates; otherwise, the last element of the queue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returned.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addQueue</a:t>
            </a:r>
            <a:r>
              <a:rPr lang="en-US" sz="1400" dirty="0">
                <a:solidFill>
                  <a:prstClr val="black"/>
                </a:solidFill>
              </a:rPr>
              <a:t>(</a:t>
            </a:r>
            <a:r>
              <a:rPr lang="en-US" sz="1400" dirty="0" err="1">
                <a:solidFill>
                  <a:srgbClr val="0000FF"/>
                </a:solidFill>
              </a:rPr>
              <a:t>const</a:t>
            </a:r>
            <a:r>
              <a:rPr lang="en-US" sz="1400" dirty="0">
                <a:solidFill>
                  <a:prstClr val="black"/>
                </a:solidFill>
              </a:rPr>
              <a:t> Type&amp; </a:t>
            </a:r>
            <a:r>
              <a:rPr lang="en-US" sz="1400" dirty="0" err="1">
                <a:solidFill>
                  <a:prstClr val="black"/>
                </a:solidFill>
              </a:rPr>
              <a:t>queueElement</a:t>
            </a:r>
            <a:r>
              <a:rPr lang="en-US" sz="1400" dirty="0">
                <a:solidFill>
                  <a:prstClr val="black"/>
                </a:solidFill>
              </a:rPr>
              <a:t>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add </a:t>
            </a:r>
            <a:r>
              <a:rPr lang="en-US" sz="1400" dirty="0" err="1">
                <a:solidFill>
                  <a:srgbClr val="008000"/>
                </a:solidFill>
              </a:rPr>
              <a:t>queueElement</a:t>
            </a:r>
            <a:r>
              <a:rPr lang="en-US" sz="1400" dirty="0">
                <a:solidFill>
                  <a:srgbClr val="008000"/>
                </a:solidFill>
              </a:rPr>
              <a:t> to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full.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changed and </a:t>
            </a:r>
            <a:r>
              <a:rPr lang="en-US" sz="1400" dirty="0" err="1">
                <a:solidFill>
                  <a:srgbClr val="008000"/>
                </a:solidFill>
              </a:rPr>
              <a:t>queueElement</a:t>
            </a:r>
            <a:r>
              <a:rPr lang="en-US" sz="1400" dirty="0">
                <a:solidFill>
                  <a:srgbClr val="008000"/>
                </a:solidFill>
              </a:rPr>
              <a:t> is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added to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</a:t>
            </a:r>
            <a:r>
              <a:rPr lang="en-US" sz="1400" dirty="0">
                <a:solidFill>
                  <a:srgbClr val="0000FF"/>
                </a:solidFill>
              </a:rPr>
              <a:t>virtual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void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dirty="0" err="1">
                <a:solidFill>
                  <a:prstClr val="black"/>
                </a:solidFill>
              </a:rPr>
              <a:t>deleteQueue</a:t>
            </a:r>
            <a:r>
              <a:rPr lang="en-US" sz="1400" dirty="0">
                <a:solidFill>
                  <a:prstClr val="black"/>
                </a:solidFill>
              </a:rPr>
              <a:t>() = 0;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//Function to remove the first element of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//Precondition: The queue exists and is not empty.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</a:t>
            </a:r>
            <a:r>
              <a:rPr lang="en-US" sz="1400" dirty="0" err="1">
                <a:solidFill>
                  <a:srgbClr val="008000"/>
                </a:solidFill>
              </a:rPr>
              <a:t>Postcondition</a:t>
            </a:r>
            <a:r>
              <a:rPr lang="en-US" sz="1400" dirty="0">
                <a:solidFill>
                  <a:srgbClr val="008000"/>
                </a:solidFill>
              </a:rPr>
              <a:t>: The queue is changed and the first element</a:t>
            </a:r>
          </a:p>
          <a:p>
            <a:r>
              <a:rPr lang="en-US" sz="1400" dirty="0">
                <a:solidFill>
                  <a:prstClr val="black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// is removed from the queue.</a:t>
            </a:r>
          </a:p>
          <a:p>
            <a:r>
              <a:rPr lang="en-US" sz="1400" dirty="0">
                <a:solidFill>
                  <a:prstClr val="black"/>
                </a:solidFill>
              </a:rPr>
              <a:t>};</a:t>
            </a:r>
            <a:endParaRPr lang="en-US" sz="1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331127" y="953066"/>
            <a:ext cx="4572000" cy="83479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/>
              <a:t>This is a pure virtual template</a:t>
            </a:r>
          </a:p>
          <a:p>
            <a:pPr lvl="1"/>
            <a:r>
              <a:rPr lang="en-US" i="1" dirty="0" smtClean="0"/>
              <a:t>all the functions would have to be implemented in classes derived from it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819400" y="4879100"/>
            <a:ext cx="16630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AKA  Pop</a:t>
            </a:r>
          </a:p>
          <a:p>
            <a:r>
              <a:rPr lang="en-US" dirty="0" smtClean="0"/>
              <a:t>AKA </a:t>
            </a:r>
            <a:r>
              <a:rPr lang="en-US" dirty="0" err="1" smtClean="0"/>
              <a:t>Dequeue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482432" y="4876800"/>
            <a:ext cx="4204368" cy="765891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Implementing a Queue: Static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Task:</a:t>
            </a:r>
          </a:p>
          <a:p>
            <a:pPr lvl="1"/>
            <a:r>
              <a:rPr lang="en-US" dirty="0" smtClean="0"/>
              <a:t>Make a class that </a:t>
            </a:r>
            <a:r>
              <a:rPr lang="en-US" b="1" dirty="0" smtClean="0">
                <a:solidFill>
                  <a:srgbClr val="FF0000"/>
                </a:solidFill>
              </a:rPr>
              <a:t>implements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 </a:t>
            </a:r>
            <a:r>
              <a:rPr lang="en-US" b="1" dirty="0" smtClean="0">
                <a:solidFill>
                  <a:srgbClr val="FF0000"/>
                </a:solidFill>
              </a:rPr>
              <a:t>Queue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using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 </a:t>
            </a:r>
            <a:r>
              <a:rPr lang="en-US" b="1" dirty="0" smtClean="0">
                <a:solidFill>
                  <a:srgbClr val="FF0000"/>
                </a:solidFill>
              </a:rPr>
              <a:t>Statically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Allocated </a:t>
            </a:r>
            <a:r>
              <a:rPr lang="en-US" b="1" dirty="0" smtClean="0">
                <a:solidFill>
                  <a:srgbClr val="FF0000"/>
                </a:solidFill>
              </a:rPr>
              <a:t>Array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Member Variables</a:t>
            </a:r>
          </a:p>
          <a:p>
            <a:pPr lvl="2"/>
            <a:r>
              <a:rPr lang="en-US" dirty="0" smtClean="0"/>
              <a:t>An </a:t>
            </a:r>
            <a:r>
              <a:rPr lang="en-US" b="1" dirty="0" smtClean="0"/>
              <a:t>array</a:t>
            </a:r>
            <a:r>
              <a:rPr lang="en-US" dirty="0" smtClean="0"/>
              <a:t> member variable for the queue</a:t>
            </a:r>
          </a:p>
          <a:p>
            <a:pPr lvl="2"/>
            <a:r>
              <a:rPr lang="en-US" dirty="0" smtClean="0"/>
              <a:t>An integer member variable to indicate the </a:t>
            </a:r>
            <a:r>
              <a:rPr lang="en-US" b="1" dirty="0" smtClean="0"/>
              <a:t>max</a:t>
            </a:r>
            <a:r>
              <a:rPr lang="en-US" dirty="0" smtClean="0"/>
              <a:t> </a:t>
            </a:r>
            <a:r>
              <a:rPr lang="en-US" b="1" dirty="0" smtClean="0"/>
              <a:t>size</a:t>
            </a:r>
            <a:r>
              <a:rPr lang="en-US" dirty="0" smtClean="0"/>
              <a:t> of the queue</a:t>
            </a:r>
          </a:p>
          <a:p>
            <a:pPr lvl="2"/>
            <a:r>
              <a:rPr lang="en-US" dirty="0" smtClean="0"/>
              <a:t>An integer member variable to identify the </a:t>
            </a:r>
            <a:r>
              <a:rPr lang="en-US" b="1" dirty="0" smtClean="0"/>
              <a:t>front</a:t>
            </a:r>
            <a:r>
              <a:rPr lang="en-US" dirty="0" smtClean="0"/>
              <a:t> of the queue</a:t>
            </a:r>
          </a:p>
          <a:p>
            <a:pPr lvl="2"/>
            <a:r>
              <a:rPr lang="en-US" dirty="0"/>
              <a:t>An integer member variable to identify the </a:t>
            </a:r>
            <a:r>
              <a:rPr lang="en-US" b="1" dirty="0" smtClean="0"/>
              <a:t>end</a:t>
            </a:r>
            <a:r>
              <a:rPr lang="en-US" dirty="0" smtClean="0"/>
              <a:t> of </a:t>
            </a:r>
            <a:r>
              <a:rPr lang="en-US" dirty="0"/>
              <a:t>the </a:t>
            </a:r>
            <a:r>
              <a:rPr lang="en-US" dirty="0" smtClean="0"/>
              <a:t>queue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7"/>
            <a:r>
              <a:rPr lang="en-US" sz="1400" i="1" dirty="0" smtClean="0"/>
              <a:t>Note: member functions shown previous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9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the Array Implementation might work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82" y="2590800"/>
            <a:ext cx="4191000" cy="170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3124200"/>
            <a:ext cx="304800" cy="32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53200" y="2579930"/>
            <a:ext cx="105035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An Array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328382" y="2912280"/>
            <a:ext cx="5224818" cy="66912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Queue&lt;char&gt; q;</a:t>
            </a:r>
          </a:p>
          <a:p>
            <a:pPr lvl="1"/>
            <a:r>
              <a:rPr lang="en-US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i.e. 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Queue named </a:t>
            </a:r>
            <a:r>
              <a:rPr lang="en-US" sz="2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95002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the Array Implementation might work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82" y="2590800"/>
            <a:ext cx="4191000" cy="170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3124200"/>
            <a:ext cx="304800" cy="32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1244" y="4541122"/>
            <a:ext cx="338015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Variable to show where FRONT 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143000" y="3472976"/>
            <a:ext cx="2438400" cy="10668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Queue&lt;char&gt; q;</a:t>
            </a:r>
          </a:p>
          <a:p>
            <a:pPr lvl="1"/>
            <a:r>
              <a:rPr lang="en-US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i.e. 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Queue named </a:t>
            </a:r>
            <a:r>
              <a:rPr lang="en-US" sz="2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1036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Stacks (review)</a:t>
            </a:r>
          </a:p>
          <a:p>
            <a:pPr lvl="1"/>
            <a:r>
              <a:rPr lang="en-US" dirty="0" smtClean="0"/>
              <a:t>Implement with Linked Lists</a:t>
            </a:r>
          </a:p>
          <a:p>
            <a:endParaRPr lang="en-US" dirty="0"/>
          </a:p>
          <a:p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Implement with</a:t>
            </a:r>
          </a:p>
          <a:p>
            <a:pPr lvl="2"/>
            <a:r>
              <a:rPr lang="en-US" dirty="0" smtClean="0"/>
              <a:t>Static Array</a:t>
            </a:r>
          </a:p>
          <a:p>
            <a:pPr lvl="2"/>
            <a:r>
              <a:rPr lang="en-US" dirty="0" smtClean="0"/>
              <a:t>Dynamic Arrays</a:t>
            </a:r>
          </a:p>
          <a:p>
            <a:pPr lvl="2"/>
            <a:r>
              <a:rPr lang="en-US" dirty="0" smtClean="0"/>
              <a:t>Linked Lists</a:t>
            </a:r>
          </a:p>
          <a:p>
            <a:endParaRPr lang="en-US" dirty="0"/>
          </a:p>
          <a:p>
            <a:r>
              <a:rPr lang="en-US" dirty="0" smtClean="0"/>
              <a:t>Optional if Time</a:t>
            </a:r>
          </a:p>
          <a:p>
            <a:pPr lvl="1"/>
            <a:r>
              <a:rPr lang="en-US" dirty="0" err="1" smtClean="0"/>
              <a:t>Deques</a:t>
            </a:r>
            <a:r>
              <a:rPr lang="en-US" dirty="0" smtClean="0"/>
              <a:t> (double-ended queues)</a:t>
            </a:r>
          </a:p>
          <a:p>
            <a:pPr lvl="1"/>
            <a:r>
              <a:rPr lang="en-US" dirty="0" smtClean="0"/>
              <a:t>Implement with</a:t>
            </a:r>
          </a:p>
          <a:p>
            <a:pPr lvl="2"/>
            <a:r>
              <a:rPr lang="en-US" dirty="0" smtClean="0"/>
              <a:t>Doubly Linked Lists</a:t>
            </a:r>
          </a:p>
          <a:p>
            <a:pPr lvl="2"/>
            <a:r>
              <a:rPr lang="en-US" dirty="0" smtClean="0"/>
              <a:t>Can also used arrays but will not explicitly talk about</a:t>
            </a:r>
          </a:p>
        </p:txBody>
      </p:sp>
    </p:spTree>
    <p:extLst>
      <p:ext uri="{BB962C8B-B14F-4D97-AF65-F5344CB8AC3E}">
        <p14:creationId xmlns:p14="http://schemas.microsoft.com/office/powerpoint/2010/main" val="204234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the Array Implementation might work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82" y="2590800"/>
            <a:ext cx="4191000" cy="170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3124200"/>
            <a:ext cx="304800" cy="32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91000" y="4541122"/>
            <a:ext cx="310219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Variable to show where END 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581400" y="3474322"/>
            <a:ext cx="2438400" cy="10668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Queue&lt;char&gt; q;</a:t>
            </a:r>
          </a:p>
          <a:p>
            <a:pPr lvl="1"/>
            <a:r>
              <a:rPr lang="en-US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i.e. 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Queue named </a:t>
            </a:r>
            <a:r>
              <a:rPr lang="en-US" sz="2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346584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the Array Implementation might work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82" y="2590800"/>
            <a:ext cx="4191000" cy="170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3124200"/>
            <a:ext cx="304800" cy="3214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51893" y="1944469"/>
            <a:ext cx="326884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In background must be a variable</a:t>
            </a:r>
          </a:p>
          <a:p>
            <a:r>
              <a:rPr lang="en-US" dirty="0" smtClean="0"/>
              <a:t>indicating MAX SIZE of 100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24000" y="2590800"/>
            <a:ext cx="4800600" cy="5334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Queue&lt;char&gt; q;</a:t>
            </a:r>
          </a:p>
          <a:p>
            <a:pPr lvl="1"/>
            <a:r>
              <a:rPr lang="en-US" sz="24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i.e. </a:t>
            </a:r>
            <a:r>
              <a:rPr lang="en-US" sz="2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Queue named </a:t>
            </a:r>
            <a:r>
              <a:rPr lang="en-US" sz="24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endParaRPr lang="en-US" b="0" i="0" dirty="0"/>
          </a:p>
        </p:txBody>
      </p:sp>
    </p:spTree>
    <p:extLst>
      <p:ext uri="{BB962C8B-B14F-4D97-AF65-F5344CB8AC3E}">
        <p14:creationId xmlns:p14="http://schemas.microsoft.com/office/powerpoint/2010/main" val="399860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the Array Implementation might 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1219200"/>
          </a:xfrm>
        </p:spPr>
        <p:txBody>
          <a:bodyPr/>
          <a:lstStyle/>
          <a:p>
            <a:r>
              <a:rPr lang="en-US" b="1" i="1" dirty="0" smtClean="0"/>
              <a:t>q</a:t>
            </a:r>
            <a:r>
              <a:rPr lang="en-US" dirty="0" smtClean="0"/>
              <a:t> is empty and we add ‘A’ into it</a:t>
            </a:r>
          </a:p>
          <a:p>
            <a:pPr lvl="1"/>
            <a:r>
              <a:rPr lang="en-US" b="1" i="1" dirty="0" err="1" smtClean="0"/>
              <a:t>q.</a:t>
            </a:r>
            <a:r>
              <a:rPr lang="en-US" dirty="0" err="1" smtClean="0"/>
              <a:t>addQueue</a:t>
            </a:r>
            <a:r>
              <a:rPr lang="en-US" dirty="0"/>
              <a:t>('A');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82" y="2590800"/>
            <a:ext cx="4191000" cy="170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02569" y="5181600"/>
            <a:ext cx="321754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RECALL:</a:t>
            </a:r>
          </a:p>
          <a:p>
            <a:r>
              <a:rPr lang="en-US" dirty="0" smtClean="0"/>
              <a:t>See template several slides back </a:t>
            </a:r>
          </a:p>
          <a:p>
            <a:r>
              <a:rPr lang="en-US" dirty="0" smtClean="0"/>
              <a:t>for Queue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6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the Array Implementation might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Add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two more things, ‘B’ and ‘C’</a:t>
            </a:r>
          </a:p>
          <a:p>
            <a:pPr lvl="1"/>
            <a:r>
              <a:rPr lang="en-US" b="1" i="1" dirty="0" err="1"/>
              <a:t>q.</a:t>
            </a:r>
            <a:r>
              <a:rPr lang="en-US" dirty="0" err="1"/>
              <a:t>addQueue</a:t>
            </a:r>
            <a:r>
              <a:rPr lang="en-US" dirty="0" smtClean="0"/>
              <a:t>('B');</a:t>
            </a:r>
            <a:endParaRPr lang="en-US" dirty="0"/>
          </a:p>
          <a:p>
            <a:pPr lvl="1"/>
            <a:r>
              <a:rPr lang="en-US" b="1" i="1" dirty="0" err="1"/>
              <a:t>q.</a:t>
            </a:r>
            <a:r>
              <a:rPr lang="en-US" dirty="0" err="1"/>
              <a:t>addQueue</a:t>
            </a:r>
            <a:r>
              <a:rPr lang="en-US" dirty="0" smtClean="0"/>
              <a:t>('C');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37322"/>
            <a:ext cx="5410200" cy="182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638800" y="4133566"/>
            <a:ext cx="304800" cy="838200"/>
          </a:xfrm>
          <a:prstGeom prst="straightConnector1">
            <a:avLst/>
          </a:prstGeom>
          <a:ln w="666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19600" y="5029200"/>
            <a:ext cx="39228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queueRear</a:t>
            </a:r>
            <a:r>
              <a:rPr lang="en-US" dirty="0" smtClean="0"/>
              <a:t> is incremented with each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the Array Implementation might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Remove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 item from </a:t>
            </a:r>
            <a:r>
              <a:rPr lang="en-US" b="1" i="1" dirty="0"/>
              <a:t>q</a:t>
            </a:r>
            <a:endParaRPr lang="en-US" b="1" i="1" dirty="0" smtClean="0"/>
          </a:p>
          <a:p>
            <a:pPr lvl="1"/>
            <a:r>
              <a:rPr lang="en-US" b="1" i="1" dirty="0" err="1" smtClean="0"/>
              <a:t>q.</a:t>
            </a:r>
            <a:r>
              <a:rPr lang="en-US" dirty="0" err="1" smtClean="0"/>
              <a:t>deleteQueue</a:t>
            </a:r>
            <a:r>
              <a:rPr lang="en-US" dirty="0" smtClean="0"/>
              <a:t>();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0" y="2590800"/>
            <a:ext cx="5354099" cy="17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2971800" y="4191000"/>
            <a:ext cx="228600" cy="838200"/>
          </a:xfrm>
          <a:prstGeom prst="straightConnector1">
            <a:avLst/>
          </a:prstGeom>
          <a:ln w="666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ultiply 8"/>
          <p:cNvSpPr/>
          <p:nvPr/>
        </p:nvSpPr>
        <p:spPr>
          <a:xfrm>
            <a:off x="1447800" y="2971800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4738" y="5029200"/>
            <a:ext cx="402546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Do NOT slide everything left</a:t>
            </a:r>
          </a:p>
          <a:p>
            <a:endParaRPr lang="en-US" dirty="0"/>
          </a:p>
          <a:p>
            <a:r>
              <a:rPr lang="en-US" dirty="0" smtClean="0"/>
              <a:t>Just increment the index of where front 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4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the Array Implementation might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we added 100 things</a:t>
            </a:r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0" y="2590800"/>
            <a:ext cx="5354099" cy="17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5377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377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473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5170" y="296134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0970" y="296669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20570" y="297204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05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01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334000" y="3685255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330588" y="3685255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98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334000" y="3685255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61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2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the Array Implementation might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we added 100 things</a:t>
            </a:r>
          </a:p>
          <a:p>
            <a:pPr lvl="1"/>
            <a:r>
              <a:rPr lang="en-US" dirty="0" smtClean="0"/>
              <a:t>Then removed 98 of them</a:t>
            </a:r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0" y="2590800"/>
            <a:ext cx="5354099" cy="17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373243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99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15377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377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473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5170" y="296134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0970" y="296669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20570" y="297204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05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01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9" name="Multiply 8"/>
          <p:cNvSpPr/>
          <p:nvPr/>
        </p:nvSpPr>
        <p:spPr>
          <a:xfrm>
            <a:off x="1485331" y="2948613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2094931" y="2948613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2740925" y="294259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3375546" y="295305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4047510" y="296669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4568588" y="297548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53770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121925" y="3704581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21925" y="3704581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3121925" y="368433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153770" y="368411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3121925" y="3704581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04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Complication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Say we added 100 things</a:t>
            </a:r>
          </a:p>
          <a:p>
            <a:pPr lvl="1"/>
            <a:r>
              <a:rPr lang="en-US" dirty="0" smtClean="0"/>
              <a:t>Then removed 98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b="1" dirty="0" smtClean="0"/>
              <a:t>Creates an ARTIFICALLY FULL queue</a:t>
            </a:r>
          </a:p>
          <a:p>
            <a:pPr lvl="2"/>
            <a:r>
              <a:rPr lang="en-US" dirty="0" err="1" smtClean="0"/>
              <a:t>queueRear</a:t>
            </a:r>
            <a:r>
              <a:rPr lang="en-US" dirty="0" smtClean="0"/>
              <a:t> cannot be incremented</a:t>
            </a:r>
          </a:p>
          <a:p>
            <a:pPr lvl="2"/>
            <a:r>
              <a:rPr lang="en-US" dirty="0" smtClean="0"/>
              <a:t>but clearly there are empty slots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20" y="2590800"/>
            <a:ext cx="5354099" cy="175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0" y="373243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99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6377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47331" y="297180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25170" y="2961340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10970" y="296669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20570" y="2972048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3305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40188" y="2975484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</a:t>
            </a:r>
            <a:endParaRPr lang="en-US" sz="2000" dirty="0"/>
          </a:p>
        </p:txBody>
      </p:sp>
      <p:sp>
        <p:nvSpPr>
          <p:cNvPr id="9" name="Multiply 8"/>
          <p:cNvSpPr/>
          <p:nvPr/>
        </p:nvSpPr>
        <p:spPr>
          <a:xfrm>
            <a:off x="1485331" y="2948613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2094931" y="2948613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2740925" y="294259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3375546" y="295305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4047510" y="296669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4568588" y="2975484"/>
            <a:ext cx="762000" cy="496898"/>
          </a:xfrm>
          <a:prstGeom prst="mathMultiply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121925" y="3704581"/>
            <a:ext cx="457200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363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Going in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724400" cy="5059363"/>
          </a:xfrm>
        </p:spPr>
        <p:txBody>
          <a:bodyPr/>
          <a:lstStyle/>
          <a:p>
            <a:r>
              <a:rPr lang="en-US" dirty="0" smtClean="0"/>
              <a:t>Setup the code so </a:t>
            </a:r>
            <a:r>
              <a:rPr lang="en-US" dirty="0" err="1" smtClean="0"/>
              <a:t>queueRear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can go from 99 to 0</a:t>
            </a:r>
          </a:p>
          <a:p>
            <a:pPr lvl="1"/>
            <a:r>
              <a:rPr lang="en-US" dirty="0" smtClean="0"/>
              <a:t>Allow this </a:t>
            </a:r>
            <a:br>
              <a:rPr lang="en-US" dirty="0" smtClean="0"/>
            </a:br>
            <a:r>
              <a:rPr lang="en-US" dirty="0" smtClean="0"/>
              <a:t>only if </a:t>
            </a:r>
            <a:r>
              <a:rPr lang="en-US" dirty="0" err="1" smtClean="0"/>
              <a:t>queueFront</a:t>
            </a:r>
            <a:r>
              <a:rPr lang="en-US" dirty="0" smtClean="0"/>
              <a:t> &gt; 0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519362" cy="26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Going in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724400" cy="5059363"/>
          </a:xfrm>
        </p:spPr>
        <p:txBody>
          <a:bodyPr/>
          <a:lstStyle/>
          <a:p>
            <a:r>
              <a:rPr lang="en-US" dirty="0" smtClean="0"/>
              <a:t>Setup the code so </a:t>
            </a:r>
            <a:r>
              <a:rPr lang="en-US" dirty="0" err="1" smtClean="0"/>
              <a:t>queueRear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can go from 99 to 0</a:t>
            </a:r>
          </a:p>
          <a:p>
            <a:pPr lvl="1"/>
            <a:r>
              <a:rPr lang="en-US" dirty="0" smtClean="0"/>
              <a:t>Allow this </a:t>
            </a:r>
            <a:br>
              <a:rPr lang="en-US" dirty="0" smtClean="0"/>
            </a:br>
            <a:r>
              <a:rPr lang="en-US" dirty="0" smtClean="0"/>
              <a:t>only if </a:t>
            </a:r>
            <a:r>
              <a:rPr lang="en-US" dirty="0" err="1" smtClean="0"/>
              <a:t>queueFront</a:t>
            </a:r>
            <a:r>
              <a:rPr lang="en-US" dirty="0" smtClean="0"/>
              <a:t> &gt; 0</a:t>
            </a:r>
          </a:p>
          <a:p>
            <a:pPr lvl="1"/>
            <a:endParaRPr lang="en-US" dirty="0"/>
          </a:p>
          <a:p>
            <a:r>
              <a:rPr lang="en-US" dirty="0" smtClean="0"/>
              <a:t>This allows things such as: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519362" cy="26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78970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0" y="32004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393294" y="32766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21894" y="2819400"/>
            <a:ext cx="162288" cy="4572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10000" y="4419600"/>
            <a:ext cx="0" cy="4711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0774" y="5486400"/>
            <a:ext cx="37164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Before </a:t>
            </a:r>
            <a:r>
              <a:rPr lang="en-US" dirty="0" err="1" smtClean="0"/>
              <a:t>q.addQueue</a:t>
            </a:r>
            <a:r>
              <a:rPr lang="en-US" dirty="0" smtClean="0"/>
              <a:t>('Z‘)             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49381" y="5487537"/>
            <a:ext cx="37164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After  </a:t>
            </a:r>
            <a:r>
              <a:rPr lang="en-US" dirty="0" err="1" smtClean="0"/>
              <a:t>q.addQueue</a:t>
            </a:r>
            <a:r>
              <a:rPr lang="en-US" dirty="0" smtClean="0"/>
              <a:t>('Z‘)       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81945" y="4114800"/>
            <a:ext cx="4128655" cy="190500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Questions?</a:t>
            </a:r>
          </a:p>
          <a:p>
            <a:pPr lvl="2"/>
            <a:endParaRPr lang="en-US" dirty="0"/>
          </a:p>
          <a:p>
            <a:r>
              <a:rPr lang="en-US" dirty="0"/>
              <a:t>Next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Review Stacks (general)</a:t>
            </a:r>
          </a:p>
          <a:p>
            <a:pPr lvl="1"/>
            <a:r>
              <a:rPr lang="en-US" dirty="0" smtClean="0"/>
              <a:t>Review Linked List</a:t>
            </a:r>
          </a:p>
          <a:p>
            <a:pPr lvl="1"/>
            <a:r>
              <a:rPr lang="en-US" dirty="0" smtClean="0"/>
              <a:t>Review Stack implemented using a Linked List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 smtClean="0"/>
              <a:t>Doubly Linked List</a:t>
            </a:r>
          </a:p>
          <a:p>
            <a:pPr lvl="1"/>
            <a:r>
              <a:rPr lang="en-US" dirty="0" err="1" smtClean="0"/>
              <a:t>Deques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21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Going in Circles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724400" cy="5059363"/>
          </a:xfrm>
        </p:spPr>
        <p:txBody>
          <a:bodyPr/>
          <a:lstStyle/>
          <a:p>
            <a:r>
              <a:rPr lang="en-US" dirty="0" smtClean="0"/>
              <a:t>Setup the code so </a:t>
            </a:r>
            <a:r>
              <a:rPr lang="en-US" dirty="0" err="1" smtClean="0"/>
              <a:t>queueRear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can go from 99 to 0</a:t>
            </a:r>
          </a:p>
          <a:p>
            <a:pPr lvl="1"/>
            <a:r>
              <a:rPr lang="en-US" dirty="0" smtClean="0"/>
              <a:t>Allow this </a:t>
            </a:r>
            <a:br>
              <a:rPr lang="en-US" dirty="0" smtClean="0"/>
            </a:br>
            <a:r>
              <a:rPr lang="en-US" dirty="0" smtClean="0"/>
              <a:t>only if </a:t>
            </a:r>
            <a:r>
              <a:rPr lang="en-US" dirty="0" err="1" smtClean="0"/>
              <a:t>queueFront</a:t>
            </a:r>
            <a:r>
              <a:rPr lang="en-US" dirty="0" smtClean="0"/>
              <a:t> &gt; 0</a:t>
            </a:r>
          </a:p>
          <a:p>
            <a:pPr lvl="1"/>
            <a:endParaRPr lang="en-US" dirty="0"/>
          </a:p>
          <a:p>
            <a:r>
              <a:rPr lang="en-US" dirty="0" smtClean="0"/>
              <a:t>This allows things such as: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519362" cy="269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78970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0" y="32004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X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393294" y="32766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669881" y="3290500"/>
            <a:ext cx="228600" cy="276999"/>
          </a:xfrm>
          <a:prstGeom prst="rect">
            <a:avLst/>
          </a:prstGeom>
          <a:solidFill>
            <a:schemeClr val="bg2">
              <a:alpha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Z</a:t>
            </a:r>
            <a:endParaRPr lang="en-US" sz="1200" dirty="0"/>
          </a:p>
        </p:txBody>
      </p:sp>
      <p:cxnSp>
        <p:nvCxnSpPr>
          <p:cNvPr id="6" name="Straight Arrow Connector 5"/>
          <p:cNvCxnSpPr>
            <a:endCxn id="9" idx="0"/>
          </p:cNvCxnSpPr>
          <p:nvPr/>
        </p:nvCxnSpPr>
        <p:spPr>
          <a:xfrm>
            <a:off x="6784181" y="2819400"/>
            <a:ext cx="0" cy="4711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153400" y="4419600"/>
            <a:ext cx="0" cy="4711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0774" y="5486400"/>
            <a:ext cx="37164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Before </a:t>
            </a:r>
            <a:r>
              <a:rPr lang="en-US" dirty="0" err="1" smtClean="0"/>
              <a:t>q.addQueue</a:t>
            </a:r>
            <a:r>
              <a:rPr lang="en-US" dirty="0" smtClean="0"/>
              <a:t>('Z‘)             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1" y="4114800"/>
            <a:ext cx="3948544" cy="190500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49381" y="5487537"/>
            <a:ext cx="371642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After  </a:t>
            </a:r>
            <a:r>
              <a:rPr lang="en-US" dirty="0" err="1" smtClean="0"/>
              <a:t>q.addQueue</a:t>
            </a:r>
            <a:r>
              <a:rPr lang="en-US" dirty="0" smtClean="0"/>
              <a:t>('Z‘)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Queues (using circle and non-circle concept)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r>
              <a:rPr lang="en-US" dirty="0"/>
              <a:t>Iterators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13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(static) Array-based Queue</a:t>
            </a:r>
          </a:p>
        </p:txBody>
      </p:sp>
      <p:sp>
        <p:nvSpPr>
          <p:cNvPr id="6246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219200"/>
            <a:ext cx="7467600" cy="2286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Use an array of size </a:t>
            </a:r>
            <a:r>
              <a:rPr lang="en-US" altLang="en-US" sz="2400" b="1" i="1" dirty="0" smtClean="0">
                <a:latin typeface="Times New Roman" charset="0"/>
              </a:rPr>
              <a:t>N</a:t>
            </a:r>
            <a:r>
              <a:rPr lang="en-US" altLang="en-US" sz="2400" dirty="0" smtClean="0"/>
              <a:t> in a circular fashion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Two variables keep track of the front and rear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i="1" dirty="0" smtClean="0">
                <a:latin typeface="Times New Roman" charset="0"/>
              </a:rPr>
              <a:t>f</a:t>
            </a:r>
            <a:r>
              <a:rPr lang="en-US" altLang="en-US" sz="2000" dirty="0" smtClean="0"/>
              <a:t> 	index of the front element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b="1" i="1" dirty="0" smtClean="0">
                <a:latin typeface="Times New Roman" charset="0"/>
              </a:rPr>
              <a:t>r</a:t>
            </a:r>
            <a:r>
              <a:rPr lang="en-US" altLang="en-US" sz="2000" dirty="0" smtClean="0"/>
              <a:t>	index immediately past the rear element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4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Array location </a:t>
            </a:r>
            <a:r>
              <a:rPr lang="en-US" altLang="en-US" sz="2400" b="1" i="1" dirty="0" smtClean="0">
                <a:latin typeface="Times New Roman" charset="0"/>
              </a:rPr>
              <a:t>r</a:t>
            </a:r>
            <a:r>
              <a:rPr lang="en-US" altLang="en-US" sz="2400" dirty="0" smtClean="0"/>
              <a:t> is kept empty</a:t>
            </a:r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1524000" y="4122738"/>
            <a:ext cx="5638800" cy="758825"/>
            <a:chOff x="960" y="2597"/>
            <a:chExt cx="3552" cy="478"/>
          </a:xfrm>
        </p:grpSpPr>
        <p:sp>
          <p:nvSpPr>
            <p:cNvPr id="62495" name="Rectangle 5"/>
            <p:cNvSpPr>
              <a:spLocks noChangeArrowheads="1"/>
            </p:cNvSpPr>
            <p:nvPr/>
          </p:nvSpPr>
          <p:spPr bwMode="auto">
            <a:xfrm>
              <a:off x="960" y="2597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Times New Roman" charset="0"/>
                </a:rPr>
                <a:t>Q</a:t>
              </a:r>
              <a:endParaRPr lang="en-US" altLang="en-US" b="1">
                <a:latin typeface="Calibri" pitchFamily="34" charset="0"/>
              </a:endParaRPr>
            </a:p>
          </p:txBody>
        </p:sp>
        <p:sp>
          <p:nvSpPr>
            <p:cNvPr id="62496" name="Rectangle 6"/>
            <p:cNvSpPr>
              <a:spLocks noChangeArrowheads="1"/>
            </p:cNvSpPr>
            <p:nvPr/>
          </p:nvSpPr>
          <p:spPr bwMode="auto">
            <a:xfrm>
              <a:off x="1296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charset="0"/>
                </a:rPr>
                <a:t>0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7" name="Rectangle 7"/>
            <p:cNvSpPr>
              <a:spLocks noChangeArrowheads="1"/>
            </p:cNvSpPr>
            <p:nvPr/>
          </p:nvSpPr>
          <p:spPr bwMode="auto">
            <a:xfrm>
              <a:off x="1488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charset="0"/>
                </a:rPr>
                <a:t>1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8" name="Rectangle 8"/>
            <p:cNvSpPr>
              <a:spLocks noChangeArrowheads="1"/>
            </p:cNvSpPr>
            <p:nvPr/>
          </p:nvSpPr>
          <p:spPr bwMode="auto">
            <a:xfrm>
              <a:off x="1680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latin typeface="Times New Roman" charset="0"/>
                </a:rPr>
                <a:t>2</a:t>
              </a:r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9" name="Rectangle 9"/>
            <p:cNvSpPr>
              <a:spLocks noChangeArrowheads="1"/>
            </p:cNvSpPr>
            <p:nvPr/>
          </p:nvSpPr>
          <p:spPr bwMode="auto">
            <a:xfrm>
              <a:off x="393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Times New Roman" charset="0"/>
                </a:rPr>
                <a:t>r</a:t>
              </a:r>
              <a:endParaRPr lang="en-US" altLang="en-US" b="1">
                <a:latin typeface="Calibri" pitchFamily="34" charset="0"/>
              </a:endParaRPr>
            </a:p>
          </p:txBody>
        </p:sp>
        <p:sp>
          <p:nvSpPr>
            <p:cNvPr id="62500" name="Rectangle 10"/>
            <p:cNvSpPr>
              <a:spLocks noChangeArrowheads="1"/>
            </p:cNvSpPr>
            <p:nvPr/>
          </p:nvSpPr>
          <p:spPr bwMode="auto">
            <a:xfrm>
              <a:off x="201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latin typeface="Times New Roman" charset="0"/>
                </a:rPr>
                <a:t>f</a:t>
              </a:r>
              <a:endParaRPr lang="en-US" altLang="en-US" b="1">
                <a:latin typeface="Calibri" pitchFamily="34" charset="0"/>
              </a:endParaRPr>
            </a:p>
          </p:txBody>
        </p:sp>
        <p:sp>
          <p:nvSpPr>
            <p:cNvPr id="62501" name="Rectangle 11"/>
            <p:cNvSpPr>
              <a:spLocks noChangeArrowheads="1"/>
            </p:cNvSpPr>
            <p:nvPr/>
          </p:nvSpPr>
          <p:spPr bwMode="auto">
            <a:xfrm>
              <a:off x="124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2" name="Rectangle 12"/>
            <p:cNvSpPr>
              <a:spLocks noChangeArrowheads="1"/>
            </p:cNvSpPr>
            <p:nvPr/>
          </p:nvSpPr>
          <p:spPr bwMode="auto">
            <a:xfrm>
              <a:off x="144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3" name="Rectangle 13"/>
            <p:cNvSpPr>
              <a:spLocks noChangeArrowheads="1"/>
            </p:cNvSpPr>
            <p:nvPr/>
          </p:nvSpPr>
          <p:spPr bwMode="auto">
            <a:xfrm>
              <a:off x="1632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4" name="Rectangle 14"/>
            <p:cNvSpPr>
              <a:spLocks noChangeArrowheads="1"/>
            </p:cNvSpPr>
            <p:nvPr/>
          </p:nvSpPr>
          <p:spPr bwMode="auto">
            <a:xfrm>
              <a:off x="1824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5" name="Rectangle 15"/>
            <p:cNvSpPr>
              <a:spLocks noChangeArrowheads="1"/>
            </p:cNvSpPr>
            <p:nvPr/>
          </p:nvSpPr>
          <p:spPr bwMode="auto">
            <a:xfrm>
              <a:off x="201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6" name="Rectangle 16"/>
            <p:cNvSpPr>
              <a:spLocks noChangeArrowheads="1"/>
            </p:cNvSpPr>
            <p:nvPr/>
          </p:nvSpPr>
          <p:spPr bwMode="auto">
            <a:xfrm>
              <a:off x="220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7" name="Rectangle 17"/>
            <p:cNvSpPr>
              <a:spLocks noChangeArrowheads="1"/>
            </p:cNvSpPr>
            <p:nvPr/>
          </p:nvSpPr>
          <p:spPr bwMode="auto">
            <a:xfrm>
              <a:off x="240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8" name="Rectangle 18"/>
            <p:cNvSpPr>
              <a:spLocks noChangeArrowheads="1"/>
            </p:cNvSpPr>
            <p:nvPr/>
          </p:nvSpPr>
          <p:spPr bwMode="auto">
            <a:xfrm>
              <a:off x="259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09" name="Rectangle 19"/>
            <p:cNvSpPr>
              <a:spLocks noChangeArrowheads="1"/>
            </p:cNvSpPr>
            <p:nvPr/>
          </p:nvSpPr>
          <p:spPr bwMode="auto">
            <a:xfrm>
              <a:off x="278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0" name="Rectangle 20"/>
            <p:cNvSpPr>
              <a:spLocks noChangeArrowheads="1"/>
            </p:cNvSpPr>
            <p:nvPr/>
          </p:nvSpPr>
          <p:spPr bwMode="auto">
            <a:xfrm>
              <a:off x="297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1" name="Rectangle 21"/>
            <p:cNvSpPr>
              <a:spLocks noChangeArrowheads="1"/>
            </p:cNvSpPr>
            <p:nvPr/>
          </p:nvSpPr>
          <p:spPr bwMode="auto">
            <a:xfrm>
              <a:off x="316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2" name="Rectangle 22"/>
            <p:cNvSpPr>
              <a:spLocks noChangeArrowheads="1"/>
            </p:cNvSpPr>
            <p:nvPr/>
          </p:nvSpPr>
          <p:spPr bwMode="auto">
            <a:xfrm>
              <a:off x="336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3" name="Rectangle 23"/>
            <p:cNvSpPr>
              <a:spLocks noChangeArrowheads="1"/>
            </p:cNvSpPr>
            <p:nvPr/>
          </p:nvSpPr>
          <p:spPr bwMode="auto">
            <a:xfrm>
              <a:off x="355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4" name="Rectangle 24"/>
            <p:cNvSpPr>
              <a:spLocks noChangeArrowheads="1"/>
            </p:cNvSpPr>
            <p:nvPr/>
          </p:nvSpPr>
          <p:spPr bwMode="auto">
            <a:xfrm>
              <a:off x="374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5" name="Rectangle 25"/>
            <p:cNvSpPr>
              <a:spLocks noChangeArrowheads="1"/>
            </p:cNvSpPr>
            <p:nvPr/>
          </p:nvSpPr>
          <p:spPr bwMode="auto">
            <a:xfrm>
              <a:off x="3936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6" name="Rectangle 26"/>
            <p:cNvSpPr>
              <a:spLocks noChangeArrowheads="1"/>
            </p:cNvSpPr>
            <p:nvPr/>
          </p:nvSpPr>
          <p:spPr bwMode="auto">
            <a:xfrm>
              <a:off x="412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517" name="Rectangle 27"/>
            <p:cNvSpPr>
              <a:spLocks noChangeArrowheads="1"/>
            </p:cNvSpPr>
            <p:nvPr/>
          </p:nvSpPr>
          <p:spPr bwMode="auto">
            <a:xfrm>
              <a:off x="432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62469" name="Text Box 28"/>
          <p:cNvSpPr txBox="1">
            <a:spLocks noChangeArrowheads="1"/>
          </p:cNvSpPr>
          <p:nvPr/>
        </p:nvSpPr>
        <p:spPr bwMode="auto">
          <a:xfrm>
            <a:off x="3089275" y="3665538"/>
            <a:ext cx="2509838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2D2DB9"/>
                </a:solidFill>
                <a:latin typeface="Calibri" pitchFamily="34" charset="0"/>
              </a:rPr>
              <a:t>normal configuration</a:t>
            </a:r>
          </a:p>
        </p:txBody>
      </p:sp>
      <p:grpSp>
        <p:nvGrpSpPr>
          <p:cNvPr id="62470" name="Group 29"/>
          <p:cNvGrpSpPr>
            <a:grpSpLocks/>
          </p:cNvGrpSpPr>
          <p:nvPr/>
        </p:nvGrpSpPr>
        <p:grpSpPr bwMode="auto">
          <a:xfrm>
            <a:off x="1524000" y="5570538"/>
            <a:ext cx="5638800" cy="758825"/>
            <a:chOff x="960" y="3360"/>
            <a:chExt cx="3552" cy="478"/>
          </a:xfrm>
        </p:grpSpPr>
        <p:sp>
          <p:nvSpPr>
            <p:cNvPr id="62472" name="Rectangle 30"/>
            <p:cNvSpPr>
              <a:spLocks noChangeArrowheads="1"/>
            </p:cNvSpPr>
            <p:nvPr/>
          </p:nvSpPr>
          <p:spPr bwMode="auto">
            <a:xfrm>
              <a:off x="960" y="3360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3" name="Rectangle 31"/>
            <p:cNvSpPr>
              <a:spLocks noChangeArrowheads="1"/>
            </p:cNvSpPr>
            <p:nvPr/>
          </p:nvSpPr>
          <p:spPr bwMode="auto">
            <a:xfrm>
              <a:off x="1296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4" name="Rectangle 32"/>
            <p:cNvSpPr>
              <a:spLocks noChangeArrowheads="1"/>
            </p:cNvSpPr>
            <p:nvPr/>
          </p:nvSpPr>
          <p:spPr bwMode="auto">
            <a:xfrm>
              <a:off x="1488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5" name="Rectangle 33"/>
            <p:cNvSpPr>
              <a:spLocks noChangeArrowheads="1"/>
            </p:cNvSpPr>
            <p:nvPr/>
          </p:nvSpPr>
          <p:spPr bwMode="auto">
            <a:xfrm>
              <a:off x="1680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6" name="Rectangle 34"/>
            <p:cNvSpPr>
              <a:spLocks noChangeArrowheads="1"/>
            </p:cNvSpPr>
            <p:nvPr/>
          </p:nvSpPr>
          <p:spPr bwMode="auto">
            <a:xfrm>
              <a:off x="3360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7" name="Rectangle 35"/>
            <p:cNvSpPr>
              <a:spLocks noChangeArrowheads="1"/>
            </p:cNvSpPr>
            <p:nvPr/>
          </p:nvSpPr>
          <p:spPr bwMode="auto">
            <a:xfrm>
              <a:off x="2016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2478" name="Rectangle 36"/>
            <p:cNvSpPr>
              <a:spLocks noChangeArrowheads="1"/>
            </p:cNvSpPr>
            <p:nvPr/>
          </p:nvSpPr>
          <p:spPr bwMode="auto">
            <a:xfrm>
              <a:off x="124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79" name="Rectangle 37"/>
            <p:cNvSpPr>
              <a:spLocks noChangeArrowheads="1"/>
            </p:cNvSpPr>
            <p:nvPr/>
          </p:nvSpPr>
          <p:spPr bwMode="auto">
            <a:xfrm>
              <a:off x="144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0" name="Rectangle 38"/>
            <p:cNvSpPr>
              <a:spLocks noChangeArrowheads="1"/>
            </p:cNvSpPr>
            <p:nvPr/>
          </p:nvSpPr>
          <p:spPr bwMode="auto">
            <a:xfrm>
              <a:off x="163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1" name="Rectangle 39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2" name="Rectangle 40"/>
            <p:cNvSpPr>
              <a:spLocks noChangeArrowheads="1"/>
            </p:cNvSpPr>
            <p:nvPr/>
          </p:nvSpPr>
          <p:spPr bwMode="auto">
            <a:xfrm>
              <a:off x="201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3" name="Rectangle 41"/>
            <p:cNvSpPr>
              <a:spLocks noChangeArrowheads="1"/>
            </p:cNvSpPr>
            <p:nvPr/>
          </p:nvSpPr>
          <p:spPr bwMode="auto">
            <a:xfrm>
              <a:off x="220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4" name="Rectangle 42"/>
            <p:cNvSpPr>
              <a:spLocks noChangeArrowheads="1"/>
            </p:cNvSpPr>
            <p:nvPr/>
          </p:nvSpPr>
          <p:spPr bwMode="auto">
            <a:xfrm>
              <a:off x="2400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5" name="Rectangle 43"/>
            <p:cNvSpPr>
              <a:spLocks noChangeArrowheads="1"/>
            </p:cNvSpPr>
            <p:nvPr/>
          </p:nvSpPr>
          <p:spPr bwMode="auto">
            <a:xfrm>
              <a:off x="2592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6" name="Rectangle 44"/>
            <p:cNvSpPr>
              <a:spLocks noChangeArrowheads="1"/>
            </p:cNvSpPr>
            <p:nvPr/>
          </p:nvSpPr>
          <p:spPr bwMode="auto">
            <a:xfrm>
              <a:off x="2784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7" name="Rectangle 45"/>
            <p:cNvSpPr>
              <a:spLocks noChangeArrowheads="1"/>
            </p:cNvSpPr>
            <p:nvPr/>
          </p:nvSpPr>
          <p:spPr bwMode="auto">
            <a:xfrm>
              <a:off x="297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8" name="Rectangle 46"/>
            <p:cNvSpPr>
              <a:spLocks noChangeArrowheads="1"/>
            </p:cNvSpPr>
            <p:nvPr/>
          </p:nvSpPr>
          <p:spPr bwMode="auto">
            <a:xfrm>
              <a:off x="316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89" name="Rectangle 47"/>
            <p:cNvSpPr>
              <a:spLocks noChangeArrowheads="1"/>
            </p:cNvSpPr>
            <p:nvPr/>
          </p:nvSpPr>
          <p:spPr bwMode="auto">
            <a:xfrm>
              <a:off x="336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0" name="Rectangle 48"/>
            <p:cNvSpPr>
              <a:spLocks noChangeArrowheads="1"/>
            </p:cNvSpPr>
            <p:nvPr/>
          </p:nvSpPr>
          <p:spPr bwMode="auto">
            <a:xfrm>
              <a:off x="355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1" name="Rectangle 49"/>
            <p:cNvSpPr>
              <a:spLocks noChangeArrowheads="1"/>
            </p:cNvSpPr>
            <p:nvPr/>
          </p:nvSpPr>
          <p:spPr bwMode="auto">
            <a:xfrm>
              <a:off x="374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2" name="Rectangle 50"/>
            <p:cNvSpPr>
              <a:spLocks noChangeArrowheads="1"/>
            </p:cNvSpPr>
            <p:nvPr/>
          </p:nvSpPr>
          <p:spPr bwMode="auto">
            <a:xfrm>
              <a:off x="3936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3" name="Rectangle 51"/>
            <p:cNvSpPr>
              <a:spLocks noChangeArrowheads="1"/>
            </p:cNvSpPr>
            <p:nvPr/>
          </p:nvSpPr>
          <p:spPr bwMode="auto">
            <a:xfrm>
              <a:off x="412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2494" name="Rectangle 52"/>
            <p:cNvSpPr>
              <a:spLocks noChangeArrowheads="1"/>
            </p:cNvSpPr>
            <p:nvPr/>
          </p:nvSpPr>
          <p:spPr bwMode="auto">
            <a:xfrm>
              <a:off x="432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62471" name="Text Box 53"/>
          <p:cNvSpPr txBox="1">
            <a:spLocks noChangeArrowheads="1"/>
          </p:cNvSpPr>
          <p:nvPr/>
        </p:nvSpPr>
        <p:spPr bwMode="auto">
          <a:xfrm>
            <a:off x="2541588" y="5113338"/>
            <a:ext cx="36052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2D2DB9"/>
                </a:solidFill>
                <a:latin typeface="Calibri" pitchFamily="34" charset="0"/>
              </a:rPr>
              <a:t>wrapped-around configuration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99363"/>
            <a:ext cx="870001" cy="9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4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Queue Operations: size, </a:t>
            </a:r>
            <a:r>
              <a:rPr lang="en-US" altLang="en-US" dirty="0" err="1" smtClean="0"/>
              <a:t>isEmpty</a:t>
            </a:r>
            <a:endParaRPr lang="en-US" altLang="en-US" dirty="0" smtClean="0"/>
          </a:p>
        </p:txBody>
      </p:sp>
      <p:sp>
        <p:nvSpPr>
          <p:cNvPr id="6349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3352800" cy="1905000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smtClean="0"/>
              <a:t>We use the modulo operator (remainder of division)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4343400" y="1676400"/>
            <a:ext cx="4419600" cy="1784350"/>
          </a:xfrm>
          <a:prstGeom prst="rect">
            <a:avLst/>
          </a:prstGeom>
          <a:noFill/>
          <a:ln w="9525">
            <a:solidFill>
              <a:srgbClr val="40458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</a:rPr>
              <a:t>Algorithm</a:t>
            </a:r>
            <a:r>
              <a:rPr lang="en-US" altLang="en-US">
                <a:latin typeface="Courier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Courier" charset="0"/>
              </a:rPr>
              <a:t>size()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</a:rPr>
              <a:t>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return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(N - f + r) mod N</a:t>
            </a:r>
          </a:p>
          <a:p>
            <a:pPr eaLnBrk="1" hangingPunct="1"/>
            <a:endParaRPr lang="en-US" altLang="en-US">
              <a:solidFill>
                <a:schemeClr val="tx2"/>
              </a:solidFill>
              <a:latin typeface="Courier" charset="0"/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</a:rPr>
              <a:t>Algorithm</a:t>
            </a:r>
            <a:r>
              <a:rPr lang="en-US" altLang="en-US">
                <a:latin typeface="Courier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Courier" charset="0"/>
              </a:rPr>
              <a:t>isEmpty()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</a:rPr>
              <a:t>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return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(f = r)</a:t>
            </a:r>
          </a:p>
        </p:txBody>
      </p:sp>
      <p:grpSp>
        <p:nvGrpSpPr>
          <p:cNvPr id="63493" name="Group 5"/>
          <p:cNvGrpSpPr>
            <a:grpSpLocks/>
          </p:cNvGrpSpPr>
          <p:nvPr/>
        </p:nvGrpSpPr>
        <p:grpSpPr bwMode="auto">
          <a:xfrm>
            <a:off x="1524000" y="4198938"/>
            <a:ext cx="5638800" cy="758825"/>
            <a:chOff x="960" y="2597"/>
            <a:chExt cx="3552" cy="478"/>
          </a:xfrm>
        </p:grpSpPr>
        <p:sp>
          <p:nvSpPr>
            <p:cNvPr id="63518" name="Rectangle 6"/>
            <p:cNvSpPr>
              <a:spLocks noChangeArrowheads="1"/>
            </p:cNvSpPr>
            <p:nvPr/>
          </p:nvSpPr>
          <p:spPr bwMode="auto">
            <a:xfrm>
              <a:off x="960" y="2597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19" name="Rectangle 7"/>
            <p:cNvSpPr>
              <a:spLocks noChangeArrowheads="1"/>
            </p:cNvSpPr>
            <p:nvPr/>
          </p:nvSpPr>
          <p:spPr bwMode="auto">
            <a:xfrm>
              <a:off x="1296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0" name="Rectangle 8"/>
            <p:cNvSpPr>
              <a:spLocks noChangeArrowheads="1"/>
            </p:cNvSpPr>
            <p:nvPr/>
          </p:nvSpPr>
          <p:spPr bwMode="auto">
            <a:xfrm>
              <a:off x="1488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1" name="Rectangle 9"/>
            <p:cNvSpPr>
              <a:spLocks noChangeArrowheads="1"/>
            </p:cNvSpPr>
            <p:nvPr/>
          </p:nvSpPr>
          <p:spPr bwMode="auto">
            <a:xfrm>
              <a:off x="1680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2" name="Rectangle 10"/>
            <p:cNvSpPr>
              <a:spLocks noChangeArrowheads="1"/>
            </p:cNvSpPr>
            <p:nvPr/>
          </p:nvSpPr>
          <p:spPr bwMode="auto">
            <a:xfrm>
              <a:off x="393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3" name="Rectangle 11"/>
            <p:cNvSpPr>
              <a:spLocks noChangeArrowheads="1"/>
            </p:cNvSpPr>
            <p:nvPr/>
          </p:nvSpPr>
          <p:spPr bwMode="auto">
            <a:xfrm>
              <a:off x="201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24" name="Rectangle 12"/>
            <p:cNvSpPr>
              <a:spLocks noChangeArrowheads="1"/>
            </p:cNvSpPr>
            <p:nvPr/>
          </p:nvSpPr>
          <p:spPr bwMode="auto">
            <a:xfrm>
              <a:off x="124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5" name="Rectangle 13"/>
            <p:cNvSpPr>
              <a:spLocks noChangeArrowheads="1"/>
            </p:cNvSpPr>
            <p:nvPr/>
          </p:nvSpPr>
          <p:spPr bwMode="auto">
            <a:xfrm>
              <a:off x="144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6" name="Rectangle 14"/>
            <p:cNvSpPr>
              <a:spLocks noChangeArrowheads="1"/>
            </p:cNvSpPr>
            <p:nvPr/>
          </p:nvSpPr>
          <p:spPr bwMode="auto">
            <a:xfrm>
              <a:off x="1632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7" name="Rectangle 15"/>
            <p:cNvSpPr>
              <a:spLocks noChangeArrowheads="1"/>
            </p:cNvSpPr>
            <p:nvPr/>
          </p:nvSpPr>
          <p:spPr bwMode="auto">
            <a:xfrm>
              <a:off x="1824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8" name="Rectangle 16"/>
            <p:cNvSpPr>
              <a:spLocks noChangeArrowheads="1"/>
            </p:cNvSpPr>
            <p:nvPr/>
          </p:nvSpPr>
          <p:spPr bwMode="auto">
            <a:xfrm>
              <a:off x="201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29" name="Rectangle 17"/>
            <p:cNvSpPr>
              <a:spLocks noChangeArrowheads="1"/>
            </p:cNvSpPr>
            <p:nvPr/>
          </p:nvSpPr>
          <p:spPr bwMode="auto">
            <a:xfrm>
              <a:off x="220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0" name="Rectangle 18"/>
            <p:cNvSpPr>
              <a:spLocks noChangeArrowheads="1"/>
            </p:cNvSpPr>
            <p:nvPr/>
          </p:nvSpPr>
          <p:spPr bwMode="auto">
            <a:xfrm>
              <a:off x="240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1" name="Rectangle 19"/>
            <p:cNvSpPr>
              <a:spLocks noChangeArrowheads="1"/>
            </p:cNvSpPr>
            <p:nvPr/>
          </p:nvSpPr>
          <p:spPr bwMode="auto">
            <a:xfrm>
              <a:off x="259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2" name="Rectangle 20"/>
            <p:cNvSpPr>
              <a:spLocks noChangeArrowheads="1"/>
            </p:cNvSpPr>
            <p:nvPr/>
          </p:nvSpPr>
          <p:spPr bwMode="auto">
            <a:xfrm>
              <a:off x="278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3" name="Rectangle 21"/>
            <p:cNvSpPr>
              <a:spLocks noChangeArrowheads="1"/>
            </p:cNvSpPr>
            <p:nvPr/>
          </p:nvSpPr>
          <p:spPr bwMode="auto">
            <a:xfrm>
              <a:off x="297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4" name="Rectangle 22"/>
            <p:cNvSpPr>
              <a:spLocks noChangeArrowheads="1"/>
            </p:cNvSpPr>
            <p:nvPr/>
          </p:nvSpPr>
          <p:spPr bwMode="auto">
            <a:xfrm>
              <a:off x="316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5" name="Rectangle 23"/>
            <p:cNvSpPr>
              <a:spLocks noChangeArrowheads="1"/>
            </p:cNvSpPr>
            <p:nvPr/>
          </p:nvSpPr>
          <p:spPr bwMode="auto">
            <a:xfrm>
              <a:off x="336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6" name="Rectangle 24"/>
            <p:cNvSpPr>
              <a:spLocks noChangeArrowheads="1"/>
            </p:cNvSpPr>
            <p:nvPr/>
          </p:nvSpPr>
          <p:spPr bwMode="auto">
            <a:xfrm>
              <a:off x="355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7" name="Rectangle 25"/>
            <p:cNvSpPr>
              <a:spLocks noChangeArrowheads="1"/>
            </p:cNvSpPr>
            <p:nvPr/>
          </p:nvSpPr>
          <p:spPr bwMode="auto">
            <a:xfrm>
              <a:off x="374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8" name="Rectangle 26"/>
            <p:cNvSpPr>
              <a:spLocks noChangeArrowheads="1"/>
            </p:cNvSpPr>
            <p:nvPr/>
          </p:nvSpPr>
          <p:spPr bwMode="auto">
            <a:xfrm>
              <a:off x="3936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39" name="Rectangle 27"/>
            <p:cNvSpPr>
              <a:spLocks noChangeArrowheads="1"/>
            </p:cNvSpPr>
            <p:nvPr/>
          </p:nvSpPr>
          <p:spPr bwMode="auto">
            <a:xfrm>
              <a:off x="412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40" name="Rectangle 28"/>
            <p:cNvSpPr>
              <a:spLocks noChangeArrowheads="1"/>
            </p:cNvSpPr>
            <p:nvPr/>
          </p:nvSpPr>
          <p:spPr bwMode="auto">
            <a:xfrm>
              <a:off x="432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grpSp>
        <p:nvGrpSpPr>
          <p:cNvPr id="63494" name="Group 29"/>
          <p:cNvGrpSpPr>
            <a:grpSpLocks/>
          </p:cNvGrpSpPr>
          <p:nvPr/>
        </p:nvGrpSpPr>
        <p:grpSpPr bwMode="auto">
          <a:xfrm>
            <a:off x="1524000" y="5181600"/>
            <a:ext cx="5638800" cy="758825"/>
            <a:chOff x="960" y="3360"/>
            <a:chExt cx="3552" cy="478"/>
          </a:xfrm>
        </p:grpSpPr>
        <p:sp>
          <p:nvSpPr>
            <p:cNvPr id="63495" name="Rectangle 30"/>
            <p:cNvSpPr>
              <a:spLocks noChangeArrowheads="1"/>
            </p:cNvSpPr>
            <p:nvPr/>
          </p:nvSpPr>
          <p:spPr bwMode="auto">
            <a:xfrm>
              <a:off x="960" y="3360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496" name="Rectangle 31"/>
            <p:cNvSpPr>
              <a:spLocks noChangeArrowheads="1"/>
            </p:cNvSpPr>
            <p:nvPr/>
          </p:nvSpPr>
          <p:spPr bwMode="auto">
            <a:xfrm>
              <a:off x="1296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497" name="Rectangle 32"/>
            <p:cNvSpPr>
              <a:spLocks noChangeArrowheads="1"/>
            </p:cNvSpPr>
            <p:nvPr/>
          </p:nvSpPr>
          <p:spPr bwMode="auto">
            <a:xfrm>
              <a:off x="1488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498" name="Rectangle 33"/>
            <p:cNvSpPr>
              <a:spLocks noChangeArrowheads="1"/>
            </p:cNvSpPr>
            <p:nvPr/>
          </p:nvSpPr>
          <p:spPr bwMode="auto">
            <a:xfrm>
              <a:off x="1680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499" name="Rectangle 34"/>
            <p:cNvSpPr>
              <a:spLocks noChangeArrowheads="1"/>
            </p:cNvSpPr>
            <p:nvPr/>
          </p:nvSpPr>
          <p:spPr bwMode="auto">
            <a:xfrm>
              <a:off x="3360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00" name="Rectangle 35"/>
            <p:cNvSpPr>
              <a:spLocks noChangeArrowheads="1"/>
            </p:cNvSpPr>
            <p:nvPr/>
          </p:nvSpPr>
          <p:spPr bwMode="auto">
            <a:xfrm>
              <a:off x="2016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3501" name="Rectangle 36"/>
            <p:cNvSpPr>
              <a:spLocks noChangeArrowheads="1"/>
            </p:cNvSpPr>
            <p:nvPr/>
          </p:nvSpPr>
          <p:spPr bwMode="auto">
            <a:xfrm>
              <a:off x="124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2" name="Rectangle 37"/>
            <p:cNvSpPr>
              <a:spLocks noChangeArrowheads="1"/>
            </p:cNvSpPr>
            <p:nvPr/>
          </p:nvSpPr>
          <p:spPr bwMode="auto">
            <a:xfrm>
              <a:off x="144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3" name="Rectangle 38"/>
            <p:cNvSpPr>
              <a:spLocks noChangeArrowheads="1"/>
            </p:cNvSpPr>
            <p:nvPr/>
          </p:nvSpPr>
          <p:spPr bwMode="auto">
            <a:xfrm>
              <a:off x="163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4" name="Rectangle 39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5" name="Rectangle 40"/>
            <p:cNvSpPr>
              <a:spLocks noChangeArrowheads="1"/>
            </p:cNvSpPr>
            <p:nvPr/>
          </p:nvSpPr>
          <p:spPr bwMode="auto">
            <a:xfrm>
              <a:off x="201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6" name="Rectangle 41"/>
            <p:cNvSpPr>
              <a:spLocks noChangeArrowheads="1"/>
            </p:cNvSpPr>
            <p:nvPr/>
          </p:nvSpPr>
          <p:spPr bwMode="auto">
            <a:xfrm>
              <a:off x="220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7" name="Rectangle 42"/>
            <p:cNvSpPr>
              <a:spLocks noChangeArrowheads="1"/>
            </p:cNvSpPr>
            <p:nvPr/>
          </p:nvSpPr>
          <p:spPr bwMode="auto">
            <a:xfrm>
              <a:off x="2400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8" name="Rectangle 43"/>
            <p:cNvSpPr>
              <a:spLocks noChangeArrowheads="1"/>
            </p:cNvSpPr>
            <p:nvPr/>
          </p:nvSpPr>
          <p:spPr bwMode="auto">
            <a:xfrm>
              <a:off x="2592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09" name="Rectangle 44"/>
            <p:cNvSpPr>
              <a:spLocks noChangeArrowheads="1"/>
            </p:cNvSpPr>
            <p:nvPr/>
          </p:nvSpPr>
          <p:spPr bwMode="auto">
            <a:xfrm>
              <a:off x="2784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0" name="Rectangle 45"/>
            <p:cNvSpPr>
              <a:spLocks noChangeArrowheads="1"/>
            </p:cNvSpPr>
            <p:nvPr/>
          </p:nvSpPr>
          <p:spPr bwMode="auto">
            <a:xfrm>
              <a:off x="297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1" name="Rectangle 46"/>
            <p:cNvSpPr>
              <a:spLocks noChangeArrowheads="1"/>
            </p:cNvSpPr>
            <p:nvPr/>
          </p:nvSpPr>
          <p:spPr bwMode="auto">
            <a:xfrm>
              <a:off x="316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2" name="Rectangle 47"/>
            <p:cNvSpPr>
              <a:spLocks noChangeArrowheads="1"/>
            </p:cNvSpPr>
            <p:nvPr/>
          </p:nvSpPr>
          <p:spPr bwMode="auto">
            <a:xfrm>
              <a:off x="336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3" name="Rectangle 48"/>
            <p:cNvSpPr>
              <a:spLocks noChangeArrowheads="1"/>
            </p:cNvSpPr>
            <p:nvPr/>
          </p:nvSpPr>
          <p:spPr bwMode="auto">
            <a:xfrm>
              <a:off x="355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4" name="Rectangle 49"/>
            <p:cNvSpPr>
              <a:spLocks noChangeArrowheads="1"/>
            </p:cNvSpPr>
            <p:nvPr/>
          </p:nvSpPr>
          <p:spPr bwMode="auto">
            <a:xfrm>
              <a:off x="374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5" name="Rectangle 50"/>
            <p:cNvSpPr>
              <a:spLocks noChangeArrowheads="1"/>
            </p:cNvSpPr>
            <p:nvPr/>
          </p:nvSpPr>
          <p:spPr bwMode="auto">
            <a:xfrm>
              <a:off x="3936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6" name="Rectangle 51"/>
            <p:cNvSpPr>
              <a:spLocks noChangeArrowheads="1"/>
            </p:cNvSpPr>
            <p:nvPr/>
          </p:nvSpPr>
          <p:spPr bwMode="auto">
            <a:xfrm>
              <a:off x="412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3517" name="Rectangle 52"/>
            <p:cNvSpPr>
              <a:spLocks noChangeArrowheads="1"/>
            </p:cNvSpPr>
            <p:nvPr/>
          </p:nvSpPr>
          <p:spPr bwMode="auto">
            <a:xfrm>
              <a:off x="432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99363"/>
            <a:ext cx="870001" cy="9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06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Queue Operations: </a:t>
            </a:r>
            <a:r>
              <a:rPr lang="en-US" altLang="en-US" dirty="0" err="1" smtClean="0"/>
              <a:t>enqueue</a:t>
            </a:r>
            <a:endParaRPr lang="en-US" altLang="en-US" dirty="0" smtClean="0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 sz="4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4495800" y="1600200"/>
            <a:ext cx="4267200" cy="1962150"/>
          </a:xfrm>
          <a:prstGeom prst="rect">
            <a:avLst/>
          </a:prstGeom>
          <a:noFill/>
          <a:ln w="9525">
            <a:solidFill>
              <a:srgbClr val="40458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</a:rPr>
              <a:t>Algorithm</a:t>
            </a:r>
            <a:r>
              <a:rPr lang="en-US" altLang="en-US">
                <a:latin typeface="Courier" charset="0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enqueue(o)</a:t>
            </a:r>
          </a:p>
          <a:p>
            <a:pPr eaLnBrk="1" hangingPunct="1"/>
            <a:r>
              <a:rPr lang="en-US" altLang="en-US">
                <a:latin typeface="Courier" charset="0"/>
                <a:sym typeface="Symbol" charset="2"/>
              </a:rPr>
              <a:t>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if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size()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=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N  1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then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		throw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FullQueueException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	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else 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endParaRPr lang="en-US" altLang="en-US">
              <a:latin typeface="Courier" charset="0"/>
            </a:endParaRP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		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Q[r]</a:t>
            </a:r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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o</a:t>
            </a:r>
          </a:p>
          <a:p>
            <a:pPr eaLnBrk="1" hangingPunct="1"/>
            <a:r>
              <a:rPr lang="en-US" altLang="en-US">
                <a:solidFill>
                  <a:srgbClr val="40458C"/>
                </a:solidFill>
                <a:latin typeface="Courier" charset="0"/>
              </a:rPr>
              <a:t>		r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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(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r + 1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)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 mod N</a:t>
            </a:r>
          </a:p>
        </p:txBody>
      </p:sp>
      <p:sp>
        <p:nvSpPr>
          <p:cNvPr id="6451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3733800" cy="213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Operation </a:t>
            </a:r>
            <a:r>
              <a:rPr lang="en-US" altLang="en-US" sz="2000" dirty="0" err="1" smtClean="0"/>
              <a:t>enqueue</a:t>
            </a:r>
            <a:r>
              <a:rPr lang="en-US" altLang="en-US" sz="2000" dirty="0" smtClean="0"/>
              <a:t> throws an exception if the array is full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2000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This exception is implementation-dependent</a:t>
            </a:r>
          </a:p>
        </p:txBody>
      </p:sp>
      <p:grpSp>
        <p:nvGrpSpPr>
          <p:cNvPr id="64518" name="Group 6"/>
          <p:cNvGrpSpPr>
            <a:grpSpLocks/>
          </p:cNvGrpSpPr>
          <p:nvPr/>
        </p:nvGrpSpPr>
        <p:grpSpPr bwMode="auto">
          <a:xfrm>
            <a:off x="1524000" y="4198938"/>
            <a:ext cx="5638800" cy="758825"/>
            <a:chOff x="960" y="2597"/>
            <a:chExt cx="3552" cy="478"/>
          </a:xfrm>
        </p:grpSpPr>
        <p:sp>
          <p:nvSpPr>
            <p:cNvPr id="64543" name="Rectangle 7"/>
            <p:cNvSpPr>
              <a:spLocks noChangeArrowheads="1"/>
            </p:cNvSpPr>
            <p:nvPr/>
          </p:nvSpPr>
          <p:spPr bwMode="auto">
            <a:xfrm>
              <a:off x="960" y="2597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4" name="Rectangle 8"/>
            <p:cNvSpPr>
              <a:spLocks noChangeArrowheads="1"/>
            </p:cNvSpPr>
            <p:nvPr/>
          </p:nvSpPr>
          <p:spPr bwMode="auto">
            <a:xfrm>
              <a:off x="1296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5" name="Rectangle 9"/>
            <p:cNvSpPr>
              <a:spLocks noChangeArrowheads="1"/>
            </p:cNvSpPr>
            <p:nvPr/>
          </p:nvSpPr>
          <p:spPr bwMode="auto">
            <a:xfrm>
              <a:off x="1488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6" name="Rectangle 10"/>
            <p:cNvSpPr>
              <a:spLocks noChangeArrowheads="1"/>
            </p:cNvSpPr>
            <p:nvPr/>
          </p:nvSpPr>
          <p:spPr bwMode="auto">
            <a:xfrm>
              <a:off x="1680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7" name="Rectangle 11"/>
            <p:cNvSpPr>
              <a:spLocks noChangeArrowheads="1"/>
            </p:cNvSpPr>
            <p:nvPr/>
          </p:nvSpPr>
          <p:spPr bwMode="auto">
            <a:xfrm>
              <a:off x="393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8" name="Rectangle 12"/>
            <p:cNvSpPr>
              <a:spLocks noChangeArrowheads="1"/>
            </p:cNvSpPr>
            <p:nvPr/>
          </p:nvSpPr>
          <p:spPr bwMode="auto">
            <a:xfrm>
              <a:off x="201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49" name="Rectangle 13"/>
            <p:cNvSpPr>
              <a:spLocks noChangeArrowheads="1"/>
            </p:cNvSpPr>
            <p:nvPr/>
          </p:nvSpPr>
          <p:spPr bwMode="auto">
            <a:xfrm>
              <a:off x="124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0" name="Rectangle 14"/>
            <p:cNvSpPr>
              <a:spLocks noChangeArrowheads="1"/>
            </p:cNvSpPr>
            <p:nvPr/>
          </p:nvSpPr>
          <p:spPr bwMode="auto">
            <a:xfrm>
              <a:off x="144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1" name="Rectangle 15"/>
            <p:cNvSpPr>
              <a:spLocks noChangeArrowheads="1"/>
            </p:cNvSpPr>
            <p:nvPr/>
          </p:nvSpPr>
          <p:spPr bwMode="auto">
            <a:xfrm>
              <a:off x="1632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2" name="Rectangle 16"/>
            <p:cNvSpPr>
              <a:spLocks noChangeArrowheads="1"/>
            </p:cNvSpPr>
            <p:nvPr/>
          </p:nvSpPr>
          <p:spPr bwMode="auto">
            <a:xfrm>
              <a:off x="1824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3" name="Rectangle 17"/>
            <p:cNvSpPr>
              <a:spLocks noChangeArrowheads="1"/>
            </p:cNvSpPr>
            <p:nvPr/>
          </p:nvSpPr>
          <p:spPr bwMode="auto">
            <a:xfrm>
              <a:off x="201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4" name="Rectangle 18"/>
            <p:cNvSpPr>
              <a:spLocks noChangeArrowheads="1"/>
            </p:cNvSpPr>
            <p:nvPr/>
          </p:nvSpPr>
          <p:spPr bwMode="auto">
            <a:xfrm>
              <a:off x="220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5" name="Rectangle 19"/>
            <p:cNvSpPr>
              <a:spLocks noChangeArrowheads="1"/>
            </p:cNvSpPr>
            <p:nvPr/>
          </p:nvSpPr>
          <p:spPr bwMode="auto">
            <a:xfrm>
              <a:off x="240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6" name="Rectangle 20"/>
            <p:cNvSpPr>
              <a:spLocks noChangeArrowheads="1"/>
            </p:cNvSpPr>
            <p:nvPr/>
          </p:nvSpPr>
          <p:spPr bwMode="auto">
            <a:xfrm>
              <a:off x="259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7" name="Rectangle 21"/>
            <p:cNvSpPr>
              <a:spLocks noChangeArrowheads="1"/>
            </p:cNvSpPr>
            <p:nvPr/>
          </p:nvSpPr>
          <p:spPr bwMode="auto">
            <a:xfrm>
              <a:off x="278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8" name="Rectangle 22"/>
            <p:cNvSpPr>
              <a:spLocks noChangeArrowheads="1"/>
            </p:cNvSpPr>
            <p:nvPr/>
          </p:nvSpPr>
          <p:spPr bwMode="auto">
            <a:xfrm>
              <a:off x="297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59" name="Rectangle 23"/>
            <p:cNvSpPr>
              <a:spLocks noChangeArrowheads="1"/>
            </p:cNvSpPr>
            <p:nvPr/>
          </p:nvSpPr>
          <p:spPr bwMode="auto">
            <a:xfrm>
              <a:off x="316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0" name="Rectangle 24"/>
            <p:cNvSpPr>
              <a:spLocks noChangeArrowheads="1"/>
            </p:cNvSpPr>
            <p:nvPr/>
          </p:nvSpPr>
          <p:spPr bwMode="auto">
            <a:xfrm>
              <a:off x="336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1" name="Rectangle 25"/>
            <p:cNvSpPr>
              <a:spLocks noChangeArrowheads="1"/>
            </p:cNvSpPr>
            <p:nvPr/>
          </p:nvSpPr>
          <p:spPr bwMode="auto">
            <a:xfrm>
              <a:off x="355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2" name="Rectangle 26"/>
            <p:cNvSpPr>
              <a:spLocks noChangeArrowheads="1"/>
            </p:cNvSpPr>
            <p:nvPr/>
          </p:nvSpPr>
          <p:spPr bwMode="auto">
            <a:xfrm>
              <a:off x="374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3" name="Rectangle 27"/>
            <p:cNvSpPr>
              <a:spLocks noChangeArrowheads="1"/>
            </p:cNvSpPr>
            <p:nvPr/>
          </p:nvSpPr>
          <p:spPr bwMode="auto">
            <a:xfrm>
              <a:off x="3936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4" name="Rectangle 28"/>
            <p:cNvSpPr>
              <a:spLocks noChangeArrowheads="1"/>
            </p:cNvSpPr>
            <p:nvPr/>
          </p:nvSpPr>
          <p:spPr bwMode="auto">
            <a:xfrm>
              <a:off x="412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65" name="Rectangle 29"/>
            <p:cNvSpPr>
              <a:spLocks noChangeArrowheads="1"/>
            </p:cNvSpPr>
            <p:nvPr/>
          </p:nvSpPr>
          <p:spPr bwMode="auto">
            <a:xfrm>
              <a:off x="432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grpSp>
        <p:nvGrpSpPr>
          <p:cNvPr id="64519" name="Group 30"/>
          <p:cNvGrpSpPr>
            <a:grpSpLocks/>
          </p:cNvGrpSpPr>
          <p:nvPr/>
        </p:nvGrpSpPr>
        <p:grpSpPr bwMode="auto">
          <a:xfrm>
            <a:off x="1524000" y="5181600"/>
            <a:ext cx="5638800" cy="758825"/>
            <a:chOff x="960" y="3360"/>
            <a:chExt cx="3552" cy="478"/>
          </a:xfrm>
        </p:grpSpPr>
        <p:sp>
          <p:nvSpPr>
            <p:cNvPr id="64520" name="Rectangle 31"/>
            <p:cNvSpPr>
              <a:spLocks noChangeArrowheads="1"/>
            </p:cNvSpPr>
            <p:nvPr/>
          </p:nvSpPr>
          <p:spPr bwMode="auto">
            <a:xfrm>
              <a:off x="960" y="3360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1" name="Rectangle 32"/>
            <p:cNvSpPr>
              <a:spLocks noChangeArrowheads="1"/>
            </p:cNvSpPr>
            <p:nvPr/>
          </p:nvSpPr>
          <p:spPr bwMode="auto">
            <a:xfrm>
              <a:off x="1296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2" name="Rectangle 33"/>
            <p:cNvSpPr>
              <a:spLocks noChangeArrowheads="1"/>
            </p:cNvSpPr>
            <p:nvPr/>
          </p:nvSpPr>
          <p:spPr bwMode="auto">
            <a:xfrm>
              <a:off x="1488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3" name="Rectangle 34"/>
            <p:cNvSpPr>
              <a:spLocks noChangeArrowheads="1"/>
            </p:cNvSpPr>
            <p:nvPr/>
          </p:nvSpPr>
          <p:spPr bwMode="auto">
            <a:xfrm>
              <a:off x="1680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4" name="Rectangle 35"/>
            <p:cNvSpPr>
              <a:spLocks noChangeArrowheads="1"/>
            </p:cNvSpPr>
            <p:nvPr/>
          </p:nvSpPr>
          <p:spPr bwMode="auto">
            <a:xfrm>
              <a:off x="3360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5" name="Rectangle 36"/>
            <p:cNvSpPr>
              <a:spLocks noChangeArrowheads="1"/>
            </p:cNvSpPr>
            <p:nvPr/>
          </p:nvSpPr>
          <p:spPr bwMode="auto">
            <a:xfrm>
              <a:off x="2016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4526" name="Rectangle 37"/>
            <p:cNvSpPr>
              <a:spLocks noChangeArrowheads="1"/>
            </p:cNvSpPr>
            <p:nvPr/>
          </p:nvSpPr>
          <p:spPr bwMode="auto">
            <a:xfrm>
              <a:off x="124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27" name="Rectangle 38"/>
            <p:cNvSpPr>
              <a:spLocks noChangeArrowheads="1"/>
            </p:cNvSpPr>
            <p:nvPr/>
          </p:nvSpPr>
          <p:spPr bwMode="auto">
            <a:xfrm>
              <a:off x="144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28" name="Rectangle 39"/>
            <p:cNvSpPr>
              <a:spLocks noChangeArrowheads="1"/>
            </p:cNvSpPr>
            <p:nvPr/>
          </p:nvSpPr>
          <p:spPr bwMode="auto">
            <a:xfrm>
              <a:off x="163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29" name="Rectangle 40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0" name="Rectangle 41"/>
            <p:cNvSpPr>
              <a:spLocks noChangeArrowheads="1"/>
            </p:cNvSpPr>
            <p:nvPr/>
          </p:nvSpPr>
          <p:spPr bwMode="auto">
            <a:xfrm>
              <a:off x="201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1" name="Rectangle 42"/>
            <p:cNvSpPr>
              <a:spLocks noChangeArrowheads="1"/>
            </p:cNvSpPr>
            <p:nvPr/>
          </p:nvSpPr>
          <p:spPr bwMode="auto">
            <a:xfrm>
              <a:off x="220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2" name="Rectangle 43"/>
            <p:cNvSpPr>
              <a:spLocks noChangeArrowheads="1"/>
            </p:cNvSpPr>
            <p:nvPr/>
          </p:nvSpPr>
          <p:spPr bwMode="auto">
            <a:xfrm>
              <a:off x="2400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3" name="Rectangle 44"/>
            <p:cNvSpPr>
              <a:spLocks noChangeArrowheads="1"/>
            </p:cNvSpPr>
            <p:nvPr/>
          </p:nvSpPr>
          <p:spPr bwMode="auto">
            <a:xfrm>
              <a:off x="2592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4" name="Rectangle 45"/>
            <p:cNvSpPr>
              <a:spLocks noChangeArrowheads="1"/>
            </p:cNvSpPr>
            <p:nvPr/>
          </p:nvSpPr>
          <p:spPr bwMode="auto">
            <a:xfrm>
              <a:off x="2784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5" name="Rectangle 46"/>
            <p:cNvSpPr>
              <a:spLocks noChangeArrowheads="1"/>
            </p:cNvSpPr>
            <p:nvPr/>
          </p:nvSpPr>
          <p:spPr bwMode="auto">
            <a:xfrm>
              <a:off x="297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6" name="Rectangle 47"/>
            <p:cNvSpPr>
              <a:spLocks noChangeArrowheads="1"/>
            </p:cNvSpPr>
            <p:nvPr/>
          </p:nvSpPr>
          <p:spPr bwMode="auto">
            <a:xfrm>
              <a:off x="316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7" name="Rectangle 48"/>
            <p:cNvSpPr>
              <a:spLocks noChangeArrowheads="1"/>
            </p:cNvSpPr>
            <p:nvPr/>
          </p:nvSpPr>
          <p:spPr bwMode="auto">
            <a:xfrm>
              <a:off x="336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8" name="Rectangle 49"/>
            <p:cNvSpPr>
              <a:spLocks noChangeArrowheads="1"/>
            </p:cNvSpPr>
            <p:nvPr/>
          </p:nvSpPr>
          <p:spPr bwMode="auto">
            <a:xfrm>
              <a:off x="355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39" name="Rectangle 50"/>
            <p:cNvSpPr>
              <a:spLocks noChangeArrowheads="1"/>
            </p:cNvSpPr>
            <p:nvPr/>
          </p:nvSpPr>
          <p:spPr bwMode="auto">
            <a:xfrm>
              <a:off x="374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40" name="Rectangle 51"/>
            <p:cNvSpPr>
              <a:spLocks noChangeArrowheads="1"/>
            </p:cNvSpPr>
            <p:nvPr/>
          </p:nvSpPr>
          <p:spPr bwMode="auto">
            <a:xfrm>
              <a:off x="3936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41" name="Rectangle 52"/>
            <p:cNvSpPr>
              <a:spLocks noChangeArrowheads="1"/>
            </p:cNvSpPr>
            <p:nvPr/>
          </p:nvSpPr>
          <p:spPr bwMode="auto">
            <a:xfrm>
              <a:off x="412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4542" name="Rectangle 53"/>
            <p:cNvSpPr>
              <a:spLocks noChangeArrowheads="1"/>
            </p:cNvSpPr>
            <p:nvPr/>
          </p:nvSpPr>
          <p:spPr bwMode="auto">
            <a:xfrm>
              <a:off x="432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99363"/>
            <a:ext cx="870001" cy="9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9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Queue Operations: </a:t>
            </a:r>
            <a:r>
              <a:rPr lang="en-US" altLang="en-US" dirty="0" err="1" smtClean="0"/>
              <a:t>dequeue</a:t>
            </a:r>
            <a:endParaRPr lang="en-US" altLang="en-US" dirty="0" smtClean="0"/>
          </a:p>
        </p:txBody>
      </p:sp>
      <p:sp>
        <p:nvSpPr>
          <p:cNvPr id="64516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3429000" cy="2209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Operation </a:t>
            </a:r>
            <a:r>
              <a:rPr lang="en-US" dirty="0" err="1" smtClean="0"/>
              <a:t>dequeue</a:t>
            </a:r>
            <a:r>
              <a:rPr lang="en-US" dirty="0" smtClean="0"/>
              <a:t> throws an exception if the queue is empty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This exception is specified in the queue ADT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4343400" y="1600200"/>
            <a:ext cx="4419600" cy="2282825"/>
          </a:xfrm>
          <a:prstGeom prst="rect">
            <a:avLst/>
          </a:prstGeom>
          <a:noFill/>
          <a:ln w="9525">
            <a:solidFill>
              <a:srgbClr val="40458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</a:rPr>
              <a:t>Algorithm</a:t>
            </a:r>
            <a:r>
              <a:rPr lang="en-US" altLang="en-US">
                <a:latin typeface="Courier" charset="0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dequeue()</a:t>
            </a:r>
          </a:p>
          <a:p>
            <a:pPr eaLnBrk="1" hangingPunct="1"/>
            <a:r>
              <a:rPr lang="en-US" altLang="en-US">
                <a:latin typeface="Courier" charset="0"/>
                <a:sym typeface="Symbol" charset="2"/>
              </a:rPr>
              <a:t>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if</a:t>
            </a:r>
            <a:r>
              <a:rPr lang="en-US" altLang="en-US"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isEmpty()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then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		throw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EmptyQueueException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	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else</a:t>
            </a:r>
            <a:endParaRPr lang="en-US" altLang="en-US">
              <a:latin typeface="Courier" charset="0"/>
              <a:sym typeface="Symbol" charset="2"/>
            </a:endParaRPr>
          </a:p>
          <a:p>
            <a:pPr eaLnBrk="1" hangingPunct="1"/>
            <a:r>
              <a:rPr lang="en-US" altLang="en-US">
                <a:latin typeface="Courier" charset="0"/>
                <a:sym typeface="Symbol" charset="2"/>
              </a:rPr>
              <a:t>		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o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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Q[f]</a:t>
            </a:r>
            <a:endParaRPr lang="en-US" altLang="en-US">
              <a:solidFill>
                <a:srgbClr val="40458C"/>
              </a:solidFill>
              <a:latin typeface="Courier" charset="0"/>
            </a:endParaRPr>
          </a:p>
          <a:p>
            <a:pPr eaLnBrk="1" hangingPunct="1"/>
            <a:r>
              <a:rPr lang="en-US" altLang="en-US">
                <a:solidFill>
                  <a:srgbClr val="40458C"/>
                </a:solidFill>
                <a:latin typeface="Courier" charset="0"/>
              </a:rPr>
              <a:t>		f</a:t>
            </a:r>
            <a:r>
              <a:rPr lang="en-US" altLang="en-US">
                <a:solidFill>
                  <a:schemeClr val="tx2"/>
                </a:solidFill>
                <a:latin typeface="Courier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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(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f + 1</a:t>
            </a:r>
            <a:r>
              <a:rPr lang="en-US" altLang="en-US">
                <a:solidFill>
                  <a:srgbClr val="40458C"/>
                </a:solidFill>
                <a:latin typeface="Courier" charset="0"/>
              </a:rPr>
              <a:t>)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 mod N</a:t>
            </a:r>
          </a:p>
          <a:p>
            <a:pPr eaLnBrk="1" hangingPunct="1"/>
            <a:r>
              <a:rPr lang="en-US" altLang="en-US">
                <a:solidFill>
                  <a:schemeClr val="accent2"/>
                </a:solidFill>
                <a:latin typeface="Courier" charset="0"/>
                <a:sym typeface="Symbol" charset="2"/>
              </a:rPr>
              <a:t>		</a:t>
            </a:r>
            <a:r>
              <a:rPr lang="en-US" altLang="en-US">
                <a:solidFill>
                  <a:srgbClr val="000000"/>
                </a:solidFill>
                <a:latin typeface="Courier" charset="0"/>
                <a:sym typeface="Symbol" charset="2"/>
              </a:rPr>
              <a:t>return</a:t>
            </a:r>
            <a:r>
              <a:rPr lang="en-US" altLang="en-US">
                <a:solidFill>
                  <a:schemeClr val="tx2"/>
                </a:solidFill>
                <a:latin typeface="Courier" charset="0"/>
                <a:sym typeface="Symbol" charset="2"/>
              </a:rPr>
              <a:t> </a:t>
            </a:r>
            <a:r>
              <a:rPr lang="en-US" altLang="en-US">
                <a:solidFill>
                  <a:srgbClr val="40458C"/>
                </a:solidFill>
                <a:latin typeface="Courier" charset="0"/>
                <a:sym typeface="Symbol" charset="2"/>
              </a:rPr>
              <a:t>o</a:t>
            </a:r>
          </a:p>
        </p:txBody>
      </p:sp>
      <p:grpSp>
        <p:nvGrpSpPr>
          <p:cNvPr id="65541" name="Group 5"/>
          <p:cNvGrpSpPr>
            <a:grpSpLocks/>
          </p:cNvGrpSpPr>
          <p:nvPr/>
        </p:nvGrpSpPr>
        <p:grpSpPr bwMode="auto">
          <a:xfrm>
            <a:off x="1371600" y="4511675"/>
            <a:ext cx="5638800" cy="758825"/>
            <a:chOff x="960" y="2597"/>
            <a:chExt cx="3552" cy="478"/>
          </a:xfrm>
        </p:grpSpPr>
        <p:sp>
          <p:nvSpPr>
            <p:cNvPr id="65566" name="Rectangle 6"/>
            <p:cNvSpPr>
              <a:spLocks noChangeArrowheads="1"/>
            </p:cNvSpPr>
            <p:nvPr/>
          </p:nvSpPr>
          <p:spPr bwMode="auto">
            <a:xfrm>
              <a:off x="960" y="2597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67" name="Rectangle 7"/>
            <p:cNvSpPr>
              <a:spLocks noChangeArrowheads="1"/>
            </p:cNvSpPr>
            <p:nvPr/>
          </p:nvSpPr>
          <p:spPr bwMode="auto">
            <a:xfrm>
              <a:off x="1296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68" name="Rectangle 8"/>
            <p:cNvSpPr>
              <a:spLocks noChangeArrowheads="1"/>
            </p:cNvSpPr>
            <p:nvPr/>
          </p:nvSpPr>
          <p:spPr bwMode="auto">
            <a:xfrm>
              <a:off x="1488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69" name="Rectangle 9"/>
            <p:cNvSpPr>
              <a:spLocks noChangeArrowheads="1"/>
            </p:cNvSpPr>
            <p:nvPr/>
          </p:nvSpPr>
          <p:spPr bwMode="auto">
            <a:xfrm>
              <a:off x="1680" y="2842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70" name="Rectangle 10"/>
            <p:cNvSpPr>
              <a:spLocks noChangeArrowheads="1"/>
            </p:cNvSpPr>
            <p:nvPr/>
          </p:nvSpPr>
          <p:spPr bwMode="auto">
            <a:xfrm>
              <a:off x="393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71" name="Rectangle 11"/>
            <p:cNvSpPr>
              <a:spLocks noChangeArrowheads="1"/>
            </p:cNvSpPr>
            <p:nvPr/>
          </p:nvSpPr>
          <p:spPr bwMode="auto">
            <a:xfrm>
              <a:off x="2016" y="2842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72" name="Rectangle 12"/>
            <p:cNvSpPr>
              <a:spLocks noChangeArrowheads="1"/>
            </p:cNvSpPr>
            <p:nvPr/>
          </p:nvSpPr>
          <p:spPr bwMode="auto">
            <a:xfrm>
              <a:off x="124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3" name="Rectangle 13"/>
            <p:cNvSpPr>
              <a:spLocks noChangeArrowheads="1"/>
            </p:cNvSpPr>
            <p:nvPr/>
          </p:nvSpPr>
          <p:spPr bwMode="auto">
            <a:xfrm>
              <a:off x="144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4" name="Rectangle 14"/>
            <p:cNvSpPr>
              <a:spLocks noChangeArrowheads="1"/>
            </p:cNvSpPr>
            <p:nvPr/>
          </p:nvSpPr>
          <p:spPr bwMode="auto">
            <a:xfrm>
              <a:off x="1632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5" name="Rectangle 15"/>
            <p:cNvSpPr>
              <a:spLocks noChangeArrowheads="1"/>
            </p:cNvSpPr>
            <p:nvPr/>
          </p:nvSpPr>
          <p:spPr bwMode="auto">
            <a:xfrm>
              <a:off x="1824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6" name="Rectangle 16"/>
            <p:cNvSpPr>
              <a:spLocks noChangeArrowheads="1"/>
            </p:cNvSpPr>
            <p:nvPr/>
          </p:nvSpPr>
          <p:spPr bwMode="auto">
            <a:xfrm>
              <a:off x="201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7" name="Rectangle 17"/>
            <p:cNvSpPr>
              <a:spLocks noChangeArrowheads="1"/>
            </p:cNvSpPr>
            <p:nvPr/>
          </p:nvSpPr>
          <p:spPr bwMode="auto">
            <a:xfrm>
              <a:off x="220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8" name="Rectangle 18"/>
            <p:cNvSpPr>
              <a:spLocks noChangeArrowheads="1"/>
            </p:cNvSpPr>
            <p:nvPr/>
          </p:nvSpPr>
          <p:spPr bwMode="auto">
            <a:xfrm>
              <a:off x="240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79" name="Rectangle 19"/>
            <p:cNvSpPr>
              <a:spLocks noChangeArrowheads="1"/>
            </p:cNvSpPr>
            <p:nvPr/>
          </p:nvSpPr>
          <p:spPr bwMode="auto">
            <a:xfrm>
              <a:off x="259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0" name="Rectangle 20"/>
            <p:cNvSpPr>
              <a:spLocks noChangeArrowheads="1"/>
            </p:cNvSpPr>
            <p:nvPr/>
          </p:nvSpPr>
          <p:spPr bwMode="auto">
            <a:xfrm>
              <a:off x="278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1" name="Rectangle 21"/>
            <p:cNvSpPr>
              <a:spLocks noChangeArrowheads="1"/>
            </p:cNvSpPr>
            <p:nvPr/>
          </p:nvSpPr>
          <p:spPr bwMode="auto">
            <a:xfrm>
              <a:off x="2976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2" name="Rectangle 22"/>
            <p:cNvSpPr>
              <a:spLocks noChangeArrowheads="1"/>
            </p:cNvSpPr>
            <p:nvPr/>
          </p:nvSpPr>
          <p:spPr bwMode="auto">
            <a:xfrm>
              <a:off x="3168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3" name="Rectangle 23"/>
            <p:cNvSpPr>
              <a:spLocks noChangeArrowheads="1"/>
            </p:cNvSpPr>
            <p:nvPr/>
          </p:nvSpPr>
          <p:spPr bwMode="auto">
            <a:xfrm>
              <a:off x="3360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4" name="Rectangle 24"/>
            <p:cNvSpPr>
              <a:spLocks noChangeArrowheads="1"/>
            </p:cNvSpPr>
            <p:nvPr/>
          </p:nvSpPr>
          <p:spPr bwMode="auto">
            <a:xfrm>
              <a:off x="3552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5" name="Rectangle 25"/>
            <p:cNvSpPr>
              <a:spLocks noChangeArrowheads="1"/>
            </p:cNvSpPr>
            <p:nvPr/>
          </p:nvSpPr>
          <p:spPr bwMode="auto">
            <a:xfrm>
              <a:off x="3744" y="2645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6" name="Rectangle 26"/>
            <p:cNvSpPr>
              <a:spLocks noChangeArrowheads="1"/>
            </p:cNvSpPr>
            <p:nvPr/>
          </p:nvSpPr>
          <p:spPr bwMode="auto">
            <a:xfrm>
              <a:off x="3936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7" name="Rectangle 27"/>
            <p:cNvSpPr>
              <a:spLocks noChangeArrowheads="1"/>
            </p:cNvSpPr>
            <p:nvPr/>
          </p:nvSpPr>
          <p:spPr bwMode="auto">
            <a:xfrm>
              <a:off x="4128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88" name="Rectangle 28"/>
            <p:cNvSpPr>
              <a:spLocks noChangeArrowheads="1"/>
            </p:cNvSpPr>
            <p:nvPr/>
          </p:nvSpPr>
          <p:spPr bwMode="auto">
            <a:xfrm>
              <a:off x="4320" y="2645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grpSp>
        <p:nvGrpSpPr>
          <p:cNvPr id="65542" name="Group 29"/>
          <p:cNvGrpSpPr>
            <a:grpSpLocks/>
          </p:cNvGrpSpPr>
          <p:nvPr/>
        </p:nvGrpSpPr>
        <p:grpSpPr bwMode="auto">
          <a:xfrm>
            <a:off x="1371600" y="5494338"/>
            <a:ext cx="5638800" cy="758825"/>
            <a:chOff x="960" y="3360"/>
            <a:chExt cx="3552" cy="478"/>
          </a:xfrm>
        </p:grpSpPr>
        <p:sp>
          <p:nvSpPr>
            <p:cNvPr id="65543" name="Rectangle 30"/>
            <p:cNvSpPr>
              <a:spLocks noChangeArrowheads="1"/>
            </p:cNvSpPr>
            <p:nvPr/>
          </p:nvSpPr>
          <p:spPr bwMode="auto">
            <a:xfrm>
              <a:off x="960" y="3360"/>
              <a:ext cx="18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Q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4" name="Rectangle 31"/>
            <p:cNvSpPr>
              <a:spLocks noChangeArrowheads="1"/>
            </p:cNvSpPr>
            <p:nvPr/>
          </p:nvSpPr>
          <p:spPr bwMode="auto">
            <a:xfrm>
              <a:off x="1296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0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5" name="Rectangle 32"/>
            <p:cNvSpPr>
              <a:spLocks noChangeArrowheads="1"/>
            </p:cNvSpPr>
            <p:nvPr/>
          </p:nvSpPr>
          <p:spPr bwMode="auto">
            <a:xfrm>
              <a:off x="1488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1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6" name="Rectangle 33"/>
            <p:cNvSpPr>
              <a:spLocks noChangeArrowheads="1"/>
            </p:cNvSpPr>
            <p:nvPr/>
          </p:nvSpPr>
          <p:spPr bwMode="auto">
            <a:xfrm>
              <a:off x="1680" y="3605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40458C"/>
                  </a:solidFill>
                  <a:latin typeface="Times New Roman" charset="0"/>
                </a:rPr>
                <a:t>2</a:t>
              </a:r>
              <a:endParaRPr lang="en-US" altLang="en-US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7" name="Rectangle 34"/>
            <p:cNvSpPr>
              <a:spLocks noChangeArrowheads="1"/>
            </p:cNvSpPr>
            <p:nvPr/>
          </p:nvSpPr>
          <p:spPr bwMode="auto">
            <a:xfrm>
              <a:off x="3360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f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8" name="Rectangle 35"/>
            <p:cNvSpPr>
              <a:spLocks noChangeArrowheads="1"/>
            </p:cNvSpPr>
            <p:nvPr/>
          </p:nvSpPr>
          <p:spPr bwMode="auto">
            <a:xfrm>
              <a:off x="2016" y="3605"/>
              <a:ext cx="1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i="1">
                  <a:solidFill>
                    <a:srgbClr val="40458C"/>
                  </a:solidFill>
                  <a:latin typeface="Times New Roman" charset="0"/>
                </a:rPr>
                <a:t>r</a:t>
              </a:r>
              <a:endParaRPr lang="en-US" altLang="en-US" b="1">
                <a:solidFill>
                  <a:srgbClr val="40458C"/>
                </a:solidFill>
                <a:latin typeface="Calibri" pitchFamily="34" charset="0"/>
              </a:endParaRPr>
            </a:p>
          </p:txBody>
        </p:sp>
        <p:sp>
          <p:nvSpPr>
            <p:cNvPr id="65549" name="Rectangle 36"/>
            <p:cNvSpPr>
              <a:spLocks noChangeArrowheads="1"/>
            </p:cNvSpPr>
            <p:nvPr/>
          </p:nvSpPr>
          <p:spPr bwMode="auto">
            <a:xfrm>
              <a:off x="124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0" name="Rectangle 37"/>
            <p:cNvSpPr>
              <a:spLocks noChangeArrowheads="1"/>
            </p:cNvSpPr>
            <p:nvPr/>
          </p:nvSpPr>
          <p:spPr bwMode="auto">
            <a:xfrm>
              <a:off x="144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1" name="Rectangle 38"/>
            <p:cNvSpPr>
              <a:spLocks noChangeArrowheads="1"/>
            </p:cNvSpPr>
            <p:nvPr/>
          </p:nvSpPr>
          <p:spPr bwMode="auto">
            <a:xfrm>
              <a:off x="163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2" name="Rectangle 39"/>
            <p:cNvSpPr>
              <a:spLocks noChangeArrowheads="1"/>
            </p:cNvSpPr>
            <p:nvPr/>
          </p:nvSpPr>
          <p:spPr bwMode="auto">
            <a:xfrm>
              <a:off x="182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3" name="Rectangle 40"/>
            <p:cNvSpPr>
              <a:spLocks noChangeArrowheads="1"/>
            </p:cNvSpPr>
            <p:nvPr/>
          </p:nvSpPr>
          <p:spPr bwMode="auto">
            <a:xfrm>
              <a:off x="201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4" name="Rectangle 41"/>
            <p:cNvSpPr>
              <a:spLocks noChangeArrowheads="1"/>
            </p:cNvSpPr>
            <p:nvPr/>
          </p:nvSpPr>
          <p:spPr bwMode="auto">
            <a:xfrm>
              <a:off x="220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5" name="Rectangle 42"/>
            <p:cNvSpPr>
              <a:spLocks noChangeArrowheads="1"/>
            </p:cNvSpPr>
            <p:nvPr/>
          </p:nvSpPr>
          <p:spPr bwMode="auto">
            <a:xfrm>
              <a:off x="2400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6" name="Rectangle 43"/>
            <p:cNvSpPr>
              <a:spLocks noChangeArrowheads="1"/>
            </p:cNvSpPr>
            <p:nvPr/>
          </p:nvSpPr>
          <p:spPr bwMode="auto">
            <a:xfrm>
              <a:off x="2592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7" name="Rectangle 44"/>
            <p:cNvSpPr>
              <a:spLocks noChangeArrowheads="1"/>
            </p:cNvSpPr>
            <p:nvPr/>
          </p:nvSpPr>
          <p:spPr bwMode="auto">
            <a:xfrm>
              <a:off x="2784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8" name="Rectangle 45"/>
            <p:cNvSpPr>
              <a:spLocks noChangeArrowheads="1"/>
            </p:cNvSpPr>
            <p:nvPr/>
          </p:nvSpPr>
          <p:spPr bwMode="auto">
            <a:xfrm>
              <a:off x="2976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59" name="Rectangle 46"/>
            <p:cNvSpPr>
              <a:spLocks noChangeArrowheads="1"/>
            </p:cNvSpPr>
            <p:nvPr/>
          </p:nvSpPr>
          <p:spPr bwMode="auto">
            <a:xfrm>
              <a:off x="3168" y="3408"/>
              <a:ext cx="192" cy="1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0" name="Rectangle 47"/>
            <p:cNvSpPr>
              <a:spLocks noChangeArrowheads="1"/>
            </p:cNvSpPr>
            <p:nvPr/>
          </p:nvSpPr>
          <p:spPr bwMode="auto">
            <a:xfrm>
              <a:off x="336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1" name="Rectangle 48"/>
            <p:cNvSpPr>
              <a:spLocks noChangeArrowheads="1"/>
            </p:cNvSpPr>
            <p:nvPr/>
          </p:nvSpPr>
          <p:spPr bwMode="auto">
            <a:xfrm>
              <a:off x="3552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2" name="Rectangle 49"/>
            <p:cNvSpPr>
              <a:spLocks noChangeArrowheads="1"/>
            </p:cNvSpPr>
            <p:nvPr/>
          </p:nvSpPr>
          <p:spPr bwMode="auto">
            <a:xfrm>
              <a:off x="3744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3" name="Rectangle 50"/>
            <p:cNvSpPr>
              <a:spLocks noChangeArrowheads="1"/>
            </p:cNvSpPr>
            <p:nvPr/>
          </p:nvSpPr>
          <p:spPr bwMode="auto">
            <a:xfrm>
              <a:off x="3936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4" name="Rectangle 51"/>
            <p:cNvSpPr>
              <a:spLocks noChangeArrowheads="1"/>
            </p:cNvSpPr>
            <p:nvPr/>
          </p:nvSpPr>
          <p:spPr bwMode="auto">
            <a:xfrm>
              <a:off x="4128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65565" name="Rectangle 52"/>
            <p:cNvSpPr>
              <a:spLocks noChangeArrowheads="1"/>
            </p:cNvSpPr>
            <p:nvPr/>
          </p:nvSpPr>
          <p:spPr bwMode="auto">
            <a:xfrm>
              <a:off x="4320" y="3408"/>
              <a:ext cx="192" cy="192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99363"/>
            <a:ext cx="870001" cy="93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7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77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Performance and Limitations </a:t>
            </a:r>
            <a:br>
              <a:rPr lang="en-US" dirty="0" smtClean="0"/>
            </a:br>
            <a:r>
              <a:rPr lang="en-US" sz="2800" dirty="0" smtClean="0"/>
              <a:t>- (static) array-based implementation of queue ADT</a:t>
            </a:r>
            <a:endParaRPr lang="en-US" dirty="0" smtClean="0"/>
          </a:p>
        </p:txBody>
      </p:sp>
      <p:sp>
        <p:nvSpPr>
          <p:cNvPr id="6656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752600"/>
            <a:ext cx="7696200" cy="4267200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u="sng" dirty="0" smtClean="0"/>
              <a:t>Performance</a:t>
            </a:r>
          </a:p>
          <a:p>
            <a:pPr lvl="1" eaLnBrk="1" hangingPunct="1"/>
            <a:r>
              <a:rPr lang="en-US" altLang="en-US" sz="2400" dirty="0" smtClean="0"/>
              <a:t>Let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/>
              <a:t> be the number of elements in the queue</a:t>
            </a:r>
          </a:p>
          <a:p>
            <a:pPr lvl="1" eaLnBrk="1" hangingPunct="1"/>
            <a:r>
              <a:rPr lang="en-US" altLang="en-US" sz="2400" dirty="0" smtClean="0"/>
              <a:t>The space used is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)</a:t>
            </a:r>
            <a:endParaRPr lang="en-US" altLang="en-US" sz="2400" dirty="0" smtClean="0"/>
          </a:p>
          <a:p>
            <a:pPr lvl="1" eaLnBrk="1" hangingPunct="1"/>
            <a:r>
              <a:rPr lang="en-US" altLang="en-US" sz="2400" dirty="0" smtClean="0"/>
              <a:t>Each operation runs in time 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(1)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u="sng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u="sng" dirty="0" smtClean="0"/>
              <a:t>Limitations</a:t>
            </a:r>
          </a:p>
          <a:p>
            <a:pPr lvl="1" eaLnBrk="1" hangingPunct="1"/>
            <a:r>
              <a:rPr lang="en-US" altLang="en-US" sz="2400" dirty="0" smtClean="0"/>
              <a:t>The maximum size of the queue must be defined </a:t>
            </a:r>
            <a:r>
              <a:rPr lang="en-US" altLang="en-US" sz="2400" i="1" dirty="0" smtClean="0"/>
              <a:t>a priori</a:t>
            </a:r>
            <a:r>
              <a:rPr lang="en-US" altLang="en-US" sz="2400" dirty="0" smtClean="0"/>
              <a:t> , and cannot be changed</a:t>
            </a:r>
          </a:p>
          <a:p>
            <a:pPr lvl="1" eaLnBrk="1" hangingPunct="1"/>
            <a:r>
              <a:rPr lang="en-US" altLang="en-US" sz="2400" dirty="0" smtClean="0"/>
              <a:t>Trying to </a:t>
            </a:r>
            <a:r>
              <a:rPr lang="en-US" altLang="en-US" sz="2400" dirty="0" err="1" smtClean="0"/>
              <a:t>enqueue</a:t>
            </a:r>
            <a:r>
              <a:rPr lang="en-US" altLang="en-US" sz="2400" dirty="0" smtClean="0"/>
              <a:t> a new element into a full queue causes an implementation-specific exception</a:t>
            </a:r>
          </a:p>
        </p:txBody>
      </p:sp>
    </p:spTree>
    <p:extLst>
      <p:ext uri="{BB962C8B-B14F-4D97-AF65-F5344CB8AC3E}">
        <p14:creationId xmlns:p14="http://schemas.microsoft.com/office/powerpoint/2010/main" val="7478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Dynamic Array-based Queue</a:t>
            </a:r>
          </a:p>
        </p:txBody>
      </p:sp>
      <p:sp>
        <p:nvSpPr>
          <p:cNvPr id="6758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391400" cy="46482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In an </a:t>
            </a:r>
            <a:r>
              <a:rPr lang="en-US" altLang="en-US" sz="2800" dirty="0" err="1" smtClean="0"/>
              <a:t>enqueue</a:t>
            </a:r>
            <a:r>
              <a:rPr lang="en-US" altLang="en-US" sz="2800" dirty="0" smtClean="0"/>
              <a:t> operation, when the array is full, instead of throwing an exception, we can replace the array with a larger one</a:t>
            </a:r>
          </a:p>
          <a:p>
            <a:pPr lvl="1">
              <a:buClr>
                <a:schemeClr val="tx1"/>
              </a:buClr>
            </a:pPr>
            <a:r>
              <a:rPr lang="en-US" altLang="en-US" dirty="0"/>
              <a:t>Similar to what we did for an array-based stack</a:t>
            </a:r>
          </a:p>
          <a:p>
            <a:pPr lvl="1">
              <a:buClr>
                <a:schemeClr val="tx1"/>
              </a:buClr>
            </a:pPr>
            <a:r>
              <a:rPr lang="en-US" altLang="en-US" sz="2400" dirty="0" smtClean="0"/>
              <a:t>And still keep the circular usage as just described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The </a:t>
            </a:r>
            <a:r>
              <a:rPr lang="en-US" altLang="en-US" sz="2800" dirty="0" err="1" smtClean="0"/>
              <a:t>enqueue</a:t>
            </a:r>
            <a:r>
              <a:rPr lang="en-US" altLang="en-US" sz="2800" dirty="0" smtClean="0"/>
              <a:t> operation has amortized running time </a:t>
            </a:r>
          </a:p>
          <a:p>
            <a:pPr lvl="1" eaLnBrk="1" hangingPunct="1"/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</a:t>
            </a:r>
            <a:r>
              <a:rPr lang="en-US" altLang="en-US" sz="2400" b="1" i="1" dirty="0" smtClean="0">
                <a:latin typeface="Times New Roman" charset="0"/>
                <a:sym typeface="Symbol" charset="2"/>
              </a:rPr>
              <a:t>n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)</a:t>
            </a:r>
            <a:r>
              <a:rPr lang="en-US" altLang="en-US" sz="2400" dirty="0" smtClean="0"/>
              <a:t> with the incremental strategy </a:t>
            </a:r>
          </a:p>
          <a:p>
            <a:pPr lvl="1" eaLnBrk="1" hangingPunct="1"/>
            <a:r>
              <a:rPr lang="en-US" altLang="en-US" sz="2400" b="1" i="1" dirty="0" smtClean="0">
                <a:latin typeface="Times New Roman" charset="0"/>
                <a:sym typeface="Symbol" charset="2"/>
              </a:rPr>
              <a:t>O</a:t>
            </a:r>
            <a:r>
              <a:rPr lang="en-US" altLang="en-US" sz="2400" dirty="0" smtClean="0">
                <a:latin typeface="Times New Roman" charset="0"/>
                <a:sym typeface="Symbol" charset="2"/>
              </a:rPr>
              <a:t>(1)</a:t>
            </a:r>
            <a:r>
              <a:rPr lang="en-US" altLang="en-US" sz="2400" dirty="0" smtClean="0"/>
              <a:t> with the doubling strategy</a:t>
            </a:r>
          </a:p>
        </p:txBody>
      </p:sp>
    </p:spTree>
    <p:extLst>
      <p:ext uri="{BB962C8B-B14F-4D97-AF65-F5344CB8AC3E}">
        <p14:creationId xmlns:p14="http://schemas.microsoft.com/office/powerpoint/2010/main" val="4905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D2L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those interested</a:t>
            </a:r>
          </a:p>
          <a:p>
            <a:endParaRPr lang="en-US" dirty="0"/>
          </a:p>
          <a:p>
            <a:r>
              <a:rPr lang="en-US" dirty="0" smtClean="0"/>
              <a:t>A mostly working version of a Queue implemented as an array can be found on D2L</a:t>
            </a:r>
          </a:p>
          <a:p>
            <a:pPr lvl="1"/>
            <a:r>
              <a:rPr lang="en-US" dirty="0" smtClean="0"/>
              <a:t>Ex220_QueueADT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pPr lvl="2"/>
            <a:r>
              <a:rPr lang="en-US" dirty="0" smtClean="0"/>
              <a:t>Pseudo-Code Implementation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And Linked Lists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 smtClean="0"/>
              <a:t>Deques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Review Class Exercise: Stacks</a:t>
            </a:r>
          </a:p>
        </p:txBody>
      </p:sp>
      <p:sp>
        <p:nvSpPr>
          <p:cNvPr id="36868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800" dirty="0" smtClean="0"/>
              <a:t>Describe the output and final structure of the stack after the following operations: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Push(12)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Push(9)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Pop()</a:t>
            </a:r>
          </a:p>
          <a:p>
            <a:pPr lvl="1">
              <a:defRPr/>
            </a:pPr>
            <a:r>
              <a:rPr lang="en-US" dirty="0"/>
              <a:t>Pop()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Push(3)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Push(10)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Pop()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Push(5)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Push(42)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7086600" y="3048000"/>
            <a:ext cx="990600" cy="2895600"/>
            <a:chOff x="6096000" y="3048000"/>
            <a:chExt cx="990600" cy="28956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096000" y="3048000"/>
              <a:ext cx="0" cy="28956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086600" y="3048000"/>
              <a:ext cx="0" cy="28956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6096000" y="5943600"/>
              <a:ext cx="99060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464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Far, Have Seen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Stack Implemented with </a:t>
            </a:r>
            <a:endParaRPr lang="en-US" dirty="0" smtClean="0"/>
          </a:p>
          <a:p>
            <a:pPr lvl="1"/>
            <a:r>
              <a:rPr lang="en-US" dirty="0" smtClean="0"/>
              <a:t>a Statically allocated Array</a:t>
            </a:r>
          </a:p>
          <a:p>
            <a:pPr lvl="1"/>
            <a:r>
              <a:rPr lang="en-US" dirty="0" smtClean="0"/>
              <a:t>a Dynamic Array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Linked List</a:t>
            </a:r>
          </a:p>
          <a:p>
            <a:endParaRPr lang="en-US" dirty="0" smtClean="0"/>
          </a:p>
          <a:p>
            <a:r>
              <a:rPr lang="en-US" dirty="0" smtClean="0"/>
              <a:t>Queue Implemented </a:t>
            </a:r>
          </a:p>
          <a:p>
            <a:pPr lvl="1"/>
            <a:r>
              <a:rPr lang="en-US" dirty="0" smtClean="0"/>
              <a:t>as an Array (statically allocated, linear)</a:t>
            </a:r>
          </a:p>
          <a:p>
            <a:pPr lvl="1"/>
            <a:r>
              <a:rPr lang="en-US" dirty="0"/>
              <a:t>as an Array (statically allocated, </a:t>
            </a:r>
            <a:r>
              <a:rPr lang="en-US" dirty="0" smtClean="0"/>
              <a:t>circular)</a:t>
            </a:r>
          </a:p>
          <a:p>
            <a:pPr lvl="1"/>
            <a:r>
              <a:rPr lang="en-US" dirty="0" smtClean="0"/>
              <a:t>as a dynamic Array (implied done using same idea as stack was)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Can a Queue be implemented using a Linked List?</a:t>
            </a:r>
          </a:p>
          <a:p>
            <a:endParaRPr lang="en-US" dirty="0"/>
          </a:p>
          <a:p>
            <a:r>
              <a:rPr lang="en-US" dirty="0" smtClean="0"/>
              <a:t>Let us consider</a:t>
            </a:r>
          </a:p>
          <a:p>
            <a:pPr lvl="1"/>
            <a:r>
              <a:rPr lang="en-US" dirty="0" smtClean="0"/>
              <a:t>Queue Interface</a:t>
            </a:r>
          </a:p>
          <a:p>
            <a:pPr lvl="1"/>
            <a:r>
              <a:rPr lang="en-US" dirty="0" smtClean="0"/>
              <a:t>Compare to Linked List Interface</a:t>
            </a:r>
          </a:p>
          <a:p>
            <a:pPr lvl="1"/>
            <a:r>
              <a:rPr lang="en-US" dirty="0" smtClean="0"/>
              <a:t>[next slides]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2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Far, Have Seen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a Queue be implemented using a Linked List?</a:t>
            </a:r>
          </a:p>
        </p:txBody>
      </p:sp>
      <p:pic>
        <p:nvPicPr>
          <p:cNvPr id="4" name="MickeyChainGang_CLIPP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600200"/>
            <a:ext cx="82699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7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/>
              <a:t>Informal C++ Queue Interface</a:t>
            </a:r>
          </a:p>
        </p:txBody>
      </p:sp>
      <p:sp>
        <p:nvSpPr>
          <p:cNvPr id="7065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1795463"/>
            <a:ext cx="3581400" cy="4038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Informal C++ interface for our Queue ADT</a:t>
            </a:r>
          </a:p>
          <a:p>
            <a:pPr eaLnBrk="1" hangingPunct="1"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front() and </a:t>
            </a:r>
            <a:r>
              <a:rPr lang="en-US" altLang="en-US" sz="2800" dirty="0" err="1" smtClean="0"/>
              <a:t>dequeue</a:t>
            </a:r>
            <a:r>
              <a:rPr lang="en-US" altLang="en-US" sz="2800" dirty="0" smtClean="0"/>
              <a:t>() Require the definition of class </a:t>
            </a:r>
            <a:r>
              <a:rPr lang="en-US" altLang="en-US" sz="2800" dirty="0" err="1" smtClean="0">
                <a:solidFill>
                  <a:srgbClr val="3366FF"/>
                </a:solidFill>
                <a:latin typeface="Arial Narrow" charset="0"/>
              </a:rPr>
              <a:t>EmptyQueueException</a:t>
            </a:r>
            <a:endParaRPr lang="en-US" altLang="en-US" sz="2800" dirty="0" smtClean="0">
              <a:solidFill>
                <a:srgbClr val="3366FF"/>
              </a:solidFill>
            </a:endParaRPr>
          </a:p>
          <a:p>
            <a:pPr eaLnBrk="1" hangingPunct="1">
              <a:buClr>
                <a:schemeClr val="tx1"/>
              </a:buClr>
            </a:pPr>
            <a:endParaRPr lang="en-US" altLang="en-US" sz="2800" dirty="0" smtClean="0"/>
          </a:p>
          <a:p>
            <a:pPr eaLnBrk="1" hangingPunct="1">
              <a:buClr>
                <a:schemeClr val="tx1"/>
              </a:buClr>
            </a:pPr>
            <a:r>
              <a:rPr lang="en-US" altLang="en-US" sz="2800" dirty="0" smtClean="0"/>
              <a:t>No corresponding built-in STL class</a:t>
            </a:r>
            <a:endParaRPr lang="en-US" altLang="en-US" sz="2800" dirty="0" smtClean="0">
              <a:solidFill>
                <a:schemeClr val="tx2"/>
              </a:solidFill>
              <a:latin typeface="Arial Narrow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343400" y="1643063"/>
            <a:ext cx="4419600" cy="3970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template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&lt;</a:t>
            </a:r>
            <a:r>
              <a:rPr lang="en-US" alt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typename</a:t>
            </a:r>
            <a:r>
              <a:rPr lang="en-US" altLang="en-US" dirty="0" err="1" smtClean="0">
                <a:latin typeface="Consolas" pitchFamily="49" charset="0"/>
                <a:cs typeface="Consolas" pitchFamily="49" charset="0"/>
              </a:rPr>
              <a:t>Type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&gt;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class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Queue {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public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: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 err="1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int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size();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 err="1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bool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isEmpty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   </a:t>
            </a:r>
            <a:r>
              <a:rPr lang="en-US" alt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void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enqueue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Type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e);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endParaRPr lang="en-US" altLang="en-US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Type&amp; front()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			</a:t>
            </a: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throw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EmptyQueueException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endParaRPr lang="en-US" altLang="en-US" dirty="0" smtClean="0">
              <a:latin typeface="Consolas" pitchFamily="49" charset="0"/>
              <a:cs typeface="Consolas" pitchFamily="49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    Type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dequeue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()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			 </a:t>
            </a: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throw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EmptyQueueException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);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};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038600" y="3810000"/>
            <a:ext cx="914400" cy="123022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038600" y="4419600"/>
            <a:ext cx="762000" cy="304800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43400" y="5636524"/>
            <a:ext cx="4012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has been simplified down</a:t>
            </a:r>
          </a:p>
          <a:p>
            <a:r>
              <a:rPr lang="en-US" dirty="0" smtClean="0"/>
              <a:t>from the previous Possible Queue ADT</a:t>
            </a:r>
          </a:p>
          <a:p>
            <a:r>
              <a:rPr lang="en-US" dirty="0" smtClean="0"/>
              <a:t>Illustrating an alternative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 rot="18013506">
            <a:off x="-88683" y="678507"/>
            <a:ext cx="147027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stellar" panose="020A0402060406010301" pitchFamily="18" charset="0"/>
              </a:rPr>
              <a:t>Recall</a:t>
            </a:r>
            <a:endParaRPr lang="en-US" sz="2400" dirty="0">
              <a:latin typeface="Castellar" panose="020A0402060406010301" pitchFamily="18" charset="0"/>
            </a:endParaRPr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</p:spTree>
    <p:extLst>
      <p:ext uri="{BB962C8B-B14F-4D97-AF65-F5344CB8AC3E}">
        <p14:creationId xmlns:p14="http://schemas.microsoft.com/office/powerpoint/2010/main" val="20310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934" y="274638"/>
            <a:ext cx="7637865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Graded In-Class Exercise: </a:t>
            </a:r>
            <a:r>
              <a:rPr lang="en-US" altLang="en-US" dirty="0" err="1" smtClean="0"/>
              <a:t>Qlist</a:t>
            </a:r>
            <a:endParaRPr lang="en-US" altLang="en-US" dirty="0" smtClean="0"/>
          </a:p>
        </p:txBody>
      </p:sp>
      <p:sp>
        <p:nvSpPr>
          <p:cNvPr id="68611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609600" y="1374027"/>
            <a:ext cx="7848600" cy="487437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Describe how to implement a queue </a:t>
            </a:r>
            <a:br>
              <a:rPr lang="en-US" altLang="en-US" dirty="0" smtClean="0"/>
            </a:br>
            <a:r>
              <a:rPr lang="en-US" altLang="en-US" dirty="0" smtClean="0"/>
              <a:t>using a singly-linked list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Based on previous slide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Queue operations: </a:t>
            </a:r>
          </a:p>
          <a:p>
            <a:pPr lvl="2">
              <a:lnSpc>
                <a:spcPct val="90000"/>
              </a:lnSpc>
            </a:pPr>
            <a:r>
              <a:rPr lang="en-US" altLang="en-US" dirty="0" err="1" smtClean="0"/>
              <a:t>enqueue</a:t>
            </a:r>
            <a:r>
              <a:rPr lang="en-US" altLang="en-US" dirty="0" smtClean="0"/>
              <a:t>(x), </a:t>
            </a:r>
            <a:r>
              <a:rPr lang="en-US" altLang="en-US" dirty="0" err="1" smtClean="0"/>
              <a:t>dequeue</a:t>
            </a:r>
            <a:r>
              <a:rPr lang="en-US" altLang="en-US" dirty="0" smtClean="0"/>
              <a:t>(), front(), size(), </a:t>
            </a:r>
            <a:r>
              <a:rPr lang="en-US" altLang="en-US" dirty="0" err="1" smtClean="0"/>
              <a:t>isEmpty</a:t>
            </a:r>
            <a:r>
              <a:rPr lang="en-US" altLang="en-US" dirty="0" smtClean="0"/>
              <a:t>()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For each operation, give the running time in Big-Oh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dirty="0" smtClean="0"/>
              <a:t>Submit your word document / </a:t>
            </a:r>
            <a:r>
              <a:rPr lang="en-US" altLang="en-US" dirty="0" err="1" smtClean="0"/>
              <a:t>powerpoint</a:t>
            </a:r>
            <a:r>
              <a:rPr lang="en-US" altLang="en-US" dirty="0" smtClean="0"/>
              <a:t> slide to the appropriate </a:t>
            </a:r>
            <a:r>
              <a:rPr lang="en-US" altLang="en-US" dirty="0" err="1" smtClean="0"/>
              <a:t>dropbox</a:t>
            </a:r>
            <a:r>
              <a:rPr lang="en-US" altLang="en-US" dirty="0" smtClean="0"/>
              <a:t> on D2L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dirty="0"/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  <a:p>
            <a:pPr lvl="1" eaLnBrk="1" hangingPunct="1">
              <a:lnSpc>
                <a:spcPct val="90000"/>
              </a:lnSpc>
            </a:pPr>
            <a:endParaRPr lang="en-US" alt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927" y="5041577"/>
            <a:ext cx="1402654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1007 0.00093 L 1.21493 0.0009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010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 smtClean="0"/>
              <a:t>Queue as a Singly Linked List</a:t>
            </a:r>
          </a:p>
        </p:txBody>
      </p:sp>
      <p:sp>
        <p:nvSpPr>
          <p:cNvPr id="6861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7772400" cy="53340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CLAIM: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We can implement a queue with a singly linked list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sz="1800" dirty="0" smtClean="0"/>
              <a:t>The front element is stored at the head of the list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sz="1800" dirty="0" smtClean="0"/>
              <a:t>The rear element is stored at the tail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The space used is </a:t>
            </a:r>
            <a:r>
              <a:rPr lang="en-US" sz="2400" b="1" i="1" dirty="0" smtClean="0">
                <a:latin typeface="Times New Roman" charset="0"/>
              </a:rPr>
              <a:t>O</a:t>
            </a:r>
            <a:r>
              <a:rPr lang="en-US" sz="2400" dirty="0" smtClean="0">
                <a:latin typeface="Times New Roman" charset="0"/>
              </a:rPr>
              <a:t>(</a:t>
            </a:r>
            <a:r>
              <a:rPr lang="en-US" sz="2400" b="1" i="1" dirty="0" smtClean="0">
                <a:latin typeface="Times New Roman" charset="0"/>
              </a:rPr>
              <a:t>n</a:t>
            </a:r>
            <a:r>
              <a:rPr lang="en-US" sz="2400" dirty="0" smtClean="0">
                <a:latin typeface="Times New Roman" charset="0"/>
              </a:rPr>
              <a:t>)</a:t>
            </a: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Each operation of the Queue ADT takes </a:t>
            </a:r>
            <a:r>
              <a:rPr lang="en-US" sz="2400" b="1" i="1" dirty="0" smtClean="0">
                <a:latin typeface="Times New Roman" charset="0"/>
              </a:rPr>
              <a:t>O</a:t>
            </a:r>
            <a:r>
              <a:rPr lang="en-US" sz="2400" dirty="0" smtClean="0">
                <a:latin typeface="Times New Roman" charset="0"/>
              </a:rPr>
              <a:t>(1) </a:t>
            </a:r>
            <a:r>
              <a:rPr lang="en-US" sz="2400" dirty="0" smtClean="0"/>
              <a:t>time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1600" dirty="0" err="1" smtClean="0"/>
              <a:t>enqueue</a:t>
            </a:r>
            <a:r>
              <a:rPr lang="en-US" sz="1600" dirty="0"/>
              <a:t>, </a:t>
            </a:r>
            <a:r>
              <a:rPr lang="en-US" sz="1600" dirty="0" err="1" smtClean="0"/>
              <a:t>dequeue</a:t>
            </a:r>
            <a:r>
              <a:rPr lang="en-US" sz="1600" dirty="0" smtClean="0"/>
              <a:t>, front, size, </a:t>
            </a:r>
            <a:r>
              <a:rPr lang="en-US" sz="1600" dirty="0" err="1" smtClean="0"/>
              <a:t>isEmpty</a:t>
            </a:r>
            <a:r>
              <a:rPr lang="en-US" sz="1600" dirty="0" smtClean="0"/>
              <a:t> each take </a:t>
            </a:r>
            <a:r>
              <a:rPr lang="en-US" sz="1600" b="1" i="1" dirty="0" smtClean="0"/>
              <a:t>O</a:t>
            </a:r>
            <a:r>
              <a:rPr lang="en-US" sz="1600" dirty="0" smtClean="0"/>
              <a:t>(1) time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 smtClean="0"/>
              <a:t>The following slides show how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NOTE: we do not have the limitation of the array based implementation on the size of the stack because the size of the linked list is not fixed,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000" dirty="0" smtClean="0"/>
              <a:t>i.e. the queue is NEVER full.</a:t>
            </a:r>
            <a:endParaRPr lang="en-US" sz="36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31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2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1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removeBack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end of the list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&quot;No&quot; Symbol 10"/>
          <p:cNvSpPr/>
          <p:nvPr/>
        </p:nvSpPr>
        <p:spPr>
          <a:xfrm>
            <a:off x="5489028" y="4724400"/>
            <a:ext cx="3200400" cy="781707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Review –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Name one common place example of a stack</a:t>
            </a:r>
            <a:endParaRPr lang="en-US" sz="2000" dirty="0" smtClean="0"/>
          </a:p>
          <a:p>
            <a:endParaRPr lang="en-US" sz="2800" dirty="0"/>
          </a:p>
          <a:p>
            <a:r>
              <a:rPr lang="en-US" sz="2800" dirty="0" smtClean="0"/>
              <a:t>LIFO means what in terms of Stacks and Computer Science?</a:t>
            </a:r>
          </a:p>
          <a:p>
            <a:endParaRPr lang="en-US" sz="2800" b="1" dirty="0"/>
          </a:p>
          <a:p>
            <a:r>
              <a:rPr lang="en-US" sz="2800" dirty="0" smtClean="0"/>
              <a:t>Give one example of how a stack might be used in computer science / programming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61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Queue and 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/>
          </a:p>
          <a:p>
            <a:pPr lvl="1">
              <a:lnSpc>
                <a:spcPct val="90000"/>
              </a:lnSpc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dirty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14400" y="3762703"/>
            <a:ext cx="4191000" cy="990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72000" y="3086101"/>
            <a:ext cx="1066800" cy="676602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28745" y="4893467"/>
            <a:ext cx="3429144" cy="17851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front() would require a minor</a:t>
            </a:r>
          </a:p>
          <a:p>
            <a:r>
              <a:rPr lang="en-US" dirty="0" smtClean="0"/>
              <a:t>alteration or addition to </a:t>
            </a:r>
            <a:r>
              <a:rPr lang="en-US" dirty="0" err="1" smtClean="0"/>
              <a:t>LinkedList</a:t>
            </a:r>
            <a:endParaRPr lang="en-US" dirty="0" smtClean="0"/>
          </a:p>
          <a:p>
            <a:r>
              <a:rPr lang="en-US" dirty="0" smtClean="0"/>
              <a:t>very similar to </a:t>
            </a:r>
            <a:r>
              <a:rPr lang="en-US" dirty="0" err="1" smtClean="0"/>
              <a:t>removeFront</a:t>
            </a:r>
            <a:r>
              <a:rPr lang="en-US" dirty="0" smtClean="0"/>
              <a:t>()</a:t>
            </a:r>
          </a:p>
          <a:p>
            <a:r>
              <a:rPr lang="en-US" sz="1400" i="1" dirty="0" smtClean="0"/>
              <a:t>Could be done something like: </a:t>
            </a:r>
            <a:br>
              <a:rPr lang="en-US" sz="1400" i="1" dirty="0" smtClean="0"/>
            </a:br>
            <a:r>
              <a:rPr lang="en-US" sz="1400" i="1" dirty="0" smtClean="0"/>
              <a:t>        </a:t>
            </a:r>
            <a:r>
              <a:rPr lang="en-US" sz="1400" i="1" dirty="0" err="1" smtClean="0"/>
              <a:t>retVal</a:t>
            </a:r>
            <a:r>
              <a:rPr lang="en-US" sz="1400" i="1" dirty="0" smtClean="0"/>
              <a:t> = </a:t>
            </a:r>
            <a:r>
              <a:rPr lang="en-US" sz="1400" i="1" dirty="0" err="1" smtClean="0"/>
              <a:t>removeFront</a:t>
            </a:r>
            <a:r>
              <a:rPr lang="en-US" sz="1400" i="1" dirty="0" smtClean="0"/>
              <a:t>();</a:t>
            </a:r>
          </a:p>
          <a:p>
            <a:r>
              <a:rPr lang="en-US" sz="1400" i="1" dirty="0" smtClean="0"/>
              <a:t>       </a:t>
            </a:r>
            <a:r>
              <a:rPr lang="en-US" sz="1400" i="1" dirty="0" err="1" smtClean="0"/>
              <a:t>insertFront</a:t>
            </a:r>
            <a:r>
              <a:rPr lang="en-US" sz="1400" i="1" dirty="0" smtClean="0"/>
              <a:t>(</a:t>
            </a:r>
            <a:r>
              <a:rPr lang="en-US" sz="1400" i="1" dirty="0" err="1" smtClean="0"/>
              <a:t>retVal</a:t>
            </a:r>
            <a:r>
              <a:rPr lang="en-US" sz="1400" i="1" dirty="0" smtClean="0"/>
              <a:t>);</a:t>
            </a:r>
          </a:p>
          <a:p>
            <a:r>
              <a:rPr lang="en-US" sz="1400" i="1" dirty="0"/>
              <a:t> </a:t>
            </a:r>
            <a:r>
              <a:rPr lang="en-US" sz="1400" i="1" dirty="0" smtClean="0"/>
              <a:t>      return </a:t>
            </a:r>
            <a:r>
              <a:rPr lang="en-US" sz="1400" i="1" dirty="0" err="1" smtClean="0"/>
              <a:t>retVal</a:t>
            </a:r>
            <a:r>
              <a:rPr lang="en-US" sz="1400" i="1" dirty="0" smtClean="0"/>
              <a:t>;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4343400" y="4258003"/>
            <a:ext cx="985345" cy="924708"/>
          </a:xfrm>
          <a:prstGeom prst="straightConnector1">
            <a:avLst/>
          </a:prstGeom>
          <a:ln w="793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458850" y="1828800"/>
            <a:ext cx="3581400" cy="1752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Queue and </a:t>
            </a:r>
            <a:r>
              <a:rPr lang="en-US" altLang="en-US" sz="4000" dirty="0"/>
              <a:t>Singly Linked List</a:t>
            </a:r>
            <a:endParaRPr lang="en-US" altLang="en-US" sz="4000" dirty="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4876800" y="1326931"/>
            <a:ext cx="3810000" cy="4572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Singly linked list Operations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en-US" sz="1600" dirty="0"/>
          </a:p>
          <a:p>
            <a:pPr lvl="1">
              <a:lnSpc>
                <a:spcPct val="90000"/>
              </a:lnSpc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insertFront</a:t>
            </a:r>
            <a:r>
              <a:rPr lang="en-US" sz="1800" dirty="0" smtClean="0">
                <a:solidFill>
                  <a:srgbClr val="FF0000"/>
                </a:solidFill>
              </a:rPr>
              <a:t>(e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  <a:r>
              <a:rPr lang="en-US" sz="1800" dirty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removeFront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insertBack</a:t>
            </a:r>
            <a:r>
              <a:rPr lang="en-US" sz="1800" dirty="0" smtClean="0">
                <a:solidFill>
                  <a:srgbClr val="FF0000"/>
                </a:solidFill>
              </a:rPr>
              <a:t>(e)</a:t>
            </a:r>
            <a:r>
              <a:rPr lang="en-US" sz="18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endParaRPr lang="en-US" sz="1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  <p:sp>
        <p:nvSpPr>
          <p:cNvPr id="6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646454" y="1313793"/>
            <a:ext cx="4306546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 smtClean="0"/>
              <a:t>Main queue operations: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enqueue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(e)</a:t>
            </a:r>
            <a:r>
              <a:rPr lang="en-US" altLang="en-US" sz="2000" dirty="0" smtClean="0"/>
              <a:t>: inserts an element at the end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dequeue</a:t>
            </a:r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 smtClean="0"/>
              <a:t>: removes and returns the element at the front of the queue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front()</a:t>
            </a:r>
            <a:r>
              <a:rPr lang="en-US" altLang="en-US" sz="2000" dirty="0"/>
              <a:t>: returns the element at the front without removing </a:t>
            </a:r>
            <a:r>
              <a:rPr lang="en-US" altLang="en-US" sz="2000" dirty="0" smtClean="0"/>
              <a:t>it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size()</a:t>
            </a:r>
            <a:r>
              <a:rPr lang="en-US" altLang="en-US" sz="2000" dirty="0"/>
              <a:t>: returns the number of elements stored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 err="1">
                <a:solidFill>
                  <a:schemeClr val="accent6">
                    <a:lumMod val="75000"/>
                  </a:schemeClr>
                </a:solidFill>
              </a:rPr>
              <a:t>isEmpty</a:t>
            </a:r>
            <a:r>
              <a:rPr lang="en-US" altLang="en-US" sz="2000" dirty="0">
                <a:solidFill>
                  <a:schemeClr val="accent6">
                    <a:lumMod val="75000"/>
                  </a:schemeClr>
                </a:solidFill>
              </a:rPr>
              <a:t>()</a:t>
            </a:r>
            <a:r>
              <a:rPr lang="en-US" altLang="en-US" sz="2000" dirty="0"/>
              <a:t>: returns a Boolean value indicating if there are no elements in the </a:t>
            </a:r>
            <a:r>
              <a:rPr lang="en-US" altLang="en-US" sz="2000" dirty="0" smtClean="0"/>
              <a:t>queue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4400" y="1600200"/>
            <a:ext cx="4191000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105400" y="3733800"/>
            <a:ext cx="3957568" cy="9906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96007" y="2590800"/>
            <a:ext cx="4191000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105400" y="2590800"/>
            <a:ext cx="3957568" cy="99060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14400" y="3762703"/>
            <a:ext cx="4191000" cy="990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23793" y="5016300"/>
            <a:ext cx="391645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size() and </a:t>
            </a:r>
            <a:r>
              <a:rPr lang="en-US" dirty="0" err="1" smtClean="0"/>
              <a:t>isEmpty</a:t>
            </a:r>
            <a:r>
              <a:rPr lang="en-US" dirty="0" smtClean="0"/>
              <a:t>() would require</a:t>
            </a:r>
          </a:p>
          <a:p>
            <a:r>
              <a:rPr lang="en-US" dirty="0" smtClean="0"/>
              <a:t>the addition of a counter that increments</a:t>
            </a:r>
          </a:p>
          <a:p>
            <a:r>
              <a:rPr lang="en-US" dirty="0" smtClean="0"/>
              <a:t>each time </a:t>
            </a:r>
            <a:r>
              <a:rPr lang="en-US" dirty="0" err="1" smtClean="0"/>
              <a:t>enqueue</a:t>
            </a:r>
            <a:r>
              <a:rPr lang="en-US" dirty="0" smtClean="0"/>
              <a:t>() is called and</a:t>
            </a:r>
          </a:p>
          <a:p>
            <a:r>
              <a:rPr lang="en-US" dirty="0" smtClean="0"/>
              <a:t>decrements when </a:t>
            </a:r>
            <a:r>
              <a:rPr lang="en-US" dirty="0" err="1" smtClean="0"/>
              <a:t>dequeue</a:t>
            </a:r>
            <a:r>
              <a:rPr lang="en-US" dirty="0" smtClean="0"/>
              <a:t>() is called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4400" y="4755930"/>
            <a:ext cx="4191000" cy="172107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458850" y="1828800"/>
            <a:ext cx="3581400" cy="1752600"/>
          </a:xfrm>
          <a:prstGeom prst="roundRect">
            <a:avLst/>
          </a:prstGeom>
          <a:solidFill>
            <a:schemeClr val="accent3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4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010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dirty="0" smtClean="0"/>
              <a:t>Queue as a Singly Linked List</a:t>
            </a:r>
          </a:p>
        </p:txBody>
      </p:sp>
      <p:sp>
        <p:nvSpPr>
          <p:cNvPr id="68612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7772400" cy="52578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800" dirty="0" smtClean="0"/>
              <a:t>CONCLUSION: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We can implement a queue with a singly linked list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sz="1800" dirty="0" smtClean="0"/>
              <a:t>The front element is stored at the head of the list</a:t>
            </a:r>
          </a:p>
          <a:p>
            <a:pPr lvl="2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sz="1800" dirty="0" smtClean="0"/>
              <a:t>The rear element is stored at the tail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The space used is </a:t>
            </a:r>
            <a:r>
              <a:rPr lang="en-US" sz="2400" b="1" i="1" dirty="0" smtClean="0">
                <a:latin typeface="Times New Roman" charset="0"/>
              </a:rPr>
              <a:t>O</a:t>
            </a:r>
            <a:r>
              <a:rPr lang="en-US" sz="2400" dirty="0" smtClean="0">
                <a:latin typeface="Times New Roman" charset="0"/>
              </a:rPr>
              <a:t>(</a:t>
            </a:r>
            <a:r>
              <a:rPr lang="en-US" sz="2400" b="1" i="1" dirty="0" smtClean="0">
                <a:latin typeface="Times New Roman" charset="0"/>
              </a:rPr>
              <a:t>n</a:t>
            </a:r>
            <a:r>
              <a:rPr lang="en-US" sz="2400" dirty="0" smtClean="0">
                <a:latin typeface="Times New Roman" charset="0"/>
              </a:rPr>
              <a:t>)</a:t>
            </a:r>
            <a:r>
              <a:rPr lang="en-US" sz="2400" dirty="0" smtClean="0"/>
              <a:t>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Each operation of the Queue ADT takes </a:t>
            </a:r>
            <a:r>
              <a:rPr lang="en-US" sz="2400" b="1" i="1" dirty="0" smtClean="0">
                <a:latin typeface="Times New Roman" charset="0"/>
              </a:rPr>
              <a:t>O</a:t>
            </a:r>
            <a:r>
              <a:rPr lang="en-US" sz="2400" dirty="0" smtClean="0">
                <a:latin typeface="Times New Roman" charset="0"/>
              </a:rPr>
              <a:t>(1) </a:t>
            </a:r>
            <a:r>
              <a:rPr lang="en-US" sz="2400" dirty="0" smtClean="0"/>
              <a:t>time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1600" dirty="0" err="1" smtClean="0"/>
              <a:t>enqueue</a:t>
            </a:r>
            <a:r>
              <a:rPr lang="en-US" sz="1600" dirty="0"/>
              <a:t>, </a:t>
            </a:r>
            <a:r>
              <a:rPr lang="en-US" sz="1600" dirty="0" err="1" smtClean="0"/>
              <a:t>dequeue</a:t>
            </a:r>
            <a:r>
              <a:rPr lang="en-US" sz="1600" dirty="0" smtClean="0"/>
              <a:t>, front, size, </a:t>
            </a:r>
            <a:r>
              <a:rPr lang="en-US" sz="1600" dirty="0" err="1" smtClean="0"/>
              <a:t>isEmpty</a:t>
            </a:r>
            <a:r>
              <a:rPr lang="en-US" sz="1600" dirty="0" smtClean="0"/>
              <a:t> each take </a:t>
            </a:r>
            <a:r>
              <a:rPr lang="en-US" sz="1600" b="1" i="1" dirty="0" smtClean="0"/>
              <a:t>O</a:t>
            </a:r>
            <a:r>
              <a:rPr lang="en-US" sz="1600" dirty="0" smtClean="0"/>
              <a:t>(1) time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2400" dirty="0" smtClean="0"/>
              <a:t>NOTE: we do not have the limitation of the static array based implementation on the size of the stack because the size of the linked list is not fixed,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sz="1600" dirty="0" smtClean="0"/>
              <a:t>i.e. the queue is NEVER full.</a:t>
            </a:r>
            <a:endParaRPr lang="en-US" sz="28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7393152" y="0"/>
            <a:ext cx="1669816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Enhanced Version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47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pPr lvl="2"/>
            <a:r>
              <a:rPr lang="en-US" dirty="0" smtClean="0"/>
              <a:t>Pseudo-Code Implementation</a:t>
            </a:r>
          </a:p>
          <a:p>
            <a:pPr lvl="2"/>
            <a:r>
              <a:rPr lang="en-US" dirty="0" smtClean="0"/>
              <a:t>Linked List Implementation Concept</a:t>
            </a:r>
          </a:p>
          <a:p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Doubly </a:t>
            </a:r>
            <a:r>
              <a:rPr lang="en-US" dirty="0"/>
              <a:t>Linked List</a:t>
            </a:r>
          </a:p>
          <a:p>
            <a:pPr lvl="1"/>
            <a:r>
              <a:rPr lang="en-US" dirty="0" err="1" smtClean="0"/>
              <a:t>Deques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01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5105400" cy="3581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stores a pointer to a special head/tail node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previous AND next node</a:t>
            </a:r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81000" y="2057400"/>
            <a:ext cx="5497698" cy="228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3" name="Group 2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2716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727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271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271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272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2721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276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7276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6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6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76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6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6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22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275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7275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6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6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75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57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58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23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274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7275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5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5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74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5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5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724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274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72745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4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7274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274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43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2744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0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66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5105400" cy="3581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stores a pointer to a special head/tail node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previous AND next node</a:t>
            </a:r>
          </a:p>
        </p:txBody>
      </p:sp>
      <p:sp>
        <p:nvSpPr>
          <p:cNvPr id="7271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81000" y="3070476"/>
            <a:ext cx="5497698" cy="12729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219200" y="4962525"/>
            <a:ext cx="1230585" cy="36988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7163457" y="4972946"/>
            <a:ext cx="1230585" cy="369888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4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66" name="Group 65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68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7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6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5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6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1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9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3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9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7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8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5105400" cy="35814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A doubly linked list stores a pointer to a special head/tail node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Each node stores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link to the previous AND next node</a:t>
            </a:r>
          </a:p>
        </p:txBody>
      </p:sp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7924800" y="2209800"/>
            <a:ext cx="669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next</a:t>
            </a:r>
          </a:p>
        </p:txBody>
      </p:sp>
      <p:sp>
        <p:nvSpPr>
          <p:cNvPr id="72709" name="Text Box 6"/>
          <p:cNvSpPr txBox="1">
            <a:spLocks noChangeArrowheads="1"/>
          </p:cNvSpPr>
          <p:nvPr/>
        </p:nvSpPr>
        <p:spPr bwMode="auto">
          <a:xfrm>
            <a:off x="6934200" y="3352800"/>
            <a:ext cx="722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</a:t>
            </a:r>
          </a:p>
        </p:txBody>
      </p:sp>
      <p:sp>
        <p:nvSpPr>
          <p:cNvPr id="72710" name="Text Box 7"/>
          <p:cNvSpPr txBox="1">
            <a:spLocks noChangeArrowheads="1"/>
          </p:cNvSpPr>
          <p:nvPr/>
        </p:nvSpPr>
        <p:spPr bwMode="auto">
          <a:xfrm>
            <a:off x="7848600" y="3505200"/>
            <a:ext cx="7556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node</a:t>
            </a:r>
          </a:p>
        </p:txBody>
      </p:sp>
      <p:sp>
        <p:nvSpPr>
          <p:cNvPr id="72711" name="AutoShape 8"/>
          <p:cNvSpPr>
            <a:spLocks noChangeArrowheads="1"/>
          </p:cNvSpPr>
          <p:nvPr/>
        </p:nvSpPr>
        <p:spPr bwMode="auto">
          <a:xfrm>
            <a:off x="6019800" y="1828800"/>
            <a:ext cx="25908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grpSp>
        <p:nvGrpSpPr>
          <p:cNvPr id="72714" name="Group 69"/>
          <p:cNvGrpSpPr>
            <a:grpSpLocks/>
          </p:cNvGrpSpPr>
          <p:nvPr/>
        </p:nvGrpSpPr>
        <p:grpSpPr bwMode="auto">
          <a:xfrm>
            <a:off x="6248400" y="2514600"/>
            <a:ext cx="2133600" cy="889000"/>
            <a:chOff x="5181600" y="5126121"/>
            <a:chExt cx="2133600" cy="888332"/>
          </a:xfrm>
        </p:grpSpPr>
        <p:grpSp>
          <p:nvGrpSpPr>
            <p:cNvPr id="72769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72773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2774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2775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72770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771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772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2715" name="Text Box 5"/>
          <p:cNvSpPr txBox="1">
            <a:spLocks noChangeArrowheads="1"/>
          </p:cNvSpPr>
          <p:nvPr/>
        </p:nvSpPr>
        <p:spPr bwMode="auto">
          <a:xfrm>
            <a:off x="6053138" y="2286000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prev</a:t>
            </a:r>
          </a:p>
        </p:txBody>
      </p:sp>
      <p:sp>
        <p:nvSpPr>
          <p:cNvPr id="7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4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6" name="Group 75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8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8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8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8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8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4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1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1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9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7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6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 Node in C++</a:t>
            </a:r>
            <a:endParaRPr lang="en-US" altLang="en-US" sz="4000" smtClean="0"/>
          </a:p>
        </p:txBody>
      </p:sp>
      <p:sp>
        <p:nvSpPr>
          <p:cNvPr id="74755" name="Text Box 4"/>
          <p:cNvSpPr txBox="1">
            <a:spLocks noChangeArrowheads="1"/>
          </p:cNvSpPr>
          <p:nvPr/>
        </p:nvSpPr>
        <p:spPr bwMode="auto">
          <a:xfrm>
            <a:off x="533400" y="1905000"/>
            <a:ext cx="5105400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template</a:t>
            </a:r>
            <a: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&lt;</a:t>
            </a:r>
            <a:r>
              <a:rPr lang="en-US" altLang="en-US" dirty="0" err="1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typename</a:t>
            </a:r>
            <a:r>
              <a:rPr lang="en-US" altLang="en-US" dirty="0" smtClean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smtClean="0">
                <a:latin typeface="Consolas" pitchFamily="49" charset="0"/>
                <a:cs typeface="Consolas" pitchFamily="49" charset="0"/>
              </a:rPr>
              <a:t>Type</a:t>
            </a:r>
            <a: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  <a:t>&gt;</a:t>
            </a:r>
            <a:br>
              <a:rPr lang="en-US" altLang="en-US" dirty="0">
                <a:solidFill>
                  <a:srgbClr val="000000"/>
                </a:solidFill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class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DLinkedListNode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 {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solidFill>
                  <a:srgbClr val="0070C0"/>
                </a:solidFill>
                <a:latin typeface="Consolas" pitchFamily="49" charset="0"/>
                <a:cs typeface="Consolas" pitchFamily="49" charset="0"/>
              </a:rPr>
              <a:t>public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:</a:t>
            </a:r>
            <a:br>
              <a:rPr lang="en-US" altLang="en-US" dirty="0">
                <a:latin typeface="Consolas" pitchFamily="49" charset="0"/>
                <a:cs typeface="Consolas" pitchFamily="49" charset="0"/>
              </a:rPr>
            </a:br>
            <a:r>
              <a:rPr lang="en-US" altLang="en-US" dirty="0">
                <a:latin typeface="Consolas" pitchFamily="49" charset="0"/>
                <a:cs typeface="Consolas" pitchFamily="49" charset="0"/>
              </a:rPr>
              <a:t>    Type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elem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nsolas" pitchFamily="49" charset="0"/>
                <a:cs typeface="Consolas" pitchFamily="49" charset="0"/>
              </a:rPr>
              <a:t>    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DLinkedListNode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&lt;Type&gt; *</a:t>
            </a:r>
            <a:r>
              <a:rPr lang="en-US" altLang="en-US" dirty="0" err="1">
                <a:latin typeface="Consolas" pitchFamily="49" charset="0"/>
                <a:cs typeface="Consolas" pitchFamily="49" charset="0"/>
              </a:rPr>
              <a:t>prev</a:t>
            </a:r>
            <a:r>
              <a:rPr lang="en-US" altLang="en-US" dirty="0">
                <a:latin typeface="Consolas" pitchFamily="49" charset="0"/>
                <a:cs typeface="Consolas" pitchFamily="49" charset="0"/>
              </a:rPr>
              <a:t>, *next;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Consolas" pitchFamily="49" charset="0"/>
                <a:cs typeface="Consolas" pitchFamily="49" charset="0"/>
              </a:rPr>
              <a:t>};</a:t>
            </a:r>
          </a:p>
        </p:txBody>
      </p:sp>
      <p:sp>
        <p:nvSpPr>
          <p:cNvPr id="74756" name="Text Box 5"/>
          <p:cNvSpPr txBox="1">
            <a:spLocks noChangeArrowheads="1"/>
          </p:cNvSpPr>
          <p:nvPr/>
        </p:nvSpPr>
        <p:spPr bwMode="auto">
          <a:xfrm>
            <a:off x="7924800" y="2209800"/>
            <a:ext cx="6699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next</a:t>
            </a:r>
          </a:p>
        </p:txBody>
      </p:sp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6934200" y="3352800"/>
            <a:ext cx="7223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elem</a:t>
            </a:r>
          </a:p>
        </p:txBody>
      </p:sp>
      <p:sp>
        <p:nvSpPr>
          <p:cNvPr id="74758" name="Text Box 7"/>
          <p:cNvSpPr txBox="1">
            <a:spLocks noChangeArrowheads="1"/>
          </p:cNvSpPr>
          <p:nvPr/>
        </p:nvSpPr>
        <p:spPr bwMode="auto">
          <a:xfrm>
            <a:off x="7848600" y="3505200"/>
            <a:ext cx="75565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node</a:t>
            </a:r>
          </a:p>
        </p:txBody>
      </p:sp>
      <p:sp>
        <p:nvSpPr>
          <p:cNvPr id="74759" name="AutoShape 8"/>
          <p:cNvSpPr>
            <a:spLocks noChangeArrowheads="1"/>
          </p:cNvSpPr>
          <p:nvPr/>
        </p:nvSpPr>
        <p:spPr bwMode="auto">
          <a:xfrm>
            <a:off x="6019800" y="1828800"/>
            <a:ext cx="2590800" cy="2133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latin typeface="Calibri" pitchFamily="34" charset="0"/>
            </a:endParaRPr>
          </a:p>
        </p:txBody>
      </p:sp>
      <p:grpSp>
        <p:nvGrpSpPr>
          <p:cNvPr id="74760" name="Group 37"/>
          <p:cNvGrpSpPr>
            <a:grpSpLocks/>
          </p:cNvGrpSpPr>
          <p:nvPr/>
        </p:nvGrpSpPr>
        <p:grpSpPr bwMode="auto">
          <a:xfrm>
            <a:off x="6248400" y="2514600"/>
            <a:ext cx="2133600" cy="889000"/>
            <a:chOff x="5181600" y="5126121"/>
            <a:chExt cx="2133600" cy="888332"/>
          </a:xfrm>
        </p:grpSpPr>
        <p:grpSp>
          <p:nvGrpSpPr>
            <p:cNvPr id="74817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74821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4822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4823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74818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4819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4820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4761" name="Text Box 5"/>
          <p:cNvSpPr txBox="1">
            <a:spLocks noChangeArrowheads="1"/>
          </p:cNvSpPr>
          <p:nvPr/>
        </p:nvSpPr>
        <p:spPr bwMode="auto">
          <a:xfrm>
            <a:off x="6053138" y="2286000"/>
            <a:ext cx="60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FF"/>
                </a:solidFill>
                <a:latin typeface="Calibri" pitchFamily="34" charset="0"/>
              </a:rPr>
              <a:t>prev</a:t>
            </a:r>
          </a:p>
        </p:txBody>
      </p:sp>
      <p:sp>
        <p:nvSpPr>
          <p:cNvPr id="72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762000" y="1295400"/>
            <a:ext cx="5105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A doubly linked list is a structure consisting of a sequence of nodes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A doubly linked list stores a pointer to a special head/tail node 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endParaRPr lang="en-US" dirty="0" smtClean="0"/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en-US" dirty="0" smtClean="0"/>
              <a:t>Each node stores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smtClean="0"/>
              <a:t>element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–"/>
              <a:defRPr/>
            </a:pPr>
            <a:r>
              <a:rPr lang="en-US" dirty="0" smtClean="0"/>
              <a:t>link to the previous AND next node</a:t>
            </a:r>
          </a:p>
        </p:txBody>
      </p:sp>
      <p:sp>
        <p:nvSpPr>
          <p:cNvPr id="73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4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5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7" name="Group 76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9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81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8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83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8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5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1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1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1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7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8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80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8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7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  <p:bldP spid="7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pPr lvl="2"/>
            <a:r>
              <a:rPr lang="en-US" dirty="0" smtClean="0"/>
              <a:t>Pseudo-Code Implementation</a:t>
            </a:r>
          </a:p>
          <a:p>
            <a:pPr lvl="2"/>
            <a:r>
              <a:rPr lang="en-US" dirty="0" smtClean="0"/>
              <a:t>Linked List Implementation Concept</a:t>
            </a:r>
          </a:p>
          <a:p>
            <a:pPr lvl="1"/>
            <a:r>
              <a:rPr lang="en-US" dirty="0"/>
              <a:t>Doubly Linked List</a:t>
            </a:r>
          </a:p>
          <a:p>
            <a:pPr lvl="2"/>
            <a:r>
              <a:rPr lang="en-US" dirty="0" smtClean="0"/>
              <a:t>General Concept, Node Setup</a:t>
            </a:r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smtClean="0"/>
              <a:t>Doubly </a:t>
            </a:r>
            <a:r>
              <a:rPr lang="en-US" dirty="0"/>
              <a:t>Linked </a:t>
            </a:r>
            <a:r>
              <a:rPr lang="en-US" dirty="0" smtClean="0"/>
              <a:t>List</a:t>
            </a:r>
          </a:p>
          <a:p>
            <a:pPr lvl="2"/>
            <a:r>
              <a:rPr lang="en-US" dirty="0" smtClean="0"/>
              <a:t>Pseudo-Code Implementation Concept</a:t>
            </a:r>
            <a:endParaRPr lang="en-US" dirty="0"/>
          </a:p>
          <a:p>
            <a:pPr lvl="1"/>
            <a:r>
              <a:rPr lang="en-US" dirty="0" err="1" smtClean="0"/>
              <a:t>Deques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696200" cy="4876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Private 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add(n, e)</a:t>
            </a:r>
            <a:r>
              <a:rPr lang="en-US" sz="2600" dirty="0" smtClean="0"/>
              <a:t>: inserts the element after the node 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remove(n)</a:t>
            </a:r>
            <a:r>
              <a:rPr lang="en-US" sz="2600" dirty="0" smtClean="0"/>
              <a:t>: returns and removes the element stored in the node 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1800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Stacks (general)</a:t>
            </a:r>
          </a:p>
          <a:p>
            <a:pPr lvl="1"/>
            <a:endParaRPr lang="en-US" dirty="0"/>
          </a:p>
          <a:p>
            <a:r>
              <a:rPr lang="en-US" dirty="0"/>
              <a:t>Next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Review Linked List</a:t>
            </a:r>
          </a:p>
          <a:p>
            <a:pPr lvl="1"/>
            <a:r>
              <a:rPr lang="en-US" dirty="0" smtClean="0"/>
              <a:t>Review Stack implemented using a Linked List</a:t>
            </a:r>
          </a:p>
          <a:p>
            <a:pPr lvl="1"/>
            <a:r>
              <a:rPr lang="en-US" dirty="0" smtClean="0"/>
              <a:t>Queues</a:t>
            </a:r>
          </a:p>
          <a:p>
            <a:pPr lvl="1"/>
            <a:r>
              <a:rPr lang="en-US" dirty="0"/>
              <a:t>Doubly Linked List</a:t>
            </a:r>
          </a:p>
          <a:p>
            <a:pPr lvl="1"/>
            <a:r>
              <a:rPr lang="en-US" dirty="0" err="1"/>
              <a:t>Deques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80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696200" cy="4876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Private 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add(n, e)</a:t>
            </a:r>
            <a:r>
              <a:rPr lang="en-US" sz="2600" dirty="0" smtClean="0"/>
              <a:t>: inserts the element after the node 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remove(n)</a:t>
            </a:r>
            <a:r>
              <a:rPr lang="en-US" sz="2600" dirty="0" smtClean="0"/>
              <a:t>: returns and removes the element stored in the node 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</p:txBody>
      </p:sp>
      <p:sp>
        <p:nvSpPr>
          <p:cNvPr id="2" name="Rounded Rectangle 1"/>
          <p:cNvSpPr/>
          <p:nvPr/>
        </p:nvSpPr>
        <p:spPr>
          <a:xfrm>
            <a:off x="1066800" y="2667000"/>
            <a:ext cx="7543800" cy="1981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96354" y="2020669"/>
            <a:ext cx="391004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These are implemented much the same </a:t>
            </a:r>
          </a:p>
          <a:p>
            <a:r>
              <a:rPr lang="en-US" dirty="0" smtClean="0"/>
              <a:t>way as was shown for singly linked lists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Doubly Linked List</a:t>
            </a:r>
            <a:endParaRPr lang="en-US" altLang="en-US" sz="4000" smtClean="0"/>
          </a:p>
        </p:txBody>
      </p:sp>
      <p:sp>
        <p:nvSpPr>
          <p:cNvPr id="50180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696200" cy="4876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A doubly linked list is a structure consisting of a sequence of nodes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insertFront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removeFront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front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insertBack</a:t>
            </a:r>
            <a:r>
              <a:rPr lang="en-US" sz="2600" dirty="0" smtClean="0">
                <a:solidFill>
                  <a:srgbClr val="FF0000"/>
                </a:solidFill>
              </a:rPr>
              <a:t>(e)</a:t>
            </a:r>
            <a:r>
              <a:rPr lang="en-US" sz="2600" dirty="0" smtClean="0"/>
              <a:t>: inserts an element on the back of the list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err="1" smtClean="0">
                <a:solidFill>
                  <a:srgbClr val="FF0000"/>
                </a:solidFill>
              </a:rPr>
              <a:t>removeBack</a:t>
            </a:r>
            <a:r>
              <a:rPr lang="en-US" sz="2600" dirty="0" smtClean="0">
                <a:solidFill>
                  <a:srgbClr val="FF0000"/>
                </a:solidFill>
              </a:rPr>
              <a:t>()</a:t>
            </a:r>
            <a:r>
              <a:rPr lang="en-US" sz="2600" dirty="0" smtClean="0"/>
              <a:t>: returns and removes the element at the end of the list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3000" dirty="0" smtClean="0"/>
              <a:t>Private operations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add(n, e)</a:t>
            </a:r>
            <a:r>
              <a:rPr lang="en-US" sz="2600" dirty="0" smtClean="0"/>
              <a:t>: inserts the element after the node n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remove(n)</a:t>
            </a:r>
            <a:r>
              <a:rPr lang="en-US" sz="2600" dirty="0" smtClean="0"/>
              <a:t>: returns and removes the element stored in the node 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3000" dirty="0" smtClean="0"/>
          </a:p>
        </p:txBody>
      </p:sp>
      <p:sp>
        <p:nvSpPr>
          <p:cNvPr id="2" name="Rounded Rectangle 1"/>
          <p:cNvSpPr/>
          <p:nvPr/>
        </p:nvSpPr>
        <p:spPr>
          <a:xfrm>
            <a:off x="1066800" y="4495800"/>
            <a:ext cx="7543800" cy="1981200"/>
          </a:xfrm>
          <a:prstGeom prst="round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91200" y="4357300"/>
            <a:ext cx="209551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 let’s look at these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7680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Update the previous and next nodes to point to the new node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876800" y="5105400"/>
            <a:ext cx="1101725" cy="1284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721116" y="5334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64" name="Group 63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66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6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2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4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7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7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5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9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7782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grpSp>
        <p:nvGrpSpPr>
          <p:cNvPr id="77840" name="Group 44"/>
          <p:cNvGrpSpPr>
            <a:grpSpLocks/>
          </p:cNvGrpSpPr>
          <p:nvPr/>
        </p:nvGrpSpPr>
        <p:grpSpPr bwMode="auto">
          <a:xfrm>
            <a:off x="5334000" y="3962400"/>
            <a:ext cx="1438275" cy="598488"/>
            <a:chOff x="5181600" y="5126121"/>
            <a:chExt cx="2133600" cy="888332"/>
          </a:xfrm>
        </p:grpSpPr>
        <p:grpSp>
          <p:nvGrpSpPr>
            <p:cNvPr id="77842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77846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7847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77848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77843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7844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7845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7841" name="Text Box 28"/>
          <p:cNvSpPr txBox="1">
            <a:spLocks noChangeArrowheads="1"/>
          </p:cNvSpPr>
          <p:nvPr/>
        </p:nvSpPr>
        <p:spPr bwMode="auto">
          <a:xfrm>
            <a:off x="5468938" y="4572000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Bernadette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561673" y="1666279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9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2" name="Group 71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4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7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0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42"/>
                  <a:chOff x="5181600" y="5126117"/>
                  <a:chExt cx="2133600" cy="888336"/>
                </a:xfrm>
              </p:grpSpPr>
              <p:grpSp>
                <p:nvGrpSpPr>
                  <p:cNvPr id="9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698" y="5126117"/>
                    <a:ext cx="1309373" cy="436486"/>
                    <a:chOff x="5600700" y="5126113"/>
                    <a:chExt cx="1563440" cy="521180"/>
                  </a:xfrm>
                </p:grpSpPr>
                <p:sp>
                  <p:nvSpPr>
                    <p:cNvPr id="10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40" y="5126113"/>
                      <a:ext cx="520700" cy="52069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5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5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3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2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7885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grpSp>
        <p:nvGrpSpPr>
          <p:cNvPr id="78864" name="Group 40"/>
          <p:cNvGrpSpPr>
            <a:grpSpLocks/>
          </p:cNvGrpSpPr>
          <p:nvPr/>
        </p:nvGrpSpPr>
        <p:grpSpPr bwMode="auto">
          <a:xfrm>
            <a:off x="5616575" y="3962400"/>
            <a:ext cx="882650" cy="293688"/>
            <a:chOff x="5600700" y="5126121"/>
            <a:chExt cx="1563437" cy="521172"/>
          </a:xfrm>
        </p:grpSpPr>
        <p:sp>
          <p:nvSpPr>
            <p:cNvPr id="78869" name="Rectangle 23"/>
            <p:cNvSpPr>
              <a:spLocks noChangeArrowheads="1"/>
            </p:cNvSpPr>
            <p:nvPr/>
          </p:nvSpPr>
          <p:spPr bwMode="auto">
            <a:xfrm>
              <a:off x="56007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78870" name="Rectangle 24"/>
            <p:cNvSpPr>
              <a:spLocks noChangeArrowheads="1"/>
            </p:cNvSpPr>
            <p:nvPr/>
          </p:nvSpPr>
          <p:spPr bwMode="auto">
            <a:xfrm>
              <a:off x="61214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78871" name="Rectangle 24"/>
            <p:cNvSpPr>
              <a:spLocks noChangeArrowheads="1"/>
            </p:cNvSpPr>
            <p:nvPr/>
          </p:nvSpPr>
          <p:spPr bwMode="auto">
            <a:xfrm>
              <a:off x="6643437" y="5126121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78865" name="Line 31"/>
          <p:cNvSpPr>
            <a:spLocks noChangeShapeType="1"/>
          </p:cNvSpPr>
          <p:nvPr/>
        </p:nvSpPr>
        <p:spPr bwMode="auto">
          <a:xfrm>
            <a:off x="6057900" y="4111625"/>
            <a:ext cx="0" cy="449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866" name="Text Box 28"/>
          <p:cNvSpPr txBox="1">
            <a:spLocks noChangeArrowheads="1"/>
          </p:cNvSpPr>
          <p:nvPr/>
        </p:nvSpPr>
        <p:spPr bwMode="auto">
          <a:xfrm>
            <a:off x="5468938" y="4572000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Bernadette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5454650" y="4113213"/>
            <a:ext cx="315913" cy="1217612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356350" y="4110038"/>
            <a:ext cx="258763" cy="1204912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>
          <a:xfrm>
            <a:off x="561673" y="2247900"/>
            <a:ext cx="7559977" cy="8001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1" name="Group 70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3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7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0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10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1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3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4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2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3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79875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Update the previous and next nodes to point to the new node</a:t>
            </a:r>
          </a:p>
        </p:txBody>
      </p:sp>
      <p:sp>
        <p:nvSpPr>
          <p:cNvPr id="79893" name="Line 31"/>
          <p:cNvSpPr>
            <a:spLocks noChangeShapeType="1"/>
          </p:cNvSpPr>
          <p:nvPr/>
        </p:nvSpPr>
        <p:spPr bwMode="auto">
          <a:xfrm>
            <a:off x="6057900" y="4111625"/>
            <a:ext cx="0" cy="449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9894" name="Text Box 28"/>
          <p:cNvSpPr txBox="1">
            <a:spLocks noChangeArrowheads="1"/>
          </p:cNvSpPr>
          <p:nvPr/>
        </p:nvSpPr>
        <p:spPr bwMode="auto">
          <a:xfrm>
            <a:off x="5468938" y="4572000"/>
            <a:ext cx="1236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Bernadette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5454650" y="4113213"/>
            <a:ext cx="315913" cy="1217612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6356350" y="4110038"/>
            <a:ext cx="258763" cy="1204912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5737225" y="4283075"/>
            <a:ext cx="268288" cy="1203325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6127750" y="4287838"/>
            <a:ext cx="190500" cy="1190625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42329" y="3200400"/>
            <a:ext cx="7559977" cy="7620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892" name="Group 40"/>
          <p:cNvGrpSpPr>
            <a:grpSpLocks/>
          </p:cNvGrpSpPr>
          <p:nvPr/>
        </p:nvGrpSpPr>
        <p:grpSpPr bwMode="auto">
          <a:xfrm>
            <a:off x="5616575" y="3962400"/>
            <a:ext cx="882650" cy="293688"/>
            <a:chOff x="5600700" y="5126121"/>
            <a:chExt cx="1563437" cy="521172"/>
          </a:xfrm>
        </p:grpSpPr>
        <p:sp>
          <p:nvSpPr>
            <p:cNvPr id="79899" name="Rectangle 23"/>
            <p:cNvSpPr>
              <a:spLocks noChangeArrowheads="1"/>
            </p:cNvSpPr>
            <p:nvPr/>
          </p:nvSpPr>
          <p:spPr bwMode="auto">
            <a:xfrm>
              <a:off x="56007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79900" name="Rectangle 24"/>
            <p:cNvSpPr>
              <a:spLocks noChangeArrowheads="1"/>
            </p:cNvSpPr>
            <p:nvPr/>
          </p:nvSpPr>
          <p:spPr bwMode="auto">
            <a:xfrm>
              <a:off x="61214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79901" name="Rectangle 24"/>
            <p:cNvSpPr>
              <a:spLocks noChangeArrowheads="1"/>
            </p:cNvSpPr>
            <p:nvPr/>
          </p:nvSpPr>
          <p:spPr bwMode="auto">
            <a:xfrm>
              <a:off x="6643437" y="5126121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7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0" name="Group 69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2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8" cy="873125"/>
                <a:chOff x="1295400" y="5334000"/>
                <a:chExt cx="6248401" cy="1104101"/>
              </a:xfrm>
            </p:grpSpPr>
            <p:sp>
              <p:nvSpPr>
                <p:cNvPr id="7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8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9" name="Group 43"/>
                <p:cNvGrpSpPr>
                  <a:grpSpLocks/>
                </p:cNvGrpSpPr>
                <p:nvPr/>
              </p:nvGrpSpPr>
              <p:grpSpPr bwMode="auto">
                <a:xfrm>
                  <a:off x="6081737" y="5334000"/>
                  <a:ext cx="1462064" cy="757538"/>
                  <a:chOff x="5600700" y="5126121"/>
                  <a:chExt cx="1714500" cy="888332"/>
                </a:xfrm>
              </p:grpSpPr>
              <p:grpSp>
                <p:nvGrpSpPr>
                  <p:cNvPr id="10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1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1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oup 44"/>
                <p:cNvGrpSpPr>
                  <a:grpSpLocks/>
                </p:cNvGrpSpPr>
                <p:nvPr/>
              </p:nvGrpSpPr>
              <p:grpSpPr bwMode="auto">
                <a:xfrm>
                  <a:off x="4244610" y="534540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9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2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7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3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13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3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Adding a Node</a:t>
            </a:r>
          </a:p>
        </p:txBody>
      </p:sp>
      <p:sp>
        <p:nvSpPr>
          <p:cNvPr id="80899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sp>
        <p:nvSpPr>
          <p:cNvPr id="80900" name="Text Box 13"/>
          <p:cNvSpPr txBox="1">
            <a:spLocks noChangeArrowheads="1"/>
          </p:cNvSpPr>
          <p:nvPr/>
        </p:nvSpPr>
        <p:spPr bwMode="auto">
          <a:xfrm>
            <a:off x="6969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80901" name="Text Box 13"/>
          <p:cNvSpPr txBox="1">
            <a:spLocks noChangeArrowheads="1"/>
          </p:cNvSpPr>
          <p:nvPr/>
        </p:nvSpPr>
        <p:spPr bwMode="auto">
          <a:xfrm>
            <a:off x="7716838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80902" name="Text Box 13"/>
          <p:cNvSpPr txBox="1">
            <a:spLocks noChangeArrowheads="1"/>
          </p:cNvSpPr>
          <p:nvPr/>
        </p:nvSpPr>
        <p:spPr bwMode="auto">
          <a:xfrm>
            <a:off x="1931988" y="5957888"/>
            <a:ext cx="64135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Leonard</a:t>
            </a:r>
          </a:p>
        </p:txBody>
      </p:sp>
      <p:sp>
        <p:nvSpPr>
          <p:cNvPr id="80903" name="Text Box 26"/>
          <p:cNvSpPr txBox="1">
            <a:spLocks noChangeArrowheads="1"/>
          </p:cNvSpPr>
          <p:nvPr/>
        </p:nvSpPr>
        <p:spPr bwMode="auto">
          <a:xfrm>
            <a:off x="3017838" y="5957888"/>
            <a:ext cx="63658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80904" name="Text Box 28"/>
          <p:cNvSpPr txBox="1">
            <a:spLocks noChangeArrowheads="1"/>
          </p:cNvSpPr>
          <p:nvPr/>
        </p:nvSpPr>
        <p:spPr bwMode="auto">
          <a:xfrm>
            <a:off x="4198938" y="5949950"/>
            <a:ext cx="620712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Howard</a:t>
            </a:r>
          </a:p>
        </p:txBody>
      </p:sp>
      <p:sp>
        <p:nvSpPr>
          <p:cNvPr id="80905" name="Text Box 30"/>
          <p:cNvSpPr txBox="1">
            <a:spLocks noChangeArrowheads="1"/>
          </p:cNvSpPr>
          <p:nvPr/>
        </p:nvSpPr>
        <p:spPr bwMode="auto">
          <a:xfrm>
            <a:off x="6711950" y="5949950"/>
            <a:ext cx="3206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Raj</a:t>
            </a:r>
          </a:p>
        </p:txBody>
      </p:sp>
      <p:grpSp>
        <p:nvGrpSpPr>
          <p:cNvPr id="80906" name="Group 43"/>
          <p:cNvGrpSpPr>
            <a:grpSpLocks/>
          </p:cNvGrpSpPr>
          <p:nvPr/>
        </p:nvGrpSpPr>
        <p:grpSpPr bwMode="auto">
          <a:xfrm>
            <a:off x="6146800" y="5334000"/>
            <a:ext cx="1438275" cy="598488"/>
            <a:chOff x="5181600" y="5126121"/>
            <a:chExt cx="2133600" cy="888332"/>
          </a:xfrm>
        </p:grpSpPr>
        <p:grpSp>
          <p:nvGrpSpPr>
            <p:cNvPr id="80956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60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61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62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57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58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59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0907" name="Group 44"/>
          <p:cNvGrpSpPr>
            <a:grpSpLocks/>
          </p:cNvGrpSpPr>
          <p:nvPr/>
        </p:nvGrpSpPr>
        <p:grpSpPr bwMode="auto">
          <a:xfrm>
            <a:off x="3798888" y="5343525"/>
            <a:ext cx="1438275" cy="598488"/>
            <a:chOff x="5181600" y="5126121"/>
            <a:chExt cx="2133600" cy="888332"/>
          </a:xfrm>
        </p:grpSpPr>
        <p:grpSp>
          <p:nvGrpSpPr>
            <p:cNvPr id="80949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53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54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55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50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51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52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0908" name="Group 52"/>
          <p:cNvGrpSpPr>
            <a:grpSpLocks/>
          </p:cNvGrpSpPr>
          <p:nvPr/>
        </p:nvGrpSpPr>
        <p:grpSpPr bwMode="auto">
          <a:xfrm>
            <a:off x="2638425" y="5341938"/>
            <a:ext cx="1436688" cy="598487"/>
            <a:chOff x="5181600" y="5126121"/>
            <a:chExt cx="2133600" cy="888332"/>
          </a:xfrm>
        </p:grpSpPr>
        <p:grpSp>
          <p:nvGrpSpPr>
            <p:cNvPr id="80942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46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47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48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43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44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45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0909" name="Group 60"/>
          <p:cNvGrpSpPr>
            <a:grpSpLocks/>
          </p:cNvGrpSpPr>
          <p:nvPr/>
        </p:nvGrpSpPr>
        <p:grpSpPr bwMode="auto">
          <a:xfrm>
            <a:off x="1468438" y="5351463"/>
            <a:ext cx="1438275" cy="598487"/>
            <a:chOff x="5181600" y="5126121"/>
            <a:chExt cx="2133600" cy="888332"/>
          </a:xfrm>
        </p:grpSpPr>
        <p:grpSp>
          <p:nvGrpSpPr>
            <p:cNvPr id="80935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39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40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41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36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37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38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0912" name="Group 44"/>
          <p:cNvGrpSpPr>
            <a:grpSpLocks/>
          </p:cNvGrpSpPr>
          <p:nvPr/>
        </p:nvGrpSpPr>
        <p:grpSpPr bwMode="auto">
          <a:xfrm>
            <a:off x="4970463" y="5356225"/>
            <a:ext cx="1438275" cy="598488"/>
            <a:chOff x="5181600" y="5126121"/>
            <a:chExt cx="2133600" cy="888332"/>
          </a:xfrm>
        </p:grpSpPr>
        <p:grpSp>
          <p:nvGrpSpPr>
            <p:cNvPr id="80914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0918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19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0920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0915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16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0917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0913" name="Text Box 28"/>
          <p:cNvSpPr txBox="1">
            <a:spLocks noChangeArrowheads="1"/>
          </p:cNvSpPr>
          <p:nvPr/>
        </p:nvSpPr>
        <p:spPr bwMode="auto">
          <a:xfrm>
            <a:off x="5105400" y="5965825"/>
            <a:ext cx="1236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Bernadette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42329" y="3200400"/>
            <a:ext cx="7559977" cy="7620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1168003" y="5325636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>
            <a:off x="1329545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" name="Text Box 32"/>
          <p:cNvSpPr txBox="1">
            <a:spLocks noChangeArrowheads="1"/>
          </p:cNvSpPr>
          <p:nvPr/>
        </p:nvSpPr>
        <p:spPr bwMode="auto">
          <a:xfrm>
            <a:off x="7515225" y="5404488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2" name="Line 16"/>
          <p:cNvSpPr>
            <a:spLocks noChangeShapeType="1"/>
          </p:cNvSpPr>
          <p:nvPr/>
        </p:nvSpPr>
        <p:spPr bwMode="auto">
          <a:xfrm flipH="1">
            <a:off x="7333627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7222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Adding a Node: Special Case</a:t>
            </a:r>
          </a:p>
        </p:txBody>
      </p:sp>
      <p:sp>
        <p:nvSpPr>
          <p:cNvPr id="8192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Update the previous and next nodes to point to the new node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2815" y="457201"/>
            <a:ext cx="7559977" cy="65758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3929285" y="4991052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>
            <a:off x="3163459" y="5182346"/>
            <a:ext cx="76582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>
            <a:off x="4370988" y="5182346"/>
            <a:ext cx="5836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197749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altLang="en-US" dirty="0"/>
              <a:t>Adding a Node: Special Case</a:t>
            </a:r>
            <a:endParaRPr lang="en-US" altLang="en-US" dirty="0" smtClean="0"/>
          </a:p>
        </p:txBody>
      </p:sp>
      <p:sp>
        <p:nvSpPr>
          <p:cNvPr id="8192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dirty="0" smtClean="0"/>
              <a:t>Update the previous and next nodes to point to the new node</a:t>
            </a:r>
          </a:p>
        </p:txBody>
      </p:sp>
      <p:grpSp>
        <p:nvGrpSpPr>
          <p:cNvPr id="81934" name="Group 44"/>
          <p:cNvGrpSpPr>
            <a:grpSpLocks/>
          </p:cNvGrpSpPr>
          <p:nvPr/>
        </p:nvGrpSpPr>
        <p:grpSpPr bwMode="auto">
          <a:xfrm>
            <a:off x="3352800" y="3886200"/>
            <a:ext cx="1438275" cy="598488"/>
            <a:chOff x="5181600" y="5126121"/>
            <a:chExt cx="2133600" cy="888332"/>
          </a:xfrm>
        </p:grpSpPr>
        <p:grpSp>
          <p:nvGrpSpPr>
            <p:cNvPr id="81936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1940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1941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1942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1937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1938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1939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1935" name="Text Box 28"/>
          <p:cNvSpPr txBox="1">
            <a:spLocks noChangeArrowheads="1"/>
          </p:cNvSpPr>
          <p:nvPr/>
        </p:nvSpPr>
        <p:spPr bwMode="auto">
          <a:xfrm>
            <a:off x="3632200" y="44958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07623" y="16002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3929285" y="4991052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3163459" y="5182346"/>
            <a:ext cx="76582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H="1">
            <a:off x="4370988" y="5182346"/>
            <a:ext cx="5836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17486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dirty="0"/>
              <a:t>Adding a Node: Special Case</a:t>
            </a:r>
            <a:endParaRPr lang="en-US" altLang="en-US" dirty="0" smtClean="0"/>
          </a:p>
        </p:txBody>
      </p:sp>
      <p:sp>
        <p:nvSpPr>
          <p:cNvPr id="8294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grpSp>
        <p:nvGrpSpPr>
          <p:cNvPr id="82956" name="Group 40"/>
          <p:cNvGrpSpPr>
            <a:grpSpLocks/>
          </p:cNvGrpSpPr>
          <p:nvPr/>
        </p:nvGrpSpPr>
        <p:grpSpPr bwMode="auto">
          <a:xfrm>
            <a:off x="3635375" y="3886200"/>
            <a:ext cx="882650" cy="293688"/>
            <a:chOff x="5600700" y="5126121"/>
            <a:chExt cx="1563437" cy="521172"/>
          </a:xfrm>
        </p:grpSpPr>
        <p:sp>
          <p:nvSpPr>
            <p:cNvPr id="82963" name="Rectangle 23"/>
            <p:cNvSpPr>
              <a:spLocks noChangeArrowheads="1"/>
            </p:cNvSpPr>
            <p:nvPr/>
          </p:nvSpPr>
          <p:spPr bwMode="auto">
            <a:xfrm>
              <a:off x="56007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964" name="Rectangle 24"/>
            <p:cNvSpPr>
              <a:spLocks noChangeArrowheads="1"/>
            </p:cNvSpPr>
            <p:nvPr/>
          </p:nvSpPr>
          <p:spPr bwMode="auto">
            <a:xfrm>
              <a:off x="61214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2965" name="Rectangle 24"/>
            <p:cNvSpPr>
              <a:spLocks noChangeArrowheads="1"/>
            </p:cNvSpPr>
            <p:nvPr/>
          </p:nvSpPr>
          <p:spPr bwMode="auto">
            <a:xfrm>
              <a:off x="6643437" y="5126121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82957" name="Line 31"/>
          <p:cNvSpPr>
            <a:spLocks noChangeShapeType="1"/>
          </p:cNvSpPr>
          <p:nvPr/>
        </p:nvSpPr>
        <p:spPr bwMode="auto">
          <a:xfrm>
            <a:off x="4076700" y="4035425"/>
            <a:ext cx="0" cy="449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2958" name="Text Box 28"/>
          <p:cNvSpPr txBox="1">
            <a:spLocks noChangeArrowheads="1"/>
          </p:cNvSpPr>
          <p:nvPr/>
        </p:nvSpPr>
        <p:spPr bwMode="auto">
          <a:xfrm>
            <a:off x="3632200" y="44958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444828" y="4033838"/>
            <a:ext cx="344537" cy="450850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75150" y="4029075"/>
            <a:ext cx="287654" cy="476251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707622" y="2181821"/>
            <a:ext cx="7559977" cy="866179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3929285" y="4991052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>
            <a:off x="3163459" y="5182346"/>
            <a:ext cx="76582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 flipH="1">
            <a:off x="4370988" y="5182346"/>
            <a:ext cx="58363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444828" y="4505326"/>
            <a:ext cx="484512" cy="485726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224060" y="4505326"/>
            <a:ext cx="438744" cy="485726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85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Previously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 smtClean="0"/>
              <a:t>Stacks implemented using</a:t>
            </a:r>
          </a:p>
          <a:p>
            <a:pPr lvl="1"/>
            <a:r>
              <a:rPr lang="en-US" dirty="0" smtClean="0"/>
              <a:t>Static Arrays</a:t>
            </a:r>
          </a:p>
          <a:p>
            <a:pPr lvl="1"/>
            <a:r>
              <a:rPr lang="en-US" dirty="0" smtClean="0"/>
              <a:t>Dynamic Arrays  </a:t>
            </a:r>
            <a:r>
              <a:rPr lang="en-US" sz="2000" dirty="0" smtClean="0"/>
              <a:t>(also in the homework)</a:t>
            </a:r>
            <a:endParaRPr lang="en-US" dirty="0" smtClean="0"/>
          </a:p>
          <a:p>
            <a:pPr lvl="1"/>
            <a:r>
              <a:rPr lang="en-US" dirty="0" smtClean="0"/>
              <a:t>Linked Lists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Next</a:t>
            </a:r>
          </a:p>
          <a:p>
            <a:pPr lvl="1"/>
            <a:r>
              <a:rPr lang="en-US" dirty="0" smtClean="0"/>
              <a:t>Review: Linked Lists</a:t>
            </a:r>
          </a:p>
          <a:p>
            <a:pPr lvl="1"/>
            <a:r>
              <a:rPr lang="en-US" dirty="0" smtClean="0"/>
              <a:t>Review: How to implement a stack </a:t>
            </a:r>
            <a:br>
              <a:rPr lang="en-US" dirty="0" smtClean="0"/>
            </a:br>
            <a:r>
              <a:rPr lang="en-US" dirty="0" smtClean="0"/>
              <a:t>              using a Linked List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9087408">
            <a:off x="62160" y="389392"/>
            <a:ext cx="833883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stellar" panose="020A0402060406010301" pitchFamily="18" charset="0"/>
              </a:rPr>
              <a:t>Review</a:t>
            </a:r>
            <a:endParaRPr lang="en-US" sz="1200" dirty="0"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dirty="0"/>
              <a:t>Adding a Node: Special Case</a:t>
            </a:r>
            <a:endParaRPr lang="en-US" altLang="en-US" dirty="0" smtClean="0"/>
          </a:p>
        </p:txBody>
      </p:sp>
      <p:sp>
        <p:nvSpPr>
          <p:cNvPr id="8397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grpSp>
        <p:nvGrpSpPr>
          <p:cNvPr id="83980" name="Group 40"/>
          <p:cNvGrpSpPr>
            <a:grpSpLocks/>
          </p:cNvGrpSpPr>
          <p:nvPr/>
        </p:nvGrpSpPr>
        <p:grpSpPr bwMode="auto">
          <a:xfrm>
            <a:off x="3635375" y="3886200"/>
            <a:ext cx="882650" cy="293688"/>
            <a:chOff x="5600700" y="5126121"/>
            <a:chExt cx="1563437" cy="521172"/>
          </a:xfrm>
        </p:grpSpPr>
        <p:sp>
          <p:nvSpPr>
            <p:cNvPr id="83987" name="Rectangle 23"/>
            <p:cNvSpPr>
              <a:spLocks noChangeArrowheads="1"/>
            </p:cNvSpPr>
            <p:nvPr/>
          </p:nvSpPr>
          <p:spPr bwMode="auto">
            <a:xfrm>
              <a:off x="56007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3988" name="Rectangle 24"/>
            <p:cNvSpPr>
              <a:spLocks noChangeArrowheads="1"/>
            </p:cNvSpPr>
            <p:nvPr/>
          </p:nvSpPr>
          <p:spPr bwMode="auto">
            <a:xfrm>
              <a:off x="6121400" y="5126593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  <p:sp>
          <p:nvSpPr>
            <p:cNvPr id="83989" name="Rectangle 24"/>
            <p:cNvSpPr>
              <a:spLocks noChangeArrowheads="1"/>
            </p:cNvSpPr>
            <p:nvPr/>
          </p:nvSpPr>
          <p:spPr bwMode="auto">
            <a:xfrm>
              <a:off x="6643437" y="5126121"/>
              <a:ext cx="520700" cy="5207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>
                <a:latin typeface="Calibri" pitchFamily="34" charset="0"/>
              </a:endParaRPr>
            </a:p>
          </p:txBody>
        </p:sp>
      </p:grpSp>
      <p:sp>
        <p:nvSpPr>
          <p:cNvPr id="83981" name="Line 31"/>
          <p:cNvSpPr>
            <a:spLocks noChangeShapeType="1"/>
          </p:cNvSpPr>
          <p:nvPr/>
        </p:nvSpPr>
        <p:spPr bwMode="auto">
          <a:xfrm>
            <a:off x="4076700" y="4035425"/>
            <a:ext cx="0" cy="449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3982" name="Text Box 28"/>
          <p:cNvSpPr txBox="1">
            <a:spLocks noChangeArrowheads="1"/>
          </p:cNvSpPr>
          <p:nvPr/>
        </p:nvSpPr>
        <p:spPr bwMode="auto">
          <a:xfrm>
            <a:off x="3632200" y="44958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319740" y="4033838"/>
            <a:ext cx="469625" cy="450850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75150" y="4029075"/>
            <a:ext cx="406651" cy="400468"/>
          </a:xfrm>
          <a:prstGeom prst="straightConnector1">
            <a:avLst/>
          </a:prstGeom>
          <a:ln w="1905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74778" y="31242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684580" y="3686318"/>
            <a:ext cx="2777758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2971144" y="4455603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4873625" y="4429543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 flipV="1">
            <a:off x="3163459" y="4229309"/>
            <a:ext cx="765826" cy="953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H="1" flipV="1">
            <a:off x="4370987" y="4267939"/>
            <a:ext cx="583633" cy="91440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</p:spTree>
    <p:extLst>
      <p:ext uri="{BB962C8B-B14F-4D97-AF65-F5344CB8AC3E}">
        <p14:creationId xmlns:p14="http://schemas.microsoft.com/office/powerpoint/2010/main" val="253111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dirty="0"/>
              <a:t>Adding a Node: Special Case</a:t>
            </a:r>
            <a:endParaRPr lang="en-US" altLang="en-US" dirty="0" smtClean="0"/>
          </a:p>
        </p:txBody>
      </p:sp>
      <p:sp>
        <p:nvSpPr>
          <p:cNvPr id="84995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Allocate a new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new node point to the previous and next nodes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Update the previous and next nodes to point to the new node</a:t>
            </a:r>
          </a:p>
        </p:txBody>
      </p:sp>
      <p:sp>
        <p:nvSpPr>
          <p:cNvPr id="84996" name="Text Box 13"/>
          <p:cNvSpPr txBox="1">
            <a:spLocks noChangeArrowheads="1"/>
          </p:cNvSpPr>
          <p:nvPr/>
        </p:nvSpPr>
        <p:spPr bwMode="auto">
          <a:xfrm>
            <a:off x="2527300" y="4949825"/>
            <a:ext cx="655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84997" name="Text Box 13"/>
          <p:cNvSpPr txBox="1">
            <a:spLocks noChangeArrowheads="1"/>
          </p:cNvSpPr>
          <p:nvPr/>
        </p:nvSpPr>
        <p:spPr bwMode="auto">
          <a:xfrm>
            <a:off x="4846638" y="4967288"/>
            <a:ext cx="655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grpSp>
        <p:nvGrpSpPr>
          <p:cNvPr id="85000" name="Group 44"/>
          <p:cNvGrpSpPr>
            <a:grpSpLocks/>
          </p:cNvGrpSpPr>
          <p:nvPr/>
        </p:nvGrpSpPr>
        <p:grpSpPr bwMode="auto">
          <a:xfrm>
            <a:off x="3276600" y="5334000"/>
            <a:ext cx="1438275" cy="598488"/>
            <a:chOff x="5181600" y="5126121"/>
            <a:chExt cx="2133600" cy="888332"/>
          </a:xfrm>
        </p:grpSpPr>
        <p:grpSp>
          <p:nvGrpSpPr>
            <p:cNvPr id="85002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5006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5007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5008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5003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5004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5005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5001" name="Text Box 28"/>
          <p:cNvSpPr txBox="1">
            <a:spLocks noChangeArrowheads="1"/>
          </p:cNvSpPr>
          <p:nvPr/>
        </p:nvSpPr>
        <p:spPr bwMode="auto">
          <a:xfrm>
            <a:off x="3556000" y="5943600"/>
            <a:ext cx="94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  <a:latin typeface="Calibri" pitchFamily="34" charset="0"/>
              </a:rPr>
              <a:t>Sheldon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22161" y="4035425"/>
            <a:ext cx="7559977" cy="457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2971144" y="5292666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4513262" y="5427603"/>
            <a:ext cx="403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Calibri" pitchFamily="34" charset="0"/>
                <a:sym typeface="Symbol" charset="2"/>
              </a:rPr>
              <a:t></a:t>
            </a:r>
            <a:endParaRPr lang="en-US" altLang="en-US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>
            <a:off x="3163459" y="5182345"/>
            <a:ext cx="327169" cy="1103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>
            <a:off x="4454765" y="5182345"/>
            <a:ext cx="499854" cy="1103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8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86019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876800" y="5105400"/>
            <a:ext cx="1101725" cy="1284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655285" y="6096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64" name="Group 63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66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6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2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9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3" name="Group 44"/>
                <p:cNvGrpSpPr>
                  <a:grpSpLocks/>
                </p:cNvGrpSpPr>
                <p:nvPr/>
              </p:nvGrpSpPr>
              <p:grpSpPr bwMode="auto">
                <a:xfrm>
                  <a:off x="4244609" y="5345400"/>
                  <a:ext cx="1819457" cy="757542"/>
                  <a:chOff x="5181600" y="5126117"/>
                  <a:chExt cx="2133600" cy="888336"/>
                </a:xfrm>
              </p:grpSpPr>
              <p:grpSp>
                <p:nvGrpSpPr>
                  <p:cNvPr id="90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698" y="5126117"/>
                    <a:ext cx="1309373" cy="436486"/>
                    <a:chOff x="5600700" y="5126113"/>
                    <a:chExt cx="1563440" cy="521180"/>
                  </a:xfrm>
                </p:grpSpPr>
                <p:sp>
                  <p:nvSpPr>
                    <p:cNvPr id="9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40" y="5126113"/>
                      <a:ext cx="520700" cy="52069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1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4" name="Group 52"/>
                <p:cNvGrpSpPr>
                  <a:grpSpLocks/>
                </p:cNvGrpSpPr>
                <p:nvPr/>
              </p:nvGrpSpPr>
              <p:grpSpPr bwMode="auto">
                <a:xfrm>
                  <a:off x="2775134" y="53442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7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6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7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5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87043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grpSp>
        <p:nvGrpSpPr>
          <p:cNvPr id="87054" name="Group 44"/>
          <p:cNvGrpSpPr>
            <a:grpSpLocks/>
          </p:cNvGrpSpPr>
          <p:nvPr/>
        </p:nvGrpSpPr>
        <p:grpSpPr bwMode="auto">
          <a:xfrm>
            <a:off x="4713288" y="5343525"/>
            <a:ext cx="1438275" cy="598488"/>
            <a:chOff x="5181600" y="5126121"/>
            <a:chExt cx="2133600" cy="888332"/>
          </a:xfrm>
        </p:grpSpPr>
        <p:grpSp>
          <p:nvGrpSpPr>
            <p:cNvPr id="87086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87090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7091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87092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87087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7088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7089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87057" name="Freeform 24"/>
          <p:cNvSpPr>
            <a:spLocks/>
          </p:cNvSpPr>
          <p:nvPr/>
        </p:nvSpPr>
        <p:spPr bwMode="auto">
          <a:xfrm>
            <a:off x="4575175" y="5105400"/>
            <a:ext cx="1597025" cy="381000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698793" y="1752600"/>
            <a:ext cx="7789570" cy="8382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193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194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95" name="Group 194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196" name="Group 195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198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7" cy="873125"/>
                <a:chOff x="1295400" y="5334000"/>
                <a:chExt cx="6248400" cy="1104101"/>
              </a:xfrm>
            </p:grpSpPr>
            <p:sp>
              <p:nvSpPr>
                <p:cNvPr id="20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20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20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20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204" name="Group 43"/>
                <p:cNvGrpSpPr>
                  <a:grpSpLocks/>
                </p:cNvGrpSpPr>
                <p:nvPr/>
              </p:nvGrpSpPr>
              <p:grpSpPr bwMode="auto">
                <a:xfrm>
                  <a:off x="5724343" y="533400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22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233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23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31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32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24" name="Freeform 24"/>
                <p:cNvSpPr>
                  <a:spLocks/>
                </p:cNvSpPr>
                <p:nvPr/>
              </p:nvSpPr>
              <p:spPr bwMode="auto">
                <a:xfrm>
                  <a:off x="5539666" y="5412867"/>
                  <a:ext cx="524405" cy="119131"/>
                </a:xfrm>
                <a:custGeom>
                  <a:avLst/>
                  <a:gdLst>
                    <a:gd name="T0" fmla="*/ 0 w 480"/>
                    <a:gd name="T1" fmla="*/ 2147483647 h 88"/>
                    <a:gd name="T2" fmla="*/ 2147483647 w 480"/>
                    <a:gd name="T3" fmla="*/ 0 h 88"/>
                    <a:gd name="T4" fmla="*/ 2147483647 w 480"/>
                    <a:gd name="T5" fmla="*/ 2147483647 h 88"/>
                    <a:gd name="T6" fmla="*/ 0 60000 65536"/>
                    <a:gd name="T7" fmla="*/ 0 60000 65536"/>
                    <a:gd name="T8" fmla="*/ 0 60000 65536"/>
                    <a:gd name="T9" fmla="*/ 0 w 480"/>
                    <a:gd name="T10" fmla="*/ 0 h 88"/>
                    <a:gd name="T11" fmla="*/ 480 w 48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0" h="88">
                      <a:moveTo>
                        <a:pt x="0" y="87"/>
                      </a:moveTo>
                      <a:cubicBezTo>
                        <a:pt x="39" y="73"/>
                        <a:pt x="157" y="0"/>
                        <a:pt x="237" y="0"/>
                      </a:cubicBezTo>
                      <a:cubicBezTo>
                        <a:pt x="317" y="0"/>
                        <a:pt x="430" y="70"/>
                        <a:pt x="480" y="8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oval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206" name="Group 52"/>
                <p:cNvGrpSpPr>
                  <a:grpSpLocks/>
                </p:cNvGrpSpPr>
                <p:nvPr/>
              </p:nvGrpSpPr>
              <p:grpSpPr bwMode="auto">
                <a:xfrm>
                  <a:off x="2775135" y="534426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21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21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21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18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7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20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21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20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1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21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99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7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236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88067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sp>
        <p:nvSpPr>
          <p:cNvPr id="88077" name="Freeform 30"/>
          <p:cNvSpPr>
            <a:spLocks/>
          </p:cNvSpPr>
          <p:nvPr/>
        </p:nvSpPr>
        <p:spPr bwMode="auto">
          <a:xfrm rot="10800000">
            <a:off x="4724400" y="5491163"/>
            <a:ext cx="1595438" cy="376237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681731" y="2667000"/>
            <a:ext cx="7806632" cy="914400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44"/>
          <p:cNvGrpSpPr>
            <a:grpSpLocks/>
          </p:cNvGrpSpPr>
          <p:nvPr/>
        </p:nvGrpSpPr>
        <p:grpSpPr bwMode="auto">
          <a:xfrm>
            <a:off x="4713288" y="5343525"/>
            <a:ext cx="1438275" cy="598488"/>
            <a:chOff x="5181600" y="5126121"/>
            <a:chExt cx="2133600" cy="888332"/>
          </a:xfrm>
        </p:grpSpPr>
        <p:grpSp>
          <p:nvGrpSpPr>
            <p:cNvPr id="58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62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63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64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59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0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5" name="Freeform 24"/>
          <p:cNvSpPr>
            <a:spLocks/>
          </p:cNvSpPr>
          <p:nvPr/>
        </p:nvSpPr>
        <p:spPr bwMode="auto">
          <a:xfrm>
            <a:off x="4575175" y="5105400"/>
            <a:ext cx="1597025" cy="381000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0" name="Group 69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2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8" cy="873125"/>
                <a:chOff x="1295400" y="5334000"/>
                <a:chExt cx="6248401" cy="1104101"/>
              </a:xfrm>
            </p:grpSpPr>
            <p:sp>
              <p:nvSpPr>
                <p:cNvPr id="7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7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7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8" name="Group 43"/>
                <p:cNvGrpSpPr>
                  <a:grpSpLocks/>
                </p:cNvGrpSpPr>
                <p:nvPr/>
              </p:nvGrpSpPr>
              <p:grpSpPr bwMode="auto">
                <a:xfrm>
                  <a:off x="6081737" y="5334000"/>
                  <a:ext cx="1462064" cy="757538"/>
                  <a:chOff x="5600700" y="5126121"/>
                  <a:chExt cx="1714500" cy="888332"/>
                </a:xfrm>
              </p:grpSpPr>
              <p:grpSp>
                <p:nvGrpSpPr>
                  <p:cNvPr id="9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9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9" name="Freeform 24"/>
                <p:cNvSpPr>
                  <a:spLocks/>
                </p:cNvSpPr>
                <p:nvPr/>
              </p:nvSpPr>
              <p:spPr bwMode="auto">
                <a:xfrm>
                  <a:off x="5539666" y="5412867"/>
                  <a:ext cx="524405" cy="119131"/>
                </a:xfrm>
                <a:custGeom>
                  <a:avLst/>
                  <a:gdLst>
                    <a:gd name="T0" fmla="*/ 0 w 480"/>
                    <a:gd name="T1" fmla="*/ 2147483647 h 88"/>
                    <a:gd name="T2" fmla="*/ 2147483647 w 480"/>
                    <a:gd name="T3" fmla="*/ 0 h 88"/>
                    <a:gd name="T4" fmla="*/ 2147483647 w 480"/>
                    <a:gd name="T5" fmla="*/ 2147483647 h 88"/>
                    <a:gd name="T6" fmla="*/ 0 60000 65536"/>
                    <a:gd name="T7" fmla="*/ 0 60000 65536"/>
                    <a:gd name="T8" fmla="*/ 0 60000 65536"/>
                    <a:gd name="T9" fmla="*/ 0 w 480"/>
                    <a:gd name="T10" fmla="*/ 0 h 88"/>
                    <a:gd name="T11" fmla="*/ 480 w 48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0" h="88">
                      <a:moveTo>
                        <a:pt x="0" y="87"/>
                      </a:moveTo>
                      <a:cubicBezTo>
                        <a:pt x="39" y="73"/>
                        <a:pt x="157" y="0"/>
                        <a:pt x="237" y="0"/>
                      </a:cubicBezTo>
                      <a:cubicBezTo>
                        <a:pt x="317" y="0"/>
                        <a:pt x="430" y="70"/>
                        <a:pt x="480" y="8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oval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80" name="Group 52"/>
                <p:cNvGrpSpPr>
                  <a:grpSpLocks/>
                </p:cNvGrpSpPr>
                <p:nvPr/>
              </p:nvGrpSpPr>
              <p:grpSpPr bwMode="auto">
                <a:xfrm>
                  <a:off x="2775135" y="534426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8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1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2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3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2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89091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7406" y="35814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30"/>
          <p:cNvSpPr>
            <a:spLocks/>
          </p:cNvSpPr>
          <p:nvPr/>
        </p:nvSpPr>
        <p:spPr bwMode="auto">
          <a:xfrm rot="10800000">
            <a:off x="4724400" y="5491163"/>
            <a:ext cx="1595438" cy="376237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1" name="Group 44"/>
          <p:cNvGrpSpPr>
            <a:grpSpLocks/>
          </p:cNvGrpSpPr>
          <p:nvPr/>
        </p:nvGrpSpPr>
        <p:grpSpPr bwMode="auto">
          <a:xfrm>
            <a:off x="4713288" y="5343525"/>
            <a:ext cx="1438275" cy="598488"/>
            <a:chOff x="5181600" y="5126121"/>
            <a:chExt cx="2133600" cy="888332"/>
          </a:xfrm>
        </p:grpSpPr>
        <p:grpSp>
          <p:nvGrpSpPr>
            <p:cNvPr id="62" name="Group 40"/>
            <p:cNvGrpSpPr>
              <a:grpSpLocks/>
            </p:cNvGrpSpPr>
            <p:nvPr/>
          </p:nvGrpSpPr>
          <p:grpSpPr bwMode="auto">
            <a:xfrm>
              <a:off x="5600700" y="5126121"/>
              <a:ext cx="1309371" cy="436479"/>
              <a:chOff x="5600700" y="5126121"/>
              <a:chExt cx="1563437" cy="521172"/>
            </a:xfrm>
          </p:grpSpPr>
          <p:sp>
            <p:nvSpPr>
              <p:cNvPr id="66" name="Rectangle 23"/>
              <p:cNvSpPr>
                <a:spLocks noChangeArrowheads="1"/>
              </p:cNvSpPr>
              <p:nvPr/>
            </p:nvSpPr>
            <p:spPr bwMode="auto">
              <a:xfrm>
                <a:off x="56007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67" name="Rectangle 24"/>
              <p:cNvSpPr>
                <a:spLocks noChangeArrowheads="1"/>
              </p:cNvSpPr>
              <p:nvPr/>
            </p:nvSpPr>
            <p:spPr bwMode="auto">
              <a:xfrm>
                <a:off x="6121400" y="5126593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  <p:sp>
            <p:nvSpPr>
              <p:cNvPr id="69" name="Rectangle 24"/>
              <p:cNvSpPr>
                <a:spLocks noChangeArrowheads="1"/>
              </p:cNvSpPr>
              <p:nvPr/>
            </p:nvSpPr>
            <p:spPr bwMode="auto">
              <a:xfrm>
                <a:off x="6643437" y="5126121"/>
                <a:ext cx="520700" cy="52070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>
                  <a:latin typeface="Calibri" pitchFamily="34" charset="0"/>
                </a:endParaRPr>
              </a:p>
            </p:txBody>
          </p:sp>
        </p:grpSp>
        <p:sp>
          <p:nvSpPr>
            <p:cNvPr id="63" name="Line 31"/>
            <p:cNvSpPr>
              <a:spLocks noChangeShapeType="1"/>
            </p:cNvSpPr>
            <p:nvPr/>
          </p:nvSpPr>
          <p:spPr bwMode="auto">
            <a:xfrm>
              <a:off x="6256421" y="5348706"/>
              <a:ext cx="0" cy="6657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4" name="Freeform 24"/>
            <p:cNvSpPr>
              <a:spLocks/>
            </p:cNvSpPr>
            <p:nvPr/>
          </p:nvSpPr>
          <p:spPr bwMode="auto">
            <a:xfrm>
              <a:off x="6700253" y="5205245"/>
              <a:ext cx="614947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" name="Freeform 30"/>
            <p:cNvSpPr>
              <a:spLocks/>
            </p:cNvSpPr>
            <p:nvPr/>
          </p:nvSpPr>
          <p:spPr bwMode="auto">
            <a:xfrm rot="10800000">
              <a:off x="5181600" y="5342941"/>
              <a:ext cx="635000" cy="139700"/>
            </a:xfrm>
            <a:custGeom>
              <a:avLst/>
              <a:gdLst>
                <a:gd name="T0" fmla="*/ 0 w 480"/>
                <a:gd name="T1" fmla="*/ 2147483647 h 88"/>
                <a:gd name="T2" fmla="*/ 2147483647 w 480"/>
                <a:gd name="T3" fmla="*/ 0 h 88"/>
                <a:gd name="T4" fmla="*/ 2147483647 w 480"/>
                <a:gd name="T5" fmla="*/ 2147483647 h 88"/>
                <a:gd name="T6" fmla="*/ 0 60000 65536"/>
                <a:gd name="T7" fmla="*/ 0 60000 65536"/>
                <a:gd name="T8" fmla="*/ 0 60000 65536"/>
                <a:gd name="T9" fmla="*/ 0 w 480"/>
                <a:gd name="T10" fmla="*/ 0 h 88"/>
                <a:gd name="T11" fmla="*/ 480 w 480"/>
                <a:gd name="T12" fmla="*/ 88 h 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88">
                  <a:moveTo>
                    <a:pt x="0" y="87"/>
                  </a:moveTo>
                  <a:cubicBezTo>
                    <a:pt x="39" y="73"/>
                    <a:pt x="157" y="0"/>
                    <a:pt x="237" y="0"/>
                  </a:cubicBezTo>
                  <a:cubicBezTo>
                    <a:pt x="317" y="0"/>
                    <a:pt x="430" y="70"/>
                    <a:pt x="480" y="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0" name="Freeform 24"/>
          <p:cNvSpPr>
            <a:spLocks/>
          </p:cNvSpPr>
          <p:nvPr/>
        </p:nvSpPr>
        <p:spPr bwMode="auto">
          <a:xfrm>
            <a:off x="4575175" y="5105400"/>
            <a:ext cx="1597025" cy="381000"/>
          </a:xfrm>
          <a:custGeom>
            <a:avLst/>
            <a:gdLst>
              <a:gd name="T0" fmla="*/ 0 w 480"/>
              <a:gd name="T1" fmla="*/ 2147483647 h 88"/>
              <a:gd name="T2" fmla="*/ 2147483647 w 480"/>
              <a:gd name="T3" fmla="*/ 0 h 88"/>
              <a:gd name="T4" fmla="*/ 2147483647 w 480"/>
              <a:gd name="T5" fmla="*/ 2147483647 h 88"/>
              <a:gd name="T6" fmla="*/ 0 60000 65536"/>
              <a:gd name="T7" fmla="*/ 0 60000 65536"/>
              <a:gd name="T8" fmla="*/ 0 60000 65536"/>
              <a:gd name="T9" fmla="*/ 0 w 480"/>
              <a:gd name="T10" fmla="*/ 0 h 88"/>
              <a:gd name="T11" fmla="*/ 480 w 48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88">
                <a:moveTo>
                  <a:pt x="0" y="87"/>
                </a:moveTo>
                <a:cubicBezTo>
                  <a:pt x="39" y="73"/>
                  <a:pt x="157" y="0"/>
                  <a:pt x="237" y="0"/>
                </a:cubicBezTo>
                <a:cubicBezTo>
                  <a:pt x="317" y="0"/>
                  <a:pt x="430" y="70"/>
                  <a:pt x="480" y="8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 type="oval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72" name="Text Box 13"/>
          <p:cNvSpPr txBox="1">
            <a:spLocks noChangeArrowheads="1"/>
          </p:cNvSpPr>
          <p:nvPr/>
        </p:nvSpPr>
        <p:spPr bwMode="auto">
          <a:xfrm>
            <a:off x="7451725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73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2063750" y="5325995"/>
            <a:ext cx="5589587" cy="881130"/>
            <a:chOff x="2063750" y="5325995"/>
            <a:chExt cx="5589587" cy="881130"/>
          </a:xfrm>
        </p:grpSpPr>
        <p:grpSp>
          <p:nvGrpSpPr>
            <p:cNvPr id="76" name="Group 75"/>
            <p:cNvGrpSpPr/>
            <p:nvPr/>
          </p:nvGrpSpPr>
          <p:grpSpPr>
            <a:xfrm>
              <a:off x="2383374" y="5334000"/>
              <a:ext cx="5269963" cy="873125"/>
              <a:chOff x="2383374" y="5334000"/>
              <a:chExt cx="5269963" cy="873125"/>
            </a:xfrm>
          </p:grpSpPr>
          <p:grpSp>
            <p:nvGrpSpPr>
              <p:cNvPr id="78" name="Group 96"/>
              <p:cNvGrpSpPr>
                <a:grpSpLocks/>
              </p:cNvGrpSpPr>
              <p:nvPr/>
            </p:nvGrpSpPr>
            <p:grpSpPr bwMode="auto">
              <a:xfrm>
                <a:off x="2383374" y="5334000"/>
                <a:ext cx="4937658" cy="873125"/>
                <a:chOff x="1295400" y="5334000"/>
                <a:chExt cx="6248401" cy="1104101"/>
              </a:xfrm>
            </p:grpSpPr>
            <p:sp>
              <p:nvSpPr>
                <p:cNvPr id="8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8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8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749633" y="6113198"/>
                  <a:ext cx="786125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Howard</a:t>
                  </a:r>
                </a:p>
              </p:txBody>
            </p:sp>
            <p:sp>
              <p:nvSpPr>
                <p:cNvPr id="8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6439129" y="6113198"/>
                  <a:ext cx="404901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84" name="Group 43"/>
                <p:cNvGrpSpPr>
                  <a:grpSpLocks/>
                </p:cNvGrpSpPr>
                <p:nvPr/>
              </p:nvGrpSpPr>
              <p:grpSpPr bwMode="auto">
                <a:xfrm>
                  <a:off x="6081737" y="5334000"/>
                  <a:ext cx="1462064" cy="757538"/>
                  <a:chOff x="5600700" y="5126121"/>
                  <a:chExt cx="1714500" cy="888332"/>
                </a:xfrm>
              </p:grpSpPr>
              <p:grpSp>
                <p:nvGrpSpPr>
                  <p:cNvPr id="101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104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5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6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102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" name="Freeform 24"/>
                <p:cNvSpPr>
                  <a:spLocks/>
                </p:cNvSpPr>
                <p:nvPr/>
              </p:nvSpPr>
              <p:spPr bwMode="auto">
                <a:xfrm>
                  <a:off x="5539666" y="5412867"/>
                  <a:ext cx="524405" cy="119131"/>
                </a:xfrm>
                <a:custGeom>
                  <a:avLst/>
                  <a:gdLst>
                    <a:gd name="T0" fmla="*/ 0 w 480"/>
                    <a:gd name="T1" fmla="*/ 2147483647 h 88"/>
                    <a:gd name="T2" fmla="*/ 2147483647 w 480"/>
                    <a:gd name="T3" fmla="*/ 0 h 88"/>
                    <a:gd name="T4" fmla="*/ 2147483647 w 480"/>
                    <a:gd name="T5" fmla="*/ 2147483647 h 88"/>
                    <a:gd name="T6" fmla="*/ 0 60000 65536"/>
                    <a:gd name="T7" fmla="*/ 0 60000 65536"/>
                    <a:gd name="T8" fmla="*/ 0 60000 65536"/>
                    <a:gd name="T9" fmla="*/ 0 w 480"/>
                    <a:gd name="T10" fmla="*/ 0 h 88"/>
                    <a:gd name="T11" fmla="*/ 480 w 48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0" h="88">
                      <a:moveTo>
                        <a:pt x="0" y="87"/>
                      </a:moveTo>
                      <a:cubicBezTo>
                        <a:pt x="39" y="73"/>
                        <a:pt x="157" y="0"/>
                        <a:pt x="237" y="0"/>
                      </a:cubicBezTo>
                      <a:cubicBezTo>
                        <a:pt x="317" y="0"/>
                        <a:pt x="430" y="70"/>
                        <a:pt x="480" y="8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oval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86" name="Group 52"/>
                <p:cNvGrpSpPr>
                  <a:grpSpLocks/>
                </p:cNvGrpSpPr>
                <p:nvPr/>
              </p:nvGrpSpPr>
              <p:grpSpPr bwMode="auto">
                <a:xfrm>
                  <a:off x="2775135" y="534426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9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8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9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00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6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8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9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9" name="Text Box 32"/>
              <p:cNvSpPr txBox="1">
                <a:spLocks noChangeArrowheads="1"/>
              </p:cNvSpPr>
              <p:nvPr/>
            </p:nvSpPr>
            <p:spPr bwMode="auto">
              <a:xfrm>
                <a:off x="7250112" y="5404488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77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107" name="Line 16"/>
          <p:cNvSpPr>
            <a:spLocks noChangeShapeType="1"/>
          </p:cNvSpPr>
          <p:nvPr/>
        </p:nvSpPr>
        <p:spPr bwMode="auto">
          <a:xfrm flipH="1">
            <a:off x="7048023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89110" name="Group 60"/>
          <p:cNvGrpSpPr>
            <a:grpSpLocks/>
          </p:cNvGrpSpPr>
          <p:nvPr/>
        </p:nvGrpSpPr>
        <p:grpSpPr bwMode="auto">
          <a:xfrm>
            <a:off x="4953000" y="5105400"/>
            <a:ext cx="990600" cy="914400"/>
            <a:chOff x="381000" y="4419600"/>
            <a:chExt cx="990600" cy="914400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381000" y="4419600"/>
              <a:ext cx="990600" cy="9144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381000" y="4419600"/>
              <a:ext cx="914400" cy="9144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454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Removing a Node</a:t>
            </a:r>
          </a:p>
        </p:txBody>
      </p:sp>
      <p:sp>
        <p:nvSpPr>
          <p:cNvPr id="90115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prev node’s next point to the next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Have the next node’s prev point to the prev of the current node</a:t>
            </a:r>
          </a:p>
          <a:p>
            <a:pPr marL="533400" indent="-533400" eaLnBrk="1" hangingPunct="1">
              <a:buFont typeface="Wingdings" charset="2"/>
              <a:buAutoNum type="arabicPeriod"/>
            </a:pPr>
            <a:r>
              <a:rPr lang="en-US" altLang="en-US" smtClean="0"/>
              <a:t>Delete the current node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43082" y="4114800"/>
            <a:ext cx="7559977" cy="581621"/>
          </a:xfrm>
          <a:prstGeom prst="round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>
            <a:off x="1611313" y="4965700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head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>
            <a:off x="6355191" y="4962525"/>
            <a:ext cx="65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latin typeface="Calibri" pitchFamily="34" charset="0"/>
              </a:rPr>
              <a:t>tail</a:t>
            </a:r>
          </a:p>
        </p:txBody>
      </p:sp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2265362" y="5150643"/>
            <a:ext cx="378679" cy="2747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2063750" y="5325995"/>
            <a:ext cx="4445441" cy="885538"/>
            <a:chOff x="2063750" y="5325995"/>
            <a:chExt cx="4445441" cy="885538"/>
          </a:xfrm>
        </p:grpSpPr>
        <p:grpSp>
          <p:nvGrpSpPr>
            <p:cNvPr id="64" name="Group 63"/>
            <p:cNvGrpSpPr/>
            <p:nvPr/>
          </p:nvGrpSpPr>
          <p:grpSpPr>
            <a:xfrm>
              <a:off x="2383374" y="5342117"/>
              <a:ext cx="4125817" cy="869416"/>
              <a:chOff x="2383374" y="5342117"/>
              <a:chExt cx="4125817" cy="869416"/>
            </a:xfrm>
          </p:grpSpPr>
          <p:grpSp>
            <p:nvGrpSpPr>
              <p:cNvPr id="66" name="Group 96"/>
              <p:cNvGrpSpPr>
                <a:grpSpLocks/>
              </p:cNvGrpSpPr>
              <p:nvPr/>
            </p:nvGrpSpPr>
            <p:grpSpPr bwMode="auto">
              <a:xfrm>
                <a:off x="2383374" y="5342117"/>
                <a:ext cx="3793512" cy="869416"/>
                <a:chOff x="1295400" y="5344260"/>
                <a:chExt cx="4800532" cy="1099410"/>
              </a:xfrm>
            </p:grpSpPr>
            <p:sp>
              <p:nvSpPr>
                <p:cNvPr id="6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881664" y="6123148"/>
                  <a:ext cx="810950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Leonard</a:t>
                  </a:r>
                </a:p>
              </p:txBody>
            </p:sp>
            <p:sp>
              <p:nvSpPr>
                <p:cNvPr id="6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55079" y="6123148"/>
                  <a:ext cx="806794" cy="314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>
                      <a:solidFill>
                        <a:schemeClr val="tx2"/>
                      </a:solidFill>
                      <a:latin typeface="Calibri" pitchFamily="34" charset="0"/>
                    </a:rPr>
                    <a:t>Sheldon</a:t>
                  </a:r>
                </a:p>
              </p:txBody>
            </p:sp>
            <p:sp>
              <p:nvSpPr>
                <p:cNvPr id="7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5005744" y="6128716"/>
                  <a:ext cx="404901" cy="3149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dirty="0">
                      <a:solidFill>
                        <a:schemeClr val="tx2"/>
                      </a:solidFill>
                      <a:latin typeface="Calibri" pitchFamily="34" charset="0"/>
                    </a:rPr>
                    <a:t>Raj</a:t>
                  </a:r>
                </a:p>
              </p:txBody>
            </p:sp>
            <p:grpSp>
              <p:nvGrpSpPr>
                <p:cNvPr id="72" name="Group 43"/>
                <p:cNvGrpSpPr>
                  <a:grpSpLocks/>
                </p:cNvGrpSpPr>
                <p:nvPr/>
              </p:nvGrpSpPr>
              <p:grpSpPr bwMode="auto">
                <a:xfrm>
                  <a:off x="4633868" y="5350059"/>
                  <a:ext cx="1462064" cy="757538"/>
                  <a:chOff x="3902846" y="5144952"/>
                  <a:chExt cx="1714500" cy="888332"/>
                </a:xfrm>
              </p:grpSpPr>
              <p:grpSp>
                <p:nvGrpSpPr>
                  <p:cNvPr id="8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3902846" y="5144952"/>
                    <a:ext cx="1309371" cy="436479"/>
                    <a:chOff x="3573400" y="5148606"/>
                    <a:chExt cx="1563437" cy="521172"/>
                  </a:xfrm>
                </p:grpSpPr>
                <p:sp>
                  <p:nvSpPr>
                    <p:cNvPr id="92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73400" y="5149079"/>
                      <a:ext cx="520700" cy="52069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3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94100" y="5149078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94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16137" y="5148606"/>
                      <a:ext cx="520700" cy="520699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9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558567" y="5367537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 24"/>
                  <p:cNvSpPr>
                    <a:spLocks/>
                  </p:cNvSpPr>
                  <p:nvPr/>
                </p:nvSpPr>
                <p:spPr bwMode="auto">
                  <a:xfrm>
                    <a:off x="5002399" y="5224076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 24"/>
                <p:cNvSpPr>
                  <a:spLocks/>
                </p:cNvSpPr>
                <p:nvPr/>
              </p:nvSpPr>
              <p:spPr bwMode="auto">
                <a:xfrm>
                  <a:off x="4091797" y="5428925"/>
                  <a:ext cx="524405" cy="119131"/>
                </a:xfrm>
                <a:custGeom>
                  <a:avLst/>
                  <a:gdLst>
                    <a:gd name="T0" fmla="*/ 0 w 480"/>
                    <a:gd name="T1" fmla="*/ 2147483647 h 88"/>
                    <a:gd name="T2" fmla="*/ 2147483647 w 480"/>
                    <a:gd name="T3" fmla="*/ 0 h 88"/>
                    <a:gd name="T4" fmla="*/ 2147483647 w 480"/>
                    <a:gd name="T5" fmla="*/ 2147483647 h 88"/>
                    <a:gd name="T6" fmla="*/ 0 60000 65536"/>
                    <a:gd name="T7" fmla="*/ 0 60000 65536"/>
                    <a:gd name="T8" fmla="*/ 0 60000 65536"/>
                    <a:gd name="T9" fmla="*/ 0 w 480"/>
                    <a:gd name="T10" fmla="*/ 0 h 88"/>
                    <a:gd name="T11" fmla="*/ 480 w 48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80" h="88">
                      <a:moveTo>
                        <a:pt x="0" y="87"/>
                      </a:moveTo>
                      <a:cubicBezTo>
                        <a:pt x="39" y="73"/>
                        <a:pt x="157" y="0"/>
                        <a:pt x="237" y="0"/>
                      </a:cubicBezTo>
                      <a:cubicBezTo>
                        <a:pt x="317" y="0"/>
                        <a:pt x="430" y="70"/>
                        <a:pt x="480" y="88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 type="oval" w="sm" len="sm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74" name="Group 52"/>
                <p:cNvGrpSpPr>
                  <a:grpSpLocks/>
                </p:cNvGrpSpPr>
                <p:nvPr/>
              </p:nvGrpSpPr>
              <p:grpSpPr bwMode="auto">
                <a:xfrm>
                  <a:off x="2775135" y="5344260"/>
                  <a:ext cx="1473978" cy="757538"/>
                  <a:chOff x="5181600" y="5126121"/>
                  <a:chExt cx="1728471" cy="888332"/>
                </a:xfrm>
              </p:grpSpPr>
              <p:grpSp>
                <p:nvGrpSpPr>
                  <p:cNvPr id="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7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84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85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5" name="Group 60"/>
                <p:cNvGrpSpPr>
                  <a:grpSpLocks/>
                </p:cNvGrpSpPr>
                <p:nvPr/>
              </p:nvGrpSpPr>
              <p:grpSpPr bwMode="auto">
                <a:xfrm>
                  <a:off x="1295400" y="5355660"/>
                  <a:ext cx="1819457" cy="757538"/>
                  <a:chOff x="5181600" y="5126121"/>
                  <a:chExt cx="2133600" cy="888332"/>
                </a:xfrm>
              </p:grpSpPr>
              <p:grpSp>
                <p:nvGrpSpPr>
                  <p:cNvPr id="76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600700" y="5126121"/>
                    <a:ext cx="1309371" cy="436479"/>
                    <a:chOff x="5600700" y="5126121"/>
                    <a:chExt cx="1563437" cy="521172"/>
                  </a:xfrm>
                </p:grpSpPr>
                <p:sp>
                  <p:nvSpPr>
                    <p:cNvPr id="80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007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1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21400" y="5126593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2" name="Rectangle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43437" y="5126121"/>
                      <a:ext cx="520700" cy="5207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en-US" alt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77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6256421" y="5348706"/>
                    <a:ext cx="0" cy="665747"/>
                  </a:xfrm>
                  <a:prstGeom prst="line">
                    <a:avLst/>
                  </a:prstGeom>
                  <a:noFill/>
                  <a:ln w="19050">
                    <a:solidFill>
                      <a:schemeClr val="tx2"/>
                    </a:solidFill>
                    <a:round/>
                    <a:headEnd type="oval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24"/>
                  <p:cNvSpPr>
                    <a:spLocks/>
                  </p:cNvSpPr>
                  <p:nvPr/>
                </p:nvSpPr>
                <p:spPr bwMode="auto">
                  <a:xfrm>
                    <a:off x="6700253" y="5205245"/>
                    <a:ext cx="614947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 30"/>
                  <p:cNvSpPr>
                    <a:spLocks/>
                  </p:cNvSpPr>
                  <p:nvPr/>
                </p:nvSpPr>
                <p:spPr bwMode="auto">
                  <a:xfrm rot="10800000">
                    <a:off x="5181600" y="5342941"/>
                    <a:ext cx="635000" cy="139700"/>
                  </a:xfrm>
                  <a:custGeom>
                    <a:avLst/>
                    <a:gdLst>
                      <a:gd name="T0" fmla="*/ 0 w 480"/>
                      <a:gd name="T1" fmla="*/ 2147483647 h 88"/>
                      <a:gd name="T2" fmla="*/ 2147483647 w 480"/>
                      <a:gd name="T3" fmla="*/ 0 h 88"/>
                      <a:gd name="T4" fmla="*/ 2147483647 w 480"/>
                      <a:gd name="T5" fmla="*/ 2147483647 h 88"/>
                      <a:gd name="T6" fmla="*/ 0 60000 65536"/>
                      <a:gd name="T7" fmla="*/ 0 60000 65536"/>
                      <a:gd name="T8" fmla="*/ 0 60000 65536"/>
                      <a:gd name="T9" fmla="*/ 0 w 480"/>
                      <a:gd name="T10" fmla="*/ 0 h 88"/>
                      <a:gd name="T11" fmla="*/ 480 w 480"/>
                      <a:gd name="T12" fmla="*/ 88 h 8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80" h="88">
                        <a:moveTo>
                          <a:pt x="0" y="87"/>
                        </a:moveTo>
                        <a:cubicBezTo>
                          <a:pt x="39" y="73"/>
                          <a:pt x="157" y="0"/>
                          <a:pt x="237" y="0"/>
                        </a:cubicBezTo>
                        <a:cubicBezTo>
                          <a:pt x="317" y="0"/>
                          <a:pt x="430" y="70"/>
                          <a:pt x="480" y="8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 type="oval" w="sm" len="sm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7" name="Text Box 32"/>
              <p:cNvSpPr txBox="1">
                <a:spLocks noChangeArrowheads="1"/>
              </p:cNvSpPr>
              <p:nvPr/>
            </p:nvSpPr>
            <p:spPr bwMode="auto">
              <a:xfrm>
                <a:off x="6105966" y="5417187"/>
                <a:ext cx="403225" cy="3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b="1" dirty="0">
                    <a:solidFill>
                      <a:srgbClr val="0000FF"/>
                    </a:solidFill>
                    <a:latin typeface="Calibri" pitchFamily="34" charset="0"/>
                    <a:sym typeface="Symbol" charset="2"/>
                  </a:rPr>
                  <a:t></a:t>
                </a:r>
                <a:endParaRPr lang="en-US" altLang="en-US" b="1" dirty="0">
                  <a:solidFill>
                    <a:srgbClr val="0000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2063750" y="5325995"/>
              <a:ext cx="403225" cy="38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b="1" dirty="0">
                  <a:solidFill>
                    <a:srgbClr val="0000FF"/>
                  </a:solidFill>
                  <a:latin typeface="Calibri" pitchFamily="34" charset="0"/>
                  <a:sym typeface="Symbol" charset="2"/>
                </a:rPr>
                <a:t></a:t>
              </a:r>
              <a:endParaRPr lang="en-US" altLang="en-US" b="1" dirty="0">
                <a:solidFill>
                  <a:srgbClr val="0000FF"/>
                </a:solidFill>
                <a:latin typeface="Calibri" pitchFamily="34" charset="0"/>
              </a:endParaRPr>
            </a:p>
          </p:txBody>
        </p:sp>
      </p:grpSp>
      <p:sp>
        <p:nvSpPr>
          <p:cNvPr id="95" name="Line 16"/>
          <p:cNvSpPr>
            <a:spLocks noChangeShapeType="1"/>
          </p:cNvSpPr>
          <p:nvPr/>
        </p:nvSpPr>
        <p:spPr bwMode="auto">
          <a:xfrm flipH="1">
            <a:off x="5951489" y="5150645"/>
            <a:ext cx="495774" cy="2004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Doubly Linked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ends the description of a doubly linked list</a:t>
            </a:r>
          </a:p>
          <a:p>
            <a:endParaRPr lang="en-US" dirty="0"/>
          </a:p>
          <a:p>
            <a:r>
              <a:rPr lang="en-US" dirty="0" smtClean="0"/>
              <a:t>Next</a:t>
            </a:r>
          </a:p>
          <a:p>
            <a:pPr lvl="1"/>
            <a:r>
              <a:rPr lang="en-US" dirty="0" err="1" smtClean="0"/>
              <a:t>Deques</a:t>
            </a:r>
            <a:r>
              <a:rPr lang="en-US" dirty="0" smtClean="0"/>
              <a:t>  (decks): Double Ended Queues</a:t>
            </a:r>
          </a:p>
          <a:p>
            <a:pPr lvl="2"/>
            <a:r>
              <a:rPr lang="en-US" dirty="0" smtClean="0"/>
              <a:t>And using Doubly Linked Lists to implement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Marker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 smtClean="0"/>
              <a:t>Questions on:</a:t>
            </a:r>
          </a:p>
          <a:p>
            <a:pPr lvl="1"/>
            <a:r>
              <a:rPr lang="en-US" dirty="0"/>
              <a:t>Review </a:t>
            </a:r>
            <a:r>
              <a:rPr lang="en-US" dirty="0" smtClean="0"/>
              <a:t>Stacks, Singly Linked Lists</a:t>
            </a:r>
            <a:endParaRPr lang="en-US" dirty="0"/>
          </a:p>
          <a:p>
            <a:pPr lvl="1"/>
            <a:r>
              <a:rPr lang="en-US" dirty="0" smtClean="0"/>
              <a:t>Queues</a:t>
            </a:r>
          </a:p>
          <a:p>
            <a:pPr lvl="2"/>
            <a:r>
              <a:rPr lang="en-US" dirty="0" smtClean="0"/>
              <a:t>In General</a:t>
            </a:r>
          </a:p>
          <a:p>
            <a:pPr lvl="2"/>
            <a:r>
              <a:rPr lang="en-US" dirty="0" smtClean="0"/>
              <a:t>Concept of Implementation using Circular Array</a:t>
            </a:r>
          </a:p>
          <a:p>
            <a:pPr lvl="2"/>
            <a:r>
              <a:rPr lang="en-US" dirty="0" smtClean="0"/>
              <a:t>Pseudo-Code Implementation</a:t>
            </a:r>
          </a:p>
          <a:p>
            <a:pPr lvl="2"/>
            <a:r>
              <a:rPr lang="en-US" dirty="0" smtClean="0"/>
              <a:t>Linked List Implementation Concept</a:t>
            </a:r>
          </a:p>
          <a:p>
            <a:pPr lvl="1"/>
            <a:r>
              <a:rPr lang="en-US" dirty="0"/>
              <a:t>Doubly Linked List</a:t>
            </a:r>
          </a:p>
          <a:p>
            <a:pPr lvl="2"/>
            <a:r>
              <a:rPr lang="en-US" dirty="0" smtClean="0"/>
              <a:t>General Concept, Node Setup</a:t>
            </a:r>
          </a:p>
          <a:p>
            <a:pPr lvl="2"/>
            <a:r>
              <a:rPr lang="en-US" dirty="0"/>
              <a:t>Pseudo-Code Implementation Concept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Next up</a:t>
            </a:r>
          </a:p>
          <a:p>
            <a:pPr lvl="1"/>
            <a:r>
              <a:rPr lang="en-US" dirty="0" err="1" smtClean="0"/>
              <a:t>Deques</a:t>
            </a:r>
            <a:r>
              <a:rPr lang="en-US" dirty="0" smtClean="0"/>
              <a:t> (pronounced Decks)</a:t>
            </a:r>
          </a:p>
          <a:p>
            <a:pPr lvl="2"/>
            <a:r>
              <a:rPr lang="en-US" dirty="0" smtClean="0"/>
              <a:t>Implemented Using Doubly Linked Lists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419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Double-Ended Queues</a:t>
            </a:r>
            <a:endParaRPr lang="en-US" altLang="en-US" sz="4000" dirty="0" smtClean="0"/>
          </a:p>
        </p:txBody>
      </p:sp>
      <p:sp>
        <p:nvSpPr>
          <p:cNvPr id="7168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3962400" cy="52578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The </a:t>
            </a:r>
            <a:r>
              <a:rPr lang="en-US" sz="2000" dirty="0" smtClean="0">
                <a:solidFill>
                  <a:srgbClr val="FF0000"/>
                </a:solidFill>
              </a:rPr>
              <a:t>Double-Ended Queue, or </a:t>
            </a:r>
            <a:r>
              <a:rPr lang="en-US" sz="2000" dirty="0" err="1" smtClean="0">
                <a:solidFill>
                  <a:srgbClr val="FF0000"/>
                </a:solidFill>
              </a:rPr>
              <a:t>Deque</a:t>
            </a:r>
            <a:r>
              <a:rPr lang="en-US" sz="2000" dirty="0" smtClean="0">
                <a:solidFill>
                  <a:schemeClr val="tx2"/>
                </a:solidFill>
              </a:rPr>
              <a:t>,</a:t>
            </a:r>
            <a:r>
              <a:rPr lang="en-US" sz="2000" dirty="0" smtClean="0"/>
              <a:t> ADT stores arbitrary objects. (Pronounced ‘deck’)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Richer than stack or queue ADTs. </a:t>
            </a:r>
            <a:r>
              <a:rPr lang="en-US" sz="2000" b="1" dirty="0" smtClean="0"/>
              <a:t>Supports insertions and deletions at both the front and the end</a:t>
            </a:r>
            <a:r>
              <a:rPr lang="en-US" sz="2000" dirty="0" smtClean="0"/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b="1" dirty="0" smtClean="0"/>
              <a:t>Main </a:t>
            </a:r>
            <a:r>
              <a:rPr lang="en-US" sz="2000" b="1" dirty="0" err="1" smtClean="0"/>
              <a:t>deque</a:t>
            </a:r>
            <a:r>
              <a:rPr lang="en-US" sz="2000" b="1" dirty="0" smtClean="0"/>
              <a:t> operations: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insertFirst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beginning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insertLast</a:t>
            </a:r>
            <a:r>
              <a:rPr lang="en-US" sz="1800" dirty="0" smtClean="0">
                <a:solidFill>
                  <a:srgbClr val="FF0000"/>
                </a:solidFill>
              </a:rPr>
              <a:t>(object o)</a:t>
            </a:r>
            <a:r>
              <a:rPr lang="en-US" sz="1800" dirty="0" smtClean="0"/>
              <a:t>: inserts element o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removeFirst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front of the </a:t>
            </a:r>
            <a:r>
              <a:rPr lang="en-US" sz="1800" dirty="0" err="1" smtClean="0"/>
              <a:t>deque</a:t>
            </a:r>
            <a:endParaRPr lang="en-US" sz="1800" dirty="0" smtClean="0"/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removeLast</a:t>
            </a:r>
            <a:r>
              <a:rPr lang="en-US" sz="1800" dirty="0" smtClean="0">
                <a:solidFill>
                  <a:srgbClr val="FF0000"/>
                </a:solidFill>
              </a:rPr>
              <a:t>()</a:t>
            </a:r>
            <a:r>
              <a:rPr lang="en-US" sz="1800" dirty="0" smtClean="0"/>
              <a:t>: removes and returns the element at the end of the </a:t>
            </a:r>
            <a:r>
              <a:rPr lang="en-US" sz="1800" dirty="0" err="1" smtClean="0"/>
              <a:t>deque</a:t>
            </a:r>
            <a:endParaRPr lang="en-US" sz="1800" dirty="0" smtClean="0"/>
          </a:p>
        </p:txBody>
      </p:sp>
      <p:sp>
        <p:nvSpPr>
          <p:cNvPr id="2053" name="Rectangle 4" descr="Rectangle: Click to edit Master text styles&#10;Second level&#10;Third level&#10;Fourth level&#10;Fifth level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676400"/>
            <a:ext cx="4267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Auxiliary </a:t>
            </a:r>
            <a:r>
              <a:rPr lang="en-US" altLang="en-US" sz="2000" dirty="0" err="1" smtClean="0"/>
              <a:t>deque</a:t>
            </a:r>
            <a:r>
              <a:rPr lang="en-US" altLang="en-US" sz="2000" dirty="0" smtClean="0"/>
              <a:t> operations: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first()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last()</a:t>
            </a:r>
            <a:r>
              <a:rPr lang="en-US" altLang="en-US" sz="1800" dirty="0" smtClean="0"/>
              <a:t>: returns the element at the front without removing it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size()</a:t>
            </a:r>
            <a:r>
              <a:rPr lang="en-US" altLang="en-US" sz="1800" dirty="0" smtClean="0"/>
              <a:t>: returns the number of elements stored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err="1" smtClean="0">
                <a:solidFill>
                  <a:srgbClr val="FF0000"/>
                </a:solidFill>
              </a:rPr>
              <a:t>isEmpty</a:t>
            </a:r>
            <a:r>
              <a:rPr lang="en-US" altLang="en-US" sz="1800" dirty="0" smtClean="0">
                <a:solidFill>
                  <a:srgbClr val="FF0000"/>
                </a:solidFill>
              </a:rPr>
              <a:t>()</a:t>
            </a:r>
            <a:r>
              <a:rPr lang="en-US" altLang="en-US" sz="1800" dirty="0" smtClean="0"/>
              <a:t>: returns a Boolean value indicating whether no elements are stored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000" dirty="0" smtClean="0"/>
              <a:t>Exceptions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Attempting to execute </a:t>
            </a:r>
            <a:r>
              <a:rPr lang="en-US" altLang="en-US" sz="1800" dirty="0" err="1" smtClean="0"/>
              <a:t>removeFirst,removeLast</a:t>
            </a:r>
            <a:r>
              <a:rPr lang="en-US" altLang="en-US" sz="1800" dirty="0" smtClean="0"/>
              <a:t>, front, or last on an empty </a:t>
            </a:r>
            <a:r>
              <a:rPr lang="en-US" altLang="en-US" sz="1800" dirty="0" err="1" smtClean="0"/>
              <a:t>deque</a:t>
            </a:r>
            <a:r>
              <a:rPr lang="en-US" altLang="en-US" sz="1800" dirty="0" smtClean="0"/>
              <a:t> throws an </a:t>
            </a:r>
            <a:r>
              <a:rPr lang="en-US" altLang="en-US" sz="1800" dirty="0" err="1" smtClean="0">
                <a:solidFill>
                  <a:srgbClr val="FF0000"/>
                </a:solidFill>
              </a:rPr>
              <a:t>EmptyDequeException</a:t>
            </a:r>
            <a:endParaRPr lang="en-US" altLang="en-US" sz="18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917185"/>
              </p:ext>
            </p:extLst>
          </p:nvPr>
        </p:nvGraphicFramePr>
        <p:xfrm>
          <a:off x="8001000" y="228600"/>
          <a:ext cx="69754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Clip" r:id="rId4" imgW="1878594" imgH="3468986" progId="MS_ClipArt_Gallery.2">
                  <p:embed/>
                </p:oleObj>
              </mc:Choice>
              <mc:Fallback>
                <p:oleObj name="Clip" r:id="rId4" imgW="1878594" imgH="3468986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228600"/>
                        <a:ext cx="697548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4800600" y="1524000"/>
            <a:ext cx="4191000" cy="4876800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6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ent Office - 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8485</TotalTime>
  <Words>8539</Words>
  <Application>Microsoft Office PowerPoint</Application>
  <PresentationFormat>On-screen Show (4:3)</PresentationFormat>
  <Paragraphs>1742</Paragraphs>
  <Slides>115</Slides>
  <Notes>17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7" baseType="lpstr">
      <vt:lpstr>Office Theme</vt:lpstr>
      <vt:lpstr>Clip</vt:lpstr>
      <vt:lpstr>Queues and Implementing Them Using Other Data Structures</vt:lpstr>
      <vt:lpstr>Points of Note</vt:lpstr>
      <vt:lpstr>Last Time</vt:lpstr>
      <vt:lpstr>Today</vt:lpstr>
      <vt:lpstr>Marker Slide</vt:lpstr>
      <vt:lpstr>Review Class Exercise: Stacks</vt:lpstr>
      <vt:lpstr>Review – Questions </vt:lpstr>
      <vt:lpstr>Marker Slide</vt:lpstr>
      <vt:lpstr>Previously</vt:lpstr>
      <vt:lpstr>Singly Linked List</vt:lpstr>
      <vt:lpstr>Singly Linked List</vt:lpstr>
      <vt:lpstr>Singly Linked List</vt:lpstr>
      <vt:lpstr>Singly Linked List Node</vt:lpstr>
      <vt:lpstr>Singly Linked List</vt:lpstr>
      <vt:lpstr>Marker Slide</vt:lpstr>
      <vt:lpstr>Stack with a Singly Linked List</vt:lpstr>
      <vt:lpstr>Stack and Singly Linked List</vt:lpstr>
      <vt:lpstr>Stack and Singly Linked List</vt:lpstr>
      <vt:lpstr>Stack and Singly Linked List</vt:lpstr>
      <vt:lpstr>Stack and Singly Linked List</vt:lpstr>
      <vt:lpstr>Stack and Singly Linked List</vt:lpstr>
      <vt:lpstr>Stack and Singly Linked List</vt:lpstr>
      <vt:lpstr>Stack and Singly Linked List</vt:lpstr>
      <vt:lpstr>Stack with a Singly Linked List</vt:lpstr>
      <vt:lpstr>Marker Slide</vt:lpstr>
      <vt:lpstr>Queues</vt:lpstr>
      <vt:lpstr>Queue Behavior</vt:lpstr>
      <vt:lpstr>Queue ADT</vt:lpstr>
      <vt:lpstr>Queue ADT</vt:lpstr>
      <vt:lpstr>Queue ADT</vt:lpstr>
      <vt:lpstr>Class Exercise: Queues</vt:lpstr>
      <vt:lpstr>Applications of Queues</vt:lpstr>
      <vt:lpstr>Marker Slide</vt:lpstr>
      <vt:lpstr>Possible Queue Template</vt:lpstr>
      <vt:lpstr>Possible Queue Template</vt:lpstr>
      <vt:lpstr>Possible Queue Template</vt:lpstr>
      <vt:lpstr>Implementing a Queue: Static Array</vt:lpstr>
      <vt:lpstr>How the Array Implementation might work</vt:lpstr>
      <vt:lpstr>How the Array Implementation might work</vt:lpstr>
      <vt:lpstr>How the Array Implementation might work</vt:lpstr>
      <vt:lpstr>How the Array Implementation might work</vt:lpstr>
      <vt:lpstr>How the Array Implementation might work</vt:lpstr>
      <vt:lpstr>How the Array Implementation might work</vt:lpstr>
      <vt:lpstr>How the Array Implementation might work</vt:lpstr>
      <vt:lpstr>How the Array Implementation might work</vt:lpstr>
      <vt:lpstr>How the Array Implementation might work</vt:lpstr>
      <vt:lpstr>A Complication</vt:lpstr>
      <vt:lpstr>Solution: Going in Circles</vt:lpstr>
      <vt:lpstr>Solution: Going in Circles</vt:lpstr>
      <vt:lpstr>Solution: Going in Circles</vt:lpstr>
      <vt:lpstr>Marker Slide</vt:lpstr>
      <vt:lpstr>(static) Array-based Queue</vt:lpstr>
      <vt:lpstr>Queue Operations: size, isEmpty</vt:lpstr>
      <vt:lpstr>Queue Operations: enqueue</vt:lpstr>
      <vt:lpstr>Queue Operations: dequeue</vt:lpstr>
      <vt:lpstr>Performance and Limitations  - (static) array-based implementation of queue ADT</vt:lpstr>
      <vt:lpstr>Dynamic Array-based Queue</vt:lpstr>
      <vt:lpstr>D2L Example</vt:lpstr>
      <vt:lpstr>Marker Slide</vt:lpstr>
      <vt:lpstr>So Far, Have Seen</vt:lpstr>
      <vt:lpstr>So Far, Have Seen</vt:lpstr>
      <vt:lpstr>Informal C++ Queue Interface</vt:lpstr>
      <vt:lpstr>Queue and Singly Linked List</vt:lpstr>
      <vt:lpstr>Graded In-Class Exercise: Qlist</vt:lpstr>
      <vt:lpstr>Queue as a Singly Linked List</vt:lpstr>
      <vt:lpstr>Queue and Singly Linked List</vt:lpstr>
      <vt:lpstr>Queue and Singly Linked List</vt:lpstr>
      <vt:lpstr>Queue and Singly Linked List</vt:lpstr>
      <vt:lpstr>Queue and Singly Linked List</vt:lpstr>
      <vt:lpstr>Queue and Singly Linked List</vt:lpstr>
      <vt:lpstr>Queue and Singly Linked List</vt:lpstr>
      <vt:lpstr>Queue as a Singly Linked List</vt:lpstr>
      <vt:lpstr>Marker Slide</vt:lpstr>
      <vt:lpstr>Doubly Linked List</vt:lpstr>
      <vt:lpstr>Doubly Linked List</vt:lpstr>
      <vt:lpstr>Doubly Linked List</vt:lpstr>
      <vt:lpstr>Doubly Linked List Node in C++</vt:lpstr>
      <vt:lpstr>Marker Slide</vt:lpstr>
      <vt:lpstr>Doubly Linked List</vt:lpstr>
      <vt:lpstr>Doubly Linked List</vt:lpstr>
      <vt:lpstr>Doubly Linked List</vt:lpstr>
      <vt:lpstr>Adding a Node</vt:lpstr>
      <vt:lpstr>Adding a Node</vt:lpstr>
      <vt:lpstr>Adding a Node</vt:lpstr>
      <vt:lpstr>Adding a Node</vt:lpstr>
      <vt:lpstr>Adding a Node</vt:lpstr>
      <vt:lpstr>Adding a Node: Special Case</vt:lpstr>
      <vt:lpstr>Adding a Node: Special Case</vt:lpstr>
      <vt:lpstr>Adding a Node: Special Case</vt:lpstr>
      <vt:lpstr>Adding a Node: Special Case</vt:lpstr>
      <vt:lpstr>Adding a Node: Special Case</vt:lpstr>
      <vt:lpstr>Removing a Node</vt:lpstr>
      <vt:lpstr>Removing a Node</vt:lpstr>
      <vt:lpstr>Removing a Node</vt:lpstr>
      <vt:lpstr>Removing a Node</vt:lpstr>
      <vt:lpstr>Removing a Node</vt:lpstr>
      <vt:lpstr>End of Doubly Linked List</vt:lpstr>
      <vt:lpstr>Marker Slide</vt:lpstr>
      <vt:lpstr>Double-Ended Queues</vt:lpstr>
      <vt:lpstr>Double-Ended Queues</vt:lpstr>
      <vt:lpstr>Double-Ended Queues</vt:lpstr>
      <vt:lpstr>Double-Ended Queues &amp; Doubly Linked Lists</vt:lpstr>
      <vt:lpstr>In-Class Activity</vt:lpstr>
      <vt:lpstr>Deque with a Doubly Linked List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Double-Ended Queues &amp; Doubly Linked Lists</vt:lpstr>
      <vt:lpstr>Deque with a Doubly Linked List (repeat)</vt:lpstr>
      <vt:lpstr>Performance and Limitations  - doubly linked list implementation of deque ADT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Oriented Programming and C++</dc:title>
  <dc:creator>Dingle, Brent</dc:creator>
  <cp:lastModifiedBy>Dingle, Brent</cp:lastModifiedBy>
  <cp:revision>2011</cp:revision>
  <dcterms:created xsi:type="dcterms:W3CDTF">2006-08-16T00:00:00Z</dcterms:created>
  <dcterms:modified xsi:type="dcterms:W3CDTF">2014-11-01T14:58:19Z</dcterms:modified>
</cp:coreProperties>
</file>