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1"/>
  </p:notesMasterIdLst>
  <p:sldIdLst>
    <p:sldId id="256" r:id="rId2"/>
    <p:sldId id="552" r:id="rId3"/>
    <p:sldId id="553" r:id="rId4"/>
    <p:sldId id="554" r:id="rId5"/>
    <p:sldId id="707" r:id="rId6"/>
    <p:sldId id="555" r:id="rId7"/>
    <p:sldId id="618" r:id="rId8"/>
    <p:sldId id="619" r:id="rId9"/>
    <p:sldId id="620" r:id="rId10"/>
    <p:sldId id="621" r:id="rId11"/>
    <p:sldId id="581" r:id="rId12"/>
    <p:sldId id="622" r:id="rId13"/>
    <p:sldId id="708" r:id="rId14"/>
    <p:sldId id="703" r:id="rId15"/>
    <p:sldId id="623" r:id="rId16"/>
    <p:sldId id="702" r:id="rId17"/>
    <p:sldId id="624" r:id="rId18"/>
    <p:sldId id="625" r:id="rId19"/>
    <p:sldId id="626" r:id="rId20"/>
    <p:sldId id="627" r:id="rId21"/>
    <p:sldId id="628" r:id="rId22"/>
    <p:sldId id="629" r:id="rId23"/>
    <p:sldId id="630" r:id="rId24"/>
    <p:sldId id="631" r:id="rId25"/>
    <p:sldId id="632" r:id="rId26"/>
    <p:sldId id="633" r:id="rId27"/>
    <p:sldId id="634" r:id="rId28"/>
    <p:sldId id="635" r:id="rId29"/>
    <p:sldId id="636" r:id="rId30"/>
    <p:sldId id="637" r:id="rId31"/>
    <p:sldId id="638" r:id="rId32"/>
    <p:sldId id="639" r:id="rId33"/>
    <p:sldId id="640" r:id="rId34"/>
    <p:sldId id="641" r:id="rId35"/>
    <p:sldId id="642" r:id="rId36"/>
    <p:sldId id="643" r:id="rId37"/>
    <p:sldId id="644" r:id="rId38"/>
    <p:sldId id="645" r:id="rId39"/>
    <p:sldId id="646" r:id="rId40"/>
    <p:sldId id="647" r:id="rId41"/>
    <p:sldId id="649" r:id="rId42"/>
    <p:sldId id="650" r:id="rId43"/>
    <p:sldId id="651" r:id="rId44"/>
    <p:sldId id="652" r:id="rId45"/>
    <p:sldId id="653" r:id="rId46"/>
    <p:sldId id="654" r:id="rId47"/>
    <p:sldId id="655" r:id="rId48"/>
    <p:sldId id="656" r:id="rId49"/>
    <p:sldId id="657" r:id="rId50"/>
    <p:sldId id="658" r:id="rId51"/>
    <p:sldId id="659" r:id="rId52"/>
    <p:sldId id="660" r:id="rId53"/>
    <p:sldId id="661" r:id="rId54"/>
    <p:sldId id="662" r:id="rId55"/>
    <p:sldId id="663" r:id="rId56"/>
    <p:sldId id="664" r:id="rId57"/>
    <p:sldId id="670" r:id="rId58"/>
    <p:sldId id="665" r:id="rId59"/>
    <p:sldId id="366" r:id="rId6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EFEBE"/>
    <a:srgbClr val="E5E5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57" autoAdjust="0"/>
    <p:restoredTop sz="84848" autoAdjust="0"/>
  </p:normalViewPr>
  <p:slideViewPr>
    <p:cSldViewPr>
      <p:cViewPr>
        <p:scale>
          <a:sx n="60" d="100"/>
          <a:sy n="60" d="100"/>
        </p:scale>
        <p:origin x="-1314" y="-600"/>
      </p:cViewPr>
      <p:guideLst>
        <p:guide orient="horz" pos="2160"/>
        <p:guide pos="2880"/>
      </p:guideLst>
    </p:cSldViewPr>
  </p:slideViewPr>
  <p:outlineViewPr>
    <p:cViewPr>
      <p:scale>
        <a:sx n="33" d="100"/>
        <a:sy n="33" d="100"/>
      </p:scale>
      <p:origin x="0" y="33396"/>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D5F073-BE05-465E-9ACA-FEBC1467B54E}" type="datetimeFigureOut">
              <a:rPr lang="en-US" smtClean="0"/>
              <a:t>10/30/2014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27E8B70-CAB0-4ED0-9DDB-1ABC1C150F43}" type="slidenum">
              <a:rPr lang="en-US" smtClean="0"/>
              <a:t>‹#›</a:t>
            </a:fld>
            <a:endParaRPr lang="en-US"/>
          </a:p>
        </p:txBody>
      </p:sp>
    </p:spTree>
    <p:extLst>
      <p:ext uri="{BB962C8B-B14F-4D97-AF65-F5344CB8AC3E}">
        <p14:creationId xmlns:p14="http://schemas.microsoft.com/office/powerpoint/2010/main" val="1499020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27E8B70-CAB0-4ED0-9DDB-1ABC1C150F43}" type="slidenum">
              <a:rPr lang="en-US" smtClean="0"/>
              <a:t>1</a:t>
            </a:fld>
            <a:endParaRPr lang="en-US"/>
          </a:p>
        </p:txBody>
      </p:sp>
    </p:spTree>
    <p:extLst>
      <p:ext uri="{BB962C8B-B14F-4D97-AF65-F5344CB8AC3E}">
        <p14:creationId xmlns:p14="http://schemas.microsoft.com/office/powerpoint/2010/main" val="3423250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8200" y="19050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9050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5"/>
          <p:cNvSpPr>
            <a:spLocks noGrp="1" noChangeArrowheads="1"/>
          </p:cNvSpPr>
          <p:nvPr>
            <p:ph type="dt" sz="half" idx="10"/>
          </p:nvPr>
        </p:nvSpPr>
        <p:spPr/>
        <p:txBody>
          <a:bodyPr/>
          <a:lstStyle>
            <a:lvl1pPr>
              <a:defRPr/>
            </a:lvl1pPr>
          </a:lstStyle>
          <a:p>
            <a:pPr>
              <a:defRPr/>
            </a:pPr>
            <a:fld id="{DDB17753-C573-4C2B-84E6-0E1D5021291D}" type="datetime8">
              <a:rPr lang="en-US"/>
              <a:pPr>
                <a:defRPr/>
              </a:pPr>
              <a:t>10/30/2014 10:10 AM</a:t>
            </a:fld>
            <a:endParaRPr lang="en-US"/>
          </a:p>
        </p:txBody>
      </p:sp>
      <p:sp>
        <p:nvSpPr>
          <p:cNvPr id="6" name="Rectangle 66"/>
          <p:cNvSpPr>
            <a:spLocks noGrp="1" noChangeArrowheads="1"/>
          </p:cNvSpPr>
          <p:nvPr>
            <p:ph type="ftr" sz="quarter" idx="11"/>
          </p:nvPr>
        </p:nvSpPr>
        <p:spPr/>
        <p:txBody>
          <a:bodyPr/>
          <a:lstStyle>
            <a:lvl1pPr>
              <a:defRPr/>
            </a:lvl1pPr>
          </a:lstStyle>
          <a:p>
            <a:pPr>
              <a:defRPr/>
            </a:pPr>
            <a:r>
              <a:rPr lang="en-US"/>
              <a:t>Linked Lists</a:t>
            </a:r>
          </a:p>
        </p:txBody>
      </p:sp>
      <p:sp>
        <p:nvSpPr>
          <p:cNvPr id="7" name="Rectangle 67"/>
          <p:cNvSpPr>
            <a:spLocks noGrp="1" noChangeArrowheads="1"/>
          </p:cNvSpPr>
          <p:nvPr>
            <p:ph type="sldNum" sz="quarter" idx="12"/>
          </p:nvPr>
        </p:nvSpPr>
        <p:spPr/>
        <p:txBody>
          <a:bodyPr/>
          <a:lstStyle>
            <a:lvl1pPr>
              <a:defRPr/>
            </a:lvl1pPr>
          </a:lstStyle>
          <a:p>
            <a:pPr>
              <a:defRPr/>
            </a:pPr>
            <a:fld id="{40088447-61B1-4EF8-B127-1C5E11040ED1}" type="slidenum">
              <a:rPr lang="en-US"/>
              <a:pPr>
                <a:defRPr/>
              </a:pPr>
              <a:t>‹#›</a:t>
            </a:fld>
            <a:endParaRPr lang="en-US"/>
          </a:p>
        </p:txBody>
      </p:sp>
    </p:spTree>
    <p:extLst>
      <p:ext uri="{BB962C8B-B14F-4D97-AF65-F5344CB8AC3E}">
        <p14:creationId xmlns:p14="http://schemas.microsoft.com/office/powerpoint/2010/main" val="2310606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066800"/>
            <a:ext cx="8229600" cy="5059363"/>
          </a:xfrm>
        </p:spPr>
        <p:txBody>
          <a:bodyPr>
            <a:normAutofit/>
          </a:bodyPr>
          <a:lstStyle>
            <a:lvl1pPr marL="342900" indent="-342900">
              <a:buFont typeface="Arial" panose="020B0604020202020204" pitchFamily="34" charset="0"/>
              <a:buChar char="•"/>
              <a:defRPr sz="2800"/>
            </a:lvl1pPr>
            <a:lvl2pPr marL="742950" indent="-285750">
              <a:buFont typeface="Arial" panose="020B0604020202020204" pitchFamily="34" charset="0"/>
              <a:buChar char="•"/>
              <a:defRPr sz="2400"/>
            </a:lvl2pPr>
            <a:lvl3pPr marL="1143000" indent="-228600">
              <a:buFont typeface="Arial" panose="020B0604020202020204" pitchFamily="34" charset="0"/>
              <a:buChar char="•"/>
              <a:defRPr sz="2000"/>
            </a:lvl3pPr>
            <a:lvl4pPr marL="1600200" indent="-228600">
              <a:buFont typeface="Arial" panose="020B0604020202020204" pitchFamily="34" charset="0"/>
              <a:buChar char="•"/>
              <a:defRPr sz="1800"/>
            </a:lvl4pPr>
            <a:lvl5pPr marL="2057400" indent="-228600">
              <a:buFont typeface="Arial" panose="020B0604020202020204" pitchFamily="34" charset="0"/>
              <a:buChar cha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10/30/2014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10/30/2014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10/30/2014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10/30/2014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10/30/2014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1"/>
            <a:ext cx="7772400" cy="1695450"/>
          </a:xfrm>
        </p:spPr>
        <p:txBody>
          <a:bodyPr>
            <a:normAutofit/>
          </a:bodyPr>
          <a:lstStyle/>
          <a:p>
            <a:r>
              <a:rPr lang="en-US" dirty="0" smtClean="0">
                <a:latin typeface="Times New Roman" panose="02020603050405020304" pitchFamily="18" charset="0"/>
                <a:cs typeface="Times New Roman" panose="02020603050405020304" pitchFamily="18" charset="0"/>
              </a:rPr>
              <a:t>Priority Queues</a:t>
            </a:r>
            <a:endParaRPr lang="en-US"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371600" y="3886200"/>
            <a:ext cx="6400800" cy="685800"/>
          </a:xfrm>
        </p:spPr>
        <p:txBody>
          <a:bodyPr/>
          <a:lstStyle/>
          <a:p>
            <a:r>
              <a:rPr lang="en-US" dirty="0" smtClean="0">
                <a:solidFill>
                  <a:schemeClr val="tx1">
                    <a:lumMod val="50000"/>
                    <a:lumOff val="50000"/>
                  </a:schemeClr>
                </a:solidFill>
                <a:latin typeface="Times New Roman" panose="02020603050405020304" pitchFamily="18" charset="0"/>
                <a:cs typeface="Times New Roman" panose="02020603050405020304" pitchFamily="18" charset="0"/>
              </a:rPr>
              <a:t>CS 244</a:t>
            </a:r>
            <a:endParaRPr lang="en-US" dirty="0">
              <a:solidFill>
                <a:schemeClr val="tx1">
                  <a:lumMod val="50000"/>
                  <a:lumOff val="50000"/>
                </a:schemeClr>
              </a:solidFill>
              <a:latin typeface="Times New Roman" panose="02020603050405020304" pitchFamily="18" charset="0"/>
              <a:cs typeface="Times New Roman" panose="02020603050405020304" pitchFamily="18" charset="0"/>
            </a:endParaRPr>
          </a:p>
        </p:txBody>
      </p:sp>
      <p:pic>
        <p:nvPicPr>
          <p:cNvPr id="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1447800"/>
            <a:ext cx="600075" cy="2809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7" descr="http://upload.wikimedia.org/wikipedia/commons/7/78/Priority_Seat_keio_line_train_%28Japan%29.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94345" y="228600"/>
            <a:ext cx="2788815" cy="2090739"/>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152400" y="5181600"/>
            <a:ext cx="5334000" cy="1518877"/>
          </a:xfrm>
          <a:prstGeom prst="rect">
            <a:avLst/>
          </a:prstGeom>
          <a:noFill/>
        </p:spPr>
        <p:txBody>
          <a:bodyPr wrap="square" rtlCol="0">
            <a:spAutoFit/>
          </a:bodyPr>
          <a:lstStyle/>
          <a:p>
            <a:pPr>
              <a:spcBef>
                <a:spcPct val="20000"/>
              </a:spcBef>
              <a:buClr>
                <a:schemeClr val="accent1"/>
              </a:buClr>
              <a:defRPr/>
            </a:pPr>
            <a:r>
              <a:rPr lang="en-US" sz="1200" dirty="0" smtClean="0">
                <a:solidFill>
                  <a:schemeClr val="accent4">
                    <a:lumMod val="75000"/>
                  </a:schemeClr>
                </a:solidFill>
                <a:latin typeface="Times New Roman" panose="02020603050405020304" pitchFamily="18" charset="0"/>
                <a:cs typeface="Times New Roman" panose="02020603050405020304" pitchFamily="18" charset="0"/>
              </a:rPr>
              <a:t>Brent M. Dingle</a:t>
            </a:r>
            <a:r>
              <a:rPr lang="en-US" sz="1200" dirty="0">
                <a:solidFill>
                  <a:schemeClr val="accent4">
                    <a:lumMod val="75000"/>
                  </a:schemeClr>
                </a:solidFill>
                <a:latin typeface="Times New Roman" panose="02020603050405020304" pitchFamily="18" charset="0"/>
                <a:cs typeface="Times New Roman" panose="02020603050405020304" pitchFamily="18" charset="0"/>
              </a:rPr>
              <a:t>, Ph.D.</a:t>
            </a:r>
          </a:p>
          <a:p>
            <a:pPr>
              <a:spcBef>
                <a:spcPct val="20000"/>
              </a:spcBef>
              <a:buClr>
                <a:schemeClr val="accent1"/>
              </a:buClr>
              <a:defRPr/>
            </a:pPr>
            <a:r>
              <a:rPr lang="en-US" sz="1200" dirty="0" smtClean="0">
                <a:solidFill>
                  <a:schemeClr val="accent4">
                    <a:lumMod val="75000"/>
                  </a:schemeClr>
                </a:solidFill>
                <a:latin typeface="Times New Roman" panose="02020603050405020304" pitchFamily="18" charset="0"/>
                <a:cs typeface="Times New Roman" panose="02020603050405020304" pitchFamily="18" charset="0"/>
              </a:rPr>
              <a:t>Game Design and Development Program</a:t>
            </a:r>
          </a:p>
          <a:p>
            <a:pPr>
              <a:spcBef>
                <a:spcPct val="20000"/>
              </a:spcBef>
              <a:buClr>
                <a:schemeClr val="accent1"/>
              </a:buClr>
              <a:defRPr/>
            </a:pPr>
            <a:r>
              <a:rPr lang="en-US" sz="1200" dirty="0" smtClean="0">
                <a:solidFill>
                  <a:schemeClr val="accent4">
                    <a:lumMod val="75000"/>
                  </a:schemeClr>
                </a:solidFill>
                <a:latin typeface="Times New Roman" panose="02020603050405020304" pitchFamily="18" charset="0"/>
                <a:cs typeface="Times New Roman" panose="02020603050405020304" pitchFamily="18" charset="0"/>
              </a:rPr>
              <a:t>Department </a:t>
            </a:r>
            <a:r>
              <a:rPr lang="en-US" sz="1200" dirty="0">
                <a:solidFill>
                  <a:schemeClr val="accent4">
                    <a:lumMod val="75000"/>
                  </a:schemeClr>
                </a:solidFill>
                <a:latin typeface="Times New Roman" panose="02020603050405020304" pitchFamily="18" charset="0"/>
                <a:cs typeface="Times New Roman" panose="02020603050405020304" pitchFamily="18" charset="0"/>
              </a:rPr>
              <a:t>of Mathematics, Statistics, and Computer Science</a:t>
            </a:r>
          </a:p>
          <a:p>
            <a:pPr>
              <a:spcBef>
                <a:spcPct val="20000"/>
              </a:spcBef>
              <a:buClr>
                <a:schemeClr val="accent1"/>
              </a:buClr>
              <a:defRPr/>
            </a:pPr>
            <a:r>
              <a:rPr lang="en-US" sz="1200" dirty="0">
                <a:solidFill>
                  <a:schemeClr val="accent4">
                    <a:lumMod val="75000"/>
                  </a:schemeClr>
                </a:solidFill>
                <a:latin typeface="Times New Roman" panose="02020603050405020304" pitchFamily="18" charset="0"/>
                <a:cs typeface="Times New Roman" panose="02020603050405020304" pitchFamily="18" charset="0"/>
              </a:rPr>
              <a:t>University of Wisconsin – </a:t>
            </a:r>
            <a:r>
              <a:rPr lang="en-US" sz="1200" dirty="0" smtClean="0">
                <a:solidFill>
                  <a:schemeClr val="accent4">
                    <a:lumMod val="75000"/>
                  </a:schemeClr>
                </a:solidFill>
                <a:latin typeface="Times New Roman" panose="02020603050405020304" pitchFamily="18" charset="0"/>
                <a:cs typeface="Times New Roman" panose="02020603050405020304" pitchFamily="18" charset="0"/>
              </a:rPr>
              <a:t>Stout</a:t>
            </a:r>
          </a:p>
          <a:p>
            <a:pPr>
              <a:spcBef>
                <a:spcPct val="20000"/>
              </a:spcBef>
              <a:buClr>
                <a:schemeClr val="accent1"/>
              </a:buClr>
              <a:defRPr/>
            </a:pPr>
            <a:endParaRPr lang="en-US" sz="1200" dirty="0">
              <a:solidFill>
                <a:schemeClr val="accent4">
                  <a:lumMod val="75000"/>
                </a:schemeClr>
              </a:solidFill>
              <a:latin typeface="Times New Roman" panose="02020603050405020304" pitchFamily="18" charset="0"/>
              <a:cs typeface="Times New Roman" panose="02020603050405020304" pitchFamily="18" charset="0"/>
            </a:endParaRPr>
          </a:p>
          <a:p>
            <a:pPr>
              <a:spcBef>
                <a:spcPct val="20000"/>
              </a:spcBef>
              <a:buClr>
                <a:schemeClr val="accent1"/>
              </a:buClr>
              <a:defRPr/>
            </a:pPr>
            <a:r>
              <a:rPr lang="en-US" sz="1050" i="1" dirty="0" smtClean="0">
                <a:solidFill>
                  <a:schemeClr val="accent4">
                    <a:lumMod val="75000"/>
                  </a:schemeClr>
                </a:solidFill>
                <a:latin typeface="Times New Roman" panose="02020603050405020304" pitchFamily="18" charset="0"/>
                <a:cs typeface="Times New Roman" panose="02020603050405020304" pitchFamily="18" charset="0"/>
              </a:rPr>
              <a:t>Content derived </a:t>
            </a:r>
            <a:r>
              <a:rPr lang="en-US" sz="1050" i="1" dirty="0">
                <a:solidFill>
                  <a:schemeClr val="accent4">
                    <a:lumMod val="75000"/>
                  </a:schemeClr>
                </a:solidFill>
                <a:latin typeface="Times New Roman" panose="02020603050405020304" pitchFamily="18" charset="0"/>
                <a:cs typeface="Times New Roman" panose="02020603050405020304" pitchFamily="18" charset="0"/>
              </a:rPr>
              <a:t>from: Data Structures Using C++ (D.S. Malik)</a:t>
            </a:r>
            <a:endParaRPr lang="en-US" sz="1050" i="1" dirty="0" smtClean="0">
              <a:solidFill>
                <a:schemeClr val="accent4">
                  <a:lumMod val="75000"/>
                </a:schemeClr>
              </a:solidFill>
              <a:latin typeface="Times New Roman" panose="02020603050405020304" pitchFamily="18" charset="0"/>
              <a:cs typeface="Times New Roman" panose="02020603050405020304" pitchFamily="18" charset="0"/>
            </a:endParaRPr>
          </a:p>
          <a:p>
            <a:r>
              <a:rPr lang="en-US" sz="1050" i="1" dirty="0">
                <a:solidFill>
                  <a:schemeClr val="accent4">
                    <a:lumMod val="75000"/>
                  </a:schemeClr>
                </a:solidFill>
                <a:latin typeface="Times New Roman" panose="02020603050405020304" pitchFamily="18" charset="0"/>
                <a:cs typeface="Times New Roman" panose="02020603050405020304" pitchFamily="18" charset="0"/>
              </a:rPr>
              <a:t>and Data Structures and Algorithms in C++ (Goodrich, </a:t>
            </a:r>
            <a:r>
              <a:rPr lang="en-US" sz="1050" i="1" dirty="0" err="1">
                <a:solidFill>
                  <a:schemeClr val="accent4">
                    <a:lumMod val="75000"/>
                  </a:schemeClr>
                </a:solidFill>
                <a:latin typeface="Times New Roman" panose="02020603050405020304" pitchFamily="18" charset="0"/>
                <a:cs typeface="Times New Roman" panose="02020603050405020304" pitchFamily="18" charset="0"/>
              </a:rPr>
              <a:t>Tamassia</a:t>
            </a:r>
            <a:r>
              <a:rPr lang="en-US" sz="1050" i="1" dirty="0">
                <a:solidFill>
                  <a:schemeClr val="accent4">
                    <a:lumMod val="75000"/>
                  </a:schemeClr>
                </a:solidFill>
                <a:latin typeface="Times New Roman" panose="02020603050405020304" pitchFamily="18" charset="0"/>
                <a:cs typeface="Times New Roman" panose="02020603050405020304" pitchFamily="18" charset="0"/>
              </a:rPr>
              <a:t>, Mount</a:t>
            </a:r>
            <a:r>
              <a:rPr lang="en-US" sz="1050" i="1" dirty="0" smtClean="0">
                <a:solidFill>
                  <a:schemeClr val="accent4">
                    <a:lumMod val="75000"/>
                  </a:schemeClr>
                </a:solidFill>
                <a:latin typeface="Times New Roman" panose="02020603050405020304" pitchFamily="18" charset="0"/>
                <a:cs typeface="Times New Roman" panose="02020603050405020304" pitchFamily="18" charset="0"/>
              </a:rPr>
              <a:t>)</a:t>
            </a:r>
            <a:endParaRPr lang="en-US" sz="1050" i="1" dirty="0">
              <a:solidFill>
                <a:schemeClr val="accent4">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40275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‘types’ of PQ</a:t>
            </a:r>
            <a:endParaRPr lang="en-US" dirty="0"/>
          </a:p>
        </p:txBody>
      </p:sp>
      <p:sp>
        <p:nvSpPr>
          <p:cNvPr id="3" name="Content Placeholder 2"/>
          <p:cNvSpPr>
            <a:spLocks noGrp="1"/>
          </p:cNvSpPr>
          <p:nvPr>
            <p:ph idx="1"/>
          </p:nvPr>
        </p:nvSpPr>
        <p:spPr/>
        <p:txBody>
          <a:bodyPr/>
          <a:lstStyle/>
          <a:p>
            <a:r>
              <a:rPr lang="en-US" dirty="0" smtClean="0"/>
              <a:t>Priority Queues may be viewed as:</a:t>
            </a:r>
          </a:p>
          <a:p>
            <a:endParaRPr lang="en-US" dirty="0"/>
          </a:p>
          <a:p>
            <a:r>
              <a:rPr lang="en-US" b="1" u="sng" dirty="0" smtClean="0">
                <a:solidFill>
                  <a:srgbClr val="FF0000"/>
                </a:solidFill>
              </a:rPr>
              <a:t>min PQ</a:t>
            </a:r>
          </a:p>
          <a:p>
            <a:pPr lvl="1"/>
            <a:r>
              <a:rPr lang="en-US" dirty="0" smtClean="0"/>
              <a:t>minimum key value is the highest priority</a:t>
            </a:r>
          </a:p>
          <a:p>
            <a:pPr lvl="1"/>
            <a:endParaRPr lang="en-US" dirty="0"/>
          </a:p>
          <a:p>
            <a:r>
              <a:rPr lang="en-US" b="1" u="sng" dirty="0" smtClean="0">
                <a:solidFill>
                  <a:srgbClr val="FF0000"/>
                </a:solidFill>
              </a:rPr>
              <a:t>max PQ</a:t>
            </a:r>
          </a:p>
          <a:p>
            <a:pPr lvl="1"/>
            <a:r>
              <a:rPr lang="en-US" dirty="0" smtClean="0"/>
              <a:t>maximum key value is the highest priority</a:t>
            </a:r>
          </a:p>
        </p:txBody>
      </p:sp>
    </p:spTree>
    <p:extLst>
      <p:ext uri="{BB962C8B-B14F-4D97-AF65-F5344CB8AC3E}">
        <p14:creationId xmlns:p14="http://schemas.microsoft.com/office/powerpoint/2010/main" val="9048808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62000" y="228600"/>
            <a:ext cx="5562600" cy="1143000"/>
          </a:xfrm>
        </p:spPr>
        <p:txBody>
          <a:bodyPr/>
          <a:lstStyle/>
          <a:p>
            <a:pPr eaLnBrk="1" hangingPunct="1"/>
            <a:r>
              <a:rPr lang="en-US" altLang="en-US" smtClean="0"/>
              <a:t>Priority Queue ADT </a:t>
            </a:r>
          </a:p>
        </p:txBody>
      </p:sp>
      <p:sp>
        <p:nvSpPr>
          <p:cNvPr id="13315" name="Rectangle 3" descr="Rectangle: Click to edit Master text styles&#10;Second level&#10;Third level&#10;Fourth level&#10;Fifth level"/>
          <p:cNvSpPr>
            <a:spLocks noGrp="1" noChangeArrowheads="1"/>
          </p:cNvSpPr>
          <p:nvPr>
            <p:ph type="body" sz="half" idx="1"/>
          </p:nvPr>
        </p:nvSpPr>
        <p:spPr>
          <a:xfrm>
            <a:off x="838200" y="1600200"/>
            <a:ext cx="3810000" cy="3886200"/>
          </a:xfrm>
        </p:spPr>
        <p:txBody>
          <a:bodyPr/>
          <a:lstStyle/>
          <a:p>
            <a:pPr eaLnBrk="1" hangingPunct="1">
              <a:buFont typeface="Times" pitchFamily="18" charset="0"/>
              <a:buChar char="•"/>
            </a:pPr>
            <a:r>
              <a:rPr lang="en-US" altLang="en-US" sz="2000" smtClean="0"/>
              <a:t>A priority queue stores a collection of items</a:t>
            </a:r>
          </a:p>
          <a:p>
            <a:pPr eaLnBrk="1" hangingPunct="1">
              <a:buFont typeface="Times" pitchFamily="18" charset="0"/>
              <a:buChar char="•"/>
            </a:pPr>
            <a:r>
              <a:rPr lang="en-US" altLang="en-US" sz="2000" smtClean="0"/>
              <a:t>An item is a pair</a:t>
            </a:r>
            <a:br>
              <a:rPr lang="en-US" altLang="en-US" sz="2000" smtClean="0"/>
            </a:br>
            <a:r>
              <a:rPr lang="en-US" altLang="en-US" sz="2000" smtClean="0"/>
              <a:t>(key, element)</a:t>
            </a:r>
          </a:p>
          <a:p>
            <a:pPr eaLnBrk="1" hangingPunct="1">
              <a:buFont typeface="Times" pitchFamily="18" charset="0"/>
              <a:buChar char="•"/>
            </a:pPr>
            <a:r>
              <a:rPr lang="en-US" altLang="en-US" sz="2000" smtClean="0"/>
              <a:t>Main methods of the Priority Queue ADT</a:t>
            </a:r>
          </a:p>
          <a:p>
            <a:pPr lvl="1" eaLnBrk="1" hangingPunct="1">
              <a:buFont typeface="Times" pitchFamily="18" charset="0"/>
              <a:buChar char="•"/>
            </a:pPr>
            <a:r>
              <a:rPr lang="en-US" altLang="en-US" sz="1800" smtClean="0">
                <a:solidFill>
                  <a:srgbClr val="FF0000"/>
                </a:solidFill>
              </a:rPr>
              <a:t>insertItem(k, o)</a:t>
            </a:r>
            <a:r>
              <a:rPr lang="en-US" altLang="en-US" sz="1800" smtClean="0"/>
              <a:t/>
            </a:r>
            <a:br>
              <a:rPr lang="en-US" altLang="en-US" sz="1800" smtClean="0"/>
            </a:br>
            <a:r>
              <a:rPr lang="en-US" altLang="en-US" sz="1800" smtClean="0"/>
              <a:t>inserts an item with key k and element o</a:t>
            </a:r>
          </a:p>
          <a:p>
            <a:pPr lvl="1" eaLnBrk="1" hangingPunct="1">
              <a:buFont typeface="Times" pitchFamily="18" charset="0"/>
              <a:buChar char="•"/>
            </a:pPr>
            <a:r>
              <a:rPr lang="en-US" altLang="en-US" sz="1800" smtClean="0">
                <a:solidFill>
                  <a:srgbClr val="FF0000"/>
                </a:solidFill>
              </a:rPr>
              <a:t>removeMin()</a:t>
            </a:r>
            <a:r>
              <a:rPr lang="en-US" altLang="en-US" sz="1800" smtClean="0"/>
              <a:t/>
            </a:r>
            <a:br>
              <a:rPr lang="en-US" altLang="en-US" sz="1800" smtClean="0"/>
            </a:br>
            <a:r>
              <a:rPr lang="en-US" altLang="en-US" sz="1800" smtClean="0"/>
              <a:t>removes the item with the smallest key</a:t>
            </a:r>
            <a:endParaRPr lang="en-US" altLang="en-US" smtClean="0"/>
          </a:p>
        </p:txBody>
      </p:sp>
      <p:sp>
        <p:nvSpPr>
          <p:cNvPr id="13316" name="Rectangle 4" descr="Rectangle: Click to edit Master text styles&#10;Second level&#10;Third level&#10;Fourth level&#10;Fifth level"/>
          <p:cNvSpPr>
            <a:spLocks noGrp="1" noChangeArrowheads="1"/>
          </p:cNvSpPr>
          <p:nvPr>
            <p:ph type="body" sz="half" idx="2"/>
          </p:nvPr>
        </p:nvSpPr>
        <p:spPr/>
        <p:txBody>
          <a:bodyPr/>
          <a:lstStyle/>
          <a:p>
            <a:pPr eaLnBrk="1" hangingPunct="1">
              <a:lnSpc>
                <a:spcPct val="90000"/>
              </a:lnSpc>
              <a:buFont typeface="Times" pitchFamily="18" charset="0"/>
              <a:buChar char="•"/>
            </a:pPr>
            <a:r>
              <a:rPr lang="en-US" altLang="en-US" sz="2000" smtClean="0"/>
              <a:t>Additional methods</a:t>
            </a:r>
          </a:p>
          <a:p>
            <a:pPr lvl="1" eaLnBrk="1" hangingPunct="1">
              <a:lnSpc>
                <a:spcPct val="90000"/>
              </a:lnSpc>
              <a:buFont typeface="Times" pitchFamily="18" charset="0"/>
              <a:buChar char="•"/>
            </a:pPr>
            <a:r>
              <a:rPr lang="en-US" altLang="en-US" sz="1800" smtClean="0">
                <a:solidFill>
                  <a:srgbClr val="FF0000"/>
                </a:solidFill>
              </a:rPr>
              <a:t>minKey()</a:t>
            </a:r>
            <a:r>
              <a:rPr lang="en-US" altLang="en-US" sz="1800" smtClean="0"/>
              <a:t/>
            </a:r>
            <a:br>
              <a:rPr lang="en-US" altLang="en-US" sz="1800" smtClean="0"/>
            </a:br>
            <a:r>
              <a:rPr lang="en-US" altLang="en-US" sz="1800" smtClean="0"/>
              <a:t>returns, but does not remove, the smallest key of an item</a:t>
            </a:r>
          </a:p>
          <a:p>
            <a:pPr lvl="1" eaLnBrk="1" hangingPunct="1">
              <a:lnSpc>
                <a:spcPct val="90000"/>
              </a:lnSpc>
              <a:buFont typeface="Times" pitchFamily="18" charset="0"/>
              <a:buChar char="•"/>
            </a:pPr>
            <a:r>
              <a:rPr lang="en-US" altLang="en-US" sz="1800" smtClean="0">
                <a:solidFill>
                  <a:srgbClr val="FF0000"/>
                </a:solidFill>
              </a:rPr>
              <a:t>minElement()</a:t>
            </a:r>
            <a:r>
              <a:rPr lang="en-US" altLang="en-US" sz="1800" smtClean="0"/>
              <a:t/>
            </a:r>
            <a:br>
              <a:rPr lang="en-US" altLang="en-US" sz="1800" smtClean="0"/>
            </a:br>
            <a:r>
              <a:rPr lang="en-US" altLang="en-US" sz="1800" smtClean="0"/>
              <a:t>returns, but does not remove, the element of an item with smallest key</a:t>
            </a:r>
          </a:p>
          <a:p>
            <a:pPr lvl="1" eaLnBrk="1" hangingPunct="1">
              <a:lnSpc>
                <a:spcPct val="90000"/>
              </a:lnSpc>
              <a:buFont typeface="Times" pitchFamily="18" charset="0"/>
              <a:buChar char="•"/>
            </a:pPr>
            <a:r>
              <a:rPr lang="en-US" altLang="en-US" sz="1800" smtClean="0">
                <a:solidFill>
                  <a:srgbClr val="FF0000"/>
                </a:solidFill>
              </a:rPr>
              <a:t>size(), isEmpty()</a:t>
            </a:r>
          </a:p>
          <a:p>
            <a:pPr eaLnBrk="1" hangingPunct="1">
              <a:lnSpc>
                <a:spcPct val="90000"/>
              </a:lnSpc>
              <a:buFont typeface="Times" pitchFamily="18" charset="0"/>
              <a:buChar char="•"/>
            </a:pPr>
            <a:r>
              <a:rPr lang="en-US" altLang="en-US" sz="2000" smtClean="0"/>
              <a:t>Applications:</a:t>
            </a:r>
          </a:p>
          <a:p>
            <a:pPr lvl="1" eaLnBrk="1" hangingPunct="1">
              <a:lnSpc>
                <a:spcPct val="90000"/>
              </a:lnSpc>
              <a:buFont typeface="Times" pitchFamily="18" charset="0"/>
              <a:buChar char="•"/>
            </a:pPr>
            <a:r>
              <a:rPr lang="en-US" altLang="en-US" sz="1800" smtClean="0"/>
              <a:t>Standby flyers</a:t>
            </a:r>
          </a:p>
          <a:p>
            <a:pPr lvl="1" eaLnBrk="1" hangingPunct="1">
              <a:lnSpc>
                <a:spcPct val="90000"/>
              </a:lnSpc>
              <a:buFont typeface="Times" pitchFamily="18" charset="0"/>
              <a:buChar char="•"/>
            </a:pPr>
            <a:r>
              <a:rPr lang="en-US" altLang="en-US" sz="1800" smtClean="0"/>
              <a:t>Auctions</a:t>
            </a:r>
          </a:p>
        </p:txBody>
      </p:sp>
    </p:spTree>
    <p:extLst>
      <p:ext uri="{BB962C8B-B14F-4D97-AF65-F5344CB8AC3E}">
        <p14:creationId xmlns:p14="http://schemas.microsoft.com/office/powerpoint/2010/main" val="30323209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Priority Queue ADT Operations</a:t>
            </a:r>
            <a:endParaRPr lang="en-US" dirty="0"/>
          </a:p>
        </p:txBody>
      </p:sp>
      <p:sp>
        <p:nvSpPr>
          <p:cNvPr id="3" name="Content Placeholder 2"/>
          <p:cNvSpPr>
            <a:spLocks noGrp="1"/>
          </p:cNvSpPr>
          <p:nvPr>
            <p:ph idx="1"/>
          </p:nvPr>
        </p:nvSpPr>
        <p:spPr>
          <a:xfrm>
            <a:off x="457200" y="1219200"/>
            <a:ext cx="8229600" cy="5181600"/>
          </a:xfrm>
        </p:spPr>
        <p:txBody>
          <a:bodyPr>
            <a:normAutofit fontScale="85000" lnSpcReduction="20000"/>
          </a:bodyPr>
          <a:lstStyle/>
          <a:p>
            <a:r>
              <a:rPr lang="en-US" dirty="0" err="1" smtClean="0"/>
              <a:t>insertItem</a:t>
            </a:r>
            <a:r>
              <a:rPr lang="en-US" dirty="0" smtClean="0"/>
              <a:t>(key, data)</a:t>
            </a:r>
          </a:p>
          <a:p>
            <a:pPr lvl="1"/>
            <a:r>
              <a:rPr lang="en-US" dirty="0" smtClean="0"/>
              <a:t>aka </a:t>
            </a:r>
            <a:r>
              <a:rPr lang="en-US" dirty="0" err="1" smtClean="0"/>
              <a:t>enqueue</a:t>
            </a:r>
            <a:r>
              <a:rPr lang="en-US" dirty="0" smtClean="0"/>
              <a:t>(key, data)</a:t>
            </a:r>
          </a:p>
          <a:p>
            <a:pPr lvl="1"/>
            <a:r>
              <a:rPr lang="en-US" dirty="0" smtClean="0"/>
              <a:t>inserts data into the PQ according to key</a:t>
            </a:r>
          </a:p>
          <a:p>
            <a:r>
              <a:rPr lang="en-US" dirty="0" err="1" smtClean="0"/>
              <a:t>removeItem</a:t>
            </a:r>
            <a:r>
              <a:rPr lang="en-US" dirty="0" smtClean="0"/>
              <a:t>()</a:t>
            </a:r>
          </a:p>
          <a:p>
            <a:pPr lvl="1"/>
            <a:r>
              <a:rPr lang="en-US" dirty="0" smtClean="0"/>
              <a:t>removes the item with the smallest (largest) key </a:t>
            </a:r>
          </a:p>
          <a:p>
            <a:pPr lvl="2"/>
            <a:r>
              <a:rPr lang="en-US" dirty="0" smtClean="0"/>
              <a:t>depending if using a min PQ or max PQ</a:t>
            </a:r>
          </a:p>
          <a:p>
            <a:pPr lvl="2"/>
            <a:endParaRPr lang="en-US" dirty="0" smtClean="0"/>
          </a:p>
          <a:p>
            <a:pPr lvl="2"/>
            <a:endParaRPr lang="en-US" dirty="0" smtClean="0"/>
          </a:p>
          <a:p>
            <a:r>
              <a:rPr lang="en-US" dirty="0" smtClean="0"/>
              <a:t>size()</a:t>
            </a:r>
          </a:p>
          <a:p>
            <a:pPr lvl="1"/>
            <a:r>
              <a:rPr lang="en-US" dirty="0" smtClean="0"/>
              <a:t>returns number of elements in PQ</a:t>
            </a:r>
          </a:p>
          <a:p>
            <a:r>
              <a:rPr lang="en-US" dirty="0" smtClean="0"/>
              <a:t>empty()</a:t>
            </a:r>
          </a:p>
          <a:p>
            <a:pPr lvl="1"/>
            <a:r>
              <a:rPr lang="en-US" dirty="0" smtClean="0"/>
              <a:t>returns true if zero elements in PQ</a:t>
            </a:r>
          </a:p>
          <a:p>
            <a:r>
              <a:rPr lang="en-US" dirty="0" err="1" smtClean="0"/>
              <a:t>minItem</a:t>
            </a:r>
            <a:r>
              <a:rPr lang="en-US" dirty="0" smtClean="0"/>
              <a:t>() / </a:t>
            </a:r>
            <a:r>
              <a:rPr lang="en-US" dirty="0" err="1" smtClean="0"/>
              <a:t>maxItem</a:t>
            </a:r>
            <a:r>
              <a:rPr lang="en-US" dirty="0" smtClean="0"/>
              <a:t>()</a:t>
            </a:r>
          </a:p>
          <a:p>
            <a:pPr lvl="1"/>
            <a:r>
              <a:rPr lang="en-US" dirty="0" smtClean="0"/>
              <a:t>returns item with smallest/largest key</a:t>
            </a:r>
          </a:p>
          <a:p>
            <a:r>
              <a:rPr lang="en-US" dirty="0" err="1" smtClean="0"/>
              <a:t>minKey</a:t>
            </a:r>
            <a:r>
              <a:rPr lang="en-US" dirty="0" smtClean="0"/>
              <a:t>() / </a:t>
            </a:r>
            <a:r>
              <a:rPr lang="en-US" dirty="0" err="1" smtClean="0"/>
              <a:t>maxKey</a:t>
            </a:r>
            <a:r>
              <a:rPr lang="en-US" dirty="0" smtClean="0"/>
              <a:t>()</a:t>
            </a:r>
          </a:p>
          <a:p>
            <a:pPr lvl="1"/>
            <a:r>
              <a:rPr lang="en-US" dirty="0" smtClean="0"/>
              <a:t>returns smallest/largest key</a:t>
            </a:r>
            <a:endParaRPr lang="en-US" dirty="0"/>
          </a:p>
        </p:txBody>
      </p:sp>
      <p:sp>
        <p:nvSpPr>
          <p:cNvPr id="6" name="Rounded Rectangle 5"/>
          <p:cNvSpPr/>
          <p:nvPr/>
        </p:nvSpPr>
        <p:spPr>
          <a:xfrm>
            <a:off x="228600" y="1066800"/>
            <a:ext cx="8763000" cy="23622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5943600" y="1066800"/>
            <a:ext cx="2230098" cy="369332"/>
          </a:xfrm>
          <a:prstGeom prst="rect">
            <a:avLst/>
          </a:prstGeom>
          <a:solidFill>
            <a:schemeClr val="accent1">
              <a:lumMod val="20000"/>
              <a:lumOff val="80000"/>
            </a:schemeClr>
          </a:solidFill>
          <a:ln>
            <a:solidFill>
              <a:schemeClr val="accent1">
                <a:shade val="50000"/>
              </a:schemeClr>
            </a:solidFill>
          </a:ln>
        </p:spPr>
        <p:txBody>
          <a:bodyPr wrap="none" rtlCol="0">
            <a:spAutoFit/>
          </a:bodyPr>
          <a:lstStyle/>
          <a:p>
            <a:r>
              <a:rPr lang="en-US" dirty="0" smtClean="0"/>
              <a:t>Main Methods of PQs</a:t>
            </a:r>
            <a:endParaRPr lang="en-US" dirty="0"/>
          </a:p>
        </p:txBody>
      </p:sp>
      <p:grpSp>
        <p:nvGrpSpPr>
          <p:cNvPr id="10" name="Group 9"/>
          <p:cNvGrpSpPr/>
          <p:nvPr/>
        </p:nvGrpSpPr>
        <p:grpSpPr>
          <a:xfrm>
            <a:off x="228599" y="3461982"/>
            <a:ext cx="6973215" cy="2862618"/>
            <a:chOff x="228599" y="3461982"/>
            <a:chExt cx="6973215" cy="2862618"/>
          </a:xfrm>
        </p:grpSpPr>
        <p:sp>
          <p:nvSpPr>
            <p:cNvPr id="8" name="Rounded Rectangle 7"/>
            <p:cNvSpPr/>
            <p:nvPr/>
          </p:nvSpPr>
          <p:spPr>
            <a:xfrm>
              <a:off x="228599" y="3461982"/>
              <a:ext cx="6973215" cy="286261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437461" y="5953709"/>
              <a:ext cx="2730235" cy="369332"/>
            </a:xfrm>
            <a:prstGeom prst="rect">
              <a:avLst/>
            </a:prstGeom>
            <a:solidFill>
              <a:schemeClr val="accent1">
                <a:lumMod val="20000"/>
                <a:lumOff val="80000"/>
              </a:schemeClr>
            </a:solidFill>
            <a:ln>
              <a:solidFill>
                <a:schemeClr val="accent1">
                  <a:shade val="50000"/>
                </a:schemeClr>
              </a:solidFill>
            </a:ln>
          </p:spPr>
          <p:txBody>
            <a:bodyPr wrap="none" rtlCol="0">
              <a:spAutoFit/>
            </a:bodyPr>
            <a:lstStyle/>
            <a:p>
              <a:r>
                <a:rPr lang="en-US" dirty="0" smtClean="0"/>
                <a:t>Additional Methods of PQs</a:t>
              </a:r>
              <a:endParaRPr lang="en-US" dirty="0"/>
            </a:p>
          </p:txBody>
        </p:sp>
      </p:grpSp>
      <p:sp>
        <p:nvSpPr>
          <p:cNvPr id="4" name="TextBox 3"/>
          <p:cNvSpPr txBox="1"/>
          <p:nvPr/>
        </p:nvSpPr>
        <p:spPr>
          <a:xfrm rot="20830287">
            <a:off x="5989029" y="2492949"/>
            <a:ext cx="2930610" cy="738664"/>
          </a:xfrm>
          <a:prstGeom prst="rect">
            <a:avLst/>
          </a:prstGeom>
          <a:solidFill>
            <a:srgbClr val="FEFEBE"/>
          </a:solidFill>
          <a:ln>
            <a:solidFill>
              <a:schemeClr val="tx1"/>
            </a:solidFill>
          </a:ln>
        </p:spPr>
        <p:txBody>
          <a:bodyPr wrap="none" rtlCol="0">
            <a:spAutoFit/>
          </a:bodyPr>
          <a:lstStyle/>
          <a:p>
            <a:r>
              <a:rPr lang="en-US" sz="1400" dirty="0" err="1" smtClean="0">
                <a:latin typeface="Comic Sans MS" panose="030F0702030302020204" pitchFamily="66" charset="0"/>
              </a:rPr>
              <a:t>removeItem</a:t>
            </a:r>
            <a:r>
              <a:rPr lang="en-US" sz="1400" dirty="0" smtClean="0">
                <a:latin typeface="Comic Sans MS" panose="030F0702030302020204" pitchFamily="66" charset="0"/>
              </a:rPr>
              <a:t>() may also be named</a:t>
            </a:r>
          </a:p>
          <a:p>
            <a:r>
              <a:rPr lang="en-US" sz="1400" dirty="0" err="1" smtClean="0">
                <a:latin typeface="Comic Sans MS" panose="030F0702030302020204" pitchFamily="66" charset="0"/>
              </a:rPr>
              <a:t>removeMin</a:t>
            </a:r>
            <a:r>
              <a:rPr lang="en-US" sz="1400" dirty="0" smtClean="0">
                <a:latin typeface="Comic Sans MS" panose="030F0702030302020204" pitchFamily="66" charset="0"/>
              </a:rPr>
              <a:t>() or </a:t>
            </a:r>
            <a:r>
              <a:rPr lang="en-US" sz="1400" dirty="0" err="1" smtClean="0">
                <a:latin typeface="Comic Sans MS" panose="030F0702030302020204" pitchFamily="66" charset="0"/>
              </a:rPr>
              <a:t>removeMax</a:t>
            </a:r>
            <a:r>
              <a:rPr lang="en-US" sz="1400" dirty="0" smtClean="0">
                <a:latin typeface="Comic Sans MS" panose="030F0702030302020204" pitchFamily="66" charset="0"/>
              </a:rPr>
              <a:t>()</a:t>
            </a:r>
          </a:p>
          <a:p>
            <a:r>
              <a:rPr lang="en-US" sz="1400" dirty="0" smtClean="0">
                <a:latin typeface="Comic Sans MS" panose="030F0702030302020204" pitchFamily="66" charset="0"/>
              </a:rPr>
              <a:t>or </a:t>
            </a:r>
            <a:r>
              <a:rPr lang="en-US" sz="1400" dirty="0" err="1" smtClean="0">
                <a:latin typeface="Comic Sans MS" panose="030F0702030302020204" pitchFamily="66" charset="0"/>
              </a:rPr>
              <a:t>dequeue</a:t>
            </a:r>
            <a:r>
              <a:rPr lang="en-US" sz="1400" dirty="0" smtClean="0">
                <a:latin typeface="Comic Sans MS" panose="030F0702030302020204" pitchFamily="66" charset="0"/>
              </a:rPr>
              <a:t>()</a:t>
            </a:r>
          </a:p>
        </p:txBody>
      </p:sp>
    </p:spTree>
    <p:extLst>
      <p:ext uri="{BB962C8B-B14F-4D97-AF65-F5344CB8AC3E}">
        <p14:creationId xmlns:p14="http://schemas.microsoft.com/office/powerpoint/2010/main" val="1759335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8" end="8"/>
                                            </p:txEl>
                                          </p:spTgt>
                                        </p:tgtEl>
                                        <p:attrNameLst>
                                          <p:attrName>style.visibility</p:attrName>
                                        </p:attrNameLst>
                                      </p:cBhvr>
                                      <p:to>
                                        <p:strVal val="visible"/>
                                      </p:to>
                                    </p:set>
                                    <p:animEffect transition="in" filter="fade">
                                      <p:cBhvr>
                                        <p:cTn id="10" dur="500"/>
                                        <p:tgtEl>
                                          <p:spTgt spid="3">
                                            <p:txEl>
                                              <p:pRg st="8" end="8"/>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animEffect transition="in" filter="fade">
                                      <p:cBhvr>
                                        <p:cTn id="13" dur="500"/>
                                        <p:tgtEl>
                                          <p:spTgt spid="3">
                                            <p:txEl>
                                              <p:pRg st="9" end="9"/>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10" end="10"/>
                                            </p:txEl>
                                          </p:spTgt>
                                        </p:tgtEl>
                                        <p:attrNameLst>
                                          <p:attrName>style.visibility</p:attrName>
                                        </p:attrNameLst>
                                      </p:cBhvr>
                                      <p:to>
                                        <p:strVal val="visible"/>
                                      </p:to>
                                    </p:set>
                                    <p:animEffect transition="in" filter="fade">
                                      <p:cBhvr>
                                        <p:cTn id="16" dur="500"/>
                                        <p:tgtEl>
                                          <p:spTgt spid="3">
                                            <p:txEl>
                                              <p:pRg st="10" end="10"/>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11" end="11"/>
                                            </p:txEl>
                                          </p:spTgt>
                                        </p:tgtEl>
                                        <p:attrNameLst>
                                          <p:attrName>style.visibility</p:attrName>
                                        </p:attrNameLst>
                                      </p:cBhvr>
                                      <p:to>
                                        <p:strVal val="visible"/>
                                      </p:to>
                                    </p:set>
                                    <p:animEffect transition="in" filter="fade">
                                      <p:cBhvr>
                                        <p:cTn id="19" dur="500"/>
                                        <p:tgtEl>
                                          <p:spTgt spid="3">
                                            <p:txEl>
                                              <p:pRg st="11" end="11"/>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12" end="12"/>
                                            </p:txEl>
                                          </p:spTgt>
                                        </p:tgtEl>
                                        <p:attrNameLst>
                                          <p:attrName>style.visibility</p:attrName>
                                        </p:attrNameLst>
                                      </p:cBhvr>
                                      <p:to>
                                        <p:strVal val="visible"/>
                                      </p:to>
                                    </p:set>
                                    <p:animEffect transition="in" filter="fade">
                                      <p:cBhvr>
                                        <p:cTn id="22" dur="500"/>
                                        <p:tgtEl>
                                          <p:spTgt spid="3">
                                            <p:txEl>
                                              <p:pRg st="12" end="12"/>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13" end="13"/>
                                            </p:txEl>
                                          </p:spTgt>
                                        </p:tgtEl>
                                        <p:attrNameLst>
                                          <p:attrName>style.visibility</p:attrName>
                                        </p:attrNameLst>
                                      </p:cBhvr>
                                      <p:to>
                                        <p:strVal val="visible"/>
                                      </p:to>
                                    </p:set>
                                    <p:animEffect transition="in" filter="fade">
                                      <p:cBhvr>
                                        <p:cTn id="25" dur="500"/>
                                        <p:tgtEl>
                                          <p:spTgt spid="3">
                                            <p:txEl>
                                              <p:pRg st="13" end="13"/>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14" end="14"/>
                                            </p:txEl>
                                          </p:spTgt>
                                        </p:tgtEl>
                                        <p:attrNameLst>
                                          <p:attrName>style.visibility</p:attrName>
                                        </p:attrNameLst>
                                      </p:cBhvr>
                                      <p:to>
                                        <p:strVal val="visible"/>
                                      </p:to>
                                    </p:set>
                                    <p:animEffect transition="in" filter="fade">
                                      <p:cBhvr>
                                        <p:cTn id="28" dur="500"/>
                                        <p:tgtEl>
                                          <p:spTgt spid="3">
                                            <p:txEl>
                                              <p:pRg st="14" end="14"/>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15" end="15"/>
                                            </p:txEl>
                                          </p:spTgt>
                                        </p:tgtEl>
                                        <p:attrNameLst>
                                          <p:attrName>style.visibility</p:attrName>
                                        </p:attrNameLst>
                                      </p:cBhvr>
                                      <p:to>
                                        <p:strVal val="visible"/>
                                      </p:to>
                                    </p:set>
                                    <p:animEffect transition="in" filter="fade">
                                      <p:cBhvr>
                                        <p:cTn id="31" dur="5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Priority Queues and Sorting</a:t>
            </a:r>
            <a:endParaRPr lang="en-US" dirty="0"/>
          </a:p>
        </p:txBody>
      </p:sp>
      <p:sp>
        <p:nvSpPr>
          <p:cNvPr id="3" name="Content Placeholder 2"/>
          <p:cNvSpPr>
            <a:spLocks noGrp="1"/>
          </p:cNvSpPr>
          <p:nvPr>
            <p:ph idx="1"/>
          </p:nvPr>
        </p:nvSpPr>
        <p:spPr/>
        <p:txBody>
          <a:bodyPr/>
          <a:lstStyle/>
          <a:p>
            <a:r>
              <a:rPr lang="en-US" dirty="0" smtClean="0"/>
              <a:t>Priority Queues are useful for Sorting </a:t>
            </a:r>
          </a:p>
          <a:p>
            <a:pPr lvl="1"/>
            <a:endParaRPr lang="en-US" dirty="0" smtClean="0"/>
          </a:p>
          <a:p>
            <a:pPr lvl="1"/>
            <a:r>
              <a:rPr lang="en-US" dirty="0" smtClean="0"/>
              <a:t>This is covered in more detail in Chapter 10</a:t>
            </a:r>
          </a:p>
          <a:p>
            <a:pPr lvl="1"/>
            <a:endParaRPr lang="en-US" dirty="0" smtClean="0"/>
          </a:p>
          <a:p>
            <a:pPr lvl="1"/>
            <a:r>
              <a:rPr lang="en-US" dirty="0" smtClean="0"/>
              <a:t>Briefly mention now</a:t>
            </a:r>
          </a:p>
          <a:p>
            <a:pPr lvl="2"/>
            <a:r>
              <a:rPr lang="en-US" dirty="0" smtClean="0"/>
              <a:t>preview of things to come</a:t>
            </a:r>
            <a:endParaRPr lang="en-US" dirty="0"/>
          </a:p>
        </p:txBody>
      </p:sp>
    </p:spTree>
    <p:extLst>
      <p:ext uri="{BB962C8B-B14F-4D97-AF65-F5344CB8AC3E}">
        <p14:creationId xmlns:p14="http://schemas.microsoft.com/office/powerpoint/2010/main" val="14680447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Sorting Using a Priority Queue</a:t>
            </a:r>
            <a:endParaRPr lang="en-US" dirty="0"/>
          </a:p>
        </p:txBody>
      </p:sp>
      <p:sp>
        <p:nvSpPr>
          <p:cNvPr id="3" name="Content Placeholder 2"/>
          <p:cNvSpPr>
            <a:spLocks noGrp="1"/>
          </p:cNvSpPr>
          <p:nvPr>
            <p:ph idx="1"/>
          </p:nvPr>
        </p:nvSpPr>
        <p:spPr>
          <a:xfrm>
            <a:off x="457200" y="1219200"/>
            <a:ext cx="8229600" cy="4906963"/>
          </a:xfrm>
        </p:spPr>
        <p:txBody>
          <a:bodyPr/>
          <a:lstStyle/>
          <a:p>
            <a:r>
              <a:rPr lang="en-US" b="1" dirty="0" smtClean="0"/>
              <a:t>Given a </a:t>
            </a:r>
            <a:r>
              <a:rPr lang="en-US" b="1" i="1" dirty="0" smtClean="0"/>
              <a:t>sequence</a:t>
            </a:r>
            <a:r>
              <a:rPr lang="en-US" b="1" dirty="0" smtClean="0"/>
              <a:t> of N items</a:t>
            </a:r>
          </a:p>
          <a:p>
            <a:pPr lvl="1"/>
            <a:r>
              <a:rPr lang="en-US" b="1" dirty="0" smtClean="0"/>
              <a:t>a PQ can be used to sort the </a:t>
            </a:r>
            <a:r>
              <a:rPr lang="en-US" b="1" i="1" dirty="0" smtClean="0"/>
              <a:t>sequence</a:t>
            </a:r>
            <a:r>
              <a:rPr lang="en-US" b="1" dirty="0" smtClean="0"/>
              <a:t>:</a:t>
            </a:r>
          </a:p>
          <a:p>
            <a:pPr lvl="1"/>
            <a:r>
              <a:rPr lang="en-US" dirty="0" smtClean="0">
                <a:solidFill>
                  <a:schemeClr val="bg1">
                    <a:lumMod val="50000"/>
                  </a:schemeClr>
                </a:solidFill>
              </a:rPr>
              <a:t>Step 1</a:t>
            </a:r>
          </a:p>
          <a:p>
            <a:pPr lvl="2"/>
            <a:r>
              <a:rPr lang="en-US" dirty="0" smtClean="0">
                <a:solidFill>
                  <a:schemeClr val="bg1">
                    <a:lumMod val="50000"/>
                  </a:schemeClr>
                </a:solidFill>
              </a:rPr>
              <a:t>Insert N items into the PQ via </a:t>
            </a:r>
            <a:r>
              <a:rPr lang="en-US" dirty="0" err="1" smtClean="0">
                <a:solidFill>
                  <a:schemeClr val="bg1">
                    <a:lumMod val="50000"/>
                  </a:schemeClr>
                </a:solidFill>
              </a:rPr>
              <a:t>insertItem</a:t>
            </a:r>
            <a:r>
              <a:rPr lang="en-US" dirty="0" smtClean="0">
                <a:solidFill>
                  <a:schemeClr val="bg1">
                    <a:lumMod val="50000"/>
                  </a:schemeClr>
                </a:solidFill>
              </a:rPr>
              <a:t>(key, data)</a:t>
            </a:r>
          </a:p>
          <a:p>
            <a:pPr lvl="1"/>
            <a:r>
              <a:rPr lang="en-US" dirty="0" smtClean="0">
                <a:solidFill>
                  <a:schemeClr val="bg1">
                    <a:lumMod val="50000"/>
                  </a:schemeClr>
                </a:solidFill>
              </a:rPr>
              <a:t>Step 2</a:t>
            </a:r>
          </a:p>
          <a:p>
            <a:pPr lvl="2"/>
            <a:r>
              <a:rPr lang="en-US" dirty="0" smtClean="0">
                <a:solidFill>
                  <a:schemeClr val="bg1">
                    <a:lumMod val="50000"/>
                  </a:schemeClr>
                </a:solidFill>
              </a:rPr>
              <a:t>Remove the items by calling </a:t>
            </a:r>
            <a:r>
              <a:rPr lang="en-US" dirty="0" err="1" smtClean="0">
                <a:solidFill>
                  <a:schemeClr val="bg1">
                    <a:lumMod val="50000"/>
                  </a:schemeClr>
                </a:solidFill>
              </a:rPr>
              <a:t>removeItem</a:t>
            </a:r>
            <a:r>
              <a:rPr lang="en-US" dirty="0" smtClean="0">
                <a:solidFill>
                  <a:schemeClr val="bg1">
                    <a:lumMod val="50000"/>
                  </a:schemeClr>
                </a:solidFill>
              </a:rPr>
              <a:t>() N times</a:t>
            </a:r>
          </a:p>
          <a:p>
            <a:pPr lvl="3"/>
            <a:r>
              <a:rPr lang="en-US" dirty="0" smtClean="0">
                <a:solidFill>
                  <a:schemeClr val="bg1">
                    <a:lumMod val="50000"/>
                  </a:schemeClr>
                </a:solidFill>
              </a:rPr>
              <a:t>The first remove removes the largest item, the second call the second largest, … the last removes the smallest item</a:t>
            </a:r>
            <a:endParaRPr lang="en-US" dirty="0">
              <a:solidFill>
                <a:schemeClr val="bg1">
                  <a:lumMod val="50000"/>
                </a:schemeClr>
              </a:solidFill>
            </a:endParaRPr>
          </a:p>
        </p:txBody>
      </p:sp>
      <p:pic>
        <p:nvPicPr>
          <p:cNvPr id="4" name="Picture 6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42056" y="4374108"/>
            <a:ext cx="733425" cy="98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6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42056" y="4374108"/>
            <a:ext cx="704850" cy="98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6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01000" y="4393159"/>
            <a:ext cx="714375" cy="971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6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01000" y="4364584"/>
            <a:ext cx="704850" cy="100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6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001000" y="4343400"/>
            <a:ext cx="704850" cy="100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541463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Sorting Using a Priority Queue</a:t>
            </a:r>
            <a:endParaRPr lang="en-US" dirty="0"/>
          </a:p>
        </p:txBody>
      </p:sp>
      <p:sp>
        <p:nvSpPr>
          <p:cNvPr id="3" name="Content Placeholder 2"/>
          <p:cNvSpPr>
            <a:spLocks noGrp="1"/>
          </p:cNvSpPr>
          <p:nvPr>
            <p:ph idx="1"/>
          </p:nvPr>
        </p:nvSpPr>
        <p:spPr>
          <a:xfrm>
            <a:off x="457200" y="1219200"/>
            <a:ext cx="8229600" cy="4906963"/>
          </a:xfrm>
        </p:spPr>
        <p:txBody>
          <a:bodyPr/>
          <a:lstStyle/>
          <a:p>
            <a:r>
              <a:rPr lang="en-US" dirty="0" smtClean="0"/>
              <a:t>Given a </a:t>
            </a:r>
            <a:r>
              <a:rPr lang="en-US" i="1" dirty="0" smtClean="0"/>
              <a:t>sequence</a:t>
            </a:r>
            <a:r>
              <a:rPr lang="en-US" dirty="0" smtClean="0"/>
              <a:t> of N items</a:t>
            </a:r>
          </a:p>
          <a:p>
            <a:pPr lvl="1"/>
            <a:r>
              <a:rPr lang="en-US" dirty="0" smtClean="0"/>
              <a:t>a PQ can be used to sort the </a:t>
            </a:r>
            <a:r>
              <a:rPr lang="en-US" i="1" dirty="0" smtClean="0"/>
              <a:t>sequence</a:t>
            </a:r>
            <a:r>
              <a:rPr lang="en-US" dirty="0" smtClean="0"/>
              <a:t>:</a:t>
            </a:r>
          </a:p>
          <a:p>
            <a:pPr lvl="1"/>
            <a:r>
              <a:rPr lang="en-US" b="1" dirty="0" smtClean="0"/>
              <a:t>Step 1</a:t>
            </a:r>
          </a:p>
          <a:p>
            <a:pPr lvl="2"/>
            <a:r>
              <a:rPr lang="en-US" b="1" dirty="0" smtClean="0"/>
              <a:t>Insert N items into the PQ via </a:t>
            </a:r>
            <a:r>
              <a:rPr lang="en-US" b="1" dirty="0" err="1" smtClean="0"/>
              <a:t>insertItem</a:t>
            </a:r>
            <a:r>
              <a:rPr lang="en-US" b="1" dirty="0" smtClean="0"/>
              <a:t>(key, data)</a:t>
            </a:r>
          </a:p>
          <a:p>
            <a:pPr lvl="1"/>
            <a:r>
              <a:rPr lang="en-US" dirty="0" smtClean="0">
                <a:solidFill>
                  <a:schemeClr val="bg1">
                    <a:lumMod val="50000"/>
                  </a:schemeClr>
                </a:solidFill>
              </a:rPr>
              <a:t>Step 2</a:t>
            </a:r>
          </a:p>
          <a:p>
            <a:pPr lvl="2"/>
            <a:r>
              <a:rPr lang="en-US" dirty="0" smtClean="0">
                <a:solidFill>
                  <a:schemeClr val="bg1">
                    <a:lumMod val="50000"/>
                  </a:schemeClr>
                </a:solidFill>
              </a:rPr>
              <a:t>Remove the items by calling </a:t>
            </a:r>
            <a:r>
              <a:rPr lang="en-US" dirty="0" err="1" smtClean="0">
                <a:solidFill>
                  <a:schemeClr val="bg1">
                    <a:lumMod val="50000"/>
                  </a:schemeClr>
                </a:solidFill>
              </a:rPr>
              <a:t>removeItem</a:t>
            </a:r>
            <a:r>
              <a:rPr lang="en-US" dirty="0" smtClean="0">
                <a:solidFill>
                  <a:schemeClr val="bg1">
                    <a:lumMod val="50000"/>
                  </a:schemeClr>
                </a:solidFill>
              </a:rPr>
              <a:t>() N times</a:t>
            </a:r>
          </a:p>
          <a:p>
            <a:pPr lvl="3"/>
            <a:r>
              <a:rPr lang="en-US" dirty="0" smtClean="0">
                <a:solidFill>
                  <a:schemeClr val="bg1">
                    <a:lumMod val="50000"/>
                  </a:schemeClr>
                </a:solidFill>
              </a:rPr>
              <a:t>The first remove removes the largest item, the second call the second largest, … the last removes the smallest item</a:t>
            </a:r>
            <a:endParaRPr lang="en-US" dirty="0">
              <a:solidFill>
                <a:schemeClr val="bg1">
                  <a:lumMod val="50000"/>
                </a:schemeClr>
              </a:solidFill>
            </a:endParaRPr>
          </a:p>
        </p:txBody>
      </p:sp>
      <p:pic>
        <p:nvPicPr>
          <p:cNvPr id="4" name="Picture 6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42056" y="4374108"/>
            <a:ext cx="733425" cy="98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6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42056" y="4374108"/>
            <a:ext cx="704850" cy="98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6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01000" y="4393159"/>
            <a:ext cx="714375" cy="971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6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01000" y="4364584"/>
            <a:ext cx="704850" cy="100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6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001000" y="4343400"/>
            <a:ext cx="704850" cy="100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8330333" y="5453390"/>
            <a:ext cx="385042" cy="523220"/>
          </a:xfrm>
          <a:prstGeom prst="rect">
            <a:avLst/>
          </a:prstGeom>
          <a:noFill/>
        </p:spPr>
        <p:txBody>
          <a:bodyPr wrap="none" rtlCol="0">
            <a:spAutoFit/>
          </a:bodyPr>
          <a:lstStyle/>
          <a:p>
            <a:r>
              <a:rPr lang="en-US" sz="2800" b="1" dirty="0" smtClean="0"/>
              <a:t>S</a:t>
            </a:r>
            <a:endParaRPr lang="en-US" sz="2800" b="1" dirty="0"/>
          </a:p>
        </p:txBody>
      </p:sp>
    </p:spTree>
    <p:extLst>
      <p:ext uri="{BB962C8B-B14F-4D97-AF65-F5344CB8AC3E}">
        <p14:creationId xmlns:p14="http://schemas.microsoft.com/office/powerpoint/2010/main" val="621929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nodeType="withEffect">
                                  <p:stCondLst>
                                    <p:cond delay="0"/>
                                  </p:stCondLst>
                                  <p:childTnLst>
                                    <p:animMotion origin="layout" path="M -1.66667E-6 1.11111E-6 L -0.84687 0.00972 " pathEditMode="relative" rAng="0" ptsTypes="AA">
                                      <p:cBhvr>
                                        <p:cTn id="6" dur="2000" fill="hold"/>
                                        <p:tgtEl>
                                          <p:spTgt spid="8"/>
                                        </p:tgtEl>
                                        <p:attrNameLst>
                                          <p:attrName>ppt_x</p:attrName>
                                          <p:attrName>ppt_y</p:attrName>
                                        </p:attrNameLst>
                                      </p:cBhvr>
                                      <p:rCtr x="-42344" y="486"/>
                                    </p:animMotion>
                                  </p:childTnLst>
                                </p:cTn>
                              </p:par>
                            </p:childTnLst>
                          </p:cTn>
                        </p:par>
                        <p:par>
                          <p:cTn id="7" fill="hold">
                            <p:stCondLst>
                              <p:cond delay="2000"/>
                            </p:stCondLst>
                            <p:childTnLst>
                              <p:par>
                                <p:cTn id="8" presetID="42" presetClass="path" presetSubtype="0" accel="50000" decel="50000" fill="hold" nodeType="afterEffect">
                                  <p:stCondLst>
                                    <p:cond delay="0"/>
                                  </p:stCondLst>
                                  <p:childTnLst>
                                    <p:animMotion origin="layout" path="M -1.66667E-6 4.81481E-6 L -0.74687 0.00717 " pathEditMode="relative" rAng="0" ptsTypes="AA">
                                      <p:cBhvr>
                                        <p:cTn id="9" dur="2000" fill="hold"/>
                                        <p:tgtEl>
                                          <p:spTgt spid="7"/>
                                        </p:tgtEl>
                                        <p:attrNameLst>
                                          <p:attrName>ppt_x</p:attrName>
                                          <p:attrName>ppt_y</p:attrName>
                                        </p:attrNameLst>
                                      </p:cBhvr>
                                      <p:rCtr x="-37344" y="347"/>
                                    </p:animMotion>
                                  </p:childTnLst>
                                </p:cTn>
                              </p:par>
                            </p:childTnLst>
                          </p:cTn>
                        </p:par>
                        <p:par>
                          <p:cTn id="10" fill="hold">
                            <p:stCondLst>
                              <p:cond delay="4000"/>
                            </p:stCondLst>
                            <p:childTnLst>
                              <p:par>
                                <p:cTn id="11" presetID="42" presetClass="path" presetSubtype="0" accel="50000" decel="50000" fill="hold" nodeType="afterEffect">
                                  <p:stCondLst>
                                    <p:cond delay="0"/>
                                  </p:stCondLst>
                                  <p:childTnLst>
                                    <p:animMotion origin="layout" path="M -2.5E-6 1.48148E-6 L -0.65573 0.00509 " pathEditMode="relative" rAng="0" ptsTypes="AA">
                                      <p:cBhvr>
                                        <p:cTn id="12" dur="2000" fill="hold"/>
                                        <p:tgtEl>
                                          <p:spTgt spid="6"/>
                                        </p:tgtEl>
                                        <p:attrNameLst>
                                          <p:attrName>ppt_x</p:attrName>
                                          <p:attrName>ppt_y</p:attrName>
                                        </p:attrNameLst>
                                      </p:cBhvr>
                                      <p:rCtr x="-32795" y="255"/>
                                    </p:animMotion>
                                  </p:childTnLst>
                                </p:cTn>
                              </p:par>
                            </p:childTnLst>
                          </p:cTn>
                        </p:par>
                        <p:par>
                          <p:cTn id="13" fill="hold">
                            <p:stCondLst>
                              <p:cond delay="6000"/>
                            </p:stCondLst>
                            <p:childTnLst>
                              <p:par>
                                <p:cTn id="14" presetID="42" presetClass="path" presetSubtype="0" accel="50000" decel="50000" fill="hold" nodeType="afterEffect">
                                  <p:stCondLst>
                                    <p:cond delay="0"/>
                                  </p:stCondLst>
                                  <p:childTnLst>
                                    <p:animMotion origin="layout" path="M 4.44444E-6 4.81481E-6 L -0.55973 0.00717 " pathEditMode="relative" rAng="0" ptsTypes="AA">
                                      <p:cBhvr>
                                        <p:cTn id="15" dur="2000" fill="hold"/>
                                        <p:tgtEl>
                                          <p:spTgt spid="5"/>
                                        </p:tgtEl>
                                        <p:attrNameLst>
                                          <p:attrName>ppt_x</p:attrName>
                                          <p:attrName>ppt_y</p:attrName>
                                        </p:attrNameLst>
                                      </p:cBhvr>
                                      <p:rCtr x="-27986" y="347"/>
                                    </p:animMotion>
                                  </p:childTnLst>
                                </p:cTn>
                              </p:par>
                            </p:childTnLst>
                          </p:cTn>
                        </p:par>
                        <p:par>
                          <p:cTn id="16" fill="hold">
                            <p:stCondLst>
                              <p:cond delay="8000"/>
                            </p:stCondLst>
                            <p:childTnLst>
                              <p:par>
                                <p:cTn id="17" presetID="42" presetClass="path" presetSubtype="0" accel="50000" decel="50000" fill="hold" nodeType="afterEffect">
                                  <p:stCondLst>
                                    <p:cond delay="0"/>
                                  </p:stCondLst>
                                  <p:childTnLst>
                                    <p:animMotion origin="layout" path="M 1.94444E-6 4.81481E-6 L -0.45295 0.00717 " pathEditMode="relative" rAng="0" ptsTypes="AA">
                                      <p:cBhvr>
                                        <p:cTn id="18" dur="2000" fill="hold"/>
                                        <p:tgtEl>
                                          <p:spTgt spid="4"/>
                                        </p:tgtEl>
                                        <p:attrNameLst>
                                          <p:attrName>ppt_x</p:attrName>
                                          <p:attrName>ppt_y</p:attrName>
                                        </p:attrNameLst>
                                      </p:cBhvr>
                                      <p:rCtr x="-22656" y="34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Sorting Using a Priority Queue</a:t>
            </a:r>
            <a:endParaRPr lang="en-US" dirty="0"/>
          </a:p>
        </p:txBody>
      </p:sp>
      <p:sp>
        <p:nvSpPr>
          <p:cNvPr id="3" name="Content Placeholder 2"/>
          <p:cNvSpPr>
            <a:spLocks noGrp="1"/>
          </p:cNvSpPr>
          <p:nvPr>
            <p:ph idx="1"/>
          </p:nvPr>
        </p:nvSpPr>
        <p:spPr>
          <a:xfrm>
            <a:off x="457200" y="1219200"/>
            <a:ext cx="8229600" cy="4906963"/>
          </a:xfrm>
        </p:spPr>
        <p:txBody>
          <a:bodyPr/>
          <a:lstStyle/>
          <a:p>
            <a:r>
              <a:rPr lang="en-US" dirty="0" smtClean="0"/>
              <a:t>Given a </a:t>
            </a:r>
            <a:r>
              <a:rPr lang="en-US" i="1" dirty="0" smtClean="0"/>
              <a:t>sequence</a:t>
            </a:r>
            <a:r>
              <a:rPr lang="en-US" dirty="0" smtClean="0"/>
              <a:t> of N items</a:t>
            </a:r>
          </a:p>
          <a:p>
            <a:pPr lvl="1"/>
            <a:r>
              <a:rPr lang="en-US" dirty="0" smtClean="0"/>
              <a:t>a PQ can be used to sort the </a:t>
            </a:r>
            <a:r>
              <a:rPr lang="en-US" i="1" dirty="0" smtClean="0"/>
              <a:t>sequence</a:t>
            </a:r>
            <a:r>
              <a:rPr lang="en-US" dirty="0" smtClean="0"/>
              <a:t>:</a:t>
            </a:r>
          </a:p>
          <a:p>
            <a:pPr lvl="1"/>
            <a:r>
              <a:rPr lang="en-US" dirty="0" smtClean="0"/>
              <a:t>Step 1</a:t>
            </a:r>
          </a:p>
          <a:p>
            <a:pPr lvl="2"/>
            <a:r>
              <a:rPr lang="en-US" dirty="0" smtClean="0"/>
              <a:t>Insert N items into the PQ via </a:t>
            </a:r>
            <a:r>
              <a:rPr lang="en-US" dirty="0" err="1" smtClean="0"/>
              <a:t>insertItem</a:t>
            </a:r>
            <a:r>
              <a:rPr lang="en-US" dirty="0" smtClean="0"/>
              <a:t>(key, data)</a:t>
            </a:r>
          </a:p>
          <a:p>
            <a:pPr lvl="1"/>
            <a:r>
              <a:rPr lang="en-US" b="1" dirty="0" smtClean="0"/>
              <a:t>Step 2</a:t>
            </a:r>
          </a:p>
          <a:p>
            <a:pPr lvl="2"/>
            <a:r>
              <a:rPr lang="en-US" b="1" dirty="0" smtClean="0"/>
              <a:t>Remove the items by calling </a:t>
            </a:r>
            <a:r>
              <a:rPr lang="en-US" b="1" dirty="0" err="1" smtClean="0"/>
              <a:t>removeItem</a:t>
            </a:r>
            <a:r>
              <a:rPr lang="en-US" b="1" dirty="0" smtClean="0"/>
              <a:t>() N times</a:t>
            </a:r>
          </a:p>
          <a:p>
            <a:pPr lvl="3"/>
            <a:r>
              <a:rPr lang="en-US" b="1" dirty="0" smtClean="0"/>
              <a:t>The first remove removes the largest item, the second call the second largest, … the last removes the smallest item</a:t>
            </a:r>
            <a:endParaRPr lang="en-US" b="1" dirty="0"/>
          </a:p>
        </p:txBody>
      </p:sp>
      <p:pic>
        <p:nvPicPr>
          <p:cNvPr id="9" name="Picture 6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0" y="4410074"/>
            <a:ext cx="733425" cy="98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6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5600" y="4410075"/>
            <a:ext cx="704850" cy="98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6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399" y="4419600"/>
            <a:ext cx="714375" cy="971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6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19200" y="4414284"/>
            <a:ext cx="704850" cy="100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6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 y="4381500"/>
            <a:ext cx="704850" cy="100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61739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nodeType="withEffect">
                                  <p:stCondLst>
                                    <p:cond delay="0"/>
                                  </p:stCondLst>
                                  <p:childTnLst>
                                    <p:animMotion origin="layout" path="M -8.33333E-7 -2.29417E-6 L -0.37344 0.15194 " pathEditMode="relative" rAng="0" ptsTypes="AA">
                                      <p:cBhvr>
                                        <p:cTn id="6" dur="2000" fill="hold"/>
                                        <p:tgtEl>
                                          <p:spTgt spid="9"/>
                                        </p:tgtEl>
                                        <p:attrNameLst>
                                          <p:attrName>ppt_x</p:attrName>
                                          <p:attrName>ppt_y</p:attrName>
                                        </p:attrNameLst>
                                      </p:cBhvr>
                                      <p:rCtr x="-18681" y="7586"/>
                                    </p:animMotion>
                                  </p:childTnLst>
                                </p:cTn>
                              </p:par>
                            </p:childTnLst>
                          </p:cTn>
                        </p:par>
                        <p:par>
                          <p:cTn id="7" fill="hold">
                            <p:stCondLst>
                              <p:cond delay="2000"/>
                            </p:stCondLst>
                            <p:childTnLst>
                              <p:par>
                                <p:cTn id="8" presetID="42" presetClass="path" presetSubtype="0" accel="50000" decel="50000" fill="hold" nodeType="afterEffect">
                                  <p:stCondLst>
                                    <p:cond delay="0"/>
                                  </p:stCondLst>
                                  <p:childTnLst>
                                    <p:animMotion origin="layout" path="M -2.5E-6 3.90379E-6 L -0.09739 0.15124 " pathEditMode="relative" rAng="0" ptsTypes="AA">
                                      <p:cBhvr>
                                        <p:cTn id="9" dur="2000" fill="hold"/>
                                        <p:tgtEl>
                                          <p:spTgt spid="11"/>
                                        </p:tgtEl>
                                        <p:attrNameLst>
                                          <p:attrName>ppt_x</p:attrName>
                                          <p:attrName>ppt_y</p:attrName>
                                        </p:attrNameLst>
                                      </p:cBhvr>
                                      <p:rCtr x="-4878" y="7562"/>
                                    </p:animMotion>
                                  </p:childTnLst>
                                </p:cTn>
                              </p:par>
                            </p:childTnLst>
                          </p:cTn>
                        </p:par>
                        <p:par>
                          <p:cTn id="10" fill="hold">
                            <p:stCondLst>
                              <p:cond delay="4000"/>
                            </p:stCondLst>
                            <p:childTnLst>
                              <p:par>
                                <p:cTn id="11" presetID="42" presetClass="path" presetSubtype="0" accel="50000" decel="50000" fill="hold" nodeType="afterEffect">
                                  <p:stCondLst>
                                    <p:cond delay="0"/>
                                  </p:stCondLst>
                                  <p:childTnLst>
                                    <p:animMotion origin="layout" path="M 1.66667E-6 -2.29417E-6 L -0.10521 0.15194 " pathEditMode="relative" rAng="0" ptsTypes="AA">
                                      <p:cBhvr>
                                        <p:cTn id="12" dur="2000" fill="hold"/>
                                        <p:tgtEl>
                                          <p:spTgt spid="10"/>
                                        </p:tgtEl>
                                        <p:attrNameLst>
                                          <p:attrName>ppt_x</p:attrName>
                                          <p:attrName>ppt_y</p:attrName>
                                        </p:attrNameLst>
                                      </p:cBhvr>
                                      <p:rCtr x="-5260" y="7586"/>
                                    </p:animMotion>
                                  </p:childTnLst>
                                </p:cTn>
                              </p:par>
                            </p:childTnLst>
                          </p:cTn>
                        </p:par>
                        <p:par>
                          <p:cTn id="13" fill="hold">
                            <p:stCondLst>
                              <p:cond delay="6000"/>
                            </p:stCondLst>
                            <p:childTnLst>
                              <p:par>
                                <p:cTn id="14" presetID="42" presetClass="path" presetSubtype="0" accel="50000" decel="50000" fill="hold" nodeType="afterEffect">
                                  <p:stCondLst>
                                    <p:cond delay="0"/>
                                  </p:stCondLst>
                                  <p:childTnLst>
                                    <p:animMotion origin="layout" path="M 5E-6 -8.88067E-7 L 0.2698 0.15402 " pathEditMode="relative" rAng="0" ptsTypes="AA">
                                      <p:cBhvr>
                                        <p:cTn id="15" dur="2000" fill="hold"/>
                                        <p:tgtEl>
                                          <p:spTgt spid="13"/>
                                        </p:tgtEl>
                                        <p:attrNameLst>
                                          <p:attrName>ppt_x</p:attrName>
                                          <p:attrName>ppt_y</p:attrName>
                                        </p:attrNameLst>
                                      </p:cBhvr>
                                      <p:rCtr x="13490" y="7701"/>
                                    </p:animMotion>
                                  </p:childTnLst>
                                </p:cTn>
                              </p:par>
                            </p:childTnLst>
                          </p:cTn>
                        </p:par>
                        <p:par>
                          <p:cTn id="16" fill="hold">
                            <p:stCondLst>
                              <p:cond delay="8000"/>
                            </p:stCondLst>
                            <p:childTnLst>
                              <p:par>
                                <p:cTn id="17" presetID="42" presetClass="path" presetSubtype="0" accel="50000" decel="50000" fill="hold" nodeType="afterEffect">
                                  <p:stCondLst>
                                    <p:cond delay="0"/>
                                  </p:stCondLst>
                                  <p:childTnLst>
                                    <p:animMotion origin="layout" path="M 5E-6 -3.70028E-6 L 0.25313 0.14986 " pathEditMode="relative" rAng="0" ptsTypes="AA">
                                      <p:cBhvr>
                                        <p:cTn id="18" dur="2000" fill="hold"/>
                                        <p:tgtEl>
                                          <p:spTgt spid="12"/>
                                        </p:tgtEl>
                                        <p:attrNameLst>
                                          <p:attrName>ppt_x</p:attrName>
                                          <p:attrName>ppt_y</p:attrName>
                                        </p:attrNameLst>
                                      </p:cBhvr>
                                      <p:rCtr x="12656" y="749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Sorting Using a PQ</a:t>
            </a:r>
            <a:endParaRPr lang="en-US" dirty="0"/>
          </a:p>
        </p:txBody>
      </p:sp>
      <p:sp>
        <p:nvSpPr>
          <p:cNvPr id="3" name="Content Placeholder 2"/>
          <p:cNvSpPr>
            <a:spLocks noGrp="1"/>
          </p:cNvSpPr>
          <p:nvPr>
            <p:ph idx="1"/>
          </p:nvPr>
        </p:nvSpPr>
        <p:spPr>
          <a:xfrm>
            <a:off x="457200" y="1219200"/>
            <a:ext cx="8229600" cy="4906963"/>
          </a:xfrm>
        </p:spPr>
        <p:txBody>
          <a:bodyPr/>
          <a:lstStyle/>
          <a:p>
            <a:r>
              <a:rPr lang="en-US" dirty="0" smtClean="0"/>
              <a:t>Given a sequence of N items</a:t>
            </a:r>
          </a:p>
          <a:p>
            <a:pPr lvl="1"/>
            <a:r>
              <a:rPr lang="en-US" dirty="0" smtClean="0"/>
              <a:t>a PQ can be used to sort the sequence:</a:t>
            </a:r>
          </a:p>
          <a:p>
            <a:pPr lvl="1"/>
            <a:r>
              <a:rPr lang="en-US" dirty="0" smtClean="0"/>
              <a:t>Step 1</a:t>
            </a:r>
          </a:p>
          <a:p>
            <a:pPr lvl="2"/>
            <a:r>
              <a:rPr lang="en-US" dirty="0" smtClean="0"/>
              <a:t>Insert N items into the PQ via </a:t>
            </a:r>
            <a:r>
              <a:rPr lang="en-US" dirty="0" err="1" smtClean="0"/>
              <a:t>insertItem</a:t>
            </a:r>
            <a:r>
              <a:rPr lang="en-US" dirty="0" smtClean="0"/>
              <a:t>(key, data)</a:t>
            </a:r>
          </a:p>
          <a:p>
            <a:pPr lvl="1"/>
            <a:r>
              <a:rPr lang="en-US" dirty="0" smtClean="0"/>
              <a:t>Step 2</a:t>
            </a:r>
          </a:p>
          <a:p>
            <a:pPr lvl="2"/>
            <a:r>
              <a:rPr lang="en-US" dirty="0" smtClean="0"/>
              <a:t>Remove the items by calling </a:t>
            </a:r>
            <a:r>
              <a:rPr lang="en-US" dirty="0" err="1" smtClean="0"/>
              <a:t>removeItem</a:t>
            </a:r>
            <a:r>
              <a:rPr lang="en-US" dirty="0" smtClean="0"/>
              <a:t>() N times</a:t>
            </a:r>
          </a:p>
          <a:p>
            <a:pPr lvl="3"/>
            <a:r>
              <a:rPr lang="en-US" dirty="0" smtClean="0"/>
              <a:t>The first remove removes the largest item, the second call the second largest, … the last removes the smallest item</a:t>
            </a:r>
            <a:endParaRPr lang="en-US" dirty="0"/>
          </a:p>
        </p:txBody>
      </p:sp>
      <p:sp>
        <p:nvSpPr>
          <p:cNvPr id="4" name="TextBox 3"/>
          <p:cNvSpPr txBox="1"/>
          <p:nvPr/>
        </p:nvSpPr>
        <p:spPr>
          <a:xfrm>
            <a:off x="685800" y="1524000"/>
            <a:ext cx="7901522" cy="3477875"/>
          </a:xfrm>
          <a:prstGeom prst="rect">
            <a:avLst/>
          </a:prstGeom>
          <a:solidFill>
            <a:srgbClr val="FEFEBE"/>
          </a:solidFill>
          <a:ln>
            <a:solidFill>
              <a:schemeClr val="tx1"/>
            </a:solidFill>
          </a:ln>
        </p:spPr>
        <p:txBody>
          <a:bodyPr wrap="none" rtlCol="0">
            <a:spAutoFit/>
          </a:bodyPr>
          <a:lstStyle/>
          <a:p>
            <a:pPr>
              <a:buFont typeface="Monotype Sorts" charset="0"/>
              <a:buNone/>
            </a:pPr>
            <a:r>
              <a:rPr lang="en-US" altLang="en-US" sz="2000" b="1" dirty="0">
                <a:latin typeface="Comic Sans MS" panose="030F0702030302020204" pitchFamily="66" charset="0"/>
              </a:rPr>
              <a:t>Algorithm </a:t>
            </a:r>
            <a:r>
              <a:rPr lang="en-US" altLang="en-US" sz="2000" dirty="0" err="1">
                <a:latin typeface="Comic Sans MS" panose="030F0702030302020204" pitchFamily="66" charset="0"/>
              </a:rPr>
              <a:t>PriorityQueueSort</a:t>
            </a:r>
            <a:r>
              <a:rPr lang="en-US" altLang="en-US" sz="2000" dirty="0">
                <a:latin typeface="Comic Sans MS" panose="030F0702030302020204" pitchFamily="66" charset="0"/>
              </a:rPr>
              <a:t> (S, PQ):</a:t>
            </a:r>
          </a:p>
          <a:p>
            <a:pPr>
              <a:buFont typeface="Monotype Sorts" charset="0"/>
              <a:buNone/>
            </a:pPr>
            <a:endParaRPr lang="en-US" altLang="en-US" sz="2000" dirty="0" smtClean="0">
              <a:latin typeface="Comic Sans MS" panose="030F0702030302020204" pitchFamily="66" charset="0"/>
            </a:endParaRPr>
          </a:p>
          <a:p>
            <a:pPr>
              <a:buFont typeface="Monotype Sorts" charset="0"/>
              <a:buNone/>
            </a:pPr>
            <a:r>
              <a:rPr lang="en-US" altLang="en-US" sz="2000" dirty="0" smtClean="0">
                <a:latin typeface="Comic Sans MS" panose="030F0702030302020204" pitchFamily="66" charset="0"/>
              </a:rPr>
              <a:t>     </a:t>
            </a:r>
            <a:r>
              <a:rPr lang="en-US" altLang="en-US" sz="2000" u="sng" dirty="0">
                <a:latin typeface="Comic Sans MS" panose="030F0702030302020204" pitchFamily="66" charset="0"/>
              </a:rPr>
              <a:t>Input</a:t>
            </a:r>
            <a:r>
              <a:rPr lang="en-US" altLang="en-US" sz="2000" dirty="0">
                <a:latin typeface="Comic Sans MS" panose="030F0702030302020204" pitchFamily="66" charset="0"/>
              </a:rPr>
              <a:t>: Sequence, </a:t>
            </a:r>
            <a:r>
              <a:rPr lang="en-US" altLang="en-US" sz="2000" b="1" dirty="0">
                <a:latin typeface="Comic Sans MS" panose="030F0702030302020204" pitchFamily="66" charset="0"/>
              </a:rPr>
              <a:t>S</a:t>
            </a:r>
            <a:r>
              <a:rPr lang="en-US" altLang="en-US" sz="2000" dirty="0">
                <a:latin typeface="Comic Sans MS" panose="030F0702030302020204" pitchFamily="66" charset="0"/>
              </a:rPr>
              <a:t>, of n items, and empty priority queue, </a:t>
            </a:r>
            <a:r>
              <a:rPr lang="en-US" altLang="en-US" sz="2000" b="1" dirty="0">
                <a:latin typeface="Comic Sans MS" panose="030F0702030302020204" pitchFamily="66" charset="0"/>
              </a:rPr>
              <a:t>PQ</a:t>
            </a:r>
            <a:r>
              <a:rPr lang="en-US" altLang="en-US" sz="2000" dirty="0">
                <a:latin typeface="Comic Sans MS" panose="030F0702030302020204" pitchFamily="66" charset="0"/>
              </a:rPr>
              <a:t>.</a:t>
            </a:r>
          </a:p>
          <a:p>
            <a:pPr>
              <a:buFont typeface="Monotype Sorts" charset="0"/>
              <a:buNone/>
            </a:pPr>
            <a:r>
              <a:rPr lang="en-US" altLang="en-US" sz="2000" dirty="0">
                <a:latin typeface="Comic Sans MS" panose="030F0702030302020204" pitchFamily="66" charset="0"/>
              </a:rPr>
              <a:t>     </a:t>
            </a:r>
            <a:r>
              <a:rPr lang="en-US" altLang="en-US" sz="2000" u="sng" dirty="0">
                <a:latin typeface="Comic Sans MS" panose="030F0702030302020204" pitchFamily="66" charset="0"/>
              </a:rPr>
              <a:t>Output</a:t>
            </a:r>
            <a:r>
              <a:rPr lang="en-US" altLang="en-US" sz="2000" dirty="0">
                <a:latin typeface="Comic Sans MS" panose="030F0702030302020204" pitchFamily="66" charset="0"/>
              </a:rPr>
              <a:t>: Sequence </a:t>
            </a:r>
            <a:r>
              <a:rPr lang="en-US" altLang="en-US" sz="2000" b="1" dirty="0">
                <a:latin typeface="Comic Sans MS" panose="030F0702030302020204" pitchFamily="66" charset="0"/>
              </a:rPr>
              <a:t>S</a:t>
            </a:r>
            <a:r>
              <a:rPr lang="en-US" altLang="en-US" sz="2000" dirty="0">
                <a:latin typeface="Comic Sans MS" panose="030F0702030302020204" pitchFamily="66" charset="0"/>
              </a:rPr>
              <a:t> sorted by the total order relation.</a:t>
            </a:r>
          </a:p>
          <a:p>
            <a:pPr>
              <a:buFont typeface="Monotype Sorts" charset="0"/>
              <a:buNone/>
            </a:pPr>
            <a:endParaRPr lang="en-US" altLang="en-US" sz="2000" dirty="0" smtClean="0">
              <a:latin typeface="Comic Sans MS" panose="030F0702030302020204" pitchFamily="66" charset="0"/>
            </a:endParaRPr>
          </a:p>
          <a:p>
            <a:pPr>
              <a:buFont typeface="Monotype Sorts" charset="0"/>
              <a:buNone/>
            </a:pPr>
            <a:r>
              <a:rPr lang="en-US" altLang="en-US" sz="2000" dirty="0" smtClean="0">
                <a:latin typeface="Comic Sans MS" panose="030F0702030302020204" pitchFamily="66" charset="0"/>
              </a:rPr>
              <a:t>     </a:t>
            </a:r>
            <a:r>
              <a:rPr lang="en-US" altLang="en-US" sz="2000" dirty="0">
                <a:latin typeface="Comic Sans MS" panose="030F0702030302020204" pitchFamily="66" charset="0"/>
              </a:rPr>
              <a:t>while ! </a:t>
            </a:r>
            <a:r>
              <a:rPr lang="en-US" altLang="en-US" sz="2000" dirty="0" err="1">
                <a:latin typeface="Comic Sans MS" panose="030F0702030302020204" pitchFamily="66" charset="0"/>
              </a:rPr>
              <a:t>S.empty</a:t>
            </a:r>
            <a:r>
              <a:rPr lang="en-US" altLang="en-US" sz="2000" dirty="0">
                <a:latin typeface="Comic Sans MS" panose="030F0702030302020204" pitchFamily="66" charset="0"/>
              </a:rPr>
              <a:t>() do</a:t>
            </a:r>
          </a:p>
          <a:p>
            <a:pPr>
              <a:buFont typeface="Monotype Sorts" charset="0"/>
              <a:buNone/>
            </a:pPr>
            <a:r>
              <a:rPr lang="en-US" altLang="en-US" sz="2000" dirty="0">
                <a:latin typeface="Comic Sans MS" panose="030F0702030302020204" pitchFamily="66" charset="0"/>
              </a:rPr>
              <a:t>          item := </a:t>
            </a:r>
            <a:r>
              <a:rPr lang="en-US" altLang="en-US" sz="2000" dirty="0" err="1">
                <a:latin typeface="Comic Sans MS" panose="030F0702030302020204" pitchFamily="66" charset="0"/>
              </a:rPr>
              <a:t>S.removeFirst</a:t>
            </a:r>
            <a:r>
              <a:rPr lang="en-US" altLang="en-US" sz="2000" dirty="0">
                <a:latin typeface="Comic Sans MS" panose="030F0702030302020204" pitchFamily="66" charset="0"/>
              </a:rPr>
              <a:t>()</a:t>
            </a:r>
          </a:p>
          <a:p>
            <a:pPr>
              <a:buFont typeface="Monotype Sorts" charset="0"/>
              <a:buNone/>
            </a:pPr>
            <a:r>
              <a:rPr lang="en-US" altLang="en-US" sz="2000" dirty="0">
                <a:latin typeface="Comic Sans MS" panose="030F0702030302020204" pitchFamily="66" charset="0"/>
              </a:rPr>
              <a:t>          </a:t>
            </a:r>
            <a:r>
              <a:rPr lang="en-US" altLang="en-US" sz="2000" dirty="0" err="1" smtClean="0">
                <a:latin typeface="Comic Sans MS" panose="030F0702030302020204" pitchFamily="66" charset="0"/>
              </a:rPr>
              <a:t>PQ.insertItem</a:t>
            </a:r>
            <a:r>
              <a:rPr lang="en-US" altLang="en-US" sz="2000" dirty="0" smtClean="0">
                <a:latin typeface="Comic Sans MS" panose="030F0702030302020204" pitchFamily="66" charset="0"/>
              </a:rPr>
              <a:t>(</a:t>
            </a:r>
            <a:r>
              <a:rPr lang="en-US" altLang="en-US" sz="2000" dirty="0" err="1" smtClean="0">
                <a:latin typeface="Comic Sans MS" panose="030F0702030302020204" pitchFamily="66" charset="0"/>
              </a:rPr>
              <a:t>item.key</a:t>
            </a:r>
            <a:r>
              <a:rPr lang="en-US" altLang="en-US" sz="2000" dirty="0" smtClean="0">
                <a:latin typeface="Comic Sans MS" panose="030F0702030302020204" pitchFamily="66" charset="0"/>
              </a:rPr>
              <a:t>, </a:t>
            </a:r>
            <a:r>
              <a:rPr lang="en-US" altLang="en-US" sz="2000" dirty="0" err="1" smtClean="0">
                <a:latin typeface="Comic Sans MS" panose="030F0702030302020204" pitchFamily="66" charset="0"/>
              </a:rPr>
              <a:t>item.data</a:t>
            </a:r>
            <a:r>
              <a:rPr lang="en-US" altLang="en-US" sz="2000" dirty="0" smtClean="0">
                <a:latin typeface="Comic Sans MS" panose="030F0702030302020204" pitchFamily="66" charset="0"/>
              </a:rPr>
              <a:t>)</a:t>
            </a:r>
            <a:endParaRPr lang="en-US" altLang="en-US" sz="2000" dirty="0">
              <a:latin typeface="Comic Sans MS" panose="030F0702030302020204" pitchFamily="66" charset="0"/>
            </a:endParaRPr>
          </a:p>
          <a:p>
            <a:pPr>
              <a:buFont typeface="Monotype Sorts" charset="0"/>
              <a:buNone/>
            </a:pPr>
            <a:r>
              <a:rPr lang="en-US" altLang="en-US" sz="2000" dirty="0">
                <a:latin typeface="Comic Sans MS" panose="030F0702030302020204" pitchFamily="66" charset="0"/>
              </a:rPr>
              <a:t>     while ! </a:t>
            </a:r>
            <a:r>
              <a:rPr lang="en-US" altLang="en-US" sz="2000" dirty="0" err="1">
                <a:latin typeface="Comic Sans MS" panose="030F0702030302020204" pitchFamily="66" charset="0"/>
              </a:rPr>
              <a:t>PQ.empty</a:t>
            </a:r>
            <a:r>
              <a:rPr lang="en-US" altLang="en-US" sz="2000" dirty="0">
                <a:latin typeface="Comic Sans MS" panose="030F0702030302020204" pitchFamily="66" charset="0"/>
              </a:rPr>
              <a:t> do</a:t>
            </a:r>
          </a:p>
          <a:p>
            <a:pPr>
              <a:buFont typeface="Monotype Sorts" charset="0"/>
              <a:buNone/>
            </a:pPr>
            <a:r>
              <a:rPr lang="en-US" altLang="en-US" sz="2000" dirty="0">
                <a:latin typeface="Comic Sans MS" panose="030F0702030302020204" pitchFamily="66" charset="0"/>
              </a:rPr>
              <a:t>          item := </a:t>
            </a:r>
            <a:r>
              <a:rPr lang="en-US" altLang="en-US" sz="2000" dirty="0" err="1">
                <a:latin typeface="Comic Sans MS" panose="030F0702030302020204" pitchFamily="66" charset="0"/>
              </a:rPr>
              <a:t>PQ.removeItem</a:t>
            </a:r>
            <a:r>
              <a:rPr lang="en-US" altLang="en-US" sz="2000" dirty="0">
                <a:latin typeface="Comic Sans MS" panose="030F0702030302020204" pitchFamily="66" charset="0"/>
              </a:rPr>
              <a:t>()</a:t>
            </a:r>
          </a:p>
          <a:p>
            <a:pPr>
              <a:buFont typeface="Monotype Sorts" charset="0"/>
              <a:buNone/>
            </a:pPr>
            <a:r>
              <a:rPr lang="en-US" altLang="en-US" sz="2000" dirty="0">
                <a:latin typeface="Comic Sans MS" panose="030F0702030302020204" pitchFamily="66" charset="0"/>
              </a:rPr>
              <a:t>          </a:t>
            </a:r>
            <a:r>
              <a:rPr lang="en-US" altLang="en-US" sz="2000" dirty="0" err="1">
                <a:latin typeface="Comic Sans MS" panose="030F0702030302020204" pitchFamily="66" charset="0"/>
              </a:rPr>
              <a:t>S.insertLast</a:t>
            </a:r>
            <a:r>
              <a:rPr lang="en-US" altLang="en-US" sz="2000" dirty="0">
                <a:latin typeface="Comic Sans MS" panose="030F0702030302020204" pitchFamily="66" charset="0"/>
              </a:rPr>
              <a:t>(item)</a:t>
            </a:r>
          </a:p>
        </p:txBody>
      </p:sp>
    </p:spTree>
    <p:extLst>
      <p:ext uri="{BB962C8B-B14F-4D97-AF65-F5344CB8AC3E}">
        <p14:creationId xmlns:p14="http://schemas.microsoft.com/office/powerpoint/2010/main" val="3757293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Marker Slide</a:t>
            </a:r>
            <a:endParaRPr lang="en-US" dirty="0"/>
          </a:p>
        </p:txBody>
      </p:sp>
      <p:sp>
        <p:nvSpPr>
          <p:cNvPr id="3" name="Content Placeholder 2"/>
          <p:cNvSpPr>
            <a:spLocks noGrp="1"/>
          </p:cNvSpPr>
          <p:nvPr>
            <p:ph idx="1"/>
          </p:nvPr>
        </p:nvSpPr>
        <p:spPr>
          <a:xfrm>
            <a:off x="457200" y="1066800"/>
            <a:ext cx="8229600" cy="5257800"/>
          </a:xfrm>
        </p:spPr>
        <p:txBody>
          <a:bodyPr>
            <a:normAutofit/>
          </a:bodyPr>
          <a:lstStyle/>
          <a:p>
            <a:r>
              <a:rPr lang="en-US" dirty="0" smtClean="0"/>
              <a:t>Questions </a:t>
            </a:r>
            <a:r>
              <a:rPr lang="en-US" dirty="0"/>
              <a:t>on:</a:t>
            </a:r>
          </a:p>
          <a:p>
            <a:pPr lvl="1"/>
            <a:r>
              <a:rPr lang="en-US" dirty="0" smtClean="0"/>
              <a:t>Priority </a:t>
            </a:r>
            <a:r>
              <a:rPr lang="en-US" dirty="0"/>
              <a:t>Queues</a:t>
            </a:r>
          </a:p>
          <a:p>
            <a:pPr lvl="2"/>
            <a:r>
              <a:rPr lang="en-US" dirty="0" smtClean="0"/>
              <a:t>General</a:t>
            </a:r>
            <a:endParaRPr lang="en-US" dirty="0"/>
          </a:p>
          <a:p>
            <a:r>
              <a:rPr lang="en-US" dirty="0" smtClean="0"/>
              <a:t>Next</a:t>
            </a:r>
            <a:r>
              <a:rPr lang="en-US" dirty="0"/>
              <a:t>:</a:t>
            </a:r>
          </a:p>
          <a:p>
            <a:pPr lvl="1"/>
            <a:r>
              <a:rPr lang="en-US" dirty="0" smtClean="0"/>
              <a:t>Priority Queues</a:t>
            </a:r>
          </a:p>
          <a:p>
            <a:pPr lvl="2"/>
            <a:r>
              <a:rPr lang="en-US" dirty="0" smtClean="0"/>
              <a:t>Implementations</a:t>
            </a:r>
          </a:p>
          <a:p>
            <a:pPr lvl="3"/>
            <a:r>
              <a:rPr lang="en-US" dirty="0" smtClean="0"/>
              <a:t>Unordered List</a:t>
            </a:r>
          </a:p>
          <a:p>
            <a:pPr lvl="3"/>
            <a:r>
              <a:rPr lang="en-US" dirty="0" smtClean="0"/>
              <a:t>Ordered List</a:t>
            </a:r>
          </a:p>
          <a:p>
            <a:pPr lvl="3"/>
            <a:r>
              <a:rPr lang="en-US" dirty="0" smtClean="0"/>
              <a:t>Binary Tree (Heap)</a:t>
            </a:r>
          </a:p>
        </p:txBody>
      </p:sp>
    </p:spTree>
    <p:extLst>
      <p:ext uri="{BB962C8B-B14F-4D97-AF65-F5344CB8AC3E}">
        <p14:creationId xmlns:p14="http://schemas.microsoft.com/office/powerpoint/2010/main" val="24833712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PQ Implementation</a:t>
            </a:r>
            <a:endParaRPr lang="en-US" dirty="0"/>
          </a:p>
        </p:txBody>
      </p:sp>
      <p:sp>
        <p:nvSpPr>
          <p:cNvPr id="3" name="Content Placeholder 2"/>
          <p:cNvSpPr>
            <a:spLocks noGrp="1"/>
          </p:cNvSpPr>
          <p:nvPr>
            <p:ph idx="1"/>
          </p:nvPr>
        </p:nvSpPr>
        <p:spPr/>
        <p:txBody>
          <a:bodyPr/>
          <a:lstStyle/>
          <a:p>
            <a:r>
              <a:rPr lang="en-US" dirty="0" smtClean="0"/>
              <a:t>Priority Queues can be implemented using</a:t>
            </a:r>
          </a:p>
          <a:p>
            <a:pPr lvl="1"/>
            <a:r>
              <a:rPr lang="en-US" dirty="0" smtClean="0"/>
              <a:t>Unordered List</a:t>
            </a:r>
          </a:p>
          <a:p>
            <a:pPr lvl="1"/>
            <a:r>
              <a:rPr lang="en-US" dirty="0" smtClean="0"/>
              <a:t>Ordered List</a:t>
            </a:r>
          </a:p>
          <a:p>
            <a:pPr lvl="1"/>
            <a:endParaRPr lang="en-US" dirty="0" smtClean="0"/>
          </a:p>
          <a:p>
            <a:pPr lvl="1"/>
            <a:r>
              <a:rPr lang="en-US" dirty="0" smtClean="0"/>
              <a:t>Binary Tree (Heap)</a:t>
            </a:r>
          </a:p>
          <a:p>
            <a:pPr lvl="2"/>
            <a:r>
              <a:rPr lang="en-US" dirty="0" smtClean="0"/>
              <a:t>This last one we will see later</a:t>
            </a:r>
            <a:endParaRPr lang="en-US" dirty="0"/>
          </a:p>
        </p:txBody>
      </p:sp>
      <p:sp>
        <p:nvSpPr>
          <p:cNvPr id="4" name="Rounded Rectangle 3"/>
          <p:cNvSpPr/>
          <p:nvPr/>
        </p:nvSpPr>
        <p:spPr>
          <a:xfrm>
            <a:off x="990600" y="1600200"/>
            <a:ext cx="3733800" cy="457200"/>
          </a:xfrm>
          <a:prstGeom prst="roundRect">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724400" y="1852393"/>
            <a:ext cx="2890535" cy="646331"/>
          </a:xfrm>
          <a:prstGeom prst="rect">
            <a:avLst/>
          </a:prstGeom>
          <a:solidFill>
            <a:schemeClr val="accent5">
              <a:lumMod val="20000"/>
              <a:lumOff val="80000"/>
            </a:schemeClr>
          </a:solidFill>
          <a:ln>
            <a:solidFill>
              <a:schemeClr val="tx1"/>
            </a:solidFill>
          </a:ln>
        </p:spPr>
        <p:txBody>
          <a:bodyPr wrap="none" rtlCol="0">
            <a:spAutoFit/>
          </a:bodyPr>
          <a:lstStyle/>
          <a:p>
            <a:r>
              <a:rPr lang="en-US" dirty="0" smtClean="0"/>
              <a:t>The card example just shown</a:t>
            </a:r>
          </a:p>
          <a:p>
            <a:r>
              <a:rPr lang="en-US" dirty="0" smtClean="0"/>
              <a:t>was using an unordered list</a:t>
            </a:r>
            <a:endParaRPr lang="en-US" dirty="0"/>
          </a:p>
        </p:txBody>
      </p:sp>
    </p:spTree>
    <p:extLst>
      <p:ext uri="{BB962C8B-B14F-4D97-AF65-F5344CB8AC3E}">
        <p14:creationId xmlns:p14="http://schemas.microsoft.com/office/powerpoint/2010/main" val="1056036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Previously</a:t>
            </a:r>
            <a:endParaRPr lang="en-US" dirty="0"/>
          </a:p>
        </p:txBody>
      </p:sp>
      <p:sp>
        <p:nvSpPr>
          <p:cNvPr id="3" name="Content Placeholder 2"/>
          <p:cNvSpPr>
            <a:spLocks noGrp="1"/>
          </p:cNvSpPr>
          <p:nvPr>
            <p:ph idx="1"/>
          </p:nvPr>
        </p:nvSpPr>
        <p:spPr/>
        <p:txBody>
          <a:bodyPr/>
          <a:lstStyle/>
          <a:p>
            <a:r>
              <a:rPr lang="en-US" dirty="0" smtClean="0"/>
              <a:t>Chapters </a:t>
            </a:r>
            <a:r>
              <a:rPr lang="en-US" dirty="0" smtClean="0"/>
              <a:t>7 and </a:t>
            </a:r>
            <a:r>
              <a:rPr lang="en-US" dirty="0"/>
              <a:t>8</a:t>
            </a:r>
            <a:endParaRPr lang="en-US" dirty="0" smtClean="0"/>
          </a:p>
          <a:p>
            <a:pPr lvl="1"/>
            <a:r>
              <a:rPr lang="en-US" dirty="0" smtClean="0"/>
              <a:t>Stacks and Queues</a:t>
            </a:r>
          </a:p>
          <a:p>
            <a:pPr lvl="1"/>
            <a:endParaRPr lang="en-US" dirty="0"/>
          </a:p>
          <a:p>
            <a:r>
              <a:rPr lang="en-US" dirty="0" smtClean="0"/>
              <a:t>Chapter </a:t>
            </a:r>
            <a:r>
              <a:rPr lang="en-US" dirty="0" smtClean="0"/>
              <a:t>9 </a:t>
            </a:r>
            <a:endParaRPr lang="en-US" dirty="0" smtClean="0"/>
          </a:p>
          <a:p>
            <a:pPr lvl="1"/>
            <a:r>
              <a:rPr lang="en-US" dirty="0" smtClean="0"/>
              <a:t>Also mentions Priority Queues (PQs)</a:t>
            </a:r>
          </a:p>
          <a:p>
            <a:pPr lvl="1"/>
            <a:r>
              <a:rPr lang="en-US" dirty="0" smtClean="0"/>
              <a:t>This is an Intro</a:t>
            </a:r>
          </a:p>
          <a:p>
            <a:pPr lvl="1"/>
            <a:r>
              <a:rPr lang="en-US" dirty="0" smtClean="0"/>
              <a:t>They show up again in Sorting (Chapter 10)</a:t>
            </a:r>
            <a:endParaRPr lang="en-US" dirty="0"/>
          </a:p>
          <a:p>
            <a:pPr lvl="1"/>
            <a:endParaRPr lang="en-US" dirty="0" smtClean="0"/>
          </a:p>
          <a:p>
            <a:pPr lvl="1"/>
            <a:endParaRPr lang="en-US" dirty="0" smtClean="0"/>
          </a:p>
        </p:txBody>
      </p:sp>
    </p:spTree>
    <p:extLst>
      <p:ext uri="{BB962C8B-B14F-4D97-AF65-F5344CB8AC3E}">
        <p14:creationId xmlns:p14="http://schemas.microsoft.com/office/powerpoint/2010/main" val="16999612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dirty="0" smtClean="0"/>
              <a:t>Implementing PQ as an Unordered List</a:t>
            </a:r>
            <a:endParaRPr lang="en-US" dirty="0"/>
          </a:p>
        </p:txBody>
      </p:sp>
      <p:sp>
        <p:nvSpPr>
          <p:cNvPr id="3" name="Content Placeholder 2"/>
          <p:cNvSpPr>
            <a:spLocks noGrp="1"/>
          </p:cNvSpPr>
          <p:nvPr>
            <p:ph idx="1"/>
          </p:nvPr>
        </p:nvSpPr>
        <p:spPr>
          <a:xfrm>
            <a:off x="457200" y="1143000"/>
            <a:ext cx="8229600" cy="4983163"/>
          </a:xfrm>
        </p:spPr>
        <p:txBody>
          <a:bodyPr/>
          <a:lstStyle/>
          <a:p>
            <a:r>
              <a:rPr lang="en-US" dirty="0" smtClean="0"/>
              <a:t>Each item in a </a:t>
            </a:r>
            <a:r>
              <a:rPr lang="en-US" dirty="0" smtClean="0">
                <a:solidFill>
                  <a:srgbClr val="FF0000"/>
                </a:solidFill>
              </a:rPr>
              <a:t>PQ</a:t>
            </a:r>
            <a:r>
              <a:rPr lang="en-US" dirty="0" smtClean="0"/>
              <a:t> is a </a:t>
            </a:r>
            <a:r>
              <a:rPr lang="en-US" dirty="0" smtClean="0">
                <a:solidFill>
                  <a:srgbClr val="FF0000"/>
                </a:solidFill>
              </a:rPr>
              <a:t>composition of 2 objects</a:t>
            </a:r>
          </a:p>
          <a:p>
            <a:pPr lvl="1"/>
            <a:r>
              <a:rPr lang="en-US" dirty="0" smtClean="0"/>
              <a:t>the </a:t>
            </a:r>
            <a:r>
              <a:rPr lang="en-US" dirty="0" smtClean="0">
                <a:solidFill>
                  <a:srgbClr val="FF0000"/>
                </a:solidFill>
              </a:rPr>
              <a:t>key</a:t>
            </a:r>
            <a:r>
              <a:rPr lang="en-US" dirty="0" smtClean="0"/>
              <a:t> (priority)</a:t>
            </a:r>
          </a:p>
          <a:p>
            <a:pPr lvl="1"/>
            <a:r>
              <a:rPr lang="en-US" dirty="0" smtClean="0"/>
              <a:t>and the </a:t>
            </a:r>
            <a:r>
              <a:rPr lang="en-US" dirty="0" smtClean="0">
                <a:solidFill>
                  <a:srgbClr val="FF0000"/>
                </a:solidFill>
              </a:rPr>
              <a:t>data</a:t>
            </a:r>
          </a:p>
          <a:p>
            <a:pPr lvl="2"/>
            <a:r>
              <a:rPr lang="en-US" dirty="0" smtClean="0"/>
              <a:t>Thus we have the pair (key, data)</a:t>
            </a:r>
          </a:p>
          <a:p>
            <a:pPr lvl="1"/>
            <a:r>
              <a:rPr lang="en-US" dirty="0" smtClean="0"/>
              <a:t>So we can implement this using a linked list</a:t>
            </a:r>
          </a:p>
          <a:p>
            <a:pPr lvl="2"/>
            <a:r>
              <a:rPr lang="en-US" dirty="0" smtClean="0"/>
              <a:t>details next slide, look at the list’s node structure</a:t>
            </a:r>
            <a:endParaRPr lang="en-US" dirty="0"/>
          </a:p>
        </p:txBody>
      </p:sp>
    </p:spTree>
    <p:extLst>
      <p:ext uri="{BB962C8B-B14F-4D97-AF65-F5344CB8AC3E}">
        <p14:creationId xmlns:p14="http://schemas.microsoft.com/office/powerpoint/2010/main" val="16827770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Recall Doubly Linked List</a:t>
            </a:r>
            <a:endParaRPr lang="en-US" dirty="0"/>
          </a:p>
        </p:txBody>
      </p:sp>
      <p:sp>
        <p:nvSpPr>
          <p:cNvPr id="3" name="Content Placeholder 2"/>
          <p:cNvSpPr>
            <a:spLocks noGrp="1"/>
          </p:cNvSpPr>
          <p:nvPr>
            <p:ph idx="1"/>
          </p:nvPr>
        </p:nvSpPr>
        <p:spPr>
          <a:xfrm>
            <a:off x="457200" y="4267200"/>
            <a:ext cx="8229600" cy="1858963"/>
          </a:xfrm>
        </p:spPr>
        <p:txBody>
          <a:bodyPr>
            <a:normAutofit/>
          </a:bodyPr>
          <a:lstStyle/>
          <a:p>
            <a:r>
              <a:rPr lang="en-US" sz="2400" dirty="0" smtClean="0"/>
              <a:t>But for our priority queue we </a:t>
            </a:r>
            <a:r>
              <a:rPr lang="en-US" sz="2400" b="1" dirty="0" smtClean="0">
                <a:solidFill>
                  <a:srgbClr val="FF0000"/>
                </a:solidFill>
              </a:rPr>
              <a:t>split </a:t>
            </a:r>
            <a:r>
              <a:rPr lang="en-US" sz="2400" b="1" dirty="0" err="1" smtClean="0">
                <a:solidFill>
                  <a:srgbClr val="FF0000"/>
                </a:solidFill>
              </a:rPr>
              <a:t>elem</a:t>
            </a:r>
            <a:r>
              <a:rPr lang="en-US" sz="2400" b="1" dirty="0" smtClean="0">
                <a:solidFill>
                  <a:srgbClr val="FF0000"/>
                </a:solidFill>
              </a:rPr>
              <a:t> into TWO things</a:t>
            </a:r>
          </a:p>
          <a:p>
            <a:pPr lvl="1"/>
            <a:r>
              <a:rPr lang="en-US" sz="2000" b="1" dirty="0" smtClean="0"/>
              <a:t>key</a:t>
            </a:r>
            <a:r>
              <a:rPr lang="en-US" sz="2000" dirty="0" smtClean="0"/>
              <a:t>  (of type </a:t>
            </a:r>
            <a:r>
              <a:rPr lang="en-US" sz="2000" dirty="0" err="1" smtClean="0"/>
              <a:t>int</a:t>
            </a:r>
            <a:r>
              <a:rPr lang="en-US" sz="2000" dirty="0" smtClean="0"/>
              <a:t>)</a:t>
            </a:r>
          </a:p>
          <a:p>
            <a:pPr lvl="1"/>
            <a:r>
              <a:rPr lang="en-US" sz="2000" b="1" dirty="0" smtClean="0"/>
              <a:t>data</a:t>
            </a:r>
            <a:r>
              <a:rPr lang="en-US" sz="2000" dirty="0" smtClean="0"/>
              <a:t> (of type T)</a:t>
            </a:r>
            <a:endParaRPr lang="en-US" sz="2000" dirty="0"/>
          </a:p>
        </p:txBody>
      </p:sp>
      <p:sp>
        <p:nvSpPr>
          <p:cNvPr id="4" name="Text Box 4"/>
          <p:cNvSpPr txBox="1">
            <a:spLocks noChangeArrowheads="1"/>
          </p:cNvSpPr>
          <p:nvPr/>
        </p:nvSpPr>
        <p:spPr bwMode="auto">
          <a:xfrm>
            <a:off x="533400" y="1905000"/>
            <a:ext cx="5105400" cy="2032000"/>
          </a:xfrm>
          <a:prstGeom prst="rect">
            <a:avLst/>
          </a:prstGeom>
          <a:solidFill>
            <a:srgbClr val="FEFEBE"/>
          </a:solidFill>
          <a:ln w="9525">
            <a:solidFill>
              <a:schemeClr val="tx1"/>
            </a:solidFill>
            <a:miter lim="800000"/>
            <a:headEnd/>
            <a:tailEnd/>
          </a:ln>
          <a:extLst/>
        </p:spPr>
        <p:txBody>
          <a:bodyPr>
            <a:spAutoFit/>
          </a:bodyPr>
          <a:lstStyle>
            <a:lvl1pPr defTabSz="228600" eaLnBrk="0" hangingPunct="0">
              <a:defRPr>
                <a:solidFill>
                  <a:schemeClr val="tx1"/>
                </a:solidFill>
                <a:latin typeface="Arial" charset="0"/>
                <a:cs typeface="Arial" charset="0"/>
              </a:defRPr>
            </a:lvl1pPr>
            <a:lvl2pPr marL="742950" indent="-285750" defTabSz="228600" eaLnBrk="0" hangingPunct="0">
              <a:defRPr>
                <a:solidFill>
                  <a:schemeClr val="tx1"/>
                </a:solidFill>
                <a:latin typeface="Arial" charset="0"/>
                <a:cs typeface="Arial" charset="0"/>
              </a:defRPr>
            </a:lvl2pPr>
            <a:lvl3pPr marL="1143000" indent="-228600" defTabSz="228600" eaLnBrk="0" hangingPunct="0">
              <a:defRPr>
                <a:solidFill>
                  <a:schemeClr val="tx1"/>
                </a:solidFill>
                <a:latin typeface="Arial" charset="0"/>
                <a:cs typeface="Arial" charset="0"/>
              </a:defRPr>
            </a:lvl3pPr>
            <a:lvl4pPr marL="1600200" indent="-228600" defTabSz="228600" eaLnBrk="0" hangingPunct="0">
              <a:defRPr>
                <a:solidFill>
                  <a:schemeClr val="tx1"/>
                </a:solidFill>
                <a:latin typeface="Arial" charset="0"/>
                <a:cs typeface="Arial" charset="0"/>
              </a:defRPr>
            </a:lvl4pPr>
            <a:lvl5pPr marL="2057400" indent="-228600" defTabSz="228600" eaLnBrk="0" hangingPunct="0">
              <a:defRPr>
                <a:solidFill>
                  <a:schemeClr val="tx1"/>
                </a:solidFill>
                <a:latin typeface="Arial" charset="0"/>
                <a:cs typeface="Arial" charset="0"/>
              </a:defRPr>
            </a:lvl5pPr>
            <a:lvl6pPr marL="2514600" indent="-228600" defTabSz="228600" eaLnBrk="0" fontAlgn="base" hangingPunct="0">
              <a:spcBef>
                <a:spcPct val="0"/>
              </a:spcBef>
              <a:spcAft>
                <a:spcPct val="0"/>
              </a:spcAft>
              <a:defRPr>
                <a:solidFill>
                  <a:schemeClr val="tx1"/>
                </a:solidFill>
                <a:latin typeface="Arial" charset="0"/>
                <a:cs typeface="Arial" charset="0"/>
              </a:defRPr>
            </a:lvl6pPr>
            <a:lvl7pPr marL="2971800" indent="-228600" defTabSz="228600" eaLnBrk="0" fontAlgn="base" hangingPunct="0">
              <a:spcBef>
                <a:spcPct val="0"/>
              </a:spcBef>
              <a:spcAft>
                <a:spcPct val="0"/>
              </a:spcAft>
              <a:defRPr>
                <a:solidFill>
                  <a:schemeClr val="tx1"/>
                </a:solidFill>
                <a:latin typeface="Arial" charset="0"/>
                <a:cs typeface="Arial" charset="0"/>
              </a:defRPr>
            </a:lvl7pPr>
            <a:lvl8pPr marL="3429000" indent="-228600" defTabSz="228600" eaLnBrk="0" fontAlgn="base" hangingPunct="0">
              <a:spcBef>
                <a:spcPct val="0"/>
              </a:spcBef>
              <a:spcAft>
                <a:spcPct val="0"/>
              </a:spcAft>
              <a:defRPr>
                <a:solidFill>
                  <a:schemeClr val="tx1"/>
                </a:solidFill>
                <a:latin typeface="Arial" charset="0"/>
                <a:cs typeface="Arial" charset="0"/>
              </a:defRPr>
            </a:lvl8pPr>
            <a:lvl9pPr marL="3886200" indent="-228600" defTabSz="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dirty="0">
                <a:solidFill>
                  <a:srgbClr val="0070C0"/>
                </a:solidFill>
                <a:latin typeface="Consolas" pitchFamily="49" charset="0"/>
                <a:cs typeface="Consolas" pitchFamily="49" charset="0"/>
              </a:rPr>
              <a:t>template</a:t>
            </a:r>
            <a:r>
              <a:rPr lang="en-US" altLang="en-US" dirty="0">
                <a:solidFill>
                  <a:srgbClr val="000000"/>
                </a:solidFill>
                <a:latin typeface="Consolas" pitchFamily="49" charset="0"/>
                <a:cs typeface="Consolas" pitchFamily="49" charset="0"/>
              </a:rPr>
              <a:t> </a:t>
            </a:r>
            <a:r>
              <a:rPr lang="en-US" altLang="en-US" dirty="0" smtClean="0">
                <a:solidFill>
                  <a:srgbClr val="000000"/>
                </a:solidFill>
                <a:latin typeface="Consolas" pitchFamily="49" charset="0"/>
                <a:cs typeface="Consolas" pitchFamily="49" charset="0"/>
              </a:rPr>
              <a:t>&lt;</a:t>
            </a:r>
            <a:r>
              <a:rPr lang="en-US" altLang="en-US" dirty="0" err="1" smtClean="0">
                <a:solidFill>
                  <a:srgbClr val="0070C0"/>
                </a:solidFill>
                <a:latin typeface="Consolas" pitchFamily="49" charset="0"/>
                <a:cs typeface="Consolas" pitchFamily="49" charset="0"/>
              </a:rPr>
              <a:t>typename</a:t>
            </a:r>
            <a:r>
              <a:rPr lang="en-US" altLang="en-US" dirty="0" smtClean="0">
                <a:solidFill>
                  <a:srgbClr val="0070C0"/>
                </a:solidFill>
                <a:latin typeface="Consolas" pitchFamily="49" charset="0"/>
                <a:cs typeface="Consolas" pitchFamily="49" charset="0"/>
              </a:rPr>
              <a:t> </a:t>
            </a:r>
            <a:r>
              <a:rPr lang="en-US" altLang="en-US" dirty="0" smtClean="0">
                <a:latin typeface="Consolas" pitchFamily="49" charset="0"/>
                <a:cs typeface="Consolas" pitchFamily="49" charset="0"/>
              </a:rPr>
              <a:t>T</a:t>
            </a:r>
            <a:r>
              <a:rPr lang="en-US" altLang="en-US" dirty="0" smtClean="0">
                <a:solidFill>
                  <a:srgbClr val="000000"/>
                </a:solidFill>
                <a:latin typeface="Consolas" pitchFamily="49" charset="0"/>
                <a:cs typeface="Consolas" pitchFamily="49" charset="0"/>
              </a:rPr>
              <a:t>&gt;</a:t>
            </a:r>
            <a:r>
              <a:rPr lang="en-US" altLang="en-US" dirty="0">
                <a:solidFill>
                  <a:srgbClr val="000000"/>
                </a:solidFill>
                <a:latin typeface="Consolas" pitchFamily="49" charset="0"/>
                <a:cs typeface="Consolas" pitchFamily="49" charset="0"/>
              </a:rPr>
              <a:t/>
            </a:r>
            <a:br>
              <a:rPr lang="en-US" altLang="en-US" dirty="0">
                <a:solidFill>
                  <a:srgbClr val="000000"/>
                </a:solidFill>
                <a:latin typeface="Consolas" pitchFamily="49" charset="0"/>
                <a:cs typeface="Consolas" pitchFamily="49" charset="0"/>
              </a:rPr>
            </a:br>
            <a:r>
              <a:rPr lang="en-US" altLang="en-US" dirty="0">
                <a:solidFill>
                  <a:srgbClr val="0070C0"/>
                </a:solidFill>
                <a:latin typeface="Consolas" pitchFamily="49" charset="0"/>
                <a:cs typeface="Consolas" pitchFamily="49" charset="0"/>
              </a:rPr>
              <a:t>class</a:t>
            </a:r>
            <a:r>
              <a:rPr lang="en-US" altLang="en-US" dirty="0">
                <a:latin typeface="Consolas" pitchFamily="49" charset="0"/>
                <a:cs typeface="Consolas" pitchFamily="49" charset="0"/>
              </a:rPr>
              <a:t> </a:t>
            </a:r>
            <a:r>
              <a:rPr lang="en-US" altLang="en-US" dirty="0" smtClean="0">
                <a:latin typeface="Consolas" pitchFamily="49" charset="0"/>
                <a:cs typeface="Consolas" pitchFamily="49" charset="0"/>
              </a:rPr>
              <a:t>Item {</a:t>
            </a:r>
            <a:r>
              <a:rPr lang="en-US" altLang="en-US" dirty="0">
                <a:latin typeface="Consolas" pitchFamily="49" charset="0"/>
                <a:cs typeface="Consolas" pitchFamily="49" charset="0"/>
              </a:rPr>
              <a:t/>
            </a:r>
            <a:br>
              <a:rPr lang="en-US" altLang="en-US" dirty="0">
                <a:latin typeface="Consolas" pitchFamily="49" charset="0"/>
                <a:cs typeface="Consolas" pitchFamily="49" charset="0"/>
              </a:rPr>
            </a:br>
            <a:r>
              <a:rPr lang="en-US" altLang="en-US" dirty="0">
                <a:solidFill>
                  <a:srgbClr val="0070C0"/>
                </a:solidFill>
                <a:latin typeface="Consolas" pitchFamily="49" charset="0"/>
                <a:cs typeface="Consolas" pitchFamily="49" charset="0"/>
              </a:rPr>
              <a:t>public</a:t>
            </a:r>
            <a:r>
              <a:rPr lang="en-US" altLang="en-US" dirty="0">
                <a:latin typeface="Consolas" pitchFamily="49" charset="0"/>
                <a:cs typeface="Consolas" pitchFamily="49" charset="0"/>
              </a:rPr>
              <a:t>:</a:t>
            </a:r>
            <a:br>
              <a:rPr lang="en-US" altLang="en-US" dirty="0">
                <a:latin typeface="Consolas" pitchFamily="49" charset="0"/>
                <a:cs typeface="Consolas" pitchFamily="49" charset="0"/>
              </a:rPr>
            </a:br>
            <a:r>
              <a:rPr lang="en-US" altLang="en-US" dirty="0">
                <a:latin typeface="Consolas" pitchFamily="49" charset="0"/>
                <a:cs typeface="Consolas" pitchFamily="49" charset="0"/>
              </a:rPr>
              <a:t>    </a:t>
            </a:r>
            <a:r>
              <a:rPr lang="en-US" altLang="en-US" dirty="0" smtClean="0">
                <a:latin typeface="Consolas" pitchFamily="49" charset="0"/>
                <a:cs typeface="Consolas" pitchFamily="49" charset="0"/>
              </a:rPr>
              <a:t>T </a:t>
            </a:r>
            <a:r>
              <a:rPr lang="en-US" altLang="en-US" dirty="0" err="1">
                <a:latin typeface="Consolas" pitchFamily="49" charset="0"/>
                <a:cs typeface="Consolas" pitchFamily="49" charset="0"/>
              </a:rPr>
              <a:t>elem</a:t>
            </a:r>
            <a:r>
              <a:rPr lang="en-US" altLang="en-US" dirty="0">
                <a:latin typeface="Consolas" pitchFamily="49" charset="0"/>
                <a:cs typeface="Consolas" pitchFamily="49" charset="0"/>
              </a:rPr>
              <a:t>;</a:t>
            </a:r>
          </a:p>
          <a:p>
            <a:pPr eaLnBrk="1" hangingPunct="1">
              <a:spcBef>
                <a:spcPct val="50000"/>
              </a:spcBef>
            </a:pPr>
            <a:r>
              <a:rPr lang="en-US" altLang="en-US" dirty="0">
                <a:latin typeface="Consolas" pitchFamily="49" charset="0"/>
                <a:cs typeface="Consolas" pitchFamily="49" charset="0"/>
              </a:rPr>
              <a:t>    </a:t>
            </a:r>
            <a:r>
              <a:rPr lang="en-US" altLang="en-US" dirty="0" smtClean="0">
                <a:latin typeface="Consolas" pitchFamily="49" charset="0"/>
                <a:cs typeface="Consolas" pitchFamily="49" charset="0"/>
              </a:rPr>
              <a:t>Item&lt;T&gt; </a:t>
            </a:r>
            <a:r>
              <a:rPr lang="en-US" altLang="en-US" dirty="0">
                <a:latin typeface="Consolas" pitchFamily="49" charset="0"/>
                <a:cs typeface="Consolas" pitchFamily="49" charset="0"/>
              </a:rPr>
              <a:t>*</a:t>
            </a:r>
            <a:r>
              <a:rPr lang="en-US" altLang="en-US" dirty="0" err="1">
                <a:latin typeface="Consolas" pitchFamily="49" charset="0"/>
                <a:cs typeface="Consolas" pitchFamily="49" charset="0"/>
              </a:rPr>
              <a:t>prev</a:t>
            </a:r>
            <a:r>
              <a:rPr lang="en-US" altLang="en-US" dirty="0">
                <a:latin typeface="Consolas" pitchFamily="49" charset="0"/>
                <a:cs typeface="Consolas" pitchFamily="49" charset="0"/>
              </a:rPr>
              <a:t>, *next;</a:t>
            </a:r>
          </a:p>
          <a:p>
            <a:pPr eaLnBrk="1" hangingPunct="1">
              <a:spcBef>
                <a:spcPct val="50000"/>
              </a:spcBef>
            </a:pPr>
            <a:r>
              <a:rPr lang="en-US" altLang="en-US" dirty="0">
                <a:latin typeface="Consolas" pitchFamily="49" charset="0"/>
                <a:cs typeface="Consolas" pitchFamily="49" charset="0"/>
              </a:rPr>
              <a:t>};</a:t>
            </a:r>
          </a:p>
        </p:txBody>
      </p:sp>
      <p:sp>
        <p:nvSpPr>
          <p:cNvPr id="5" name="Text Box 5"/>
          <p:cNvSpPr txBox="1">
            <a:spLocks noChangeArrowheads="1"/>
          </p:cNvSpPr>
          <p:nvPr/>
        </p:nvSpPr>
        <p:spPr bwMode="auto">
          <a:xfrm>
            <a:off x="7924800" y="2209800"/>
            <a:ext cx="669925" cy="38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a:solidFill>
                  <a:srgbClr val="0000FF"/>
                </a:solidFill>
                <a:latin typeface="Calibri" pitchFamily="34" charset="0"/>
              </a:rPr>
              <a:t>next</a:t>
            </a:r>
          </a:p>
        </p:txBody>
      </p:sp>
      <p:sp>
        <p:nvSpPr>
          <p:cNvPr id="6" name="Text Box 6"/>
          <p:cNvSpPr txBox="1">
            <a:spLocks noChangeArrowheads="1"/>
          </p:cNvSpPr>
          <p:nvPr/>
        </p:nvSpPr>
        <p:spPr bwMode="auto">
          <a:xfrm>
            <a:off x="6934200" y="3352800"/>
            <a:ext cx="722313"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a:solidFill>
                  <a:schemeClr val="tx2"/>
                </a:solidFill>
                <a:latin typeface="Calibri" pitchFamily="34" charset="0"/>
              </a:rPr>
              <a:t>elem</a:t>
            </a:r>
          </a:p>
        </p:txBody>
      </p:sp>
      <p:sp>
        <p:nvSpPr>
          <p:cNvPr id="7" name="Text Box 7"/>
          <p:cNvSpPr txBox="1">
            <a:spLocks noChangeArrowheads="1"/>
          </p:cNvSpPr>
          <p:nvPr/>
        </p:nvSpPr>
        <p:spPr bwMode="auto">
          <a:xfrm>
            <a:off x="7848600" y="3505200"/>
            <a:ext cx="755650" cy="38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a:solidFill>
                  <a:srgbClr val="0000FF"/>
                </a:solidFill>
                <a:latin typeface="Calibri" pitchFamily="34" charset="0"/>
              </a:rPr>
              <a:t>node</a:t>
            </a:r>
          </a:p>
        </p:txBody>
      </p:sp>
      <p:sp>
        <p:nvSpPr>
          <p:cNvPr id="8" name="AutoShape 8"/>
          <p:cNvSpPr>
            <a:spLocks noChangeArrowheads="1"/>
          </p:cNvSpPr>
          <p:nvPr/>
        </p:nvSpPr>
        <p:spPr bwMode="auto">
          <a:xfrm>
            <a:off x="6019800" y="1828800"/>
            <a:ext cx="2590800" cy="2133600"/>
          </a:xfrm>
          <a:prstGeom prst="roundRect">
            <a:avLst>
              <a:gd name="adj" fmla="val 16667"/>
            </a:avLst>
          </a:prstGeom>
          <a:noFill/>
          <a:ln w="9525">
            <a:solidFill>
              <a:schemeClr val="tx1"/>
            </a:solidFill>
            <a:prstDash val="lgDash"/>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grpSp>
        <p:nvGrpSpPr>
          <p:cNvPr id="9" name="Group 37"/>
          <p:cNvGrpSpPr>
            <a:grpSpLocks/>
          </p:cNvGrpSpPr>
          <p:nvPr/>
        </p:nvGrpSpPr>
        <p:grpSpPr bwMode="auto">
          <a:xfrm>
            <a:off x="6248400" y="2514600"/>
            <a:ext cx="2133600" cy="889000"/>
            <a:chOff x="5181600" y="5126121"/>
            <a:chExt cx="2133600" cy="888332"/>
          </a:xfrm>
        </p:grpSpPr>
        <p:grpSp>
          <p:nvGrpSpPr>
            <p:cNvPr id="10" name="Group 40"/>
            <p:cNvGrpSpPr>
              <a:grpSpLocks/>
            </p:cNvGrpSpPr>
            <p:nvPr/>
          </p:nvGrpSpPr>
          <p:grpSpPr bwMode="auto">
            <a:xfrm>
              <a:off x="5600700" y="5126121"/>
              <a:ext cx="1309371" cy="436479"/>
              <a:chOff x="5600700" y="5126121"/>
              <a:chExt cx="1563437" cy="521172"/>
            </a:xfrm>
          </p:grpSpPr>
          <p:sp>
            <p:nvSpPr>
              <p:cNvPr id="14" name="Rectangle 23"/>
              <p:cNvSpPr>
                <a:spLocks noChangeArrowheads="1"/>
              </p:cNvSpPr>
              <p:nvPr/>
            </p:nvSpPr>
            <p:spPr bwMode="auto">
              <a:xfrm>
                <a:off x="5600700" y="5126593"/>
                <a:ext cx="520700" cy="520700"/>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5" name="Rectangle 24"/>
              <p:cNvSpPr>
                <a:spLocks noChangeArrowheads="1"/>
              </p:cNvSpPr>
              <p:nvPr/>
            </p:nvSpPr>
            <p:spPr bwMode="auto">
              <a:xfrm>
                <a:off x="6121400" y="5126593"/>
                <a:ext cx="520700" cy="520700"/>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6" name="Rectangle 24"/>
              <p:cNvSpPr>
                <a:spLocks noChangeArrowheads="1"/>
              </p:cNvSpPr>
              <p:nvPr/>
            </p:nvSpPr>
            <p:spPr bwMode="auto">
              <a:xfrm>
                <a:off x="6643437" y="5126121"/>
                <a:ext cx="520700" cy="520700"/>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grpSp>
        <p:sp>
          <p:nvSpPr>
            <p:cNvPr id="11" name="Line 31"/>
            <p:cNvSpPr>
              <a:spLocks noChangeShapeType="1"/>
            </p:cNvSpPr>
            <p:nvPr/>
          </p:nvSpPr>
          <p:spPr bwMode="auto">
            <a:xfrm>
              <a:off x="6256421" y="5348706"/>
              <a:ext cx="0" cy="665747"/>
            </a:xfrm>
            <a:prstGeom prst="line">
              <a:avLst/>
            </a:prstGeom>
            <a:noFill/>
            <a:ln w="19050">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2" name="Freeform 24"/>
            <p:cNvSpPr>
              <a:spLocks/>
            </p:cNvSpPr>
            <p:nvPr/>
          </p:nvSpPr>
          <p:spPr bwMode="auto">
            <a:xfrm>
              <a:off x="6700253" y="5205245"/>
              <a:ext cx="614947" cy="139700"/>
            </a:xfrm>
            <a:custGeom>
              <a:avLst/>
              <a:gdLst>
                <a:gd name="T0" fmla="*/ 0 w 480"/>
                <a:gd name="T1" fmla="*/ 2147483647 h 88"/>
                <a:gd name="T2" fmla="*/ 2147483647 w 480"/>
                <a:gd name="T3" fmla="*/ 0 h 88"/>
                <a:gd name="T4" fmla="*/ 2147483647 w 480"/>
                <a:gd name="T5" fmla="*/ 2147483647 h 88"/>
                <a:gd name="T6" fmla="*/ 0 60000 65536"/>
                <a:gd name="T7" fmla="*/ 0 60000 65536"/>
                <a:gd name="T8" fmla="*/ 0 60000 65536"/>
                <a:gd name="T9" fmla="*/ 0 w 480"/>
                <a:gd name="T10" fmla="*/ 0 h 88"/>
                <a:gd name="T11" fmla="*/ 480 w 480"/>
                <a:gd name="T12" fmla="*/ 88 h 88"/>
              </a:gdLst>
              <a:ahLst/>
              <a:cxnLst>
                <a:cxn ang="T6">
                  <a:pos x="T0" y="T1"/>
                </a:cxn>
                <a:cxn ang="T7">
                  <a:pos x="T2" y="T3"/>
                </a:cxn>
                <a:cxn ang="T8">
                  <a:pos x="T4" y="T5"/>
                </a:cxn>
              </a:cxnLst>
              <a:rect l="T9" t="T10" r="T11" b="T12"/>
              <a:pathLst>
                <a:path w="480" h="88">
                  <a:moveTo>
                    <a:pt x="0" y="87"/>
                  </a:moveTo>
                  <a:cubicBezTo>
                    <a:pt x="39" y="73"/>
                    <a:pt x="157" y="0"/>
                    <a:pt x="237" y="0"/>
                  </a:cubicBezTo>
                  <a:cubicBezTo>
                    <a:pt x="317" y="0"/>
                    <a:pt x="430" y="70"/>
                    <a:pt x="480" y="88"/>
                  </a:cubicBezTo>
                </a:path>
              </a:pathLst>
            </a:custGeom>
            <a:noFill/>
            <a:ln w="19050">
              <a:solidFill>
                <a:schemeClr val="tx1"/>
              </a:solidFill>
              <a:round/>
              <a:headEnd type="oval" w="sm" len="sm"/>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13" name="Freeform 30"/>
            <p:cNvSpPr>
              <a:spLocks/>
            </p:cNvSpPr>
            <p:nvPr/>
          </p:nvSpPr>
          <p:spPr bwMode="auto">
            <a:xfrm rot="10800000">
              <a:off x="5181600" y="5342941"/>
              <a:ext cx="635000" cy="139700"/>
            </a:xfrm>
            <a:custGeom>
              <a:avLst/>
              <a:gdLst>
                <a:gd name="T0" fmla="*/ 0 w 480"/>
                <a:gd name="T1" fmla="*/ 2147483647 h 88"/>
                <a:gd name="T2" fmla="*/ 2147483647 w 480"/>
                <a:gd name="T3" fmla="*/ 0 h 88"/>
                <a:gd name="T4" fmla="*/ 2147483647 w 480"/>
                <a:gd name="T5" fmla="*/ 2147483647 h 88"/>
                <a:gd name="T6" fmla="*/ 0 60000 65536"/>
                <a:gd name="T7" fmla="*/ 0 60000 65536"/>
                <a:gd name="T8" fmla="*/ 0 60000 65536"/>
                <a:gd name="T9" fmla="*/ 0 w 480"/>
                <a:gd name="T10" fmla="*/ 0 h 88"/>
                <a:gd name="T11" fmla="*/ 480 w 480"/>
                <a:gd name="T12" fmla="*/ 88 h 88"/>
              </a:gdLst>
              <a:ahLst/>
              <a:cxnLst>
                <a:cxn ang="T6">
                  <a:pos x="T0" y="T1"/>
                </a:cxn>
                <a:cxn ang="T7">
                  <a:pos x="T2" y="T3"/>
                </a:cxn>
                <a:cxn ang="T8">
                  <a:pos x="T4" y="T5"/>
                </a:cxn>
              </a:cxnLst>
              <a:rect l="T9" t="T10" r="T11" b="T12"/>
              <a:pathLst>
                <a:path w="480" h="88">
                  <a:moveTo>
                    <a:pt x="0" y="87"/>
                  </a:moveTo>
                  <a:cubicBezTo>
                    <a:pt x="39" y="73"/>
                    <a:pt x="157" y="0"/>
                    <a:pt x="237" y="0"/>
                  </a:cubicBezTo>
                  <a:cubicBezTo>
                    <a:pt x="317" y="0"/>
                    <a:pt x="430" y="70"/>
                    <a:pt x="480" y="88"/>
                  </a:cubicBezTo>
                </a:path>
              </a:pathLst>
            </a:custGeom>
            <a:noFill/>
            <a:ln w="19050">
              <a:solidFill>
                <a:schemeClr val="tx1"/>
              </a:solidFill>
              <a:round/>
              <a:headEnd type="oval" w="sm" len="sm"/>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US"/>
            </a:p>
          </p:txBody>
        </p:sp>
      </p:grpSp>
      <p:sp>
        <p:nvSpPr>
          <p:cNvPr id="17" name="Text Box 5"/>
          <p:cNvSpPr txBox="1">
            <a:spLocks noChangeArrowheads="1"/>
          </p:cNvSpPr>
          <p:nvPr/>
        </p:nvSpPr>
        <p:spPr bwMode="auto">
          <a:xfrm>
            <a:off x="6053138" y="2286000"/>
            <a:ext cx="6032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a:solidFill>
                  <a:srgbClr val="0000FF"/>
                </a:solidFill>
                <a:latin typeface="Calibri" pitchFamily="34" charset="0"/>
              </a:rPr>
              <a:t>prev</a:t>
            </a:r>
          </a:p>
        </p:txBody>
      </p:sp>
    </p:spTree>
    <p:extLst>
      <p:ext uri="{BB962C8B-B14F-4D97-AF65-F5344CB8AC3E}">
        <p14:creationId xmlns:p14="http://schemas.microsoft.com/office/powerpoint/2010/main" val="145123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Recall Doubly Linked List</a:t>
            </a:r>
            <a:endParaRPr lang="en-US" dirty="0"/>
          </a:p>
        </p:txBody>
      </p:sp>
      <p:sp>
        <p:nvSpPr>
          <p:cNvPr id="3" name="Content Placeholder 2"/>
          <p:cNvSpPr>
            <a:spLocks noGrp="1"/>
          </p:cNvSpPr>
          <p:nvPr>
            <p:ph idx="1"/>
          </p:nvPr>
        </p:nvSpPr>
        <p:spPr>
          <a:xfrm>
            <a:off x="457200" y="4267200"/>
            <a:ext cx="8229600" cy="1858963"/>
          </a:xfrm>
        </p:spPr>
        <p:txBody>
          <a:bodyPr>
            <a:normAutofit/>
          </a:bodyPr>
          <a:lstStyle/>
          <a:p>
            <a:r>
              <a:rPr lang="en-US" sz="2400" dirty="0" smtClean="0"/>
              <a:t>But for our priority queue we split </a:t>
            </a:r>
            <a:r>
              <a:rPr lang="en-US" sz="2400" b="1" dirty="0" err="1" smtClean="0"/>
              <a:t>elem</a:t>
            </a:r>
            <a:r>
              <a:rPr lang="en-US" sz="2400" b="1" dirty="0" smtClean="0"/>
              <a:t> into TWO things</a:t>
            </a:r>
          </a:p>
          <a:p>
            <a:pPr lvl="1"/>
            <a:r>
              <a:rPr lang="en-US" sz="2000" b="1" dirty="0" smtClean="0"/>
              <a:t>key</a:t>
            </a:r>
            <a:r>
              <a:rPr lang="en-US" sz="2000" dirty="0" smtClean="0"/>
              <a:t>  (of type </a:t>
            </a:r>
            <a:r>
              <a:rPr lang="en-US" sz="2000" dirty="0" err="1" smtClean="0"/>
              <a:t>int</a:t>
            </a:r>
            <a:r>
              <a:rPr lang="en-US" sz="2000" dirty="0" smtClean="0"/>
              <a:t>)</a:t>
            </a:r>
          </a:p>
          <a:p>
            <a:pPr lvl="1"/>
            <a:r>
              <a:rPr lang="en-US" sz="2000" b="1" dirty="0" smtClean="0"/>
              <a:t>data</a:t>
            </a:r>
            <a:r>
              <a:rPr lang="en-US" sz="2000" dirty="0" smtClean="0"/>
              <a:t> (of type T)</a:t>
            </a:r>
            <a:endParaRPr lang="en-US" sz="2000" dirty="0"/>
          </a:p>
        </p:txBody>
      </p:sp>
      <p:sp>
        <p:nvSpPr>
          <p:cNvPr id="4" name="Text Box 4"/>
          <p:cNvSpPr txBox="1">
            <a:spLocks noChangeArrowheads="1"/>
          </p:cNvSpPr>
          <p:nvPr/>
        </p:nvSpPr>
        <p:spPr bwMode="auto">
          <a:xfrm>
            <a:off x="533400" y="1905000"/>
            <a:ext cx="5105400" cy="2308324"/>
          </a:xfrm>
          <a:prstGeom prst="rect">
            <a:avLst/>
          </a:prstGeom>
          <a:solidFill>
            <a:srgbClr val="FEFEBE"/>
          </a:solidFill>
          <a:ln w="9525">
            <a:solidFill>
              <a:schemeClr val="tx1"/>
            </a:solidFill>
            <a:miter lim="800000"/>
            <a:headEnd/>
            <a:tailEnd/>
          </a:ln>
          <a:extLst/>
        </p:spPr>
        <p:txBody>
          <a:bodyPr>
            <a:spAutoFit/>
          </a:bodyPr>
          <a:lstStyle>
            <a:lvl1pPr defTabSz="228600" eaLnBrk="0" hangingPunct="0">
              <a:defRPr>
                <a:solidFill>
                  <a:schemeClr val="tx1"/>
                </a:solidFill>
                <a:latin typeface="Arial" charset="0"/>
                <a:cs typeface="Arial" charset="0"/>
              </a:defRPr>
            </a:lvl1pPr>
            <a:lvl2pPr marL="742950" indent="-285750" defTabSz="228600" eaLnBrk="0" hangingPunct="0">
              <a:defRPr>
                <a:solidFill>
                  <a:schemeClr val="tx1"/>
                </a:solidFill>
                <a:latin typeface="Arial" charset="0"/>
                <a:cs typeface="Arial" charset="0"/>
              </a:defRPr>
            </a:lvl2pPr>
            <a:lvl3pPr marL="1143000" indent="-228600" defTabSz="228600" eaLnBrk="0" hangingPunct="0">
              <a:defRPr>
                <a:solidFill>
                  <a:schemeClr val="tx1"/>
                </a:solidFill>
                <a:latin typeface="Arial" charset="0"/>
                <a:cs typeface="Arial" charset="0"/>
              </a:defRPr>
            </a:lvl3pPr>
            <a:lvl4pPr marL="1600200" indent="-228600" defTabSz="228600" eaLnBrk="0" hangingPunct="0">
              <a:defRPr>
                <a:solidFill>
                  <a:schemeClr val="tx1"/>
                </a:solidFill>
                <a:latin typeface="Arial" charset="0"/>
                <a:cs typeface="Arial" charset="0"/>
              </a:defRPr>
            </a:lvl4pPr>
            <a:lvl5pPr marL="2057400" indent="-228600" defTabSz="228600" eaLnBrk="0" hangingPunct="0">
              <a:defRPr>
                <a:solidFill>
                  <a:schemeClr val="tx1"/>
                </a:solidFill>
                <a:latin typeface="Arial" charset="0"/>
                <a:cs typeface="Arial" charset="0"/>
              </a:defRPr>
            </a:lvl5pPr>
            <a:lvl6pPr marL="2514600" indent="-228600" defTabSz="228600" eaLnBrk="0" fontAlgn="base" hangingPunct="0">
              <a:spcBef>
                <a:spcPct val="0"/>
              </a:spcBef>
              <a:spcAft>
                <a:spcPct val="0"/>
              </a:spcAft>
              <a:defRPr>
                <a:solidFill>
                  <a:schemeClr val="tx1"/>
                </a:solidFill>
                <a:latin typeface="Arial" charset="0"/>
                <a:cs typeface="Arial" charset="0"/>
              </a:defRPr>
            </a:lvl6pPr>
            <a:lvl7pPr marL="2971800" indent="-228600" defTabSz="228600" eaLnBrk="0" fontAlgn="base" hangingPunct="0">
              <a:spcBef>
                <a:spcPct val="0"/>
              </a:spcBef>
              <a:spcAft>
                <a:spcPct val="0"/>
              </a:spcAft>
              <a:defRPr>
                <a:solidFill>
                  <a:schemeClr val="tx1"/>
                </a:solidFill>
                <a:latin typeface="Arial" charset="0"/>
                <a:cs typeface="Arial" charset="0"/>
              </a:defRPr>
            </a:lvl7pPr>
            <a:lvl8pPr marL="3429000" indent="-228600" defTabSz="228600" eaLnBrk="0" fontAlgn="base" hangingPunct="0">
              <a:spcBef>
                <a:spcPct val="0"/>
              </a:spcBef>
              <a:spcAft>
                <a:spcPct val="0"/>
              </a:spcAft>
              <a:defRPr>
                <a:solidFill>
                  <a:schemeClr val="tx1"/>
                </a:solidFill>
                <a:latin typeface="Arial" charset="0"/>
                <a:cs typeface="Arial" charset="0"/>
              </a:defRPr>
            </a:lvl8pPr>
            <a:lvl9pPr marL="3886200" indent="-228600" defTabSz="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en-US" dirty="0">
                <a:solidFill>
                  <a:srgbClr val="0070C0"/>
                </a:solidFill>
                <a:latin typeface="Consolas" pitchFamily="49" charset="0"/>
                <a:cs typeface="Consolas" pitchFamily="49" charset="0"/>
              </a:rPr>
              <a:t>template</a:t>
            </a:r>
            <a:r>
              <a:rPr lang="en-US" altLang="en-US" dirty="0">
                <a:solidFill>
                  <a:srgbClr val="000000"/>
                </a:solidFill>
                <a:latin typeface="Consolas" pitchFamily="49" charset="0"/>
                <a:cs typeface="Consolas" pitchFamily="49" charset="0"/>
              </a:rPr>
              <a:t> </a:t>
            </a:r>
            <a:r>
              <a:rPr lang="en-US" altLang="en-US" dirty="0" smtClean="0">
                <a:solidFill>
                  <a:srgbClr val="000000"/>
                </a:solidFill>
                <a:latin typeface="Consolas" pitchFamily="49" charset="0"/>
                <a:cs typeface="Consolas" pitchFamily="49" charset="0"/>
              </a:rPr>
              <a:t>&lt;</a:t>
            </a:r>
            <a:r>
              <a:rPr lang="en-US" altLang="en-US" dirty="0" err="1" smtClean="0">
                <a:solidFill>
                  <a:srgbClr val="0070C0"/>
                </a:solidFill>
                <a:latin typeface="Consolas" pitchFamily="49" charset="0"/>
                <a:cs typeface="Consolas" pitchFamily="49" charset="0"/>
              </a:rPr>
              <a:t>typename</a:t>
            </a:r>
            <a:r>
              <a:rPr lang="en-US" altLang="en-US" dirty="0" smtClean="0">
                <a:solidFill>
                  <a:srgbClr val="0070C0"/>
                </a:solidFill>
                <a:latin typeface="Consolas" pitchFamily="49" charset="0"/>
                <a:cs typeface="Consolas" pitchFamily="49" charset="0"/>
              </a:rPr>
              <a:t> </a:t>
            </a:r>
            <a:r>
              <a:rPr lang="en-US" altLang="en-US" dirty="0" smtClean="0">
                <a:latin typeface="Consolas" pitchFamily="49" charset="0"/>
                <a:cs typeface="Consolas" pitchFamily="49" charset="0"/>
              </a:rPr>
              <a:t>T</a:t>
            </a:r>
            <a:r>
              <a:rPr lang="en-US" altLang="en-US" dirty="0" smtClean="0">
                <a:solidFill>
                  <a:srgbClr val="000000"/>
                </a:solidFill>
                <a:latin typeface="Consolas" pitchFamily="49" charset="0"/>
                <a:cs typeface="Consolas" pitchFamily="49" charset="0"/>
              </a:rPr>
              <a:t>&gt;</a:t>
            </a:r>
            <a:r>
              <a:rPr lang="en-US" altLang="en-US" dirty="0">
                <a:solidFill>
                  <a:srgbClr val="000000"/>
                </a:solidFill>
                <a:latin typeface="Consolas" pitchFamily="49" charset="0"/>
                <a:cs typeface="Consolas" pitchFamily="49" charset="0"/>
              </a:rPr>
              <a:t/>
            </a:r>
            <a:br>
              <a:rPr lang="en-US" altLang="en-US" dirty="0">
                <a:solidFill>
                  <a:srgbClr val="000000"/>
                </a:solidFill>
                <a:latin typeface="Consolas" pitchFamily="49" charset="0"/>
                <a:cs typeface="Consolas" pitchFamily="49" charset="0"/>
              </a:rPr>
            </a:br>
            <a:r>
              <a:rPr lang="en-US" altLang="en-US" dirty="0">
                <a:solidFill>
                  <a:srgbClr val="0070C0"/>
                </a:solidFill>
                <a:latin typeface="Consolas" pitchFamily="49" charset="0"/>
                <a:cs typeface="Consolas" pitchFamily="49" charset="0"/>
              </a:rPr>
              <a:t>class</a:t>
            </a:r>
            <a:r>
              <a:rPr lang="en-US" altLang="en-US" dirty="0">
                <a:latin typeface="Consolas" pitchFamily="49" charset="0"/>
                <a:cs typeface="Consolas" pitchFamily="49" charset="0"/>
              </a:rPr>
              <a:t> </a:t>
            </a:r>
            <a:r>
              <a:rPr lang="en-US" altLang="en-US" dirty="0" smtClean="0">
                <a:latin typeface="Consolas" pitchFamily="49" charset="0"/>
                <a:cs typeface="Consolas" pitchFamily="49" charset="0"/>
              </a:rPr>
              <a:t>Item {</a:t>
            </a:r>
            <a:r>
              <a:rPr lang="en-US" altLang="en-US" dirty="0">
                <a:latin typeface="Consolas" pitchFamily="49" charset="0"/>
                <a:cs typeface="Consolas" pitchFamily="49" charset="0"/>
              </a:rPr>
              <a:t/>
            </a:r>
            <a:br>
              <a:rPr lang="en-US" altLang="en-US" dirty="0">
                <a:latin typeface="Consolas" pitchFamily="49" charset="0"/>
                <a:cs typeface="Consolas" pitchFamily="49" charset="0"/>
              </a:rPr>
            </a:br>
            <a:r>
              <a:rPr lang="en-US" altLang="en-US" dirty="0">
                <a:solidFill>
                  <a:srgbClr val="0070C0"/>
                </a:solidFill>
                <a:latin typeface="Consolas" pitchFamily="49" charset="0"/>
                <a:cs typeface="Consolas" pitchFamily="49" charset="0"/>
              </a:rPr>
              <a:t>public</a:t>
            </a:r>
            <a:r>
              <a:rPr lang="en-US" altLang="en-US" dirty="0">
                <a:latin typeface="Consolas" pitchFamily="49" charset="0"/>
                <a:cs typeface="Consolas" pitchFamily="49" charset="0"/>
              </a:rPr>
              <a:t>:</a:t>
            </a:r>
            <a:br>
              <a:rPr lang="en-US" altLang="en-US" dirty="0">
                <a:latin typeface="Consolas" pitchFamily="49" charset="0"/>
                <a:cs typeface="Consolas" pitchFamily="49" charset="0"/>
              </a:rPr>
            </a:br>
            <a:r>
              <a:rPr lang="en-US" altLang="en-US" dirty="0" smtClean="0">
                <a:latin typeface="Consolas" pitchFamily="49" charset="0"/>
                <a:cs typeface="Consolas" pitchFamily="49" charset="0"/>
              </a:rPr>
              <a:t>    </a:t>
            </a:r>
            <a:r>
              <a:rPr lang="en-US" altLang="en-US" dirty="0" err="1" smtClean="0">
                <a:latin typeface="Consolas" pitchFamily="49" charset="0"/>
                <a:cs typeface="Consolas" pitchFamily="49" charset="0"/>
              </a:rPr>
              <a:t>int</a:t>
            </a:r>
            <a:r>
              <a:rPr lang="en-US" altLang="en-US" dirty="0" smtClean="0">
                <a:latin typeface="Consolas" pitchFamily="49" charset="0"/>
                <a:cs typeface="Consolas" pitchFamily="49" charset="0"/>
              </a:rPr>
              <a:t> key;</a:t>
            </a:r>
            <a:br>
              <a:rPr lang="en-US" altLang="en-US" dirty="0" smtClean="0">
                <a:latin typeface="Consolas" pitchFamily="49" charset="0"/>
                <a:cs typeface="Consolas" pitchFamily="49" charset="0"/>
              </a:rPr>
            </a:br>
            <a:r>
              <a:rPr lang="en-US" altLang="en-US" dirty="0" smtClean="0">
                <a:latin typeface="Consolas" pitchFamily="49" charset="0"/>
                <a:cs typeface="Consolas" pitchFamily="49" charset="0"/>
              </a:rPr>
              <a:t>    T data;</a:t>
            </a:r>
            <a:endParaRPr lang="en-US" altLang="en-US" dirty="0">
              <a:latin typeface="Consolas" pitchFamily="49" charset="0"/>
              <a:cs typeface="Consolas" pitchFamily="49" charset="0"/>
            </a:endParaRPr>
          </a:p>
          <a:p>
            <a:pPr eaLnBrk="1" hangingPunct="1">
              <a:spcBef>
                <a:spcPct val="50000"/>
              </a:spcBef>
            </a:pPr>
            <a:r>
              <a:rPr lang="en-US" altLang="en-US" dirty="0">
                <a:latin typeface="Consolas" pitchFamily="49" charset="0"/>
                <a:cs typeface="Consolas" pitchFamily="49" charset="0"/>
              </a:rPr>
              <a:t>    </a:t>
            </a:r>
            <a:r>
              <a:rPr lang="en-US" altLang="en-US" dirty="0" smtClean="0">
                <a:latin typeface="Consolas" pitchFamily="49" charset="0"/>
                <a:cs typeface="Consolas" pitchFamily="49" charset="0"/>
              </a:rPr>
              <a:t>Item&lt;T&gt; </a:t>
            </a:r>
            <a:r>
              <a:rPr lang="en-US" altLang="en-US" dirty="0">
                <a:latin typeface="Consolas" pitchFamily="49" charset="0"/>
                <a:cs typeface="Consolas" pitchFamily="49" charset="0"/>
              </a:rPr>
              <a:t>*</a:t>
            </a:r>
            <a:r>
              <a:rPr lang="en-US" altLang="en-US" dirty="0" err="1">
                <a:latin typeface="Consolas" pitchFamily="49" charset="0"/>
                <a:cs typeface="Consolas" pitchFamily="49" charset="0"/>
              </a:rPr>
              <a:t>prev</a:t>
            </a:r>
            <a:r>
              <a:rPr lang="en-US" altLang="en-US" dirty="0">
                <a:latin typeface="Consolas" pitchFamily="49" charset="0"/>
                <a:cs typeface="Consolas" pitchFamily="49" charset="0"/>
              </a:rPr>
              <a:t>, *next;</a:t>
            </a:r>
          </a:p>
          <a:p>
            <a:pPr eaLnBrk="1" hangingPunct="1">
              <a:spcBef>
                <a:spcPct val="50000"/>
              </a:spcBef>
            </a:pPr>
            <a:r>
              <a:rPr lang="en-US" altLang="en-US" dirty="0">
                <a:latin typeface="Consolas" pitchFamily="49" charset="0"/>
                <a:cs typeface="Consolas" pitchFamily="49" charset="0"/>
              </a:rPr>
              <a:t>};</a:t>
            </a:r>
          </a:p>
        </p:txBody>
      </p:sp>
      <p:sp>
        <p:nvSpPr>
          <p:cNvPr id="5" name="Text Box 5"/>
          <p:cNvSpPr txBox="1">
            <a:spLocks noChangeArrowheads="1"/>
          </p:cNvSpPr>
          <p:nvPr/>
        </p:nvSpPr>
        <p:spPr bwMode="auto">
          <a:xfrm>
            <a:off x="7924800" y="2209800"/>
            <a:ext cx="669925" cy="38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a:solidFill>
                  <a:srgbClr val="0000FF"/>
                </a:solidFill>
                <a:latin typeface="Calibri" pitchFamily="34" charset="0"/>
              </a:rPr>
              <a:t>next</a:t>
            </a:r>
          </a:p>
        </p:txBody>
      </p:sp>
      <p:sp>
        <p:nvSpPr>
          <p:cNvPr id="6" name="Text Box 6"/>
          <p:cNvSpPr txBox="1">
            <a:spLocks noChangeArrowheads="1"/>
          </p:cNvSpPr>
          <p:nvPr/>
        </p:nvSpPr>
        <p:spPr bwMode="auto">
          <a:xfrm>
            <a:off x="6995499" y="3352800"/>
            <a:ext cx="59971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key</a:t>
            </a:r>
            <a:br>
              <a:rPr lang="en-US" altLang="en-US" dirty="0" smtClean="0">
                <a:solidFill>
                  <a:schemeClr val="tx2"/>
                </a:solidFill>
                <a:latin typeface="Calibri" pitchFamily="34" charset="0"/>
              </a:rPr>
            </a:br>
            <a:r>
              <a:rPr lang="en-US" altLang="en-US" dirty="0" smtClean="0">
                <a:solidFill>
                  <a:schemeClr val="tx2"/>
                </a:solidFill>
                <a:latin typeface="Calibri" pitchFamily="34" charset="0"/>
              </a:rPr>
              <a:t>data</a:t>
            </a:r>
            <a:endParaRPr lang="en-US" altLang="en-US" dirty="0">
              <a:solidFill>
                <a:schemeClr val="tx2"/>
              </a:solidFill>
              <a:latin typeface="Calibri" pitchFamily="34" charset="0"/>
            </a:endParaRPr>
          </a:p>
        </p:txBody>
      </p:sp>
      <p:sp>
        <p:nvSpPr>
          <p:cNvPr id="7" name="Text Box 7"/>
          <p:cNvSpPr txBox="1">
            <a:spLocks noChangeArrowheads="1"/>
          </p:cNvSpPr>
          <p:nvPr/>
        </p:nvSpPr>
        <p:spPr bwMode="auto">
          <a:xfrm>
            <a:off x="7848600" y="3505200"/>
            <a:ext cx="755650" cy="38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a:solidFill>
                  <a:srgbClr val="0000FF"/>
                </a:solidFill>
                <a:latin typeface="Calibri" pitchFamily="34" charset="0"/>
              </a:rPr>
              <a:t>node</a:t>
            </a:r>
          </a:p>
        </p:txBody>
      </p:sp>
      <p:sp>
        <p:nvSpPr>
          <p:cNvPr id="8" name="AutoShape 8"/>
          <p:cNvSpPr>
            <a:spLocks noChangeArrowheads="1"/>
          </p:cNvSpPr>
          <p:nvPr/>
        </p:nvSpPr>
        <p:spPr bwMode="auto">
          <a:xfrm>
            <a:off x="6019800" y="1828800"/>
            <a:ext cx="2590800" cy="2133600"/>
          </a:xfrm>
          <a:prstGeom prst="roundRect">
            <a:avLst>
              <a:gd name="adj" fmla="val 16667"/>
            </a:avLst>
          </a:prstGeom>
          <a:noFill/>
          <a:ln w="9525">
            <a:solidFill>
              <a:schemeClr val="tx1"/>
            </a:solidFill>
            <a:prstDash val="lgDash"/>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grpSp>
        <p:nvGrpSpPr>
          <p:cNvPr id="9" name="Group 37"/>
          <p:cNvGrpSpPr>
            <a:grpSpLocks/>
          </p:cNvGrpSpPr>
          <p:nvPr/>
        </p:nvGrpSpPr>
        <p:grpSpPr bwMode="auto">
          <a:xfrm>
            <a:off x="6248400" y="2514600"/>
            <a:ext cx="2133600" cy="889000"/>
            <a:chOff x="5181600" y="5126121"/>
            <a:chExt cx="2133600" cy="888332"/>
          </a:xfrm>
        </p:grpSpPr>
        <p:grpSp>
          <p:nvGrpSpPr>
            <p:cNvPr id="10" name="Group 40"/>
            <p:cNvGrpSpPr>
              <a:grpSpLocks/>
            </p:cNvGrpSpPr>
            <p:nvPr/>
          </p:nvGrpSpPr>
          <p:grpSpPr bwMode="auto">
            <a:xfrm>
              <a:off x="5600700" y="5126121"/>
              <a:ext cx="1309371" cy="436479"/>
              <a:chOff x="5600700" y="5126121"/>
              <a:chExt cx="1563437" cy="521172"/>
            </a:xfrm>
          </p:grpSpPr>
          <p:sp>
            <p:nvSpPr>
              <p:cNvPr id="14" name="Rectangle 23"/>
              <p:cNvSpPr>
                <a:spLocks noChangeArrowheads="1"/>
              </p:cNvSpPr>
              <p:nvPr/>
            </p:nvSpPr>
            <p:spPr bwMode="auto">
              <a:xfrm>
                <a:off x="5600700" y="5126593"/>
                <a:ext cx="520700" cy="520700"/>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5" name="Rectangle 24"/>
              <p:cNvSpPr>
                <a:spLocks noChangeArrowheads="1"/>
              </p:cNvSpPr>
              <p:nvPr/>
            </p:nvSpPr>
            <p:spPr bwMode="auto">
              <a:xfrm>
                <a:off x="6121400" y="5126593"/>
                <a:ext cx="520700" cy="520700"/>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6" name="Rectangle 24"/>
              <p:cNvSpPr>
                <a:spLocks noChangeArrowheads="1"/>
              </p:cNvSpPr>
              <p:nvPr/>
            </p:nvSpPr>
            <p:spPr bwMode="auto">
              <a:xfrm>
                <a:off x="6643437" y="5126121"/>
                <a:ext cx="520700" cy="520700"/>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grpSp>
        <p:sp>
          <p:nvSpPr>
            <p:cNvPr id="11" name="Line 31"/>
            <p:cNvSpPr>
              <a:spLocks noChangeShapeType="1"/>
            </p:cNvSpPr>
            <p:nvPr/>
          </p:nvSpPr>
          <p:spPr bwMode="auto">
            <a:xfrm>
              <a:off x="6256421" y="5348706"/>
              <a:ext cx="0" cy="665747"/>
            </a:xfrm>
            <a:prstGeom prst="line">
              <a:avLst/>
            </a:prstGeom>
            <a:noFill/>
            <a:ln w="19050">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2" name="Freeform 24"/>
            <p:cNvSpPr>
              <a:spLocks/>
            </p:cNvSpPr>
            <p:nvPr/>
          </p:nvSpPr>
          <p:spPr bwMode="auto">
            <a:xfrm>
              <a:off x="6700253" y="5205245"/>
              <a:ext cx="614947" cy="139700"/>
            </a:xfrm>
            <a:custGeom>
              <a:avLst/>
              <a:gdLst>
                <a:gd name="T0" fmla="*/ 0 w 480"/>
                <a:gd name="T1" fmla="*/ 2147483647 h 88"/>
                <a:gd name="T2" fmla="*/ 2147483647 w 480"/>
                <a:gd name="T3" fmla="*/ 0 h 88"/>
                <a:gd name="T4" fmla="*/ 2147483647 w 480"/>
                <a:gd name="T5" fmla="*/ 2147483647 h 88"/>
                <a:gd name="T6" fmla="*/ 0 60000 65536"/>
                <a:gd name="T7" fmla="*/ 0 60000 65536"/>
                <a:gd name="T8" fmla="*/ 0 60000 65536"/>
                <a:gd name="T9" fmla="*/ 0 w 480"/>
                <a:gd name="T10" fmla="*/ 0 h 88"/>
                <a:gd name="T11" fmla="*/ 480 w 480"/>
                <a:gd name="T12" fmla="*/ 88 h 88"/>
              </a:gdLst>
              <a:ahLst/>
              <a:cxnLst>
                <a:cxn ang="T6">
                  <a:pos x="T0" y="T1"/>
                </a:cxn>
                <a:cxn ang="T7">
                  <a:pos x="T2" y="T3"/>
                </a:cxn>
                <a:cxn ang="T8">
                  <a:pos x="T4" y="T5"/>
                </a:cxn>
              </a:cxnLst>
              <a:rect l="T9" t="T10" r="T11" b="T12"/>
              <a:pathLst>
                <a:path w="480" h="88">
                  <a:moveTo>
                    <a:pt x="0" y="87"/>
                  </a:moveTo>
                  <a:cubicBezTo>
                    <a:pt x="39" y="73"/>
                    <a:pt x="157" y="0"/>
                    <a:pt x="237" y="0"/>
                  </a:cubicBezTo>
                  <a:cubicBezTo>
                    <a:pt x="317" y="0"/>
                    <a:pt x="430" y="70"/>
                    <a:pt x="480" y="88"/>
                  </a:cubicBezTo>
                </a:path>
              </a:pathLst>
            </a:custGeom>
            <a:noFill/>
            <a:ln w="19050">
              <a:solidFill>
                <a:schemeClr val="tx1"/>
              </a:solidFill>
              <a:round/>
              <a:headEnd type="oval" w="sm" len="sm"/>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US"/>
            </a:p>
          </p:txBody>
        </p:sp>
        <p:sp>
          <p:nvSpPr>
            <p:cNvPr id="13" name="Freeform 30"/>
            <p:cNvSpPr>
              <a:spLocks/>
            </p:cNvSpPr>
            <p:nvPr/>
          </p:nvSpPr>
          <p:spPr bwMode="auto">
            <a:xfrm rot="10800000">
              <a:off x="5181600" y="5342941"/>
              <a:ext cx="635000" cy="139700"/>
            </a:xfrm>
            <a:custGeom>
              <a:avLst/>
              <a:gdLst>
                <a:gd name="T0" fmla="*/ 0 w 480"/>
                <a:gd name="T1" fmla="*/ 2147483647 h 88"/>
                <a:gd name="T2" fmla="*/ 2147483647 w 480"/>
                <a:gd name="T3" fmla="*/ 0 h 88"/>
                <a:gd name="T4" fmla="*/ 2147483647 w 480"/>
                <a:gd name="T5" fmla="*/ 2147483647 h 88"/>
                <a:gd name="T6" fmla="*/ 0 60000 65536"/>
                <a:gd name="T7" fmla="*/ 0 60000 65536"/>
                <a:gd name="T8" fmla="*/ 0 60000 65536"/>
                <a:gd name="T9" fmla="*/ 0 w 480"/>
                <a:gd name="T10" fmla="*/ 0 h 88"/>
                <a:gd name="T11" fmla="*/ 480 w 480"/>
                <a:gd name="T12" fmla="*/ 88 h 88"/>
              </a:gdLst>
              <a:ahLst/>
              <a:cxnLst>
                <a:cxn ang="T6">
                  <a:pos x="T0" y="T1"/>
                </a:cxn>
                <a:cxn ang="T7">
                  <a:pos x="T2" y="T3"/>
                </a:cxn>
                <a:cxn ang="T8">
                  <a:pos x="T4" y="T5"/>
                </a:cxn>
              </a:cxnLst>
              <a:rect l="T9" t="T10" r="T11" b="T12"/>
              <a:pathLst>
                <a:path w="480" h="88">
                  <a:moveTo>
                    <a:pt x="0" y="87"/>
                  </a:moveTo>
                  <a:cubicBezTo>
                    <a:pt x="39" y="73"/>
                    <a:pt x="157" y="0"/>
                    <a:pt x="237" y="0"/>
                  </a:cubicBezTo>
                  <a:cubicBezTo>
                    <a:pt x="317" y="0"/>
                    <a:pt x="430" y="70"/>
                    <a:pt x="480" y="88"/>
                  </a:cubicBezTo>
                </a:path>
              </a:pathLst>
            </a:custGeom>
            <a:noFill/>
            <a:ln w="19050">
              <a:solidFill>
                <a:schemeClr val="tx1"/>
              </a:solidFill>
              <a:round/>
              <a:headEnd type="oval" w="sm" len="sm"/>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en-US"/>
            </a:p>
          </p:txBody>
        </p:sp>
      </p:grpSp>
      <p:sp>
        <p:nvSpPr>
          <p:cNvPr id="17" name="Text Box 5"/>
          <p:cNvSpPr txBox="1">
            <a:spLocks noChangeArrowheads="1"/>
          </p:cNvSpPr>
          <p:nvPr/>
        </p:nvSpPr>
        <p:spPr bwMode="auto">
          <a:xfrm>
            <a:off x="6053138" y="2286000"/>
            <a:ext cx="6032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a:solidFill>
                  <a:srgbClr val="0000FF"/>
                </a:solidFill>
                <a:latin typeface="Calibri" pitchFamily="34" charset="0"/>
              </a:rPr>
              <a:t>prev</a:t>
            </a:r>
          </a:p>
        </p:txBody>
      </p:sp>
      <p:sp>
        <p:nvSpPr>
          <p:cNvPr id="18" name="Rounded Rectangle 17"/>
          <p:cNvSpPr/>
          <p:nvPr/>
        </p:nvSpPr>
        <p:spPr>
          <a:xfrm>
            <a:off x="968991" y="2801215"/>
            <a:ext cx="1219200" cy="551585"/>
          </a:xfrm>
          <a:prstGeom prst="roundRect">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a:off x="6883400" y="3420701"/>
            <a:ext cx="931270" cy="551585"/>
          </a:xfrm>
          <a:prstGeom prst="roundRect">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p:cNvSpPr/>
          <p:nvPr/>
        </p:nvSpPr>
        <p:spPr>
          <a:xfrm>
            <a:off x="1247710" y="4648200"/>
            <a:ext cx="1952689" cy="990600"/>
          </a:xfrm>
          <a:prstGeom prst="roundRect">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834619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Code – For Ref If Needed</a:t>
            </a:r>
            <a:endParaRPr lang="en-US" dirty="0"/>
          </a:p>
        </p:txBody>
      </p:sp>
      <p:sp>
        <p:nvSpPr>
          <p:cNvPr id="3" name="Content Placeholder 2"/>
          <p:cNvSpPr>
            <a:spLocks noGrp="1"/>
          </p:cNvSpPr>
          <p:nvPr>
            <p:ph idx="1"/>
          </p:nvPr>
        </p:nvSpPr>
        <p:spPr/>
        <p:txBody>
          <a:bodyPr>
            <a:normAutofit fontScale="70000" lnSpcReduction="20000"/>
          </a:bodyPr>
          <a:lstStyle/>
          <a:p>
            <a:pPr>
              <a:buFont typeface="Monotype Sorts" charset="0"/>
              <a:buNone/>
            </a:pPr>
            <a:r>
              <a:rPr lang="en-US" altLang="en-US" dirty="0"/>
              <a:t>class Item {</a:t>
            </a:r>
          </a:p>
          <a:p>
            <a:pPr>
              <a:buFont typeface="Monotype Sorts" charset="0"/>
              <a:buNone/>
            </a:pPr>
            <a:endParaRPr lang="en-US" altLang="en-US" sz="1400" dirty="0"/>
          </a:p>
          <a:p>
            <a:pPr>
              <a:buFont typeface="Monotype Sorts" charset="0"/>
              <a:buNone/>
            </a:pPr>
            <a:r>
              <a:rPr lang="en-US" altLang="en-US" dirty="0"/>
              <a:t>   private </a:t>
            </a:r>
            <a:r>
              <a:rPr lang="en-US" altLang="en-US" dirty="0" err="1"/>
              <a:t>int</a:t>
            </a:r>
            <a:r>
              <a:rPr lang="en-US" altLang="en-US" dirty="0"/>
              <a:t> key, data;</a:t>
            </a:r>
          </a:p>
          <a:p>
            <a:pPr>
              <a:buFont typeface="Monotype Sorts" charset="0"/>
              <a:buNone/>
            </a:pPr>
            <a:r>
              <a:rPr lang="en-US" altLang="en-US" dirty="0"/>
              <a:t>   private Item next, </a:t>
            </a:r>
            <a:r>
              <a:rPr lang="en-US" altLang="en-US" dirty="0" err="1"/>
              <a:t>prev</a:t>
            </a:r>
            <a:r>
              <a:rPr lang="en-US" altLang="en-US" dirty="0"/>
              <a:t>;</a:t>
            </a:r>
          </a:p>
          <a:p>
            <a:pPr>
              <a:buFont typeface="Monotype Sorts" charset="0"/>
              <a:buNone/>
            </a:pPr>
            <a:endParaRPr lang="en-US" altLang="en-US" sz="1400" dirty="0"/>
          </a:p>
          <a:p>
            <a:pPr>
              <a:buFont typeface="Monotype Sorts" charset="0"/>
              <a:buNone/>
            </a:pPr>
            <a:r>
              <a:rPr lang="en-US" altLang="en-US" dirty="0"/>
              <a:t>   public Item () {</a:t>
            </a:r>
          </a:p>
          <a:p>
            <a:pPr>
              <a:buFont typeface="Monotype Sorts" charset="0"/>
              <a:buNone/>
            </a:pPr>
            <a:r>
              <a:rPr lang="en-US" altLang="en-US" dirty="0"/>
              <a:t>      key = 0;</a:t>
            </a:r>
          </a:p>
          <a:p>
            <a:pPr>
              <a:buFont typeface="Monotype Sorts" charset="0"/>
              <a:buNone/>
            </a:pPr>
            <a:r>
              <a:rPr lang="en-US" altLang="en-US" dirty="0"/>
              <a:t>      data = 0;</a:t>
            </a:r>
          </a:p>
          <a:p>
            <a:pPr>
              <a:buFont typeface="Monotype Sorts" charset="0"/>
              <a:buNone/>
            </a:pPr>
            <a:r>
              <a:rPr lang="en-US" altLang="en-US" dirty="0"/>
              <a:t>      next = null;</a:t>
            </a:r>
          </a:p>
          <a:p>
            <a:pPr>
              <a:buFont typeface="Monotype Sorts" charset="0"/>
              <a:buNone/>
            </a:pPr>
            <a:r>
              <a:rPr lang="en-US" altLang="en-US" dirty="0"/>
              <a:t>      </a:t>
            </a:r>
            <a:r>
              <a:rPr lang="en-US" altLang="en-US" dirty="0" err="1"/>
              <a:t>prev</a:t>
            </a:r>
            <a:r>
              <a:rPr lang="en-US" altLang="en-US" dirty="0"/>
              <a:t> = null;  }</a:t>
            </a:r>
          </a:p>
          <a:p>
            <a:pPr>
              <a:buFont typeface="Monotype Sorts" charset="0"/>
              <a:buNone/>
            </a:pPr>
            <a:r>
              <a:rPr lang="en-US" altLang="en-US" dirty="0"/>
              <a:t>   </a:t>
            </a:r>
          </a:p>
          <a:p>
            <a:pPr>
              <a:buFont typeface="Monotype Sorts" charset="0"/>
              <a:buNone/>
            </a:pPr>
            <a:r>
              <a:rPr lang="en-US" altLang="en-US" dirty="0"/>
              <a:t>   public Item (</a:t>
            </a:r>
            <a:r>
              <a:rPr lang="en-US" altLang="en-US" dirty="0" err="1"/>
              <a:t>int</a:t>
            </a:r>
            <a:r>
              <a:rPr lang="en-US" altLang="en-US" dirty="0"/>
              <a:t> </a:t>
            </a:r>
            <a:r>
              <a:rPr lang="en-US" altLang="en-US" dirty="0" err="1"/>
              <a:t>newKey</a:t>
            </a:r>
            <a:r>
              <a:rPr lang="en-US" altLang="en-US" dirty="0"/>
              <a:t>, </a:t>
            </a:r>
            <a:r>
              <a:rPr lang="en-US" altLang="en-US" dirty="0" err="1"/>
              <a:t>int</a:t>
            </a:r>
            <a:r>
              <a:rPr lang="en-US" altLang="en-US" dirty="0"/>
              <a:t> </a:t>
            </a:r>
            <a:r>
              <a:rPr lang="en-US" altLang="en-US" dirty="0" err="1"/>
              <a:t>newData</a:t>
            </a:r>
            <a:r>
              <a:rPr lang="en-US" altLang="en-US" dirty="0"/>
              <a:t>, Item </a:t>
            </a:r>
            <a:r>
              <a:rPr lang="en-US" altLang="en-US" dirty="0" err="1"/>
              <a:t>newNext</a:t>
            </a:r>
            <a:r>
              <a:rPr lang="en-US" altLang="en-US" dirty="0"/>
              <a:t>, Item </a:t>
            </a:r>
            <a:r>
              <a:rPr lang="en-US" altLang="en-US" dirty="0" err="1"/>
              <a:t>newPrev</a:t>
            </a:r>
            <a:r>
              <a:rPr lang="en-US" altLang="en-US" dirty="0"/>
              <a:t>) {</a:t>
            </a:r>
          </a:p>
          <a:p>
            <a:pPr>
              <a:buFont typeface="Monotype Sorts" charset="0"/>
              <a:buNone/>
            </a:pPr>
            <a:r>
              <a:rPr lang="en-US" altLang="en-US" dirty="0"/>
              <a:t>      key = </a:t>
            </a:r>
            <a:r>
              <a:rPr lang="en-US" altLang="en-US" dirty="0" err="1"/>
              <a:t>newKey</a:t>
            </a:r>
            <a:r>
              <a:rPr lang="en-US" altLang="en-US" dirty="0"/>
              <a:t>;</a:t>
            </a:r>
          </a:p>
          <a:p>
            <a:pPr>
              <a:buFont typeface="Monotype Sorts" charset="0"/>
              <a:buNone/>
            </a:pPr>
            <a:r>
              <a:rPr lang="en-US" altLang="en-US" dirty="0"/>
              <a:t>      data = </a:t>
            </a:r>
            <a:r>
              <a:rPr lang="en-US" altLang="en-US" dirty="0" err="1"/>
              <a:t>newData</a:t>
            </a:r>
            <a:r>
              <a:rPr lang="en-US" altLang="en-US" dirty="0"/>
              <a:t>;</a:t>
            </a:r>
          </a:p>
          <a:p>
            <a:pPr>
              <a:buFont typeface="Monotype Sorts" charset="0"/>
              <a:buNone/>
            </a:pPr>
            <a:r>
              <a:rPr lang="en-US" altLang="en-US" dirty="0"/>
              <a:t>      next = </a:t>
            </a:r>
            <a:r>
              <a:rPr lang="en-US" altLang="en-US" dirty="0" err="1"/>
              <a:t>newNext</a:t>
            </a:r>
            <a:r>
              <a:rPr lang="en-US" altLang="en-US" dirty="0"/>
              <a:t>;</a:t>
            </a:r>
          </a:p>
          <a:p>
            <a:pPr>
              <a:buFont typeface="Monotype Sorts" charset="0"/>
              <a:buNone/>
            </a:pPr>
            <a:r>
              <a:rPr lang="en-US" altLang="en-US" dirty="0"/>
              <a:t>      </a:t>
            </a:r>
            <a:r>
              <a:rPr lang="en-US" altLang="en-US" dirty="0" err="1"/>
              <a:t>prev</a:t>
            </a:r>
            <a:r>
              <a:rPr lang="en-US" altLang="en-US" dirty="0"/>
              <a:t> = </a:t>
            </a:r>
            <a:r>
              <a:rPr lang="en-US" altLang="en-US" dirty="0" err="1"/>
              <a:t>newPrev</a:t>
            </a:r>
            <a:r>
              <a:rPr lang="en-US" altLang="en-US" dirty="0"/>
              <a:t>;  }</a:t>
            </a:r>
          </a:p>
          <a:p>
            <a:pPr marL="0" indent="0">
              <a:buNone/>
            </a:pPr>
            <a:endParaRPr lang="en-US" dirty="0"/>
          </a:p>
        </p:txBody>
      </p:sp>
    </p:spTree>
    <p:extLst>
      <p:ext uri="{BB962C8B-B14F-4D97-AF65-F5344CB8AC3E}">
        <p14:creationId xmlns:p14="http://schemas.microsoft.com/office/powerpoint/2010/main" val="40216925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 Continues – If needed</a:t>
            </a:r>
            <a:endParaRPr lang="en-US" dirty="0"/>
          </a:p>
        </p:txBody>
      </p:sp>
      <p:sp>
        <p:nvSpPr>
          <p:cNvPr id="3" name="Content Placeholder 2"/>
          <p:cNvSpPr>
            <a:spLocks noGrp="1"/>
          </p:cNvSpPr>
          <p:nvPr>
            <p:ph idx="1"/>
          </p:nvPr>
        </p:nvSpPr>
        <p:spPr>
          <a:xfrm>
            <a:off x="457200" y="5791200"/>
            <a:ext cx="8229600" cy="334963"/>
          </a:xfrm>
        </p:spPr>
        <p:txBody>
          <a:bodyPr>
            <a:normAutofit fontScale="62500" lnSpcReduction="20000"/>
          </a:bodyPr>
          <a:lstStyle/>
          <a:p>
            <a:endParaRPr lang="en-US" dirty="0"/>
          </a:p>
        </p:txBody>
      </p:sp>
      <p:sp>
        <p:nvSpPr>
          <p:cNvPr id="4" name="Rectangle 3"/>
          <p:cNvSpPr>
            <a:spLocks noGrp="1" noChangeArrowheads="1"/>
          </p:cNvSpPr>
          <p:nvPr/>
        </p:nvSpPr>
        <p:spPr bwMode="auto">
          <a:xfrm>
            <a:off x="990600" y="1828800"/>
            <a:ext cx="38100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lr>
                <a:schemeClr val="accent2"/>
              </a:buClr>
              <a:buSzPct val="75000"/>
              <a:buFont typeface="Monotype Sorts" charset="0"/>
              <a:buChar char="n"/>
              <a:defRPr sz="2800" i="1">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100000"/>
              <a:buChar char="–"/>
              <a:defRPr sz="2400" i="1">
                <a:solidFill>
                  <a:schemeClr val="tx1"/>
                </a:solidFill>
                <a:latin typeface="+mn-lt"/>
              </a:defRPr>
            </a:lvl2pPr>
            <a:lvl3pPr marL="1143000" indent="-228600" algn="l" rtl="0" eaLnBrk="0" fontAlgn="base" hangingPunct="0">
              <a:spcBef>
                <a:spcPct val="20000"/>
              </a:spcBef>
              <a:spcAft>
                <a:spcPct val="0"/>
              </a:spcAft>
              <a:buClr>
                <a:schemeClr val="accent1"/>
              </a:buClr>
              <a:buSzPct val="64000"/>
              <a:buFont typeface="Monotype Sorts" charset="0"/>
              <a:buChar char="F"/>
              <a:defRPr sz="2000" i="1">
                <a:solidFill>
                  <a:schemeClr val="tx1"/>
                </a:solidFill>
                <a:latin typeface="+mn-lt"/>
              </a:defRPr>
            </a:lvl3pPr>
            <a:lvl4pPr marL="1600200" indent="-228600" algn="l" rtl="0" eaLnBrk="0" fontAlgn="base" hangingPunct="0">
              <a:spcBef>
                <a:spcPct val="20000"/>
              </a:spcBef>
              <a:spcAft>
                <a:spcPct val="0"/>
              </a:spcAft>
              <a:buClr>
                <a:schemeClr val="tx1"/>
              </a:buClr>
              <a:buSzPct val="100000"/>
              <a:buChar char="–"/>
              <a:defRPr sz="1800" i="1">
                <a:solidFill>
                  <a:schemeClr val="tx1"/>
                </a:solidFill>
                <a:latin typeface="+mn-lt"/>
              </a:defRPr>
            </a:lvl4pPr>
            <a:lvl5pPr marL="2057400" indent="-228600" algn="l" rtl="0" eaLnBrk="0" fontAlgn="base" hangingPunct="0">
              <a:spcBef>
                <a:spcPct val="20000"/>
              </a:spcBef>
              <a:spcAft>
                <a:spcPct val="0"/>
              </a:spcAft>
              <a:buClr>
                <a:schemeClr val="tx1"/>
              </a:buClr>
              <a:buSzPct val="100000"/>
              <a:buChar char="•"/>
              <a:defRPr sz="1800" i="1">
                <a:solidFill>
                  <a:schemeClr val="tx1"/>
                </a:solidFill>
                <a:latin typeface="+mn-lt"/>
              </a:defRPr>
            </a:lvl5pPr>
            <a:lvl6pPr marL="2514600" indent="-228600" algn="l" rtl="0" eaLnBrk="0" fontAlgn="base" hangingPunct="0">
              <a:spcBef>
                <a:spcPct val="20000"/>
              </a:spcBef>
              <a:spcAft>
                <a:spcPct val="0"/>
              </a:spcAft>
              <a:buClr>
                <a:schemeClr val="tx1"/>
              </a:buClr>
              <a:buSzPct val="100000"/>
              <a:buChar char="•"/>
              <a:defRPr sz="1800" i="1">
                <a:solidFill>
                  <a:schemeClr val="tx1"/>
                </a:solidFill>
                <a:latin typeface="+mn-lt"/>
              </a:defRPr>
            </a:lvl6pPr>
            <a:lvl7pPr marL="2971800" indent="-228600" algn="l" rtl="0" eaLnBrk="0" fontAlgn="base" hangingPunct="0">
              <a:spcBef>
                <a:spcPct val="20000"/>
              </a:spcBef>
              <a:spcAft>
                <a:spcPct val="0"/>
              </a:spcAft>
              <a:buClr>
                <a:schemeClr val="tx1"/>
              </a:buClr>
              <a:buSzPct val="100000"/>
              <a:buChar char="•"/>
              <a:defRPr sz="1800" i="1">
                <a:solidFill>
                  <a:schemeClr val="tx1"/>
                </a:solidFill>
                <a:latin typeface="+mn-lt"/>
              </a:defRPr>
            </a:lvl7pPr>
            <a:lvl8pPr marL="3429000" indent="-228600" algn="l" rtl="0" eaLnBrk="0" fontAlgn="base" hangingPunct="0">
              <a:spcBef>
                <a:spcPct val="20000"/>
              </a:spcBef>
              <a:spcAft>
                <a:spcPct val="0"/>
              </a:spcAft>
              <a:buClr>
                <a:schemeClr val="tx1"/>
              </a:buClr>
              <a:buSzPct val="100000"/>
              <a:buChar char="•"/>
              <a:defRPr sz="1800" i="1">
                <a:solidFill>
                  <a:schemeClr val="tx1"/>
                </a:solidFill>
                <a:latin typeface="+mn-lt"/>
              </a:defRPr>
            </a:lvl8pPr>
            <a:lvl9pPr marL="3886200" indent="-228600" algn="l" rtl="0" eaLnBrk="0" fontAlgn="base" hangingPunct="0">
              <a:spcBef>
                <a:spcPct val="20000"/>
              </a:spcBef>
              <a:spcAft>
                <a:spcPct val="0"/>
              </a:spcAft>
              <a:buClr>
                <a:schemeClr val="tx1"/>
              </a:buClr>
              <a:buSzPct val="100000"/>
              <a:buChar char="•"/>
              <a:defRPr sz="1800" i="1">
                <a:solidFill>
                  <a:schemeClr val="tx1"/>
                </a:solidFill>
                <a:latin typeface="+mn-lt"/>
              </a:defRPr>
            </a:lvl9pPr>
          </a:lstStyle>
          <a:p>
            <a:pPr>
              <a:buFont typeface="Monotype Sorts" charset="0"/>
              <a:buNone/>
            </a:pPr>
            <a:r>
              <a:rPr lang="en-US" altLang="en-US" sz="1400" i="0"/>
              <a:t>public int getKey () {</a:t>
            </a:r>
          </a:p>
          <a:p>
            <a:pPr>
              <a:buFont typeface="Monotype Sorts" charset="0"/>
              <a:buNone/>
            </a:pPr>
            <a:r>
              <a:rPr lang="en-US" altLang="en-US" sz="1400" i="0"/>
              <a:t>      return key;  }</a:t>
            </a:r>
          </a:p>
          <a:p>
            <a:pPr>
              <a:buFont typeface="Monotype Sorts" charset="0"/>
              <a:buNone/>
            </a:pPr>
            <a:r>
              <a:rPr lang="en-US" altLang="en-US" sz="1400" i="0"/>
              <a:t>   </a:t>
            </a:r>
          </a:p>
          <a:p>
            <a:pPr>
              <a:buFont typeface="Monotype Sorts" charset="0"/>
              <a:buNone/>
            </a:pPr>
            <a:r>
              <a:rPr lang="en-US" altLang="en-US" sz="1400" i="0"/>
              <a:t>   public int getData () {</a:t>
            </a:r>
          </a:p>
          <a:p>
            <a:pPr>
              <a:buFont typeface="Monotype Sorts" charset="0"/>
              <a:buNone/>
            </a:pPr>
            <a:r>
              <a:rPr lang="en-US" altLang="en-US" sz="1400" i="0"/>
              <a:t>      return data;  }</a:t>
            </a:r>
          </a:p>
          <a:p>
            <a:pPr>
              <a:buFont typeface="Monotype Sorts" charset="0"/>
              <a:buNone/>
            </a:pPr>
            <a:endParaRPr lang="en-US" altLang="en-US" sz="1400" i="0"/>
          </a:p>
          <a:p>
            <a:pPr>
              <a:buFont typeface="Monotype Sorts" charset="0"/>
              <a:buNone/>
            </a:pPr>
            <a:r>
              <a:rPr lang="en-US" altLang="en-US" sz="1400" i="0"/>
              <a:t>   public Item getNext () {</a:t>
            </a:r>
          </a:p>
          <a:p>
            <a:pPr>
              <a:buFont typeface="Monotype Sorts" charset="0"/>
              <a:buNone/>
            </a:pPr>
            <a:r>
              <a:rPr lang="en-US" altLang="en-US" sz="1400" i="0"/>
              <a:t>      return next;  }</a:t>
            </a:r>
          </a:p>
          <a:p>
            <a:pPr>
              <a:buFont typeface="Monotype Sorts" charset="0"/>
              <a:buNone/>
            </a:pPr>
            <a:endParaRPr lang="en-US" altLang="en-US" sz="1400" i="0"/>
          </a:p>
          <a:p>
            <a:pPr>
              <a:buFont typeface="Monotype Sorts" charset="0"/>
              <a:buNone/>
            </a:pPr>
            <a:r>
              <a:rPr lang="en-US" altLang="en-US" sz="1400" i="0"/>
              <a:t>   public Item getPrev () {</a:t>
            </a:r>
          </a:p>
          <a:p>
            <a:pPr>
              <a:buFont typeface="Monotype Sorts" charset="0"/>
              <a:buNone/>
            </a:pPr>
            <a:r>
              <a:rPr lang="en-US" altLang="en-US" sz="1400" i="0"/>
              <a:t>      return prev;  }</a:t>
            </a:r>
          </a:p>
          <a:p>
            <a:pPr>
              <a:buFont typeface="Monotype Sorts" charset="0"/>
              <a:buNone/>
            </a:pPr>
            <a:endParaRPr lang="en-US" altLang="en-US" sz="1400" i="0"/>
          </a:p>
          <a:p>
            <a:pPr>
              <a:buFont typeface="Monotype Sorts" charset="0"/>
              <a:buNone/>
            </a:pPr>
            <a:r>
              <a:rPr lang="en-US" altLang="en-US" sz="1400" i="0"/>
              <a:t>   public void setKey (int newKey) {</a:t>
            </a:r>
          </a:p>
          <a:p>
            <a:pPr>
              <a:buFont typeface="Monotype Sorts" charset="0"/>
              <a:buNone/>
            </a:pPr>
            <a:r>
              <a:rPr lang="en-US" altLang="en-US" sz="1400" i="0"/>
              <a:t>      key = newKey;  }</a:t>
            </a:r>
          </a:p>
          <a:p>
            <a:pPr>
              <a:buFont typeface="Monotype Sorts" charset="0"/>
              <a:buNone/>
            </a:pPr>
            <a:endParaRPr lang="en-US" altLang="en-US" sz="1200" i="0"/>
          </a:p>
          <a:p>
            <a:pPr>
              <a:buFont typeface="Monotype Sorts" charset="0"/>
              <a:buNone/>
            </a:pPr>
            <a:r>
              <a:rPr lang="en-US" altLang="en-US" sz="1200" i="0"/>
              <a:t>   </a:t>
            </a:r>
          </a:p>
        </p:txBody>
      </p:sp>
      <p:sp>
        <p:nvSpPr>
          <p:cNvPr id="6" name="Rectangle 5"/>
          <p:cNvSpPr>
            <a:spLocks noGrp="1" noChangeArrowheads="1"/>
          </p:cNvSpPr>
          <p:nvPr/>
        </p:nvSpPr>
        <p:spPr bwMode="auto">
          <a:xfrm>
            <a:off x="4817660" y="1600200"/>
            <a:ext cx="38100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lr>
                <a:schemeClr val="accent2"/>
              </a:buClr>
              <a:buSzPct val="75000"/>
              <a:buFont typeface="Monotype Sorts" charset="0"/>
              <a:buChar char="n"/>
              <a:defRPr sz="2800" i="1">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100000"/>
              <a:buChar char="–"/>
              <a:defRPr sz="2400" i="1">
                <a:solidFill>
                  <a:schemeClr val="tx1"/>
                </a:solidFill>
                <a:latin typeface="+mn-lt"/>
              </a:defRPr>
            </a:lvl2pPr>
            <a:lvl3pPr marL="1143000" indent="-228600" algn="l" rtl="0" eaLnBrk="0" fontAlgn="base" hangingPunct="0">
              <a:spcBef>
                <a:spcPct val="20000"/>
              </a:spcBef>
              <a:spcAft>
                <a:spcPct val="0"/>
              </a:spcAft>
              <a:buClr>
                <a:schemeClr val="accent1"/>
              </a:buClr>
              <a:buSzPct val="64000"/>
              <a:buFont typeface="Monotype Sorts" charset="0"/>
              <a:buChar char="F"/>
              <a:defRPr sz="2000" i="1">
                <a:solidFill>
                  <a:schemeClr val="tx1"/>
                </a:solidFill>
                <a:latin typeface="+mn-lt"/>
              </a:defRPr>
            </a:lvl3pPr>
            <a:lvl4pPr marL="1600200" indent="-228600" algn="l" rtl="0" eaLnBrk="0" fontAlgn="base" hangingPunct="0">
              <a:spcBef>
                <a:spcPct val="20000"/>
              </a:spcBef>
              <a:spcAft>
                <a:spcPct val="0"/>
              </a:spcAft>
              <a:buClr>
                <a:schemeClr val="tx1"/>
              </a:buClr>
              <a:buSzPct val="100000"/>
              <a:buChar char="–"/>
              <a:defRPr sz="1800" i="1">
                <a:solidFill>
                  <a:schemeClr val="tx1"/>
                </a:solidFill>
                <a:latin typeface="+mn-lt"/>
              </a:defRPr>
            </a:lvl4pPr>
            <a:lvl5pPr marL="2057400" indent="-228600" algn="l" rtl="0" eaLnBrk="0" fontAlgn="base" hangingPunct="0">
              <a:spcBef>
                <a:spcPct val="20000"/>
              </a:spcBef>
              <a:spcAft>
                <a:spcPct val="0"/>
              </a:spcAft>
              <a:buClr>
                <a:schemeClr val="tx1"/>
              </a:buClr>
              <a:buSzPct val="100000"/>
              <a:buChar char="•"/>
              <a:defRPr sz="1800" i="1">
                <a:solidFill>
                  <a:schemeClr val="tx1"/>
                </a:solidFill>
                <a:latin typeface="+mn-lt"/>
              </a:defRPr>
            </a:lvl5pPr>
            <a:lvl6pPr marL="2514600" indent="-228600" algn="l" rtl="0" eaLnBrk="0" fontAlgn="base" hangingPunct="0">
              <a:spcBef>
                <a:spcPct val="20000"/>
              </a:spcBef>
              <a:spcAft>
                <a:spcPct val="0"/>
              </a:spcAft>
              <a:buClr>
                <a:schemeClr val="tx1"/>
              </a:buClr>
              <a:buSzPct val="100000"/>
              <a:buChar char="•"/>
              <a:defRPr sz="1800" i="1">
                <a:solidFill>
                  <a:schemeClr val="tx1"/>
                </a:solidFill>
                <a:latin typeface="+mn-lt"/>
              </a:defRPr>
            </a:lvl6pPr>
            <a:lvl7pPr marL="2971800" indent="-228600" algn="l" rtl="0" eaLnBrk="0" fontAlgn="base" hangingPunct="0">
              <a:spcBef>
                <a:spcPct val="20000"/>
              </a:spcBef>
              <a:spcAft>
                <a:spcPct val="0"/>
              </a:spcAft>
              <a:buClr>
                <a:schemeClr val="tx1"/>
              </a:buClr>
              <a:buSzPct val="100000"/>
              <a:buChar char="•"/>
              <a:defRPr sz="1800" i="1">
                <a:solidFill>
                  <a:schemeClr val="tx1"/>
                </a:solidFill>
                <a:latin typeface="+mn-lt"/>
              </a:defRPr>
            </a:lvl7pPr>
            <a:lvl8pPr marL="3429000" indent="-228600" algn="l" rtl="0" eaLnBrk="0" fontAlgn="base" hangingPunct="0">
              <a:spcBef>
                <a:spcPct val="20000"/>
              </a:spcBef>
              <a:spcAft>
                <a:spcPct val="0"/>
              </a:spcAft>
              <a:buClr>
                <a:schemeClr val="tx1"/>
              </a:buClr>
              <a:buSzPct val="100000"/>
              <a:buChar char="•"/>
              <a:defRPr sz="1800" i="1">
                <a:solidFill>
                  <a:schemeClr val="tx1"/>
                </a:solidFill>
                <a:latin typeface="+mn-lt"/>
              </a:defRPr>
            </a:lvl8pPr>
            <a:lvl9pPr marL="3886200" indent="-228600" algn="l" rtl="0" eaLnBrk="0" fontAlgn="base" hangingPunct="0">
              <a:spcBef>
                <a:spcPct val="20000"/>
              </a:spcBef>
              <a:spcAft>
                <a:spcPct val="0"/>
              </a:spcAft>
              <a:buClr>
                <a:schemeClr val="tx1"/>
              </a:buClr>
              <a:buSzPct val="100000"/>
              <a:buChar char="•"/>
              <a:defRPr sz="1800" i="1">
                <a:solidFill>
                  <a:schemeClr val="tx1"/>
                </a:solidFill>
                <a:latin typeface="+mn-lt"/>
              </a:defRPr>
            </a:lvl9pPr>
          </a:lstStyle>
          <a:p>
            <a:pPr>
              <a:buFont typeface="Monotype Sorts" charset="0"/>
              <a:buNone/>
            </a:pPr>
            <a:r>
              <a:rPr lang="en-US" altLang="en-US" sz="1400" i="0"/>
              <a:t>public void setData (int newData) {</a:t>
            </a:r>
          </a:p>
          <a:p>
            <a:pPr>
              <a:buFont typeface="Monotype Sorts" charset="0"/>
              <a:buNone/>
            </a:pPr>
            <a:r>
              <a:rPr lang="en-US" altLang="en-US" sz="1400" i="0"/>
              <a:t>      data = newData;  }</a:t>
            </a:r>
          </a:p>
          <a:p>
            <a:pPr>
              <a:buFont typeface="Monotype Sorts" charset="0"/>
              <a:buNone/>
            </a:pPr>
            <a:endParaRPr lang="en-US" altLang="en-US" sz="1400" i="0"/>
          </a:p>
          <a:p>
            <a:pPr>
              <a:buFont typeface="Monotype Sorts" charset="0"/>
              <a:buNone/>
            </a:pPr>
            <a:r>
              <a:rPr lang="en-US" altLang="en-US" sz="1400" i="0"/>
              <a:t>   public void setNext (Item newNext) {</a:t>
            </a:r>
          </a:p>
          <a:p>
            <a:pPr>
              <a:buFont typeface="Monotype Sorts" charset="0"/>
              <a:buNone/>
            </a:pPr>
            <a:r>
              <a:rPr lang="en-US" altLang="en-US" sz="1400" i="0"/>
              <a:t>      next = newNext;  }</a:t>
            </a:r>
          </a:p>
          <a:p>
            <a:pPr>
              <a:buFont typeface="Monotype Sorts" charset="0"/>
              <a:buNone/>
            </a:pPr>
            <a:endParaRPr lang="en-US" altLang="en-US" sz="1400" i="0"/>
          </a:p>
          <a:p>
            <a:pPr>
              <a:buFont typeface="Monotype Sorts" charset="0"/>
              <a:buNone/>
            </a:pPr>
            <a:r>
              <a:rPr lang="en-US" altLang="en-US" sz="1400" i="0"/>
              <a:t>   public void setPrev (Item newPrev) {</a:t>
            </a:r>
          </a:p>
          <a:p>
            <a:pPr>
              <a:buFont typeface="Monotype Sorts" charset="0"/>
              <a:buNone/>
            </a:pPr>
            <a:r>
              <a:rPr lang="en-US" altLang="en-US" sz="1400" i="0"/>
              <a:t>      prev = newPrev;  }</a:t>
            </a:r>
          </a:p>
          <a:p>
            <a:pPr>
              <a:buFont typeface="Monotype Sorts" charset="0"/>
              <a:buNone/>
            </a:pPr>
            <a:endParaRPr lang="en-US" altLang="en-US" sz="1400" i="0"/>
          </a:p>
          <a:p>
            <a:pPr>
              <a:buFont typeface="Monotype Sorts" charset="0"/>
              <a:buNone/>
            </a:pPr>
            <a:r>
              <a:rPr lang="en-US" altLang="en-US" sz="1400" i="0"/>
              <a:t>   public void displayItem () {</a:t>
            </a:r>
          </a:p>
          <a:p>
            <a:pPr>
              <a:buFont typeface="Monotype Sorts" charset="0"/>
              <a:buNone/>
            </a:pPr>
            <a:r>
              <a:rPr lang="en-US" altLang="en-US" sz="1400" i="0"/>
              <a:t>      System.out.println ("key: " + key + ";  data: " + data);</a:t>
            </a:r>
          </a:p>
          <a:p>
            <a:pPr>
              <a:buFont typeface="Monotype Sorts" charset="0"/>
              <a:buNone/>
            </a:pPr>
            <a:r>
              <a:rPr lang="en-US" altLang="en-US" sz="1400" i="0"/>
              <a:t>   }</a:t>
            </a:r>
          </a:p>
          <a:p>
            <a:pPr>
              <a:buFont typeface="Monotype Sorts" charset="0"/>
              <a:buNone/>
            </a:pPr>
            <a:r>
              <a:rPr lang="en-US" altLang="en-US" sz="1400" i="0"/>
              <a:t>}</a:t>
            </a:r>
          </a:p>
        </p:txBody>
      </p:sp>
    </p:spTree>
    <p:extLst>
      <p:ext uri="{BB962C8B-B14F-4D97-AF65-F5344CB8AC3E}">
        <p14:creationId xmlns:p14="http://schemas.microsoft.com/office/powerpoint/2010/main" val="8373747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dirty="0" smtClean="0"/>
              <a:t>Implementing a PQ as Unordered list</a:t>
            </a:r>
            <a:endParaRPr lang="en-US" dirty="0"/>
          </a:p>
        </p:txBody>
      </p:sp>
      <p:sp>
        <p:nvSpPr>
          <p:cNvPr id="3" name="Content Placeholder 2"/>
          <p:cNvSpPr>
            <a:spLocks noGrp="1"/>
          </p:cNvSpPr>
          <p:nvPr>
            <p:ph idx="1"/>
          </p:nvPr>
        </p:nvSpPr>
        <p:spPr>
          <a:xfrm>
            <a:off x="457200" y="1295400"/>
            <a:ext cx="8229600" cy="4830763"/>
          </a:xfrm>
        </p:spPr>
        <p:txBody>
          <a:bodyPr/>
          <a:lstStyle/>
          <a:p>
            <a:r>
              <a:rPr lang="en-US" dirty="0"/>
              <a:t>So if we have a list of </a:t>
            </a:r>
            <a:r>
              <a:rPr lang="en-US" b="1" u="sng" dirty="0"/>
              <a:t>unordered</a:t>
            </a:r>
            <a:r>
              <a:rPr lang="en-US" dirty="0"/>
              <a:t> stuff</a:t>
            </a:r>
          </a:p>
          <a:p>
            <a:r>
              <a:rPr lang="en-US" dirty="0" smtClean="0"/>
              <a:t>To make it a PQ we need the functions</a:t>
            </a:r>
          </a:p>
          <a:p>
            <a:pPr lvl="1"/>
            <a:r>
              <a:rPr lang="en-US" dirty="0" err="1" smtClean="0"/>
              <a:t>insertItem</a:t>
            </a:r>
            <a:r>
              <a:rPr lang="en-US" dirty="0" smtClean="0"/>
              <a:t>(key, data)</a:t>
            </a:r>
          </a:p>
          <a:p>
            <a:pPr lvl="1"/>
            <a:r>
              <a:rPr lang="en-US" dirty="0" err="1" smtClean="0"/>
              <a:t>removeItem</a:t>
            </a:r>
            <a:r>
              <a:rPr lang="en-US" dirty="0" smtClean="0"/>
              <a:t>()  </a:t>
            </a:r>
          </a:p>
          <a:p>
            <a:pPr lvl="2"/>
            <a:r>
              <a:rPr lang="en-US" dirty="0" smtClean="0"/>
              <a:t>assume a Min </a:t>
            </a:r>
            <a:r>
              <a:rPr lang="en-US" dirty="0"/>
              <a:t>P</a:t>
            </a:r>
            <a:r>
              <a:rPr lang="en-US" dirty="0" smtClean="0"/>
              <a:t>Q so this removes the item with the smallest key</a:t>
            </a:r>
            <a:endParaRPr lang="en-US" dirty="0"/>
          </a:p>
        </p:txBody>
      </p:sp>
    </p:spTree>
    <p:extLst>
      <p:ext uri="{BB962C8B-B14F-4D97-AF65-F5344CB8AC3E}">
        <p14:creationId xmlns:p14="http://schemas.microsoft.com/office/powerpoint/2010/main" val="1366895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PQ as Unordered list</a:t>
            </a:r>
            <a:endParaRPr lang="en-US" dirty="0"/>
          </a:p>
        </p:txBody>
      </p:sp>
      <p:sp>
        <p:nvSpPr>
          <p:cNvPr id="3" name="Content Placeholder 2"/>
          <p:cNvSpPr>
            <a:spLocks noGrp="1"/>
          </p:cNvSpPr>
          <p:nvPr>
            <p:ph idx="1"/>
          </p:nvPr>
        </p:nvSpPr>
        <p:spPr>
          <a:xfrm>
            <a:off x="457200" y="1295400"/>
            <a:ext cx="8229600" cy="4830763"/>
          </a:xfrm>
        </p:spPr>
        <p:txBody>
          <a:bodyPr/>
          <a:lstStyle/>
          <a:p>
            <a:r>
              <a:rPr lang="en-US" dirty="0" smtClean="0"/>
              <a:t>PQ::</a:t>
            </a:r>
            <a:r>
              <a:rPr lang="en-US" b="1" dirty="0" err="1" smtClean="0">
                <a:solidFill>
                  <a:srgbClr val="FF0000"/>
                </a:solidFill>
              </a:rPr>
              <a:t>insertItem</a:t>
            </a:r>
            <a:r>
              <a:rPr lang="en-US" b="1" dirty="0" smtClean="0">
                <a:solidFill>
                  <a:srgbClr val="FF0000"/>
                </a:solidFill>
              </a:rPr>
              <a:t>(key, data)</a:t>
            </a:r>
          </a:p>
          <a:p>
            <a:endParaRPr lang="en-US" dirty="0"/>
          </a:p>
          <a:p>
            <a:pPr lvl="1"/>
            <a:r>
              <a:rPr lang="en-US" dirty="0" smtClean="0"/>
              <a:t>This is just an </a:t>
            </a:r>
            <a:r>
              <a:rPr lang="en-US" dirty="0" err="1" smtClean="0"/>
              <a:t>insertFront</a:t>
            </a:r>
            <a:r>
              <a:rPr lang="en-US" dirty="0" smtClean="0"/>
              <a:t>() call for the list</a:t>
            </a:r>
          </a:p>
          <a:p>
            <a:pPr lvl="2"/>
            <a:r>
              <a:rPr lang="en-US" dirty="0" smtClean="0"/>
              <a:t>like </a:t>
            </a:r>
            <a:r>
              <a:rPr lang="en-US" dirty="0" err="1" smtClean="0"/>
              <a:t>m_list.insertFront</a:t>
            </a:r>
            <a:r>
              <a:rPr lang="en-US" dirty="0" smtClean="0"/>
              <a:t>(…)</a:t>
            </a:r>
            <a:endParaRPr lang="en-US" dirty="0"/>
          </a:p>
          <a:p>
            <a:pPr lvl="1"/>
            <a:endParaRPr lang="en-US" dirty="0" smtClean="0"/>
          </a:p>
          <a:p>
            <a:pPr lvl="1"/>
            <a:r>
              <a:rPr lang="en-US" dirty="0" smtClean="0"/>
              <a:t>Recall this is an O(1) operation</a:t>
            </a:r>
          </a:p>
          <a:p>
            <a:pPr lvl="2"/>
            <a:r>
              <a:rPr lang="en-US" dirty="0" smtClean="0"/>
              <a:t>Review of this follows</a:t>
            </a:r>
          </a:p>
        </p:txBody>
      </p:sp>
    </p:spTree>
    <p:extLst>
      <p:ext uri="{BB962C8B-B14F-4D97-AF65-F5344CB8AC3E}">
        <p14:creationId xmlns:p14="http://schemas.microsoft.com/office/powerpoint/2010/main" val="219706673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en-US" smtClean="0"/>
              <a:t>Inserting at the Front</a:t>
            </a:r>
          </a:p>
        </p:txBody>
      </p:sp>
      <p:sp>
        <p:nvSpPr>
          <p:cNvPr id="33795" name="Rectangle 5" descr="Rectangle: Click to edit Master text styles&#10;Second level&#10;Third level&#10;Fourth level&#10;Fifth level"/>
          <p:cNvSpPr>
            <a:spLocks noGrp="1" noChangeArrowheads="1"/>
          </p:cNvSpPr>
          <p:nvPr>
            <p:ph type="body" sz="half" idx="2"/>
          </p:nvPr>
        </p:nvSpPr>
        <p:spPr>
          <a:xfrm>
            <a:off x="685800" y="1676400"/>
            <a:ext cx="7772400" cy="4114800"/>
          </a:xfrm>
        </p:spPr>
        <p:txBody>
          <a:bodyPr/>
          <a:lstStyle/>
          <a:p>
            <a:pPr marL="533400" indent="-533400" eaLnBrk="1" hangingPunct="1">
              <a:buFont typeface="Wingdings" charset="2"/>
              <a:buAutoNum type="arabicPeriod"/>
            </a:pPr>
            <a:r>
              <a:rPr lang="en-US" altLang="en-US" smtClean="0"/>
              <a:t>Allocate a new node</a:t>
            </a:r>
          </a:p>
          <a:p>
            <a:pPr marL="533400" indent="-533400" eaLnBrk="1" hangingPunct="1">
              <a:buFont typeface="Wingdings" charset="2"/>
              <a:buAutoNum type="arabicPeriod"/>
            </a:pPr>
            <a:r>
              <a:rPr lang="en-US" altLang="en-US" smtClean="0"/>
              <a:t>Have new node point to old head</a:t>
            </a:r>
          </a:p>
          <a:p>
            <a:pPr marL="533400" indent="-533400" eaLnBrk="1" hangingPunct="1">
              <a:buFont typeface="Wingdings" charset="2"/>
              <a:buAutoNum type="arabicPeriod"/>
            </a:pPr>
            <a:r>
              <a:rPr lang="en-US" altLang="en-US" smtClean="0"/>
              <a:t>Update head to point to new node</a:t>
            </a:r>
          </a:p>
        </p:txBody>
      </p:sp>
      <p:sp>
        <p:nvSpPr>
          <p:cNvPr id="33796" name="Rectangle 12"/>
          <p:cNvSpPr>
            <a:spLocks noChangeArrowheads="1"/>
          </p:cNvSpPr>
          <p:nvPr/>
        </p:nvSpPr>
        <p:spPr bwMode="auto">
          <a:xfrm>
            <a:off x="2198688"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33797" name="Rectangle 14"/>
          <p:cNvSpPr>
            <a:spLocks noChangeArrowheads="1"/>
          </p:cNvSpPr>
          <p:nvPr/>
        </p:nvSpPr>
        <p:spPr bwMode="auto">
          <a:xfrm>
            <a:off x="2728913" y="4572000"/>
            <a:ext cx="528637"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33798" name="Line 15"/>
          <p:cNvSpPr>
            <a:spLocks noChangeShapeType="1"/>
          </p:cNvSpPr>
          <p:nvPr/>
        </p:nvSpPr>
        <p:spPr bwMode="auto">
          <a:xfrm>
            <a:off x="2463800"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3799" name="Line 16"/>
          <p:cNvSpPr>
            <a:spLocks noChangeShapeType="1"/>
          </p:cNvSpPr>
          <p:nvPr/>
        </p:nvSpPr>
        <p:spPr bwMode="auto">
          <a:xfrm flipV="1">
            <a:off x="2992438" y="4837113"/>
            <a:ext cx="795337"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3800" name="Rectangle 17"/>
          <p:cNvSpPr>
            <a:spLocks noChangeArrowheads="1"/>
          </p:cNvSpPr>
          <p:nvPr/>
        </p:nvSpPr>
        <p:spPr bwMode="auto">
          <a:xfrm>
            <a:off x="3787775" y="4572000"/>
            <a:ext cx="528638"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33801" name="Rectangle 18"/>
          <p:cNvSpPr>
            <a:spLocks noChangeArrowheads="1"/>
          </p:cNvSpPr>
          <p:nvPr/>
        </p:nvSpPr>
        <p:spPr bwMode="auto">
          <a:xfrm>
            <a:off x="4316413"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33802" name="Line 19"/>
          <p:cNvSpPr>
            <a:spLocks noChangeShapeType="1"/>
          </p:cNvSpPr>
          <p:nvPr/>
        </p:nvSpPr>
        <p:spPr bwMode="auto">
          <a:xfrm flipV="1">
            <a:off x="4581525" y="4837113"/>
            <a:ext cx="793750"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3803" name="Rectangle 20"/>
          <p:cNvSpPr>
            <a:spLocks noChangeArrowheads="1"/>
          </p:cNvSpPr>
          <p:nvPr/>
        </p:nvSpPr>
        <p:spPr bwMode="auto">
          <a:xfrm>
            <a:off x="5375275"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33804" name="Rectangle 21"/>
          <p:cNvSpPr>
            <a:spLocks noChangeArrowheads="1"/>
          </p:cNvSpPr>
          <p:nvPr/>
        </p:nvSpPr>
        <p:spPr bwMode="auto">
          <a:xfrm>
            <a:off x="5905500"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33805" name="Line 22"/>
          <p:cNvSpPr>
            <a:spLocks noChangeShapeType="1"/>
          </p:cNvSpPr>
          <p:nvPr/>
        </p:nvSpPr>
        <p:spPr bwMode="auto">
          <a:xfrm flipV="1">
            <a:off x="6170613" y="4837113"/>
            <a:ext cx="793750"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3806" name="Rectangle 23"/>
          <p:cNvSpPr>
            <a:spLocks noChangeArrowheads="1"/>
          </p:cNvSpPr>
          <p:nvPr/>
        </p:nvSpPr>
        <p:spPr bwMode="auto">
          <a:xfrm>
            <a:off x="6964363"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33807" name="Rectangle 24"/>
          <p:cNvSpPr>
            <a:spLocks noChangeArrowheads="1"/>
          </p:cNvSpPr>
          <p:nvPr/>
        </p:nvSpPr>
        <p:spPr bwMode="auto">
          <a:xfrm>
            <a:off x="7494588" y="4572000"/>
            <a:ext cx="528637"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33808" name="Line 25"/>
          <p:cNvSpPr>
            <a:spLocks noChangeShapeType="1"/>
          </p:cNvSpPr>
          <p:nvPr/>
        </p:nvSpPr>
        <p:spPr bwMode="auto">
          <a:xfrm flipV="1">
            <a:off x="7758113" y="4837113"/>
            <a:ext cx="795337"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3809" name="Line 27"/>
          <p:cNvSpPr>
            <a:spLocks noChangeShapeType="1"/>
          </p:cNvSpPr>
          <p:nvPr/>
        </p:nvSpPr>
        <p:spPr bwMode="auto">
          <a:xfrm>
            <a:off x="4052888"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3810" name="Line 29"/>
          <p:cNvSpPr>
            <a:spLocks noChangeShapeType="1"/>
          </p:cNvSpPr>
          <p:nvPr/>
        </p:nvSpPr>
        <p:spPr bwMode="auto">
          <a:xfrm>
            <a:off x="5640388"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3811" name="Line 31"/>
          <p:cNvSpPr>
            <a:spLocks noChangeShapeType="1"/>
          </p:cNvSpPr>
          <p:nvPr/>
        </p:nvSpPr>
        <p:spPr bwMode="auto">
          <a:xfrm>
            <a:off x="7229475"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3812" name="Text Box 32"/>
          <p:cNvSpPr txBox="1">
            <a:spLocks noChangeArrowheads="1"/>
          </p:cNvSpPr>
          <p:nvPr/>
        </p:nvSpPr>
        <p:spPr bwMode="auto">
          <a:xfrm>
            <a:off x="8524875" y="4664075"/>
            <a:ext cx="3508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b="1">
                <a:solidFill>
                  <a:srgbClr val="0000FF"/>
                </a:solidFill>
                <a:latin typeface="Calibri" pitchFamily="34" charset="0"/>
                <a:sym typeface="Symbol" charset="2"/>
              </a:rPr>
              <a:t></a:t>
            </a:r>
            <a:endParaRPr lang="en-US" altLang="en-US" b="1">
              <a:solidFill>
                <a:srgbClr val="0000FF"/>
              </a:solidFill>
              <a:latin typeface="Calibri" pitchFamily="34" charset="0"/>
            </a:endParaRPr>
          </a:p>
        </p:txBody>
      </p:sp>
      <p:sp>
        <p:nvSpPr>
          <p:cNvPr id="33813" name="Text Box 13"/>
          <p:cNvSpPr txBox="1">
            <a:spLocks noChangeArrowheads="1"/>
          </p:cNvSpPr>
          <p:nvPr/>
        </p:nvSpPr>
        <p:spPr bwMode="auto">
          <a:xfrm>
            <a:off x="1822345" y="5622925"/>
            <a:ext cx="12956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12, Leonard</a:t>
            </a:r>
            <a:endParaRPr lang="en-US" altLang="en-US" dirty="0">
              <a:solidFill>
                <a:schemeClr val="tx2"/>
              </a:solidFill>
              <a:latin typeface="Calibri" pitchFamily="34" charset="0"/>
            </a:endParaRPr>
          </a:p>
        </p:txBody>
      </p:sp>
      <p:sp>
        <p:nvSpPr>
          <p:cNvPr id="33814" name="Text Box 26"/>
          <p:cNvSpPr txBox="1">
            <a:spLocks noChangeArrowheads="1"/>
          </p:cNvSpPr>
          <p:nvPr/>
        </p:nvSpPr>
        <p:spPr bwMode="auto">
          <a:xfrm>
            <a:off x="3472378" y="5622925"/>
            <a:ext cx="11737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7, Sheldon</a:t>
            </a:r>
            <a:endParaRPr lang="en-US" altLang="en-US" dirty="0">
              <a:solidFill>
                <a:schemeClr val="tx2"/>
              </a:solidFill>
              <a:latin typeface="Calibri" pitchFamily="34" charset="0"/>
            </a:endParaRPr>
          </a:p>
        </p:txBody>
      </p:sp>
      <p:sp>
        <p:nvSpPr>
          <p:cNvPr id="33815" name="Text Box 28"/>
          <p:cNvSpPr txBox="1">
            <a:spLocks noChangeArrowheads="1"/>
          </p:cNvSpPr>
          <p:nvPr/>
        </p:nvSpPr>
        <p:spPr bwMode="auto">
          <a:xfrm>
            <a:off x="5014281" y="5622925"/>
            <a:ext cx="126650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98, Howard</a:t>
            </a:r>
            <a:endParaRPr lang="en-US" altLang="en-US" dirty="0">
              <a:solidFill>
                <a:schemeClr val="tx2"/>
              </a:solidFill>
              <a:latin typeface="Calibri" pitchFamily="34" charset="0"/>
            </a:endParaRPr>
          </a:p>
        </p:txBody>
      </p:sp>
      <p:sp>
        <p:nvSpPr>
          <p:cNvPr id="33816" name="Text Box 30"/>
          <p:cNvSpPr txBox="1">
            <a:spLocks noChangeArrowheads="1"/>
          </p:cNvSpPr>
          <p:nvPr/>
        </p:nvSpPr>
        <p:spPr bwMode="auto">
          <a:xfrm>
            <a:off x="6827686" y="5622925"/>
            <a:ext cx="81945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54, Raj</a:t>
            </a:r>
            <a:endParaRPr lang="en-US" altLang="en-US" dirty="0">
              <a:solidFill>
                <a:schemeClr val="tx2"/>
              </a:solidFill>
              <a:latin typeface="Calibri" pitchFamily="34" charset="0"/>
            </a:endParaRPr>
          </a:p>
        </p:txBody>
      </p:sp>
      <p:sp>
        <p:nvSpPr>
          <p:cNvPr id="33817" name="Line 16"/>
          <p:cNvSpPr>
            <a:spLocks noChangeShapeType="1"/>
          </p:cNvSpPr>
          <p:nvPr/>
        </p:nvSpPr>
        <p:spPr bwMode="auto">
          <a:xfrm>
            <a:off x="1828800" y="4114800"/>
            <a:ext cx="304800" cy="38100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3818" name="Text Box 13"/>
          <p:cNvSpPr txBox="1">
            <a:spLocks noChangeArrowheads="1"/>
          </p:cNvSpPr>
          <p:nvPr/>
        </p:nvSpPr>
        <p:spPr bwMode="auto">
          <a:xfrm>
            <a:off x="1533525" y="3733800"/>
            <a:ext cx="654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a:latin typeface="Calibri" pitchFamily="34" charset="0"/>
              </a:rPr>
              <a:t>head</a:t>
            </a:r>
          </a:p>
        </p:txBody>
      </p:sp>
      <p:sp>
        <p:nvSpPr>
          <p:cNvPr id="33819" name="Line 16"/>
          <p:cNvSpPr>
            <a:spLocks noChangeShapeType="1"/>
          </p:cNvSpPr>
          <p:nvPr/>
        </p:nvSpPr>
        <p:spPr bwMode="auto">
          <a:xfrm flipH="1">
            <a:off x="7315200" y="4114800"/>
            <a:ext cx="447675" cy="45720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3820" name="Text Box 13"/>
          <p:cNvSpPr txBox="1">
            <a:spLocks noChangeArrowheads="1"/>
          </p:cNvSpPr>
          <p:nvPr/>
        </p:nvSpPr>
        <p:spPr bwMode="auto">
          <a:xfrm>
            <a:off x="7467600" y="3733800"/>
            <a:ext cx="654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a:latin typeface="Calibri" pitchFamily="34" charset="0"/>
              </a:rPr>
              <a:t>tail</a:t>
            </a:r>
          </a:p>
        </p:txBody>
      </p:sp>
      <p:sp>
        <p:nvSpPr>
          <p:cNvPr id="29" name="TextBox 28"/>
          <p:cNvSpPr txBox="1"/>
          <p:nvPr/>
        </p:nvSpPr>
        <p:spPr>
          <a:xfrm rot="18013506">
            <a:off x="-95096" y="678507"/>
            <a:ext cx="1483098" cy="461665"/>
          </a:xfrm>
          <a:prstGeom prst="rect">
            <a:avLst/>
          </a:prstGeom>
          <a:solidFill>
            <a:schemeClr val="accent5">
              <a:lumMod val="20000"/>
              <a:lumOff val="80000"/>
            </a:schemeClr>
          </a:solidFill>
          <a:ln>
            <a:solidFill>
              <a:schemeClr val="tx1"/>
            </a:solidFill>
          </a:ln>
        </p:spPr>
        <p:txBody>
          <a:bodyPr wrap="none" rtlCol="0">
            <a:spAutoFit/>
          </a:bodyPr>
          <a:lstStyle/>
          <a:p>
            <a:r>
              <a:rPr lang="en-US" sz="2400" dirty="0" smtClean="0">
                <a:latin typeface="Castellar" panose="020A0402060406010301" pitchFamily="18" charset="0"/>
              </a:rPr>
              <a:t>Review</a:t>
            </a:r>
            <a:endParaRPr lang="en-US" sz="2400" dirty="0">
              <a:latin typeface="Castellar" panose="020A0402060406010301" pitchFamily="18" charset="0"/>
            </a:endParaRPr>
          </a:p>
        </p:txBody>
      </p:sp>
      <p:sp>
        <p:nvSpPr>
          <p:cNvPr id="30" name="Rounded Rectangle 29"/>
          <p:cNvSpPr/>
          <p:nvPr/>
        </p:nvSpPr>
        <p:spPr>
          <a:xfrm>
            <a:off x="1698022" y="618528"/>
            <a:ext cx="6325203" cy="581621"/>
          </a:xfrm>
          <a:prstGeom prst="round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6715776" y="1218812"/>
            <a:ext cx="2029466" cy="954107"/>
          </a:xfrm>
          <a:prstGeom prst="rect">
            <a:avLst/>
          </a:prstGeom>
          <a:noFill/>
        </p:spPr>
        <p:txBody>
          <a:bodyPr wrap="none" rtlCol="0">
            <a:spAutoFit/>
          </a:bodyPr>
          <a:lstStyle/>
          <a:p>
            <a:r>
              <a:rPr lang="en-US" sz="1400" i="1" dirty="0" smtClean="0"/>
              <a:t>context of</a:t>
            </a:r>
            <a:br>
              <a:rPr lang="en-US" sz="1400" i="1" dirty="0" smtClean="0"/>
            </a:br>
            <a:r>
              <a:rPr lang="en-US" sz="1400" i="1" dirty="0" smtClean="0"/>
              <a:t>PQ::</a:t>
            </a:r>
            <a:r>
              <a:rPr lang="en-US" sz="1400" i="1" dirty="0" err="1" smtClean="0"/>
              <a:t>insertItem</a:t>
            </a:r>
            <a:r>
              <a:rPr lang="en-US" sz="1400" i="1" dirty="0" smtClean="0"/>
              <a:t>(key</a:t>
            </a:r>
            <a:r>
              <a:rPr lang="en-US" sz="1400" i="1" dirty="0"/>
              <a:t>, data</a:t>
            </a:r>
            <a:r>
              <a:rPr lang="en-US" sz="1400" i="1" dirty="0" smtClean="0"/>
              <a:t>)</a:t>
            </a:r>
          </a:p>
          <a:p>
            <a:r>
              <a:rPr lang="en-US" sz="1400" i="1" dirty="0" smtClean="0"/>
              <a:t>PQ is implemented using</a:t>
            </a:r>
          </a:p>
          <a:p>
            <a:r>
              <a:rPr lang="en-US" sz="1400" i="1" dirty="0" smtClean="0"/>
              <a:t>Unordered list</a:t>
            </a:r>
            <a:endParaRPr lang="en-US" sz="1400" i="1" dirty="0"/>
          </a:p>
        </p:txBody>
      </p:sp>
    </p:spTree>
    <p:extLst>
      <p:ext uri="{BB962C8B-B14F-4D97-AF65-F5344CB8AC3E}">
        <p14:creationId xmlns:p14="http://schemas.microsoft.com/office/powerpoint/2010/main" val="28685949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en-US" smtClean="0"/>
              <a:t>Inserting at the Front</a:t>
            </a:r>
          </a:p>
        </p:txBody>
      </p:sp>
      <p:sp>
        <p:nvSpPr>
          <p:cNvPr id="34819" name="Rectangle 5" descr="Rectangle: Click to edit Master text styles&#10;Second level&#10;Third level&#10;Fourth level&#10;Fifth level"/>
          <p:cNvSpPr>
            <a:spLocks noGrp="1" noChangeArrowheads="1"/>
          </p:cNvSpPr>
          <p:nvPr>
            <p:ph type="body" sz="half" idx="2"/>
          </p:nvPr>
        </p:nvSpPr>
        <p:spPr>
          <a:xfrm>
            <a:off x="685800" y="1676400"/>
            <a:ext cx="7772400" cy="4114800"/>
          </a:xfrm>
        </p:spPr>
        <p:txBody>
          <a:bodyPr/>
          <a:lstStyle/>
          <a:p>
            <a:pPr marL="533400" indent="-533400" eaLnBrk="1" hangingPunct="1">
              <a:buFont typeface="Wingdings" charset="2"/>
              <a:buAutoNum type="arabicPeriod"/>
            </a:pPr>
            <a:r>
              <a:rPr lang="en-US" altLang="en-US" smtClean="0"/>
              <a:t>Allocate a new node</a:t>
            </a:r>
          </a:p>
          <a:p>
            <a:pPr marL="533400" indent="-533400" eaLnBrk="1" hangingPunct="1">
              <a:buFont typeface="Wingdings" charset="2"/>
              <a:buAutoNum type="arabicPeriod"/>
            </a:pPr>
            <a:r>
              <a:rPr lang="en-US" altLang="en-US" smtClean="0"/>
              <a:t>Have new node point to old head</a:t>
            </a:r>
          </a:p>
          <a:p>
            <a:pPr marL="533400" indent="-533400" eaLnBrk="1" hangingPunct="1">
              <a:buFont typeface="Wingdings" charset="2"/>
              <a:buAutoNum type="arabicPeriod"/>
            </a:pPr>
            <a:r>
              <a:rPr lang="en-US" altLang="en-US" smtClean="0"/>
              <a:t>Update head to point to new node</a:t>
            </a:r>
          </a:p>
        </p:txBody>
      </p:sp>
      <p:sp>
        <p:nvSpPr>
          <p:cNvPr id="34820" name="Rectangle 12"/>
          <p:cNvSpPr>
            <a:spLocks noChangeArrowheads="1"/>
          </p:cNvSpPr>
          <p:nvPr/>
        </p:nvSpPr>
        <p:spPr bwMode="auto">
          <a:xfrm>
            <a:off x="2198688"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34821" name="Rectangle 14"/>
          <p:cNvSpPr>
            <a:spLocks noChangeArrowheads="1"/>
          </p:cNvSpPr>
          <p:nvPr/>
        </p:nvSpPr>
        <p:spPr bwMode="auto">
          <a:xfrm>
            <a:off x="2728913" y="4572000"/>
            <a:ext cx="528637"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34822" name="Line 15"/>
          <p:cNvSpPr>
            <a:spLocks noChangeShapeType="1"/>
          </p:cNvSpPr>
          <p:nvPr/>
        </p:nvSpPr>
        <p:spPr bwMode="auto">
          <a:xfrm>
            <a:off x="2463800"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4823" name="Line 16"/>
          <p:cNvSpPr>
            <a:spLocks noChangeShapeType="1"/>
          </p:cNvSpPr>
          <p:nvPr/>
        </p:nvSpPr>
        <p:spPr bwMode="auto">
          <a:xfrm flipV="1">
            <a:off x="2992438" y="4837113"/>
            <a:ext cx="795337"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4824" name="Rectangle 17"/>
          <p:cNvSpPr>
            <a:spLocks noChangeArrowheads="1"/>
          </p:cNvSpPr>
          <p:nvPr/>
        </p:nvSpPr>
        <p:spPr bwMode="auto">
          <a:xfrm>
            <a:off x="3787775" y="4572000"/>
            <a:ext cx="528638"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34825" name="Rectangle 18"/>
          <p:cNvSpPr>
            <a:spLocks noChangeArrowheads="1"/>
          </p:cNvSpPr>
          <p:nvPr/>
        </p:nvSpPr>
        <p:spPr bwMode="auto">
          <a:xfrm>
            <a:off x="4316413"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34826" name="Line 19"/>
          <p:cNvSpPr>
            <a:spLocks noChangeShapeType="1"/>
          </p:cNvSpPr>
          <p:nvPr/>
        </p:nvSpPr>
        <p:spPr bwMode="auto">
          <a:xfrm flipV="1">
            <a:off x="4581525" y="4837113"/>
            <a:ext cx="793750"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4827" name="Rectangle 20"/>
          <p:cNvSpPr>
            <a:spLocks noChangeArrowheads="1"/>
          </p:cNvSpPr>
          <p:nvPr/>
        </p:nvSpPr>
        <p:spPr bwMode="auto">
          <a:xfrm>
            <a:off x="5375275"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34828" name="Rectangle 21"/>
          <p:cNvSpPr>
            <a:spLocks noChangeArrowheads="1"/>
          </p:cNvSpPr>
          <p:nvPr/>
        </p:nvSpPr>
        <p:spPr bwMode="auto">
          <a:xfrm>
            <a:off x="5905500"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34829" name="Line 22"/>
          <p:cNvSpPr>
            <a:spLocks noChangeShapeType="1"/>
          </p:cNvSpPr>
          <p:nvPr/>
        </p:nvSpPr>
        <p:spPr bwMode="auto">
          <a:xfrm flipV="1">
            <a:off x="6170613" y="4837113"/>
            <a:ext cx="793750"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4830" name="Rectangle 23"/>
          <p:cNvSpPr>
            <a:spLocks noChangeArrowheads="1"/>
          </p:cNvSpPr>
          <p:nvPr/>
        </p:nvSpPr>
        <p:spPr bwMode="auto">
          <a:xfrm>
            <a:off x="6964363"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34831" name="Rectangle 24"/>
          <p:cNvSpPr>
            <a:spLocks noChangeArrowheads="1"/>
          </p:cNvSpPr>
          <p:nvPr/>
        </p:nvSpPr>
        <p:spPr bwMode="auto">
          <a:xfrm>
            <a:off x="7494588" y="4572000"/>
            <a:ext cx="528637"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34832" name="Line 25"/>
          <p:cNvSpPr>
            <a:spLocks noChangeShapeType="1"/>
          </p:cNvSpPr>
          <p:nvPr/>
        </p:nvSpPr>
        <p:spPr bwMode="auto">
          <a:xfrm flipV="1">
            <a:off x="7758113" y="4837113"/>
            <a:ext cx="795337"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4833" name="Line 27"/>
          <p:cNvSpPr>
            <a:spLocks noChangeShapeType="1"/>
          </p:cNvSpPr>
          <p:nvPr/>
        </p:nvSpPr>
        <p:spPr bwMode="auto">
          <a:xfrm>
            <a:off x="4052888"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4834" name="Line 29"/>
          <p:cNvSpPr>
            <a:spLocks noChangeShapeType="1"/>
          </p:cNvSpPr>
          <p:nvPr/>
        </p:nvSpPr>
        <p:spPr bwMode="auto">
          <a:xfrm>
            <a:off x="5640388"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4835" name="Line 31"/>
          <p:cNvSpPr>
            <a:spLocks noChangeShapeType="1"/>
          </p:cNvSpPr>
          <p:nvPr/>
        </p:nvSpPr>
        <p:spPr bwMode="auto">
          <a:xfrm>
            <a:off x="7229475"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4836" name="Text Box 32"/>
          <p:cNvSpPr txBox="1">
            <a:spLocks noChangeArrowheads="1"/>
          </p:cNvSpPr>
          <p:nvPr/>
        </p:nvSpPr>
        <p:spPr bwMode="auto">
          <a:xfrm>
            <a:off x="8524875" y="4664075"/>
            <a:ext cx="3508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b="1">
                <a:solidFill>
                  <a:srgbClr val="0000FF"/>
                </a:solidFill>
                <a:latin typeface="Calibri" pitchFamily="34" charset="0"/>
                <a:sym typeface="Symbol" charset="2"/>
              </a:rPr>
              <a:t></a:t>
            </a:r>
            <a:endParaRPr lang="en-US" altLang="en-US" b="1">
              <a:solidFill>
                <a:srgbClr val="0000FF"/>
              </a:solidFill>
              <a:latin typeface="Calibri" pitchFamily="34" charset="0"/>
            </a:endParaRPr>
          </a:p>
        </p:txBody>
      </p:sp>
      <p:sp>
        <p:nvSpPr>
          <p:cNvPr id="34837" name="Text Box 13"/>
          <p:cNvSpPr txBox="1">
            <a:spLocks noChangeArrowheads="1"/>
          </p:cNvSpPr>
          <p:nvPr/>
        </p:nvSpPr>
        <p:spPr bwMode="auto">
          <a:xfrm>
            <a:off x="1822345" y="5622925"/>
            <a:ext cx="12956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12, Leonard</a:t>
            </a:r>
            <a:endParaRPr lang="en-US" altLang="en-US" dirty="0">
              <a:solidFill>
                <a:schemeClr val="tx2"/>
              </a:solidFill>
              <a:latin typeface="Calibri" pitchFamily="34" charset="0"/>
            </a:endParaRPr>
          </a:p>
        </p:txBody>
      </p:sp>
      <p:sp>
        <p:nvSpPr>
          <p:cNvPr id="34838" name="Text Box 26"/>
          <p:cNvSpPr txBox="1">
            <a:spLocks noChangeArrowheads="1"/>
          </p:cNvSpPr>
          <p:nvPr/>
        </p:nvSpPr>
        <p:spPr bwMode="auto">
          <a:xfrm>
            <a:off x="3472378" y="5622925"/>
            <a:ext cx="11737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7, Sheldon</a:t>
            </a:r>
            <a:endParaRPr lang="en-US" altLang="en-US" dirty="0">
              <a:solidFill>
                <a:schemeClr val="tx2"/>
              </a:solidFill>
              <a:latin typeface="Calibri" pitchFamily="34" charset="0"/>
            </a:endParaRPr>
          </a:p>
        </p:txBody>
      </p:sp>
      <p:sp>
        <p:nvSpPr>
          <p:cNvPr id="34839" name="Text Box 28"/>
          <p:cNvSpPr txBox="1">
            <a:spLocks noChangeArrowheads="1"/>
          </p:cNvSpPr>
          <p:nvPr/>
        </p:nvSpPr>
        <p:spPr bwMode="auto">
          <a:xfrm>
            <a:off x="5014281" y="5622925"/>
            <a:ext cx="126650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98, Howard</a:t>
            </a:r>
            <a:endParaRPr lang="en-US" altLang="en-US" dirty="0">
              <a:solidFill>
                <a:schemeClr val="tx2"/>
              </a:solidFill>
              <a:latin typeface="Calibri" pitchFamily="34" charset="0"/>
            </a:endParaRPr>
          </a:p>
        </p:txBody>
      </p:sp>
      <p:sp>
        <p:nvSpPr>
          <p:cNvPr id="34840" name="Text Box 30"/>
          <p:cNvSpPr txBox="1">
            <a:spLocks noChangeArrowheads="1"/>
          </p:cNvSpPr>
          <p:nvPr/>
        </p:nvSpPr>
        <p:spPr bwMode="auto">
          <a:xfrm>
            <a:off x="6827686" y="5622925"/>
            <a:ext cx="81945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54, Raj</a:t>
            </a:r>
            <a:endParaRPr lang="en-US" altLang="en-US" dirty="0">
              <a:solidFill>
                <a:schemeClr val="tx2"/>
              </a:solidFill>
              <a:latin typeface="Calibri" pitchFamily="34" charset="0"/>
            </a:endParaRPr>
          </a:p>
        </p:txBody>
      </p:sp>
      <p:sp>
        <p:nvSpPr>
          <p:cNvPr id="34841" name="Line 16"/>
          <p:cNvSpPr>
            <a:spLocks noChangeShapeType="1"/>
          </p:cNvSpPr>
          <p:nvPr/>
        </p:nvSpPr>
        <p:spPr bwMode="auto">
          <a:xfrm>
            <a:off x="1828800" y="4114800"/>
            <a:ext cx="304800" cy="38100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4842" name="Text Box 13"/>
          <p:cNvSpPr txBox="1">
            <a:spLocks noChangeArrowheads="1"/>
          </p:cNvSpPr>
          <p:nvPr/>
        </p:nvSpPr>
        <p:spPr bwMode="auto">
          <a:xfrm>
            <a:off x="1533525" y="3733800"/>
            <a:ext cx="654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a:latin typeface="Calibri" pitchFamily="34" charset="0"/>
              </a:rPr>
              <a:t>head</a:t>
            </a:r>
          </a:p>
        </p:txBody>
      </p:sp>
      <p:sp>
        <p:nvSpPr>
          <p:cNvPr id="34843" name="Rectangle 23"/>
          <p:cNvSpPr>
            <a:spLocks noChangeArrowheads="1"/>
          </p:cNvSpPr>
          <p:nvPr/>
        </p:nvSpPr>
        <p:spPr bwMode="auto">
          <a:xfrm>
            <a:off x="152400"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34844" name="Rectangle 24"/>
          <p:cNvSpPr>
            <a:spLocks noChangeArrowheads="1"/>
          </p:cNvSpPr>
          <p:nvPr/>
        </p:nvSpPr>
        <p:spPr bwMode="auto">
          <a:xfrm>
            <a:off x="682625" y="4572000"/>
            <a:ext cx="528638"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34845" name="Line 25"/>
          <p:cNvSpPr>
            <a:spLocks noChangeShapeType="1"/>
          </p:cNvSpPr>
          <p:nvPr/>
        </p:nvSpPr>
        <p:spPr bwMode="auto">
          <a:xfrm flipV="1">
            <a:off x="946150" y="4837113"/>
            <a:ext cx="795338"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4846" name="Line 31"/>
          <p:cNvSpPr>
            <a:spLocks noChangeShapeType="1"/>
          </p:cNvSpPr>
          <p:nvPr/>
        </p:nvSpPr>
        <p:spPr bwMode="auto">
          <a:xfrm>
            <a:off x="417513"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4847" name="Text Box 32"/>
          <p:cNvSpPr txBox="1">
            <a:spLocks noChangeArrowheads="1"/>
          </p:cNvSpPr>
          <p:nvPr/>
        </p:nvSpPr>
        <p:spPr bwMode="auto">
          <a:xfrm>
            <a:off x="1712913" y="4664075"/>
            <a:ext cx="35083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b="1">
                <a:solidFill>
                  <a:srgbClr val="0000FF"/>
                </a:solidFill>
                <a:latin typeface="Calibri" pitchFamily="34" charset="0"/>
                <a:sym typeface="Symbol" charset="2"/>
              </a:rPr>
              <a:t></a:t>
            </a:r>
            <a:endParaRPr lang="en-US" altLang="en-US" b="1">
              <a:solidFill>
                <a:srgbClr val="0000FF"/>
              </a:solidFill>
              <a:latin typeface="Calibri" pitchFamily="34" charset="0"/>
            </a:endParaRPr>
          </a:p>
        </p:txBody>
      </p:sp>
      <p:sp>
        <p:nvSpPr>
          <p:cNvPr id="34848" name="Text Box 30"/>
          <p:cNvSpPr txBox="1">
            <a:spLocks noChangeArrowheads="1"/>
          </p:cNvSpPr>
          <p:nvPr/>
        </p:nvSpPr>
        <p:spPr bwMode="auto">
          <a:xfrm>
            <a:off x="95308" y="5622925"/>
            <a:ext cx="110228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19, Penny</a:t>
            </a:r>
            <a:endParaRPr lang="en-US" altLang="en-US" dirty="0">
              <a:solidFill>
                <a:schemeClr val="tx2"/>
              </a:solidFill>
              <a:latin typeface="Calibri" pitchFamily="34" charset="0"/>
            </a:endParaRPr>
          </a:p>
        </p:txBody>
      </p:sp>
      <p:sp>
        <p:nvSpPr>
          <p:cNvPr id="34849" name="Line 16"/>
          <p:cNvSpPr>
            <a:spLocks noChangeShapeType="1"/>
          </p:cNvSpPr>
          <p:nvPr/>
        </p:nvSpPr>
        <p:spPr bwMode="auto">
          <a:xfrm flipH="1">
            <a:off x="7315200" y="4114800"/>
            <a:ext cx="447675" cy="45720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4850" name="Text Box 13"/>
          <p:cNvSpPr txBox="1">
            <a:spLocks noChangeArrowheads="1"/>
          </p:cNvSpPr>
          <p:nvPr/>
        </p:nvSpPr>
        <p:spPr bwMode="auto">
          <a:xfrm>
            <a:off x="7467600" y="3733800"/>
            <a:ext cx="654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a:latin typeface="Calibri" pitchFamily="34" charset="0"/>
              </a:rPr>
              <a:t>tail</a:t>
            </a:r>
          </a:p>
        </p:txBody>
      </p:sp>
      <p:sp>
        <p:nvSpPr>
          <p:cNvPr id="35" name="TextBox 34"/>
          <p:cNvSpPr txBox="1"/>
          <p:nvPr/>
        </p:nvSpPr>
        <p:spPr>
          <a:xfrm rot="18013506">
            <a:off x="-95096" y="678507"/>
            <a:ext cx="1483098" cy="461665"/>
          </a:xfrm>
          <a:prstGeom prst="rect">
            <a:avLst/>
          </a:prstGeom>
          <a:solidFill>
            <a:schemeClr val="accent5">
              <a:lumMod val="20000"/>
              <a:lumOff val="80000"/>
            </a:schemeClr>
          </a:solidFill>
          <a:ln>
            <a:solidFill>
              <a:schemeClr val="tx1"/>
            </a:solidFill>
          </a:ln>
        </p:spPr>
        <p:txBody>
          <a:bodyPr wrap="none" rtlCol="0">
            <a:spAutoFit/>
          </a:bodyPr>
          <a:lstStyle/>
          <a:p>
            <a:r>
              <a:rPr lang="en-US" sz="2400" dirty="0" smtClean="0">
                <a:latin typeface="Castellar" panose="020A0402060406010301" pitchFamily="18" charset="0"/>
              </a:rPr>
              <a:t>Review</a:t>
            </a:r>
            <a:endParaRPr lang="en-US" sz="2400" dirty="0">
              <a:latin typeface="Castellar" panose="020A0402060406010301" pitchFamily="18" charset="0"/>
            </a:endParaRPr>
          </a:p>
        </p:txBody>
      </p:sp>
      <p:sp>
        <p:nvSpPr>
          <p:cNvPr id="36" name="Rounded Rectangle 35"/>
          <p:cNvSpPr/>
          <p:nvPr/>
        </p:nvSpPr>
        <p:spPr>
          <a:xfrm>
            <a:off x="532797" y="1666279"/>
            <a:ext cx="6034692" cy="581621"/>
          </a:xfrm>
          <a:prstGeom prst="round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6715776" y="1218812"/>
            <a:ext cx="2029466" cy="954107"/>
          </a:xfrm>
          <a:prstGeom prst="rect">
            <a:avLst/>
          </a:prstGeom>
          <a:noFill/>
        </p:spPr>
        <p:txBody>
          <a:bodyPr wrap="none" rtlCol="0">
            <a:spAutoFit/>
          </a:bodyPr>
          <a:lstStyle/>
          <a:p>
            <a:r>
              <a:rPr lang="en-US" sz="1400" i="1" dirty="0" smtClean="0"/>
              <a:t>context of</a:t>
            </a:r>
            <a:br>
              <a:rPr lang="en-US" sz="1400" i="1" dirty="0" smtClean="0"/>
            </a:br>
            <a:r>
              <a:rPr lang="en-US" sz="1400" i="1" dirty="0" smtClean="0"/>
              <a:t>PQ::</a:t>
            </a:r>
            <a:r>
              <a:rPr lang="en-US" sz="1400" i="1" dirty="0" err="1" smtClean="0"/>
              <a:t>insertItem</a:t>
            </a:r>
            <a:r>
              <a:rPr lang="en-US" sz="1400" i="1" dirty="0" smtClean="0"/>
              <a:t>(key</a:t>
            </a:r>
            <a:r>
              <a:rPr lang="en-US" sz="1400" i="1" dirty="0"/>
              <a:t>, data</a:t>
            </a:r>
            <a:r>
              <a:rPr lang="en-US" sz="1400" i="1" dirty="0" smtClean="0"/>
              <a:t>)</a:t>
            </a:r>
          </a:p>
          <a:p>
            <a:r>
              <a:rPr lang="en-US" sz="1400" i="1" dirty="0" smtClean="0"/>
              <a:t>PQ is implemented using</a:t>
            </a:r>
          </a:p>
          <a:p>
            <a:r>
              <a:rPr lang="en-US" sz="1400" i="1" dirty="0" smtClean="0"/>
              <a:t>Unordered list</a:t>
            </a:r>
            <a:endParaRPr lang="en-US" sz="1400" i="1" dirty="0"/>
          </a:p>
        </p:txBody>
      </p:sp>
    </p:spTree>
    <p:extLst>
      <p:ext uri="{BB962C8B-B14F-4D97-AF65-F5344CB8AC3E}">
        <p14:creationId xmlns:p14="http://schemas.microsoft.com/office/powerpoint/2010/main" val="18771738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smtClean="0"/>
              <a:t>Inserting at the Front</a:t>
            </a:r>
          </a:p>
        </p:txBody>
      </p:sp>
      <p:sp>
        <p:nvSpPr>
          <p:cNvPr id="35843" name="Rectangle 5" descr="Rectangle: Click to edit Master text styles&#10;Second level&#10;Third level&#10;Fourth level&#10;Fifth level"/>
          <p:cNvSpPr>
            <a:spLocks noGrp="1" noChangeArrowheads="1"/>
          </p:cNvSpPr>
          <p:nvPr>
            <p:ph type="body" sz="half" idx="2"/>
          </p:nvPr>
        </p:nvSpPr>
        <p:spPr>
          <a:xfrm>
            <a:off x="685800" y="1676400"/>
            <a:ext cx="7772400" cy="4114800"/>
          </a:xfrm>
        </p:spPr>
        <p:txBody>
          <a:bodyPr/>
          <a:lstStyle/>
          <a:p>
            <a:pPr marL="533400" indent="-533400" eaLnBrk="1" hangingPunct="1">
              <a:buFont typeface="Wingdings" charset="2"/>
              <a:buAutoNum type="arabicPeriod"/>
            </a:pPr>
            <a:r>
              <a:rPr lang="en-US" altLang="en-US" smtClean="0"/>
              <a:t>Allocate a new node</a:t>
            </a:r>
          </a:p>
          <a:p>
            <a:pPr marL="533400" indent="-533400" eaLnBrk="1" hangingPunct="1">
              <a:buFont typeface="Wingdings" charset="2"/>
              <a:buAutoNum type="arabicPeriod"/>
            </a:pPr>
            <a:r>
              <a:rPr lang="en-US" altLang="en-US" smtClean="0"/>
              <a:t>Have new node point to old head</a:t>
            </a:r>
          </a:p>
          <a:p>
            <a:pPr marL="533400" indent="-533400" eaLnBrk="1" hangingPunct="1">
              <a:buFont typeface="Wingdings" charset="2"/>
              <a:buAutoNum type="arabicPeriod"/>
            </a:pPr>
            <a:r>
              <a:rPr lang="en-US" altLang="en-US" smtClean="0"/>
              <a:t>Update head to point to new node</a:t>
            </a:r>
          </a:p>
        </p:txBody>
      </p:sp>
      <p:sp>
        <p:nvSpPr>
          <p:cNvPr id="35844" name="Rectangle 12"/>
          <p:cNvSpPr>
            <a:spLocks noChangeArrowheads="1"/>
          </p:cNvSpPr>
          <p:nvPr/>
        </p:nvSpPr>
        <p:spPr bwMode="auto">
          <a:xfrm>
            <a:off x="2198688"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35845" name="Rectangle 14"/>
          <p:cNvSpPr>
            <a:spLocks noChangeArrowheads="1"/>
          </p:cNvSpPr>
          <p:nvPr/>
        </p:nvSpPr>
        <p:spPr bwMode="auto">
          <a:xfrm>
            <a:off x="2728913" y="4572000"/>
            <a:ext cx="528637"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35846" name="Line 15"/>
          <p:cNvSpPr>
            <a:spLocks noChangeShapeType="1"/>
          </p:cNvSpPr>
          <p:nvPr/>
        </p:nvSpPr>
        <p:spPr bwMode="auto">
          <a:xfrm>
            <a:off x="2463800"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5847" name="Line 16"/>
          <p:cNvSpPr>
            <a:spLocks noChangeShapeType="1"/>
          </p:cNvSpPr>
          <p:nvPr/>
        </p:nvSpPr>
        <p:spPr bwMode="auto">
          <a:xfrm flipV="1">
            <a:off x="2992438" y="4837113"/>
            <a:ext cx="795337"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5848" name="Rectangle 17"/>
          <p:cNvSpPr>
            <a:spLocks noChangeArrowheads="1"/>
          </p:cNvSpPr>
          <p:nvPr/>
        </p:nvSpPr>
        <p:spPr bwMode="auto">
          <a:xfrm>
            <a:off x="3787775" y="4572000"/>
            <a:ext cx="528638"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35849" name="Rectangle 18"/>
          <p:cNvSpPr>
            <a:spLocks noChangeArrowheads="1"/>
          </p:cNvSpPr>
          <p:nvPr/>
        </p:nvSpPr>
        <p:spPr bwMode="auto">
          <a:xfrm>
            <a:off x="4316413"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35850" name="Line 19"/>
          <p:cNvSpPr>
            <a:spLocks noChangeShapeType="1"/>
          </p:cNvSpPr>
          <p:nvPr/>
        </p:nvSpPr>
        <p:spPr bwMode="auto">
          <a:xfrm flipV="1">
            <a:off x="4581525" y="4837113"/>
            <a:ext cx="793750"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5851" name="Rectangle 20"/>
          <p:cNvSpPr>
            <a:spLocks noChangeArrowheads="1"/>
          </p:cNvSpPr>
          <p:nvPr/>
        </p:nvSpPr>
        <p:spPr bwMode="auto">
          <a:xfrm>
            <a:off x="5375275"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35852" name="Rectangle 21"/>
          <p:cNvSpPr>
            <a:spLocks noChangeArrowheads="1"/>
          </p:cNvSpPr>
          <p:nvPr/>
        </p:nvSpPr>
        <p:spPr bwMode="auto">
          <a:xfrm>
            <a:off x="5905500"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35853" name="Line 22"/>
          <p:cNvSpPr>
            <a:spLocks noChangeShapeType="1"/>
          </p:cNvSpPr>
          <p:nvPr/>
        </p:nvSpPr>
        <p:spPr bwMode="auto">
          <a:xfrm flipV="1">
            <a:off x="6170613" y="4837113"/>
            <a:ext cx="793750"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5854" name="Rectangle 23"/>
          <p:cNvSpPr>
            <a:spLocks noChangeArrowheads="1"/>
          </p:cNvSpPr>
          <p:nvPr/>
        </p:nvSpPr>
        <p:spPr bwMode="auto">
          <a:xfrm>
            <a:off x="6964363"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35855" name="Rectangle 24"/>
          <p:cNvSpPr>
            <a:spLocks noChangeArrowheads="1"/>
          </p:cNvSpPr>
          <p:nvPr/>
        </p:nvSpPr>
        <p:spPr bwMode="auto">
          <a:xfrm>
            <a:off x="7494588" y="4572000"/>
            <a:ext cx="528637"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35856" name="Line 25"/>
          <p:cNvSpPr>
            <a:spLocks noChangeShapeType="1"/>
          </p:cNvSpPr>
          <p:nvPr/>
        </p:nvSpPr>
        <p:spPr bwMode="auto">
          <a:xfrm flipV="1">
            <a:off x="7758113" y="4837113"/>
            <a:ext cx="795337"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5857" name="Line 27"/>
          <p:cNvSpPr>
            <a:spLocks noChangeShapeType="1"/>
          </p:cNvSpPr>
          <p:nvPr/>
        </p:nvSpPr>
        <p:spPr bwMode="auto">
          <a:xfrm>
            <a:off x="4052888"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5858" name="Line 29"/>
          <p:cNvSpPr>
            <a:spLocks noChangeShapeType="1"/>
          </p:cNvSpPr>
          <p:nvPr/>
        </p:nvSpPr>
        <p:spPr bwMode="auto">
          <a:xfrm>
            <a:off x="5640388"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5859" name="Line 31"/>
          <p:cNvSpPr>
            <a:spLocks noChangeShapeType="1"/>
          </p:cNvSpPr>
          <p:nvPr/>
        </p:nvSpPr>
        <p:spPr bwMode="auto">
          <a:xfrm>
            <a:off x="7229475"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5860" name="Text Box 32"/>
          <p:cNvSpPr txBox="1">
            <a:spLocks noChangeArrowheads="1"/>
          </p:cNvSpPr>
          <p:nvPr/>
        </p:nvSpPr>
        <p:spPr bwMode="auto">
          <a:xfrm>
            <a:off x="8524875" y="4664075"/>
            <a:ext cx="3508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b="1">
                <a:solidFill>
                  <a:srgbClr val="0000FF"/>
                </a:solidFill>
                <a:latin typeface="Calibri" pitchFamily="34" charset="0"/>
                <a:sym typeface="Symbol" charset="2"/>
              </a:rPr>
              <a:t></a:t>
            </a:r>
            <a:endParaRPr lang="en-US" altLang="en-US" b="1">
              <a:solidFill>
                <a:srgbClr val="0000FF"/>
              </a:solidFill>
              <a:latin typeface="Calibri" pitchFamily="34" charset="0"/>
            </a:endParaRPr>
          </a:p>
        </p:txBody>
      </p:sp>
      <p:sp>
        <p:nvSpPr>
          <p:cNvPr id="35861" name="Text Box 13"/>
          <p:cNvSpPr txBox="1">
            <a:spLocks noChangeArrowheads="1"/>
          </p:cNvSpPr>
          <p:nvPr/>
        </p:nvSpPr>
        <p:spPr bwMode="auto">
          <a:xfrm>
            <a:off x="1822345" y="5622925"/>
            <a:ext cx="12956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12, Leonard</a:t>
            </a:r>
            <a:endParaRPr lang="en-US" altLang="en-US" dirty="0">
              <a:solidFill>
                <a:schemeClr val="tx2"/>
              </a:solidFill>
              <a:latin typeface="Calibri" pitchFamily="34" charset="0"/>
            </a:endParaRPr>
          </a:p>
        </p:txBody>
      </p:sp>
      <p:sp>
        <p:nvSpPr>
          <p:cNvPr id="35862" name="Text Box 26"/>
          <p:cNvSpPr txBox="1">
            <a:spLocks noChangeArrowheads="1"/>
          </p:cNvSpPr>
          <p:nvPr/>
        </p:nvSpPr>
        <p:spPr bwMode="auto">
          <a:xfrm>
            <a:off x="3472378" y="5622925"/>
            <a:ext cx="11737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7, Sheldon</a:t>
            </a:r>
            <a:endParaRPr lang="en-US" altLang="en-US" dirty="0">
              <a:solidFill>
                <a:schemeClr val="tx2"/>
              </a:solidFill>
              <a:latin typeface="Calibri" pitchFamily="34" charset="0"/>
            </a:endParaRPr>
          </a:p>
        </p:txBody>
      </p:sp>
      <p:sp>
        <p:nvSpPr>
          <p:cNvPr id="35863" name="Text Box 28"/>
          <p:cNvSpPr txBox="1">
            <a:spLocks noChangeArrowheads="1"/>
          </p:cNvSpPr>
          <p:nvPr/>
        </p:nvSpPr>
        <p:spPr bwMode="auto">
          <a:xfrm>
            <a:off x="5014281" y="5622925"/>
            <a:ext cx="126650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98, Howard</a:t>
            </a:r>
            <a:endParaRPr lang="en-US" altLang="en-US" dirty="0">
              <a:solidFill>
                <a:schemeClr val="tx2"/>
              </a:solidFill>
              <a:latin typeface="Calibri" pitchFamily="34" charset="0"/>
            </a:endParaRPr>
          </a:p>
        </p:txBody>
      </p:sp>
      <p:sp>
        <p:nvSpPr>
          <p:cNvPr id="35864" name="Text Box 30"/>
          <p:cNvSpPr txBox="1">
            <a:spLocks noChangeArrowheads="1"/>
          </p:cNvSpPr>
          <p:nvPr/>
        </p:nvSpPr>
        <p:spPr bwMode="auto">
          <a:xfrm>
            <a:off x="6827686" y="5622925"/>
            <a:ext cx="81945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54, Raj</a:t>
            </a:r>
            <a:endParaRPr lang="en-US" altLang="en-US" dirty="0">
              <a:solidFill>
                <a:schemeClr val="tx2"/>
              </a:solidFill>
              <a:latin typeface="Calibri" pitchFamily="34" charset="0"/>
            </a:endParaRPr>
          </a:p>
        </p:txBody>
      </p:sp>
      <p:sp>
        <p:nvSpPr>
          <p:cNvPr id="35865" name="Line 16"/>
          <p:cNvSpPr>
            <a:spLocks noChangeShapeType="1"/>
          </p:cNvSpPr>
          <p:nvPr/>
        </p:nvSpPr>
        <p:spPr bwMode="auto">
          <a:xfrm>
            <a:off x="1828800" y="4114800"/>
            <a:ext cx="304800" cy="38100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5866" name="Text Box 13"/>
          <p:cNvSpPr txBox="1">
            <a:spLocks noChangeArrowheads="1"/>
          </p:cNvSpPr>
          <p:nvPr/>
        </p:nvSpPr>
        <p:spPr bwMode="auto">
          <a:xfrm>
            <a:off x="1533525" y="3733800"/>
            <a:ext cx="654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a:latin typeface="Calibri" pitchFamily="34" charset="0"/>
              </a:rPr>
              <a:t>head</a:t>
            </a:r>
          </a:p>
        </p:txBody>
      </p:sp>
      <p:sp>
        <p:nvSpPr>
          <p:cNvPr id="35867" name="Rectangle 23"/>
          <p:cNvSpPr>
            <a:spLocks noChangeArrowheads="1"/>
          </p:cNvSpPr>
          <p:nvPr/>
        </p:nvSpPr>
        <p:spPr bwMode="auto">
          <a:xfrm>
            <a:off x="609600"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35868" name="Rectangle 24"/>
          <p:cNvSpPr>
            <a:spLocks noChangeArrowheads="1"/>
          </p:cNvSpPr>
          <p:nvPr/>
        </p:nvSpPr>
        <p:spPr bwMode="auto">
          <a:xfrm>
            <a:off x="1139825" y="4572000"/>
            <a:ext cx="528638"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35869" name="Line 25"/>
          <p:cNvSpPr>
            <a:spLocks noChangeShapeType="1"/>
          </p:cNvSpPr>
          <p:nvPr/>
        </p:nvSpPr>
        <p:spPr bwMode="auto">
          <a:xfrm flipV="1">
            <a:off x="1403350" y="4837113"/>
            <a:ext cx="795338"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5870" name="Line 31"/>
          <p:cNvSpPr>
            <a:spLocks noChangeShapeType="1"/>
          </p:cNvSpPr>
          <p:nvPr/>
        </p:nvSpPr>
        <p:spPr bwMode="auto">
          <a:xfrm>
            <a:off x="874713"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5871" name="Text Box 30"/>
          <p:cNvSpPr txBox="1">
            <a:spLocks noChangeArrowheads="1"/>
          </p:cNvSpPr>
          <p:nvPr/>
        </p:nvSpPr>
        <p:spPr bwMode="auto">
          <a:xfrm>
            <a:off x="330713" y="5622925"/>
            <a:ext cx="110228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19, Penny</a:t>
            </a:r>
            <a:endParaRPr lang="en-US" altLang="en-US" dirty="0">
              <a:solidFill>
                <a:schemeClr val="tx2"/>
              </a:solidFill>
              <a:latin typeface="Calibri" pitchFamily="34" charset="0"/>
            </a:endParaRPr>
          </a:p>
        </p:txBody>
      </p:sp>
      <p:sp>
        <p:nvSpPr>
          <p:cNvPr id="35872" name="Line 16"/>
          <p:cNvSpPr>
            <a:spLocks noChangeShapeType="1"/>
          </p:cNvSpPr>
          <p:nvPr/>
        </p:nvSpPr>
        <p:spPr bwMode="auto">
          <a:xfrm flipH="1">
            <a:off x="7315200" y="4114800"/>
            <a:ext cx="447675" cy="45720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5873" name="Text Box 13"/>
          <p:cNvSpPr txBox="1">
            <a:spLocks noChangeArrowheads="1"/>
          </p:cNvSpPr>
          <p:nvPr/>
        </p:nvSpPr>
        <p:spPr bwMode="auto">
          <a:xfrm>
            <a:off x="7467600" y="3733800"/>
            <a:ext cx="654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a:latin typeface="Calibri" pitchFamily="34" charset="0"/>
              </a:rPr>
              <a:t>tail</a:t>
            </a:r>
          </a:p>
        </p:txBody>
      </p:sp>
      <p:sp>
        <p:nvSpPr>
          <p:cNvPr id="34" name="TextBox 33"/>
          <p:cNvSpPr txBox="1"/>
          <p:nvPr/>
        </p:nvSpPr>
        <p:spPr>
          <a:xfrm rot="18013506">
            <a:off x="-95096" y="678507"/>
            <a:ext cx="1483098" cy="461665"/>
          </a:xfrm>
          <a:prstGeom prst="rect">
            <a:avLst/>
          </a:prstGeom>
          <a:solidFill>
            <a:schemeClr val="accent5">
              <a:lumMod val="20000"/>
              <a:lumOff val="80000"/>
            </a:schemeClr>
          </a:solidFill>
          <a:ln>
            <a:solidFill>
              <a:schemeClr val="tx1"/>
            </a:solidFill>
          </a:ln>
        </p:spPr>
        <p:txBody>
          <a:bodyPr wrap="none" rtlCol="0">
            <a:spAutoFit/>
          </a:bodyPr>
          <a:lstStyle/>
          <a:p>
            <a:r>
              <a:rPr lang="en-US" sz="2400" dirty="0" smtClean="0">
                <a:latin typeface="Castellar" panose="020A0402060406010301" pitchFamily="18" charset="0"/>
              </a:rPr>
              <a:t>Review</a:t>
            </a:r>
            <a:endParaRPr lang="en-US" sz="2400" dirty="0">
              <a:latin typeface="Castellar" panose="020A0402060406010301" pitchFamily="18" charset="0"/>
            </a:endParaRPr>
          </a:p>
        </p:txBody>
      </p:sp>
      <p:sp>
        <p:nvSpPr>
          <p:cNvPr id="35" name="Rounded Rectangle 34"/>
          <p:cNvSpPr/>
          <p:nvPr/>
        </p:nvSpPr>
        <p:spPr>
          <a:xfrm>
            <a:off x="552834" y="2247900"/>
            <a:ext cx="6325203" cy="581621"/>
          </a:xfrm>
          <a:prstGeom prst="round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6715776" y="1218812"/>
            <a:ext cx="2029466" cy="954107"/>
          </a:xfrm>
          <a:prstGeom prst="rect">
            <a:avLst/>
          </a:prstGeom>
          <a:noFill/>
        </p:spPr>
        <p:txBody>
          <a:bodyPr wrap="none" rtlCol="0">
            <a:spAutoFit/>
          </a:bodyPr>
          <a:lstStyle/>
          <a:p>
            <a:r>
              <a:rPr lang="en-US" sz="1400" i="1" dirty="0" smtClean="0"/>
              <a:t>context of</a:t>
            </a:r>
            <a:br>
              <a:rPr lang="en-US" sz="1400" i="1" dirty="0" smtClean="0"/>
            </a:br>
            <a:r>
              <a:rPr lang="en-US" sz="1400" i="1" dirty="0" smtClean="0"/>
              <a:t>PQ::</a:t>
            </a:r>
            <a:r>
              <a:rPr lang="en-US" sz="1400" i="1" dirty="0" err="1" smtClean="0"/>
              <a:t>insertItem</a:t>
            </a:r>
            <a:r>
              <a:rPr lang="en-US" sz="1400" i="1" dirty="0" smtClean="0"/>
              <a:t>(key</a:t>
            </a:r>
            <a:r>
              <a:rPr lang="en-US" sz="1400" i="1" dirty="0"/>
              <a:t>, data</a:t>
            </a:r>
            <a:r>
              <a:rPr lang="en-US" sz="1400" i="1" dirty="0" smtClean="0"/>
              <a:t>)</a:t>
            </a:r>
          </a:p>
          <a:p>
            <a:r>
              <a:rPr lang="en-US" sz="1400" i="1" dirty="0" smtClean="0"/>
              <a:t>PQ is implemented using</a:t>
            </a:r>
          </a:p>
          <a:p>
            <a:r>
              <a:rPr lang="en-US" sz="1400" i="1" dirty="0" smtClean="0"/>
              <a:t>Unordered list</a:t>
            </a:r>
            <a:endParaRPr lang="en-US" sz="1400" i="1" dirty="0"/>
          </a:p>
        </p:txBody>
      </p:sp>
    </p:spTree>
    <p:extLst>
      <p:ext uri="{BB962C8B-B14F-4D97-AF65-F5344CB8AC3E}">
        <p14:creationId xmlns:p14="http://schemas.microsoft.com/office/powerpoint/2010/main" val="38110409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Things to Note</a:t>
            </a:r>
            <a:endParaRPr lang="en-US" dirty="0"/>
          </a:p>
        </p:txBody>
      </p:sp>
      <p:sp>
        <p:nvSpPr>
          <p:cNvPr id="3" name="Content Placeholder 2"/>
          <p:cNvSpPr>
            <a:spLocks noGrp="1"/>
          </p:cNvSpPr>
          <p:nvPr>
            <p:ph idx="1"/>
          </p:nvPr>
        </p:nvSpPr>
        <p:spPr/>
        <p:txBody>
          <a:bodyPr/>
          <a:lstStyle/>
          <a:p>
            <a:r>
              <a:rPr lang="en-US" dirty="0" smtClean="0"/>
              <a:t>Homework 6 is Due Nov 4</a:t>
            </a:r>
          </a:p>
          <a:p>
            <a:pPr lvl="1"/>
            <a:r>
              <a:rPr lang="en-US" dirty="0" smtClean="0"/>
              <a:t>Today</a:t>
            </a:r>
          </a:p>
          <a:p>
            <a:pPr lvl="1"/>
            <a:endParaRPr lang="en-US" dirty="0"/>
          </a:p>
          <a:p>
            <a:r>
              <a:rPr lang="en-US" dirty="0" smtClean="0"/>
              <a:t>Homework 7 is Due Nov 11</a:t>
            </a:r>
          </a:p>
          <a:p>
            <a:endParaRPr lang="en-US" dirty="0"/>
          </a:p>
          <a:p>
            <a:r>
              <a:rPr lang="en-US" dirty="0" smtClean="0"/>
              <a:t>Test 2 is Nov 13</a:t>
            </a:r>
            <a:endParaRPr lang="en-US" dirty="0"/>
          </a:p>
        </p:txBody>
      </p:sp>
    </p:spTree>
    <p:extLst>
      <p:ext uri="{BB962C8B-B14F-4D97-AF65-F5344CB8AC3E}">
        <p14:creationId xmlns:p14="http://schemas.microsoft.com/office/powerpoint/2010/main" val="290542793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altLang="en-US" smtClean="0"/>
              <a:t>Inserting at the Front</a:t>
            </a:r>
          </a:p>
        </p:txBody>
      </p:sp>
      <p:sp>
        <p:nvSpPr>
          <p:cNvPr id="36867" name="Rectangle 5" descr="Rectangle: Click to edit Master text styles&#10;Second level&#10;Third level&#10;Fourth level&#10;Fifth level"/>
          <p:cNvSpPr>
            <a:spLocks noGrp="1" noChangeArrowheads="1"/>
          </p:cNvSpPr>
          <p:nvPr>
            <p:ph type="body" sz="half" idx="2"/>
          </p:nvPr>
        </p:nvSpPr>
        <p:spPr>
          <a:xfrm>
            <a:off x="685800" y="1676400"/>
            <a:ext cx="7772400" cy="4114800"/>
          </a:xfrm>
        </p:spPr>
        <p:txBody>
          <a:bodyPr/>
          <a:lstStyle/>
          <a:p>
            <a:pPr marL="533400" indent="-533400" eaLnBrk="1" hangingPunct="1">
              <a:buFont typeface="Wingdings" charset="2"/>
              <a:buAutoNum type="arabicPeriod"/>
            </a:pPr>
            <a:r>
              <a:rPr lang="en-US" altLang="en-US" smtClean="0"/>
              <a:t>Allocate a new node</a:t>
            </a:r>
          </a:p>
          <a:p>
            <a:pPr marL="533400" indent="-533400" eaLnBrk="1" hangingPunct="1">
              <a:buFont typeface="Wingdings" charset="2"/>
              <a:buAutoNum type="arabicPeriod"/>
            </a:pPr>
            <a:r>
              <a:rPr lang="en-US" altLang="en-US" smtClean="0"/>
              <a:t>Have new node point to old head</a:t>
            </a:r>
          </a:p>
          <a:p>
            <a:pPr marL="533400" indent="-533400" eaLnBrk="1" hangingPunct="1">
              <a:buFont typeface="Wingdings" charset="2"/>
              <a:buAutoNum type="arabicPeriod"/>
            </a:pPr>
            <a:r>
              <a:rPr lang="en-US" altLang="en-US" smtClean="0"/>
              <a:t>Update head to point to new node</a:t>
            </a:r>
          </a:p>
        </p:txBody>
      </p:sp>
      <p:sp>
        <p:nvSpPr>
          <p:cNvPr id="36868" name="Rectangle 12"/>
          <p:cNvSpPr>
            <a:spLocks noChangeArrowheads="1"/>
          </p:cNvSpPr>
          <p:nvPr/>
        </p:nvSpPr>
        <p:spPr bwMode="auto">
          <a:xfrm>
            <a:off x="2198688"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36869" name="Rectangle 14"/>
          <p:cNvSpPr>
            <a:spLocks noChangeArrowheads="1"/>
          </p:cNvSpPr>
          <p:nvPr/>
        </p:nvSpPr>
        <p:spPr bwMode="auto">
          <a:xfrm>
            <a:off x="2728913" y="4572000"/>
            <a:ext cx="528637"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36870" name="Line 15"/>
          <p:cNvSpPr>
            <a:spLocks noChangeShapeType="1"/>
          </p:cNvSpPr>
          <p:nvPr/>
        </p:nvSpPr>
        <p:spPr bwMode="auto">
          <a:xfrm>
            <a:off x="2463800"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6871" name="Line 16"/>
          <p:cNvSpPr>
            <a:spLocks noChangeShapeType="1"/>
          </p:cNvSpPr>
          <p:nvPr/>
        </p:nvSpPr>
        <p:spPr bwMode="auto">
          <a:xfrm flipV="1">
            <a:off x="2992438" y="4837113"/>
            <a:ext cx="795337"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6872" name="Rectangle 17"/>
          <p:cNvSpPr>
            <a:spLocks noChangeArrowheads="1"/>
          </p:cNvSpPr>
          <p:nvPr/>
        </p:nvSpPr>
        <p:spPr bwMode="auto">
          <a:xfrm>
            <a:off x="3787775" y="4572000"/>
            <a:ext cx="528638"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36873" name="Rectangle 18"/>
          <p:cNvSpPr>
            <a:spLocks noChangeArrowheads="1"/>
          </p:cNvSpPr>
          <p:nvPr/>
        </p:nvSpPr>
        <p:spPr bwMode="auto">
          <a:xfrm>
            <a:off x="4316413"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36874" name="Line 19"/>
          <p:cNvSpPr>
            <a:spLocks noChangeShapeType="1"/>
          </p:cNvSpPr>
          <p:nvPr/>
        </p:nvSpPr>
        <p:spPr bwMode="auto">
          <a:xfrm flipV="1">
            <a:off x="4581525" y="4837113"/>
            <a:ext cx="793750"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6875" name="Rectangle 20"/>
          <p:cNvSpPr>
            <a:spLocks noChangeArrowheads="1"/>
          </p:cNvSpPr>
          <p:nvPr/>
        </p:nvSpPr>
        <p:spPr bwMode="auto">
          <a:xfrm>
            <a:off x="5375275"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36876" name="Rectangle 21"/>
          <p:cNvSpPr>
            <a:spLocks noChangeArrowheads="1"/>
          </p:cNvSpPr>
          <p:nvPr/>
        </p:nvSpPr>
        <p:spPr bwMode="auto">
          <a:xfrm>
            <a:off x="5905500"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36877" name="Line 22"/>
          <p:cNvSpPr>
            <a:spLocks noChangeShapeType="1"/>
          </p:cNvSpPr>
          <p:nvPr/>
        </p:nvSpPr>
        <p:spPr bwMode="auto">
          <a:xfrm flipV="1">
            <a:off x="6170613" y="4837113"/>
            <a:ext cx="793750"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6878" name="Rectangle 23"/>
          <p:cNvSpPr>
            <a:spLocks noChangeArrowheads="1"/>
          </p:cNvSpPr>
          <p:nvPr/>
        </p:nvSpPr>
        <p:spPr bwMode="auto">
          <a:xfrm>
            <a:off x="6964363"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36879" name="Rectangle 24"/>
          <p:cNvSpPr>
            <a:spLocks noChangeArrowheads="1"/>
          </p:cNvSpPr>
          <p:nvPr/>
        </p:nvSpPr>
        <p:spPr bwMode="auto">
          <a:xfrm>
            <a:off x="7494588" y="4572000"/>
            <a:ext cx="528637"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36880" name="Line 25"/>
          <p:cNvSpPr>
            <a:spLocks noChangeShapeType="1"/>
          </p:cNvSpPr>
          <p:nvPr/>
        </p:nvSpPr>
        <p:spPr bwMode="auto">
          <a:xfrm flipV="1">
            <a:off x="7758113" y="4837113"/>
            <a:ext cx="795337"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6881" name="Line 27"/>
          <p:cNvSpPr>
            <a:spLocks noChangeShapeType="1"/>
          </p:cNvSpPr>
          <p:nvPr/>
        </p:nvSpPr>
        <p:spPr bwMode="auto">
          <a:xfrm>
            <a:off x="4052888"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6882" name="Line 29"/>
          <p:cNvSpPr>
            <a:spLocks noChangeShapeType="1"/>
          </p:cNvSpPr>
          <p:nvPr/>
        </p:nvSpPr>
        <p:spPr bwMode="auto">
          <a:xfrm>
            <a:off x="5640388"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6883" name="Line 31"/>
          <p:cNvSpPr>
            <a:spLocks noChangeShapeType="1"/>
          </p:cNvSpPr>
          <p:nvPr/>
        </p:nvSpPr>
        <p:spPr bwMode="auto">
          <a:xfrm>
            <a:off x="7229475"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6884" name="Text Box 32"/>
          <p:cNvSpPr txBox="1">
            <a:spLocks noChangeArrowheads="1"/>
          </p:cNvSpPr>
          <p:nvPr/>
        </p:nvSpPr>
        <p:spPr bwMode="auto">
          <a:xfrm>
            <a:off x="8524875" y="4664075"/>
            <a:ext cx="3508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b="1">
                <a:solidFill>
                  <a:srgbClr val="0000FF"/>
                </a:solidFill>
                <a:latin typeface="Calibri" pitchFamily="34" charset="0"/>
                <a:sym typeface="Symbol" charset="2"/>
              </a:rPr>
              <a:t></a:t>
            </a:r>
            <a:endParaRPr lang="en-US" altLang="en-US" b="1">
              <a:solidFill>
                <a:srgbClr val="0000FF"/>
              </a:solidFill>
              <a:latin typeface="Calibri" pitchFamily="34" charset="0"/>
            </a:endParaRPr>
          </a:p>
        </p:txBody>
      </p:sp>
      <p:sp>
        <p:nvSpPr>
          <p:cNvPr id="36885" name="Text Box 13"/>
          <p:cNvSpPr txBox="1">
            <a:spLocks noChangeArrowheads="1"/>
          </p:cNvSpPr>
          <p:nvPr/>
        </p:nvSpPr>
        <p:spPr bwMode="auto">
          <a:xfrm>
            <a:off x="1822345" y="5622925"/>
            <a:ext cx="12956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12, Leonard</a:t>
            </a:r>
            <a:endParaRPr lang="en-US" altLang="en-US" dirty="0">
              <a:solidFill>
                <a:schemeClr val="tx2"/>
              </a:solidFill>
              <a:latin typeface="Calibri" pitchFamily="34" charset="0"/>
            </a:endParaRPr>
          </a:p>
        </p:txBody>
      </p:sp>
      <p:sp>
        <p:nvSpPr>
          <p:cNvPr id="36886" name="Text Box 26"/>
          <p:cNvSpPr txBox="1">
            <a:spLocks noChangeArrowheads="1"/>
          </p:cNvSpPr>
          <p:nvPr/>
        </p:nvSpPr>
        <p:spPr bwMode="auto">
          <a:xfrm>
            <a:off x="3472378" y="5622925"/>
            <a:ext cx="11737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7, Sheldon</a:t>
            </a:r>
            <a:endParaRPr lang="en-US" altLang="en-US" dirty="0">
              <a:solidFill>
                <a:schemeClr val="tx2"/>
              </a:solidFill>
              <a:latin typeface="Calibri" pitchFamily="34" charset="0"/>
            </a:endParaRPr>
          </a:p>
        </p:txBody>
      </p:sp>
      <p:sp>
        <p:nvSpPr>
          <p:cNvPr id="36887" name="Text Box 28"/>
          <p:cNvSpPr txBox="1">
            <a:spLocks noChangeArrowheads="1"/>
          </p:cNvSpPr>
          <p:nvPr/>
        </p:nvSpPr>
        <p:spPr bwMode="auto">
          <a:xfrm>
            <a:off x="5014281" y="5622925"/>
            <a:ext cx="126650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98, Howard</a:t>
            </a:r>
            <a:endParaRPr lang="en-US" altLang="en-US" dirty="0">
              <a:solidFill>
                <a:schemeClr val="tx2"/>
              </a:solidFill>
              <a:latin typeface="Calibri" pitchFamily="34" charset="0"/>
            </a:endParaRPr>
          </a:p>
        </p:txBody>
      </p:sp>
      <p:sp>
        <p:nvSpPr>
          <p:cNvPr id="36888" name="Text Box 30"/>
          <p:cNvSpPr txBox="1">
            <a:spLocks noChangeArrowheads="1"/>
          </p:cNvSpPr>
          <p:nvPr/>
        </p:nvSpPr>
        <p:spPr bwMode="auto">
          <a:xfrm>
            <a:off x="6827686" y="5622925"/>
            <a:ext cx="81945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54, Raj</a:t>
            </a:r>
            <a:endParaRPr lang="en-US" altLang="en-US" dirty="0">
              <a:solidFill>
                <a:schemeClr val="tx2"/>
              </a:solidFill>
              <a:latin typeface="Calibri" pitchFamily="34" charset="0"/>
            </a:endParaRPr>
          </a:p>
        </p:txBody>
      </p:sp>
      <p:sp>
        <p:nvSpPr>
          <p:cNvPr id="36889" name="Line 16"/>
          <p:cNvSpPr>
            <a:spLocks noChangeShapeType="1"/>
          </p:cNvSpPr>
          <p:nvPr/>
        </p:nvSpPr>
        <p:spPr bwMode="auto">
          <a:xfrm>
            <a:off x="447675" y="4191000"/>
            <a:ext cx="304800" cy="38100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6890" name="Text Box 13"/>
          <p:cNvSpPr txBox="1">
            <a:spLocks noChangeArrowheads="1"/>
          </p:cNvSpPr>
          <p:nvPr/>
        </p:nvSpPr>
        <p:spPr bwMode="auto">
          <a:xfrm>
            <a:off x="152400" y="3810000"/>
            <a:ext cx="654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a:latin typeface="Calibri" pitchFamily="34" charset="0"/>
              </a:rPr>
              <a:t>head</a:t>
            </a:r>
          </a:p>
        </p:txBody>
      </p:sp>
      <p:sp>
        <p:nvSpPr>
          <p:cNvPr id="36891" name="Rectangle 23"/>
          <p:cNvSpPr>
            <a:spLocks noChangeArrowheads="1"/>
          </p:cNvSpPr>
          <p:nvPr/>
        </p:nvSpPr>
        <p:spPr bwMode="auto">
          <a:xfrm>
            <a:off x="609600"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36892" name="Rectangle 24"/>
          <p:cNvSpPr>
            <a:spLocks noChangeArrowheads="1"/>
          </p:cNvSpPr>
          <p:nvPr/>
        </p:nvSpPr>
        <p:spPr bwMode="auto">
          <a:xfrm>
            <a:off x="1139825" y="4572000"/>
            <a:ext cx="528638"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36893" name="Line 25"/>
          <p:cNvSpPr>
            <a:spLocks noChangeShapeType="1"/>
          </p:cNvSpPr>
          <p:nvPr/>
        </p:nvSpPr>
        <p:spPr bwMode="auto">
          <a:xfrm flipV="1">
            <a:off x="1403350" y="4837113"/>
            <a:ext cx="795338"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6894" name="Line 31"/>
          <p:cNvSpPr>
            <a:spLocks noChangeShapeType="1"/>
          </p:cNvSpPr>
          <p:nvPr/>
        </p:nvSpPr>
        <p:spPr bwMode="auto">
          <a:xfrm>
            <a:off x="874713"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6895" name="Text Box 30"/>
          <p:cNvSpPr txBox="1">
            <a:spLocks noChangeArrowheads="1"/>
          </p:cNvSpPr>
          <p:nvPr/>
        </p:nvSpPr>
        <p:spPr bwMode="auto">
          <a:xfrm>
            <a:off x="330713" y="5622925"/>
            <a:ext cx="110228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19, Penny</a:t>
            </a:r>
            <a:endParaRPr lang="en-US" altLang="en-US" dirty="0">
              <a:solidFill>
                <a:schemeClr val="tx2"/>
              </a:solidFill>
              <a:latin typeface="Calibri" pitchFamily="34" charset="0"/>
            </a:endParaRPr>
          </a:p>
        </p:txBody>
      </p:sp>
      <p:sp>
        <p:nvSpPr>
          <p:cNvPr id="36896" name="Line 16"/>
          <p:cNvSpPr>
            <a:spLocks noChangeShapeType="1"/>
          </p:cNvSpPr>
          <p:nvPr/>
        </p:nvSpPr>
        <p:spPr bwMode="auto">
          <a:xfrm flipH="1">
            <a:off x="7315200" y="4114800"/>
            <a:ext cx="447675" cy="45720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6897" name="Text Box 13"/>
          <p:cNvSpPr txBox="1">
            <a:spLocks noChangeArrowheads="1"/>
          </p:cNvSpPr>
          <p:nvPr/>
        </p:nvSpPr>
        <p:spPr bwMode="auto">
          <a:xfrm>
            <a:off x="7467600" y="3733800"/>
            <a:ext cx="654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a:latin typeface="Calibri" pitchFamily="34" charset="0"/>
              </a:rPr>
              <a:t>tail</a:t>
            </a:r>
          </a:p>
        </p:txBody>
      </p:sp>
      <p:sp>
        <p:nvSpPr>
          <p:cNvPr id="34" name="TextBox 33"/>
          <p:cNvSpPr txBox="1"/>
          <p:nvPr/>
        </p:nvSpPr>
        <p:spPr>
          <a:xfrm rot="18013506">
            <a:off x="-95096" y="678507"/>
            <a:ext cx="1483098" cy="461665"/>
          </a:xfrm>
          <a:prstGeom prst="rect">
            <a:avLst/>
          </a:prstGeom>
          <a:solidFill>
            <a:schemeClr val="accent5">
              <a:lumMod val="20000"/>
              <a:lumOff val="80000"/>
            </a:schemeClr>
          </a:solidFill>
          <a:ln>
            <a:solidFill>
              <a:schemeClr val="tx1"/>
            </a:solidFill>
          </a:ln>
        </p:spPr>
        <p:txBody>
          <a:bodyPr wrap="none" rtlCol="0">
            <a:spAutoFit/>
          </a:bodyPr>
          <a:lstStyle/>
          <a:p>
            <a:r>
              <a:rPr lang="en-US" sz="2400" dirty="0" smtClean="0">
                <a:latin typeface="Castellar" panose="020A0402060406010301" pitchFamily="18" charset="0"/>
              </a:rPr>
              <a:t>Review</a:t>
            </a:r>
            <a:endParaRPr lang="en-US" sz="2400" dirty="0">
              <a:latin typeface="Castellar" panose="020A0402060406010301" pitchFamily="18" charset="0"/>
            </a:endParaRPr>
          </a:p>
        </p:txBody>
      </p:sp>
      <p:sp>
        <p:nvSpPr>
          <p:cNvPr id="35" name="Rounded Rectangle 34"/>
          <p:cNvSpPr/>
          <p:nvPr/>
        </p:nvSpPr>
        <p:spPr>
          <a:xfrm>
            <a:off x="485473" y="2743200"/>
            <a:ext cx="6325203" cy="581621"/>
          </a:xfrm>
          <a:prstGeom prst="round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6715776" y="1218812"/>
            <a:ext cx="2029466" cy="954107"/>
          </a:xfrm>
          <a:prstGeom prst="rect">
            <a:avLst/>
          </a:prstGeom>
          <a:noFill/>
        </p:spPr>
        <p:txBody>
          <a:bodyPr wrap="none" rtlCol="0">
            <a:spAutoFit/>
          </a:bodyPr>
          <a:lstStyle/>
          <a:p>
            <a:r>
              <a:rPr lang="en-US" sz="1400" i="1" dirty="0" smtClean="0"/>
              <a:t>context of</a:t>
            </a:r>
            <a:br>
              <a:rPr lang="en-US" sz="1400" i="1" dirty="0" smtClean="0"/>
            </a:br>
            <a:r>
              <a:rPr lang="en-US" sz="1400" i="1" dirty="0" smtClean="0"/>
              <a:t>PQ::</a:t>
            </a:r>
            <a:r>
              <a:rPr lang="en-US" sz="1400" i="1" dirty="0" err="1" smtClean="0"/>
              <a:t>insertItem</a:t>
            </a:r>
            <a:r>
              <a:rPr lang="en-US" sz="1400" i="1" dirty="0" smtClean="0"/>
              <a:t>(key</a:t>
            </a:r>
            <a:r>
              <a:rPr lang="en-US" sz="1400" i="1" dirty="0"/>
              <a:t>, data</a:t>
            </a:r>
            <a:r>
              <a:rPr lang="en-US" sz="1400" i="1" dirty="0" smtClean="0"/>
              <a:t>)</a:t>
            </a:r>
          </a:p>
          <a:p>
            <a:r>
              <a:rPr lang="en-US" sz="1400" i="1" dirty="0" smtClean="0"/>
              <a:t>PQ is implemented using</a:t>
            </a:r>
          </a:p>
          <a:p>
            <a:r>
              <a:rPr lang="en-US" sz="1400" i="1" dirty="0" smtClean="0"/>
              <a:t>Unordered list</a:t>
            </a:r>
            <a:endParaRPr lang="en-US" sz="1400" i="1" dirty="0"/>
          </a:p>
        </p:txBody>
      </p:sp>
    </p:spTree>
    <p:extLst>
      <p:ext uri="{BB962C8B-B14F-4D97-AF65-F5344CB8AC3E}">
        <p14:creationId xmlns:p14="http://schemas.microsoft.com/office/powerpoint/2010/main" val="6483821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PQ as Unordered list</a:t>
            </a:r>
            <a:endParaRPr lang="en-US" dirty="0"/>
          </a:p>
        </p:txBody>
      </p:sp>
      <p:sp>
        <p:nvSpPr>
          <p:cNvPr id="3" name="Content Placeholder 2"/>
          <p:cNvSpPr>
            <a:spLocks noGrp="1"/>
          </p:cNvSpPr>
          <p:nvPr>
            <p:ph idx="1"/>
          </p:nvPr>
        </p:nvSpPr>
        <p:spPr>
          <a:xfrm>
            <a:off x="457200" y="1295400"/>
            <a:ext cx="8229600" cy="4830763"/>
          </a:xfrm>
        </p:spPr>
        <p:txBody>
          <a:bodyPr/>
          <a:lstStyle/>
          <a:p>
            <a:r>
              <a:rPr lang="en-US" dirty="0"/>
              <a:t>So if we have a list of </a:t>
            </a:r>
            <a:r>
              <a:rPr lang="en-US" b="1" u="sng" dirty="0"/>
              <a:t>unordered</a:t>
            </a:r>
            <a:r>
              <a:rPr lang="en-US" dirty="0"/>
              <a:t> stuff</a:t>
            </a:r>
          </a:p>
          <a:p>
            <a:r>
              <a:rPr lang="en-US" dirty="0" smtClean="0"/>
              <a:t>To make it a PQ we need the functions</a:t>
            </a:r>
          </a:p>
          <a:p>
            <a:pPr lvl="1"/>
            <a:r>
              <a:rPr lang="en-US" dirty="0" err="1" smtClean="0"/>
              <a:t>insertItem</a:t>
            </a:r>
            <a:r>
              <a:rPr lang="en-US" dirty="0" smtClean="0"/>
              <a:t>(key, data)</a:t>
            </a:r>
          </a:p>
          <a:p>
            <a:pPr lvl="2"/>
            <a:r>
              <a:rPr lang="en-US" dirty="0" smtClean="0"/>
              <a:t>Can be done in O(1)  </a:t>
            </a:r>
            <a:r>
              <a:rPr lang="en-US" sz="1600" i="1" dirty="0" smtClean="0"/>
              <a:t>-- as just seen</a:t>
            </a:r>
            <a:endParaRPr lang="en-US" i="1" dirty="0" smtClean="0"/>
          </a:p>
          <a:p>
            <a:pPr lvl="1"/>
            <a:r>
              <a:rPr lang="en-US" dirty="0" smtClean="0"/>
              <a:t>What about…</a:t>
            </a:r>
          </a:p>
          <a:p>
            <a:pPr lvl="1"/>
            <a:r>
              <a:rPr lang="en-US" dirty="0" err="1" smtClean="0"/>
              <a:t>removeItem</a:t>
            </a:r>
            <a:r>
              <a:rPr lang="en-US" dirty="0" smtClean="0"/>
              <a:t>()  </a:t>
            </a:r>
          </a:p>
          <a:p>
            <a:pPr lvl="2"/>
            <a:r>
              <a:rPr lang="en-US" dirty="0" smtClean="0"/>
              <a:t>assume a Min </a:t>
            </a:r>
            <a:r>
              <a:rPr lang="en-US" dirty="0"/>
              <a:t>P</a:t>
            </a:r>
            <a:r>
              <a:rPr lang="en-US" dirty="0" smtClean="0"/>
              <a:t>Q so this removes the item with the smallest key</a:t>
            </a:r>
            <a:endParaRPr lang="en-US" dirty="0"/>
          </a:p>
        </p:txBody>
      </p:sp>
    </p:spTree>
    <p:extLst>
      <p:ext uri="{BB962C8B-B14F-4D97-AF65-F5344CB8AC3E}">
        <p14:creationId xmlns:p14="http://schemas.microsoft.com/office/powerpoint/2010/main" val="301128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PQ as Unordered list</a:t>
            </a:r>
            <a:endParaRPr lang="en-US" dirty="0"/>
          </a:p>
        </p:txBody>
      </p:sp>
      <p:sp>
        <p:nvSpPr>
          <p:cNvPr id="3" name="Content Placeholder 2"/>
          <p:cNvSpPr>
            <a:spLocks noGrp="1"/>
          </p:cNvSpPr>
          <p:nvPr>
            <p:ph idx="1"/>
          </p:nvPr>
        </p:nvSpPr>
        <p:spPr>
          <a:xfrm>
            <a:off x="457200" y="1295401"/>
            <a:ext cx="8229600" cy="2100864"/>
          </a:xfrm>
        </p:spPr>
        <p:txBody>
          <a:bodyPr>
            <a:normAutofit fontScale="85000" lnSpcReduction="20000"/>
          </a:bodyPr>
          <a:lstStyle/>
          <a:p>
            <a:r>
              <a:rPr lang="en-US" b="1" dirty="0" err="1" smtClean="0"/>
              <a:t>removeItem</a:t>
            </a:r>
            <a:r>
              <a:rPr lang="en-US" dirty="0" smtClean="0"/>
              <a:t>() - remove item with minimum key</a:t>
            </a:r>
          </a:p>
          <a:p>
            <a:endParaRPr lang="en-US" dirty="0" smtClean="0"/>
          </a:p>
          <a:p>
            <a:r>
              <a:rPr lang="en-US" dirty="0" smtClean="0"/>
              <a:t>Whether using a singly or doubly linked list we must start either at the front or the back of the list and walk through the list to find the item</a:t>
            </a:r>
          </a:p>
          <a:p>
            <a:pPr lvl="1"/>
            <a:r>
              <a:rPr lang="en-US" dirty="0" smtClean="0"/>
              <a:t>This is O(n)… </a:t>
            </a:r>
            <a:endParaRPr lang="en-US" dirty="0"/>
          </a:p>
        </p:txBody>
      </p:sp>
      <p:sp>
        <p:nvSpPr>
          <p:cNvPr id="4" name="Rectangle 12"/>
          <p:cNvSpPr>
            <a:spLocks noChangeArrowheads="1"/>
          </p:cNvSpPr>
          <p:nvPr/>
        </p:nvSpPr>
        <p:spPr bwMode="auto">
          <a:xfrm>
            <a:off x="2198688"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5" name="Rectangle 14"/>
          <p:cNvSpPr>
            <a:spLocks noChangeArrowheads="1"/>
          </p:cNvSpPr>
          <p:nvPr/>
        </p:nvSpPr>
        <p:spPr bwMode="auto">
          <a:xfrm>
            <a:off x="2728913" y="4572000"/>
            <a:ext cx="528637"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6" name="Line 15"/>
          <p:cNvSpPr>
            <a:spLocks noChangeShapeType="1"/>
          </p:cNvSpPr>
          <p:nvPr/>
        </p:nvSpPr>
        <p:spPr bwMode="auto">
          <a:xfrm>
            <a:off x="2463800"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7" name="Line 16"/>
          <p:cNvSpPr>
            <a:spLocks noChangeShapeType="1"/>
          </p:cNvSpPr>
          <p:nvPr/>
        </p:nvSpPr>
        <p:spPr bwMode="auto">
          <a:xfrm flipV="1">
            <a:off x="2992438" y="4837113"/>
            <a:ext cx="795337"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8" name="Rectangle 17"/>
          <p:cNvSpPr>
            <a:spLocks noChangeArrowheads="1"/>
          </p:cNvSpPr>
          <p:nvPr/>
        </p:nvSpPr>
        <p:spPr bwMode="auto">
          <a:xfrm>
            <a:off x="3787775" y="4572000"/>
            <a:ext cx="528638"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9" name="Rectangle 18"/>
          <p:cNvSpPr>
            <a:spLocks noChangeArrowheads="1"/>
          </p:cNvSpPr>
          <p:nvPr/>
        </p:nvSpPr>
        <p:spPr bwMode="auto">
          <a:xfrm>
            <a:off x="4316413"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0" name="Line 19"/>
          <p:cNvSpPr>
            <a:spLocks noChangeShapeType="1"/>
          </p:cNvSpPr>
          <p:nvPr/>
        </p:nvSpPr>
        <p:spPr bwMode="auto">
          <a:xfrm flipV="1">
            <a:off x="4581525" y="4837113"/>
            <a:ext cx="793750"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1" name="Rectangle 20"/>
          <p:cNvSpPr>
            <a:spLocks noChangeArrowheads="1"/>
          </p:cNvSpPr>
          <p:nvPr/>
        </p:nvSpPr>
        <p:spPr bwMode="auto">
          <a:xfrm>
            <a:off x="5375275"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2" name="Rectangle 21"/>
          <p:cNvSpPr>
            <a:spLocks noChangeArrowheads="1"/>
          </p:cNvSpPr>
          <p:nvPr/>
        </p:nvSpPr>
        <p:spPr bwMode="auto">
          <a:xfrm>
            <a:off x="5905500"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3" name="Line 22"/>
          <p:cNvSpPr>
            <a:spLocks noChangeShapeType="1"/>
          </p:cNvSpPr>
          <p:nvPr/>
        </p:nvSpPr>
        <p:spPr bwMode="auto">
          <a:xfrm flipV="1">
            <a:off x="6170613" y="4837113"/>
            <a:ext cx="793750"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4" name="Rectangle 23"/>
          <p:cNvSpPr>
            <a:spLocks noChangeArrowheads="1"/>
          </p:cNvSpPr>
          <p:nvPr/>
        </p:nvSpPr>
        <p:spPr bwMode="auto">
          <a:xfrm>
            <a:off x="6964363"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5" name="Rectangle 24"/>
          <p:cNvSpPr>
            <a:spLocks noChangeArrowheads="1"/>
          </p:cNvSpPr>
          <p:nvPr/>
        </p:nvSpPr>
        <p:spPr bwMode="auto">
          <a:xfrm>
            <a:off x="7494588" y="4572000"/>
            <a:ext cx="528637"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6" name="Line 25"/>
          <p:cNvSpPr>
            <a:spLocks noChangeShapeType="1"/>
          </p:cNvSpPr>
          <p:nvPr/>
        </p:nvSpPr>
        <p:spPr bwMode="auto">
          <a:xfrm flipV="1">
            <a:off x="7758113" y="4837113"/>
            <a:ext cx="795337"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 name="Line 27"/>
          <p:cNvSpPr>
            <a:spLocks noChangeShapeType="1"/>
          </p:cNvSpPr>
          <p:nvPr/>
        </p:nvSpPr>
        <p:spPr bwMode="auto">
          <a:xfrm>
            <a:off x="4052888"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8" name="Line 29"/>
          <p:cNvSpPr>
            <a:spLocks noChangeShapeType="1"/>
          </p:cNvSpPr>
          <p:nvPr/>
        </p:nvSpPr>
        <p:spPr bwMode="auto">
          <a:xfrm>
            <a:off x="5640388"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 name="Line 31"/>
          <p:cNvSpPr>
            <a:spLocks noChangeShapeType="1"/>
          </p:cNvSpPr>
          <p:nvPr/>
        </p:nvSpPr>
        <p:spPr bwMode="auto">
          <a:xfrm>
            <a:off x="7229475"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0" name="Text Box 32"/>
          <p:cNvSpPr txBox="1">
            <a:spLocks noChangeArrowheads="1"/>
          </p:cNvSpPr>
          <p:nvPr/>
        </p:nvSpPr>
        <p:spPr bwMode="auto">
          <a:xfrm>
            <a:off x="8524875" y="4664075"/>
            <a:ext cx="3508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b="1">
                <a:solidFill>
                  <a:srgbClr val="0000FF"/>
                </a:solidFill>
                <a:latin typeface="Calibri" pitchFamily="34" charset="0"/>
                <a:sym typeface="Symbol" charset="2"/>
              </a:rPr>
              <a:t></a:t>
            </a:r>
            <a:endParaRPr lang="en-US" altLang="en-US" b="1">
              <a:solidFill>
                <a:srgbClr val="0000FF"/>
              </a:solidFill>
              <a:latin typeface="Calibri" pitchFamily="34" charset="0"/>
            </a:endParaRPr>
          </a:p>
        </p:txBody>
      </p:sp>
      <p:sp>
        <p:nvSpPr>
          <p:cNvPr id="21" name="Text Box 13"/>
          <p:cNvSpPr txBox="1">
            <a:spLocks noChangeArrowheads="1"/>
          </p:cNvSpPr>
          <p:nvPr/>
        </p:nvSpPr>
        <p:spPr bwMode="auto">
          <a:xfrm>
            <a:off x="2260798" y="5622925"/>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56</a:t>
            </a:r>
            <a:endParaRPr lang="en-US" altLang="en-US" dirty="0">
              <a:solidFill>
                <a:schemeClr val="tx2"/>
              </a:solidFill>
              <a:latin typeface="Calibri" pitchFamily="34" charset="0"/>
            </a:endParaRPr>
          </a:p>
        </p:txBody>
      </p:sp>
      <p:sp>
        <p:nvSpPr>
          <p:cNvPr id="22" name="Text Box 26"/>
          <p:cNvSpPr txBox="1">
            <a:spLocks noChangeArrowheads="1"/>
          </p:cNvSpPr>
          <p:nvPr/>
        </p:nvSpPr>
        <p:spPr bwMode="auto">
          <a:xfrm>
            <a:off x="3849885" y="5622925"/>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89</a:t>
            </a:r>
            <a:endParaRPr lang="en-US" altLang="en-US" dirty="0">
              <a:solidFill>
                <a:schemeClr val="tx2"/>
              </a:solidFill>
              <a:latin typeface="Calibri" pitchFamily="34" charset="0"/>
            </a:endParaRPr>
          </a:p>
        </p:txBody>
      </p:sp>
      <p:sp>
        <p:nvSpPr>
          <p:cNvPr id="23" name="Text Box 28"/>
          <p:cNvSpPr txBox="1">
            <a:spLocks noChangeArrowheads="1"/>
          </p:cNvSpPr>
          <p:nvPr/>
        </p:nvSpPr>
        <p:spPr bwMode="auto">
          <a:xfrm>
            <a:off x="5438179" y="5622925"/>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12</a:t>
            </a:r>
            <a:endParaRPr lang="en-US" altLang="en-US" dirty="0">
              <a:solidFill>
                <a:schemeClr val="tx2"/>
              </a:solidFill>
              <a:latin typeface="Calibri" pitchFamily="34" charset="0"/>
            </a:endParaRPr>
          </a:p>
        </p:txBody>
      </p:sp>
      <p:sp>
        <p:nvSpPr>
          <p:cNvPr id="24" name="Text Box 30"/>
          <p:cNvSpPr txBox="1">
            <a:spLocks noChangeArrowheads="1"/>
          </p:cNvSpPr>
          <p:nvPr/>
        </p:nvSpPr>
        <p:spPr bwMode="auto">
          <a:xfrm>
            <a:off x="7028061" y="5622925"/>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36</a:t>
            </a:r>
            <a:endParaRPr lang="en-US" altLang="en-US" dirty="0">
              <a:solidFill>
                <a:schemeClr val="tx2"/>
              </a:solidFill>
              <a:latin typeface="Calibri" pitchFamily="34" charset="0"/>
            </a:endParaRPr>
          </a:p>
        </p:txBody>
      </p:sp>
      <p:sp>
        <p:nvSpPr>
          <p:cNvPr id="25" name="Line 16"/>
          <p:cNvSpPr>
            <a:spLocks noChangeShapeType="1"/>
          </p:cNvSpPr>
          <p:nvPr/>
        </p:nvSpPr>
        <p:spPr bwMode="auto">
          <a:xfrm>
            <a:off x="1828800" y="4114800"/>
            <a:ext cx="304800" cy="38100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6" name="Text Box 13"/>
          <p:cNvSpPr txBox="1">
            <a:spLocks noChangeArrowheads="1"/>
          </p:cNvSpPr>
          <p:nvPr/>
        </p:nvSpPr>
        <p:spPr bwMode="auto">
          <a:xfrm>
            <a:off x="1323291" y="3733800"/>
            <a:ext cx="10745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err="1" smtClean="0">
                <a:latin typeface="Calibri" pitchFamily="34" charset="0"/>
              </a:rPr>
              <a:t>MinSoFar</a:t>
            </a:r>
            <a:endParaRPr lang="en-US" altLang="en-US" dirty="0">
              <a:latin typeface="Calibri" pitchFamily="34" charset="0"/>
            </a:endParaRPr>
          </a:p>
        </p:txBody>
      </p:sp>
      <p:sp>
        <p:nvSpPr>
          <p:cNvPr id="29" name="Line 16"/>
          <p:cNvSpPr>
            <a:spLocks noChangeShapeType="1"/>
          </p:cNvSpPr>
          <p:nvPr/>
        </p:nvSpPr>
        <p:spPr bwMode="auto">
          <a:xfrm>
            <a:off x="2428875" y="3764728"/>
            <a:ext cx="41275" cy="731071"/>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0" name="Text Box 13"/>
          <p:cNvSpPr txBox="1">
            <a:spLocks noChangeArrowheads="1"/>
          </p:cNvSpPr>
          <p:nvPr/>
        </p:nvSpPr>
        <p:spPr bwMode="auto">
          <a:xfrm>
            <a:off x="1967421" y="3396265"/>
            <a:ext cx="761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err="1" smtClean="0">
                <a:latin typeface="Calibri" pitchFamily="34" charset="0"/>
              </a:rPr>
              <a:t>curPtr</a:t>
            </a:r>
            <a:endParaRPr lang="en-US" altLang="en-US" dirty="0">
              <a:latin typeface="Calibri" pitchFamily="34" charset="0"/>
            </a:endParaRPr>
          </a:p>
        </p:txBody>
      </p:sp>
      <p:sp>
        <p:nvSpPr>
          <p:cNvPr id="34" name="TextBox 33"/>
          <p:cNvSpPr txBox="1"/>
          <p:nvPr/>
        </p:nvSpPr>
        <p:spPr>
          <a:xfrm>
            <a:off x="3295432" y="3119266"/>
            <a:ext cx="4121641" cy="646331"/>
          </a:xfrm>
          <a:prstGeom prst="rect">
            <a:avLst/>
          </a:prstGeom>
          <a:solidFill>
            <a:srgbClr val="FEFEBE"/>
          </a:solidFill>
          <a:ln>
            <a:solidFill>
              <a:schemeClr val="tx1"/>
            </a:solidFill>
          </a:ln>
        </p:spPr>
        <p:txBody>
          <a:bodyPr wrap="none" rtlCol="0">
            <a:spAutoFit/>
          </a:bodyPr>
          <a:lstStyle/>
          <a:p>
            <a:r>
              <a:rPr lang="en-US" dirty="0" smtClean="0">
                <a:latin typeface="Comic Sans MS" panose="030F0702030302020204" pitchFamily="66" charset="0"/>
              </a:rPr>
              <a:t>First node is assumed to be minimum</a:t>
            </a:r>
          </a:p>
          <a:p>
            <a:r>
              <a:rPr lang="en-US" dirty="0" smtClean="0">
                <a:latin typeface="Comic Sans MS" panose="030F0702030302020204" pitchFamily="66" charset="0"/>
              </a:rPr>
              <a:t>until something lower is found</a:t>
            </a:r>
          </a:p>
        </p:txBody>
      </p:sp>
    </p:spTree>
    <p:extLst>
      <p:ext uri="{BB962C8B-B14F-4D97-AF65-F5344CB8AC3E}">
        <p14:creationId xmlns:p14="http://schemas.microsoft.com/office/powerpoint/2010/main" val="263730860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PQ as Unordered list</a:t>
            </a:r>
            <a:endParaRPr lang="en-US" dirty="0"/>
          </a:p>
        </p:txBody>
      </p:sp>
      <p:sp>
        <p:nvSpPr>
          <p:cNvPr id="3" name="Content Placeholder 2"/>
          <p:cNvSpPr>
            <a:spLocks noGrp="1"/>
          </p:cNvSpPr>
          <p:nvPr>
            <p:ph idx="1"/>
          </p:nvPr>
        </p:nvSpPr>
        <p:spPr>
          <a:xfrm>
            <a:off x="457200" y="1295401"/>
            <a:ext cx="8229600" cy="2100864"/>
          </a:xfrm>
        </p:spPr>
        <p:txBody>
          <a:bodyPr>
            <a:normAutofit fontScale="85000" lnSpcReduction="20000"/>
          </a:bodyPr>
          <a:lstStyle/>
          <a:p>
            <a:r>
              <a:rPr lang="en-US" b="1" dirty="0" err="1" smtClean="0"/>
              <a:t>removeItem</a:t>
            </a:r>
            <a:r>
              <a:rPr lang="en-US" dirty="0" smtClean="0"/>
              <a:t>() - remove item with minimum key</a:t>
            </a:r>
          </a:p>
          <a:p>
            <a:endParaRPr lang="en-US" dirty="0" smtClean="0"/>
          </a:p>
          <a:p>
            <a:r>
              <a:rPr lang="en-US" dirty="0" smtClean="0"/>
              <a:t>Whether using a singly or doubly linked list we must start either at the front or the back of the list and walk through the list to find the item</a:t>
            </a:r>
          </a:p>
          <a:p>
            <a:pPr lvl="1"/>
            <a:r>
              <a:rPr lang="en-US" dirty="0" smtClean="0"/>
              <a:t>This is O(n)… </a:t>
            </a:r>
            <a:endParaRPr lang="en-US" dirty="0"/>
          </a:p>
        </p:txBody>
      </p:sp>
      <p:sp>
        <p:nvSpPr>
          <p:cNvPr id="4" name="Rectangle 12"/>
          <p:cNvSpPr>
            <a:spLocks noChangeArrowheads="1"/>
          </p:cNvSpPr>
          <p:nvPr/>
        </p:nvSpPr>
        <p:spPr bwMode="auto">
          <a:xfrm>
            <a:off x="2198688"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5" name="Rectangle 14"/>
          <p:cNvSpPr>
            <a:spLocks noChangeArrowheads="1"/>
          </p:cNvSpPr>
          <p:nvPr/>
        </p:nvSpPr>
        <p:spPr bwMode="auto">
          <a:xfrm>
            <a:off x="2728913" y="4572000"/>
            <a:ext cx="528637"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6" name="Line 15"/>
          <p:cNvSpPr>
            <a:spLocks noChangeShapeType="1"/>
          </p:cNvSpPr>
          <p:nvPr/>
        </p:nvSpPr>
        <p:spPr bwMode="auto">
          <a:xfrm>
            <a:off x="2463800"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7" name="Line 16"/>
          <p:cNvSpPr>
            <a:spLocks noChangeShapeType="1"/>
          </p:cNvSpPr>
          <p:nvPr/>
        </p:nvSpPr>
        <p:spPr bwMode="auto">
          <a:xfrm flipV="1">
            <a:off x="2992438" y="4837113"/>
            <a:ext cx="795337"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8" name="Rectangle 17"/>
          <p:cNvSpPr>
            <a:spLocks noChangeArrowheads="1"/>
          </p:cNvSpPr>
          <p:nvPr/>
        </p:nvSpPr>
        <p:spPr bwMode="auto">
          <a:xfrm>
            <a:off x="3787775" y="4572000"/>
            <a:ext cx="528638"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9" name="Rectangle 18"/>
          <p:cNvSpPr>
            <a:spLocks noChangeArrowheads="1"/>
          </p:cNvSpPr>
          <p:nvPr/>
        </p:nvSpPr>
        <p:spPr bwMode="auto">
          <a:xfrm>
            <a:off x="4316413"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0" name="Line 19"/>
          <p:cNvSpPr>
            <a:spLocks noChangeShapeType="1"/>
          </p:cNvSpPr>
          <p:nvPr/>
        </p:nvSpPr>
        <p:spPr bwMode="auto">
          <a:xfrm flipV="1">
            <a:off x="4581525" y="4837113"/>
            <a:ext cx="793750"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1" name="Rectangle 20"/>
          <p:cNvSpPr>
            <a:spLocks noChangeArrowheads="1"/>
          </p:cNvSpPr>
          <p:nvPr/>
        </p:nvSpPr>
        <p:spPr bwMode="auto">
          <a:xfrm>
            <a:off x="5375275"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2" name="Rectangle 21"/>
          <p:cNvSpPr>
            <a:spLocks noChangeArrowheads="1"/>
          </p:cNvSpPr>
          <p:nvPr/>
        </p:nvSpPr>
        <p:spPr bwMode="auto">
          <a:xfrm>
            <a:off x="5905500"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3" name="Line 22"/>
          <p:cNvSpPr>
            <a:spLocks noChangeShapeType="1"/>
          </p:cNvSpPr>
          <p:nvPr/>
        </p:nvSpPr>
        <p:spPr bwMode="auto">
          <a:xfrm flipV="1">
            <a:off x="6170613" y="4837113"/>
            <a:ext cx="793750"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4" name="Rectangle 23"/>
          <p:cNvSpPr>
            <a:spLocks noChangeArrowheads="1"/>
          </p:cNvSpPr>
          <p:nvPr/>
        </p:nvSpPr>
        <p:spPr bwMode="auto">
          <a:xfrm>
            <a:off x="6964363"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5" name="Rectangle 24"/>
          <p:cNvSpPr>
            <a:spLocks noChangeArrowheads="1"/>
          </p:cNvSpPr>
          <p:nvPr/>
        </p:nvSpPr>
        <p:spPr bwMode="auto">
          <a:xfrm>
            <a:off x="7494588" y="4572000"/>
            <a:ext cx="528637"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6" name="Line 25"/>
          <p:cNvSpPr>
            <a:spLocks noChangeShapeType="1"/>
          </p:cNvSpPr>
          <p:nvPr/>
        </p:nvSpPr>
        <p:spPr bwMode="auto">
          <a:xfrm flipV="1">
            <a:off x="7758113" y="4837113"/>
            <a:ext cx="795337"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 name="Line 27"/>
          <p:cNvSpPr>
            <a:spLocks noChangeShapeType="1"/>
          </p:cNvSpPr>
          <p:nvPr/>
        </p:nvSpPr>
        <p:spPr bwMode="auto">
          <a:xfrm>
            <a:off x="4052888"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8" name="Line 29"/>
          <p:cNvSpPr>
            <a:spLocks noChangeShapeType="1"/>
          </p:cNvSpPr>
          <p:nvPr/>
        </p:nvSpPr>
        <p:spPr bwMode="auto">
          <a:xfrm>
            <a:off x="5640388"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 name="Line 31"/>
          <p:cNvSpPr>
            <a:spLocks noChangeShapeType="1"/>
          </p:cNvSpPr>
          <p:nvPr/>
        </p:nvSpPr>
        <p:spPr bwMode="auto">
          <a:xfrm>
            <a:off x="7229475"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0" name="Text Box 32"/>
          <p:cNvSpPr txBox="1">
            <a:spLocks noChangeArrowheads="1"/>
          </p:cNvSpPr>
          <p:nvPr/>
        </p:nvSpPr>
        <p:spPr bwMode="auto">
          <a:xfrm>
            <a:off x="8524875" y="4664075"/>
            <a:ext cx="3508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b="1">
                <a:solidFill>
                  <a:srgbClr val="0000FF"/>
                </a:solidFill>
                <a:latin typeface="Calibri" pitchFamily="34" charset="0"/>
                <a:sym typeface="Symbol" charset="2"/>
              </a:rPr>
              <a:t></a:t>
            </a:r>
            <a:endParaRPr lang="en-US" altLang="en-US" b="1">
              <a:solidFill>
                <a:srgbClr val="0000FF"/>
              </a:solidFill>
              <a:latin typeface="Calibri" pitchFamily="34" charset="0"/>
            </a:endParaRPr>
          </a:p>
        </p:txBody>
      </p:sp>
      <p:sp>
        <p:nvSpPr>
          <p:cNvPr id="21" name="Text Box 13"/>
          <p:cNvSpPr txBox="1">
            <a:spLocks noChangeArrowheads="1"/>
          </p:cNvSpPr>
          <p:nvPr/>
        </p:nvSpPr>
        <p:spPr bwMode="auto">
          <a:xfrm>
            <a:off x="2260798" y="5622925"/>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56</a:t>
            </a:r>
            <a:endParaRPr lang="en-US" altLang="en-US" dirty="0">
              <a:solidFill>
                <a:schemeClr val="tx2"/>
              </a:solidFill>
              <a:latin typeface="Calibri" pitchFamily="34" charset="0"/>
            </a:endParaRPr>
          </a:p>
        </p:txBody>
      </p:sp>
      <p:sp>
        <p:nvSpPr>
          <p:cNvPr id="22" name="Text Box 26"/>
          <p:cNvSpPr txBox="1">
            <a:spLocks noChangeArrowheads="1"/>
          </p:cNvSpPr>
          <p:nvPr/>
        </p:nvSpPr>
        <p:spPr bwMode="auto">
          <a:xfrm>
            <a:off x="3849885" y="5622925"/>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89</a:t>
            </a:r>
            <a:endParaRPr lang="en-US" altLang="en-US" dirty="0">
              <a:solidFill>
                <a:schemeClr val="tx2"/>
              </a:solidFill>
              <a:latin typeface="Calibri" pitchFamily="34" charset="0"/>
            </a:endParaRPr>
          </a:p>
        </p:txBody>
      </p:sp>
      <p:sp>
        <p:nvSpPr>
          <p:cNvPr id="23" name="Text Box 28"/>
          <p:cNvSpPr txBox="1">
            <a:spLocks noChangeArrowheads="1"/>
          </p:cNvSpPr>
          <p:nvPr/>
        </p:nvSpPr>
        <p:spPr bwMode="auto">
          <a:xfrm>
            <a:off x="5438179" y="5622925"/>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12</a:t>
            </a:r>
            <a:endParaRPr lang="en-US" altLang="en-US" dirty="0">
              <a:solidFill>
                <a:schemeClr val="tx2"/>
              </a:solidFill>
              <a:latin typeface="Calibri" pitchFamily="34" charset="0"/>
            </a:endParaRPr>
          </a:p>
        </p:txBody>
      </p:sp>
      <p:sp>
        <p:nvSpPr>
          <p:cNvPr id="24" name="Text Box 30"/>
          <p:cNvSpPr txBox="1">
            <a:spLocks noChangeArrowheads="1"/>
          </p:cNvSpPr>
          <p:nvPr/>
        </p:nvSpPr>
        <p:spPr bwMode="auto">
          <a:xfrm>
            <a:off x="7028061" y="5622925"/>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36</a:t>
            </a:r>
            <a:endParaRPr lang="en-US" altLang="en-US" dirty="0">
              <a:solidFill>
                <a:schemeClr val="tx2"/>
              </a:solidFill>
              <a:latin typeface="Calibri" pitchFamily="34" charset="0"/>
            </a:endParaRPr>
          </a:p>
        </p:txBody>
      </p:sp>
      <p:sp>
        <p:nvSpPr>
          <p:cNvPr id="25" name="Line 16"/>
          <p:cNvSpPr>
            <a:spLocks noChangeShapeType="1"/>
          </p:cNvSpPr>
          <p:nvPr/>
        </p:nvSpPr>
        <p:spPr bwMode="auto">
          <a:xfrm>
            <a:off x="1828800" y="4114800"/>
            <a:ext cx="304800" cy="38100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6" name="Text Box 13"/>
          <p:cNvSpPr txBox="1">
            <a:spLocks noChangeArrowheads="1"/>
          </p:cNvSpPr>
          <p:nvPr/>
        </p:nvSpPr>
        <p:spPr bwMode="auto">
          <a:xfrm>
            <a:off x="1323291" y="3733800"/>
            <a:ext cx="10745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err="1" smtClean="0">
                <a:latin typeface="Calibri" pitchFamily="34" charset="0"/>
              </a:rPr>
              <a:t>MinSoFar</a:t>
            </a:r>
            <a:endParaRPr lang="en-US" altLang="en-US" dirty="0">
              <a:latin typeface="Calibri" pitchFamily="34" charset="0"/>
            </a:endParaRPr>
          </a:p>
        </p:txBody>
      </p:sp>
      <p:sp>
        <p:nvSpPr>
          <p:cNvPr id="29" name="Line 16"/>
          <p:cNvSpPr>
            <a:spLocks noChangeShapeType="1"/>
          </p:cNvSpPr>
          <p:nvPr/>
        </p:nvSpPr>
        <p:spPr bwMode="auto">
          <a:xfrm>
            <a:off x="4016375" y="3826096"/>
            <a:ext cx="41275" cy="731071"/>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0" name="Text Box 13"/>
          <p:cNvSpPr txBox="1">
            <a:spLocks noChangeArrowheads="1"/>
          </p:cNvSpPr>
          <p:nvPr/>
        </p:nvSpPr>
        <p:spPr bwMode="auto">
          <a:xfrm>
            <a:off x="3554921" y="3457633"/>
            <a:ext cx="761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err="1" smtClean="0">
                <a:latin typeface="Calibri" pitchFamily="34" charset="0"/>
              </a:rPr>
              <a:t>curPtr</a:t>
            </a:r>
            <a:endParaRPr lang="en-US" altLang="en-US" dirty="0">
              <a:latin typeface="Calibri" pitchFamily="34" charset="0"/>
            </a:endParaRPr>
          </a:p>
        </p:txBody>
      </p:sp>
    </p:spTree>
    <p:extLst>
      <p:ext uri="{BB962C8B-B14F-4D97-AF65-F5344CB8AC3E}">
        <p14:creationId xmlns:p14="http://schemas.microsoft.com/office/powerpoint/2010/main" val="88544926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PQ as Unordered list</a:t>
            </a:r>
            <a:endParaRPr lang="en-US" dirty="0"/>
          </a:p>
        </p:txBody>
      </p:sp>
      <p:sp>
        <p:nvSpPr>
          <p:cNvPr id="3" name="Content Placeholder 2"/>
          <p:cNvSpPr>
            <a:spLocks noGrp="1"/>
          </p:cNvSpPr>
          <p:nvPr>
            <p:ph idx="1"/>
          </p:nvPr>
        </p:nvSpPr>
        <p:spPr>
          <a:xfrm>
            <a:off x="457200" y="1295401"/>
            <a:ext cx="8229600" cy="2100864"/>
          </a:xfrm>
        </p:spPr>
        <p:txBody>
          <a:bodyPr>
            <a:normAutofit fontScale="85000" lnSpcReduction="20000"/>
          </a:bodyPr>
          <a:lstStyle/>
          <a:p>
            <a:r>
              <a:rPr lang="en-US" b="1" dirty="0" err="1" smtClean="0"/>
              <a:t>removeItem</a:t>
            </a:r>
            <a:r>
              <a:rPr lang="en-US" dirty="0" smtClean="0"/>
              <a:t>() - remove item with minimum key</a:t>
            </a:r>
          </a:p>
          <a:p>
            <a:endParaRPr lang="en-US" dirty="0" smtClean="0"/>
          </a:p>
          <a:p>
            <a:r>
              <a:rPr lang="en-US" dirty="0" smtClean="0"/>
              <a:t>Whether using a singly or doubly linked list we must start either at the front or the back of the list and walk through the list to find the item</a:t>
            </a:r>
          </a:p>
          <a:p>
            <a:pPr lvl="1"/>
            <a:r>
              <a:rPr lang="en-US" dirty="0" smtClean="0"/>
              <a:t>This is O(n)… </a:t>
            </a:r>
            <a:endParaRPr lang="en-US" dirty="0"/>
          </a:p>
        </p:txBody>
      </p:sp>
      <p:sp>
        <p:nvSpPr>
          <p:cNvPr id="4" name="Rectangle 12"/>
          <p:cNvSpPr>
            <a:spLocks noChangeArrowheads="1"/>
          </p:cNvSpPr>
          <p:nvPr/>
        </p:nvSpPr>
        <p:spPr bwMode="auto">
          <a:xfrm>
            <a:off x="2198688"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5" name="Rectangle 14"/>
          <p:cNvSpPr>
            <a:spLocks noChangeArrowheads="1"/>
          </p:cNvSpPr>
          <p:nvPr/>
        </p:nvSpPr>
        <p:spPr bwMode="auto">
          <a:xfrm>
            <a:off x="2728913" y="4572000"/>
            <a:ext cx="528637"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6" name="Line 15"/>
          <p:cNvSpPr>
            <a:spLocks noChangeShapeType="1"/>
          </p:cNvSpPr>
          <p:nvPr/>
        </p:nvSpPr>
        <p:spPr bwMode="auto">
          <a:xfrm>
            <a:off x="2463800"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7" name="Line 16"/>
          <p:cNvSpPr>
            <a:spLocks noChangeShapeType="1"/>
          </p:cNvSpPr>
          <p:nvPr/>
        </p:nvSpPr>
        <p:spPr bwMode="auto">
          <a:xfrm flipV="1">
            <a:off x="2992438" y="4837113"/>
            <a:ext cx="795337"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8" name="Rectangle 17"/>
          <p:cNvSpPr>
            <a:spLocks noChangeArrowheads="1"/>
          </p:cNvSpPr>
          <p:nvPr/>
        </p:nvSpPr>
        <p:spPr bwMode="auto">
          <a:xfrm>
            <a:off x="3787775" y="4572000"/>
            <a:ext cx="528638"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9" name="Rectangle 18"/>
          <p:cNvSpPr>
            <a:spLocks noChangeArrowheads="1"/>
          </p:cNvSpPr>
          <p:nvPr/>
        </p:nvSpPr>
        <p:spPr bwMode="auto">
          <a:xfrm>
            <a:off x="4316413"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0" name="Line 19"/>
          <p:cNvSpPr>
            <a:spLocks noChangeShapeType="1"/>
          </p:cNvSpPr>
          <p:nvPr/>
        </p:nvSpPr>
        <p:spPr bwMode="auto">
          <a:xfrm flipV="1">
            <a:off x="4581525" y="4837113"/>
            <a:ext cx="793750"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1" name="Rectangle 20"/>
          <p:cNvSpPr>
            <a:spLocks noChangeArrowheads="1"/>
          </p:cNvSpPr>
          <p:nvPr/>
        </p:nvSpPr>
        <p:spPr bwMode="auto">
          <a:xfrm>
            <a:off x="5375275"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2" name="Rectangle 21"/>
          <p:cNvSpPr>
            <a:spLocks noChangeArrowheads="1"/>
          </p:cNvSpPr>
          <p:nvPr/>
        </p:nvSpPr>
        <p:spPr bwMode="auto">
          <a:xfrm>
            <a:off x="5905500"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3" name="Line 22"/>
          <p:cNvSpPr>
            <a:spLocks noChangeShapeType="1"/>
          </p:cNvSpPr>
          <p:nvPr/>
        </p:nvSpPr>
        <p:spPr bwMode="auto">
          <a:xfrm flipV="1">
            <a:off x="6170613" y="4837113"/>
            <a:ext cx="793750"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4" name="Rectangle 23"/>
          <p:cNvSpPr>
            <a:spLocks noChangeArrowheads="1"/>
          </p:cNvSpPr>
          <p:nvPr/>
        </p:nvSpPr>
        <p:spPr bwMode="auto">
          <a:xfrm>
            <a:off x="6964363"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5" name="Rectangle 24"/>
          <p:cNvSpPr>
            <a:spLocks noChangeArrowheads="1"/>
          </p:cNvSpPr>
          <p:nvPr/>
        </p:nvSpPr>
        <p:spPr bwMode="auto">
          <a:xfrm>
            <a:off x="7494588" y="4572000"/>
            <a:ext cx="528637"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6" name="Line 25"/>
          <p:cNvSpPr>
            <a:spLocks noChangeShapeType="1"/>
          </p:cNvSpPr>
          <p:nvPr/>
        </p:nvSpPr>
        <p:spPr bwMode="auto">
          <a:xfrm flipV="1">
            <a:off x="7758113" y="4837113"/>
            <a:ext cx="795337"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 name="Line 27"/>
          <p:cNvSpPr>
            <a:spLocks noChangeShapeType="1"/>
          </p:cNvSpPr>
          <p:nvPr/>
        </p:nvSpPr>
        <p:spPr bwMode="auto">
          <a:xfrm>
            <a:off x="4052888"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8" name="Line 29"/>
          <p:cNvSpPr>
            <a:spLocks noChangeShapeType="1"/>
          </p:cNvSpPr>
          <p:nvPr/>
        </p:nvSpPr>
        <p:spPr bwMode="auto">
          <a:xfrm>
            <a:off x="5640388"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 name="Line 31"/>
          <p:cNvSpPr>
            <a:spLocks noChangeShapeType="1"/>
          </p:cNvSpPr>
          <p:nvPr/>
        </p:nvSpPr>
        <p:spPr bwMode="auto">
          <a:xfrm>
            <a:off x="7229475"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0" name="Text Box 32"/>
          <p:cNvSpPr txBox="1">
            <a:spLocks noChangeArrowheads="1"/>
          </p:cNvSpPr>
          <p:nvPr/>
        </p:nvSpPr>
        <p:spPr bwMode="auto">
          <a:xfrm>
            <a:off x="8524875" y="4664075"/>
            <a:ext cx="3508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b="1">
                <a:solidFill>
                  <a:srgbClr val="0000FF"/>
                </a:solidFill>
                <a:latin typeface="Calibri" pitchFamily="34" charset="0"/>
                <a:sym typeface="Symbol" charset="2"/>
              </a:rPr>
              <a:t></a:t>
            </a:r>
            <a:endParaRPr lang="en-US" altLang="en-US" b="1">
              <a:solidFill>
                <a:srgbClr val="0000FF"/>
              </a:solidFill>
              <a:latin typeface="Calibri" pitchFamily="34" charset="0"/>
            </a:endParaRPr>
          </a:p>
        </p:txBody>
      </p:sp>
      <p:sp>
        <p:nvSpPr>
          <p:cNvPr id="21" name="Text Box 13"/>
          <p:cNvSpPr txBox="1">
            <a:spLocks noChangeArrowheads="1"/>
          </p:cNvSpPr>
          <p:nvPr/>
        </p:nvSpPr>
        <p:spPr bwMode="auto">
          <a:xfrm>
            <a:off x="2260798" y="5622925"/>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56</a:t>
            </a:r>
            <a:endParaRPr lang="en-US" altLang="en-US" dirty="0">
              <a:solidFill>
                <a:schemeClr val="tx2"/>
              </a:solidFill>
              <a:latin typeface="Calibri" pitchFamily="34" charset="0"/>
            </a:endParaRPr>
          </a:p>
        </p:txBody>
      </p:sp>
      <p:sp>
        <p:nvSpPr>
          <p:cNvPr id="22" name="Text Box 26"/>
          <p:cNvSpPr txBox="1">
            <a:spLocks noChangeArrowheads="1"/>
          </p:cNvSpPr>
          <p:nvPr/>
        </p:nvSpPr>
        <p:spPr bwMode="auto">
          <a:xfrm>
            <a:off x="3849885" y="5622925"/>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89</a:t>
            </a:r>
            <a:endParaRPr lang="en-US" altLang="en-US" dirty="0">
              <a:solidFill>
                <a:schemeClr val="tx2"/>
              </a:solidFill>
              <a:latin typeface="Calibri" pitchFamily="34" charset="0"/>
            </a:endParaRPr>
          </a:p>
        </p:txBody>
      </p:sp>
      <p:sp>
        <p:nvSpPr>
          <p:cNvPr id="23" name="Text Box 28"/>
          <p:cNvSpPr txBox="1">
            <a:spLocks noChangeArrowheads="1"/>
          </p:cNvSpPr>
          <p:nvPr/>
        </p:nvSpPr>
        <p:spPr bwMode="auto">
          <a:xfrm>
            <a:off x="5438179" y="5622925"/>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12</a:t>
            </a:r>
            <a:endParaRPr lang="en-US" altLang="en-US" dirty="0">
              <a:solidFill>
                <a:schemeClr val="tx2"/>
              </a:solidFill>
              <a:latin typeface="Calibri" pitchFamily="34" charset="0"/>
            </a:endParaRPr>
          </a:p>
        </p:txBody>
      </p:sp>
      <p:sp>
        <p:nvSpPr>
          <p:cNvPr id="24" name="Text Box 30"/>
          <p:cNvSpPr txBox="1">
            <a:spLocks noChangeArrowheads="1"/>
          </p:cNvSpPr>
          <p:nvPr/>
        </p:nvSpPr>
        <p:spPr bwMode="auto">
          <a:xfrm>
            <a:off x="7028061" y="5622925"/>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36</a:t>
            </a:r>
            <a:endParaRPr lang="en-US" altLang="en-US" dirty="0">
              <a:solidFill>
                <a:schemeClr val="tx2"/>
              </a:solidFill>
              <a:latin typeface="Calibri" pitchFamily="34" charset="0"/>
            </a:endParaRPr>
          </a:p>
        </p:txBody>
      </p:sp>
      <p:sp>
        <p:nvSpPr>
          <p:cNvPr id="25" name="Line 16"/>
          <p:cNvSpPr>
            <a:spLocks noChangeShapeType="1"/>
          </p:cNvSpPr>
          <p:nvPr/>
        </p:nvSpPr>
        <p:spPr bwMode="auto">
          <a:xfrm>
            <a:off x="4955737" y="4291879"/>
            <a:ext cx="304800" cy="38100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6" name="Text Box 13"/>
          <p:cNvSpPr txBox="1">
            <a:spLocks noChangeArrowheads="1"/>
          </p:cNvSpPr>
          <p:nvPr/>
        </p:nvSpPr>
        <p:spPr bwMode="auto">
          <a:xfrm>
            <a:off x="4450228" y="3910879"/>
            <a:ext cx="10745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err="1" smtClean="0">
                <a:latin typeface="Calibri" pitchFamily="34" charset="0"/>
              </a:rPr>
              <a:t>MinSoFar</a:t>
            </a:r>
            <a:endParaRPr lang="en-US" altLang="en-US" dirty="0">
              <a:latin typeface="Calibri" pitchFamily="34" charset="0"/>
            </a:endParaRPr>
          </a:p>
        </p:txBody>
      </p:sp>
      <p:sp>
        <p:nvSpPr>
          <p:cNvPr id="29" name="Line 16"/>
          <p:cNvSpPr>
            <a:spLocks noChangeShapeType="1"/>
          </p:cNvSpPr>
          <p:nvPr/>
        </p:nvSpPr>
        <p:spPr bwMode="auto">
          <a:xfrm>
            <a:off x="5605462" y="3810395"/>
            <a:ext cx="41275" cy="731071"/>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0" name="Text Box 13"/>
          <p:cNvSpPr txBox="1">
            <a:spLocks noChangeArrowheads="1"/>
          </p:cNvSpPr>
          <p:nvPr/>
        </p:nvSpPr>
        <p:spPr bwMode="auto">
          <a:xfrm>
            <a:off x="5144008" y="3441932"/>
            <a:ext cx="761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err="1" smtClean="0">
                <a:latin typeface="Calibri" pitchFamily="34" charset="0"/>
              </a:rPr>
              <a:t>curPtr</a:t>
            </a:r>
            <a:endParaRPr lang="en-US" altLang="en-US" dirty="0">
              <a:latin typeface="Calibri" pitchFamily="34" charset="0"/>
            </a:endParaRPr>
          </a:p>
        </p:txBody>
      </p:sp>
      <p:sp>
        <p:nvSpPr>
          <p:cNvPr id="31" name="TextBox 30"/>
          <p:cNvSpPr txBox="1"/>
          <p:nvPr/>
        </p:nvSpPr>
        <p:spPr>
          <a:xfrm rot="20830287">
            <a:off x="1522912" y="3410927"/>
            <a:ext cx="2488182" cy="646331"/>
          </a:xfrm>
          <a:prstGeom prst="rect">
            <a:avLst/>
          </a:prstGeom>
          <a:solidFill>
            <a:srgbClr val="FEFEBE"/>
          </a:solidFill>
          <a:ln>
            <a:solidFill>
              <a:schemeClr val="tx1"/>
            </a:solidFill>
          </a:ln>
        </p:spPr>
        <p:txBody>
          <a:bodyPr wrap="none" rtlCol="0">
            <a:spAutoFit/>
          </a:bodyPr>
          <a:lstStyle/>
          <a:p>
            <a:r>
              <a:rPr lang="en-US" dirty="0" smtClean="0">
                <a:latin typeface="Comic Sans MS" panose="030F0702030302020204" pitchFamily="66" charset="0"/>
              </a:rPr>
              <a:t>Found something &lt; 56</a:t>
            </a:r>
          </a:p>
          <a:p>
            <a:r>
              <a:rPr lang="en-US" dirty="0" smtClean="0">
                <a:latin typeface="Comic Sans MS" panose="030F0702030302020204" pitchFamily="66" charset="0"/>
              </a:rPr>
              <a:t>So adjust </a:t>
            </a:r>
            <a:r>
              <a:rPr lang="en-US" dirty="0" err="1" smtClean="0">
                <a:latin typeface="Comic Sans MS" panose="030F0702030302020204" pitchFamily="66" charset="0"/>
              </a:rPr>
              <a:t>MinSoFar</a:t>
            </a:r>
            <a:endParaRPr lang="en-US" dirty="0" smtClean="0">
              <a:latin typeface="Comic Sans MS" panose="030F0702030302020204" pitchFamily="66" charset="0"/>
            </a:endParaRPr>
          </a:p>
        </p:txBody>
      </p:sp>
    </p:spTree>
    <p:extLst>
      <p:ext uri="{BB962C8B-B14F-4D97-AF65-F5344CB8AC3E}">
        <p14:creationId xmlns:p14="http://schemas.microsoft.com/office/powerpoint/2010/main" val="163369537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PQ as Unordered list</a:t>
            </a:r>
            <a:endParaRPr lang="en-US" dirty="0"/>
          </a:p>
        </p:txBody>
      </p:sp>
      <p:sp>
        <p:nvSpPr>
          <p:cNvPr id="3" name="Content Placeholder 2"/>
          <p:cNvSpPr>
            <a:spLocks noGrp="1"/>
          </p:cNvSpPr>
          <p:nvPr>
            <p:ph idx="1"/>
          </p:nvPr>
        </p:nvSpPr>
        <p:spPr>
          <a:xfrm>
            <a:off x="457200" y="1295401"/>
            <a:ext cx="8229600" cy="2100864"/>
          </a:xfrm>
        </p:spPr>
        <p:txBody>
          <a:bodyPr>
            <a:normAutofit fontScale="85000" lnSpcReduction="20000"/>
          </a:bodyPr>
          <a:lstStyle/>
          <a:p>
            <a:r>
              <a:rPr lang="en-US" b="1" dirty="0" err="1" smtClean="0"/>
              <a:t>removeItem</a:t>
            </a:r>
            <a:r>
              <a:rPr lang="en-US" dirty="0" smtClean="0"/>
              <a:t>() - remove item with minimum key</a:t>
            </a:r>
          </a:p>
          <a:p>
            <a:endParaRPr lang="en-US" dirty="0" smtClean="0"/>
          </a:p>
          <a:p>
            <a:r>
              <a:rPr lang="en-US" dirty="0" smtClean="0"/>
              <a:t>Whether using a singly or doubly linked list we must start either at the front or the back of the list and walk through the list to find the item</a:t>
            </a:r>
          </a:p>
          <a:p>
            <a:pPr lvl="1"/>
            <a:r>
              <a:rPr lang="en-US" dirty="0" smtClean="0"/>
              <a:t>This is O(n)… </a:t>
            </a:r>
            <a:endParaRPr lang="en-US" dirty="0"/>
          </a:p>
        </p:txBody>
      </p:sp>
      <p:sp>
        <p:nvSpPr>
          <p:cNvPr id="4" name="Rectangle 12"/>
          <p:cNvSpPr>
            <a:spLocks noChangeArrowheads="1"/>
          </p:cNvSpPr>
          <p:nvPr/>
        </p:nvSpPr>
        <p:spPr bwMode="auto">
          <a:xfrm>
            <a:off x="2198688"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5" name="Rectangle 14"/>
          <p:cNvSpPr>
            <a:spLocks noChangeArrowheads="1"/>
          </p:cNvSpPr>
          <p:nvPr/>
        </p:nvSpPr>
        <p:spPr bwMode="auto">
          <a:xfrm>
            <a:off x="2728913" y="4572000"/>
            <a:ext cx="528637"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6" name="Line 15"/>
          <p:cNvSpPr>
            <a:spLocks noChangeShapeType="1"/>
          </p:cNvSpPr>
          <p:nvPr/>
        </p:nvSpPr>
        <p:spPr bwMode="auto">
          <a:xfrm>
            <a:off x="2463800"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7" name="Line 16"/>
          <p:cNvSpPr>
            <a:spLocks noChangeShapeType="1"/>
          </p:cNvSpPr>
          <p:nvPr/>
        </p:nvSpPr>
        <p:spPr bwMode="auto">
          <a:xfrm flipV="1">
            <a:off x="2992438" y="4837113"/>
            <a:ext cx="795337"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8" name="Rectangle 17"/>
          <p:cNvSpPr>
            <a:spLocks noChangeArrowheads="1"/>
          </p:cNvSpPr>
          <p:nvPr/>
        </p:nvSpPr>
        <p:spPr bwMode="auto">
          <a:xfrm>
            <a:off x="3787775" y="4572000"/>
            <a:ext cx="528638"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9" name="Rectangle 18"/>
          <p:cNvSpPr>
            <a:spLocks noChangeArrowheads="1"/>
          </p:cNvSpPr>
          <p:nvPr/>
        </p:nvSpPr>
        <p:spPr bwMode="auto">
          <a:xfrm>
            <a:off x="4316413"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0" name="Line 19"/>
          <p:cNvSpPr>
            <a:spLocks noChangeShapeType="1"/>
          </p:cNvSpPr>
          <p:nvPr/>
        </p:nvSpPr>
        <p:spPr bwMode="auto">
          <a:xfrm flipV="1">
            <a:off x="4581525" y="4837113"/>
            <a:ext cx="793750"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1" name="Rectangle 20"/>
          <p:cNvSpPr>
            <a:spLocks noChangeArrowheads="1"/>
          </p:cNvSpPr>
          <p:nvPr/>
        </p:nvSpPr>
        <p:spPr bwMode="auto">
          <a:xfrm>
            <a:off x="5375275"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2" name="Rectangle 21"/>
          <p:cNvSpPr>
            <a:spLocks noChangeArrowheads="1"/>
          </p:cNvSpPr>
          <p:nvPr/>
        </p:nvSpPr>
        <p:spPr bwMode="auto">
          <a:xfrm>
            <a:off x="5905500"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3" name="Line 22"/>
          <p:cNvSpPr>
            <a:spLocks noChangeShapeType="1"/>
          </p:cNvSpPr>
          <p:nvPr/>
        </p:nvSpPr>
        <p:spPr bwMode="auto">
          <a:xfrm flipV="1">
            <a:off x="6170613" y="4837113"/>
            <a:ext cx="793750"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4" name="Rectangle 23"/>
          <p:cNvSpPr>
            <a:spLocks noChangeArrowheads="1"/>
          </p:cNvSpPr>
          <p:nvPr/>
        </p:nvSpPr>
        <p:spPr bwMode="auto">
          <a:xfrm>
            <a:off x="6964363"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5" name="Rectangle 24"/>
          <p:cNvSpPr>
            <a:spLocks noChangeArrowheads="1"/>
          </p:cNvSpPr>
          <p:nvPr/>
        </p:nvSpPr>
        <p:spPr bwMode="auto">
          <a:xfrm>
            <a:off x="7494588" y="4572000"/>
            <a:ext cx="528637"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6" name="Line 25"/>
          <p:cNvSpPr>
            <a:spLocks noChangeShapeType="1"/>
          </p:cNvSpPr>
          <p:nvPr/>
        </p:nvSpPr>
        <p:spPr bwMode="auto">
          <a:xfrm flipV="1">
            <a:off x="7758113" y="4837113"/>
            <a:ext cx="795337"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 name="Line 27"/>
          <p:cNvSpPr>
            <a:spLocks noChangeShapeType="1"/>
          </p:cNvSpPr>
          <p:nvPr/>
        </p:nvSpPr>
        <p:spPr bwMode="auto">
          <a:xfrm>
            <a:off x="4052888"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8" name="Line 29"/>
          <p:cNvSpPr>
            <a:spLocks noChangeShapeType="1"/>
          </p:cNvSpPr>
          <p:nvPr/>
        </p:nvSpPr>
        <p:spPr bwMode="auto">
          <a:xfrm>
            <a:off x="5640388"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 name="Line 31"/>
          <p:cNvSpPr>
            <a:spLocks noChangeShapeType="1"/>
          </p:cNvSpPr>
          <p:nvPr/>
        </p:nvSpPr>
        <p:spPr bwMode="auto">
          <a:xfrm>
            <a:off x="7229475"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0" name="Text Box 32"/>
          <p:cNvSpPr txBox="1">
            <a:spLocks noChangeArrowheads="1"/>
          </p:cNvSpPr>
          <p:nvPr/>
        </p:nvSpPr>
        <p:spPr bwMode="auto">
          <a:xfrm>
            <a:off x="8524875" y="4664075"/>
            <a:ext cx="3508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b="1">
                <a:solidFill>
                  <a:srgbClr val="0000FF"/>
                </a:solidFill>
                <a:latin typeface="Calibri" pitchFamily="34" charset="0"/>
                <a:sym typeface="Symbol" charset="2"/>
              </a:rPr>
              <a:t></a:t>
            </a:r>
            <a:endParaRPr lang="en-US" altLang="en-US" b="1">
              <a:solidFill>
                <a:srgbClr val="0000FF"/>
              </a:solidFill>
              <a:latin typeface="Calibri" pitchFamily="34" charset="0"/>
            </a:endParaRPr>
          </a:p>
        </p:txBody>
      </p:sp>
      <p:sp>
        <p:nvSpPr>
          <p:cNvPr id="21" name="Text Box 13"/>
          <p:cNvSpPr txBox="1">
            <a:spLocks noChangeArrowheads="1"/>
          </p:cNvSpPr>
          <p:nvPr/>
        </p:nvSpPr>
        <p:spPr bwMode="auto">
          <a:xfrm>
            <a:off x="2260798" y="5622925"/>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56</a:t>
            </a:r>
            <a:endParaRPr lang="en-US" altLang="en-US" dirty="0">
              <a:solidFill>
                <a:schemeClr val="tx2"/>
              </a:solidFill>
              <a:latin typeface="Calibri" pitchFamily="34" charset="0"/>
            </a:endParaRPr>
          </a:p>
        </p:txBody>
      </p:sp>
      <p:sp>
        <p:nvSpPr>
          <p:cNvPr id="22" name="Text Box 26"/>
          <p:cNvSpPr txBox="1">
            <a:spLocks noChangeArrowheads="1"/>
          </p:cNvSpPr>
          <p:nvPr/>
        </p:nvSpPr>
        <p:spPr bwMode="auto">
          <a:xfrm>
            <a:off x="3849885" y="5622925"/>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89</a:t>
            </a:r>
            <a:endParaRPr lang="en-US" altLang="en-US" dirty="0">
              <a:solidFill>
                <a:schemeClr val="tx2"/>
              </a:solidFill>
              <a:latin typeface="Calibri" pitchFamily="34" charset="0"/>
            </a:endParaRPr>
          </a:p>
        </p:txBody>
      </p:sp>
      <p:sp>
        <p:nvSpPr>
          <p:cNvPr id="23" name="Text Box 28"/>
          <p:cNvSpPr txBox="1">
            <a:spLocks noChangeArrowheads="1"/>
          </p:cNvSpPr>
          <p:nvPr/>
        </p:nvSpPr>
        <p:spPr bwMode="auto">
          <a:xfrm>
            <a:off x="5438179" y="5622925"/>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12</a:t>
            </a:r>
            <a:endParaRPr lang="en-US" altLang="en-US" dirty="0">
              <a:solidFill>
                <a:schemeClr val="tx2"/>
              </a:solidFill>
              <a:latin typeface="Calibri" pitchFamily="34" charset="0"/>
            </a:endParaRPr>
          </a:p>
        </p:txBody>
      </p:sp>
      <p:sp>
        <p:nvSpPr>
          <p:cNvPr id="24" name="Text Box 30"/>
          <p:cNvSpPr txBox="1">
            <a:spLocks noChangeArrowheads="1"/>
          </p:cNvSpPr>
          <p:nvPr/>
        </p:nvSpPr>
        <p:spPr bwMode="auto">
          <a:xfrm>
            <a:off x="7028061" y="5622925"/>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36</a:t>
            </a:r>
            <a:endParaRPr lang="en-US" altLang="en-US" dirty="0">
              <a:solidFill>
                <a:schemeClr val="tx2"/>
              </a:solidFill>
              <a:latin typeface="Calibri" pitchFamily="34" charset="0"/>
            </a:endParaRPr>
          </a:p>
        </p:txBody>
      </p:sp>
      <p:sp>
        <p:nvSpPr>
          <p:cNvPr id="25" name="Line 16"/>
          <p:cNvSpPr>
            <a:spLocks noChangeShapeType="1"/>
          </p:cNvSpPr>
          <p:nvPr/>
        </p:nvSpPr>
        <p:spPr bwMode="auto">
          <a:xfrm>
            <a:off x="4955737" y="4291879"/>
            <a:ext cx="304800" cy="38100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6" name="Text Box 13"/>
          <p:cNvSpPr txBox="1">
            <a:spLocks noChangeArrowheads="1"/>
          </p:cNvSpPr>
          <p:nvPr/>
        </p:nvSpPr>
        <p:spPr bwMode="auto">
          <a:xfrm>
            <a:off x="4450228" y="3910879"/>
            <a:ext cx="10745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err="1" smtClean="0">
                <a:latin typeface="Calibri" pitchFamily="34" charset="0"/>
              </a:rPr>
              <a:t>MinSoFar</a:t>
            </a:r>
            <a:endParaRPr lang="en-US" altLang="en-US" dirty="0">
              <a:latin typeface="Calibri" pitchFamily="34" charset="0"/>
            </a:endParaRPr>
          </a:p>
        </p:txBody>
      </p:sp>
      <p:sp>
        <p:nvSpPr>
          <p:cNvPr id="29" name="Line 16"/>
          <p:cNvSpPr>
            <a:spLocks noChangeShapeType="1"/>
          </p:cNvSpPr>
          <p:nvPr/>
        </p:nvSpPr>
        <p:spPr bwMode="auto">
          <a:xfrm>
            <a:off x="7146727" y="3767625"/>
            <a:ext cx="41275" cy="731071"/>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0" name="Text Box 13"/>
          <p:cNvSpPr txBox="1">
            <a:spLocks noChangeArrowheads="1"/>
          </p:cNvSpPr>
          <p:nvPr/>
        </p:nvSpPr>
        <p:spPr bwMode="auto">
          <a:xfrm>
            <a:off x="6685273" y="3399162"/>
            <a:ext cx="761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err="1" smtClean="0">
                <a:latin typeface="Calibri" pitchFamily="34" charset="0"/>
              </a:rPr>
              <a:t>curPtr</a:t>
            </a:r>
            <a:endParaRPr lang="en-US" altLang="en-US" dirty="0">
              <a:latin typeface="Calibri" pitchFamily="34" charset="0"/>
            </a:endParaRPr>
          </a:p>
        </p:txBody>
      </p:sp>
    </p:spTree>
    <p:extLst>
      <p:ext uri="{BB962C8B-B14F-4D97-AF65-F5344CB8AC3E}">
        <p14:creationId xmlns:p14="http://schemas.microsoft.com/office/powerpoint/2010/main" val="416022602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PQ as Unordered list</a:t>
            </a:r>
            <a:endParaRPr lang="en-US" dirty="0"/>
          </a:p>
        </p:txBody>
      </p:sp>
      <p:sp>
        <p:nvSpPr>
          <p:cNvPr id="3" name="Content Placeholder 2"/>
          <p:cNvSpPr>
            <a:spLocks noGrp="1"/>
          </p:cNvSpPr>
          <p:nvPr>
            <p:ph idx="1"/>
          </p:nvPr>
        </p:nvSpPr>
        <p:spPr>
          <a:xfrm>
            <a:off x="457200" y="1295401"/>
            <a:ext cx="8229600" cy="2100864"/>
          </a:xfrm>
        </p:spPr>
        <p:txBody>
          <a:bodyPr>
            <a:normAutofit fontScale="85000" lnSpcReduction="20000"/>
          </a:bodyPr>
          <a:lstStyle/>
          <a:p>
            <a:r>
              <a:rPr lang="en-US" b="1" dirty="0" err="1" smtClean="0"/>
              <a:t>removeItem</a:t>
            </a:r>
            <a:r>
              <a:rPr lang="en-US" dirty="0" smtClean="0"/>
              <a:t>() - remove item with minimum key</a:t>
            </a:r>
          </a:p>
          <a:p>
            <a:endParaRPr lang="en-US" dirty="0" smtClean="0"/>
          </a:p>
          <a:p>
            <a:r>
              <a:rPr lang="en-US" dirty="0" smtClean="0"/>
              <a:t>Whether using a singly or doubly linked list we must start either at the front or the back of the list and walk through the list to find the item</a:t>
            </a:r>
          </a:p>
          <a:p>
            <a:pPr lvl="1"/>
            <a:r>
              <a:rPr lang="en-US" dirty="0" smtClean="0"/>
              <a:t>This is O(n)… </a:t>
            </a:r>
            <a:endParaRPr lang="en-US" dirty="0"/>
          </a:p>
        </p:txBody>
      </p:sp>
      <p:sp>
        <p:nvSpPr>
          <p:cNvPr id="4" name="Rectangle 12"/>
          <p:cNvSpPr>
            <a:spLocks noChangeArrowheads="1"/>
          </p:cNvSpPr>
          <p:nvPr/>
        </p:nvSpPr>
        <p:spPr bwMode="auto">
          <a:xfrm>
            <a:off x="2198688"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5" name="Rectangle 14"/>
          <p:cNvSpPr>
            <a:spLocks noChangeArrowheads="1"/>
          </p:cNvSpPr>
          <p:nvPr/>
        </p:nvSpPr>
        <p:spPr bwMode="auto">
          <a:xfrm>
            <a:off x="2728913" y="4572000"/>
            <a:ext cx="528637"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6" name="Line 15"/>
          <p:cNvSpPr>
            <a:spLocks noChangeShapeType="1"/>
          </p:cNvSpPr>
          <p:nvPr/>
        </p:nvSpPr>
        <p:spPr bwMode="auto">
          <a:xfrm>
            <a:off x="2463800"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7" name="Line 16"/>
          <p:cNvSpPr>
            <a:spLocks noChangeShapeType="1"/>
          </p:cNvSpPr>
          <p:nvPr/>
        </p:nvSpPr>
        <p:spPr bwMode="auto">
          <a:xfrm flipV="1">
            <a:off x="2992438" y="4837113"/>
            <a:ext cx="795337"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8" name="Rectangle 17"/>
          <p:cNvSpPr>
            <a:spLocks noChangeArrowheads="1"/>
          </p:cNvSpPr>
          <p:nvPr/>
        </p:nvSpPr>
        <p:spPr bwMode="auto">
          <a:xfrm>
            <a:off x="3787775" y="4572000"/>
            <a:ext cx="528638"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9" name="Rectangle 18"/>
          <p:cNvSpPr>
            <a:spLocks noChangeArrowheads="1"/>
          </p:cNvSpPr>
          <p:nvPr/>
        </p:nvSpPr>
        <p:spPr bwMode="auto">
          <a:xfrm>
            <a:off x="4316413"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0" name="Line 19"/>
          <p:cNvSpPr>
            <a:spLocks noChangeShapeType="1"/>
          </p:cNvSpPr>
          <p:nvPr/>
        </p:nvSpPr>
        <p:spPr bwMode="auto">
          <a:xfrm flipV="1">
            <a:off x="4581525" y="4837113"/>
            <a:ext cx="793750"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1" name="Rectangle 20"/>
          <p:cNvSpPr>
            <a:spLocks noChangeArrowheads="1"/>
          </p:cNvSpPr>
          <p:nvPr/>
        </p:nvSpPr>
        <p:spPr bwMode="auto">
          <a:xfrm>
            <a:off x="5375275"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2" name="Rectangle 21"/>
          <p:cNvSpPr>
            <a:spLocks noChangeArrowheads="1"/>
          </p:cNvSpPr>
          <p:nvPr/>
        </p:nvSpPr>
        <p:spPr bwMode="auto">
          <a:xfrm>
            <a:off x="5905500"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3" name="Line 22"/>
          <p:cNvSpPr>
            <a:spLocks noChangeShapeType="1"/>
          </p:cNvSpPr>
          <p:nvPr/>
        </p:nvSpPr>
        <p:spPr bwMode="auto">
          <a:xfrm flipV="1">
            <a:off x="6170613" y="4837113"/>
            <a:ext cx="793750"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4" name="Rectangle 23"/>
          <p:cNvSpPr>
            <a:spLocks noChangeArrowheads="1"/>
          </p:cNvSpPr>
          <p:nvPr/>
        </p:nvSpPr>
        <p:spPr bwMode="auto">
          <a:xfrm>
            <a:off x="6964363"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5" name="Rectangle 24"/>
          <p:cNvSpPr>
            <a:spLocks noChangeArrowheads="1"/>
          </p:cNvSpPr>
          <p:nvPr/>
        </p:nvSpPr>
        <p:spPr bwMode="auto">
          <a:xfrm>
            <a:off x="7494588" y="4572000"/>
            <a:ext cx="528637"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6" name="Line 25"/>
          <p:cNvSpPr>
            <a:spLocks noChangeShapeType="1"/>
          </p:cNvSpPr>
          <p:nvPr/>
        </p:nvSpPr>
        <p:spPr bwMode="auto">
          <a:xfrm flipV="1">
            <a:off x="7758113" y="4837113"/>
            <a:ext cx="795337"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 name="Line 27"/>
          <p:cNvSpPr>
            <a:spLocks noChangeShapeType="1"/>
          </p:cNvSpPr>
          <p:nvPr/>
        </p:nvSpPr>
        <p:spPr bwMode="auto">
          <a:xfrm>
            <a:off x="4052888"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8" name="Line 29"/>
          <p:cNvSpPr>
            <a:spLocks noChangeShapeType="1"/>
          </p:cNvSpPr>
          <p:nvPr/>
        </p:nvSpPr>
        <p:spPr bwMode="auto">
          <a:xfrm>
            <a:off x="5640388"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 name="Line 31"/>
          <p:cNvSpPr>
            <a:spLocks noChangeShapeType="1"/>
          </p:cNvSpPr>
          <p:nvPr/>
        </p:nvSpPr>
        <p:spPr bwMode="auto">
          <a:xfrm>
            <a:off x="7229475"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0" name="Text Box 32"/>
          <p:cNvSpPr txBox="1">
            <a:spLocks noChangeArrowheads="1"/>
          </p:cNvSpPr>
          <p:nvPr/>
        </p:nvSpPr>
        <p:spPr bwMode="auto">
          <a:xfrm>
            <a:off x="8524875" y="4664075"/>
            <a:ext cx="3508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b="1">
                <a:solidFill>
                  <a:srgbClr val="0000FF"/>
                </a:solidFill>
                <a:latin typeface="Calibri" pitchFamily="34" charset="0"/>
                <a:sym typeface="Symbol" charset="2"/>
              </a:rPr>
              <a:t></a:t>
            </a:r>
            <a:endParaRPr lang="en-US" altLang="en-US" b="1">
              <a:solidFill>
                <a:srgbClr val="0000FF"/>
              </a:solidFill>
              <a:latin typeface="Calibri" pitchFamily="34" charset="0"/>
            </a:endParaRPr>
          </a:p>
        </p:txBody>
      </p:sp>
      <p:sp>
        <p:nvSpPr>
          <p:cNvPr id="21" name="Text Box 13"/>
          <p:cNvSpPr txBox="1">
            <a:spLocks noChangeArrowheads="1"/>
          </p:cNvSpPr>
          <p:nvPr/>
        </p:nvSpPr>
        <p:spPr bwMode="auto">
          <a:xfrm>
            <a:off x="2260798" y="5622925"/>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56</a:t>
            </a:r>
            <a:endParaRPr lang="en-US" altLang="en-US" dirty="0">
              <a:solidFill>
                <a:schemeClr val="tx2"/>
              </a:solidFill>
              <a:latin typeface="Calibri" pitchFamily="34" charset="0"/>
            </a:endParaRPr>
          </a:p>
        </p:txBody>
      </p:sp>
      <p:sp>
        <p:nvSpPr>
          <p:cNvPr id="22" name="Text Box 26"/>
          <p:cNvSpPr txBox="1">
            <a:spLocks noChangeArrowheads="1"/>
          </p:cNvSpPr>
          <p:nvPr/>
        </p:nvSpPr>
        <p:spPr bwMode="auto">
          <a:xfrm>
            <a:off x="3849885" y="5622925"/>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89</a:t>
            </a:r>
            <a:endParaRPr lang="en-US" altLang="en-US" dirty="0">
              <a:solidFill>
                <a:schemeClr val="tx2"/>
              </a:solidFill>
              <a:latin typeface="Calibri" pitchFamily="34" charset="0"/>
            </a:endParaRPr>
          </a:p>
        </p:txBody>
      </p:sp>
      <p:sp>
        <p:nvSpPr>
          <p:cNvPr id="23" name="Text Box 28"/>
          <p:cNvSpPr txBox="1">
            <a:spLocks noChangeArrowheads="1"/>
          </p:cNvSpPr>
          <p:nvPr/>
        </p:nvSpPr>
        <p:spPr bwMode="auto">
          <a:xfrm>
            <a:off x="5438179" y="5622925"/>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12</a:t>
            </a:r>
            <a:endParaRPr lang="en-US" altLang="en-US" dirty="0">
              <a:solidFill>
                <a:schemeClr val="tx2"/>
              </a:solidFill>
              <a:latin typeface="Calibri" pitchFamily="34" charset="0"/>
            </a:endParaRPr>
          </a:p>
        </p:txBody>
      </p:sp>
      <p:sp>
        <p:nvSpPr>
          <p:cNvPr id="24" name="Text Box 30"/>
          <p:cNvSpPr txBox="1">
            <a:spLocks noChangeArrowheads="1"/>
          </p:cNvSpPr>
          <p:nvPr/>
        </p:nvSpPr>
        <p:spPr bwMode="auto">
          <a:xfrm>
            <a:off x="7028061" y="5622925"/>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36</a:t>
            </a:r>
            <a:endParaRPr lang="en-US" altLang="en-US" dirty="0">
              <a:solidFill>
                <a:schemeClr val="tx2"/>
              </a:solidFill>
              <a:latin typeface="Calibri" pitchFamily="34" charset="0"/>
            </a:endParaRPr>
          </a:p>
        </p:txBody>
      </p:sp>
      <p:sp>
        <p:nvSpPr>
          <p:cNvPr id="25" name="Line 16"/>
          <p:cNvSpPr>
            <a:spLocks noChangeShapeType="1"/>
          </p:cNvSpPr>
          <p:nvPr/>
        </p:nvSpPr>
        <p:spPr bwMode="auto">
          <a:xfrm>
            <a:off x="4955737" y="4291879"/>
            <a:ext cx="304800" cy="38100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6" name="Text Box 13"/>
          <p:cNvSpPr txBox="1">
            <a:spLocks noChangeArrowheads="1"/>
          </p:cNvSpPr>
          <p:nvPr/>
        </p:nvSpPr>
        <p:spPr bwMode="auto">
          <a:xfrm>
            <a:off x="4450228" y="3910879"/>
            <a:ext cx="10745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err="1" smtClean="0">
                <a:latin typeface="Calibri" pitchFamily="34" charset="0"/>
              </a:rPr>
              <a:t>MinSoFar</a:t>
            </a:r>
            <a:endParaRPr lang="en-US" altLang="en-US" dirty="0">
              <a:latin typeface="Calibri" pitchFamily="34" charset="0"/>
            </a:endParaRPr>
          </a:p>
        </p:txBody>
      </p:sp>
      <p:sp>
        <p:nvSpPr>
          <p:cNvPr id="29" name="Line 16"/>
          <p:cNvSpPr>
            <a:spLocks noChangeShapeType="1"/>
          </p:cNvSpPr>
          <p:nvPr/>
        </p:nvSpPr>
        <p:spPr bwMode="auto">
          <a:xfrm>
            <a:off x="8566744" y="3855420"/>
            <a:ext cx="41275" cy="731071"/>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0" name="Text Box 13"/>
          <p:cNvSpPr txBox="1">
            <a:spLocks noChangeArrowheads="1"/>
          </p:cNvSpPr>
          <p:nvPr/>
        </p:nvSpPr>
        <p:spPr bwMode="auto">
          <a:xfrm>
            <a:off x="8105290" y="3486957"/>
            <a:ext cx="761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err="1" smtClean="0">
                <a:latin typeface="Calibri" pitchFamily="34" charset="0"/>
              </a:rPr>
              <a:t>curPtr</a:t>
            </a:r>
            <a:endParaRPr lang="en-US" altLang="en-US" dirty="0">
              <a:latin typeface="Calibri" pitchFamily="34" charset="0"/>
            </a:endParaRPr>
          </a:p>
        </p:txBody>
      </p:sp>
    </p:spTree>
    <p:extLst>
      <p:ext uri="{BB962C8B-B14F-4D97-AF65-F5344CB8AC3E}">
        <p14:creationId xmlns:p14="http://schemas.microsoft.com/office/powerpoint/2010/main" val="264181020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PQ as Unordered list</a:t>
            </a:r>
            <a:endParaRPr lang="en-US" dirty="0"/>
          </a:p>
        </p:txBody>
      </p:sp>
      <p:sp>
        <p:nvSpPr>
          <p:cNvPr id="3" name="Content Placeholder 2"/>
          <p:cNvSpPr>
            <a:spLocks noGrp="1"/>
          </p:cNvSpPr>
          <p:nvPr>
            <p:ph idx="1"/>
          </p:nvPr>
        </p:nvSpPr>
        <p:spPr>
          <a:xfrm>
            <a:off x="457200" y="1295401"/>
            <a:ext cx="8229600" cy="2100864"/>
          </a:xfrm>
        </p:spPr>
        <p:txBody>
          <a:bodyPr>
            <a:normAutofit fontScale="85000" lnSpcReduction="20000"/>
          </a:bodyPr>
          <a:lstStyle/>
          <a:p>
            <a:r>
              <a:rPr lang="en-US" b="1" dirty="0" err="1" smtClean="0"/>
              <a:t>removeItem</a:t>
            </a:r>
            <a:r>
              <a:rPr lang="en-US" dirty="0" smtClean="0"/>
              <a:t>() - remove item with minimum key</a:t>
            </a:r>
          </a:p>
          <a:p>
            <a:endParaRPr lang="en-US" dirty="0" smtClean="0"/>
          </a:p>
          <a:p>
            <a:r>
              <a:rPr lang="en-US" dirty="0" smtClean="0"/>
              <a:t>Whether using a singly or doubly linked list we must start either at the front or the back of the list and walk through the list to find the item</a:t>
            </a:r>
          </a:p>
          <a:p>
            <a:pPr lvl="1"/>
            <a:r>
              <a:rPr lang="en-US" dirty="0" smtClean="0"/>
              <a:t>This is O(n)… </a:t>
            </a:r>
            <a:endParaRPr lang="en-US" dirty="0"/>
          </a:p>
        </p:txBody>
      </p:sp>
      <p:sp>
        <p:nvSpPr>
          <p:cNvPr id="4" name="Rectangle 12"/>
          <p:cNvSpPr>
            <a:spLocks noChangeArrowheads="1"/>
          </p:cNvSpPr>
          <p:nvPr/>
        </p:nvSpPr>
        <p:spPr bwMode="auto">
          <a:xfrm>
            <a:off x="2198688"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5" name="Rectangle 14"/>
          <p:cNvSpPr>
            <a:spLocks noChangeArrowheads="1"/>
          </p:cNvSpPr>
          <p:nvPr/>
        </p:nvSpPr>
        <p:spPr bwMode="auto">
          <a:xfrm>
            <a:off x="2728913" y="4572000"/>
            <a:ext cx="528637"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6" name="Line 15"/>
          <p:cNvSpPr>
            <a:spLocks noChangeShapeType="1"/>
          </p:cNvSpPr>
          <p:nvPr/>
        </p:nvSpPr>
        <p:spPr bwMode="auto">
          <a:xfrm>
            <a:off x="2463800"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7" name="Line 16"/>
          <p:cNvSpPr>
            <a:spLocks noChangeShapeType="1"/>
          </p:cNvSpPr>
          <p:nvPr/>
        </p:nvSpPr>
        <p:spPr bwMode="auto">
          <a:xfrm flipV="1">
            <a:off x="2992438" y="4837113"/>
            <a:ext cx="795337"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8" name="Rectangle 17"/>
          <p:cNvSpPr>
            <a:spLocks noChangeArrowheads="1"/>
          </p:cNvSpPr>
          <p:nvPr/>
        </p:nvSpPr>
        <p:spPr bwMode="auto">
          <a:xfrm>
            <a:off x="3787775" y="4572000"/>
            <a:ext cx="528638"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9" name="Rectangle 18"/>
          <p:cNvSpPr>
            <a:spLocks noChangeArrowheads="1"/>
          </p:cNvSpPr>
          <p:nvPr/>
        </p:nvSpPr>
        <p:spPr bwMode="auto">
          <a:xfrm>
            <a:off x="4316413"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0" name="Line 19"/>
          <p:cNvSpPr>
            <a:spLocks noChangeShapeType="1"/>
          </p:cNvSpPr>
          <p:nvPr/>
        </p:nvSpPr>
        <p:spPr bwMode="auto">
          <a:xfrm flipV="1">
            <a:off x="4581525" y="4837113"/>
            <a:ext cx="793750"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1" name="Rectangle 20"/>
          <p:cNvSpPr>
            <a:spLocks noChangeArrowheads="1"/>
          </p:cNvSpPr>
          <p:nvPr/>
        </p:nvSpPr>
        <p:spPr bwMode="auto">
          <a:xfrm>
            <a:off x="5375275"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2" name="Rectangle 21"/>
          <p:cNvSpPr>
            <a:spLocks noChangeArrowheads="1"/>
          </p:cNvSpPr>
          <p:nvPr/>
        </p:nvSpPr>
        <p:spPr bwMode="auto">
          <a:xfrm>
            <a:off x="5905500"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3" name="Line 22"/>
          <p:cNvSpPr>
            <a:spLocks noChangeShapeType="1"/>
          </p:cNvSpPr>
          <p:nvPr/>
        </p:nvSpPr>
        <p:spPr bwMode="auto">
          <a:xfrm flipV="1">
            <a:off x="6170613" y="4837113"/>
            <a:ext cx="793750"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4" name="Rectangle 23"/>
          <p:cNvSpPr>
            <a:spLocks noChangeArrowheads="1"/>
          </p:cNvSpPr>
          <p:nvPr/>
        </p:nvSpPr>
        <p:spPr bwMode="auto">
          <a:xfrm>
            <a:off x="6964363"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5" name="Rectangle 24"/>
          <p:cNvSpPr>
            <a:spLocks noChangeArrowheads="1"/>
          </p:cNvSpPr>
          <p:nvPr/>
        </p:nvSpPr>
        <p:spPr bwMode="auto">
          <a:xfrm>
            <a:off x="7494588" y="4572000"/>
            <a:ext cx="528637"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6" name="Line 25"/>
          <p:cNvSpPr>
            <a:spLocks noChangeShapeType="1"/>
          </p:cNvSpPr>
          <p:nvPr/>
        </p:nvSpPr>
        <p:spPr bwMode="auto">
          <a:xfrm flipV="1">
            <a:off x="7758113" y="4837113"/>
            <a:ext cx="795337"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 name="Line 27"/>
          <p:cNvSpPr>
            <a:spLocks noChangeShapeType="1"/>
          </p:cNvSpPr>
          <p:nvPr/>
        </p:nvSpPr>
        <p:spPr bwMode="auto">
          <a:xfrm>
            <a:off x="4052888"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8" name="Line 29"/>
          <p:cNvSpPr>
            <a:spLocks noChangeShapeType="1"/>
          </p:cNvSpPr>
          <p:nvPr/>
        </p:nvSpPr>
        <p:spPr bwMode="auto">
          <a:xfrm>
            <a:off x="5640388"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 name="Line 31"/>
          <p:cNvSpPr>
            <a:spLocks noChangeShapeType="1"/>
          </p:cNvSpPr>
          <p:nvPr/>
        </p:nvSpPr>
        <p:spPr bwMode="auto">
          <a:xfrm>
            <a:off x="7229475"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0" name="Text Box 32"/>
          <p:cNvSpPr txBox="1">
            <a:spLocks noChangeArrowheads="1"/>
          </p:cNvSpPr>
          <p:nvPr/>
        </p:nvSpPr>
        <p:spPr bwMode="auto">
          <a:xfrm>
            <a:off x="8524875" y="4664075"/>
            <a:ext cx="3508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b="1">
                <a:solidFill>
                  <a:srgbClr val="0000FF"/>
                </a:solidFill>
                <a:latin typeface="Calibri" pitchFamily="34" charset="0"/>
                <a:sym typeface="Symbol" charset="2"/>
              </a:rPr>
              <a:t></a:t>
            </a:r>
            <a:endParaRPr lang="en-US" altLang="en-US" b="1">
              <a:solidFill>
                <a:srgbClr val="0000FF"/>
              </a:solidFill>
              <a:latin typeface="Calibri" pitchFamily="34" charset="0"/>
            </a:endParaRPr>
          </a:p>
        </p:txBody>
      </p:sp>
      <p:sp>
        <p:nvSpPr>
          <p:cNvPr id="21" name="Text Box 13"/>
          <p:cNvSpPr txBox="1">
            <a:spLocks noChangeArrowheads="1"/>
          </p:cNvSpPr>
          <p:nvPr/>
        </p:nvSpPr>
        <p:spPr bwMode="auto">
          <a:xfrm>
            <a:off x="2260798" y="5622925"/>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56</a:t>
            </a:r>
            <a:endParaRPr lang="en-US" altLang="en-US" dirty="0">
              <a:solidFill>
                <a:schemeClr val="tx2"/>
              </a:solidFill>
              <a:latin typeface="Calibri" pitchFamily="34" charset="0"/>
            </a:endParaRPr>
          </a:p>
        </p:txBody>
      </p:sp>
      <p:sp>
        <p:nvSpPr>
          <p:cNvPr id="22" name="Text Box 26"/>
          <p:cNvSpPr txBox="1">
            <a:spLocks noChangeArrowheads="1"/>
          </p:cNvSpPr>
          <p:nvPr/>
        </p:nvSpPr>
        <p:spPr bwMode="auto">
          <a:xfrm>
            <a:off x="3849885" y="5622925"/>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89</a:t>
            </a:r>
            <a:endParaRPr lang="en-US" altLang="en-US" dirty="0">
              <a:solidFill>
                <a:schemeClr val="tx2"/>
              </a:solidFill>
              <a:latin typeface="Calibri" pitchFamily="34" charset="0"/>
            </a:endParaRPr>
          </a:p>
        </p:txBody>
      </p:sp>
      <p:sp>
        <p:nvSpPr>
          <p:cNvPr id="23" name="Text Box 28"/>
          <p:cNvSpPr txBox="1">
            <a:spLocks noChangeArrowheads="1"/>
          </p:cNvSpPr>
          <p:nvPr/>
        </p:nvSpPr>
        <p:spPr bwMode="auto">
          <a:xfrm>
            <a:off x="5438179" y="5622925"/>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12</a:t>
            </a:r>
            <a:endParaRPr lang="en-US" altLang="en-US" dirty="0">
              <a:solidFill>
                <a:schemeClr val="tx2"/>
              </a:solidFill>
              <a:latin typeface="Calibri" pitchFamily="34" charset="0"/>
            </a:endParaRPr>
          </a:p>
        </p:txBody>
      </p:sp>
      <p:sp>
        <p:nvSpPr>
          <p:cNvPr id="24" name="Text Box 30"/>
          <p:cNvSpPr txBox="1">
            <a:spLocks noChangeArrowheads="1"/>
          </p:cNvSpPr>
          <p:nvPr/>
        </p:nvSpPr>
        <p:spPr bwMode="auto">
          <a:xfrm>
            <a:off x="7028061" y="5622925"/>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36</a:t>
            </a:r>
            <a:endParaRPr lang="en-US" altLang="en-US" dirty="0">
              <a:solidFill>
                <a:schemeClr val="tx2"/>
              </a:solidFill>
              <a:latin typeface="Calibri" pitchFamily="34" charset="0"/>
            </a:endParaRPr>
          </a:p>
        </p:txBody>
      </p:sp>
      <p:sp>
        <p:nvSpPr>
          <p:cNvPr id="25" name="Line 16"/>
          <p:cNvSpPr>
            <a:spLocks noChangeShapeType="1"/>
          </p:cNvSpPr>
          <p:nvPr/>
        </p:nvSpPr>
        <p:spPr bwMode="auto">
          <a:xfrm>
            <a:off x="4955737" y="4291879"/>
            <a:ext cx="304800" cy="38100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6" name="Text Box 13"/>
          <p:cNvSpPr txBox="1">
            <a:spLocks noChangeArrowheads="1"/>
          </p:cNvSpPr>
          <p:nvPr/>
        </p:nvSpPr>
        <p:spPr bwMode="auto">
          <a:xfrm>
            <a:off x="4450228" y="3910879"/>
            <a:ext cx="10745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err="1" smtClean="0">
                <a:latin typeface="Calibri" pitchFamily="34" charset="0"/>
              </a:rPr>
              <a:t>MinSoFar</a:t>
            </a:r>
            <a:endParaRPr lang="en-US" altLang="en-US" dirty="0">
              <a:latin typeface="Calibri" pitchFamily="34" charset="0"/>
            </a:endParaRPr>
          </a:p>
        </p:txBody>
      </p:sp>
      <p:sp>
        <p:nvSpPr>
          <p:cNvPr id="29" name="Line 16"/>
          <p:cNvSpPr>
            <a:spLocks noChangeShapeType="1"/>
          </p:cNvSpPr>
          <p:nvPr/>
        </p:nvSpPr>
        <p:spPr bwMode="auto">
          <a:xfrm>
            <a:off x="8566744" y="3855420"/>
            <a:ext cx="41275" cy="731071"/>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0" name="Text Box 13"/>
          <p:cNvSpPr txBox="1">
            <a:spLocks noChangeArrowheads="1"/>
          </p:cNvSpPr>
          <p:nvPr/>
        </p:nvSpPr>
        <p:spPr bwMode="auto">
          <a:xfrm>
            <a:off x="8105290" y="3486957"/>
            <a:ext cx="761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err="1" smtClean="0">
                <a:latin typeface="Calibri" pitchFamily="34" charset="0"/>
              </a:rPr>
              <a:t>curPtr</a:t>
            </a:r>
            <a:endParaRPr lang="en-US" altLang="en-US" dirty="0">
              <a:latin typeface="Calibri" pitchFamily="34" charset="0"/>
            </a:endParaRPr>
          </a:p>
        </p:txBody>
      </p:sp>
      <p:sp>
        <p:nvSpPr>
          <p:cNvPr id="31" name="TextBox 30"/>
          <p:cNvSpPr txBox="1"/>
          <p:nvPr/>
        </p:nvSpPr>
        <p:spPr>
          <a:xfrm rot="20830287">
            <a:off x="502597" y="3133928"/>
            <a:ext cx="4528804" cy="1200329"/>
          </a:xfrm>
          <a:prstGeom prst="rect">
            <a:avLst/>
          </a:prstGeom>
          <a:solidFill>
            <a:srgbClr val="FEFEBE"/>
          </a:solidFill>
          <a:ln>
            <a:solidFill>
              <a:schemeClr val="tx1"/>
            </a:solidFill>
          </a:ln>
        </p:spPr>
        <p:txBody>
          <a:bodyPr wrap="none" rtlCol="0">
            <a:spAutoFit/>
          </a:bodyPr>
          <a:lstStyle/>
          <a:p>
            <a:r>
              <a:rPr lang="en-US" dirty="0" err="1" smtClean="0">
                <a:latin typeface="Comic Sans MS" panose="030F0702030302020204" pitchFamily="66" charset="0"/>
              </a:rPr>
              <a:t>curPtr</a:t>
            </a:r>
            <a:r>
              <a:rPr lang="en-US" dirty="0" smtClean="0">
                <a:latin typeface="Comic Sans MS" panose="030F0702030302020204" pitchFamily="66" charset="0"/>
              </a:rPr>
              <a:t> reaches the end of the list</a:t>
            </a:r>
          </a:p>
          <a:p>
            <a:r>
              <a:rPr lang="en-US" dirty="0" smtClean="0">
                <a:latin typeface="Comic Sans MS" panose="030F0702030302020204" pitchFamily="66" charset="0"/>
              </a:rPr>
              <a:t>so wherever </a:t>
            </a:r>
            <a:r>
              <a:rPr lang="en-US" dirty="0" err="1" smtClean="0">
                <a:latin typeface="Comic Sans MS" panose="030F0702030302020204" pitchFamily="66" charset="0"/>
              </a:rPr>
              <a:t>MinSoFar</a:t>
            </a:r>
            <a:r>
              <a:rPr lang="en-US" dirty="0" smtClean="0">
                <a:latin typeface="Comic Sans MS" panose="030F0702030302020204" pitchFamily="66" charset="0"/>
              </a:rPr>
              <a:t> is pointing at</a:t>
            </a:r>
          </a:p>
          <a:p>
            <a:r>
              <a:rPr lang="en-US" dirty="0" smtClean="0">
                <a:latin typeface="Comic Sans MS" panose="030F0702030302020204" pitchFamily="66" charset="0"/>
              </a:rPr>
              <a:t>must be the minimum so remove its node</a:t>
            </a:r>
          </a:p>
          <a:p>
            <a:r>
              <a:rPr lang="en-US" dirty="0" smtClean="0">
                <a:latin typeface="Comic Sans MS" panose="030F0702030302020204" pitchFamily="66" charset="0"/>
              </a:rPr>
              <a:t>and adjust pointers as needed</a:t>
            </a:r>
          </a:p>
        </p:txBody>
      </p:sp>
    </p:spTree>
    <p:extLst>
      <p:ext uri="{BB962C8B-B14F-4D97-AF65-F5344CB8AC3E}">
        <p14:creationId xmlns:p14="http://schemas.microsoft.com/office/powerpoint/2010/main" val="13952723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PQ as Unordered list</a:t>
            </a:r>
            <a:endParaRPr lang="en-US" dirty="0"/>
          </a:p>
        </p:txBody>
      </p:sp>
      <p:sp>
        <p:nvSpPr>
          <p:cNvPr id="3" name="Content Placeholder 2"/>
          <p:cNvSpPr>
            <a:spLocks noGrp="1"/>
          </p:cNvSpPr>
          <p:nvPr>
            <p:ph idx="1"/>
          </p:nvPr>
        </p:nvSpPr>
        <p:spPr>
          <a:xfrm>
            <a:off x="457200" y="1295401"/>
            <a:ext cx="8229600" cy="2100864"/>
          </a:xfrm>
        </p:spPr>
        <p:txBody>
          <a:bodyPr>
            <a:normAutofit fontScale="85000" lnSpcReduction="20000"/>
          </a:bodyPr>
          <a:lstStyle/>
          <a:p>
            <a:r>
              <a:rPr lang="en-US" b="1" dirty="0" err="1" smtClean="0"/>
              <a:t>removeItem</a:t>
            </a:r>
            <a:r>
              <a:rPr lang="en-US" dirty="0" smtClean="0"/>
              <a:t>() - remove item with minimum key</a:t>
            </a:r>
          </a:p>
          <a:p>
            <a:endParaRPr lang="en-US" dirty="0" smtClean="0"/>
          </a:p>
          <a:p>
            <a:r>
              <a:rPr lang="en-US" dirty="0" smtClean="0"/>
              <a:t>Whether using a singly or doubly linked list we must start either at the front or the back of the list and walk through the list to find the item</a:t>
            </a:r>
          </a:p>
          <a:p>
            <a:pPr lvl="1"/>
            <a:r>
              <a:rPr lang="en-US" dirty="0" smtClean="0"/>
              <a:t>This is O(n)… </a:t>
            </a:r>
            <a:endParaRPr lang="en-US" dirty="0"/>
          </a:p>
        </p:txBody>
      </p:sp>
      <p:sp>
        <p:nvSpPr>
          <p:cNvPr id="4" name="Rectangle 12"/>
          <p:cNvSpPr>
            <a:spLocks noChangeArrowheads="1"/>
          </p:cNvSpPr>
          <p:nvPr/>
        </p:nvSpPr>
        <p:spPr bwMode="auto">
          <a:xfrm>
            <a:off x="2198688"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5" name="Rectangle 14"/>
          <p:cNvSpPr>
            <a:spLocks noChangeArrowheads="1"/>
          </p:cNvSpPr>
          <p:nvPr/>
        </p:nvSpPr>
        <p:spPr bwMode="auto">
          <a:xfrm>
            <a:off x="2728913" y="4572000"/>
            <a:ext cx="528637"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6" name="Line 15"/>
          <p:cNvSpPr>
            <a:spLocks noChangeShapeType="1"/>
          </p:cNvSpPr>
          <p:nvPr/>
        </p:nvSpPr>
        <p:spPr bwMode="auto">
          <a:xfrm>
            <a:off x="2463800"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7" name="Line 16"/>
          <p:cNvSpPr>
            <a:spLocks noChangeShapeType="1"/>
          </p:cNvSpPr>
          <p:nvPr/>
        </p:nvSpPr>
        <p:spPr bwMode="auto">
          <a:xfrm flipV="1">
            <a:off x="2992438" y="4837113"/>
            <a:ext cx="795337"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8" name="Rectangle 17"/>
          <p:cNvSpPr>
            <a:spLocks noChangeArrowheads="1"/>
          </p:cNvSpPr>
          <p:nvPr/>
        </p:nvSpPr>
        <p:spPr bwMode="auto">
          <a:xfrm>
            <a:off x="3787775" y="4572000"/>
            <a:ext cx="528638"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9" name="Rectangle 18"/>
          <p:cNvSpPr>
            <a:spLocks noChangeArrowheads="1"/>
          </p:cNvSpPr>
          <p:nvPr/>
        </p:nvSpPr>
        <p:spPr bwMode="auto">
          <a:xfrm>
            <a:off x="4316413"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0" name="Line 19"/>
          <p:cNvSpPr>
            <a:spLocks noChangeShapeType="1"/>
          </p:cNvSpPr>
          <p:nvPr/>
        </p:nvSpPr>
        <p:spPr bwMode="auto">
          <a:xfrm flipV="1">
            <a:off x="4581525" y="4837113"/>
            <a:ext cx="2382838"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4" name="Rectangle 23"/>
          <p:cNvSpPr>
            <a:spLocks noChangeArrowheads="1"/>
          </p:cNvSpPr>
          <p:nvPr/>
        </p:nvSpPr>
        <p:spPr bwMode="auto">
          <a:xfrm>
            <a:off x="6964363"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5" name="Rectangle 24"/>
          <p:cNvSpPr>
            <a:spLocks noChangeArrowheads="1"/>
          </p:cNvSpPr>
          <p:nvPr/>
        </p:nvSpPr>
        <p:spPr bwMode="auto">
          <a:xfrm>
            <a:off x="7494588" y="4572000"/>
            <a:ext cx="528637"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6" name="Line 25"/>
          <p:cNvSpPr>
            <a:spLocks noChangeShapeType="1"/>
          </p:cNvSpPr>
          <p:nvPr/>
        </p:nvSpPr>
        <p:spPr bwMode="auto">
          <a:xfrm flipV="1">
            <a:off x="7758113" y="4837113"/>
            <a:ext cx="795337"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 name="Line 27"/>
          <p:cNvSpPr>
            <a:spLocks noChangeShapeType="1"/>
          </p:cNvSpPr>
          <p:nvPr/>
        </p:nvSpPr>
        <p:spPr bwMode="auto">
          <a:xfrm>
            <a:off x="4052888"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 name="Line 31"/>
          <p:cNvSpPr>
            <a:spLocks noChangeShapeType="1"/>
          </p:cNvSpPr>
          <p:nvPr/>
        </p:nvSpPr>
        <p:spPr bwMode="auto">
          <a:xfrm>
            <a:off x="7229475"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0" name="Text Box 32"/>
          <p:cNvSpPr txBox="1">
            <a:spLocks noChangeArrowheads="1"/>
          </p:cNvSpPr>
          <p:nvPr/>
        </p:nvSpPr>
        <p:spPr bwMode="auto">
          <a:xfrm>
            <a:off x="8524875" y="4664075"/>
            <a:ext cx="3508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b="1">
                <a:solidFill>
                  <a:srgbClr val="0000FF"/>
                </a:solidFill>
                <a:latin typeface="Calibri" pitchFamily="34" charset="0"/>
                <a:sym typeface="Symbol" charset="2"/>
              </a:rPr>
              <a:t></a:t>
            </a:r>
            <a:endParaRPr lang="en-US" altLang="en-US" b="1">
              <a:solidFill>
                <a:srgbClr val="0000FF"/>
              </a:solidFill>
              <a:latin typeface="Calibri" pitchFamily="34" charset="0"/>
            </a:endParaRPr>
          </a:p>
        </p:txBody>
      </p:sp>
      <p:sp>
        <p:nvSpPr>
          <p:cNvPr id="21" name="Text Box 13"/>
          <p:cNvSpPr txBox="1">
            <a:spLocks noChangeArrowheads="1"/>
          </p:cNvSpPr>
          <p:nvPr/>
        </p:nvSpPr>
        <p:spPr bwMode="auto">
          <a:xfrm>
            <a:off x="2260798" y="5622925"/>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56</a:t>
            </a:r>
            <a:endParaRPr lang="en-US" altLang="en-US" dirty="0">
              <a:solidFill>
                <a:schemeClr val="tx2"/>
              </a:solidFill>
              <a:latin typeface="Calibri" pitchFamily="34" charset="0"/>
            </a:endParaRPr>
          </a:p>
        </p:txBody>
      </p:sp>
      <p:sp>
        <p:nvSpPr>
          <p:cNvPr id="22" name="Text Box 26"/>
          <p:cNvSpPr txBox="1">
            <a:spLocks noChangeArrowheads="1"/>
          </p:cNvSpPr>
          <p:nvPr/>
        </p:nvSpPr>
        <p:spPr bwMode="auto">
          <a:xfrm>
            <a:off x="3849885" y="5622925"/>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89</a:t>
            </a:r>
            <a:endParaRPr lang="en-US" altLang="en-US" dirty="0">
              <a:solidFill>
                <a:schemeClr val="tx2"/>
              </a:solidFill>
              <a:latin typeface="Calibri" pitchFamily="34" charset="0"/>
            </a:endParaRPr>
          </a:p>
        </p:txBody>
      </p:sp>
      <p:sp>
        <p:nvSpPr>
          <p:cNvPr id="24" name="Text Box 30"/>
          <p:cNvSpPr txBox="1">
            <a:spLocks noChangeArrowheads="1"/>
          </p:cNvSpPr>
          <p:nvPr/>
        </p:nvSpPr>
        <p:spPr bwMode="auto">
          <a:xfrm>
            <a:off x="7028061" y="5622925"/>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36</a:t>
            </a:r>
            <a:endParaRPr lang="en-US" altLang="en-US" dirty="0">
              <a:solidFill>
                <a:schemeClr val="tx2"/>
              </a:solidFill>
              <a:latin typeface="Calibri" pitchFamily="34" charset="0"/>
            </a:endParaRPr>
          </a:p>
        </p:txBody>
      </p:sp>
      <p:sp>
        <p:nvSpPr>
          <p:cNvPr id="29" name="Line 16"/>
          <p:cNvSpPr>
            <a:spLocks noChangeShapeType="1"/>
          </p:cNvSpPr>
          <p:nvPr/>
        </p:nvSpPr>
        <p:spPr bwMode="auto">
          <a:xfrm>
            <a:off x="8566744" y="3855420"/>
            <a:ext cx="41275" cy="731071"/>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0" name="Text Box 13"/>
          <p:cNvSpPr txBox="1">
            <a:spLocks noChangeArrowheads="1"/>
          </p:cNvSpPr>
          <p:nvPr/>
        </p:nvSpPr>
        <p:spPr bwMode="auto">
          <a:xfrm>
            <a:off x="8105290" y="3486957"/>
            <a:ext cx="761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err="1" smtClean="0">
                <a:latin typeface="Calibri" pitchFamily="34" charset="0"/>
              </a:rPr>
              <a:t>curPtr</a:t>
            </a:r>
            <a:endParaRPr lang="en-US" altLang="en-US" dirty="0">
              <a:latin typeface="Calibri" pitchFamily="34" charset="0"/>
            </a:endParaRPr>
          </a:p>
        </p:txBody>
      </p:sp>
      <p:sp>
        <p:nvSpPr>
          <p:cNvPr id="31" name="TextBox 30"/>
          <p:cNvSpPr txBox="1"/>
          <p:nvPr/>
        </p:nvSpPr>
        <p:spPr>
          <a:xfrm rot="20830287">
            <a:off x="502597" y="3133928"/>
            <a:ext cx="4528804" cy="1200329"/>
          </a:xfrm>
          <a:prstGeom prst="rect">
            <a:avLst/>
          </a:prstGeom>
          <a:solidFill>
            <a:srgbClr val="FEFEBE"/>
          </a:solidFill>
          <a:ln>
            <a:solidFill>
              <a:schemeClr val="tx1"/>
            </a:solidFill>
          </a:ln>
        </p:spPr>
        <p:txBody>
          <a:bodyPr wrap="none" rtlCol="0">
            <a:spAutoFit/>
          </a:bodyPr>
          <a:lstStyle/>
          <a:p>
            <a:r>
              <a:rPr lang="en-US" dirty="0" err="1" smtClean="0">
                <a:latin typeface="Comic Sans MS" panose="030F0702030302020204" pitchFamily="66" charset="0"/>
              </a:rPr>
              <a:t>curPtr</a:t>
            </a:r>
            <a:r>
              <a:rPr lang="en-US" dirty="0" smtClean="0">
                <a:latin typeface="Comic Sans MS" panose="030F0702030302020204" pitchFamily="66" charset="0"/>
              </a:rPr>
              <a:t> reaches the end of the list</a:t>
            </a:r>
          </a:p>
          <a:p>
            <a:r>
              <a:rPr lang="en-US" dirty="0" smtClean="0">
                <a:latin typeface="Comic Sans MS" panose="030F0702030302020204" pitchFamily="66" charset="0"/>
              </a:rPr>
              <a:t>so wherever </a:t>
            </a:r>
            <a:r>
              <a:rPr lang="en-US" dirty="0" err="1" smtClean="0">
                <a:latin typeface="Comic Sans MS" panose="030F0702030302020204" pitchFamily="66" charset="0"/>
              </a:rPr>
              <a:t>MinSoFar</a:t>
            </a:r>
            <a:r>
              <a:rPr lang="en-US" dirty="0" smtClean="0">
                <a:latin typeface="Comic Sans MS" panose="030F0702030302020204" pitchFamily="66" charset="0"/>
              </a:rPr>
              <a:t> is pointing at</a:t>
            </a:r>
          </a:p>
          <a:p>
            <a:r>
              <a:rPr lang="en-US" dirty="0" smtClean="0">
                <a:latin typeface="Comic Sans MS" panose="030F0702030302020204" pitchFamily="66" charset="0"/>
              </a:rPr>
              <a:t>must be the minimum so remove its node</a:t>
            </a:r>
          </a:p>
          <a:p>
            <a:r>
              <a:rPr lang="en-US" dirty="0" smtClean="0">
                <a:latin typeface="Comic Sans MS" panose="030F0702030302020204" pitchFamily="66" charset="0"/>
              </a:rPr>
              <a:t>and adjust pointers as needed</a:t>
            </a:r>
          </a:p>
        </p:txBody>
      </p:sp>
    </p:spTree>
    <p:extLst>
      <p:ext uri="{BB962C8B-B14F-4D97-AF65-F5344CB8AC3E}">
        <p14:creationId xmlns:p14="http://schemas.microsoft.com/office/powerpoint/2010/main" val="108850691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PQ as Unordered list</a:t>
            </a:r>
            <a:endParaRPr lang="en-US" dirty="0"/>
          </a:p>
        </p:txBody>
      </p:sp>
      <p:sp>
        <p:nvSpPr>
          <p:cNvPr id="3" name="Content Placeholder 2"/>
          <p:cNvSpPr>
            <a:spLocks noGrp="1"/>
          </p:cNvSpPr>
          <p:nvPr>
            <p:ph idx="1"/>
          </p:nvPr>
        </p:nvSpPr>
        <p:spPr>
          <a:xfrm>
            <a:off x="457200" y="1295400"/>
            <a:ext cx="8229600" cy="4830763"/>
          </a:xfrm>
        </p:spPr>
        <p:txBody>
          <a:bodyPr/>
          <a:lstStyle/>
          <a:p>
            <a:r>
              <a:rPr lang="en-US" dirty="0" smtClean="0"/>
              <a:t>So if we have a list of </a:t>
            </a:r>
            <a:r>
              <a:rPr lang="en-US" b="1" u="sng" dirty="0" smtClean="0"/>
              <a:t>unordered</a:t>
            </a:r>
            <a:r>
              <a:rPr lang="en-US" dirty="0" smtClean="0"/>
              <a:t> stuff</a:t>
            </a:r>
          </a:p>
          <a:p>
            <a:r>
              <a:rPr lang="en-US" dirty="0" smtClean="0"/>
              <a:t>To make it a PQ we need the functions</a:t>
            </a:r>
          </a:p>
          <a:p>
            <a:pPr lvl="1"/>
            <a:r>
              <a:rPr lang="en-US" dirty="0" err="1" smtClean="0"/>
              <a:t>insertItem</a:t>
            </a:r>
            <a:r>
              <a:rPr lang="en-US" dirty="0" smtClean="0"/>
              <a:t>(key, data)</a:t>
            </a:r>
          </a:p>
          <a:p>
            <a:pPr lvl="2"/>
            <a:r>
              <a:rPr lang="en-US" dirty="0" smtClean="0"/>
              <a:t>Can be done in O(1)</a:t>
            </a:r>
          </a:p>
          <a:p>
            <a:pPr lvl="1"/>
            <a:endParaRPr lang="en-US" dirty="0"/>
          </a:p>
          <a:p>
            <a:pPr lvl="1"/>
            <a:r>
              <a:rPr lang="en-US" dirty="0" err="1" smtClean="0"/>
              <a:t>removeItem</a:t>
            </a:r>
            <a:r>
              <a:rPr lang="en-US" dirty="0" smtClean="0"/>
              <a:t>()</a:t>
            </a:r>
          </a:p>
          <a:p>
            <a:pPr lvl="2"/>
            <a:r>
              <a:rPr lang="en-US" dirty="0" smtClean="0"/>
              <a:t>Requires O(n)</a:t>
            </a:r>
          </a:p>
        </p:txBody>
      </p:sp>
      <p:sp>
        <p:nvSpPr>
          <p:cNvPr id="4" name="TextBox 3"/>
          <p:cNvSpPr txBox="1"/>
          <p:nvPr/>
        </p:nvSpPr>
        <p:spPr>
          <a:xfrm rot="20830287">
            <a:off x="2136750" y="4631370"/>
            <a:ext cx="4839786" cy="646331"/>
          </a:xfrm>
          <a:prstGeom prst="rect">
            <a:avLst/>
          </a:prstGeom>
          <a:solidFill>
            <a:srgbClr val="FEFEBE"/>
          </a:solidFill>
          <a:ln>
            <a:solidFill>
              <a:schemeClr val="tx1"/>
            </a:solidFill>
          </a:ln>
        </p:spPr>
        <p:txBody>
          <a:bodyPr wrap="none" rtlCol="0">
            <a:spAutoFit/>
          </a:bodyPr>
          <a:lstStyle/>
          <a:p>
            <a:r>
              <a:rPr lang="en-US" dirty="0" smtClean="0">
                <a:latin typeface="Comic Sans MS" panose="030F0702030302020204" pitchFamily="66" charset="0"/>
              </a:rPr>
              <a:t>This is no good… we want faster</a:t>
            </a:r>
          </a:p>
          <a:p>
            <a:r>
              <a:rPr lang="en-US" dirty="0" smtClean="0">
                <a:latin typeface="Comic Sans MS" panose="030F0702030302020204" pitchFamily="66" charset="0"/>
              </a:rPr>
              <a:t>Maybe if we use an ORDERED list instead…</a:t>
            </a:r>
          </a:p>
        </p:txBody>
      </p:sp>
    </p:spTree>
    <p:extLst>
      <p:ext uri="{BB962C8B-B14F-4D97-AF65-F5344CB8AC3E}">
        <p14:creationId xmlns:p14="http://schemas.microsoft.com/office/powerpoint/2010/main" val="22851263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Today</a:t>
            </a:r>
            <a:endParaRPr lang="en-US" dirty="0"/>
          </a:p>
        </p:txBody>
      </p:sp>
      <p:sp>
        <p:nvSpPr>
          <p:cNvPr id="3" name="Content Placeholder 2"/>
          <p:cNvSpPr>
            <a:spLocks noGrp="1"/>
          </p:cNvSpPr>
          <p:nvPr>
            <p:ph idx="1"/>
          </p:nvPr>
        </p:nvSpPr>
        <p:spPr/>
        <p:txBody>
          <a:bodyPr/>
          <a:lstStyle/>
          <a:p>
            <a:r>
              <a:rPr lang="en-US" dirty="0" smtClean="0"/>
              <a:t>Priority Queues </a:t>
            </a:r>
          </a:p>
          <a:p>
            <a:pPr lvl="1"/>
            <a:r>
              <a:rPr lang="en-US" dirty="0" smtClean="0"/>
              <a:t>finish chapter </a:t>
            </a:r>
            <a:r>
              <a:rPr lang="en-US" dirty="0" smtClean="0"/>
              <a:t>8</a:t>
            </a:r>
            <a:endParaRPr lang="en-US" dirty="0" smtClean="0"/>
          </a:p>
          <a:p>
            <a:endParaRPr lang="en-US" dirty="0"/>
          </a:p>
          <a:p>
            <a:r>
              <a:rPr lang="en-US" dirty="0" smtClean="0"/>
              <a:t>Followed by Searching and Hashing </a:t>
            </a:r>
          </a:p>
          <a:p>
            <a:pPr lvl="1"/>
            <a:r>
              <a:rPr lang="en-US" dirty="0" smtClean="0"/>
              <a:t>begin chapter </a:t>
            </a:r>
            <a:r>
              <a:rPr lang="en-US" dirty="0" smtClean="0"/>
              <a:t>9</a:t>
            </a:r>
            <a:endParaRPr lang="en-US" dirty="0"/>
          </a:p>
        </p:txBody>
      </p:sp>
    </p:spTree>
    <p:extLst>
      <p:ext uri="{BB962C8B-B14F-4D97-AF65-F5344CB8AC3E}">
        <p14:creationId xmlns:p14="http://schemas.microsoft.com/office/powerpoint/2010/main" val="426707325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PQ as Unordered list</a:t>
            </a:r>
            <a:endParaRPr lang="en-US" dirty="0"/>
          </a:p>
        </p:txBody>
      </p:sp>
      <p:sp>
        <p:nvSpPr>
          <p:cNvPr id="3" name="Content Placeholder 2"/>
          <p:cNvSpPr>
            <a:spLocks noGrp="1"/>
          </p:cNvSpPr>
          <p:nvPr>
            <p:ph idx="1"/>
          </p:nvPr>
        </p:nvSpPr>
        <p:spPr>
          <a:xfrm>
            <a:off x="457200" y="1295400"/>
            <a:ext cx="8229600" cy="4830763"/>
          </a:xfrm>
        </p:spPr>
        <p:txBody>
          <a:bodyPr/>
          <a:lstStyle/>
          <a:p>
            <a:r>
              <a:rPr lang="en-US" dirty="0"/>
              <a:t>So if we have a list of </a:t>
            </a:r>
            <a:r>
              <a:rPr lang="en-US" b="1" u="sng" dirty="0">
                <a:solidFill>
                  <a:srgbClr val="FF0000"/>
                </a:solidFill>
              </a:rPr>
              <a:t>unordered</a:t>
            </a:r>
            <a:r>
              <a:rPr lang="en-US" dirty="0">
                <a:solidFill>
                  <a:srgbClr val="FF0000"/>
                </a:solidFill>
              </a:rPr>
              <a:t> </a:t>
            </a:r>
            <a:r>
              <a:rPr lang="en-US" dirty="0"/>
              <a:t>stuff</a:t>
            </a:r>
          </a:p>
          <a:p>
            <a:r>
              <a:rPr lang="en-US" dirty="0" smtClean="0"/>
              <a:t>To make it a PQ we need the functions</a:t>
            </a:r>
          </a:p>
          <a:p>
            <a:pPr lvl="1"/>
            <a:r>
              <a:rPr lang="en-US" b="1" dirty="0" err="1" smtClean="0">
                <a:solidFill>
                  <a:srgbClr val="FF0000"/>
                </a:solidFill>
              </a:rPr>
              <a:t>insertItem</a:t>
            </a:r>
            <a:r>
              <a:rPr lang="en-US" dirty="0" smtClean="0"/>
              <a:t>(key, data)</a:t>
            </a:r>
          </a:p>
          <a:p>
            <a:pPr lvl="2"/>
            <a:r>
              <a:rPr lang="en-US" dirty="0" smtClean="0"/>
              <a:t>Can be done in </a:t>
            </a:r>
            <a:r>
              <a:rPr lang="en-US" b="1" dirty="0" smtClean="0">
                <a:solidFill>
                  <a:srgbClr val="FF0000"/>
                </a:solidFill>
              </a:rPr>
              <a:t>O(1)</a:t>
            </a:r>
          </a:p>
          <a:p>
            <a:pPr lvl="1"/>
            <a:endParaRPr lang="en-US" dirty="0"/>
          </a:p>
          <a:p>
            <a:pPr lvl="1"/>
            <a:r>
              <a:rPr lang="en-US" b="1" dirty="0" err="1" smtClean="0">
                <a:solidFill>
                  <a:srgbClr val="FF0000"/>
                </a:solidFill>
              </a:rPr>
              <a:t>removeItem</a:t>
            </a:r>
            <a:r>
              <a:rPr lang="en-US" dirty="0" smtClean="0"/>
              <a:t>()</a:t>
            </a:r>
          </a:p>
          <a:p>
            <a:pPr lvl="2"/>
            <a:r>
              <a:rPr lang="en-US" dirty="0" smtClean="0"/>
              <a:t>Requires </a:t>
            </a:r>
            <a:r>
              <a:rPr lang="en-US" b="1" dirty="0" smtClean="0">
                <a:solidFill>
                  <a:srgbClr val="FF0000"/>
                </a:solidFill>
              </a:rPr>
              <a:t>O(n)</a:t>
            </a:r>
          </a:p>
        </p:txBody>
      </p:sp>
      <p:sp>
        <p:nvSpPr>
          <p:cNvPr id="4" name="TextBox 3"/>
          <p:cNvSpPr txBox="1"/>
          <p:nvPr/>
        </p:nvSpPr>
        <p:spPr>
          <a:xfrm rot="20830287">
            <a:off x="2136750" y="4631370"/>
            <a:ext cx="4839786" cy="646331"/>
          </a:xfrm>
          <a:prstGeom prst="rect">
            <a:avLst/>
          </a:prstGeom>
          <a:solidFill>
            <a:srgbClr val="FEFEBE"/>
          </a:solidFill>
          <a:ln>
            <a:solidFill>
              <a:schemeClr val="tx1"/>
            </a:solidFill>
          </a:ln>
        </p:spPr>
        <p:txBody>
          <a:bodyPr wrap="none" rtlCol="0">
            <a:spAutoFit/>
          </a:bodyPr>
          <a:lstStyle/>
          <a:p>
            <a:r>
              <a:rPr lang="en-US" dirty="0" smtClean="0">
                <a:latin typeface="Comic Sans MS" panose="030F0702030302020204" pitchFamily="66" charset="0"/>
              </a:rPr>
              <a:t>This is no good… we want faster</a:t>
            </a:r>
          </a:p>
          <a:p>
            <a:r>
              <a:rPr lang="en-US" dirty="0" smtClean="0">
                <a:latin typeface="Comic Sans MS" panose="030F0702030302020204" pitchFamily="66" charset="0"/>
              </a:rPr>
              <a:t>Maybe if we use an ORDERED list instead…</a:t>
            </a:r>
          </a:p>
        </p:txBody>
      </p:sp>
      <p:sp>
        <p:nvSpPr>
          <p:cNvPr id="5" name="TextBox 4"/>
          <p:cNvSpPr txBox="1"/>
          <p:nvPr/>
        </p:nvSpPr>
        <p:spPr>
          <a:xfrm>
            <a:off x="3895623" y="4308204"/>
            <a:ext cx="4758034" cy="954107"/>
          </a:xfrm>
          <a:prstGeom prst="rect">
            <a:avLst/>
          </a:prstGeom>
          <a:solidFill>
            <a:schemeClr val="accent4">
              <a:lumMod val="20000"/>
              <a:lumOff val="80000"/>
            </a:schemeClr>
          </a:solidFill>
          <a:ln>
            <a:solidFill>
              <a:schemeClr val="tx1"/>
            </a:solidFill>
          </a:ln>
        </p:spPr>
        <p:txBody>
          <a:bodyPr wrap="none" rtlCol="0">
            <a:spAutoFit/>
          </a:bodyPr>
          <a:lstStyle/>
          <a:p>
            <a:r>
              <a:rPr lang="en-US" sz="2800" dirty="0" smtClean="0">
                <a:latin typeface="Comic Sans MS" panose="030F0702030302020204" pitchFamily="66" charset="0"/>
              </a:rPr>
              <a:t>What does the class think?</a:t>
            </a:r>
          </a:p>
          <a:p>
            <a:r>
              <a:rPr lang="en-US" sz="2800" dirty="0" smtClean="0">
                <a:latin typeface="Comic Sans MS" panose="030F0702030302020204" pitchFamily="66" charset="0"/>
              </a:rPr>
              <a:t>Will an ordered list help?</a:t>
            </a:r>
          </a:p>
        </p:txBody>
      </p:sp>
    </p:spTree>
    <p:extLst>
      <p:ext uri="{BB962C8B-B14F-4D97-AF65-F5344CB8AC3E}">
        <p14:creationId xmlns:p14="http://schemas.microsoft.com/office/powerpoint/2010/main" val="363867528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Marker Slide</a:t>
            </a:r>
            <a:endParaRPr lang="en-US" dirty="0"/>
          </a:p>
        </p:txBody>
      </p:sp>
      <p:sp>
        <p:nvSpPr>
          <p:cNvPr id="3" name="Content Placeholder 2"/>
          <p:cNvSpPr>
            <a:spLocks noGrp="1"/>
          </p:cNvSpPr>
          <p:nvPr>
            <p:ph idx="1"/>
          </p:nvPr>
        </p:nvSpPr>
        <p:spPr>
          <a:xfrm>
            <a:off x="457200" y="1066800"/>
            <a:ext cx="8229600" cy="5257800"/>
          </a:xfrm>
        </p:spPr>
        <p:txBody>
          <a:bodyPr>
            <a:normAutofit/>
          </a:bodyPr>
          <a:lstStyle/>
          <a:p>
            <a:r>
              <a:rPr lang="en-US" dirty="0" smtClean="0"/>
              <a:t>Questions </a:t>
            </a:r>
            <a:r>
              <a:rPr lang="en-US" dirty="0"/>
              <a:t>on:</a:t>
            </a:r>
          </a:p>
          <a:p>
            <a:pPr lvl="1"/>
            <a:r>
              <a:rPr lang="en-US" dirty="0" smtClean="0"/>
              <a:t>Priority </a:t>
            </a:r>
            <a:r>
              <a:rPr lang="en-US" dirty="0"/>
              <a:t>Queues</a:t>
            </a:r>
          </a:p>
          <a:p>
            <a:pPr lvl="2"/>
            <a:r>
              <a:rPr lang="en-US" dirty="0" smtClean="0"/>
              <a:t>General</a:t>
            </a:r>
            <a:endParaRPr lang="en-US" dirty="0"/>
          </a:p>
          <a:p>
            <a:pPr lvl="2"/>
            <a:r>
              <a:rPr lang="en-US" dirty="0"/>
              <a:t>Implementations</a:t>
            </a:r>
          </a:p>
          <a:p>
            <a:pPr lvl="3"/>
            <a:r>
              <a:rPr lang="en-US" dirty="0"/>
              <a:t>Unordered List</a:t>
            </a:r>
          </a:p>
          <a:p>
            <a:pPr lvl="2"/>
            <a:endParaRPr lang="en-US" dirty="0"/>
          </a:p>
          <a:p>
            <a:r>
              <a:rPr lang="en-US" dirty="0" smtClean="0"/>
              <a:t>Next</a:t>
            </a:r>
            <a:r>
              <a:rPr lang="en-US" dirty="0"/>
              <a:t>:</a:t>
            </a:r>
          </a:p>
          <a:p>
            <a:pPr lvl="1"/>
            <a:r>
              <a:rPr lang="en-US" dirty="0" smtClean="0"/>
              <a:t>Priority Queues</a:t>
            </a:r>
          </a:p>
          <a:p>
            <a:pPr lvl="2"/>
            <a:r>
              <a:rPr lang="en-US" dirty="0" smtClean="0"/>
              <a:t>Implementations</a:t>
            </a:r>
          </a:p>
          <a:p>
            <a:pPr lvl="3"/>
            <a:r>
              <a:rPr lang="en-US" dirty="0" smtClean="0"/>
              <a:t>Ordered List</a:t>
            </a:r>
          </a:p>
        </p:txBody>
      </p:sp>
    </p:spTree>
    <p:extLst>
      <p:ext uri="{BB962C8B-B14F-4D97-AF65-F5344CB8AC3E}">
        <p14:creationId xmlns:p14="http://schemas.microsoft.com/office/powerpoint/2010/main" val="220852735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dirty="0" smtClean="0"/>
              <a:t>Implementing a PQ as an Ordered list</a:t>
            </a:r>
            <a:endParaRPr lang="en-US" dirty="0"/>
          </a:p>
        </p:txBody>
      </p:sp>
      <p:sp>
        <p:nvSpPr>
          <p:cNvPr id="3" name="Content Placeholder 2"/>
          <p:cNvSpPr>
            <a:spLocks noGrp="1"/>
          </p:cNvSpPr>
          <p:nvPr>
            <p:ph idx="1"/>
          </p:nvPr>
        </p:nvSpPr>
        <p:spPr>
          <a:xfrm>
            <a:off x="457200" y="1295400"/>
            <a:ext cx="8229600" cy="4830763"/>
          </a:xfrm>
        </p:spPr>
        <p:txBody>
          <a:bodyPr/>
          <a:lstStyle/>
          <a:p>
            <a:r>
              <a:rPr lang="en-US" dirty="0" smtClean="0"/>
              <a:t>Let’s say we have a list of </a:t>
            </a:r>
            <a:r>
              <a:rPr lang="en-US" b="1" u="sng" dirty="0"/>
              <a:t>O</a:t>
            </a:r>
            <a:r>
              <a:rPr lang="en-US" b="1" u="sng" dirty="0" smtClean="0"/>
              <a:t>rdered</a:t>
            </a:r>
            <a:r>
              <a:rPr lang="en-US" dirty="0" smtClean="0"/>
              <a:t> stuff</a:t>
            </a:r>
          </a:p>
          <a:p>
            <a:r>
              <a:rPr lang="en-US" dirty="0" smtClean="0"/>
              <a:t>To make it a PQ we still need the functions</a:t>
            </a:r>
          </a:p>
          <a:p>
            <a:pPr lvl="1"/>
            <a:r>
              <a:rPr lang="en-US" dirty="0" err="1" smtClean="0"/>
              <a:t>insertItem</a:t>
            </a:r>
            <a:r>
              <a:rPr lang="en-US" dirty="0" smtClean="0"/>
              <a:t>(key, data)</a:t>
            </a:r>
          </a:p>
          <a:p>
            <a:pPr lvl="1"/>
            <a:r>
              <a:rPr lang="en-US" dirty="0" err="1" smtClean="0"/>
              <a:t>removeItem</a:t>
            </a:r>
            <a:r>
              <a:rPr lang="en-US" dirty="0" smtClean="0"/>
              <a:t>()  </a:t>
            </a:r>
          </a:p>
          <a:p>
            <a:pPr lvl="2"/>
            <a:r>
              <a:rPr lang="en-US" dirty="0" smtClean="0"/>
              <a:t>assume a Min </a:t>
            </a:r>
            <a:r>
              <a:rPr lang="en-US" dirty="0"/>
              <a:t>P</a:t>
            </a:r>
            <a:r>
              <a:rPr lang="en-US" dirty="0" smtClean="0"/>
              <a:t>Q so this removes the item with the smallest key</a:t>
            </a:r>
            <a:endParaRPr lang="en-US" dirty="0"/>
          </a:p>
        </p:txBody>
      </p:sp>
    </p:spTree>
    <p:extLst>
      <p:ext uri="{BB962C8B-B14F-4D97-AF65-F5344CB8AC3E}">
        <p14:creationId xmlns:p14="http://schemas.microsoft.com/office/powerpoint/2010/main" val="424381471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PQ as an Ordered list</a:t>
            </a:r>
            <a:endParaRPr lang="en-US" dirty="0"/>
          </a:p>
        </p:txBody>
      </p:sp>
      <p:sp>
        <p:nvSpPr>
          <p:cNvPr id="3" name="Content Placeholder 2"/>
          <p:cNvSpPr>
            <a:spLocks noGrp="1"/>
          </p:cNvSpPr>
          <p:nvPr>
            <p:ph idx="1"/>
          </p:nvPr>
        </p:nvSpPr>
        <p:spPr>
          <a:xfrm>
            <a:off x="457200" y="1295400"/>
            <a:ext cx="8229600" cy="4830763"/>
          </a:xfrm>
        </p:spPr>
        <p:txBody>
          <a:bodyPr/>
          <a:lstStyle/>
          <a:p>
            <a:r>
              <a:rPr lang="en-US" dirty="0" smtClean="0"/>
              <a:t>PQ::</a:t>
            </a:r>
            <a:r>
              <a:rPr lang="en-US" b="1" dirty="0" err="1" smtClean="0">
                <a:solidFill>
                  <a:srgbClr val="FF0000"/>
                </a:solidFill>
              </a:rPr>
              <a:t>removeItem</a:t>
            </a:r>
            <a:r>
              <a:rPr lang="en-US" b="1" dirty="0" smtClean="0">
                <a:solidFill>
                  <a:srgbClr val="FF0000"/>
                </a:solidFill>
              </a:rPr>
              <a:t>()</a:t>
            </a:r>
            <a:r>
              <a:rPr lang="en-US" dirty="0" smtClean="0"/>
              <a:t> is now easy</a:t>
            </a:r>
          </a:p>
          <a:p>
            <a:endParaRPr lang="en-US" dirty="0"/>
          </a:p>
          <a:p>
            <a:pPr lvl="1"/>
            <a:r>
              <a:rPr lang="en-US" dirty="0" smtClean="0"/>
              <a:t>This is just a </a:t>
            </a:r>
            <a:r>
              <a:rPr lang="en-US" dirty="0" err="1" smtClean="0"/>
              <a:t>removeFront</a:t>
            </a:r>
            <a:r>
              <a:rPr lang="en-US" dirty="0" smtClean="0"/>
              <a:t>() call for the list</a:t>
            </a:r>
          </a:p>
          <a:p>
            <a:pPr lvl="2"/>
            <a:r>
              <a:rPr lang="en-US" dirty="0" smtClean="0"/>
              <a:t>like </a:t>
            </a:r>
            <a:r>
              <a:rPr lang="en-US" dirty="0" err="1" smtClean="0"/>
              <a:t>m_list.removeFront</a:t>
            </a:r>
            <a:r>
              <a:rPr lang="en-US" dirty="0" smtClean="0"/>
              <a:t>(…)</a:t>
            </a:r>
          </a:p>
          <a:p>
            <a:pPr lvl="2"/>
            <a:endParaRPr lang="en-US" dirty="0"/>
          </a:p>
          <a:p>
            <a:pPr lvl="1"/>
            <a:r>
              <a:rPr lang="en-US" dirty="0" smtClean="0"/>
              <a:t>Recall this is an O(1) operation</a:t>
            </a:r>
          </a:p>
          <a:p>
            <a:pPr lvl="2"/>
            <a:r>
              <a:rPr lang="en-US" dirty="0" smtClean="0"/>
              <a:t>Review of this follows</a:t>
            </a:r>
          </a:p>
        </p:txBody>
      </p:sp>
    </p:spTree>
    <p:extLst>
      <p:ext uri="{BB962C8B-B14F-4D97-AF65-F5344CB8AC3E}">
        <p14:creationId xmlns:p14="http://schemas.microsoft.com/office/powerpoint/2010/main" val="203818134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altLang="en-US" smtClean="0"/>
              <a:t>Removing at the Front</a:t>
            </a:r>
          </a:p>
        </p:txBody>
      </p:sp>
      <p:sp>
        <p:nvSpPr>
          <p:cNvPr id="40963" name="Rectangle 11" descr="Rectangle: Click to edit Master text styles&#10;Second level&#10;Third level&#10;Fourth level&#10;Fifth level"/>
          <p:cNvSpPr>
            <a:spLocks noGrp="1" noChangeArrowheads="1"/>
          </p:cNvSpPr>
          <p:nvPr>
            <p:ph type="body" sz="half" idx="1"/>
          </p:nvPr>
        </p:nvSpPr>
        <p:spPr>
          <a:xfrm>
            <a:off x="838200" y="1905000"/>
            <a:ext cx="7620000" cy="4114800"/>
          </a:xfrm>
        </p:spPr>
        <p:txBody>
          <a:bodyPr/>
          <a:lstStyle/>
          <a:p>
            <a:pPr marL="533400" indent="-533400" eaLnBrk="1" hangingPunct="1">
              <a:buFont typeface="Wingdings" charset="2"/>
              <a:buAutoNum type="arabicPeriod"/>
            </a:pPr>
            <a:r>
              <a:rPr lang="en-US" altLang="en-US" sz="2800" smtClean="0"/>
              <a:t>Update head to point to next node in the list</a:t>
            </a:r>
          </a:p>
          <a:p>
            <a:pPr marL="533400" indent="-533400" eaLnBrk="1" hangingPunct="1">
              <a:buFont typeface="Wingdings" charset="2"/>
              <a:buAutoNum type="arabicPeriod"/>
            </a:pPr>
            <a:r>
              <a:rPr lang="en-US" altLang="en-US" sz="2800" smtClean="0"/>
              <a:t>Return elem of previous head and delete the node</a:t>
            </a:r>
          </a:p>
        </p:txBody>
      </p:sp>
      <p:sp>
        <p:nvSpPr>
          <p:cNvPr id="40964" name="Rectangle 12"/>
          <p:cNvSpPr>
            <a:spLocks noChangeArrowheads="1"/>
          </p:cNvSpPr>
          <p:nvPr/>
        </p:nvSpPr>
        <p:spPr bwMode="auto">
          <a:xfrm>
            <a:off x="2198688"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40965" name="Rectangle 14"/>
          <p:cNvSpPr>
            <a:spLocks noChangeArrowheads="1"/>
          </p:cNvSpPr>
          <p:nvPr/>
        </p:nvSpPr>
        <p:spPr bwMode="auto">
          <a:xfrm>
            <a:off x="2728913" y="4572000"/>
            <a:ext cx="528637"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40966" name="Line 15"/>
          <p:cNvSpPr>
            <a:spLocks noChangeShapeType="1"/>
          </p:cNvSpPr>
          <p:nvPr/>
        </p:nvSpPr>
        <p:spPr bwMode="auto">
          <a:xfrm>
            <a:off x="2463800"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0967" name="Line 16"/>
          <p:cNvSpPr>
            <a:spLocks noChangeShapeType="1"/>
          </p:cNvSpPr>
          <p:nvPr/>
        </p:nvSpPr>
        <p:spPr bwMode="auto">
          <a:xfrm flipV="1">
            <a:off x="2992438" y="4837113"/>
            <a:ext cx="795337"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0968" name="Rectangle 17"/>
          <p:cNvSpPr>
            <a:spLocks noChangeArrowheads="1"/>
          </p:cNvSpPr>
          <p:nvPr/>
        </p:nvSpPr>
        <p:spPr bwMode="auto">
          <a:xfrm>
            <a:off x="3787775" y="4572000"/>
            <a:ext cx="528638"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40969" name="Rectangle 18"/>
          <p:cNvSpPr>
            <a:spLocks noChangeArrowheads="1"/>
          </p:cNvSpPr>
          <p:nvPr/>
        </p:nvSpPr>
        <p:spPr bwMode="auto">
          <a:xfrm>
            <a:off x="4316413"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40970" name="Line 19"/>
          <p:cNvSpPr>
            <a:spLocks noChangeShapeType="1"/>
          </p:cNvSpPr>
          <p:nvPr/>
        </p:nvSpPr>
        <p:spPr bwMode="auto">
          <a:xfrm flipV="1">
            <a:off x="4581525" y="4837113"/>
            <a:ext cx="793750"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0971" name="Rectangle 20"/>
          <p:cNvSpPr>
            <a:spLocks noChangeArrowheads="1"/>
          </p:cNvSpPr>
          <p:nvPr/>
        </p:nvSpPr>
        <p:spPr bwMode="auto">
          <a:xfrm>
            <a:off x="5375275"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40972" name="Rectangle 21"/>
          <p:cNvSpPr>
            <a:spLocks noChangeArrowheads="1"/>
          </p:cNvSpPr>
          <p:nvPr/>
        </p:nvSpPr>
        <p:spPr bwMode="auto">
          <a:xfrm>
            <a:off x="5905500"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40973" name="Line 22"/>
          <p:cNvSpPr>
            <a:spLocks noChangeShapeType="1"/>
          </p:cNvSpPr>
          <p:nvPr/>
        </p:nvSpPr>
        <p:spPr bwMode="auto">
          <a:xfrm flipV="1">
            <a:off x="6170613" y="4837113"/>
            <a:ext cx="793750"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0974" name="Rectangle 23"/>
          <p:cNvSpPr>
            <a:spLocks noChangeArrowheads="1"/>
          </p:cNvSpPr>
          <p:nvPr/>
        </p:nvSpPr>
        <p:spPr bwMode="auto">
          <a:xfrm>
            <a:off x="6964363"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40975" name="Rectangle 24"/>
          <p:cNvSpPr>
            <a:spLocks noChangeArrowheads="1"/>
          </p:cNvSpPr>
          <p:nvPr/>
        </p:nvSpPr>
        <p:spPr bwMode="auto">
          <a:xfrm>
            <a:off x="7494588" y="4572000"/>
            <a:ext cx="528637"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40976" name="Line 25"/>
          <p:cNvSpPr>
            <a:spLocks noChangeShapeType="1"/>
          </p:cNvSpPr>
          <p:nvPr/>
        </p:nvSpPr>
        <p:spPr bwMode="auto">
          <a:xfrm flipV="1">
            <a:off x="7758113" y="4837113"/>
            <a:ext cx="795337"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0977" name="Line 27"/>
          <p:cNvSpPr>
            <a:spLocks noChangeShapeType="1"/>
          </p:cNvSpPr>
          <p:nvPr/>
        </p:nvSpPr>
        <p:spPr bwMode="auto">
          <a:xfrm>
            <a:off x="4052888"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0978" name="Line 29"/>
          <p:cNvSpPr>
            <a:spLocks noChangeShapeType="1"/>
          </p:cNvSpPr>
          <p:nvPr/>
        </p:nvSpPr>
        <p:spPr bwMode="auto">
          <a:xfrm>
            <a:off x="5640388"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0979" name="Line 31"/>
          <p:cNvSpPr>
            <a:spLocks noChangeShapeType="1"/>
          </p:cNvSpPr>
          <p:nvPr/>
        </p:nvSpPr>
        <p:spPr bwMode="auto">
          <a:xfrm>
            <a:off x="7229475"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0980" name="Text Box 32"/>
          <p:cNvSpPr txBox="1">
            <a:spLocks noChangeArrowheads="1"/>
          </p:cNvSpPr>
          <p:nvPr/>
        </p:nvSpPr>
        <p:spPr bwMode="auto">
          <a:xfrm>
            <a:off x="8524875" y="4664075"/>
            <a:ext cx="3508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b="1">
                <a:solidFill>
                  <a:srgbClr val="0000FF"/>
                </a:solidFill>
                <a:latin typeface="Calibri" pitchFamily="34" charset="0"/>
                <a:sym typeface="Symbol" charset="2"/>
              </a:rPr>
              <a:t></a:t>
            </a:r>
            <a:endParaRPr lang="en-US" altLang="en-US" b="1">
              <a:solidFill>
                <a:srgbClr val="0000FF"/>
              </a:solidFill>
              <a:latin typeface="Calibri" pitchFamily="34" charset="0"/>
            </a:endParaRPr>
          </a:p>
        </p:txBody>
      </p:sp>
      <p:sp>
        <p:nvSpPr>
          <p:cNvPr id="40981" name="Text Box 13"/>
          <p:cNvSpPr txBox="1">
            <a:spLocks noChangeArrowheads="1"/>
          </p:cNvSpPr>
          <p:nvPr/>
        </p:nvSpPr>
        <p:spPr bwMode="auto">
          <a:xfrm>
            <a:off x="2260798" y="5622925"/>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12</a:t>
            </a:r>
            <a:endParaRPr lang="en-US" altLang="en-US" dirty="0">
              <a:solidFill>
                <a:schemeClr val="tx2"/>
              </a:solidFill>
              <a:latin typeface="Calibri" pitchFamily="34" charset="0"/>
            </a:endParaRPr>
          </a:p>
        </p:txBody>
      </p:sp>
      <p:sp>
        <p:nvSpPr>
          <p:cNvPr id="40982" name="Text Box 26"/>
          <p:cNvSpPr txBox="1">
            <a:spLocks noChangeArrowheads="1"/>
          </p:cNvSpPr>
          <p:nvPr/>
        </p:nvSpPr>
        <p:spPr bwMode="auto">
          <a:xfrm>
            <a:off x="3849885" y="5622925"/>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36</a:t>
            </a:r>
            <a:endParaRPr lang="en-US" altLang="en-US" dirty="0">
              <a:solidFill>
                <a:schemeClr val="tx2"/>
              </a:solidFill>
              <a:latin typeface="Calibri" pitchFamily="34" charset="0"/>
            </a:endParaRPr>
          </a:p>
        </p:txBody>
      </p:sp>
      <p:sp>
        <p:nvSpPr>
          <p:cNvPr id="40983" name="Text Box 28"/>
          <p:cNvSpPr txBox="1">
            <a:spLocks noChangeArrowheads="1"/>
          </p:cNvSpPr>
          <p:nvPr/>
        </p:nvSpPr>
        <p:spPr bwMode="auto">
          <a:xfrm>
            <a:off x="5438179" y="5622925"/>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56</a:t>
            </a:r>
            <a:endParaRPr lang="en-US" altLang="en-US" dirty="0">
              <a:solidFill>
                <a:schemeClr val="tx2"/>
              </a:solidFill>
              <a:latin typeface="Calibri" pitchFamily="34" charset="0"/>
            </a:endParaRPr>
          </a:p>
        </p:txBody>
      </p:sp>
      <p:sp>
        <p:nvSpPr>
          <p:cNvPr id="40984" name="Text Box 30"/>
          <p:cNvSpPr txBox="1">
            <a:spLocks noChangeArrowheads="1"/>
          </p:cNvSpPr>
          <p:nvPr/>
        </p:nvSpPr>
        <p:spPr bwMode="auto">
          <a:xfrm>
            <a:off x="7028061" y="5622925"/>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89</a:t>
            </a:r>
            <a:endParaRPr lang="en-US" altLang="en-US" dirty="0">
              <a:solidFill>
                <a:schemeClr val="tx2"/>
              </a:solidFill>
              <a:latin typeface="Calibri" pitchFamily="34" charset="0"/>
            </a:endParaRPr>
          </a:p>
        </p:txBody>
      </p:sp>
      <p:sp>
        <p:nvSpPr>
          <p:cNvPr id="40985" name="Line 16"/>
          <p:cNvSpPr>
            <a:spLocks noChangeShapeType="1"/>
          </p:cNvSpPr>
          <p:nvPr/>
        </p:nvSpPr>
        <p:spPr bwMode="auto">
          <a:xfrm>
            <a:off x="1828800" y="4114800"/>
            <a:ext cx="304800" cy="38100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0986" name="Text Box 13"/>
          <p:cNvSpPr txBox="1">
            <a:spLocks noChangeArrowheads="1"/>
          </p:cNvSpPr>
          <p:nvPr/>
        </p:nvSpPr>
        <p:spPr bwMode="auto">
          <a:xfrm>
            <a:off x="1533525" y="3733800"/>
            <a:ext cx="654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a:latin typeface="Calibri" pitchFamily="34" charset="0"/>
              </a:rPr>
              <a:t>head</a:t>
            </a:r>
          </a:p>
        </p:txBody>
      </p:sp>
      <p:sp>
        <p:nvSpPr>
          <p:cNvPr id="40987" name="Line 16"/>
          <p:cNvSpPr>
            <a:spLocks noChangeShapeType="1"/>
          </p:cNvSpPr>
          <p:nvPr/>
        </p:nvSpPr>
        <p:spPr bwMode="auto">
          <a:xfrm flipH="1">
            <a:off x="7315200" y="4114800"/>
            <a:ext cx="447675" cy="45720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0988" name="Text Box 13"/>
          <p:cNvSpPr txBox="1">
            <a:spLocks noChangeArrowheads="1"/>
          </p:cNvSpPr>
          <p:nvPr/>
        </p:nvSpPr>
        <p:spPr bwMode="auto">
          <a:xfrm>
            <a:off x="7467600" y="3733800"/>
            <a:ext cx="654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a:latin typeface="Calibri" pitchFamily="34" charset="0"/>
              </a:rPr>
              <a:t>tail</a:t>
            </a:r>
          </a:p>
        </p:txBody>
      </p:sp>
      <p:sp>
        <p:nvSpPr>
          <p:cNvPr id="29" name="TextBox 28"/>
          <p:cNvSpPr txBox="1"/>
          <p:nvPr/>
        </p:nvSpPr>
        <p:spPr>
          <a:xfrm rot="18013506">
            <a:off x="-95096" y="678507"/>
            <a:ext cx="1483098" cy="461665"/>
          </a:xfrm>
          <a:prstGeom prst="rect">
            <a:avLst/>
          </a:prstGeom>
          <a:solidFill>
            <a:schemeClr val="accent5">
              <a:lumMod val="20000"/>
              <a:lumOff val="80000"/>
            </a:schemeClr>
          </a:solidFill>
          <a:ln>
            <a:solidFill>
              <a:schemeClr val="tx1"/>
            </a:solidFill>
          </a:ln>
        </p:spPr>
        <p:txBody>
          <a:bodyPr wrap="none" rtlCol="0">
            <a:spAutoFit/>
          </a:bodyPr>
          <a:lstStyle/>
          <a:p>
            <a:r>
              <a:rPr lang="en-US" sz="2400" dirty="0" smtClean="0">
                <a:latin typeface="Castellar" panose="020A0402060406010301" pitchFamily="18" charset="0"/>
              </a:rPr>
              <a:t>Review</a:t>
            </a:r>
            <a:endParaRPr lang="en-US" sz="2400" dirty="0">
              <a:latin typeface="Castellar" panose="020A0402060406010301" pitchFamily="18" charset="0"/>
            </a:endParaRPr>
          </a:p>
        </p:txBody>
      </p:sp>
      <p:sp>
        <p:nvSpPr>
          <p:cNvPr id="30" name="Rounded Rectangle 29"/>
          <p:cNvSpPr/>
          <p:nvPr/>
        </p:nvSpPr>
        <p:spPr>
          <a:xfrm>
            <a:off x="1533525" y="618528"/>
            <a:ext cx="6325203" cy="581621"/>
          </a:xfrm>
          <a:prstGeom prst="round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6019800" y="1189225"/>
            <a:ext cx="3018158" cy="738664"/>
          </a:xfrm>
          <a:prstGeom prst="rect">
            <a:avLst/>
          </a:prstGeom>
          <a:noFill/>
        </p:spPr>
        <p:txBody>
          <a:bodyPr wrap="square" rtlCol="0">
            <a:spAutoFit/>
          </a:bodyPr>
          <a:lstStyle/>
          <a:p>
            <a:r>
              <a:rPr lang="en-US" sz="1400" i="1" dirty="0" smtClean="0"/>
              <a:t>context of</a:t>
            </a:r>
            <a:br>
              <a:rPr lang="en-US" sz="1400" i="1" dirty="0" smtClean="0"/>
            </a:br>
            <a:r>
              <a:rPr lang="en-US" sz="1400" i="1" dirty="0" smtClean="0"/>
              <a:t>PQ::</a:t>
            </a:r>
            <a:r>
              <a:rPr lang="en-US" sz="1400" i="1" dirty="0" err="1" smtClean="0"/>
              <a:t>removeItem</a:t>
            </a:r>
            <a:r>
              <a:rPr lang="en-US" sz="1400" i="1" dirty="0" smtClean="0"/>
              <a:t>()</a:t>
            </a:r>
          </a:p>
          <a:p>
            <a:r>
              <a:rPr lang="en-US" sz="1400" i="1" dirty="0" smtClean="0"/>
              <a:t>PQ is implemented using Ordered list</a:t>
            </a:r>
            <a:endParaRPr lang="en-US" sz="1400" i="1" dirty="0"/>
          </a:p>
        </p:txBody>
      </p:sp>
    </p:spTree>
    <p:extLst>
      <p:ext uri="{BB962C8B-B14F-4D97-AF65-F5344CB8AC3E}">
        <p14:creationId xmlns:p14="http://schemas.microsoft.com/office/powerpoint/2010/main" val="148465301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altLang="en-US" smtClean="0"/>
              <a:t>Removing at the Front</a:t>
            </a:r>
          </a:p>
        </p:txBody>
      </p:sp>
      <p:sp>
        <p:nvSpPr>
          <p:cNvPr id="41987" name="Rectangle 11" descr="Rectangle: Click to edit Master text styles&#10;Second level&#10;Third level&#10;Fourth level&#10;Fifth level"/>
          <p:cNvSpPr>
            <a:spLocks noGrp="1" noChangeArrowheads="1"/>
          </p:cNvSpPr>
          <p:nvPr>
            <p:ph type="body" sz="half" idx="1"/>
          </p:nvPr>
        </p:nvSpPr>
        <p:spPr>
          <a:xfrm>
            <a:off x="838200" y="1905000"/>
            <a:ext cx="7620000" cy="4114800"/>
          </a:xfrm>
        </p:spPr>
        <p:txBody>
          <a:bodyPr/>
          <a:lstStyle/>
          <a:p>
            <a:pPr marL="533400" indent="-533400" eaLnBrk="1" hangingPunct="1">
              <a:buFont typeface="Wingdings" charset="2"/>
              <a:buAutoNum type="arabicPeriod"/>
            </a:pPr>
            <a:r>
              <a:rPr lang="en-US" altLang="en-US" sz="2800" smtClean="0"/>
              <a:t>Update head to point to next node in the list</a:t>
            </a:r>
          </a:p>
          <a:p>
            <a:pPr marL="533400" indent="-533400" eaLnBrk="1" hangingPunct="1">
              <a:buFont typeface="Wingdings" charset="2"/>
              <a:buAutoNum type="arabicPeriod"/>
            </a:pPr>
            <a:r>
              <a:rPr lang="en-US" altLang="en-US" sz="2800" smtClean="0"/>
              <a:t>Return elem of previous head and delete the node</a:t>
            </a:r>
          </a:p>
        </p:txBody>
      </p:sp>
      <p:sp>
        <p:nvSpPr>
          <p:cNvPr id="41988" name="Rectangle 12"/>
          <p:cNvSpPr>
            <a:spLocks noChangeArrowheads="1"/>
          </p:cNvSpPr>
          <p:nvPr/>
        </p:nvSpPr>
        <p:spPr bwMode="auto">
          <a:xfrm>
            <a:off x="2198688"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41989" name="Rectangle 14"/>
          <p:cNvSpPr>
            <a:spLocks noChangeArrowheads="1"/>
          </p:cNvSpPr>
          <p:nvPr/>
        </p:nvSpPr>
        <p:spPr bwMode="auto">
          <a:xfrm>
            <a:off x="2728913" y="4572000"/>
            <a:ext cx="528637"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41990" name="Line 15"/>
          <p:cNvSpPr>
            <a:spLocks noChangeShapeType="1"/>
          </p:cNvSpPr>
          <p:nvPr/>
        </p:nvSpPr>
        <p:spPr bwMode="auto">
          <a:xfrm>
            <a:off x="2463800"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1991" name="Line 16"/>
          <p:cNvSpPr>
            <a:spLocks noChangeShapeType="1"/>
          </p:cNvSpPr>
          <p:nvPr/>
        </p:nvSpPr>
        <p:spPr bwMode="auto">
          <a:xfrm flipV="1">
            <a:off x="2992438" y="4837113"/>
            <a:ext cx="795337"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1992" name="Rectangle 17"/>
          <p:cNvSpPr>
            <a:spLocks noChangeArrowheads="1"/>
          </p:cNvSpPr>
          <p:nvPr/>
        </p:nvSpPr>
        <p:spPr bwMode="auto">
          <a:xfrm>
            <a:off x="3787775" y="4572000"/>
            <a:ext cx="528638"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41993" name="Rectangle 18"/>
          <p:cNvSpPr>
            <a:spLocks noChangeArrowheads="1"/>
          </p:cNvSpPr>
          <p:nvPr/>
        </p:nvSpPr>
        <p:spPr bwMode="auto">
          <a:xfrm>
            <a:off x="4316413"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41994" name="Line 19"/>
          <p:cNvSpPr>
            <a:spLocks noChangeShapeType="1"/>
          </p:cNvSpPr>
          <p:nvPr/>
        </p:nvSpPr>
        <p:spPr bwMode="auto">
          <a:xfrm flipV="1">
            <a:off x="4581525" y="4837113"/>
            <a:ext cx="793750"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1995" name="Rectangle 20"/>
          <p:cNvSpPr>
            <a:spLocks noChangeArrowheads="1"/>
          </p:cNvSpPr>
          <p:nvPr/>
        </p:nvSpPr>
        <p:spPr bwMode="auto">
          <a:xfrm>
            <a:off x="5375275"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41996" name="Rectangle 21"/>
          <p:cNvSpPr>
            <a:spLocks noChangeArrowheads="1"/>
          </p:cNvSpPr>
          <p:nvPr/>
        </p:nvSpPr>
        <p:spPr bwMode="auto">
          <a:xfrm>
            <a:off x="5905500"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41997" name="Line 22"/>
          <p:cNvSpPr>
            <a:spLocks noChangeShapeType="1"/>
          </p:cNvSpPr>
          <p:nvPr/>
        </p:nvSpPr>
        <p:spPr bwMode="auto">
          <a:xfrm flipV="1">
            <a:off x="6170613" y="4837113"/>
            <a:ext cx="793750"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1998" name="Rectangle 23"/>
          <p:cNvSpPr>
            <a:spLocks noChangeArrowheads="1"/>
          </p:cNvSpPr>
          <p:nvPr/>
        </p:nvSpPr>
        <p:spPr bwMode="auto">
          <a:xfrm>
            <a:off x="6964363"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41999" name="Rectangle 24"/>
          <p:cNvSpPr>
            <a:spLocks noChangeArrowheads="1"/>
          </p:cNvSpPr>
          <p:nvPr/>
        </p:nvSpPr>
        <p:spPr bwMode="auto">
          <a:xfrm>
            <a:off x="7494588" y="4572000"/>
            <a:ext cx="528637"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42000" name="Line 25"/>
          <p:cNvSpPr>
            <a:spLocks noChangeShapeType="1"/>
          </p:cNvSpPr>
          <p:nvPr/>
        </p:nvSpPr>
        <p:spPr bwMode="auto">
          <a:xfrm flipV="1">
            <a:off x="7758113" y="4837113"/>
            <a:ext cx="795337"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2001" name="Line 27"/>
          <p:cNvSpPr>
            <a:spLocks noChangeShapeType="1"/>
          </p:cNvSpPr>
          <p:nvPr/>
        </p:nvSpPr>
        <p:spPr bwMode="auto">
          <a:xfrm>
            <a:off x="4052888"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2002" name="Line 29"/>
          <p:cNvSpPr>
            <a:spLocks noChangeShapeType="1"/>
          </p:cNvSpPr>
          <p:nvPr/>
        </p:nvSpPr>
        <p:spPr bwMode="auto">
          <a:xfrm>
            <a:off x="5640388"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2003" name="Line 31"/>
          <p:cNvSpPr>
            <a:spLocks noChangeShapeType="1"/>
          </p:cNvSpPr>
          <p:nvPr/>
        </p:nvSpPr>
        <p:spPr bwMode="auto">
          <a:xfrm>
            <a:off x="7229475"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2004" name="Text Box 32"/>
          <p:cNvSpPr txBox="1">
            <a:spLocks noChangeArrowheads="1"/>
          </p:cNvSpPr>
          <p:nvPr/>
        </p:nvSpPr>
        <p:spPr bwMode="auto">
          <a:xfrm>
            <a:off x="8524875" y="4664075"/>
            <a:ext cx="3508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b="1">
                <a:solidFill>
                  <a:srgbClr val="0000FF"/>
                </a:solidFill>
                <a:latin typeface="Calibri" pitchFamily="34" charset="0"/>
                <a:sym typeface="Symbol" charset="2"/>
              </a:rPr>
              <a:t></a:t>
            </a:r>
            <a:endParaRPr lang="en-US" altLang="en-US" b="1">
              <a:solidFill>
                <a:srgbClr val="0000FF"/>
              </a:solidFill>
              <a:latin typeface="Calibri" pitchFamily="34" charset="0"/>
            </a:endParaRPr>
          </a:p>
        </p:txBody>
      </p:sp>
      <p:sp>
        <p:nvSpPr>
          <p:cNvPr id="42005" name="Text Box 13"/>
          <p:cNvSpPr txBox="1">
            <a:spLocks noChangeArrowheads="1"/>
          </p:cNvSpPr>
          <p:nvPr/>
        </p:nvSpPr>
        <p:spPr bwMode="auto">
          <a:xfrm>
            <a:off x="2260798" y="5622925"/>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12</a:t>
            </a:r>
            <a:endParaRPr lang="en-US" altLang="en-US" dirty="0">
              <a:solidFill>
                <a:schemeClr val="tx2"/>
              </a:solidFill>
              <a:latin typeface="Calibri" pitchFamily="34" charset="0"/>
            </a:endParaRPr>
          </a:p>
        </p:txBody>
      </p:sp>
      <p:sp>
        <p:nvSpPr>
          <p:cNvPr id="42006" name="Text Box 26"/>
          <p:cNvSpPr txBox="1">
            <a:spLocks noChangeArrowheads="1"/>
          </p:cNvSpPr>
          <p:nvPr/>
        </p:nvSpPr>
        <p:spPr bwMode="auto">
          <a:xfrm>
            <a:off x="3849885" y="5622925"/>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36</a:t>
            </a:r>
            <a:endParaRPr lang="en-US" altLang="en-US" dirty="0">
              <a:solidFill>
                <a:schemeClr val="tx2"/>
              </a:solidFill>
              <a:latin typeface="Calibri" pitchFamily="34" charset="0"/>
            </a:endParaRPr>
          </a:p>
        </p:txBody>
      </p:sp>
      <p:sp>
        <p:nvSpPr>
          <p:cNvPr id="42007" name="Text Box 28"/>
          <p:cNvSpPr txBox="1">
            <a:spLocks noChangeArrowheads="1"/>
          </p:cNvSpPr>
          <p:nvPr/>
        </p:nvSpPr>
        <p:spPr bwMode="auto">
          <a:xfrm>
            <a:off x="5438179" y="5622925"/>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56</a:t>
            </a:r>
            <a:endParaRPr lang="en-US" altLang="en-US" dirty="0">
              <a:solidFill>
                <a:schemeClr val="tx2"/>
              </a:solidFill>
              <a:latin typeface="Calibri" pitchFamily="34" charset="0"/>
            </a:endParaRPr>
          </a:p>
        </p:txBody>
      </p:sp>
      <p:sp>
        <p:nvSpPr>
          <p:cNvPr id="42008" name="Text Box 30"/>
          <p:cNvSpPr txBox="1">
            <a:spLocks noChangeArrowheads="1"/>
          </p:cNvSpPr>
          <p:nvPr/>
        </p:nvSpPr>
        <p:spPr bwMode="auto">
          <a:xfrm>
            <a:off x="7028061" y="5622925"/>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89</a:t>
            </a:r>
            <a:endParaRPr lang="en-US" altLang="en-US" dirty="0">
              <a:solidFill>
                <a:schemeClr val="tx2"/>
              </a:solidFill>
              <a:latin typeface="Calibri" pitchFamily="34" charset="0"/>
            </a:endParaRPr>
          </a:p>
        </p:txBody>
      </p:sp>
      <p:sp>
        <p:nvSpPr>
          <p:cNvPr id="42009" name="Line 16"/>
          <p:cNvSpPr>
            <a:spLocks noChangeShapeType="1"/>
          </p:cNvSpPr>
          <p:nvPr/>
        </p:nvSpPr>
        <p:spPr bwMode="auto">
          <a:xfrm>
            <a:off x="3571875" y="4114800"/>
            <a:ext cx="304800" cy="38100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2010" name="Text Box 13"/>
          <p:cNvSpPr txBox="1">
            <a:spLocks noChangeArrowheads="1"/>
          </p:cNvSpPr>
          <p:nvPr/>
        </p:nvSpPr>
        <p:spPr bwMode="auto">
          <a:xfrm>
            <a:off x="3276600" y="3733800"/>
            <a:ext cx="654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a:latin typeface="Calibri" pitchFamily="34" charset="0"/>
              </a:rPr>
              <a:t>head</a:t>
            </a:r>
          </a:p>
        </p:txBody>
      </p:sp>
      <p:sp>
        <p:nvSpPr>
          <p:cNvPr id="42011" name="Line 16"/>
          <p:cNvSpPr>
            <a:spLocks noChangeShapeType="1"/>
          </p:cNvSpPr>
          <p:nvPr/>
        </p:nvSpPr>
        <p:spPr bwMode="auto">
          <a:xfrm flipH="1">
            <a:off x="7315200" y="4114800"/>
            <a:ext cx="447675" cy="45720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2012" name="Text Box 13"/>
          <p:cNvSpPr txBox="1">
            <a:spLocks noChangeArrowheads="1"/>
          </p:cNvSpPr>
          <p:nvPr/>
        </p:nvSpPr>
        <p:spPr bwMode="auto">
          <a:xfrm>
            <a:off x="7467600" y="3733800"/>
            <a:ext cx="654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a:latin typeface="Calibri" pitchFamily="34" charset="0"/>
              </a:rPr>
              <a:t>tail</a:t>
            </a:r>
          </a:p>
        </p:txBody>
      </p:sp>
      <p:sp>
        <p:nvSpPr>
          <p:cNvPr id="29" name="TextBox 28"/>
          <p:cNvSpPr txBox="1"/>
          <p:nvPr/>
        </p:nvSpPr>
        <p:spPr>
          <a:xfrm rot="18013506">
            <a:off x="-95096" y="678507"/>
            <a:ext cx="1483098" cy="461665"/>
          </a:xfrm>
          <a:prstGeom prst="rect">
            <a:avLst/>
          </a:prstGeom>
          <a:solidFill>
            <a:schemeClr val="accent5">
              <a:lumMod val="20000"/>
              <a:lumOff val="80000"/>
            </a:schemeClr>
          </a:solidFill>
          <a:ln>
            <a:solidFill>
              <a:schemeClr val="tx1"/>
            </a:solidFill>
          </a:ln>
        </p:spPr>
        <p:txBody>
          <a:bodyPr wrap="none" rtlCol="0">
            <a:spAutoFit/>
          </a:bodyPr>
          <a:lstStyle/>
          <a:p>
            <a:r>
              <a:rPr lang="en-US" sz="2400" dirty="0" smtClean="0">
                <a:latin typeface="Castellar" panose="020A0402060406010301" pitchFamily="18" charset="0"/>
              </a:rPr>
              <a:t>Review</a:t>
            </a:r>
            <a:endParaRPr lang="en-US" sz="2400" dirty="0">
              <a:latin typeface="Castellar" panose="020A0402060406010301" pitchFamily="18" charset="0"/>
            </a:endParaRPr>
          </a:p>
        </p:txBody>
      </p:sp>
      <p:sp>
        <p:nvSpPr>
          <p:cNvPr id="30" name="Rounded Rectangle 29"/>
          <p:cNvSpPr/>
          <p:nvPr/>
        </p:nvSpPr>
        <p:spPr>
          <a:xfrm>
            <a:off x="561673" y="1905000"/>
            <a:ext cx="7559977" cy="581621"/>
          </a:xfrm>
          <a:prstGeom prst="round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6019800" y="1189225"/>
            <a:ext cx="3018158" cy="738664"/>
          </a:xfrm>
          <a:prstGeom prst="rect">
            <a:avLst/>
          </a:prstGeom>
          <a:noFill/>
        </p:spPr>
        <p:txBody>
          <a:bodyPr wrap="square" rtlCol="0">
            <a:spAutoFit/>
          </a:bodyPr>
          <a:lstStyle/>
          <a:p>
            <a:r>
              <a:rPr lang="en-US" sz="1400" i="1" dirty="0" smtClean="0"/>
              <a:t>context of</a:t>
            </a:r>
            <a:br>
              <a:rPr lang="en-US" sz="1400" i="1" dirty="0" smtClean="0"/>
            </a:br>
            <a:r>
              <a:rPr lang="en-US" sz="1400" i="1" dirty="0" smtClean="0"/>
              <a:t>PQ::</a:t>
            </a:r>
            <a:r>
              <a:rPr lang="en-US" sz="1400" i="1" dirty="0" err="1" smtClean="0"/>
              <a:t>removeItem</a:t>
            </a:r>
            <a:r>
              <a:rPr lang="en-US" sz="1400" i="1" dirty="0" smtClean="0"/>
              <a:t>()</a:t>
            </a:r>
          </a:p>
          <a:p>
            <a:r>
              <a:rPr lang="en-US" sz="1400" i="1" dirty="0" smtClean="0"/>
              <a:t>PQ is implemented using Ordered list</a:t>
            </a:r>
            <a:endParaRPr lang="en-US" sz="1400" i="1" dirty="0"/>
          </a:p>
        </p:txBody>
      </p:sp>
    </p:spTree>
    <p:extLst>
      <p:ext uri="{BB962C8B-B14F-4D97-AF65-F5344CB8AC3E}">
        <p14:creationId xmlns:p14="http://schemas.microsoft.com/office/powerpoint/2010/main" val="255728472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altLang="en-US" smtClean="0"/>
              <a:t>Removing at the Front</a:t>
            </a:r>
          </a:p>
        </p:txBody>
      </p:sp>
      <p:sp>
        <p:nvSpPr>
          <p:cNvPr id="43011" name="Rectangle 11" descr="Rectangle: Click to edit Master text styles&#10;Second level&#10;Third level&#10;Fourth level&#10;Fifth level"/>
          <p:cNvSpPr>
            <a:spLocks noGrp="1" noChangeArrowheads="1"/>
          </p:cNvSpPr>
          <p:nvPr>
            <p:ph type="body" sz="half" idx="1"/>
          </p:nvPr>
        </p:nvSpPr>
        <p:spPr>
          <a:xfrm>
            <a:off x="838200" y="1905000"/>
            <a:ext cx="7620000" cy="4114800"/>
          </a:xfrm>
        </p:spPr>
        <p:txBody>
          <a:bodyPr/>
          <a:lstStyle/>
          <a:p>
            <a:pPr marL="533400" indent="-533400" eaLnBrk="1" hangingPunct="1">
              <a:buFont typeface="Wingdings" charset="2"/>
              <a:buAutoNum type="arabicPeriod"/>
            </a:pPr>
            <a:r>
              <a:rPr lang="en-US" altLang="en-US" sz="2800" smtClean="0"/>
              <a:t>Update head to point to next node in the list</a:t>
            </a:r>
          </a:p>
          <a:p>
            <a:pPr marL="533400" indent="-533400" eaLnBrk="1" hangingPunct="1">
              <a:buFont typeface="Wingdings" charset="2"/>
              <a:buAutoNum type="arabicPeriod"/>
            </a:pPr>
            <a:r>
              <a:rPr lang="en-US" altLang="en-US" sz="2800" smtClean="0"/>
              <a:t>Return elem of previous head and delete the node</a:t>
            </a:r>
          </a:p>
        </p:txBody>
      </p:sp>
      <p:sp>
        <p:nvSpPr>
          <p:cNvPr id="43012" name="Rectangle 12"/>
          <p:cNvSpPr>
            <a:spLocks noChangeArrowheads="1"/>
          </p:cNvSpPr>
          <p:nvPr/>
        </p:nvSpPr>
        <p:spPr bwMode="auto">
          <a:xfrm>
            <a:off x="2198688"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43013" name="Rectangle 14"/>
          <p:cNvSpPr>
            <a:spLocks noChangeArrowheads="1"/>
          </p:cNvSpPr>
          <p:nvPr/>
        </p:nvSpPr>
        <p:spPr bwMode="auto">
          <a:xfrm>
            <a:off x="2728913" y="4572000"/>
            <a:ext cx="528637"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43014" name="Line 15"/>
          <p:cNvSpPr>
            <a:spLocks noChangeShapeType="1"/>
          </p:cNvSpPr>
          <p:nvPr/>
        </p:nvSpPr>
        <p:spPr bwMode="auto">
          <a:xfrm>
            <a:off x="2463800"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3015" name="Line 16"/>
          <p:cNvSpPr>
            <a:spLocks noChangeShapeType="1"/>
          </p:cNvSpPr>
          <p:nvPr/>
        </p:nvSpPr>
        <p:spPr bwMode="auto">
          <a:xfrm flipV="1">
            <a:off x="2992438" y="4837113"/>
            <a:ext cx="795337"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3016" name="Rectangle 17"/>
          <p:cNvSpPr>
            <a:spLocks noChangeArrowheads="1"/>
          </p:cNvSpPr>
          <p:nvPr/>
        </p:nvSpPr>
        <p:spPr bwMode="auto">
          <a:xfrm>
            <a:off x="3787775" y="4572000"/>
            <a:ext cx="528638"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43017" name="Rectangle 18"/>
          <p:cNvSpPr>
            <a:spLocks noChangeArrowheads="1"/>
          </p:cNvSpPr>
          <p:nvPr/>
        </p:nvSpPr>
        <p:spPr bwMode="auto">
          <a:xfrm>
            <a:off x="4316413"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43018" name="Line 19"/>
          <p:cNvSpPr>
            <a:spLocks noChangeShapeType="1"/>
          </p:cNvSpPr>
          <p:nvPr/>
        </p:nvSpPr>
        <p:spPr bwMode="auto">
          <a:xfrm flipV="1">
            <a:off x="4581525" y="4837113"/>
            <a:ext cx="793750"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3019" name="Rectangle 20"/>
          <p:cNvSpPr>
            <a:spLocks noChangeArrowheads="1"/>
          </p:cNvSpPr>
          <p:nvPr/>
        </p:nvSpPr>
        <p:spPr bwMode="auto">
          <a:xfrm>
            <a:off x="5375275"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43020" name="Rectangle 21"/>
          <p:cNvSpPr>
            <a:spLocks noChangeArrowheads="1"/>
          </p:cNvSpPr>
          <p:nvPr/>
        </p:nvSpPr>
        <p:spPr bwMode="auto">
          <a:xfrm>
            <a:off x="5905500"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43021" name="Line 22"/>
          <p:cNvSpPr>
            <a:spLocks noChangeShapeType="1"/>
          </p:cNvSpPr>
          <p:nvPr/>
        </p:nvSpPr>
        <p:spPr bwMode="auto">
          <a:xfrm flipV="1">
            <a:off x="6170613" y="4837113"/>
            <a:ext cx="793750"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3022" name="Rectangle 23"/>
          <p:cNvSpPr>
            <a:spLocks noChangeArrowheads="1"/>
          </p:cNvSpPr>
          <p:nvPr/>
        </p:nvSpPr>
        <p:spPr bwMode="auto">
          <a:xfrm>
            <a:off x="6964363"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43023" name="Rectangle 24"/>
          <p:cNvSpPr>
            <a:spLocks noChangeArrowheads="1"/>
          </p:cNvSpPr>
          <p:nvPr/>
        </p:nvSpPr>
        <p:spPr bwMode="auto">
          <a:xfrm>
            <a:off x="7494588" y="4572000"/>
            <a:ext cx="528637"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43024" name="Line 25"/>
          <p:cNvSpPr>
            <a:spLocks noChangeShapeType="1"/>
          </p:cNvSpPr>
          <p:nvPr/>
        </p:nvSpPr>
        <p:spPr bwMode="auto">
          <a:xfrm flipV="1">
            <a:off x="7758113" y="4837113"/>
            <a:ext cx="795337"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3025" name="Line 27"/>
          <p:cNvSpPr>
            <a:spLocks noChangeShapeType="1"/>
          </p:cNvSpPr>
          <p:nvPr/>
        </p:nvSpPr>
        <p:spPr bwMode="auto">
          <a:xfrm>
            <a:off x="4052888"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3026" name="Line 29"/>
          <p:cNvSpPr>
            <a:spLocks noChangeShapeType="1"/>
          </p:cNvSpPr>
          <p:nvPr/>
        </p:nvSpPr>
        <p:spPr bwMode="auto">
          <a:xfrm>
            <a:off x="5640388"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3027" name="Line 31"/>
          <p:cNvSpPr>
            <a:spLocks noChangeShapeType="1"/>
          </p:cNvSpPr>
          <p:nvPr/>
        </p:nvSpPr>
        <p:spPr bwMode="auto">
          <a:xfrm>
            <a:off x="7229475"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3028" name="Text Box 32"/>
          <p:cNvSpPr txBox="1">
            <a:spLocks noChangeArrowheads="1"/>
          </p:cNvSpPr>
          <p:nvPr/>
        </p:nvSpPr>
        <p:spPr bwMode="auto">
          <a:xfrm>
            <a:off x="8524875" y="4664075"/>
            <a:ext cx="3508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b="1">
                <a:solidFill>
                  <a:srgbClr val="0000FF"/>
                </a:solidFill>
                <a:latin typeface="Calibri" pitchFamily="34" charset="0"/>
                <a:sym typeface="Symbol" charset="2"/>
              </a:rPr>
              <a:t></a:t>
            </a:r>
            <a:endParaRPr lang="en-US" altLang="en-US" b="1">
              <a:solidFill>
                <a:srgbClr val="0000FF"/>
              </a:solidFill>
              <a:latin typeface="Calibri" pitchFamily="34" charset="0"/>
            </a:endParaRPr>
          </a:p>
        </p:txBody>
      </p:sp>
      <p:sp>
        <p:nvSpPr>
          <p:cNvPr id="43029" name="Text Box 13"/>
          <p:cNvSpPr txBox="1">
            <a:spLocks noChangeArrowheads="1"/>
          </p:cNvSpPr>
          <p:nvPr/>
        </p:nvSpPr>
        <p:spPr bwMode="auto">
          <a:xfrm>
            <a:off x="2261592" y="5622925"/>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rgbClr val="FF0000"/>
                </a:solidFill>
                <a:latin typeface="Calibri" pitchFamily="34" charset="0"/>
              </a:rPr>
              <a:t>12</a:t>
            </a:r>
            <a:endParaRPr lang="en-US" altLang="en-US" dirty="0">
              <a:solidFill>
                <a:srgbClr val="FF0000"/>
              </a:solidFill>
              <a:latin typeface="Calibri" pitchFamily="34" charset="0"/>
            </a:endParaRPr>
          </a:p>
        </p:txBody>
      </p:sp>
      <p:sp>
        <p:nvSpPr>
          <p:cNvPr id="43030" name="Text Box 26"/>
          <p:cNvSpPr txBox="1">
            <a:spLocks noChangeArrowheads="1"/>
          </p:cNvSpPr>
          <p:nvPr/>
        </p:nvSpPr>
        <p:spPr bwMode="auto">
          <a:xfrm>
            <a:off x="3849885" y="5622925"/>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36</a:t>
            </a:r>
            <a:endParaRPr lang="en-US" altLang="en-US" dirty="0">
              <a:solidFill>
                <a:schemeClr val="tx2"/>
              </a:solidFill>
              <a:latin typeface="Calibri" pitchFamily="34" charset="0"/>
            </a:endParaRPr>
          </a:p>
        </p:txBody>
      </p:sp>
      <p:sp>
        <p:nvSpPr>
          <p:cNvPr id="43031" name="Text Box 28"/>
          <p:cNvSpPr txBox="1">
            <a:spLocks noChangeArrowheads="1"/>
          </p:cNvSpPr>
          <p:nvPr/>
        </p:nvSpPr>
        <p:spPr bwMode="auto">
          <a:xfrm>
            <a:off x="5438179" y="5622925"/>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56</a:t>
            </a:r>
            <a:endParaRPr lang="en-US" altLang="en-US" dirty="0">
              <a:solidFill>
                <a:schemeClr val="tx2"/>
              </a:solidFill>
              <a:latin typeface="Calibri" pitchFamily="34" charset="0"/>
            </a:endParaRPr>
          </a:p>
        </p:txBody>
      </p:sp>
      <p:sp>
        <p:nvSpPr>
          <p:cNvPr id="43032" name="Text Box 30"/>
          <p:cNvSpPr txBox="1">
            <a:spLocks noChangeArrowheads="1"/>
          </p:cNvSpPr>
          <p:nvPr/>
        </p:nvSpPr>
        <p:spPr bwMode="auto">
          <a:xfrm>
            <a:off x="7028061" y="5622925"/>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89</a:t>
            </a:r>
            <a:endParaRPr lang="en-US" altLang="en-US" dirty="0">
              <a:solidFill>
                <a:schemeClr val="tx2"/>
              </a:solidFill>
              <a:latin typeface="Calibri" pitchFamily="34" charset="0"/>
            </a:endParaRPr>
          </a:p>
        </p:txBody>
      </p:sp>
      <p:sp>
        <p:nvSpPr>
          <p:cNvPr id="43033" name="Line 16"/>
          <p:cNvSpPr>
            <a:spLocks noChangeShapeType="1"/>
          </p:cNvSpPr>
          <p:nvPr/>
        </p:nvSpPr>
        <p:spPr bwMode="auto">
          <a:xfrm>
            <a:off x="3571875" y="4114800"/>
            <a:ext cx="304800" cy="38100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3034" name="Text Box 13"/>
          <p:cNvSpPr txBox="1">
            <a:spLocks noChangeArrowheads="1"/>
          </p:cNvSpPr>
          <p:nvPr/>
        </p:nvSpPr>
        <p:spPr bwMode="auto">
          <a:xfrm>
            <a:off x="3276600" y="3733800"/>
            <a:ext cx="654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a:latin typeface="Calibri" pitchFamily="34" charset="0"/>
              </a:rPr>
              <a:t>head</a:t>
            </a:r>
          </a:p>
        </p:txBody>
      </p:sp>
      <p:sp>
        <p:nvSpPr>
          <p:cNvPr id="43035" name="Line 16"/>
          <p:cNvSpPr>
            <a:spLocks noChangeShapeType="1"/>
          </p:cNvSpPr>
          <p:nvPr/>
        </p:nvSpPr>
        <p:spPr bwMode="auto">
          <a:xfrm flipH="1">
            <a:off x="7315200" y="4114800"/>
            <a:ext cx="447675" cy="45720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3036" name="Text Box 13"/>
          <p:cNvSpPr txBox="1">
            <a:spLocks noChangeArrowheads="1"/>
          </p:cNvSpPr>
          <p:nvPr/>
        </p:nvSpPr>
        <p:spPr bwMode="auto">
          <a:xfrm>
            <a:off x="7467600" y="3733800"/>
            <a:ext cx="654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a:latin typeface="Calibri" pitchFamily="34" charset="0"/>
              </a:rPr>
              <a:t>tail</a:t>
            </a:r>
          </a:p>
        </p:txBody>
      </p:sp>
      <p:sp>
        <p:nvSpPr>
          <p:cNvPr id="29" name="TextBox 28"/>
          <p:cNvSpPr txBox="1"/>
          <p:nvPr/>
        </p:nvSpPr>
        <p:spPr>
          <a:xfrm rot="18013506">
            <a:off x="-95096" y="678507"/>
            <a:ext cx="1483098" cy="461665"/>
          </a:xfrm>
          <a:prstGeom prst="rect">
            <a:avLst/>
          </a:prstGeom>
          <a:solidFill>
            <a:schemeClr val="accent5">
              <a:lumMod val="20000"/>
              <a:lumOff val="80000"/>
            </a:schemeClr>
          </a:solidFill>
          <a:ln>
            <a:solidFill>
              <a:schemeClr val="tx1"/>
            </a:solidFill>
          </a:ln>
        </p:spPr>
        <p:txBody>
          <a:bodyPr wrap="none" rtlCol="0">
            <a:spAutoFit/>
          </a:bodyPr>
          <a:lstStyle/>
          <a:p>
            <a:r>
              <a:rPr lang="en-US" sz="2400" dirty="0" smtClean="0">
                <a:latin typeface="Castellar" panose="020A0402060406010301" pitchFamily="18" charset="0"/>
              </a:rPr>
              <a:t>Review</a:t>
            </a:r>
            <a:endParaRPr lang="en-US" sz="2400" dirty="0">
              <a:latin typeface="Castellar" panose="020A0402060406010301" pitchFamily="18" charset="0"/>
            </a:endParaRPr>
          </a:p>
        </p:txBody>
      </p:sp>
      <p:sp>
        <p:nvSpPr>
          <p:cNvPr id="30" name="Rounded Rectangle 29"/>
          <p:cNvSpPr/>
          <p:nvPr/>
        </p:nvSpPr>
        <p:spPr>
          <a:xfrm>
            <a:off x="561673" y="2482290"/>
            <a:ext cx="7559977" cy="870510"/>
          </a:xfrm>
          <a:prstGeom prst="round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6019800" y="1189225"/>
            <a:ext cx="3018158" cy="738664"/>
          </a:xfrm>
          <a:prstGeom prst="rect">
            <a:avLst/>
          </a:prstGeom>
          <a:noFill/>
        </p:spPr>
        <p:txBody>
          <a:bodyPr wrap="square" rtlCol="0">
            <a:spAutoFit/>
          </a:bodyPr>
          <a:lstStyle/>
          <a:p>
            <a:r>
              <a:rPr lang="en-US" sz="1400" i="1" dirty="0" smtClean="0"/>
              <a:t>context of</a:t>
            </a:r>
            <a:br>
              <a:rPr lang="en-US" sz="1400" i="1" dirty="0" smtClean="0"/>
            </a:br>
            <a:r>
              <a:rPr lang="en-US" sz="1400" i="1" dirty="0" smtClean="0"/>
              <a:t>PQ::</a:t>
            </a:r>
            <a:r>
              <a:rPr lang="en-US" sz="1400" i="1" dirty="0" err="1" smtClean="0"/>
              <a:t>removeItem</a:t>
            </a:r>
            <a:r>
              <a:rPr lang="en-US" sz="1400" i="1" dirty="0" smtClean="0"/>
              <a:t>()</a:t>
            </a:r>
          </a:p>
          <a:p>
            <a:r>
              <a:rPr lang="en-US" sz="1400" i="1" dirty="0" smtClean="0"/>
              <a:t>PQ is implemented using Ordered list</a:t>
            </a:r>
            <a:endParaRPr lang="en-US" sz="1400" i="1" dirty="0"/>
          </a:p>
        </p:txBody>
      </p:sp>
    </p:spTree>
    <p:extLst>
      <p:ext uri="{BB962C8B-B14F-4D97-AF65-F5344CB8AC3E}">
        <p14:creationId xmlns:p14="http://schemas.microsoft.com/office/powerpoint/2010/main" val="284338705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altLang="en-US" smtClean="0"/>
              <a:t>Removing at the Front</a:t>
            </a:r>
          </a:p>
        </p:txBody>
      </p:sp>
      <p:sp>
        <p:nvSpPr>
          <p:cNvPr id="44035" name="Rectangle 11" descr="Rectangle: Click to edit Master text styles&#10;Second level&#10;Third level&#10;Fourth level&#10;Fifth level"/>
          <p:cNvSpPr>
            <a:spLocks noGrp="1" noChangeArrowheads="1"/>
          </p:cNvSpPr>
          <p:nvPr>
            <p:ph type="body" sz="half" idx="1"/>
          </p:nvPr>
        </p:nvSpPr>
        <p:spPr>
          <a:xfrm>
            <a:off x="838200" y="1905000"/>
            <a:ext cx="7620000" cy="4114800"/>
          </a:xfrm>
        </p:spPr>
        <p:txBody>
          <a:bodyPr/>
          <a:lstStyle/>
          <a:p>
            <a:pPr marL="533400" indent="-533400" eaLnBrk="1" hangingPunct="1">
              <a:buFont typeface="Wingdings" charset="2"/>
              <a:buAutoNum type="arabicPeriod"/>
            </a:pPr>
            <a:r>
              <a:rPr lang="en-US" altLang="en-US" sz="2800" smtClean="0"/>
              <a:t>Update head to point to next node in the list</a:t>
            </a:r>
          </a:p>
          <a:p>
            <a:pPr marL="533400" indent="-533400" eaLnBrk="1" hangingPunct="1">
              <a:buFont typeface="Wingdings" charset="2"/>
              <a:buAutoNum type="arabicPeriod"/>
            </a:pPr>
            <a:r>
              <a:rPr lang="en-US" altLang="en-US" sz="2800" smtClean="0"/>
              <a:t>Return elem of previous head and delete the node</a:t>
            </a:r>
          </a:p>
        </p:txBody>
      </p:sp>
      <p:sp>
        <p:nvSpPr>
          <p:cNvPr id="44036" name="Rectangle 12"/>
          <p:cNvSpPr>
            <a:spLocks noChangeArrowheads="1"/>
          </p:cNvSpPr>
          <p:nvPr/>
        </p:nvSpPr>
        <p:spPr bwMode="auto">
          <a:xfrm>
            <a:off x="2198688"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44037" name="Rectangle 14"/>
          <p:cNvSpPr>
            <a:spLocks noChangeArrowheads="1"/>
          </p:cNvSpPr>
          <p:nvPr/>
        </p:nvSpPr>
        <p:spPr bwMode="auto">
          <a:xfrm>
            <a:off x="2728913" y="4572000"/>
            <a:ext cx="528637"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44038" name="Line 15"/>
          <p:cNvSpPr>
            <a:spLocks noChangeShapeType="1"/>
          </p:cNvSpPr>
          <p:nvPr/>
        </p:nvSpPr>
        <p:spPr bwMode="auto">
          <a:xfrm>
            <a:off x="2463800"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4039" name="Line 16"/>
          <p:cNvSpPr>
            <a:spLocks noChangeShapeType="1"/>
          </p:cNvSpPr>
          <p:nvPr/>
        </p:nvSpPr>
        <p:spPr bwMode="auto">
          <a:xfrm flipV="1">
            <a:off x="2992438" y="4837113"/>
            <a:ext cx="795337"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4040" name="Rectangle 17"/>
          <p:cNvSpPr>
            <a:spLocks noChangeArrowheads="1"/>
          </p:cNvSpPr>
          <p:nvPr/>
        </p:nvSpPr>
        <p:spPr bwMode="auto">
          <a:xfrm>
            <a:off x="3787775" y="4572000"/>
            <a:ext cx="528638"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44041" name="Rectangle 18"/>
          <p:cNvSpPr>
            <a:spLocks noChangeArrowheads="1"/>
          </p:cNvSpPr>
          <p:nvPr/>
        </p:nvSpPr>
        <p:spPr bwMode="auto">
          <a:xfrm>
            <a:off x="4316413"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44042" name="Line 19"/>
          <p:cNvSpPr>
            <a:spLocks noChangeShapeType="1"/>
          </p:cNvSpPr>
          <p:nvPr/>
        </p:nvSpPr>
        <p:spPr bwMode="auto">
          <a:xfrm flipV="1">
            <a:off x="4581525" y="4837113"/>
            <a:ext cx="793750"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4043" name="Rectangle 20"/>
          <p:cNvSpPr>
            <a:spLocks noChangeArrowheads="1"/>
          </p:cNvSpPr>
          <p:nvPr/>
        </p:nvSpPr>
        <p:spPr bwMode="auto">
          <a:xfrm>
            <a:off x="5375275"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44044" name="Rectangle 21"/>
          <p:cNvSpPr>
            <a:spLocks noChangeArrowheads="1"/>
          </p:cNvSpPr>
          <p:nvPr/>
        </p:nvSpPr>
        <p:spPr bwMode="auto">
          <a:xfrm>
            <a:off x="5905500"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44045" name="Line 22"/>
          <p:cNvSpPr>
            <a:spLocks noChangeShapeType="1"/>
          </p:cNvSpPr>
          <p:nvPr/>
        </p:nvSpPr>
        <p:spPr bwMode="auto">
          <a:xfrm flipV="1">
            <a:off x="6170613" y="4837113"/>
            <a:ext cx="793750"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4046" name="Rectangle 23"/>
          <p:cNvSpPr>
            <a:spLocks noChangeArrowheads="1"/>
          </p:cNvSpPr>
          <p:nvPr/>
        </p:nvSpPr>
        <p:spPr bwMode="auto">
          <a:xfrm>
            <a:off x="6964363"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44047" name="Rectangle 24"/>
          <p:cNvSpPr>
            <a:spLocks noChangeArrowheads="1"/>
          </p:cNvSpPr>
          <p:nvPr/>
        </p:nvSpPr>
        <p:spPr bwMode="auto">
          <a:xfrm>
            <a:off x="7494588" y="4572000"/>
            <a:ext cx="528637"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44048" name="Line 25"/>
          <p:cNvSpPr>
            <a:spLocks noChangeShapeType="1"/>
          </p:cNvSpPr>
          <p:nvPr/>
        </p:nvSpPr>
        <p:spPr bwMode="auto">
          <a:xfrm flipV="1">
            <a:off x="7758113" y="4837113"/>
            <a:ext cx="795337"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4049" name="Line 27"/>
          <p:cNvSpPr>
            <a:spLocks noChangeShapeType="1"/>
          </p:cNvSpPr>
          <p:nvPr/>
        </p:nvSpPr>
        <p:spPr bwMode="auto">
          <a:xfrm>
            <a:off x="4052888"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4050" name="Line 29"/>
          <p:cNvSpPr>
            <a:spLocks noChangeShapeType="1"/>
          </p:cNvSpPr>
          <p:nvPr/>
        </p:nvSpPr>
        <p:spPr bwMode="auto">
          <a:xfrm>
            <a:off x="5640388"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4051" name="Line 31"/>
          <p:cNvSpPr>
            <a:spLocks noChangeShapeType="1"/>
          </p:cNvSpPr>
          <p:nvPr/>
        </p:nvSpPr>
        <p:spPr bwMode="auto">
          <a:xfrm>
            <a:off x="7229475"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4052" name="Text Box 32"/>
          <p:cNvSpPr txBox="1">
            <a:spLocks noChangeArrowheads="1"/>
          </p:cNvSpPr>
          <p:nvPr/>
        </p:nvSpPr>
        <p:spPr bwMode="auto">
          <a:xfrm>
            <a:off x="8524875" y="4664075"/>
            <a:ext cx="3508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b="1">
                <a:solidFill>
                  <a:srgbClr val="0000FF"/>
                </a:solidFill>
                <a:latin typeface="Calibri" pitchFamily="34" charset="0"/>
                <a:sym typeface="Symbol" charset="2"/>
              </a:rPr>
              <a:t></a:t>
            </a:r>
            <a:endParaRPr lang="en-US" altLang="en-US" b="1">
              <a:solidFill>
                <a:srgbClr val="0000FF"/>
              </a:solidFill>
              <a:latin typeface="Calibri" pitchFamily="34" charset="0"/>
            </a:endParaRPr>
          </a:p>
        </p:txBody>
      </p:sp>
      <p:sp>
        <p:nvSpPr>
          <p:cNvPr id="44053" name="Text Box 13"/>
          <p:cNvSpPr txBox="1">
            <a:spLocks noChangeArrowheads="1"/>
          </p:cNvSpPr>
          <p:nvPr/>
        </p:nvSpPr>
        <p:spPr bwMode="auto">
          <a:xfrm>
            <a:off x="2261592" y="5622925"/>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12</a:t>
            </a:r>
            <a:endParaRPr lang="en-US" altLang="en-US" dirty="0">
              <a:solidFill>
                <a:schemeClr val="tx2"/>
              </a:solidFill>
              <a:latin typeface="Calibri" pitchFamily="34" charset="0"/>
            </a:endParaRPr>
          </a:p>
        </p:txBody>
      </p:sp>
      <p:sp>
        <p:nvSpPr>
          <p:cNvPr id="44054" name="Text Box 26"/>
          <p:cNvSpPr txBox="1">
            <a:spLocks noChangeArrowheads="1"/>
          </p:cNvSpPr>
          <p:nvPr/>
        </p:nvSpPr>
        <p:spPr bwMode="auto">
          <a:xfrm>
            <a:off x="3849885" y="5622925"/>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36</a:t>
            </a:r>
            <a:endParaRPr lang="en-US" altLang="en-US" dirty="0">
              <a:solidFill>
                <a:schemeClr val="tx2"/>
              </a:solidFill>
              <a:latin typeface="Calibri" pitchFamily="34" charset="0"/>
            </a:endParaRPr>
          </a:p>
        </p:txBody>
      </p:sp>
      <p:sp>
        <p:nvSpPr>
          <p:cNvPr id="44055" name="Text Box 28"/>
          <p:cNvSpPr txBox="1">
            <a:spLocks noChangeArrowheads="1"/>
          </p:cNvSpPr>
          <p:nvPr/>
        </p:nvSpPr>
        <p:spPr bwMode="auto">
          <a:xfrm>
            <a:off x="5438179" y="5622925"/>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56</a:t>
            </a:r>
            <a:endParaRPr lang="en-US" altLang="en-US" dirty="0">
              <a:solidFill>
                <a:schemeClr val="tx2"/>
              </a:solidFill>
              <a:latin typeface="Calibri" pitchFamily="34" charset="0"/>
            </a:endParaRPr>
          </a:p>
        </p:txBody>
      </p:sp>
      <p:sp>
        <p:nvSpPr>
          <p:cNvPr id="44056" name="Text Box 30"/>
          <p:cNvSpPr txBox="1">
            <a:spLocks noChangeArrowheads="1"/>
          </p:cNvSpPr>
          <p:nvPr/>
        </p:nvSpPr>
        <p:spPr bwMode="auto">
          <a:xfrm>
            <a:off x="7028061" y="5622925"/>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89</a:t>
            </a:r>
            <a:endParaRPr lang="en-US" altLang="en-US" dirty="0">
              <a:solidFill>
                <a:schemeClr val="tx2"/>
              </a:solidFill>
              <a:latin typeface="Calibri" pitchFamily="34" charset="0"/>
            </a:endParaRPr>
          </a:p>
        </p:txBody>
      </p:sp>
      <p:sp>
        <p:nvSpPr>
          <p:cNvPr id="44057" name="Line 16"/>
          <p:cNvSpPr>
            <a:spLocks noChangeShapeType="1"/>
          </p:cNvSpPr>
          <p:nvPr/>
        </p:nvSpPr>
        <p:spPr bwMode="auto">
          <a:xfrm>
            <a:off x="3571875" y="4114800"/>
            <a:ext cx="304800" cy="38100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4058" name="Text Box 13"/>
          <p:cNvSpPr txBox="1">
            <a:spLocks noChangeArrowheads="1"/>
          </p:cNvSpPr>
          <p:nvPr/>
        </p:nvSpPr>
        <p:spPr bwMode="auto">
          <a:xfrm>
            <a:off x="3276600" y="3733800"/>
            <a:ext cx="654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a:latin typeface="Calibri" pitchFamily="34" charset="0"/>
              </a:rPr>
              <a:t>head</a:t>
            </a:r>
          </a:p>
        </p:txBody>
      </p:sp>
      <p:grpSp>
        <p:nvGrpSpPr>
          <p:cNvPr id="44059" name="Group 56"/>
          <p:cNvGrpSpPr>
            <a:grpSpLocks/>
          </p:cNvGrpSpPr>
          <p:nvPr/>
        </p:nvGrpSpPr>
        <p:grpSpPr bwMode="auto">
          <a:xfrm>
            <a:off x="2209800" y="4419600"/>
            <a:ext cx="990600" cy="914400"/>
            <a:chOff x="381000" y="4419600"/>
            <a:chExt cx="990600" cy="914400"/>
          </a:xfrm>
        </p:grpSpPr>
        <p:cxnSp>
          <p:nvCxnSpPr>
            <p:cNvPr id="28" name="Straight Connector 27"/>
            <p:cNvCxnSpPr/>
            <p:nvPr/>
          </p:nvCxnSpPr>
          <p:spPr>
            <a:xfrm>
              <a:off x="381000" y="4419600"/>
              <a:ext cx="990600" cy="914400"/>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H="1">
              <a:off x="381000" y="4419600"/>
              <a:ext cx="914400" cy="914400"/>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44060" name="Line 16"/>
          <p:cNvSpPr>
            <a:spLocks noChangeShapeType="1"/>
          </p:cNvSpPr>
          <p:nvPr/>
        </p:nvSpPr>
        <p:spPr bwMode="auto">
          <a:xfrm flipH="1">
            <a:off x="7315200" y="4114800"/>
            <a:ext cx="447675" cy="45720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4061" name="Text Box 13"/>
          <p:cNvSpPr txBox="1">
            <a:spLocks noChangeArrowheads="1"/>
          </p:cNvSpPr>
          <p:nvPr/>
        </p:nvSpPr>
        <p:spPr bwMode="auto">
          <a:xfrm>
            <a:off x="7467600" y="3733800"/>
            <a:ext cx="654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a:latin typeface="Calibri" pitchFamily="34" charset="0"/>
              </a:rPr>
              <a:t>tail</a:t>
            </a:r>
          </a:p>
        </p:txBody>
      </p:sp>
      <p:sp>
        <p:nvSpPr>
          <p:cNvPr id="32" name="TextBox 31"/>
          <p:cNvSpPr txBox="1"/>
          <p:nvPr/>
        </p:nvSpPr>
        <p:spPr>
          <a:xfrm rot="18013506">
            <a:off x="-95096" y="678507"/>
            <a:ext cx="1483098" cy="461665"/>
          </a:xfrm>
          <a:prstGeom prst="rect">
            <a:avLst/>
          </a:prstGeom>
          <a:solidFill>
            <a:schemeClr val="accent5">
              <a:lumMod val="20000"/>
              <a:lumOff val="80000"/>
            </a:schemeClr>
          </a:solidFill>
          <a:ln>
            <a:solidFill>
              <a:schemeClr val="tx1"/>
            </a:solidFill>
          </a:ln>
        </p:spPr>
        <p:txBody>
          <a:bodyPr wrap="none" rtlCol="0">
            <a:spAutoFit/>
          </a:bodyPr>
          <a:lstStyle/>
          <a:p>
            <a:r>
              <a:rPr lang="en-US" sz="2400" dirty="0" smtClean="0">
                <a:latin typeface="Castellar" panose="020A0402060406010301" pitchFamily="18" charset="0"/>
              </a:rPr>
              <a:t>Review</a:t>
            </a:r>
            <a:endParaRPr lang="en-US" sz="2400" dirty="0">
              <a:latin typeface="Castellar" panose="020A0402060406010301" pitchFamily="18" charset="0"/>
            </a:endParaRPr>
          </a:p>
        </p:txBody>
      </p:sp>
      <p:sp>
        <p:nvSpPr>
          <p:cNvPr id="33" name="Rounded Rectangle 32"/>
          <p:cNvSpPr/>
          <p:nvPr/>
        </p:nvSpPr>
        <p:spPr>
          <a:xfrm>
            <a:off x="561673" y="2482290"/>
            <a:ext cx="7559977" cy="870510"/>
          </a:xfrm>
          <a:prstGeom prst="round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6019800" y="1189225"/>
            <a:ext cx="3018158" cy="738664"/>
          </a:xfrm>
          <a:prstGeom prst="rect">
            <a:avLst/>
          </a:prstGeom>
          <a:noFill/>
        </p:spPr>
        <p:txBody>
          <a:bodyPr wrap="square" rtlCol="0">
            <a:spAutoFit/>
          </a:bodyPr>
          <a:lstStyle/>
          <a:p>
            <a:r>
              <a:rPr lang="en-US" sz="1400" i="1" dirty="0" smtClean="0"/>
              <a:t>context of</a:t>
            </a:r>
            <a:br>
              <a:rPr lang="en-US" sz="1400" i="1" dirty="0" smtClean="0"/>
            </a:br>
            <a:r>
              <a:rPr lang="en-US" sz="1400" i="1" dirty="0" smtClean="0"/>
              <a:t>PQ::</a:t>
            </a:r>
            <a:r>
              <a:rPr lang="en-US" sz="1400" i="1" dirty="0" err="1" smtClean="0"/>
              <a:t>removeItem</a:t>
            </a:r>
            <a:r>
              <a:rPr lang="en-US" sz="1400" i="1" dirty="0" smtClean="0"/>
              <a:t>()</a:t>
            </a:r>
          </a:p>
          <a:p>
            <a:r>
              <a:rPr lang="en-US" sz="1400" i="1" dirty="0" smtClean="0"/>
              <a:t>PQ is implemented using Ordered list</a:t>
            </a:r>
            <a:endParaRPr lang="en-US" sz="1400" i="1" dirty="0"/>
          </a:p>
        </p:txBody>
      </p:sp>
    </p:spTree>
    <p:extLst>
      <p:ext uri="{BB962C8B-B14F-4D97-AF65-F5344CB8AC3E}">
        <p14:creationId xmlns:p14="http://schemas.microsoft.com/office/powerpoint/2010/main" val="301278652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smtClean="0"/>
              <a:t>Removing at the Front</a:t>
            </a:r>
          </a:p>
        </p:txBody>
      </p:sp>
      <p:sp>
        <p:nvSpPr>
          <p:cNvPr id="45059" name="Rectangle 11" descr="Rectangle: Click to edit Master text styles&#10;Second level&#10;Third level&#10;Fourth level&#10;Fifth level"/>
          <p:cNvSpPr>
            <a:spLocks noGrp="1" noChangeArrowheads="1"/>
          </p:cNvSpPr>
          <p:nvPr>
            <p:ph type="body" sz="half" idx="1"/>
          </p:nvPr>
        </p:nvSpPr>
        <p:spPr>
          <a:xfrm>
            <a:off x="838200" y="1905000"/>
            <a:ext cx="7620000" cy="4114800"/>
          </a:xfrm>
        </p:spPr>
        <p:txBody>
          <a:bodyPr/>
          <a:lstStyle/>
          <a:p>
            <a:pPr marL="533400" indent="-533400" eaLnBrk="1" hangingPunct="1">
              <a:buFont typeface="Wingdings" charset="2"/>
              <a:buAutoNum type="arabicPeriod"/>
            </a:pPr>
            <a:r>
              <a:rPr lang="en-US" altLang="en-US" sz="2800" smtClean="0"/>
              <a:t>Update head to point to next node in the list</a:t>
            </a:r>
          </a:p>
          <a:p>
            <a:pPr marL="533400" indent="-533400" eaLnBrk="1" hangingPunct="1">
              <a:buFont typeface="Wingdings" charset="2"/>
              <a:buAutoNum type="arabicPeriod"/>
            </a:pPr>
            <a:r>
              <a:rPr lang="en-US" altLang="en-US" sz="2800" smtClean="0"/>
              <a:t>Return elem of previous head and delete the node</a:t>
            </a:r>
          </a:p>
        </p:txBody>
      </p:sp>
      <p:sp>
        <p:nvSpPr>
          <p:cNvPr id="45060" name="Rectangle 17"/>
          <p:cNvSpPr>
            <a:spLocks noChangeArrowheads="1"/>
          </p:cNvSpPr>
          <p:nvPr/>
        </p:nvSpPr>
        <p:spPr bwMode="auto">
          <a:xfrm>
            <a:off x="3787775" y="4572000"/>
            <a:ext cx="528638"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45061" name="Rectangle 18"/>
          <p:cNvSpPr>
            <a:spLocks noChangeArrowheads="1"/>
          </p:cNvSpPr>
          <p:nvPr/>
        </p:nvSpPr>
        <p:spPr bwMode="auto">
          <a:xfrm>
            <a:off x="4316413"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45062" name="Line 19"/>
          <p:cNvSpPr>
            <a:spLocks noChangeShapeType="1"/>
          </p:cNvSpPr>
          <p:nvPr/>
        </p:nvSpPr>
        <p:spPr bwMode="auto">
          <a:xfrm flipV="1">
            <a:off x="4581525" y="4837113"/>
            <a:ext cx="793750"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5063" name="Rectangle 20"/>
          <p:cNvSpPr>
            <a:spLocks noChangeArrowheads="1"/>
          </p:cNvSpPr>
          <p:nvPr/>
        </p:nvSpPr>
        <p:spPr bwMode="auto">
          <a:xfrm>
            <a:off x="5375275"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45064" name="Rectangle 21"/>
          <p:cNvSpPr>
            <a:spLocks noChangeArrowheads="1"/>
          </p:cNvSpPr>
          <p:nvPr/>
        </p:nvSpPr>
        <p:spPr bwMode="auto">
          <a:xfrm>
            <a:off x="5905500"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45065" name="Line 22"/>
          <p:cNvSpPr>
            <a:spLocks noChangeShapeType="1"/>
          </p:cNvSpPr>
          <p:nvPr/>
        </p:nvSpPr>
        <p:spPr bwMode="auto">
          <a:xfrm flipV="1">
            <a:off x="6170613" y="4837113"/>
            <a:ext cx="793750"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5066" name="Rectangle 23"/>
          <p:cNvSpPr>
            <a:spLocks noChangeArrowheads="1"/>
          </p:cNvSpPr>
          <p:nvPr/>
        </p:nvSpPr>
        <p:spPr bwMode="auto">
          <a:xfrm>
            <a:off x="6964363" y="4572000"/>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45067" name="Rectangle 24"/>
          <p:cNvSpPr>
            <a:spLocks noChangeArrowheads="1"/>
          </p:cNvSpPr>
          <p:nvPr/>
        </p:nvSpPr>
        <p:spPr bwMode="auto">
          <a:xfrm>
            <a:off x="7494588" y="4572000"/>
            <a:ext cx="528637"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45068" name="Line 25"/>
          <p:cNvSpPr>
            <a:spLocks noChangeShapeType="1"/>
          </p:cNvSpPr>
          <p:nvPr/>
        </p:nvSpPr>
        <p:spPr bwMode="auto">
          <a:xfrm flipV="1">
            <a:off x="7758113" y="4837113"/>
            <a:ext cx="795337"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5069" name="Line 27"/>
          <p:cNvSpPr>
            <a:spLocks noChangeShapeType="1"/>
          </p:cNvSpPr>
          <p:nvPr/>
        </p:nvSpPr>
        <p:spPr bwMode="auto">
          <a:xfrm>
            <a:off x="4052888"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5070" name="Line 29"/>
          <p:cNvSpPr>
            <a:spLocks noChangeShapeType="1"/>
          </p:cNvSpPr>
          <p:nvPr/>
        </p:nvSpPr>
        <p:spPr bwMode="auto">
          <a:xfrm>
            <a:off x="5640388"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5071" name="Line 31"/>
          <p:cNvSpPr>
            <a:spLocks noChangeShapeType="1"/>
          </p:cNvSpPr>
          <p:nvPr/>
        </p:nvSpPr>
        <p:spPr bwMode="auto">
          <a:xfrm>
            <a:off x="7229475" y="4837113"/>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5072" name="Text Box 32"/>
          <p:cNvSpPr txBox="1">
            <a:spLocks noChangeArrowheads="1"/>
          </p:cNvSpPr>
          <p:nvPr/>
        </p:nvSpPr>
        <p:spPr bwMode="auto">
          <a:xfrm>
            <a:off x="8524875" y="4664075"/>
            <a:ext cx="3508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b="1">
                <a:solidFill>
                  <a:srgbClr val="0000FF"/>
                </a:solidFill>
                <a:latin typeface="Calibri" pitchFamily="34" charset="0"/>
                <a:sym typeface="Symbol" charset="2"/>
              </a:rPr>
              <a:t></a:t>
            </a:r>
            <a:endParaRPr lang="en-US" altLang="en-US" b="1">
              <a:solidFill>
                <a:srgbClr val="0000FF"/>
              </a:solidFill>
              <a:latin typeface="Calibri" pitchFamily="34" charset="0"/>
            </a:endParaRPr>
          </a:p>
        </p:txBody>
      </p:sp>
      <p:sp>
        <p:nvSpPr>
          <p:cNvPr id="45073" name="Text Box 26"/>
          <p:cNvSpPr txBox="1">
            <a:spLocks noChangeArrowheads="1"/>
          </p:cNvSpPr>
          <p:nvPr/>
        </p:nvSpPr>
        <p:spPr bwMode="auto">
          <a:xfrm>
            <a:off x="3849885" y="5622925"/>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36</a:t>
            </a:r>
            <a:endParaRPr lang="en-US" altLang="en-US" dirty="0">
              <a:solidFill>
                <a:schemeClr val="tx2"/>
              </a:solidFill>
              <a:latin typeface="Calibri" pitchFamily="34" charset="0"/>
            </a:endParaRPr>
          </a:p>
        </p:txBody>
      </p:sp>
      <p:sp>
        <p:nvSpPr>
          <p:cNvPr id="45074" name="Text Box 28"/>
          <p:cNvSpPr txBox="1">
            <a:spLocks noChangeArrowheads="1"/>
          </p:cNvSpPr>
          <p:nvPr/>
        </p:nvSpPr>
        <p:spPr bwMode="auto">
          <a:xfrm>
            <a:off x="5438179" y="5622925"/>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56</a:t>
            </a:r>
            <a:endParaRPr lang="en-US" altLang="en-US" dirty="0">
              <a:solidFill>
                <a:schemeClr val="tx2"/>
              </a:solidFill>
              <a:latin typeface="Calibri" pitchFamily="34" charset="0"/>
            </a:endParaRPr>
          </a:p>
        </p:txBody>
      </p:sp>
      <p:sp>
        <p:nvSpPr>
          <p:cNvPr id="45075" name="Text Box 30"/>
          <p:cNvSpPr txBox="1">
            <a:spLocks noChangeArrowheads="1"/>
          </p:cNvSpPr>
          <p:nvPr/>
        </p:nvSpPr>
        <p:spPr bwMode="auto">
          <a:xfrm>
            <a:off x="7028061" y="5622925"/>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89</a:t>
            </a:r>
            <a:endParaRPr lang="en-US" altLang="en-US" dirty="0">
              <a:solidFill>
                <a:schemeClr val="tx2"/>
              </a:solidFill>
              <a:latin typeface="Calibri" pitchFamily="34" charset="0"/>
            </a:endParaRPr>
          </a:p>
        </p:txBody>
      </p:sp>
      <p:sp>
        <p:nvSpPr>
          <p:cNvPr id="45076" name="Line 16"/>
          <p:cNvSpPr>
            <a:spLocks noChangeShapeType="1"/>
          </p:cNvSpPr>
          <p:nvPr/>
        </p:nvSpPr>
        <p:spPr bwMode="auto">
          <a:xfrm>
            <a:off x="3571875" y="4114800"/>
            <a:ext cx="304800" cy="38100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5077" name="Text Box 13"/>
          <p:cNvSpPr txBox="1">
            <a:spLocks noChangeArrowheads="1"/>
          </p:cNvSpPr>
          <p:nvPr/>
        </p:nvSpPr>
        <p:spPr bwMode="auto">
          <a:xfrm>
            <a:off x="3276600" y="3733800"/>
            <a:ext cx="654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a:latin typeface="Calibri" pitchFamily="34" charset="0"/>
              </a:rPr>
              <a:t>head</a:t>
            </a:r>
          </a:p>
        </p:txBody>
      </p:sp>
      <p:sp>
        <p:nvSpPr>
          <p:cNvPr id="45078" name="Line 16"/>
          <p:cNvSpPr>
            <a:spLocks noChangeShapeType="1"/>
          </p:cNvSpPr>
          <p:nvPr/>
        </p:nvSpPr>
        <p:spPr bwMode="auto">
          <a:xfrm flipH="1">
            <a:off x="7315200" y="4114800"/>
            <a:ext cx="447675" cy="45720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45079" name="Text Box 13"/>
          <p:cNvSpPr txBox="1">
            <a:spLocks noChangeArrowheads="1"/>
          </p:cNvSpPr>
          <p:nvPr/>
        </p:nvSpPr>
        <p:spPr bwMode="auto">
          <a:xfrm>
            <a:off x="7467600" y="3733800"/>
            <a:ext cx="654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a:latin typeface="Calibri" pitchFamily="34" charset="0"/>
              </a:rPr>
              <a:t>tail</a:t>
            </a:r>
          </a:p>
        </p:txBody>
      </p:sp>
      <p:sp>
        <p:nvSpPr>
          <p:cNvPr id="24" name="TextBox 23"/>
          <p:cNvSpPr txBox="1"/>
          <p:nvPr/>
        </p:nvSpPr>
        <p:spPr>
          <a:xfrm rot="18013506">
            <a:off x="-95096" y="678507"/>
            <a:ext cx="1483098" cy="461665"/>
          </a:xfrm>
          <a:prstGeom prst="rect">
            <a:avLst/>
          </a:prstGeom>
          <a:solidFill>
            <a:schemeClr val="accent5">
              <a:lumMod val="20000"/>
              <a:lumOff val="80000"/>
            </a:schemeClr>
          </a:solidFill>
          <a:ln>
            <a:solidFill>
              <a:schemeClr val="tx1"/>
            </a:solidFill>
          </a:ln>
        </p:spPr>
        <p:txBody>
          <a:bodyPr wrap="none" rtlCol="0">
            <a:spAutoFit/>
          </a:bodyPr>
          <a:lstStyle/>
          <a:p>
            <a:r>
              <a:rPr lang="en-US" sz="2400" dirty="0" smtClean="0">
                <a:latin typeface="Castellar" panose="020A0402060406010301" pitchFamily="18" charset="0"/>
              </a:rPr>
              <a:t>Review</a:t>
            </a:r>
            <a:endParaRPr lang="en-US" sz="2400" dirty="0">
              <a:latin typeface="Castellar" panose="020A0402060406010301" pitchFamily="18" charset="0"/>
            </a:endParaRPr>
          </a:p>
        </p:txBody>
      </p:sp>
      <p:sp>
        <p:nvSpPr>
          <p:cNvPr id="26" name="Rounded Rectangle 25"/>
          <p:cNvSpPr/>
          <p:nvPr/>
        </p:nvSpPr>
        <p:spPr>
          <a:xfrm>
            <a:off x="561673" y="2482290"/>
            <a:ext cx="7559977" cy="870510"/>
          </a:xfrm>
          <a:prstGeom prst="round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6019800" y="1189225"/>
            <a:ext cx="3018158" cy="738664"/>
          </a:xfrm>
          <a:prstGeom prst="rect">
            <a:avLst/>
          </a:prstGeom>
          <a:noFill/>
        </p:spPr>
        <p:txBody>
          <a:bodyPr wrap="square" rtlCol="0">
            <a:spAutoFit/>
          </a:bodyPr>
          <a:lstStyle/>
          <a:p>
            <a:r>
              <a:rPr lang="en-US" sz="1400" i="1" dirty="0" smtClean="0"/>
              <a:t>context of</a:t>
            </a:r>
            <a:br>
              <a:rPr lang="en-US" sz="1400" i="1" dirty="0" smtClean="0"/>
            </a:br>
            <a:r>
              <a:rPr lang="en-US" sz="1400" i="1" dirty="0" smtClean="0"/>
              <a:t>PQ::</a:t>
            </a:r>
            <a:r>
              <a:rPr lang="en-US" sz="1400" i="1" dirty="0" err="1" smtClean="0"/>
              <a:t>removeItem</a:t>
            </a:r>
            <a:r>
              <a:rPr lang="en-US" sz="1400" i="1" dirty="0" smtClean="0"/>
              <a:t>()</a:t>
            </a:r>
          </a:p>
          <a:p>
            <a:r>
              <a:rPr lang="en-US" sz="1400" i="1" dirty="0" smtClean="0"/>
              <a:t>PQ is implemented using Ordered list</a:t>
            </a:r>
            <a:endParaRPr lang="en-US" sz="1400" i="1" dirty="0"/>
          </a:p>
        </p:txBody>
      </p:sp>
    </p:spTree>
    <p:extLst>
      <p:ext uri="{BB962C8B-B14F-4D97-AF65-F5344CB8AC3E}">
        <p14:creationId xmlns:p14="http://schemas.microsoft.com/office/powerpoint/2010/main" val="56188960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PQ as an Ordered list</a:t>
            </a:r>
            <a:endParaRPr lang="en-US" dirty="0"/>
          </a:p>
        </p:txBody>
      </p:sp>
      <p:sp>
        <p:nvSpPr>
          <p:cNvPr id="3" name="Content Placeholder 2"/>
          <p:cNvSpPr>
            <a:spLocks noGrp="1"/>
          </p:cNvSpPr>
          <p:nvPr>
            <p:ph idx="1"/>
          </p:nvPr>
        </p:nvSpPr>
        <p:spPr>
          <a:xfrm>
            <a:off x="457200" y="1295400"/>
            <a:ext cx="8229600" cy="4830763"/>
          </a:xfrm>
        </p:spPr>
        <p:txBody>
          <a:bodyPr/>
          <a:lstStyle/>
          <a:p>
            <a:r>
              <a:rPr lang="en-US" dirty="0"/>
              <a:t>Let’s say we have a list of </a:t>
            </a:r>
            <a:r>
              <a:rPr lang="en-US" b="1" u="sng" dirty="0"/>
              <a:t>Ordered</a:t>
            </a:r>
            <a:r>
              <a:rPr lang="en-US" dirty="0"/>
              <a:t> stuff</a:t>
            </a:r>
          </a:p>
          <a:p>
            <a:r>
              <a:rPr lang="en-US" dirty="0" smtClean="0"/>
              <a:t>To make it a PQ we need the functions</a:t>
            </a:r>
          </a:p>
          <a:p>
            <a:pPr lvl="1"/>
            <a:r>
              <a:rPr lang="en-US" dirty="0" err="1" smtClean="0"/>
              <a:t>removeItem</a:t>
            </a:r>
            <a:r>
              <a:rPr lang="en-US" dirty="0" smtClean="0"/>
              <a:t>()</a:t>
            </a:r>
          </a:p>
          <a:p>
            <a:pPr lvl="2"/>
            <a:r>
              <a:rPr lang="en-US" dirty="0" smtClean="0"/>
              <a:t>Can be done in O(1)</a:t>
            </a:r>
          </a:p>
          <a:p>
            <a:pPr lvl="1"/>
            <a:r>
              <a:rPr lang="en-US" dirty="0" smtClean="0"/>
              <a:t>What about…</a:t>
            </a:r>
          </a:p>
          <a:p>
            <a:pPr lvl="1"/>
            <a:r>
              <a:rPr lang="en-US" dirty="0" err="1" smtClean="0"/>
              <a:t>insertItem</a:t>
            </a:r>
            <a:r>
              <a:rPr lang="en-US" dirty="0" smtClean="0"/>
              <a:t>(key, data)  </a:t>
            </a:r>
          </a:p>
          <a:p>
            <a:pPr lvl="2"/>
            <a:r>
              <a:rPr lang="en-US" dirty="0" smtClean="0"/>
              <a:t>note this must maintain the ordering</a:t>
            </a:r>
          </a:p>
          <a:p>
            <a:pPr lvl="2"/>
            <a:r>
              <a:rPr lang="en-US" dirty="0" smtClean="0"/>
              <a:t>so we have to find the correct place to insert it</a:t>
            </a:r>
            <a:endParaRPr lang="en-US" dirty="0"/>
          </a:p>
        </p:txBody>
      </p:sp>
    </p:spTree>
    <p:extLst>
      <p:ext uri="{BB962C8B-B14F-4D97-AF65-F5344CB8AC3E}">
        <p14:creationId xmlns:p14="http://schemas.microsoft.com/office/powerpoint/2010/main" val="2401773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7" end="7"/>
                                            </p:txEl>
                                          </p:spTgt>
                                        </p:tgtEl>
                                        <p:attrNameLst>
                                          <p:attrName>style.visibility</p:attrName>
                                        </p:attrNameLst>
                                      </p:cBhvr>
                                      <p:to>
                                        <p:strVal val="visible"/>
                                      </p:to>
                                    </p:set>
                                    <p:animEffect transition="in" filter="fade">
                                      <p:cBhvr>
                                        <p:cTn id="1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are we headed?</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Have seen</a:t>
            </a:r>
          </a:p>
          <a:p>
            <a:pPr lvl="1"/>
            <a:r>
              <a:rPr lang="en-US" dirty="0" smtClean="0"/>
              <a:t>Stacks (LIFO)</a:t>
            </a:r>
          </a:p>
          <a:p>
            <a:pPr lvl="2"/>
            <a:r>
              <a:rPr lang="en-US" dirty="0" smtClean="0"/>
              <a:t>Implemented via statically allocated arrays</a:t>
            </a:r>
          </a:p>
          <a:p>
            <a:pPr lvl="2"/>
            <a:r>
              <a:rPr lang="en-US" dirty="0" smtClean="0"/>
              <a:t>Implemented via dynamically allocated arrays</a:t>
            </a:r>
          </a:p>
          <a:p>
            <a:pPr lvl="2"/>
            <a:r>
              <a:rPr lang="en-US" dirty="0" smtClean="0"/>
              <a:t>Implemented via linked lists</a:t>
            </a:r>
          </a:p>
          <a:p>
            <a:pPr lvl="1"/>
            <a:r>
              <a:rPr lang="en-US" dirty="0" smtClean="0"/>
              <a:t>Queues (FIFO)</a:t>
            </a:r>
          </a:p>
          <a:p>
            <a:pPr lvl="2"/>
            <a:r>
              <a:rPr lang="en-US" dirty="0" smtClean="0"/>
              <a:t>Implemented via arrays (linear and circular)</a:t>
            </a:r>
          </a:p>
          <a:p>
            <a:pPr lvl="2"/>
            <a:r>
              <a:rPr lang="en-US" dirty="0" smtClean="0"/>
              <a:t>Implemented via lists</a:t>
            </a:r>
          </a:p>
          <a:p>
            <a:pPr lvl="1"/>
            <a:r>
              <a:rPr lang="en-US" dirty="0" err="1" smtClean="0"/>
              <a:t>Deques</a:t>
            </a:r>
            <a:endParaRPr lang="en-US" dirty="0" smtClean="0"/>
          </a:p>
          <a:p>
            <a:pPr lvl="2"/>
            <a:r>
              <a:rPr lang="en-US" dirty="0" smtClean="0"/>
              <a:t>Implemented via doubly linked list</a:t>
            </a:r>
          </a:p>
          <a:p>
            <a:pPr lvl="2"/>
            <a:r>
              <a:rPr lang="en-US" dirty="0" smtClean="0"/>
              <a:t>Add or Remove from either end</a:t>
            </a:r>
          </a:p>
          <a:p>
            <a:endParaRPr lang="en-US" dirty="0" smtClean="0"/>
          </a:p>
          <a:p>
            <a:r>
              <a:rPr lang="en-US" b="1" dirty="0" smtClean="0"/>
              <a:t>Will soon see</a:t>
            </a:r>
          </a:p>
          <a:p>
            <a:pPr lvl="1"/>
            <a:r>
              <a:rPr lang="en-US" dirty="0" smtClean="0"/>
              <a:t>Priority </a:t>
            </a:r>
            <a:r>
              <a:rPr lang="en-US" dirty="0"/>
              <a:t>Queues</a:t>
            </a:r>
          </a:p>
          <a:p>
            <a:pPr lvl="2"/>
            <a:r>
              <a:rPr lang="en-US" dirty="0"/>
              <a:t>nodes have </a:t>
            </a:r>
            <a:r>
              <a:rPr lang="en-US" i="1" dirty="0"/>
              <a:t>keys</a:t>
            </a:r>
            <a:r>
              <a:rPr lang="en-US" dirty="0"/>
              <a:t> and </a:t>
            </a:r>
            <a:r>
              <a:rPr lang="en-US" i="1" dirty="0" smtClean="0"/>
              <a:t>data</a:t>
            </a:r>
          </a:p>
          <a:p>
            <a:pPr lvl="2"/>
            <a:r>
              <a:rPr lang="en-US" dirty="0" smtClean="0"/>
              <a:t>Remove based on priority</a:t>
            </a:r>
            <a:endParaRPr lang="en-US" dirty="0"/>
          </a:p>
          <a:p>
            <a:endParaRPr lang="en-US" dirty="0"/>
          </a:p>
          <a:p>
            <a:endParaRPr lang="en-US" dirty="0"/>
          </a:p>
        </p:txBody>
      </p:sp>
    </p:spTree>
    <p:extLst>
      <p:ext uri="{BB962C8B-B14F-4D97-AF65-F5344CB8AC3E}">
        <p14:creationId xmlns:p14="http://schemas.microsoft.com/office/powerpoint/2010/main" val="295247811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PQ as an Ordered list</a:t>
            </a:r>
            <a:endParaRPr lang="en-US" dirty="0"/>
          </a:p>
        </p:txBody>
      </p:sp>
      <p:sp>
        <p:nvSpPr>
          <p:cNvPr id="3" name="Content Placeholder 2"/>
          <p:cNvSpPr>
            <a:spLocks noGrp="1"/>
          </p:cNvSpPr>
          <p:nvPr>
            <p:ph idx="1"/>
          </p:nvPr>
        </p:nvSpPr>
        <p:spPr>
          <a:xfrm>
            <a:off x="457200" y="1295401"/>
            <a:ext cx="8229600" cy="2100864"/>
          </a:xfrm>
        </p:spPr>
        <p:txBody>
          <a:bodyPr>
            <a:normAutofit fontScale="85000" lnSpcReduction="20000"/>
          </a:bodyPr>
          <a:lstStyle/>
          <a:p>
            <a:r>
              <a:rPr lang="en-US" b="1" dirty="0" err="1" smtClean="0"/>
              <a:t>insertItem</a:t>
            </a:r>
            <a:r>
              <a:rPr lang="en-US" b="1" dirty="0" smtClean="0"/>
              <a:t>(key</a:t>
            </a:r>
            <a:r>
              <a:rPr lang="en-US" dirty="0" smtClean="0"/>
              <a:t>, data)</a:t>
            </a:r>
          </a:p>
          <a:p>
            <a:endParaRPr lang="en-US" dirty="0" smtClean="0"/>
          </a:p>
          <a:p>
            <a:r>
              <a:rPr lang="en-US" dirty="0" smtClean="0"/>
              <a:t>Whether using a singly or doubly linked list we must start either at the front or the back of the list and walk through the list to find the correct place for the item</a:t>
            </a:r>
          </a:p>
          <a:p>
            <a:pPr lvl="1"/>
            <a:r>
              <a:rPr lang="en-US" dirty="0" smtClean="0"/>
              <a:t>This is O(n)… </a:t>
            </a:r>
            <a:endParaRPr lang="en-US" dirty="0"/>
          </a:p>
        </p:txBody>
      </p:sp>
      <p:sp>
        <p:nvSpPr>
          <p:cNvPr id="4" name="Rectangle 12"/>
          <p:cNvSpPr>
            <a:spLocks noChangeArrowheads="1"/>
          </p:cNvSpPr>
          <p:nvPr/>
        </p:nvSpPr>
        <p:spPr bwMode="auto">
          <a:xfrm>
            <a:off x="2198688" y="4837113"/>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5" name="Rectangle 14"/>
          <p:cNvSpPr>
            <a:spLocks noChangeArrowheads="1"/>
          </p:cNvSpPr>
          <p:nvPr/>
        </p:nvSpPr>
        <p:spPr bwMode="auto">
          <a:xfrm>
            <a:off x="2728913" y="4837113"/>
            <a:ext cx="528637"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6" name="Line 15"/>
          <p:cNvSpPr>
            <a:spLocks noChangeShapeType="1"/>
          </p:cNvSpPr>
          <p:nvPr/>
        </p:nvSpPr>
        <p:spPr bwMode="auto">
          <a:xfrm>
            <a:off x="2463800" y="5102226"/>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7" name="Line 16"/>
          <p:cNvSpPr>
            <a:spLocks noChangeShapeType="1"/>
          </p:cNvSpPr>
          <p:nvPr/>
        </p:nvSpPr>
        <p:spPr bwMode="auto">
          <a:xfrm flipV="1">
            <a:off x="2992438" y="5102226"/>
            <a:ext cx="795337"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8" name="Rectangle 17"/>
          <p:cNvSpPr>
            <a:spLocks noChangeArrowheads="1"/>
          </p:cNvSpPr>
          <p:nvPr/>
        </p:nvSpPr>
        <p:spPr bwMode="auto">
          <a:xfrm>
            <a:off x="3787775" y="4837113"/>
            <a:ext cx="528638"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9" name="Rectangle 18"/>
          <p:cNvSpPr>
            <a:spLocks noChangeArrowheads="1"/>
          </p:cNvSpPr>
          <p:nvPr/>
        </p:nvSpPr>
        <p:spPr bwMode="auto">
          <a:xfrm>
            <a:off x="4316413" y="4837113"/>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0" name="Line 19"/>
          <p:cNvSpPr>
            <a:spLocks noChangeShapeType="1"/>
          </p:cNvSpPr>
          <p:nvPr/>
        </p:nvSpPr>
        <p:spPr bwMode="auto">
          <a:xfrm flipV="1">
            <a:off x="4581525" y="5102226"/>
            <a:ext cx="2382838"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4" name="Rectangle 23"/>
          <p:cNvSpPr>
            <a:spLocks noChangeArrowheads="1"/>
          </p:cNvSpPr>
          <p:nvPr/>
        </p:nvSpPr>
        <p:spPr bwMode="auto">
          <a:xfrm>
            <a:off x="6964363" y="4837113"/>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5" name="Rectangle 24"/>
          <p:cNvSpPr>
            <a:spLocks noChangeArrowheads="1"/>
          </p:cNvSpPr>
          <p:nvPr/>
        </p:nvSpPr>
        <p:spPr bwMode="auto">
          <a:xfrm>
            <a:off x="7494588" y="4837113"/>
            <a:ext cx="528637"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6" name="Line 25"/>
          <p:cNvSpPr>
            <a:spLocks noChangeShapeType="1"/>
          </p:cNvSpPr>
          <p:nvPr/>
        </p:nvSpPr>
        <p:spPr bwMode="auto">
          <a:xfrm flipV="1">
            <a:off x="7758113" y="5102226"/>
            <a:ext cx="795337"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 name="Line 27"/>
          <p:cNvSpPr>
            <a:spLocks noChangeShapeType="1"/>
          </p:cNvSpPr>
          <p:nvPr/>
        </p:nvSpPr>
        <p:spPr bwMode="auto">
          <a:xfrm>
            <a:off x="4052888" y="5102226"/>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 name="Line 31"/>
          <p:cNvSpPr>
            <a:spLocks noChangeShapeType="1"/>
          </p:cNvSpPr>
          <p:nvPr/>
        </p:nvSpPr>
        <p:spPr bwMode="auto">
          <a:xfrm>
            <a:off x="7229475" y="5102226"/>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0" name="Text Box 32"/>
          <p:cNvSpPr txBox="1">
            <a:spLocks noChangeArrowheads="1"/>
          </p:cNvSpPr>
          <p:nvPr/>
        </p:nvSpPr>
        <p:spPr bwMode="auto">
          <a:xfrm>
            <a:off x="8524875" y="4929188"/>
            <a:ext cx="3508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b="1" dirty="0">
                <a:solidFill>
                  <a:srgbClr val="0000FF"/>
                </a:solidFill>
                <a:latin typeface="Calibri" pitchFamily="34" charset="0"/>
                <a:sym typeface="Symbol" charset="2"/>
              </a:rPr>
              <a:t></a:t>
            </a:r>
            <a:endParaRPr lang="en-US" altLang="en-US" b="1" dirty="0">
              <a:solidFill>
                <a:srgbClr val="0000FF"/>
              </a:solidFill>
              <a:latin typeface="Calibri" pitchFamily="34" charset="0"/>
            </a:endParaRPr>
          </a:p>
        </p:txBody>
      </p:sp>
      <p:sp>
        <p:nvSpPr>
          <p:cNvPr id="21" name="Text Box 13"/>
          <p:cNvSpPr txBox="1">
            <a:spLocks noChangeArrowheads="1"/>
          </p:cNvSpPr>
          <p:nvPr/>
        </p:nvSpPr>
        <p:spPr bwMode="auto">
          <a:xfrm>
            <a:off x="2260798" y="5888038"/>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12</a:t>
            </a:r>
            <a:endParaRPr lang="en-US" altLang="en-US" dirty="0">
              <a:solidFill>
                <a:schemeClr val="tx2"/>
              </a:solidFill>
              <a:latin typeface="Calibri" pitchFamily="34" charset="0"/>
            </a:endParaRPr>
          </a:p>
        </p:txBody>
      </p:sp>
      <p:sp>
        <p:nvSpPr>
          <p:cNvPr id="22" name="Text Box 26"/>
          <p:cNvSpPr txBox="1">
            <a:spLocks noChangeArrowheads="1"/>
          </p:cNvSpPr>
          <p:nvPr/>
        </p:nvSpPr>
        <p:spPr bwMode="auto">
          <a:xfrm>
            <a:off x="3849885" y="5888038"/>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36</a:t>
            </a:r>
            <a:endParaRPr lang="en-US" altLang="en-US" dirty="0">
              <a:solidFill>
                <a:schemeClr val="tx2"/>
              </a:solidFill>
              <a:latin typeface="Calibri" pitchFamily="34" charset="0"/>
            </a:endParaRPr>
          </a:p>
        </p:txBody>
      </p:sp>
      <p:sp>
        <p:nvSpPr>
          <p:cNvPr id="24" name="Text Box 30"/>
          <p:cNvSpPr txBox="1">
            <a:spLocks noChangeArrowheads="1"/>
          </p:cNvSpPr>
          <p:nvPr/>
        </p:nvSpPr>
        <p:spPr bwMode="auto">
          <a:xfrm>
            <a:off x="7028061" y="5888038"/>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89</a:t>
            </a:r>
            <a:endParaRPr lang="en-US" altLang="en-US" dirty="0">
              <a:solidFill>
                <a:schemeClr val="tx2"/>
              </a:solidFill>
              <a:latin typeface="Calibri" pitchFamily="34" charset="0"/>
            </a:endParaRPr>
          </a:p>
        </p:txBody>
      </p:sp>
      <p:sp>
        <p:nvSpPr>
          <p:cNvPr id="25" name="Line 16"/>
          <p:cNvSpPr>
            <a:spLocks noChangeShapeType="1"/>
          </p:cNvSpPr>
          <p:nvPr/>
        </p:nvSpPr>
        <p:spPr bwMode="auto">
          <a:xfrm>
            <a:off x="949649" y="4379913"/>
            <a:ext cx="304800" cy="38100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6" name="Text Box 13"/>
          <p:cNvSpPr txBox="1">
            <a:spLocks noChangeArrowheads="1"/>
          </p:cNvSpPr>
          <p:nvPr/>
        </p:nvSpPr>
        <p:spPr bwMode="auto">
          <a:xfrm>
            <a:off x="541829" y="3998913"/>
            <a:ext cx="8791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err="1" smtClean="0">
                <a:latin typeface="Calibri" pitchFamily="34" charset="0"/>
              </a:rPr>
              <a:t>prevPtr</a:t>
            </a:r>
            <a:endParaRPr lang="en-US" altLang="en-US" dirty="0">
              <a:latin typeface="Calibri" pitchFamily="34" charset="0"/>
            </a:endParaRPr>
          </a:p>
        </p:txBody>
      </p:sp>
      <p:sp>
        <p:nvSpPr>
          <p:cNvPr id="29" name="Line 16"/>
          <p:cNvSpPr>
            <a:spLocks noChangeShapeType="1"/>
          </p:cNvSpPr>
          <p:nvPr/>
        </p:nvSpPr>
        <p:spPr bwMode="auto">
          <a:xfrm>
            <a:off x="2428875" y="4029841"/>
            <a:ext cx="41275" cy="731071"/>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0" name="Text Box 13"/>
          <p:cNvSpPr txBox="1">
            <a:spLocks noChangeArrowheads="1"/>
          </p:cNvSpPr>
          <p:nvPr/>
        </p:nvSpPr>
        <p:spPr bwMode="auto">
          <a:xfrm>
            <a:off x="1967421" y="3661378"/>
            <a:ext cx="761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err="1" smtClean="0">
                <a:latin typeface="Calibri" pitchFamily="34" charset="0"/>
              </a:rPr>
              <a:t>curPtr</a:t>
            </a:r>
            <a:endParaRPr lang="en-US" altLang="en-US" dirty="0">
              <a:latin typeface="Calibri" pitchFamily="34" charset="0"/>
            </a:endParaRPr>
          </a:p>
        </p:txBody>
      </p:sp>
      <p:sp>
        <p:nvSpPr>
          <p:cNvPr id="32" name="Text Box 32"/>
          <p:cNvSpPr txBox="1">
            <a:spLocks noChangeArrowheads="1"/>
          </p:cNvSpPr>
          <p:nvPr/>
        </p:nvSpPr>
        <p:spPr bwMode="auto">
          <a:xfrm>
            <a:off x="1102049" y="4779655"/>
            <a:ext cx="3508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b="1" dirty="0">
                <a:solidFill>
                  <a:srgbClr val="0000FF"/>
                </a:solidFill>
                <a:latin typeface="Calibri" pitchFamily="34" charset="0"/>
                <a:sym typeface="Symbol" charset="2"/>
              </a:rPr>
              <a:t></a:t>
            </a:r>
            <a:endParaRPr lang="en-US" altLang="en-US" b="1" dirty="0">
              <a:solidFill>
                <a:srgbClr val="0000FF"/>
              </a:solidFill>
              <a:latin typeface="Calibri" pitchFamily="34" charset="0"/>
            </a:endParaRPr>
          </a:p>
        </p:txBody>
      </p:sp>
      <p:sp>
        <p:nvSpPr>
          <p:cNvPr id="33" name="Rectangle 20"/>
          <p:cNvSpPr>
            <a:spLocks noChangeArrowheads="1"/>
          </p:cNvSpPr>
          <p:nvPr/>
        </p:nvSpPr>
        <p:spPr bwMode="auto">
          <a:xfrm>
            <a:off x="5194044" y="2678836"/>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34" name="Rectangle 21"/>
          <p:cNvSpPr>
            <a:spLocks noChangeArrowheads="1"/>
          </p:cNvSpPr>
          <p:nvPr/>
        </p:nvSpPr>
        <p:spPr bwMode="auto">
          <a:xfrm>
            <a:off x="5724269" y="2678836"/>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35" name="Line 22"/>
          <p:cNvSpPr>
            <a:spLocks noChangeShapeType="1"/>
          </p:cNvSpPr>
          <p:nvPr/>
        </p:nvSpPr>
        <p:spPr bwMode="auto">
          <a:xfrm flipV="1">
            <a:off x="5989382" y="2943949"/>
            <a:ext cx="793750"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6" name="Line 29"/>
          <p:cNvSpPr>
            <a:spLocks noChangeShapeType="1"/>
          </p:cNvSpPr>
          <p:nvPr/>
        </p:nvSpPr>
        <p:spPr bwMode="auto">
          <a:xfrm flipH="1">
            <a:off x="5459156" y="2943949"/>
            <a:ext cx="1" cy="396875"/>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7" name="Text Box 28"/>
          <p:cNvSpPr txBox="1">
            <a:spLocks noChangeArrowheads="1"/>
          </p:cNvSpPr>
          <p:nvPr/>
        </p:nvSpPr>
        <p:spPr bwMode="auto">
          <a:xfrm>
            <a:off x="5256948" y="3360429"/>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56</a:t>
            </a:r>
            <a:endParaRPr lang="en-US" altLang="en-US" dirty="0">
              <a:solidFill>
                <a:schemeClr val="tx2"/>
              </a:solidFill>
              <a:latin typeface="Calibri" pitchFamily="34" charset="0"/>
            </a:endParaRPr>
          </a:p>
        </p:txBody>
      </p:sp>
      <p:sp>
        <p:nvSpPr>
          <p:cNvPr id="38" name="Text Box 32"/>
          <p:cNvSpPr txBox="1">
            <a:spLocks noChangeArrowheads="1"/>
          </p:cNvSpPr>
          <p:nvPr/>
        </p:nvSpPr>
        <p:spPr bwMode="auto">
          <a:xfrm>
            <a:off x="6783132" y="2777261"/>
            <a:ext cx="3508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b="1" dirty="0">
                <a:solidFill>
                  <a:srgbClr val="0000FF"/>
                </a:solidFill>
                <a:latin typeface="Calibri" pitchFamily="34" charset="0"/>
                <a:sym typeface="Symbol" charset="2"/>
              </a:rPr>
              <a:t></a:t>
            </a:r>
            <a:endParaRPr lang="en-US" altLang="en-US" b="1" dirty="0">
              <a:solidFill>
                <a:srgbClr val="0000FF"/>
              </a:solidFill>
              <a:latin typeface="Calibri" pitchFamily="34" charset="0"/>
            </a:endParaRPr>
          </a:p>
        </p:txBody>
      </p:sp>
    </p:spTree>
    <p:extLst>
      <p:ext uri="{BB962C8B-B14F-4D97-AF65-F5344CB8AC3E}">
        <p14:creationId xmlns:p14="http://schemas.microsoft.com/office/powerpoint/2010/main" val="217116597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PQ as an Ordered list</a:t>
            </a:r>
            <a:endParaRPr lang="en-US" dirty="0"/>
          </a:p>
        </p:txBody>
      </p:sp>
      <p:sp>
        <p:nvSpPr>
          <p:cNvPr id="3" name="Content Placeholder 2"/>
          <p:cNvSpPr>
            <a:spLocks noGrp="1"/>
          </p:cNvSpPr>
          <p:nvPr>
            <p:ph idx="1"/>
          </p:nvPr>
        </p:nvSpPr>
        <p:spPr>
          <a:xfrm>
            <a:off x="457200" y="1295401"/>
            <a:ext cx="8229600" cy="2100864"/>
          </a:xfrm>
        </p:spPr>
        <p:txBody>
          <a:bodyPr>
            <a:normAutofit fontScale="85000" lnSpcReduction="20000"/>
          </a:bodyPr>
          <a:lstStyle/>
          <a:p>
            <a:r>
              <a:rPr lang="en-US" b="1" dirty="0" err="1" smtClean="0"/>
              <a:t>insertItem</a:t>
            </a:r>
            <a:r>
              <a:rPr lang="en-US" b="1" dirty="0" smtClean="0"/>
              <a:t>(key</a:t>
            </a:r>
            <a:r>
              <a:rPr lang="en-US" dirty="0" smtClean="0"/>
              <a:t>, data)</a:t>
            </a:r>
          </a:p>
          <a:p>
            <a:endParaRPr lang="en-US" dirty="0" smtClean="0"/>
          </a:p>
          <a:p>
            <a:r>
              <a:rPr lang="en-US" dirty="0" smtClean="0"/>
              <a:t>Whether using a singly or doubly linked list we must start either at the front or the back of the list and walk through the list to find the correct place for the item</a:t>
            </a:r>
          </a:p>
          <a:p>
            <a:pPr lvl="1"/>
            <a:r>
              <a:rPr lang="en-US" dirty="0" smtClean="0"/>
              <a:t>This is O(n)… </a:t>
            </a:r>
            <a:endParaRPr lang="en-US" dirty="0"/>
          </a:p>
        </p:txBody>
      </p:sp>
      <p:sp>
        <p:nvSpPr>
          <p:cNvPr id="4" name="Rectangle 12"/>
          <p:cNvSpPr>
            <a:spLocks noChangeArrowheads="1"/>
          </p:cNvSpPr>
          <p:nvPr/>
        </p:nvSpPr>
        <p:spPr bwMode="auto">
          <a:xfrm>
            <a:off x="2198688" y="4837113"/>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5" name="Rectangle 14"/>
          <p:cNvSpPr>
            <a:spLocks noChangeArrowheads="1"/>
          </p:cNvSpPr>
          <p:nvPr/>
        </p:nvSpPr>
        <p:spPr bwMode="auto">
          <a:xfrm>
            <a:off x="2728913" y="4837113"/>
            <a:ext cx="528637"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6" name="Line 15"/>
          <p:cNvSpPr>
            <a:spLocks noChangeShapeType="1"/>
          </p:cNvSpPr>
          <p:nvPr/>
        </p:nvSpPr>
        <p:spPr bwMode="auto">
          <a:xfrm>
            <a:off x="2463800" y="5102226"/>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7" name="Line 16"/>
          <p:cNvSpPr>
            <a:spLocks noChangeShapeType="1"/>
          </p:cNvSpPr>
          <p:nvPr/>
        </p:nvSpPr>
        <p:spPr bwMode="auto">
          <a:xfrm flipV="1">
            <a:off x="2992438" y="5102226"/>
            <a:ext cx="795337"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8" name="Rectangle 17"/>
          <p:cNvSpPr>
            <a:spLocks noChangeArrowheads="1"/>
          </p:cNvSpPr>
          <p:nvPr/>
        </p:nvSpPr>
        <p:spPr bwMode="auto">
          <a:xfrm>
            <a:off x="3787775" y="4837113"/>
            <a:ext cx="528638"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9" name="Rectangle 18"/>
          <p:cNvSpPr>
            <a:spLocks noChangeArrowheads="1"/>
          </p:cNvSpPr>
          <p:nvPr/>
        </p:nvSpPr>
        <p:spPr bwMode="auto">
          <a:xfrm>
            <a:off x="4316413" y="4837113"/>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0" name="Line 19"/>
          <p:cNvSpPr>
            <a:spLocks noChangeShapeType="1"/>
          </p:cNvSpPr>
          <p:nvPr/>
        </p:nvSpPr>
        <p:spPr bwMode="auto">
          <a:xfrm flipV="1">
            <a:off x="4581525" y="5102226"/>
            <a:ext cx="2382838"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4" name="Rectangle 23"/>
          <p:cNvSpPr>
            <a:spLocks noChangeArrowheads="1"/>
          </p:cNvSpPr>
          <p:nvPr/>
        </p:nvSpPr>
        <p:spPr bwMode="auto">
          <a:xfrm>
            <a:off x="6964363" y="4837113"/>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5" name="Rectangle 24"/>
          <p:cNvSpPr>
            <a:spLocks noChangeArrowheads="1"/>
          </p:cNvSpPr>
          <p:nvPr/>
        </p:nvSpPr>
        <p:spPr bwMode="auto">
          <a:xfrm>
            <a:off x="7494588" y="4837113"/>
            <a:ext cx="528637"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6" name="Line 25"/>
          <p:cNvSpPr>
            <a:spLocks noChangeShapeType="1"/>
          </p:cNvSpPr>
          <p:nvPr/>
        </p:nvSpPr>
        <p:spPr bwMode="auto">
          <a:xfrm flipV="1">
            <a:off x="7758113" y="5102226"/>
            <a:ext cx="795337"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 name="Line 27"/>
          <p:cNvSpPr>
            <a:spLocks noChangeShapeType="1"/>
          </p:cNvSpPr>
          <p:nvPr/>
        </p:nvSpPr>
        <p:spPr bwMode="auto">
          <a:xfrm>
            <a:off x="4052888" y="5102226"/>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 name="Line 31"/>
          <p:cNvSpPr>
            <a:spLocks noChangeShapeType="1"/>
          </p:cNvSpPr>
          <p:nvPr/>
        </p:nvSpPr>
        <p:spPr bwMode="auto">
          <a:xfrm>
            <a:off x="7229475" y="5102226"/>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0" name="Text Box 32"/>
          <p:cNvSpPr txBox="1">
            <a:spLocks noChangeArrowheads="1"/>
          </p:cNvSpPr>
          <p:nvPr/>
        </p:nvSpPr>
        <p:spPr bwMode="auto">
          <a:xfrm>
            <a:off x="8524875" y="4929188"/>
            <a:ext cx="3508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b="1" dirty="0">
                <a:solidFill>
                  <a:srgbClr val="0000FF"/>
                </a:solidFill>
                <a:latin typeface="Calibri" pitchFamily="34" charset="0"/>
                <a:sym typeface="Symbol" charset="2"/>
              </a:rPr>
              <a:t></a:t>
            </a:r>
            <a:endParaRPr lang="en-US" altLang="en-US" b="1" dirty="0">
              <a:solidFill>
                <a:srgbClr val="0000FF"/>
              </a:solidFill>
              <a:latin typeface="Calibri" pitchFamily="34" charset="0"/>
            </a:endParaRPr>
          </a:p>
        </p:txBody>
      </p:sp>
      <p:sp>
        <p:nvSpPr>
          <p:cNvPr id="21" name="Text Box 13"/>
          <p:cNvSpPr txBox="1">
            <a:spLocks noChangeArrowheads="1"/>
          </p:cNvSpPr>
          <p:nvPr/>
        </p:nvSpPr>
        <p:spPr bwMode="auto">
          <a:xfrm>
            <a:off x="2260798" y="5888038"/>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12</a:t>
            </a:r>
            <a:endParaRPr lang="en-US" altLang="en-US" dirty="0">
              <a:solidFill>
                <a:schemeClr val="tx2"/>
              </a:solidFill>
              <a:latin typeface="Calibri" pitchFamily="34" charset="0"/>
            </a:endParaRPr>
          </a:p>
        </p:txBody>
      </p:sp>
      <p:sp>
        <p:nvSpPr>
          <p:cNvPr id="22" name="Text Box 26"/>
          <p:cNvSpPr txBox="1">
            <a:spLocks noChangeArrowheads="1"/>
          </p:cNvSpPr>
          <p:nvPr/>
        </p:nvSpPr>
        <p:spPr bwMode="auto">
          <a:xfrm>
            <a:off x="3849885" y="5888038"/>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36</a:t>
            </a:r>
            <a:endParaRPr lang="en-US" altLang="en-US" dirty="0">
              <a:solidFill>
                <a:schemeClr val="tx2"/>
              </a:solidFill>
              <a:latin typeface="Calibri" pitchFamily="34" charset="0"/>
            </a:endParaRPr>
          </a:p>
        </p:txBody>
      </p:sp>
      <p:sp>
        <p:nvSpPr>
          <p:cNvPr id="24" name="Text Box 30"/>
          <p:cNvSpPr txBox="1">
            <a:spLocks noChangeArrowheads="1"/>
          </p:cNvSpPr>
          <p:nvPr/>
        </p:nvSpPr>
        <p:spPr bwMode="auto">
          <a:xfrm>
            <a:off x="7028061" y="5888038"/>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89</a:t>
            </a:r>
            <a:endParaRPr lang="en-US" altLang="en-US" dirty="0">
              <a:solidFill>
                <a:schemeClr val="tx2"/>
              </a:solidFill>
              <a:latin typeface="Calibri" pitchFamily="34" charset="0"/>
            </a:endParaRPr>
          </a:p>
        </p:txBody>
      </p:sp>
      <p:sp>
        <p:nvSpPr>
          <p:cNvPr id="25" name="Line 16"/>
          <p:cNvSpPr>
            <a:spLocks noChangeShapeType="1"/>
          </p:cNvSpPr>
          <p:nvPr/>
        </p:nvSpPr>
        <p:spPr bwMode="auto">
          <a:xfrm>
            <a:off x="1828800" y="4379913"/>
            <a:ext cx="304800" cy="38100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6" name="Text Box 13"/>
          <p:cNvSpPr txBox="1">
            <a:spLocks noChangeArrowheads="1"/>
          </p:cNvSpPr>
          <p:nvPr/>
        </p:nvSpPr>
        <p:spPr bwMode="auto">
          <a:xfrm>
            <a:off x="1420980" y="3998913"/>
            <a:ext cx="8791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err="1" smtClean="0">
                <a:latin typeface="Calibri" pitchFamily="34" charset="0"/>
              </a:rPr>
              <a:t>prevPtr</a:t>
            </a:r>
            <a:endParaRPr lang="en-US" altLang="en-US" dirty="0">
              <a:latin typeface="Calibri" pitchFamily="34" charset="0"/>
            </a:endParaRPr>
          </a:p>
        </p:txBody>
      </p:sp>
      <p:sp>
        <p:nvSpPr>
          <p:cNvPr id="29" name="Line 16"/>
          <p:cNvSpPr>
            <a:spLocks noChangeShapeType="1"/>
          </p:cNvSpPr>
          <p:nvPr/>
        </p:nvSpPr>
        <p:spPr bwMode="auto">
          <a:xfrm>
            <a:off x="3975114" y="4030710"/>
            <a:ext cx="41275" cy="731071"/>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0" name="Text Box 13"/>
          <p:cNvSpPr txBox="1">
            <a:spLocks noChangeArrowheads="1"/>
          </p:cNvSpPr>
          <p:nvPr/>
        </p:nvSpPr>
        <p:spPr bwMode="auto">
          <a:xfrm>
            <a:off x="3513660" y="3662247"/>
            <a:ext cx="761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err="1" smtClean="0">
                <a:latin typeface="Calibri" pitchFamily="34" charset="0"/>
              </a:rPr>
              <a:t>curPtr</a:t>
            </a:r>
            <a:endParaRPr lang="en-US" altLang="en-US" dirty="0">
              <a:latin typeface="Calibri" pitchFamily="34" charset="0"/>
            </a:endParaRPr>
          </a:p>
        </p:txBody>
      </p:sp>
      <p:sp>
        <p:nvSpPr>
          <p:cNvPr id="32" name="Rectangle 20"/>
          <p:cNvSpPr>
            <a:spLocks noChangeArrowheads="1"/>
          </p:cNvSpPr>
          <p:nvPr/>
        </p:nvSpPr>
        <p:spPr bwMode="auto">
          <a:xfrm>
            <a:off x="5194044" y="2678836"/>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33" name="Rectangle 21"/>
          <p:cNvSpPr>
            <a:spLocks noChangeArrowheads="1"/>
          </p:cNvSpPr>
          <p:nvPr/>
        </p:nvSpPr>
        <p:spPr bwMode="auto">
          <a:xfrm>
            <a:off x="5724269" y="2678836"/>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34" name="Line 22"/>
          <p:cNvSpPr>
            <a:spLocks noChangeShapeType="1"/>
          </p:cNvSpPr>
          <p:nvPr/>
        </p:nvSpPr>
        <p:spPr bwMode="auto">
          <a:xfrm flipV="1">
            <a:off x="5989382" y="2943949"/>
            <a:ext cx="793750"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5" name="Line 29"/>
          <p:cNvSpPr>
            <a:spLocks noChangeShapeType="1"/>
          </p:cNvSpPr>
          <p:nvPr/>
        </p:nvSpPr>
        <p:spPr bwMode="auto">
          <a:xfrm flipH="1">
            <a:off x="5459156" y="2943949"/>
            <a:ext cx="1" cy="396875"/>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6" name="Text Box 28"/>
          <p:cNvSpPr txBox="1">
            <a:spLocks noChangeArrowheads="1"/>
          </p:cNvSpPr>
          <p:nvPr/>
        </p:nvSpPr>
        <p:spPr bwMode="auto">
          <a:xfrm>
            <a:off x="5256948" y="3360429"/>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56</a:t>
            </a:r>
            <a:endParaRPr lang="en-US" altLang="en-US" dirty="0">
              <a:solidFill>
                <a:schemeClr val="tx2"/>
              </a:solidFill>
              <a:latin typeface="Calibri" pitchFamily="34" charset="0"/>
            </a:endParaRPr>
          </a:p>
        </p:txBody>
      </p:sp>
      <p:sp>
        <p:nvSpPr>
          <p:cNvPr id="37" name="Text Box 32"/>
          <p:cNvSpPr txBox="1">
            <a:spLocks noChangeArrowheads="1"/>
          </p:cNvSpPr>
          <p:nvPr/>
        </p:nvSpPr>
        <p:spPr bwMode="auto">
          <a:xfrm>
            <a:off x="6783132" y="2777261"/>
            <a:ext cx="3508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b="1" dirty="0">
                <a:solidFill>
                  <a:srgbClr val="0000FF"/>
                </a:solidFill>
                <a:latin typeface="Calibri" pitchFamily="34" charset="0"/>
                <a:sym typeface="Symbol" charset="2"/>
              </a:rPr>
              <a:t></a:t>
            </a:r>
            <a:endParaRPr lang="en-US" altLang="en-US" b="1" dirty="0">
              <a:solidFill>
                <a:srgbClr val="0000FF"/>
              </a:solidFill>
              <a:latin typeface="Calibri" pitchFamily="34" charset="0"/>
            </a:endParaRPr>
          </a:p>
        </p:txBody>
      </p:sp>
    </p:spTree>
    <p:extLst>
      <p:ext uri="{BB962C8B-B14F-4D97-AF65-F5344CB8AC3E}">
        <p14:creationId xmlns:p14="http://schemas.microsoft.com/office/powerpoint/2010/main" val="149146719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a:t>PQ as an Ordered list</a:t>
            </a:r>
          </a:p>
        </p:txBody>
      </p:sp>
      <p:sp>
        <p:nvSpPr>
          <p:cNvPr id="3" name="Content Placeholder 2"/>
          <p:cNvSpPr>
            <a:spLocks noGrp="1"/>
          </p:cNvSpPr>
          <p:nvPr>
            <p:ph idx="1"/>
          </p:nvPr>
        </p:nvSpPr>
        <p:spPr>
          <a:xfrm>
            <a:off x="457200" y="1295401"/>
            <a:ext cx="8229600" cy="2100864"/>
          </a:xfrm>
        </p:spPr>
        <p:txBody>
          <a:bodyPr>
            <a:normAutofit fontScale="85000" lnSpcReduction="20000"/>
          </a:bodyPr>
          <a:lstStyle/>
          <a:p>
            <a:r>
              <a:rPr lang="en-US" b="1" dirty="0" err="1" smtClean="0"/>
              <a:t>insertItem</a:t>
            </a:r>
            <a:r>
              <a:rPr lang="en-US" b="1" dirty="0" smtClean="0"/>
              <a:t>(key</a:t>
            </a:r>
            <a:r>
              <a:rPr lang="en-US" dirty="0" smtClean="0"/>
              <a:t>, data)</a:t>
            </a:r>
          </a:p>
          <a:p>
            <a:endParaRPr lang="en-US" dirty="0" smtClean="0"/>
          </a:p>
          <a:p>
            <a:r>
              <a:rPr lang="en-US" dirty="0" smtClean="0"/>
              <a:t>Whether using a singly or doubly linked list we must start either at the front or the back of the list and walk through the list to find the correct place for the item</a:t>
            </a:r>
          </a:p>
          <a:p>
            <a:pPr lvl="1"/>
            <a:r>
              <a:rPr lang="en-US" dirty="0" smtClean="0"/>
              <a:t>This is O(n)… </a:t>
            </a:r>
            <a:endParaRPr lang="en-US" dirty="0"/>
          </a:p>
        </p:txBody>
      </p:sp>
      <p:sp>
        <p:nvSpPr>
          <p:cNvPr id="4" name="Rectangle 12"/>
          <p:cNvSpPr>
            <a:spLocks noChangeArrowheads="1"/>
          </p:cNvSpPr>
          <p:nvPr/>
        </p:nvSpPr>
        <p:spPr bwMode="auto">
          <a:xfrm>
            <a:off x="2198688" y="4837113"/>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5" name="Rectangle 14"/>
          <p:cNvSpPr>
            <a:spLocks noChangeArrowheads="1"/>
          </p:cNvSpPr>
          <p:nvPr/>
        </p:nvSpPr>
        <p:spPr bwMode="auto">
          <a:xfrm>
            <a:off x="2728913" y="4837113"/>
            <a:ext cx="528637"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6" name="Line 15"/>
          <p:cNvSpPr>
            <a:spLocks noChangeShapeType="1"/>
          </p:cNvSpPr>
          <p:nvPr/>
        </p:nvSpPr>
        <p:spPr bwMode="auto">
          <a:xfrm>
            <a:off x="2463800" y="5102226"/>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7" name="Line 16"/>
          <p:cNvSpPr>
            <a:spLocks noChangeShapeType="1"/>
          </p:cNvSpPr>
          <p:nvPr/>
        </p:nvSpPr>
        <p:spPr bwMode="auto">
          <a:xfrm flipV="1">
            <a:off x="2992438" y="5102226"/>
            <a:ext cx="795337"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8" name="Rectangle 17"/>
          <p:cNvSpPr>
            <a:spLocks noChangeArrowheads="1"/>
          </p:cNvSpPr>
          <p:nvPr/>
        </p:nvSpPr>
        <p:spPr bwMode="auto">
          <a:xfrm>
            <a:off x="3787775" y="4837113"/>
            <a:ext cx="528638"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9" name="Rectangle 18"/>
          <p:cNvSpPr>
            <a:spLocks noChangeArrowheads="1"/>
          </p:cNvSpPr>
          <p:nvPr/>
        </p:nvSpPr>
        <p:spPr bwMode="auto">
          <a:xfrm>
            <a:off x="4316413" y="4837113"/>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0" name="Line 19"/>
          <p:cNvSpPr>
            <a:spLocks noChangeShapeType="1"/>
          </p:cNvSpPr>
          <p:nvPr/>
        </p:nvSpPr>
        <p:spPr bwMode="auto">
          <a:xfrm flipV="1">
            <a:off x="4581525" y="5102226"/>
            <a:ext cx="2382838"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4" name="Rectangle 23"/>
          <p:cNvSpPr>
            <a:spLocks noChangeArrowheads="1"/>
          </p:cNvSpPr>
          <p:nvPr/>
        </p:nvSpPr>
        <p:spPr bwMode="auto">
          <a:xfrm>
            <a:off x="6964363" y="4837113"/>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5" name="Rectangle 24"/>
          <p:cNvSpPr>
            <a:spLocks noChangeArrowheads="1"/>
          </p:cNvSpPr>
          <p:nvPr/>
        </p:nvSpPr>
        <p:spPr bwMode="auto">
          <a:xfrm>
            <a:off x="7494588" y="4837113"/>
            <a:ext cx="528637"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6" name="Line 25"/>
          <p:cNvSpPr>
            <a:spLocks noChangeShapeType="1"/>
          </p:cNvSpPr>
          <p:nvPr/>
        </p:nvSpPr>
        <p:spPr bwMode="auto">
          <a:xfrm flipV="1">
            <a:off x="7758113" y="5102226"/>
            <a:ext cx="795337"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 name="Line 27"/>
          <p:cNvSpPr>
            <a:spLocks noChangeShapeType="1"/>
          </p:cNvSpPr>
          <p:nvPr/>
        </p:nvSpPr>
        <p:spPr bwMode="auto">
          <a:xfrm>
            <a:off x="4052888" y="5102226"/>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 name="Line 31"/>
          <p:cNvSpPr>
            <a:spLocks noChangeShapeType="1"/>
          </p:cNvSpPr>
          <p:nvPr/>
        </p:nvSpPr>
        <p:spPr bwMode="auto">
          <a:xfrm>
            <a:off x="7229475" y="5102226"/>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0" name="Text Box 32"/>
          <p:cNvSpPr txBox="1">
            <a:spLocks noChangeArrowheads="1"/>
          </p:cNvSpPr>
          <p:nvPr/>
        </p:nvSpPr>
        <p:spPr bwMode="auto">
          <a:xfrm>
            <a:off x="8524875" y="4929188"/>
            <a:ext cx="3508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b="1" dirty="0">
                <a:solidFill>
                  <a:srgbClr val="0000FF"/>
                </a:solidFill>
                <a:latin typeface="Calibri" pitchFamily="34" charset="0"/>
                <a:sym typeface="Symbol" charset="2"/>
              </a:rPr>
              <a:t></a:t>
            </a:r>
            <a:endParaRPr lang="en-US" altLang="en-US" b="1" dirty="0">
              <a:solidFill>
                <a:srgbClr val="0000FF"/>
              </a:solidFill>
              <a:latin typeface="Calibri" pitchFamily="34" charset="0"/>
            </a:endParaRPr>
          </a:p>
        </p:txBody>
      </p:sp>
      <p:sp>
        <p:nvSpPr>
          <p:cNvPr id="21" name="Text Box 13"/>
          <p:cNvSpPr txBox="1">
            <a:spLocks noChangeArrowheads="1"/>
          </p:cNvSpPr>
          <p:nvPr/>
        </p:nvSpPr>
        <p:spPr bwMode="auto">
          <a:xfrm>
            <a:off x="2260798" y="5888038"/>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12</a:t>
            </a:r>
            <a:endParaRPr lang="en-US" altLang="en-US" dirty="0">
              <a:solidFill>
                <a:schemeClr val="tx2"/>
              </a:solidFill>
              <a:latin typeface="Calibri" pitchFamily="34" charset="0"/>
            </a:endParaRPr>
          </a:p>
        </p:txBody>
      </p:sp>
      <p:sp>
        <p:nvSpPr>
          <p:cNvPr id="22" name="Text Box 26"/>
          <p:cNvSpPr txBox="1">
            <a:spLocks noChangeArrowheads="1"/>
          </p:cNvSpPr>
          <p:nvPr/>
        </p:nvSpPr>
        <p:spPr bwMode="auto">
          <a:xfrm>
            <a:off x="3849885" y="5888038"/>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36</a:t>
            </a:r>
            <a:endParaRPr lang="en-US" altLang="en-US" dirty="0">
              <a:solidFill>
                <a:schemeClr val="tx2"/>
              </a:solidFill>
              <a:latin typeface="Calibri" pitchFamily="34" charset="0"/>
            </a:endParaRPr>
          </a:p>
        </p:txBody>
      </p:sp>
      <p:sp>
        <p:nvSpPr>
          <p:cNvPr id="24" name="Text Box 30"/>
          <p:cNvSpPr txBox="1">
            <a:spLocks noChangeArrowheads="1"/>
          </p:cNvSpPr>
          <p:nvPr/>
        </p:nvSpPr>
        <p:spPr bwMode="auto">
          <a:xfrm>
            <a:off x="7028061" y="5888038"/>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89</a:t>
            </a:r>
            <a:endParaRPr lang="en-US" altLang="en-US" dirty="0">
              <a:solidFill>
                <a:schemeClr val="tx2"/>
              </a:solidFill>
              <a:latin typeface="Calibri" pitchFamily="34" charset="0"/>
            </a:endParaRPr>
          </a:p>
        </p:txBody>
      </p:sp>
      <p:sp>
        <p:nvSpPr>
          <p:cNvPr id="25" name="Line 16"/>
          <p:cNvSpPr>
            <a:spLocks noChangeShapeType="1"/>
          </p:cNvSpPr>
          <p:nvPr/>
        </p:nvSpPr>
        <p:spPr bwMode="auto">
          <a:xfrm>
            <a:off x="3665370" y="4427918"/>
            <a:ext cx="304800" cy="38100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6" name="Text Box 13"/>
          <p:cNvSpPr txBox="1">
            <a:spLocks noChangeArrowheads="1"/>
          </p:cNvSpPr>
          <p:nvPr/>
        </p:nvSpPr>
        <p:spPr bwMode="auto">
          <a:xfrm>
            <a:off x="3257550" y="4046918"/>
            <a:ext cx="8791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err="1" smtClean="0">
                <a:latin typeface="Calibri" pitchFamily="34" charset="0"/>
              </a:rPr>
              <a:t>prevPtr</a:t>
            </a:r>
            <a:endParaRPr lang="en-US" altLang="en-US" dirty="0">
              <a:latin typeface="Calibri" pitchFamily="34" charset="0"/>
            </a:endParaRPr>
          </a:p>
        </p:txBody>
      </p:sp>
      <p:sp>
        <p:nvSpPr>
          <p:cNvPr id="29" name="Line 16"/>
          <p:cNvSpPr>
            <a:spLocks noChangeShapeType="1"/>
          </p:cNvSpPr>
          <p:nvPr/>
        </p:nvSpPr>
        <p:spPr bwMode="auto">
          <a:xfrm>
            <a:off x="7194550" y="4092513"/>
            <a:ext cx="41275" cy="731071"/>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0" name="Text Box 13"/>
          <p:cNvSpPr txBox="1">
            <a:spLocks noChangeArrowheads="1"/>
          </p:cNvSpPr>
          <p:nvPr/>
        </p:nvSpPr>
        <p:spPr bwMode="auto">
          <a:xfrm>
            <a:off x="6733096" y="3724050"/>
            <a:ext cx="761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err="1" smtClean="0">
                <a:latin typeface="Calibri" pitchFamily="34" charset="0"/>
              </a:rPr>
              <a:t>curPtr</a:t>
            </a:r>
            <a:endParaRPr lang="en-US" altLang="en-US" dirty="0">
              <a:latin typeface="Calibri" pitchFamily="34" charset="0"/>
            </a:endParaRPr>
          </a:p>
        </p:txBody>
      </p:sp>
      <p:sp>
        <p:nvSpPr>
          <p:cNvPr id="32" name="Rectangle 20"/>
          <p:cNvSpPr>
            <a:spLocks noChangeArrowheads="1"/>
          </p:cNvSpPr>
          <p:nvPr/>
        </p:nvSpPr>
        <p:spPr bwMode="auto">
          <a:xfrm>
            <a:off x="5194044" y="2678836"/>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33" name="Rectangle 21"/>
          <p:cNvSpPr>
            <a:spLocks noChangeArrowheads="1"/>
          </p:cNvSpPr>
          <p:nvPr/>
        </p:nvSpPr>
        <p:spPr bwMode="auto">
          <a:xfrm>
            <a:off x="5724269" y="2678836"/>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34" name="Line 22"/>
          <p:cNvSpPr>
            <a:spLocks noChangeShapeType="1"/>
          </p:cNvSpPr>
          <p:nvPr/>
        </p:nvSpPr>
        <p:spPr bwMode="auto">
          <a:xfrm flipV="1">
            <a:off x="5989382" y="2943949"/>
            <a:ext cx="793750"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5" name="Line 29"/>
          <p:cNvSpPr>
            <a:spLocks noChangeShapeType="1"/>
          </p:cNvSpPr>
          <p:nvPr/>
        </p:nvSpPr>
        <p:spPr bwMode="auto">
          <a:xfrm flipH="1">
            <a:off x="5459156" y="2943949"/>
            <a:ext cx="1" cy="396875"/>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6" name="Text Box 28"/>
          <p:cNvSpPr txBox="1">
            <a:spLocks noChangeArrowheads="1"/>
          </p:cNvSpPr>
          <p:nvPr/>
        </p:nvSpPr>
        <p:spPr bwMode="auto">
          <a:xfrm>
            <a:off x="5256948" y="3360429"/>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56</a:t>
            </a:r>
            <a:endParaRPr lang="en-US" altLang="en-US" dirty="0">
              <a:solidFill>
                <a:schemeClr val="tx2"/>
              </a:solidFill>
              <a:latin typeface="Calibri" pitchFamily="34" charset="0"/>
            </a:endParaRPr>
          </a:p>
        </p:txBody>
      </p:sp>
      <p:sp>
        <p:nvSpPr>
          <p:cNvPr id="37" name="Text Box 32"/>
          <p:cNvSpPr txBox="1">
            <a:spLocks noChangeArrowheads="1"/>
          </p:cNvSpPr>
          <p:nvPr/>
        </p:nvSpPr>
        <p:spPr bwMode="auto">
          <a:xfrm>
            <a:off x="6783132" y="2777261"/>
            <a:ext cx="3508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b="1" dirty="0">
                <a:solidFill>
                  <a:srgbClr val="0000FF"/>
                </a:solidFill>
                <a:latin typeface="Calibri" pitchFamily="34" charset="0"/>
                <a:sym typeface="Symbol" charset="2"/>
              </a:rPr>
              <a:t></a:t>
            </a:r>
            <a:endParaRPr lang="en-US" altLang="en-US" b="1" dirty="0">
              <a:solidFill>
                <a:srgbClr val="0000FF"/>
              </a:solidFill>
              <a:latin typeface="Calibri" pitchFamily="34" charset="0"/>
            </a:endParaRPr>
          </a:p>
        </p:txBody>
      </p:sp>
    </p:spTree>
    <p:extLst>
      <p:ext uri="{BB962C8B-B14F-4D97-AF65-F5344CB8AC3E}">
        <p14:creationId xmlns:p14="http://schemas.microsoft.com/office/powerpoint/2010/main" val="92079335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a:t>PQ as an Ordered list</a:t>
            </a:r>
          </a:p>
        </p:txBody>
      </p:sp>
      <p:sp>
        <p:nvSpPr>
          <p:cNvPr id="3" name="Content Placeholder 2"/>
          <p:cNvSpPr>
            <a:spLocks noGrp="1"/>
          </p:cNvSpPr>
          <p:nvPr>
            <p:ph idx="1"/>
          </p:nvPr>
        </p:nvSpPr>
        <p:spPr>
          <a:xfrm>
            <a:off x="457200" y="1295401"/>
            <a:ext cx="8229600" cy="2100864"/>
          </a:xfrm>
        </p:spPr>
        <p:txBody>
          <a:bodyPr>
            <a:normAutofit fontScale="85000" lnSpcReduction="20000"/>
          </a:bodyPr>
          <a:lstStyle/>
          <a:p>
            <a:r>
              <a:rPr lang="en-US" b="1" dirty="0" err="1" smtClean="0"/>
              <a:t>insertItem</a:t>
            </a:r>
            <a:r>
              <a:rPr lang="en-US" b="1" dirty="0" smtClean="0"/>
              <a:t>(key</a:t>
            </a:r>
            <a:r>
              <a:rPr lang="en-US" dirty="0" smtClean="0"/>
              <a:t>, data)</a:t>
            </a:r>
          </a:p>
          <a:p>
            <a:endParaRPr lang="en-US" dirty="0" smtClean="0"/>
          </a:p>
          <a:p>
            <a:r>
              <a:rPr lang="en-US" dirty="0" smtClean="0"/>
              <a:t>Whether using a singly or doubly linked list we must start either at the front or the back of the list and walk through the list to find the correct place for the item</a:t>
            </a:r>
          </a:p>
          <a:p>
            <a:pPr lvl="1"/>
            <a:r>
              <a:rPr lang="en-US" dirty="0" smtClean="0"/>
              <a:t>This is O(n)… </a:t>
            </a:r>
            <a:endParaRPr lang="en-US" dirty="0"/>
          </a:p>
        </p:txBody>
      </p:sp>
      <p:sp>
        <p:nvSpPr>
          <p:cNvPr id="4" name="Rectangle 12"/>
          <p:cNvSpPr>
            <a:spLocks noChangeArrowheads="1"/>
          </p:cNvSpPr>
          <p:nvPr/>
        </p:nvSpPr>
        <p:spPr bwMode="auto">
          <a:xfrm>
            <a:off x="2198688" y="4837113"/>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5" name="Rectangle 14"/>
          <p:cNvSpPr>
            <a:spLocks noChangeArrowheads="1"/>
          </p:cNvSpPr>
          <p:nvPr/>
        </p:nvSpPr>
        <p:spPr bwMode="auto">
          <a:xfrm>
            <a:off x="2728913" y="4837113"/>
            <a:ext cx="528637"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6" name="Line 15"/>
          <p:cNvSpPr>
            <a:spLocks noChangeShapeType="1"/>
          </p:cNvSpPr>
          <p:nvPr/>
        </p:nvSpPr>
        <p:spPr bwMode="auto">
          <a:xfrm>
            <a:off x="2463800" y="5102226"/>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7" name="Line 16"/>
          <p:cNvSpPr>
            <a:spLocks noChangeShapeType="1"/>
          </p:cNvSpPr>
          <p:nvPr/>
        </p:nvSpPr>
        <p:spPr bwMode="auto">
          <a:xfrm flipV="1">
            <a:off x="2992438" y="5102226"/>
            <a:ext cx="795337"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8" name="Rectangle 17"/>
          <p:cNvSpPr>
            <a:spLocks noChangeArrowheads="1"/>
          </p:cNvSpPr>
          <p:nvPr/>
        </p:nvSpPr>
        <p:spPr bwMode="auto">
          <a:xfrm>
            <a:off x="3787775" y="4837113"/>
            <a:ext cx="528638"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9" name="Rectangle 18"/>
          <p:cNvSpPr>
            <a:spLocks noChangeArrowheads="1"/>
          </p:cNvSpPr>
          <p:nvPr/>
        </p:nvSpPr>
        <p:spPr bwMode="auto">
          <a:xfrm>
            <a:off x="4316413" y="4837113"/>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0" name="Line 19"/>
          <p:cNvSpPr>
            <a:spLocks noChangeShapeType="1"/>
          </p:cNvSpPr>
          <p:nvPr/>
        </p:nvSpPr>
        <p:spPr bwMode="auto">
          <a:xfrm flipV="1">
            <a:off x="4581525" y="5102226"/>
            <a:ext cx="2382838"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4" name="Rectangle 23"/>
          <p:cNvSpPr>
            <a:spLocks noChangeArrowheads="1"/>
          </p:cNvSpPr>
          <p:nvPr/>
        </p:nvSpPr>
        <p:spPr bwMode="auto">
          <a:xfrm>
            <a:off x="6964363" y="4837113"/>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5" name="Rectangle 24"/>
          <p:cNvSpPr>
            <a:spLocks noChangeArrowheads="1"/>
          </p:cNvSpPr>
          <p:nvPr/>
        </p:nvSpPr>
        <p:spPr bwMode="auto">
          <a:xfrm>
            <a:off x="7494588" y="4837113"/>
            <a:ext cx="528637"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6" name="Line 25"/>
          <p:cNvSpPr>
            <a:spLocks noChangeShapeType="1"/>
          </p:cNvSpPr>
          <p:nvPr/>
        </p:nvSpPr>
        <p:spPr bwMode="auto">
          <a:xfrm flipV="1">
            <a:off x="7758113" y="5102226"/>
            <a:ext cx="795337"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 name="Line 27"/>
          <p:cNvSpPr>
            <a:spLocks noChangeShapeType="1"/>
          </p:cNvSpPr>
          <p:nvPr/>
        </p:nvSpPr>
        <p:spPr bwMode="auto">
          <a:xfrm>
            <a:off x="4052888" y="5102226"/>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 name="Line 31"/>
          <p:cNvSpPr>
            <a:spLocks noChangeShapeType="1"/>
          </p:cNvSpPr>
          <p:nvPr/>
        </p:nvSpPr>
        <p:spPr bwMode="auto">
          <a:xfrm>
            <a:off x="7229475" y="5102226"/>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0" name="Text Box 32"/>
          <p:cNvSpPr txBox="1">
            <a:spLocks noChangeArrowheads="1"/>
          </p:cNvSpPr>
          <p:nvPr/>
        </p:nvSpPr>
        <p:spPr bwMode="auto">
          <a:xfrm>
            <a:off x="8524875" y="4929188"/>
            <a:ext cx="3508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b="1" dirty="0">
                <a:solidFill>
                  <a:srgbClr val="0000FF"/>
                </a:solidFill>
                <a:latin typeface="Calibri" pitchFamily="34" charset="0"/>
                <a:sym typeface="Symbol" charset="2"/>
              </a:rPr>
              <a:t></a:t>
            </a:r>
            <a:endParaRPr lang="en-US" altLang="en-US" b="1" dirty="0">
              <a:solidFill>
                <a:srgbClr val="0000FF"/>
              </a:solidFill>
              <a:latin typeface="Calibri" pitchFamily="34" charset="0"/>
            </a:endParaRPr>
          </a:p>
        </p:txBody>
      </p:sp>
      <p:sp>
        <p:nvSpPr>
          <p:cNvPr id="21" name="Text Box 13"/>
          <p:cNvSpPr txBox="1">
            <a:spLocks noChangeArrowheads="1"/>
          </p:cNvSpPr>
          <p:nvPr/>
        </p:nvSpPr>
        <p:spPr bwMode="auto">
          <a:xfrm>
            <a:off x="2260798" y="5888038"/>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12</a:t>
            </a:r>
            <a:endParaRPr lang="en-US" altLang="en-US" dirty="0">
              <a:solidFill>
                <a:schemeClr val="tx2"/>
              </a:solidFill>
              <a:latin typeface="Calibri" pitchFamily="34" charset="0"/>
            </a:endParaRPr>
          </a:p>
        </p:txBody>
      </p:sp>
      <p:sp>
        <p:nvSpPr>
          <p:cNvPr id="22" name="Text Box 26"/>
          <p:cNvSpPr txBox="1">
            <a:spLocks noChangeArrowheads="1"/>
          </p:cNvSpPr>
          <p:nvPr/>
        </p:nvSpPr>
        <p:spPr bwMode="auto">
          <a:xfrm>
            <a:off x="3849885" y="5888038"/>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36</a:t>
            </a:r>
            <a:endParaRPr lang="en-US" altLang="en-US" dirty="0">
              <a:solidFill>
                <a:schemeClr val="tx2"/>
              </a:solidFill>
              <a:latin typeface="Calibri" pitchFamily="34" charset="0"/>
            </a:endParaRPr>
          </a:p>
        </p:txBody>
      </p:sp>
      <p:sp>
        <p:nvSpPr>
          <p:cNvPr id="24" name="Text Box 30"/>
          <p:cNvSpPr txBox="1">
            <a:spLocks noChangeArrowheads="1"/>
          </p:cNvSpPr>
          <p:nvPr/>
        </p:nvSpPr>
        <p:spPr bwMode="auto">
          <a:xfrm>
            <a:off x="7028061" y="5888038"/>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89</a:t>
            </a:r>
            <a:endParaRPr lang="en-US" altLang="en-US" dirty="0">
              <a:solidFill>
                <a:schemeClr val="tx2"/>
              </a:solidFill>
              <a:latin typeface="Calibri" pitchFamily="34" charset="0"/>
            </a:endParaRPr>
          </a:p>
        </p:txBody>
      </p:sp>
      <p:sp>
        <p:nvSpPr>
          <p:cNvPr id="25" name="Line 16"/>
          <p:cNvSpPr>
            <a:spLocks noChangeShapeType="1"/>
          </p:cNvSpPr>
          <p:nvPr/>
        </p:nvSpPr>
        <p:spPr bwMode="auto">
          <a:xfrm>
            <a:off x="3665370" y="4427918"/>
            <a:ext cx="304800" cy="38100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6" name="Text Box 13"/>
          <p:cNvSpPr txBox="1">
            <a:spLocks noChangeArrowheads="1"/>
          </p:cNvSpPr>
          <p:nvPr/>
        </p:nvSpPr>
        <p:spPr bwMode="auto">
          <a:xfrm>
            <a:off x="3257550" y="4046918"/>
            <a:ext cx="8791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err="1" smtClean="0">
                <a:latin typeface="Calibri" pitchFamily="34" charset="0"/>
              </a:rPr>
              <a:t>prevPtr</a:t>
            </a:r>
            <a:endParaRPr lang="en-US" altLang="en-US" dirty="0">
              <a:latin typeface="Calibri" pitchFamily="34" charset="0"/>
            </a:endParaRPr>
          </a:p>
        </p:txBody>
      </p:sp>
      <p:sp>
        <p:nvSpPr>
          <p:cNvPr id="29" name="Line 16"/>
          <p:cNvSpPr>
            <a:spLocks noChangeShapeType="1"/>
          </p:cNvSpPr>
          <p:nvPr/>
        </p:nvSpPr>
        <p:spPr bwMode="auto">
          <a:xfrm>
            <a:off x="7194550" y="4092513"/>
            <a:ext cx="41275" cy="731071"/>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0" name="Text Box 13"/>
          <p:cNvSpPr txBox="1">
            <a:spLocks noChangeArrowheads="1"/>
          </p:cNvSpPr>
          <p:nvPr/>
        </p:nvSpPr>
        <p:spPr bwMode="auto">
          <a:xfrm>
            <a:off x="6733096" y="3724050"/>
            <a:ext cx="761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err="1" smtClean="0">
                <a:latin typeface="Calibri" pitchFamily="34" charset="0"/>
              </a:rPr>
              <a:t>curPtr</a:t>
            </a:r>
            <a:endParaRPr lang="en-US" altLang="en-US" dirty="0">
              <a:latin typeface="Calibri" pitchFamily="34" charset="0"/>
            </a:endParaRPr>
          </a:p>
        </p:txBody>
      </p:sp>
      <p:sp>
        <p:nvSpPr>
          <p:cNvPr id="32" name="TextBox 31"/>
          <p:cNvSpPr txBox="1"/>
          <p:nvPr/>
        </p:nvSpPr>
        <p:spPr>
          <a:xfrm rot="20830287">
            <a:off x="161186" y="3509355"/>
            <a:ext cx="2986715" cy="1323439"/>
          </a:xfrm>
          <a:prstGeom prst="rect">
            <a:avLst/>
          </a:prstGeom>
          <a:solidFill>
            <a:srgbClr val="FEFEBE"/>
          </a:solidFill>
          <a:ln>
            <a:solidFill>
              <a:schemeClr val="tx1"/>
            </a:solidFill>
          </a:ln>
        </p:spPr>
        <p:txBody>
          <a:bodyPr wrap="none" rtlCol="0">
            <a:spAutoFit/>
          </a:bodyPr>
          <a:lstStyle/>
          <a:p>
            <a:r>
              <a:rPr lang="en-US" sz="1600" dirty="0" err="1" smtClean="0">
                <a:latin typeface="Comic Sans MS" panose="030F0702030302020204" pitchFamily="66" charset="0"/>
              </a:rPr>
              <a:t>prevPtr’s</a:t>
            </a:r>
            <a:r>
              <a:rPr lang="en-US" sz="1600" dirty="0" smtClean="0">
                <a:latin typeface="Comic Sans MS" panose="030F0702030302020204" pitchFamily="66" charset="0"/>
              </a:rPr>
              <a:t> key &lt; 56</a:t>
            </a:r>
          </a:p>
          <a:p>
            <a:r>
              <a:rPr lang="en-US" sz="1600" dirty="0" err="1" smtClean="0">
                <a:latin typeface="Comic Sans MS" panose="030F0702030302020204" pitchFamily="66" charset="0"/>
              </a:rPr>
              <a:t>curPtr’s</a:t>
            </a:r>
            <a:r>
              <a:rPr lang="en-US" sz="1600" dirty="0" smtClean="0">
                <a:latin typeface="Comic Sans MS" panose="030F0702030302020204" pitchFamily="66" charset="0"/>
              </a:rPr>
              <a:t> key &gt; 56</a:t>
            </a:r>
          </a:p>
          <a:p>
            <a:r>
              <a:rPr lang="en-US" sz="1600" dirty="0" smtClean="0">
                <a:latin typeface="Comic Sans MS" panose="030F0702030302020204" pitchFamily="66" charset="0"/>
              </a:rPr>
              <a:t>So the place for key = 56 is </a:t>
            </a:r>
          </a:p>
          <a:p>
            <a:r>
              <a:rPr lang="en-US" sz="1600" dirty="0" smtClean="0">
                <a:latin typeface="Comic Sans MS" panose="030F0702030302020204" pitchFamily="66" charset="0"/>
              </a:rPr>
              <a:t>between them</a:t>
            </a:r>
          </a:p>
          <a:p>
            <a:r>
              <a:rPr lang="en-US" sz="1600" dirty="0" smtClean="0">
                <a:latin typeface="Comic Sans MS" panose="030F0702030302020204" pitchFamily="66" charset="0"/>
              </a:rPr>
              <a:t>Adjust pointers to make it so</a:t>
            </a:r>
          </a:p>
        </p:txBody>
      </p:sp>
      <p:sp>
        <p:nvSpPr>
          <p:cNvPr id="33" name="Rectangle 20"/>
          <p:cNvSpPr>
            <a:spLocks noChangeArrowheads="1"/>
          </p:cNvSpPr>
          <p:nvPr/>
        </p:nvSpPr>
        <p:spPr bwMode="auto">
          <a:xfrm>
            <a:off x="5194044" y="2678836"/>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34" name="Rectangle 21"/>
          <p:cNvSpPr>
            <a:spLocks noChangeArrowheads="1"/>
          </p:cNvSpPr>
          <p:nvPr/>
        </p:nvSpPr>
        <p:spPr bwMode="auto">
          <a:xfrm>
            <a:off x="5724269" y="2678836"/>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35" name="Line 22"/>
          <p:cNvSpPr>
            <a:spLocks noChangeShapeType="1"/>
          </p:cNvSpPr>
          <p:nvPr/>
        </p:nvSpPr>
        <p:spPr bwMode="auto">
          <a:xfrm flipV="1">
            <a:off x="5989382" y="2943949"/>
            <a:ext cx="793750"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6" name="Line 29"/>
          <p:cNvSpPr>
            <a:spLocks noChangeShapeType="1"/>
          </p:cNvSpPr>
          <p:nvPr/>
        </p:nvSpPr>
        <p:spPr bwMode="auto">
          <a:xfrm flipH="1">
            <a:off x="5459156" y="2943949"/>
            <a:ext cx="1" cy="396875"/>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7" name="Text Box 28"/>
          <p:cNvSpPr txBox="1">
            <a:spLocks noChangeArrowheads="1"/>
          </p:cNvSpPr>
          <p:nvPr/>
        </p:nvSpPr>
        <p:spPr bwMode="auto">
          <a:xfrm>
            <a:off x="5256948" y="3360429"/>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56</a:t>
            </a:r>
            <a:endParaRPr lang="en-US" altLang="en-US" dirty="0">
              <a:solidFill>
                <a:schemeClr val="tx2"/>
              </a:solidFill>
              <a:latin typeface="Calibri" pitchFamily="34" charset="0"/>
            </a:endParaRPr>
          </a:p>
        </p:txBody>
      </p:sp>
      <p:sp>
        <p:nvSpPr>
          <p:cNvPr id="38" name="Text Box 32"/>
          <p:cNvSpPr txBox="1">
            <a:spLocks noChangeArrowheads="1"/>
          </p:cNvSpPr>
          <p:nvPr/>
        </p:nvSpPr>
        <p:spPr bwMode="auto">
          <a:xfrm>
            <a:off x="6783132" y="2777261"/>
            <a:ext cx="3508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b="1" dirty="0">
                <a:solidFill>
                  <a:srgbClr val="0000FF"/>
                </a:solidFill>
                <a:latin typeface="Calibri" pitchFamily="34" charset="0"/>
                <a:sym typeface="Symbol" charset="2"/>
              </a:rPr>
              <a:t></a:t>
            </a:r>
            <a:endParaRPr lang="en-US" altLang="en-US" b="1" dirty="0">
              <a:solidFill>
                <a:srgbClr val="0000FF"/>
              </a:solidFill>
              <a:latin typeface="Calibri" pitchFamily="34" charset="0"/>
            </a:endParaRPr>
          </a:p>
        </p:txBody>
      </p:sp>
    </p:spTree>
    <p:extLst>
      <p:ext uri="{BB962C8B-B14F-4D97-AF65-F5344CB8AC3E}">
        <p14:creationId xmlns:p14="http://schemas.microsoft.com/office/powerpoint/2010/main" val="223356613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a:t>PQ as an Ordered list</a:t>
            </a:r>
          </a:p>
        </p:txBody>
      </p:sp>
      <p:sp>
        <p:nvSpPr>
          <p:cNvPr id="3" name="Content Placeholder 2"/>
          <p:cNvSpPr>
            <a:spLocks noGrp="1"/>
          </p:cNvSpPr>
          <p:nvPr>
            <p:ph idx="1"/>
          </p:nvPr>
        </p:nvSpPr>
        <p:spPr>
          <a:xfrm>
            <a:off x="457200" y="1295401"/>
            <a:ext cx="8229600" cy="2100864"/>
          </a:xfrm>
        </p:spPr>
        <p:txBody>
          <a:bodyPr>
            <a:normAutofit fontScale="85000" lnSpcReduction="20000"/>
          </a:bodyPr>
          <a:lstStyle/>
          <a:p>
            <a:r>
              <a:rPr lang="en-US" b="1" dirty="0" err="1" smtClean="0"/>
              <a:t>insertItem</a:t>
            </a:r>
            <a:r>
              <a:rPr lang="en-US" b="1" dirty="0" smtClean="0"/>
              <a:t>(key</a:t>
            </a:r>
            <a:r>
              <a:rPr lang="en-US" dirty="0" smtClean="0"/>
              <a:t>, data)</a:t>
            </a:r>
          </a:p>
          <a:p>
            <a:endParaRPr lang="en-US" dirty="0" smtClean="0"/>
          </a:p>
          <a:p>
            <a:r>
              <a:rPr lang="en-US" dirty="0" smtClean="0"/>
              <a:t>Whether using a singly or doubly linked list we must start either at the front or the back of the list and walk through the list to find the correct place for the item</a:t>
            </a:r>
          </a:p>
          <a:p>
            <a:pPr lvl="1"/>
            <a:r>
              <a:rPr lang="en-US" dirty="0" smtClean="0"/>
              <a:t>This is O(n)… </a:t>
            </a:r>
            <a:endParaRPr lang="en-US" dirty="0"/>
          </a:p>
        </p:txBody>
      </p:sp>
      <p:sp>
        <p:nvSpPr>
          <p:cNvPr id="4" name="Rectangle 12"/>
          <p:cNvSpPr>
            <a:spLocks noChangeArrowheads="1"/>
          </p:cNvSpPr>
          <p:nvPr/>
        </p:nvSpPr>
        <p:spPr bwMode="auto">
          <a:xfrm>
            <a:off x="2198688" y="4837113"/>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5" name="Rectangle 14"/>
          <p:cNvSpPr>
            <a:spLocks noChangeArrowheads="1"/>
          </p:cNvSpPr>
          <p:nvPr/>
        </p:nvSpPr>
        <p:spPr bwMode="auto">
          <a:xfrm>
            <a:off x="2728913" y="4837113"/>
            <a:ext cx="528637"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6" name="Line 15"/>
          <p:cNvSpPr>
            <a:spLocks noChangeShapeType="1"/>
          </p:cNvSpPr>
          <p:nvPr/>
        </p:nvSpPr>
        <p:spPr bwMode="auto">
          <a:xfrm>
            <a:off x="2463800" y="5102226"/>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7" name="Line 16"/>
          <p:cNvSpPr>
            <a:spLocks noChangeShapeType="1"/>
          </p:cNvSpPr>
          <p:nvPr/>
        </p:nvSpPr>
        <p:spPr bwMode="auto">
          <a:xfrm flipV="1">
            <a:off x="2992438" y="5102226"/>
            <a:ext cx="795337"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8" name="Rectangle 17"/>
          <p:cNvSpPr>
            <a:spLocks noChangeArrowheads="1"/>
          </p:cNvSpPr>
          <p:nvPr/>
        </p:nvSpPr>
        <p:spPr bwMode="auto">
          <a:xfrm>
            <a:off x="3787775" y="4837113"/>
            <a:ext cx="528638"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9" name="Rectangle 18"/>
          <p:cNvSpPr>
            <a:spLocks noChangeArrowheads="1"/>
          </p:cNvSpPr>
          <p:nvPr/>
        </p:nvSpPr>
        <p:spPr bwMode="auto">
          <a:xfrm>
            <a:off x="4316413" y="4837113"/>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0" name="Line 19"/>
          <p:cNvSpPr>
            <a:spLocks noChangeShapeType="1"/>
          </p:cNvSpPr>
          <p:nvPr/>
        </p:nvSpPr>
        <p:spPr bwMode="auto">
          <a:xfrm flipV="1">
            <a:off x="4581525" y="3110635"/>
            <a:ext cx="523875" cy="199159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1" name="Rectangle 20"/>
          <p:cNvSpPr>
            <a:spLocks noChangeArrowheads="1"/>
          </p:cNvSpPr>
          <p:nvPr/>
        </p:nvSpPr>
        <p:spPr bwMode="auto">
          <a:xfrm>
            <a:off x="5194044" y="2678836"/>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2" name="Rectangle 21"/>
          <p:cNvSpPr>
            <a:spLocks noChangeArrowheads="1"/>
          </p:cNvSpPr>
          <p:nvPr/>
        </p:nvSpPr>
        <p:spPr bwMode="auto">
          <a:xfrm>
            <a:off x="5724269" y="2678836"/>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3" name="Line 22"/>
          <p:cNvSpPr>
            <a:spLocks noChangeShapeType="1"/>
          </p:cNvSpPr>
          <p:nvPr/>
        </p:nvSpPr>
        <p:spPr bwMode="auto">
          <a:xfrm>
            <a:off x="5989382" y="2943948"/>
            <a:ext cx="793750" cy="1985239"/>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4" name="Rectangle 23"/>
          <p:cNvSpPr>
            <a:spLocks noChangeArrowheads="1"/>
          </p:cNvSpPr>
          <p:nvPr/>
        </p:nvSpPr>
        <p:spPr bwMode="auto">
          <a:xfrm>
            <a:off x="6964363" y="4837113"/>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5" name="Rectangle 24"/>
          <p:cNvSpPr>
            <a:spLocks noChangeArrowheads="1"/>
          </p:cNvSpPr>
          <p:nvPr/>
        </p:nvSpPr>
        <p:spPr bwMode="auto">
          <a:xfrm>
            <a:off x="7494588" y="4837113"/>
            <a:ext cx="528637"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6" name="Line 25"/>
          <p:cNvSpPr>
            <a:spLocks noChangeShapeType="1"/>
          </p:cNvSpPr>
          <p:nvPr/>
        </p:nvSpPr>
        <p:spPr bwMode="auto">
          <a:xfrm flipV="1">
            <a:off x="7758113" y="5102226"/>
            <a:ext cx="795337"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 name="Line 27"/>
          <p:cNvSpPr>
            <a:spLocks noChangeShapeType="1"/>
          </p:cNvSpPr>
          <p:nvPr/>
        </p:nvSpPr>
        <p:spPr bwMode="auto">
          <a:xfrm>
            <a:off x="4052888" y="5102226"/>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8" name="Line 29"/>
          <p:cNvSpPr>
            <a:spLocks noChangeShapeType="1"/>
          </p:cNvSpPr>
          <p:nvPr/>
        </p:nvSpPr>
        <p:spPr bwMode="auto">
          <a:xfrm flipH="1">
            <a:off x="5459156" y="2943949"/>
            <a:ext cx="1" cy="396875"/>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 name="Line 31"/>
          <p:cNvSpPr>
            <a:spLocks noChangeShapeType="1"/>
          </p:cNvSpPr>
          <p:nvPr/>
        </p:nvSpPr>
        <p:spPr bwMode="auto">
          <a:xfrm>
            <a:off x="7229475" y="5102226"/>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0" name="Text Box 32"/>
          <p:cNvSpPr txBox="1">
            <a:spLocks noChangeArrowheads="1"/>
          </p:cNvSpPr>
          <p:nvPr/>
        </p:nvSpPr>
        <p:spPr bwMode="auto">
          <a:xfrm>
            <a:off x="8524875" y="4929188"/>
            <a:ext cx="3508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b="1" dirty="0">
                <a:solidFill>
                  <a:srgbClr val="0000FF"/>
                </a:solidFill>
                <a:latin typeface="Calibri" pitchFamily="34" charset="0"/>
                <a:sym typeface="Symbol" charset="2"/>
              </a:rPr>
              <a:t></a:t>
            </a:r>
            <a:endParaRPr lang="en-US" altLang="en-US" b="1" dirty="0">
              <a:solidFill>
                <a:srgbClr val="0000FF"/>
              </a:solidFill>
              <a:latin typeface="Calibri" pitchFamily="34" charset="0"/>
            </a:endParaRPr>
          </a:p>
        </p:txBody>
      </p:sp>
      <p:sp>
        <p:nvSpPr>
          <p:cNvPr id="21" name="Text Box 13"/>
          <p:cNvSpPr txBox="1">
            <a:spLocks noChangeArrowheads="1"/>
          </p:cNvSpPr>
          <p:nvPr/>
        </p:nvSpPr>
        <p:spPr bwMode="auto">
          <a:xfrm>
            <a:off x="2260798" y="5888038"/>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12</a:t>
            </a:r>
            <a:endParaRPr lang="en-US" altLang="en-US" dirty="0">
              <a:solidFill>
                <a:schemeClr val="tx2"/>
              </a:solidFill>
              <a:latin typeface="Calibri" pitchFamily="34" charset="0"/>
            </a:endParaRPr>
          </a:p>
        </p:txBody>
      </p:sp>
      <p:sp>
        <p:nvSpPr>
          <p:cNvPr id="22" name="Text Box 26"/>
          <p:cNvSpPr txBox="1">
            <a:spLocks noChangeArrowheads="1"/>
          </p:cNvSpPr>
          <p:nvPr/>
        </p:nvSpPr>
        <p:spPr bwMode="auto">
          <a:xfrm>
            <a:off x="3849885" y="5888038"/>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36</a:t>
            </a:r>
            <a:endParaRPr lang="en-US" altLang="en-US" dirty="0">
              <a:solidFill>
                <a:schemeClr val="tx2"/>
              </a:solidFill>
              <a:latin typeface="Calibri" pitchFamily="34" charset="0"/>
            </a:endParaRPr>
          </a:p>
        </p:txBody>
      </p:sp>
      <p:sp>
        <p:nvSpPr>
          <p:cNvPr id="23" name="Text Box 28"/>
          <p:cNvSpPr txBox="1">
            <a:spLocks noChangeArrowheads="1"/>
          </p:cNvSpPr>
          <p:nvPr/>
        </p:nvSpPr>
        <p:spPr bwMode="auto">
          <a:xfrm>
            <a:off x="5256948" y="3360429"/>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56</a:t>
            </a:r>
            <a:endParaRPr lang="en-US" altLang="en-US" dirty="0">
              <a:solidFill>
                <a:schemeClr val="tx2"/>
              </a:solidFill>
              <a:latin typeface="Calibri" pitchFamily="34" charset="0"/>
            </a:endParaRPr>
          </a:p>
        </p:txBody>
      </p:sp>
      <p:sp>
        <p:nvSpPr>
          <p:cNvPr id="24" name="Text Box 30"/>
          <p:cNvSpPr txBox="1">
            <a:spLocks noChangeArrowheads="1"/>
          </p:cNvSpPr>
          <p:nvPr/>
        </p:nvSpPr>
        <p:spPr bwMode="auto">
          <a:xfrm>
            <a:off x="7028061" y="5888038"/>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89</a:t>
            </a:r>
            <a:endParaRPr lang="en-US" altLang="en-US" dirty="0">
              <a:solidFill>
                <a:schemeClr val="tx2"/>
              </a:solidFill>
              <a:latin typeface="Calibri" pitchFamily="34" charset="0"/>
            </a:endParaRPr>
          </a:p>
        </p:txBody>
      </p:sp>
      <p:sp>
        <p:nvSpPr>
          <p:cNvPr id="25" name="Line 16"/>
          <p:cNvSpPr>
            <a:spLocks noChangeShapeType="1"/>
          </p:cNvSpPr>
          <p:nvPr/>
        </p:nvSpPr>
        <p:spPr bwMode="auto">
          <a:xfrm>
            <a:off x="3665370" y="4427918"/>
            <a:ext cx="304800" cy="38100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6" name="Text Box 13"/>
          <p:cNvSpPr txBox="1">
            <a:spLocks noChangeArrowheads="1"/>
          </p:cNvSpPr>
          <p:nvPr/>
        </p:nvSpPr>
        <p:spPr bwMode="auto">
          <a:xfrm>
            <a:off x="3257550" y="4046918"/>
            <a:ext cx="8791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err="1" smtClean="0">
                <a:latin typeface="Calibri" pitchFamily="34" charset="0"/>
              </a:rPr>
              <a:t>prevPtr</a:t>
            </a:r>
            <a:endParaRPr lang="en-US" altLang="en-US" dirty="0">
              <a:latin typeface="Calibri" pitchFamily="34" charset="0"/>
            </a:endParaRPr>
          </a:p>
        </p:txBody>
      </p:sp>
      <p:sp>
        <p:nvSpPr>
          <p:cNvPr id="29" name="Line 16"/>
          <p:cNvSpPr>
            <a:spLocks noChangeShapeType="1"/>
          </p:cNvSpPr>
          <p:nvPr/>
        </p:nvSpPr>
        <p:spPr bwMode="auto">
          <a:xfrm>
            <a:off x="7194550" y="4092513"/>
            <a:ext cx="41275" cy="731071"/>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0" name="Text Box 13"/>
          <p:cNvSpPr txBox="1">
            <a:spLocks noChangeArrowheads="1"/>
          </p:cNvSpPr>
          <p:nvPr/>
        </p:nvSpPr>
        <p:spPr bwMode="auto">
          <a:xfrm>
            <a:off x="6733096" y="3724050"/>
            <a:ext cx="761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err="1" smtClean="0">
                <a:latin typeface="Calibri" pitchFamily="34" charset="0"/>
              </a:rPr>
              <a:t>curPtr</a:t>
            </a:r>
            <a:endParaRPr lang="en-US" altLang="en-US" dirty="0">
              <a:latin typeface="Calibri" pitchFamily="34" charset="0"/>
            </a:endParaRPr>
          </a:p>
        </p:txBody>
      </p:sp>
      <p:sp>
        <p:nvSpPr>
          <p:cNvPr id="32" name="TextBox 31"/>
          <p:cNvSpPr txBox="1"/>
          <p:nvPr/>
        </p:nvSpPr>
        <p:spPr>
          <a:xfrm rot="20830287">
            <a:off x="161186" y="3509355"/>
            <a:ext cx="2986715" cy="1323439"/>
          </a:xfrm>
          <a:prstGeom prst="rect">
            <a:avLst/>
          </a:prstGeom>
          <a:solidFill>
            <a:srgbClr val="FEFEBE"/>
          </a:solidFill>
          <a:ln>
            <a:solidFill>
              <a:schemeClr val="tx1"/>
            </a:solidFill>
          </a:ln>
        </p:spPr>
        <p:txBody>
          <a:bodyPr wrap="none" rtlCol="0">
            <a:spAutoFit/>
          </a:bodyPr>
          <a:lstStyle/>
          <a:p>
            <a:r>
              <a:rPr lang="en-US" sz="1600" dirty="0" err="1" smtClean="0">
                <a:latin typeface="Comic Sans MS" panose="030F0702030302020204" pitchFamily="66" charset="0"/>
              </a:rPr>
              <a:t>prevPtr’s</a:t>
            </a:r>
            <a:r>
              <a:rPr lang="en-US" sz="1600" dirty="0" smtClean="0">
                <a:latin typeface="Comic Sans MS" panose="030F0702030302020204" pitchFamily="66" charset="0"/>
              </a:rPr>
              <a:t> key &lt; 56</a:t>
            </a:r>
          </a:p>
          <a:p>
            <a:r>
              <a:rPr lang="en-US" sz="1600" dirty="0" err="1" smtClean="0">
                <a:latin typeface="Comic Sans MS" panose="030F0702030302020204" pitchFamily="66" charset="0"/>
              </a:rPr>
              <a:t>curPtr’s</a:t>
            </a:r>
            <a:r>
              <a:rPr lang="en-US" sz="1600" dirty="0" smtClean="0">
                <a:latin typeface="Comic Sans MS" panose="030F0702030302020204" pitchFamily="66" charset="0"/>
              </a:rPr>
              <a:t> key &gt; 56</a:t>
            </a:r>
          </a:p>
          <a:p>
            <a:r>
              <a:rPr lang="en-US" sz="1600" dirty="0" smtClean="0">
                <a:latin typeface="Comic Sans MS" panose="030F0702030302020204" pitchFamily="66" charset="0"/>
              </a:rPr>
              <a:t>So the place for key = 56 is </a:t>
            </a:r>
          </a:p>
          <a:p>
            <a:r>
              <a:rPr lang="en-US" sz="1600" dirty="0" smtClean="0">
                <a:latin typeface="Comic Sans MS" panose="030F0702030302020204" pitchFamily="66" charset="0"/>
              </a:rPr>
              <a:t>between them</a:t>
            </a:r>
          </a:p>
          <a:p>
            <a:r>
              <a:rPr lang="en-US" sz="1600" dirty="0" smtClean="0">
                <a:latin typeface="Comic Sans MS" panose="030F0702030302020204" pitchFamily="66" charset="0"/>
              </a:rPr>
              <a:t>Adjust pointers to make it so</a:t>
            </a:r>
          </a:p>
        </p:txBody>
      </p:sp>
    </p:spTree>
    <p:extLst>
      <p:ext uri="{BB962C8B-B14F-4D97-AF65-F5344CB8AC3E}">
        <p14:creationId xmlns:p14="http://schemas.microsoft.com/office/powerpoint/2010/main" val="377002718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a:t>PQ as an Ordered list</a:t>
            </a:r>
          </a:p>
        </p:txBody>
      </p:sp>
      <p:sp>
        <p:nvSpPr>
          <p:cNvPr id="3" name="Content Placeholder 2"/>
          <p:cNvSpPr>
            <a:spLocks noGrp="1"/>
          </p:cNvSpPr>
          <p:nvPr>
            <p:ph idx="1"/>
          </p:nvPr>
        </p:nvSpPr>
        <p:spPr>
          <a:xfrm>
            <a:off x="457200" y="1295401"/>
            <a:ext cx="8229600" cy="2100864"/>
          </a:xfrm>
        </p:spPr>
        <p:txBody>
          <a:bodyPr>
            <a:normAutofit fontScale="85000" lnSpcReduction="20000"/>
          </a:bodyPr>
          <a:lstStyle/>
          <a:p>
            <a:r>
              <a:rPr lang="en-US" b="1" dirty="0" err="1" smtClean="0"/>
              <a:t>insertItem</a:t>
            </a:r>
            <a:r>
              <a:rPr lang="en-US" b="1" dirty="0" smtClean="0"/>
              <a:t>(key</a:t>
            </a:r>
            <a:r>
              <a:rPr lang="en-US" dirty="0" smtClean="0"/>
              <a:t>, data)</a:t>
            </a:r>
          </a:p>
          <a:p>
            <a:endParaRPr lang="en-US" dirty="0" smtClean="0"/>
          </a:p>
          <a:p>
            <a:r>
              <a:rPr lang="en-US" dirty="0" smtClean="0"/>
              <a:t>Whether using a singly or doubly linked list we must start either at the front or the back of the list and walk through the list to find the correct place for the item</a:t>
            </a:r>
          </a:p>
          <a:p>
            <a:pPr lvl="1"/>
            <a:r>
              <a:rPr lang="en-US" dirty="0" smtClean="0"/>
              <a:t>This is O(n)… </a:t>
            </a:r>
            <a:endParaRPr lang="en-US" dirty="0"/>
          </a:p>
        </p:txBody>
      </p:sp>
      <p:sp>
        <p:nvSpPr>
          <p:cNvPr id="4" name="Rectangle 12"/>
          <p:cNvSpPr>
            <a:spLocks noChangeArrowheads="1"/>
          </p:cNvSpPr>
          <p:nvPr/>
        </p:nvSpPr>
        <p:spPr bwMode="auto">
          <a:xfrm>
            <a:off x="2198688" y="4837113"/>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5" name="Rectangle 14"/>
          <p:cNvSpPr>
            <a:spLocks noChangeArrowheads="1"/>
          </p:cNvSpPr>
          <p:nvPr/>
        </p:nvSpPr>
        <p:spPr bwMode="auto">
          <a:xfrm>
            <a:off x="2728913" y="4837113"/>
            <a:ext cx="528637"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6" name="Line 15"/>
          <p:cNvSpPr>
            <a:spLocks noChangeShapeType="1"/>
          </p:cNvSpPr>
          <p:nvPr/>
        </p:nvSpPr>
        <p:spPr bwMode="auto">
          <a:xfrm>
            <a:off x="2463800" y="5102226"/>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7" name="Line 16"/>
          <p:cNvSpPr>
            <a:spLocks noChangeShapeType="1"/>
          </p:cNvSpPr>
          <p:nvPr/>
        </p:nvSpPr>
        <p:spPr bwMode="auto">
          <a:xfrm flipV="1">
            <a:off x="2992438" y="5102226"/>
            <a:ext cx="795337"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8" name="Rectangle 17"/>
          <p:cNvSpPr>
            <a:spLocks noChangeArrowheads="1"/>
          </p:cNvSpPr>
          <p:nvPr/>
        </p:nvSpPr>
        <p:spPr bwMode="auto">
          <a:xfrm>
            <a:off x="3787775" y="4837113"/>
            <a:ext cx="528638"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9" name="Rectangle 18"/>
          <p:cNvSpPr>
            <a:spLocks noChangeArrowheads="1"/>
          </p:cNvSpPr>
          <p:nvPr/>
        </p:nvSpPr>
        <p:spPr bwMode="auto">
          <a:xfrm>
            <a:off x="4316413" y="4837113"/>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0" name="Line 19"/>
          <p:cNvSpPr>
            <a:spLocks noChangeShapeType="1"/>
          </p:cNvSpPr>
          <p:nvPr/>
        </p:nvSpPr>
        <p:spPr bwMode="auto">
          <a:xfrm>
            <a:off x="4581525" y="5102224"/>
            <a:ext cx="770440" cy="1"/>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1" name="Rectangle 20"/>
          <p:cNvSpPr>
            <a:spLocks noChangeArrowheads="1"/>
          </p:cNvSpPr>
          <p:nvPr/>
        </p:nvSpPr>
        <p:spPr bwMode="auto">
          <a:xfrm>
            <a:off x="5351965" y="4837112"/>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2" name="Rectangle 21"/>
          <p:cNvSpPr>
            <a:spLocks noChangeArrowheads="1"/>
          </p:cNvSpPr>
          <p:nvPr/>
        </p:nvSpPr>
        <p:spPr bwMode="auto">
          <a:xfrm>
            <a:off x="5882190" y="4837112"/>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3" name="Line 22"/>
          <p:cNvSpPr>
            <a:spLocks noChangeShapeType="1"/>
          </p:cNvSpPr>
          <p:nvPr/>
        </p:nvSpPr>
        <p:spPr bwMode="auto">
          <a:xfrm>
            <a:off x="6147301" y="5102224"/>
            <a:ext cx="817062" cy="1"/>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4" name="Rectangle 23"/>
          <p:cNvSpPr>
            <a:spLocks noChangeArrowheads="1"/>
          </p:cNvSpPr>
          <p:nvPr/>
        </p:nvSpPr>
        <p:spPr bwMode="auto">
          <a:xfrm>
            <a:off x="6964363" y="4837113"/>
            <a:ext cx="530225"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5" name="Rectangle 24"/>
          <p:cNvSpPr>
            <a:spLocks noChangeArrowheads="1"/>
          </p:cNvSpPr>
          <p:nvPr/>
        </p:nvSpPr>
        <p:spPr bwMode="auto">
          <a:xfrm>
            <a:off x="7494588" y="4837113"/>
            <a:ext cx="528637" cy="530225"/>
          </a:xfrm>
          <a:prstGeom prst="rect">
            <a:avLst/>
          </a:prstGeom>
          <a:solidFill>
            <a:srgbClr val="FFFF00"/>
          </a:solidFill>
          <a:ln w="2857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latin typeface="Calibri" pitchFamily="34" charset="0"/>
            </a:endParaRPr>
          </a:p>
        </p:txBody>
      </p:sp>
      <p:sp>
        <p:nvSpPr>
          <p:cNvPr id="16" name="Line 25"/>
          <p:cNvSpPr>
            <a:spLocks noChangeShapeType="1"/>
          </p:cNvSpPr>
          <p:nvPr/>
        </p:nvSpPr>
        <p:spPr bwMode="auto">
          <a:xfrm flipV="1">
            <a:off x="7758113" y="5102226"/>
            <a:ext cx="795337" cy="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7" name="Line 27"/>
          <p:cNvSpPr>
            <a:spLocks noChangeShapeType="1"/>
          </p:cNvSpPr>
          <p:nvPr/>
        </p:nvSpPr>
        <p:spPr bwMode="auto">
          <a:xfrm>
            <a:off x="4052888" y="5102226"/>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8" name="Line 29"/>
          <p:cNvSpPr>
            <a:spLocks noChangeShapeType="1"/>
          </p:cNvSpPr>
          <p:nvPr/>
        </p:nvSpPr>
        <p:spPr bwMode="auto">
          <a:xfrm flipH="1">
            <a:off x="5617076" y="5102225"/>
            <a:ext cx="1" cy="785812"/>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 name="Line 31"/>
          <p:cNvSpPr>
            <a:spLocks noChangeShapeType="1"/>
          </p:cNvSpPr>
          <p:nvPr/>
        </p:nvSpPr>
        <p:spPr bwMode="auto">
          <a:xfrm>
            <a:off x="7229475" y="5102226"/>
            <a:ext cx="0" cy="793750"/>
          </a:xfrm>
          <a:prstGeom prst="line">
            <a:avLst/>
          </a:prstGeom>
          <a:noFill/>
          <a:ln w="28575">
            <a:solidFill>
              <a:schemeClr val="tx2"/>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0" name="Text Box 32"/>
          <p:cNvSpPr txBox="1">
            <a:spLocks noChangeArrowheads="1"/>
          </p:cNvSpPr>
          <p:nvPr/>
        </p:nvSpPr>
        <p:spPr bwMode="auto">
          <a:xfrm>
            <a:off x="8524875" y="4929188"/>
            <a:ext cx="3508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b="1" dirty="0">
                <a:solidFill>
                  <a:srgbClr val="0000FF"/>
                </a:solidFill>
                <a:latin typeface="Calibri" pitchFamily="34" charset="0"/>
                <a:sym typeface="Symbol" charset="2"/>
              </a:rPr>
              <a:t></a:t>
            </a:r>
            <a:endParaRPr lang="en-US" altLang="en-US" b="1" dirty="0">
              <a:solidFill>
                <a:srgbClr val="0000FF"/>
              </a:solidFill>
              <a:latin typeface="Calibri" pitchFamily="34" charset="0"/>
            </a:endParaRPr>
          </a:p>
        </p:txBody>
      </p:sp>
      <p:sp>
        <p:nvSpPr>
          <p:cNvPr id="21" name="Text Box 13"/>
          <p:cNvSpPr txBox="1">
            <a:spLocks noChangeArrowheads="1"/>
          </p:cNvSpPr>
          <p:nvPr/>
        </p:nvSpPr>
        <p:spPr bwMode="auto">
          <a:xfrm>
            <a:off x="2260798" y="5888038"/>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12</a:t>
            </a:r>
            <a:endParaRPr lang="en-US" altLang="en-US" dirty="0">
              <a:solidFill>
                <a:schemeClr val="tx2"/>
              </a:solidFill>
              <a:latin typeface="Calibri" pitchFamily="34" charset="0"/>
            </a:endParaRPr>
          </a:p>
        </p:txBody>
      </p:sp>
      <p:sp>
        <p:nvSpPr>
          <p:cNvPr id="22" name="Text Box 26"/>
          <p:cNvSpPr txBox="1">
            <a:spLocks noChangeArrowheads="1"/>
          </p:cNvSpPr>
          <p:nvPr/>
        </p:nvSpPr>
        <p:spPr bwMode="auto">
          <a:xfrm>
            <a:off x="3849885" y="5888038"/>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36</a:t>
            </a:r>
            <a:endParaRPr lang="en-US" altLang="en-US" dirty="0">
              <a:solidFill>
                <a:schemeClr val="tx2"/>
              </a:solidFill>
              <a:latin typeface="Calibri" pitchFamily="34" charset="0"/>
            </a:endParaRPr>
          </a:p>
        </p:txBody>
      </p:sp>
      <p:sp>
        <p:nvSpPr>
          <p:cNvPr id="23" name="Text Box 28"/>
          <p:cNvSpPr txBox="1">
            <a:spLocks noChangeArrowheads="1"/>
          </p:cNvSpPr>
          <p:nvPr/>
        </p:nvSpPr>
        <p:spPr bwMode="auto">
          <a:xfrm>
            <a:off x="5407725" y="5888037"/>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56</a:t>
            </a:r>
            <a:endParaRPr lang="en-US" altLang="en-US" dirty="0">
              <a:solidFill>
                <a:schemeClr val="tx2"/>
              </a:solidFill>
              <a:latin typeface="Calibri" pitchFamily="34" charset="0"/>
            </a:endParaRPr>
          </a:p>
        </p:txBody>
      </p:sp>
      <p:sp>
        <p:nvSpPr>
          <p:cNvPr id="24" name="Text Box 30"/>
          <p:cNvSpPr txBox="1">
            <a:spLocks noChangeArrowheads="1"/>
          </p:cNvSpPr>
          <p:nvPr/>
        </p:nvSpPr>
        <p:spPr bwMode="auto">
          <a:xfrm>
            <a:off x="7028061" y="5888038"/>
            <a:ext cx="4187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smtClean="0">
                <a:solidFill>
                  <a:schemeClr val="tx2"/>
                </a:solidFill>
                <a:latin typeface="Calibri" pitchFamily="34" charset="0"/>
              </a:rPr>
              <a:t>89</a:t>
            </a:r>
            <a:endParaRPr lang="en-US" altLang="en-US" dirty="0">
              <a:solidFill>
                <a:schemeClr val="tx2"/>
              </a:solidFill>
              <a:latin typeface="Calibri" pitchFamily="34" charset="0"/>
            </a:endParaRPr>
          </a:p>
        </p:txBody>
      </p:sp>
      <p:sp>
        <p:nvSpPr>
          <p:cNvPr id="25" name="Line 16"/>
          <p:cNvSpPr>
            <a:spLocks noChangeShapeType="1"/>
          </p:cNvSpPr>
          <p:nvPr/>
        </p:nvSpPr>
        <p:spPr bwMode="auto">
          <a:xfrm>
            <a:off x="3665370" y="4427918"/>
            <a:ext cx="304800" cy="381000"/>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6" name="Text Box 13"/>
          <p:cNvSpPr txBox="1">
            <a:spLocks noChangeArrowheads="1"/>
          </p:cNvSpPr>
          <p:nvPr/>
        </p:nvSpPr>
        <p:spPr bwMode="auto">
          <a:xfrm>
            <a:off x="3257550" y="4046918"/>
            <a:ext cx="8791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err="1" smtClean="0">
                <a:latin typeface="Calibri" pitchFamily="34" charset="0"/>
              </a:rPr>
              <a:t>prevPtr</a:t>
            </a:r>
            <a:endParaRPr lang="en-US" altLang="en-US" dirty="0">
              <a:latin typeface="Calibri" pitchFamily="34" charset="0"/>
            </a:endParaRPr>
          </a:p>
        </p:txBody>
      </p:sp>
      <p:sp>
        <p:nvSpPr>
          <p:cNvPr id="29" name="Line 16"/>
          <p:cNvSpPr>
            <a:spLocks noChangeShapeType="1"/>
          </p:cNvSpPr>
          <p:nvPr/>
        </p:nvSpPr>
        <p:spPr bwMode="auto">
          <a:xfrm>
            <a:off x="7194550" y="4092513"/>
            <a:ext cx="41275" cy="731071"/>
          </a:xfrm>
          <a:prstGeom prst="line">
            <a:avLst/>
          </a:prstGeom>
          <a:noFill/>
          <a:ln w="28575">
            <a:solidFill>
              <a:schemeClr val="tx1"/>
            </a:solidFill>
            <a:round/>
            <a:headEnd type="oval" w="med" len="me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0" name="Text Box 13"/>
          <p:cNvSpPr txBox="1">
            <a:spLocks noChangeArrowheads="1"/>
          </p:cNvSpPr>
          <p:nvPr/>
        </p:nvSpPr>
        <p:spPr bwMode="auto">
          <a:xfrm>
            <a:off x="6733096" y="3724050"/>
            <a:ext cx="7614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dirty="0" err="1" smtClean="0">
                <a:latin typeface="Calibri" pitchFamily="34" charset="0"/>
              </a:rPr>
              <a:t>curPtr</a:t>
            </a:r>
            <a:endParaRPr lang="en-US" altLang="en-US" dirty="0">
              <a:latin typeface="Calibri" pitchFamily="34" charset="0"/>
            </a:endParaRPr>
          </a:p>
        </p:txBody>
      </p:sp>
      <p:sp>
        <p:nvSpPr>
          <p:cNvPr id="32" name="TextBox 31"/>
          <p:cNvSpPr txBox="1"/>
          <p:nvPr/>
        </p:nvSpPr>
        <p:spPr>
          <a:xfrm rot="20830287">
            <a:off x="161186" y="3509355"/>
            <a:ext cx="2986715" cy="1323439"/>
          </a:xfrm>
          <a:prstGeom prst="rect">
            <a:avLst/>
          </a:prstGeom>
          <a:solidFill>
            <a:srgbClr val="FEFEBE"/>
          </a:solidFill>
          <a:ln>
            <a:solidFill>
              <a:schemeClr val="tx1"/>
            </a:solidFill>
          </a:ln>
        </p:spPr>
        <p:txBody>
          <a:bodyPr wrap="none" rtlCol="0">
            <a:spAutoFit/>
          </a:bodyPr>
          <a:lstStyle/>
          <a:p>
            <a:r>
              <a:rPr lang="en-US" sz="1600" dirty="0" err="1" smtClean="0">
                <a:latin typeface="Comic Sans MS" panose="030F0702030302020204" pitchFamily="66" charset="0"/>
              </a:rPr>
              <a:t>prevPtr’s</a:t>
            </a:r>
            <a:r>
              <a:rPr lang="en-US" sz="1600" dirty="0" smtClean="0">
                <a:latin typeface="Comic Sans MS" panose="030F0702030302020204" pitchFamily="66" charset="0"/>
              </a:rPr>
              <a:t> key &lt; 56</a:t>
            </a:r>
          </a:p>
          <a:p>
            <a:r>
              <a:rPr lang="en-US" sz="1600" dirty="0" err="1" smtClean="0">
                <a:latin typeface="Comic Sans MS" panose="030F0702030302020204" pitchFamily="66" charset="0"/>
              </a:rPr>
              <a:t>curPtr’s</a:t>
            </a:r>
            <a:r>
              <a:rPr lang="en-US" sz="1600" dirty="0" smtClean="0">
                <a:latin typeface="Comic Sans MS" panose="030F0702030302020204" pitchFamily="66" charset="0"/>
              </a:rPr>
              <a:t> key &gt; 56</a:t>
            </a:r>
          </a:p>
          <a:p>
            <a:r>
              <a:rPr lang="en-US" sz="1600" dirty="0" smtClean="0">
                <a:latin typeface="Comic Sans MS" panose="030F0702030302020204" pitchFamily="66" charset="0"/>
              </a:rPr>
              <a:t>So the place for key = 56 is </a:t>
            </a:r>
          </a:p>
          <a:p>
            <a:r>
              <a:rPr lang="en-US" sz="1600" dirty="0" smtClean="0">
                <a:latin typeface="Comic Sans MS" panose="030F0702030302020204" pitchFamily="66" charset="0"/>
              </a:rPr>
              <a:t>between them</a:t>
            </a:r>
          </a:p>
          <a:p>
            <a:r>
              <a:rPr lang="en-US" sz="1600" dirty="0" smtClean="0">
                <a:latin typeface="Comic Sans MS" panose="030F0702030302020204" pitchFamily="66" charset="0"/>
              </a:rPr>
              <a:t>Adjust pointers to make it so</a:t>
            </a:r>
          </a:p>
        </p:txBody>
      </p:sp>
    </p:spTree>
    <p:extLst>
      <p:ext uri="{BB962C8B-B14F-4D97-AF65-F5344CB8AC3E}">
        <p14:creationId xmlns:p14="http://schemas.microsoft.com/office/powerpoint/2010/main" val="100620453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a:t>PQ as an Ordered list</a:t>
            </a:r>
          </a:p>
        </p:txBody>
      </p:sp>
      <p:sp>
        <p:nvSpPr>
          <p:cNvPr id="3" name="Content Placeholder 2"/>
          <p:cNvSpPr>
            <a:spLocks noGrp="1"/>
          </p:cNvSpPr>
          <p:nvPr>
            <p:ph idx="1"/>
          </p:nvPr>
        </p:nvSpPr>
        <p:spPr>
          <a:xfrm>
            <a:off x="457200" y="1295400"/>
            <a:ext cx="8229600" cy="4830763"/>
          </a:xfrm>
        </p:spPr>
        <p:txBody>
          <a:bodyPr/>
          <a:lstStyle/>
          <a:p>
            <a:r>
              <a:rPr lang="en-US" dirty="0"/>
              <a:t>Let’s say we have a list of </a:t>
            </a:r>
            <a:r>
              <a:rPr lang="en-US" b="1" u="sng" dirty="0">
                <a:solidFill>
                  <a:srgbClr val="FF0000"/>
                </a:solidFill>
              </a:rPr>
              <a:t>Ordered</a:t>
            </a:r>
            <a:r>
              <a:rPr lang="en-US" dirty="0">
                <a:solidFill>
                  <a:srgbClr val="FF0000"/>
                </a:solidFill>
              </a:rPr>
              <a:t> </a:t>
            </a:r>
            <a:r>
              <a:rPr lang="en-US" dirty="0"/>
              <a:t>stuff</a:t>
            </a:r>
          </a:p>
          <a:p>
            <a:r>
              <a:rPr lang="en-US" dirty="0" smtClean="0"/>
              <a:t>To make it a PQ we need the functions</a:t>
            </a:r>
          </a:p>
          <a:p>
            <a:pPr lvl="1"/>
            <a:r>
              <a:rPr lang="en-US" b="1" dirty="0" err="1" smtClean="0">
                <a:solidFill>
                  <a:srgbClr val="FF0000"/>
                </a:solidFill>
              </a:rPr>
              <a:t>removeItem</a:t>
            </a:r>
            <a:r>
              <a:rPr lang="en-US" dirty="0" smtClean="0"/>
              <a:t>()</a:t>
            </a:r>
          </a:p>
          <a:p>
            <a:pPr lvl="2"/>
            <a:r>
              <a:rPr lang="en-US" dirty="0" smtClean="0"/>
              <a:t>Can be done in </a:t>
            </a:r>
            <a:r>
              <a:rPr lang="en-US" b="1" dirty="0" smtClean="0">
                <a:solidFill>
                  <a:srgbClr val="FF0000"/>
                </a:solidFill>
              </a:rPr>
              <a:t>O(1)</a:t>
            </a:r>
          </a:p>
          <a:p>
            <a:pPr lvl="1"/>
            <a:endParaRPr lang="en-US" dirty="0"/>
          </a:p>
          <a:p>
            <a:pPr lvl="1"/>
            <a:r>
              <a:rPr lang="en-US" b="1" dirty="0" err="1">
                <a:solidFill>
                  <a:srgbClr val="FF0000"/>
                </a:solidFill>
              </a:rPr>
              <a:t>insertItem</a:t>
            </a:r>
            <a:r>
              <a:rPr lang="en-US" dirty="0"/>
              <a:t>(key, data)</a:t>
            </a:r>
            <a:endParaRPr lang="en-US" dirty="0" smtClean="0"/>
          </a:p>
          <a:p>
            <a:pPr lvl="2"/>
            <a:r>
              <a:rPr lang="en-US" dirty="0" smtClean="0"/>
              <a:t>Requires </a:t>
            </a:r>
            <a:r>
              <a:rPr lang="en-US" b="1" dirty="0" smtClean="0">
                <a:solidFill>
                  <a:srgbClr val="FF0000"/>
                </a:solidFill>
              </a:rPr>
              <a:t>O(n)</a:t>
            </a:r>
          </a:p>
        </p:txBody>
      </p:sp>
      <p:sp>
        <p:nvSpPr>
          <p:cNvPr id="4" name="TextBox 3"/>
          <p:cNvSpPr txBox="1"/>
          <p:nvPr/>
        </p:nvSpPr>
        <p:spPr>
          <a:xfrm rot="20830287">
            <a:off x="4053745" y="3479045"/>
            <a:ext cx="4828566" cy="2308324"/>
          </a:xfrm>
          <a:prstGeom prst="rect">
            <a:avLst/>
          </a:prstGeom>
          <a:solidFill>
            <a:srgbClr val="FEFEBE"/>
          </a:solidFill>
          <a:ln>
            <a:solidFill>
              <a:schemeClr val="tx1"/>
            </a:solidFill>
          </a:ln>
        </p:spPr>
        <p:txBody>
          <a:bodyPr wrap="none" rtlCol="0">
            <a:spAutoFit/>
          </a:bodyPr>
          <a:lstStyle/>
          <a:p>
            <a:r>
              <a:rPr lang="en-US" dirty="0" smtClean="0">
                <a:latin typeface="Comic Sans MS" panose="030F0702030302020204" pitchFamily="66" charset="0"/>
              </a:rPr>
              <a:t>So either way, ordered or unordered</a:t>
            </a:r>
          </a:p>
          <a:p>
            <a:r>
              <a:rPr lang="en-US" dirty="0" smtClean="0">
                <a:latin typeface="Comic Sans MS" panose="030F0702030302020204" pitchFamily="66" charset="0"/>
              </a:rPr>
              <a:t>list implementations of Priority Queues</a:t>
            </a:r>
          </a:p>
          <a:p>
            <a:r>
              <a:rPr lang="en-US" dirty="0" smtClean="0">
                <a:latin typeface="Comic Sans MS" panose="030F0702030302020204" pitchFamily="66" charset="0"/>
              </a:rPr>
              <a:t>have at least one operation that is O(n)</a:t>
            </a:r>
          </a:p>
          <a:p>
            <a:endParaRPr lang="en-US" dirty="0">
              <a:latin typeface="Comic Sans MS" panose="030F0702030302020204" pitchFamily="66" charset="0"/>
            </a:endParaRPr>
          </a:p>
          <a:p>
            <a:r>
              <a:rPr lang="en-US" dirty="0" smtClean="0">
                <a:latin typeface="Comic Sans MS" panose="030F0702030302020204" pitchFamily="66" charset="0"/>
              </a:rPr>
              <a:t>There must be something better…</a:t>
            </a:r>
          </a:p>
          <a:p>
            <a:r>
              <a:rPr lang="en-US" dirty="0" smtClean="0">
                <a:latin typeface="Comic Sans MS" panose="030F0702030302020204" pitchFamily="66" charset="0"/>
              </a:rPr>
              <a:t>… else why would I be saying O(n) is bad  =)</a:t>
            </a:r>
          </a:p>
          <a:p>
            <a:endParaRPr lang="en-US" dirty="0">
              <a:latin typeface="Comic Sans MS" panose="030F0702030302020204" pitchFamily="66" charset="0"/>
            </a:endParaRPr>
          </a:p>
          <a:p>
            <a:r>
              <a:rPr lang="en-US" dirty="0" smtClean="0">
                <a:latin typeface="Comic Sans MS" panose="030F0702030302020204" pitchFamily="66" charset="0"/>
              </a:rPr>
              <a:t>But you have to wait until chapter 10</a:t>
            </a:r>
          </a:p>
        </p:txBody>
      </p:sp>
    </p:spTree>
    <p:extLst>
      <p:ext uri="{BB962C8B-B14F-4D97-AF65-F5344CB8AC3E}">
        <p14:creationId xmlns:p14="http://schemas.microsoft.com/office/powerpoint/2010/main" val="1035587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Marker Slide</a:t>
            </a:r>
            <a:endParaRPr lang="en-US" dirty="0"/>
          </a:p>
        </p:txBody>
      </p:sp>
      <p:sp>
        <p:nvSpPr>
          <p:cNvPr id="3" name="Content Placeholder 2"/>
          <p:cNvSpPr>
            <a:spLocks noGrp="1"/>
          </p:cNvSpPr>
          <p:nvPr>
            <p:ph idx="1"/>
          </p:nvPr>
        </p:nvSpPr>
        <p:spPr>
          <a:xfrm>
            <a:off x="457200" y="1066800"/>
            <a:ext cx="8229600" cy="5257800"/>
          </a:xfrm>
        </p:spPr>
        <p:txBody>
          <a:bodyPr>
            <a:normAutofit/>
          </a:bodyPr>
          <a:lstStyle/>
          <a:p>
            <a:r>
              <a:rPr lang="en-US" dirty="0" smtClean="0"/>
              <a:t>Questions </a:t>
            </a:r>
            <a:r>
              <a:rPr lang="en-US" dirty="0"/>
              <a:t>on:</a:t>
            </a:r>
          </a:p>
          <a:p>
            <a:pPr lvl="1"/>
            <a:r>
              <a:rPr lang="en-US" dirty="0" smtClean="0"/>
              <a:t>Priority </a:t>
            </a:r>
            <a:r>
              <a:rPr lang="en-US" dirty="0"/>
              <a:t>Queues</a:t>
            </a:r>
          </a:p>
          <a:p>
            <a:pPr lvl="2"/>
            <a:r>
              <a:rPr lang="en-US" dirty="0" smtClean="0"/>
              <a:t>General</a:t>
            </a:r>
            <a:endParaRPr lang="en-US" dirty="0"/>
          </a:p>
          <a:p>
            <a:pPr lvl="2"/>
            <a:r>
              <a:rPr lang="en-US" dirty="0"/>
              <a:t>Implementations</a:t>
            </a:r>
          </a:p>
          <a:p>
            <a:pPr lvl="3"/>
            <a:r>
              <a:rPr lang="en-US" dirty="0"/>
              <a:t>Unordered List</a:t>
            </a:r>
          </a:p>
          <a:p>
            <a:pPr lvl="3"/>
            <a:r>
              <a:rPr lang="en-US" dirty="0"/>
              <a:t>Ordered List</a:t>
            </a:r>
          </a:p>
          <a:p>
            <a:pPr lvl="1"/>
            <a:endParaRPr lang="en-US" dirty="0" smtClean="0"/>
          </a:p>
          <a:p>
            <a:r>
              <a:rPr lang="en-US" dirty="0" smtClean="0"/>
              <a:t>Next</a:t>
            </a:r>
          </a:p>
          <a:p>
            <a:pPr lvl="1"/>
            <a:r>
              <a:rPr lang="en-US" dirty="0" smtClean="0"/>
              <a:t>Summary</a:t>
            </a:r>
          </a:p>
        </p:txBody>
      </p:sp>
    </p:spTree>
    <p:extLst>
      <p:ext uri="{BB962C8B-B14F-4D97-AF65-F5344CB8AC3E}">
        <p14:creationId xmlns:p14="http://schemas.microsoft.com/office/powerpoint/2010/main" val="222834852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81000" y="304800"/>
            <a:ext cx="8658225" cy="1143000"/>
          </a:xfrm>
        </p:spPr>
        <p:txBody>
          <a:bodyPr/>
          <a:lstStyle/>
          <a:p>
            <a:pPr eaLnBrk="1" hangingPunct="1"/>
            <a:r>
              <a:rPr lang="en-US" altLang="en-US" dirty="0" smtClean="0"/>
              <a:t>Summary: List-based Priority Queue</a:t>
            </a:r>
          </a:p>
        </p:txBody>
      </p:sp>
      <p:sp>
        <p:nvSpPr>
          <p:cNvPr id="17411" name="Rectangle 3" descr="Rectangle: Click to edit Master text styles&#10;Second level&#10;Third level&#10;Fourth level&#10;Fifth level"/>
          <p:cNvSpPr>
            <a:spLocks noGrp="1" noChangeArrowheads="1"/>
          </p:cNvSpPr>
          <p:nvPr>
            <p:ph type="body" sz="half" idx="1"/>
          </p:nvPr>
        </p:nvSpPr>
        <p:spPr>
          <a:xfrm>
            <a:off x="381000" y="1752600"/>
            <a:ext cx="4267200" cy="4495800"/>
          </a:xfrm>
        </p:spPr>
        <p:txBody>
          <a:bodyPr/>
          <a:lstStyle/>
          <a:p>
            <a:pPr eaLnBrk="1" hangingPunct="1">
              <a:lnSpc>
                <a:spcPct val="90000"/>
              </a:lnSpc>
              <a:buFont typeface="Times" pitchFamily="18" charset="0"/>
              <a:buChar char="•"/>
            </a:pPr>
            <a:r>
              <a:rPr lang="en-US" altLang="en-US" sz="2000" u="sng" dirty="0" smtClean="0"/>
              <a:t>Unsorted list implementation</a:t>
            </a:r>
          </a:p>
          <a:p>
            <a:pPr lvl="1" eaLnBrk="1" hangingPunct="1">
              <a:lnSpc>
                <a:spcPct val="90000"/>
              </a:lnSpc>
              <a:buFont typeface="Times" pitchFamily="18" charset="0"/>
              <a:buChar char="•"/>
            </a:pPr>
            <a:r>
              <a:rPr lang="en-US" altLang="en-US" sz="1600" dirty="0" smtClean="0"/>
              <a:t>Store the items of the priority queue in a list-based sequence, in arbitrary order</a:t>
            </a:r>
          </a:p>
          <a:p>
            <a:pPr eaLnBrk="1" hangingPunct="1">
              <a:lnSpc>
                <a:spcPct val="90000"/>
              </a:lnSpc>
              <a:buFont typeface="Times" pitchFamily="18" charset="0"/>
              <a:buChar char="•"/>
            </a:pPr>
            <a:endParaRPr lang="en-US" altLang="en-US" sz="2000" dirty="0" smtClean="0"/>
          </a:p>
          <a:p>
            <a:pPr eaLnBrk="1" hangingPunct="1">
              <a:lnSpc>
                <a:spcPct val="90000"/>
              </a:lnSpc>
              <a:buFont typeface="Wingdings" pitchFamily="2" charset="2"/>
              <a:buNone/>
            </a:pPr>
            <a:endParaRPr lang="en-US" altLang="en-US" sz="2000" dirty="0" smtClean="0"/>
          </a:p>
          <a:p>
            <a:pPr eaLnBrk="1" hangingPunct="1">
              <a:lnSpc>
                <a:spcPct val="90000"/>
              </a:lnSpc>
              <a:buFont typeface="Times" pitchFamily="18" charset="0"/>
              <a:buChar char="•"/>
            </a:pPr>
            <a:r>
              <a:rPr lang="en-US" altLang="en-US" sz="2000" dirty="0" smtClean="0"/>
              <a:t>Performance:</a:t>
            </a:r>
          </a:p>
          <a:p>
            <a:pPr lvl="1" eaLnBrk="1" hangingPunct="1">
              <a:lnSpc>
                <a:spcPct val="90000"/>
              </a:lnSpc>
              <a:buFont typeface="Times" pitchFamily="18" charset="0"/>
              <a:buChar char="•"/>
            </a:pPr>
            <a:r>
              <a:rPr lang="en-US" altLang="en-US" sz="1800" dirty="0" err="1" smtClean="0">
                <a:solidFill>
                  <a:srgbClr val="FF0000"/>
                </a:solidFill>
              </a:rPr>
              <a:t>insertItem</a:t>
            </a:r>
            <a:r>
              <a:rPr lang="en-US" altLang="en-US" sz="1800" dirty="0" smtClean="0">
                <a:solidFill>
                  <a:srgbClr val="FF0000"/>
                </a:solidFill>
              </a:rPr>
              <a:t> </a:t>
            </a:r>
            <a:r>
              <a:rPr lang="en-US" altLang="en-US" sz="1800" dirty="0" smtClean="0"/>
              <a:t>takes </a:t>
            </a:r>
            <a:r>
              <a:rPr lang="en-US" altLang="en-US" sz="1800" b="1" i="1" dirty="0" smtClean="0">
                <a:latin typeface="Times New Roman" pitchFamily="18" charset="0"/>
              </a:rPr>
              <a:t>O</a:t>
            </a:r>
            <a:r>
              <a:rPr lang="en-US" altLang="en-US" sz="1800" dirty="0" smtClean="0">
                <a:latin typeface="Times New Roman" pitchFamily="18" charset="0"/>
              </a:rPr>
              <a:t>(1)</a:t>
            </a:r>
            <a:r>
              <a:rPr lang="en-US" altLang="en-US" sz="1800" dirty="0" smtClean="0"/>
              <a:t> time since we can insert the item at the beginning or end of the sequence</a:t>
            </a:r>
          </a:p>
          <a:p>
            <a:pPr lvl="1" eaLnBrk="1" hangingPunct="1">
              <a:lnSpc>
                <a:spcPct val="90000"/>
              </a:lnSpc>
              <a:buFont typeface="Times" pitchFamily="18" charset="0"/>
              <a:buChar char="•"/>
            </a:pPr>
            <a:r>
              <a:rPr lang="en-US" altLang="en-US" sz="1800" dirty="0" err="1" smtClean="0">
                <a:solidFill>
                  <a:srgbClr val="FF0000"/>
                </a:solidFill>
              </a:rPr>
              <a:t>removeMin</a:t>
            </a:r>
            <a:r>
              <a:rPr lang="en-US" altLang="en-US" sz="1800" dirty="0" smtClean="0">
                <a:solidFill>
                  <a:srgbClr val="FF0000"/>
                </a:solidFill>
              </a:rPr>
              <a:t>, </a:t>
            </a:r>
            <a:r>
              <a:rPr lang="en-US" altLang="en-US" sz="1800" dirty="0" err="1" smtClean="0">
                <a:solidFill>
                  <a:srgbClr val="FF0000"/>
                </a:solidFill>
              </a:rPr>
              <a:t>minKey</a:t>
            </a:r>
            <a:r>
              <a:rPr lang="en-US" altLang="en-US" sz="1800" dirty="0" smtClean="0">
                <a:solidFill>
                  <a:srgbClr val="FF0000"/>
                </a:solidFill>
              </a:rPr>
              <a:t> </a:t>
            </a:r>
            <a:r>
              <a:rPr lang="en-US" altLang="en-US" sz="1800" dirty="0" smtClean="0"/>
              <a:t>and </a:t>
            </a:r>
            <a:r>
              <a:rPr lang="en-US" altLang="en-US" sz="1800" dirty="0" err="1" smtClean="0">
                <a:solidFill>
                  <a:srgbClr val="FF0000"/>
                </a:solidFill>
              </a:rPr>
              <a:t>minElement</a:t>
            </a:r>
            <a:r>
              <a:rPr lang="en-US" altLang="en-US" sz="1800" dirty="0" smtClean="0"/>
              <a:t> take </a:t>
            </a:r>
            <a:r>
              <a:rPr lang="en-US" altLang="en-US" sz="1800" b="1" i="1" dirty="0" smtClean="0">
                <a:latin typeface="Times New Roman" pitchFamily="18" charset="0"/>
              </a:rPr>
              <a:t>O</a:t>
            </a:r>
            <a:r>
              <a:rPr lang="en-US" altLang="en-US" sz="1800" dirty="0" smtClean="0">
                <a:latin typeface="Times New Roman" pitchFamily="18" charset="0"/>
              </a:rPr>
              <a:t>(</a:t>
            </a:r>
            <a:r>
              <a:rPr lang="en-US" altLang="en-US" sz="1800" b="1" i="1" dirty="0" smtClean="0">
                <a:latin typeface="Times New Roman" pitchFamily="18" charset="0"/>
              </a:rPr>
              <a:t>n</a:t>
            </a:r>
            <a:r>
              <a:rPr lang="en-US" altLang="en-US" sz="1800" dirty="0" smtClean="0">
                <a:latin typeface="Times New Roman" pitchFamily="18" charset="0"/>
              </a:rPr>
              <a:t>)</a:t>
            </a:r>
            <a:r>
              <a:rPr lang="en-US" altLang="en-US" sz="1800" dirty="0" smtClean="0"/>
              <a:t> time since we have to traverse the entire sequence to find the smallest key </a:t>
            </a:r>
          </a:p>
        </p:txBody>
      </p:sp>
      <p:sp>
        <p:nvSpPr>
          <p:cNvPr id="17412" name="Rectangle 4" descr="Rectangle: Click to edit Master text styles&#10;Second level&#10;Third level&#10;Fourth level&#10;Fifth level"/>
          <p:cNvSpPr>
            <a:spLocks noGrp="1" noChangeArrowheads="1"/>
          </p:cNvSpPr>
          <p:nvPr>
            <p:ph type="body" sz="half" idx="2"/>
          </p:nvPr>
        </p:nvSpPr>
        <p:spPr>
          <a:xfrm>
            <a:off x="4800600" y="1752600"/>
            <a:ext cx="3810000" cy="4114800"/>
          </a:xfrm>
        </p:spPr>
        <p:txBody>
          <a:bodyPr/>
          <a:lstStyle/>
          <a:p>
            <a:pPr eaLnBrk="1" hangingPunct="1">
              <a:lnSpc>
                <a:spcPct val="90000"/>
              </a:lnSpc>
              <a:buFont typeface="Times" pitchFamily="18" charset="0"/>
              <a:buChar char="•"/>
            </a:pPr>
            <a:r>
              <a:rPr lang="en-US" altLang="en-US" sz="2000" u="sng" dirty="0" smtClean="0"/>
              <a:t>Sorted list implementation</a:t>
            </a:r>
            <a:endParaRPr lang="en-US" altLang="en-US" sz="2000" dirty="0" smtClean="0"/>
          </a:p>
          <a:p>
            <a:pPr lvl="1" algn="just" eaLnBrk="1" hangingPunct="1">
              <a:lnSpc>
                <a:spcPct val="90000"/>
              </a:lnSpc>
              <a:buFont typeface="Times" pitchFamily="18" charset="0"/>
              <a:buChar char="•"/>
            </a:pPr>
            <a:r>
              <a:rPr lang="en-US" altLang="en-US" sz="1600" dirty="0" smtClean="0"/>
              <a:t>Store the items of the priority queue in a sequence, sorted by key</a:t>
            </a:r>
          </a:p>
          <a:p>
            <a:pPr lvl="1" eaLnBrk="1" hangingPunct="1">
              <a:lnSpc>
                <a:spcPct val="90000"/>
              </a:lnSpc>
              <a:buFont typeface="Times" pitchFamily="18" charset="0"/>
              <a:buChar char="•"/>
            </a:pPr>
            <a:endParaRPr lang="en-US" altLang="en-US" sz="1800" dirty="0" smtClean="0"/>
          </a:p>
          <a:p>
            <a:pPr eaLnBrk="1" hangingPunct="1">
              <a:lnSpc>
                <a:spcPct val="90000"/>
              </a:lnSpc>
              <a:buFont typeface="Times" pitchFamily="18" charset="0"/>
              <a:buChar char="•"/>
            </a:pPr>
            <a:endParaRPr lang="en-US" altLang="en-US" sz="2000" dirty="0" smtClean="0"/>
          </a:p>
          <a:p>
            <a:pPr eaLnBrk="1" hangingPunct="1">
              <a:lnSpc>
                <a:spcPct val="90000"/>
              </a:lnSpc>
              <a:buFont typeface="Times" pitchFamily="18" charset="0"/>
              <a:buChar char="•"/>
            </a:pPr>
            <a:r>
              <a:rPr lang="en-US" altLang="en-US" sz="2000" dirty="0" smtClean="0"/>
              <a:t>Performance:</a:t>
            </a:r>
          </a:p>
          <a:p>
            <a:pPr lvl="1" eaLnBrk="1" hangingPunct="1">
              <a:lnSpc>
                <a:spcPct val="90000"/>
              </a:lnSpc>
              <a:buFont typeface="Times" pitchFamily="18" charset="0"/>
              <a:buChar char="•"/>
            </a:pPr>
            <a:r>
              <a:rPr lang="en-US" altLang="en-US" sz="1800" dirty="0" err="1" smtClean="0">
                <a:solidFill>
                  <a:srgbClr val="FF0000"/>
                </a:solidFill>
              </a:rPr>
              <a:t>insertItem</a:t>
            </a:r>
            <a:r>
              <a:rPr lang="en-US" altLang="en-US" sz="1800" dirty="0" smtClean="0"/>
              <a:t> takes </a:t>
            </a:r>
            <a:r>
              <a:rPr lang="en-US" altLang="en-US" sz="1800" b="1" i="1" dirty="0" smtClean="0">
                <a:latin typeface="Times New Roman" pitchFamily="18" charset="0"/>
              </a:rPr>
              <a:t>O</a:t>
            </a:r>
            <a:r>
              <a:rPr lang="en-US" altLang="en-US" sz="1800" dirty="0" smtClean="0">
                <a:latin typeface="Times New Roman" pitchFamily="18" charset="0"/>
              </a:rPr>
              <a:t>(</a:t>
            </a:r>
            <a:r>
              <a:rPr lang="en-US" altLang="en-US" sz="1800" b="1" i="1" dirty="0" smtClean="0">
                <a:latin typeface="Times New Roman" pitchFamily="18" charset="0"/>
              </a:rPr>
              <a:t>n</a:t>
            </a:r>
            <a:r>
              <a:rPr lang="en-US" altLang="en-US" sz="1800" dirty="0" smtClean="0">
                <a:latin typeface="Times New Roman" pitchFamily="18" charset="0"/>
              </a:rPr>
              <a:t>)</a:t>
            </a:r>
            <a:r>
              <a:rPr lang="en-US" altLang="en-US" sz="1800" dirty="0" smtClean="0"/>
              <a:t> time since we have to find the place where to insert the item</a:t>
            </a:r>
          </a:p>
          <a:p>
            <a:pPr lvl="1" eaLnBrk="1" hangingPunct="1">
              <a:lnSpc>
                <a:spcPct val="90000"/>
              </a:lnSpc>
              <a:buFont typeface="Times" pitchFamily="18" charset="0"/>
              <a:buChar char="•"/>
            </a:pPr>
            <a:r>
              <a:rPr lang="en-US" altLang="en-US" sz="1800" dirty="0" err="1" smtClean="0">
                <a:solidFill>
                  <a:srgbClr val="FF0000"/>
                </a:solidFill>
              </a:rPr>
              <a:t>removeMin</a:t>
            </a:r>
            <a:r>
              <a:rPr lang="en-US" altLang="en-US" sz="1800" dirty="0" smtClean="0">
                <a:solidFill>
                  <a:srgbClr val="FF0000"/>
                </a:solidFill>
              </a:rPr>
              <a:t>, </a:t>
            </a:r>
            <a:r>
              <a:rPr lang="en-US" altLang="en-US" sz="1800" dirty="0" err="1" smtClean="0">
                <a:solidFill>
                  <a:srgbClr val="FF0000"/>
                </a:solidFill>
              </a:rPr>
              <a:t>minKey</a:t>
            </a:r>
            <a:r>
              <a:rPr lang="en-US" altLang="en-US" sz="1800" dirty="0" smtClean="0">
                <a:solidFill>
                  <a:srgbClr val="FF0000"/>
                </a:solidFill>
              </a:rPr>
              <a:t> </a:t>
            </a:r>
            <a:r>
              <a:rPr lang="en-US" altLang="en-US" sz="1800" dirty="0" smtClean="0"/>
              <a:t>and </a:t>
            </a:r>
            <a:r>
              <a:rPr lang="en-US" altLang="en-US" sz="1800" dirty="0" err="1" smtClean="0">
                <a:solidFill>
                  <a:srgbClr val="FF0000"/>
                </a:solidFill>
              </a:rPr>
              <a:t>minElement</a:t>
            </a:r>
            <a:r>
              <a:rPr lang="en-US" altLang="en-US" sz="1800" dirty="0" smtClean="0"/>
              <a:t> take </a:t>
            </a:r>
            <a:r>
              <a:rPr lang="en-US" altLang="en-US" sz="1800" b="1" i="1" dirty="0" smtClean="0">
                <a:latin typeface="Times New Roman" pitchFamily="18" charset="0"/>
              </a:rPr>
              <a:t>O</a:t>
            </a:r>
            <a:r>
              <a:rPr lang="en-US" altLang="en-US" sz="1800" dirty="0" smtClean="0">
                <a:latin typeface="Times New Roman" pitchFamily="18" charset="0"/>
              </a:rPr>
              <a:t>(1)</a:t>
            </a:r>
            <a:r>
              <a:rPr lang="en-US" altLang="en-US" sz="1800" dirty="0" smtClean="0"/>
              <a:t> time since the smallest key is at the beginning of the sequence</a:t>
            </a:r>
          </a:p>
        </p:txBody>
      </p:sp>
      <p:grpSp>
        <p:nvGrpSpPr>
          <p:cNvPr id="17413" name="Group 5"/>
          <p:cNvGrpSpPr>
            <a:grpSpLocks/>
          </p:cNvGrpSpPr>
          <p:nvPr/>
        </p:nvGrpSpPr>
        <p:grpSpPr bwMode="auto">
          <a:xfrm>
            <a:off x="1143000" y="2819400"/>
            <a:ext cx="2971800" cy="304800"/>
            <a:chOff x="3264" y="2064"/>
            <a:chExt cx="1872" cy="192"/>
          </a:xfrm>
        </p:grpSpPr>
        <p:sp>
          <p:nvSpPr>
            <p:cNvPr id="24592" name="Line 6"/>
            <p:cNvSpPr>
              <a:spLocks noChangeShapeType="1"/>
            </p:cNvSpPr>
            <p:nvPr/>
          </p:nvSpPr>
          <p:spPr bwMode="auto">
            <a:xfrm>
              <a:off x="3456" y="2160"/>
              <a:ext cx="1488" cy="0"/>
            </a:xfrm>
            <a:prstGeom prst="line">
              <a:avLst/>
            </a:prstGeom>
            <a:noFill/>
            <a:ln w="19050">
              <a:solidFill>
                <a:schemeClr val="tx1"/>
              </a:solidFill>
              <a:round/>
              <a:headEnd/>
              <a:tailEnd/>
            </a:ln>
          </p:spPr>
          <p:txBody>
            <a:bodyPr wrap="none" anchor="ctr"/>
            <a:lstStyle/>
            <a:p>
              <a:pPr fontAlgn="auto">
                <a:spcBef>
                  <a:spcPts val="0"/>
                </a:spcBef>
                <a:spcAft>
                  <a:spcPts val="0"/>
                </a:spcAft>
                <a:defRPr/>
              </a:pPr>
              <a:endParaRPr lang="en-US">
                <a:solidFill>
                  <a:schemeClr val="accent3"/>
                </a:solidFill>
                <a:latin typeface="+mn-lt"/>
                <a:cs typeface="+mn-cs"/>
              </a:endParaRPr>
            </a:p>
          </p:txBody>
        </p:sp>
        <p:sp>
          <p:nvSpPr>
            <p:cNvPr id="24593" name="Oval 7"/>
            <p:cNvSpPr>
              <a:spLocks noChangeArrowheads="1"/>
            </p:cNvSpPr>
            <p:nvPr/>
          </p:nvSpPr>
          <p:spPr bwMode="auto">
            <a:xfrm>
              <a:off x="3264" y="2064"/>
              <a:ext cx="192" cy="192"/>
            </a:xfrm>
            <a:prstGeom prst="ellipse">
              <a:avLst/>
            </a:prstGeom>
            <a:solidFill>
              <a:schemeClr val="accent1"/>
            </a:solidFill>
            <a:ln w="19050">
              <a:solidFill>
                <a:schemeClr val="tx1"/>
              </a:solidFill>
              <a:round/>
              <a:headEnd/>
              <a:tailEnd/>
            </a:ln>
          </p:spPr>
          <p:txBody>
            <a:bodyPr wrap="none" anchor="ctr"/>
            <a:lstStyle/>
            <a:p>
              <a:pPr fontAlgn="auto">
                <a:spcBef>
                  <a:spcPts val="0"/>
                </a:spcBef>
                <a:spcAft>
                  <a:spcPts val="0"/>
                </a:spcAft>
                <a:defRPr/>
              </a:pPr>
              <a:r>
                <a:rPr lang="en-US" dirty="0">
                  <a:solidFill>
                    <a:schemeClr val="accent1">
                      <a:lumMod val="20000"/>
                      <a:lumOff val="80000"/>
                    </a:schemeClr>
                  </a:solidFill>
                  <a:latin typeface="+mn-lt"/>
                  <a:cs typeface="+mn-cs"/>
                </a:rPr>
                <a:t>4</a:t>
              </a:r>
            </a:p>
          </p:txBody>
        </p:sp>
        <p:sp>
          <p:nvSpPr>
            <p:cNvPr id="24594" name="Oval 8"/>
            <p:cNvSpPr>
              <a:spLocks noChangeArrowheads="1"/>
            </p:cNvSpPr>
            <p:nvPr/>
          </p:nvSpPr>
          <p:spPr bwMode="auto">
            <a:xfrm>
              <a:off x="3684" y="2064"/>
              <a:ext cx="192" cy="192"/>
            </a:xfrm>
            <a:prstGeom prst="ellipse">
              <a:avLst/>
            </a:prstGeom>
            <a:solidFill>
              <a:schemeClr val="accent1"/>
            </a:solidFill>
            <a:ln w="19050">
              <a:solidFill>
                <a:schemeClr val="tx1"/>
              </a:solidFill>
              <a:round/>
              <a:headEnd/>
              <a:tailEnd/>
            </a:ln>
          </p:spPr>
          <p:txBody>
            <a:bodyPr wrap="none" anchor="ctr"/>
            <a:lstStyle/>
            <a:p>
              <a:pPr fontAlgn="auto">
                <a:spcBef>
                  <a:spcPts val="0"/>
                </a:spcBef>
                <a:spcAft>
                  <a:spcPts val="0"/>
                </a:spcAft>
                <a:defRPr/>
              </a:pPr>
              <a:r>
                <a:rPr lang="en-US" dirty="0">
                  <a:solidFill>
                    <a:schemeClr val="accent1">
                      <a:lumMod val="20000"/>
                      <a:lumOff val="80000"/>
                    </a:schemeClr>
                  </a:solidFill>
                  <a:latin typeface="+mn-lt"/>
                  <a:cs typeface="+mn-cs"/>
                </a:rPr>
                <a:t>5</a:t>
              </a:r>
            </a:p>
          </p:txBody>
        </p:sp>
        <p:sp>
          <p:nvSpPr>
            <p:cNvPr id="24595" name="Oval 9"/>
            <p:cNvSpPr>
              <a:spLocks noChangeArrowheads="1"/>
            </p:cNvSpPr>
            <p:nvPr/>
          </p:nvSpPr>
          <p:spPr bwMode="auto">
            <a:xfrm>
              <a:off x="4104" y="2064"/>
              <a:ext cx="192" cy="192"/>
            </a:xfrm>
            <a:prstGeom prst="ellipse">
              <a:avLst/>
            </a:prstGeom>
            <a:solidFill>
              <a:schemeClr val="accent1"/>
            </a:solidFill>
            <a:ln w="19050">
              <a:solidFill>
                <a:schemeClr val="tx1"/>
              </a:solidFill>
              <a:round/>
              <a:headEnd/>
              <a:tailEnd/>
            </a:ln>
          </p:spPr>
          <p:txBody>
            <a:bodyPr wrap="none" anchor="ctr"/>
            <a:lstStyle/>
            <a:p>
              <a:pPr fontAlgn="auto">
                <a:spcBef>
                  <a:spcPts val="0"/>
                </a:spcBef>
                <a:spcAft>
                  <a:spcPts val="0"/>
                </a:spcAft>
                <a:defRPr/>
              </a:pPr>
              <a:r>
                <a:rPr lang="en-US" dirty="0">
                  <a:solidFill>
                    <a:schemeClr val="accent1">
                      <a:lumMod val="20000"/>
                      <a:lumOff val="80000"/>
                    </a:schemeClr>
                  </a:solidFill>
                  <a:latin typeface="+mn-lt"/>
                  <a:cs typeface="+mn-cs"/>
                </a:rPr>
                <a:t>2</a:t>
              </a:r>
            </a:p>
          </p:txBody>
        </p:sp>
        <p:sp>
          <p:nvSpPr>
            <p:cNvPr id="24596" name="Oval 10"/>
            <p:cNvSpPr>
              <a:spLocks noChangeArrowheads="1"/>
            </p:cNvSpPr>
            <p:nvPr/>
          </p:nvSpPr>
          <p:spPr bwMode="auto">
            <a:xfrm>
              <a:off x="4524" y="2064"/>
              <a:ext cx="192" cy="192"/>
            </a:xfrm>
            <a:prstGeom prst="ellipse">
              <a:avLst/>
            </a:prstGeom>
            <a:solidFill>
              <a:schemeClr val="accent1"/>
            </a:solidFill>
            <a:ln w="19050">
              <a:solidFill>
                <a:schemeClr val="tx1"/>
              </a:solidFill>
              <a:round/>
              <a:headEnd/>
              <a:tailEnd/>
            </a:ln>
          </p:spPr>
          <p:txBody>
            <a:bodyPr wrap="none" anchor="ctr"/>
            <a:lstStyle/>
            <a:p>
              <a:pPr fontAlgn="auto">
                <a:spcBef>
                  <a:spcPts val="0"/>
                </a:spcBef>
                <a:spcAft>
                  <a:spcPts val="0"/>
                </a:spcAft>
                <a:defRPr/>
              </a:pPr>
              <a:r>
                <a:rPr lang="en-US" dirty="0">
                  <a:solidFill>
                    <a:schemeClr val="accent1">
                      <a:lumMod val="20000"/>
                      <a:lumOff val="80000"/>
                    </a:schemeClr>
                  </a:solidFill>
                  <a:latin typeface="+mn-lt"/>
                  <a:cs typeface="+mn-cs"/>
                </a:rPr>
                <a:t>3</a:t>
              </a:r>
            </a:p>
          </p:txBody>
        </p:sp>
        <p:sp>
          <p:nvSpPr>
            <p:cNvPr id="24597" name="Oval 11"/>
            <p:cNvSpPr>
              <a:spLocks noChangeArrowheads="1"/>
            </p:cNvSpPr>
            <p:nvPr/>
          </p:nvSpPr>
          <p:spPr bwMode="auto">
            <a:xfrm>
              <a:off x="4944" y="2064"/>
              <a:ext cx="192" cy="192"/>
            </a:xfrm>
            <a:prstGeom prst="ellipse">
              <a:avLst/>
            </a:prstGeom>
            <a:solidFill>
              <a:schemeClr val="accent1"/>
            </a:solidFill>
            <a:ln w="19050">
              <a:solidFill>
                <a:schemeClr val="tx1"/>
              </a:solidFill>
              <a:round/>
              <a:headEnd/>
              <a:tailEnd/>
            </a:ln>
          </p:spPr>
          <p:txBody>
            <a:bodyPr wrap="none" anchor="ctr"/>
            <a:lstStyle/>
            <a:p>
              <a:pPr fontAlgn="auto">
                <a:spcBef>
                  <a:spcPts val="0"/>
                </a:spcBef>
                <a:spcAft>
                  <a:spcPts val="0"/>
                </a:spcAft>
                <a:defRPr/>
              </a:pPr>
              <a:r>
                <a:rPr lang="en-US" dirty="0">
                  <a:solidFill>
                    <a:schemeClr val="accent1">
                      <a:lumMod val="20000"/>
                      <a:lumOff val="80000"/>
                    </a:schemeClr>
                  </a:solidFill>
                  <a:latin typeface="+mn-lt"/>
                  <a:cs typeface="+mn-cs"/>
                </a:rPr>
                <a:t>1</a:t>
              </a:r>
            </a:p>
          </p:txBody>
        </p:sp>
      </p:grpSp>
      <p:grpSp>
        <p:nvGrpSpPr>
          <p:cNvPr id="17414" name="Group 12"/>
          <p:cNvGrpSpPr>
            <a:grpSpLocks/>
          </p:cNvGrpSpPr>
          <p:nvPr/>
        </p:nvGrpSpPr>
        <p:grpSpPr bwMode="auto">
          <a:xfrm>
            <a:off x="5181600" y="2819400"/>
            <a:ext cx="2971800" cy="304800"/>
            <a:chOff x="3264" y="3744"/>
            <a:chExt cx="1872" cy="192"/>
          </a:xfrm>
        </p:grpSpPr>
        <p:sp>
          <p:nvSpPr>
            <p:cNvPr id="24586" name="Line 13"/>
            <p:cNvSpPr>
              <a:spLocks noChangeShapeType="1"/>
            </p:cNvSpPr>
            <p:nvPr/>
          </p:nvSpPr>
          <p:spPr bwMode="auto">
            <a:xfrm>
              <a:off x="3456" y="3840"/>
              <a:ext cx="1488" cy="0"/>
            </a:xfrm>
            <a:prstGeom prst="line">
              <a:avLst/>
            </a:prstGeom>
            <a:noFill/>
            <a:ln w="19050">
              <a:solidFill>
                <a:schemeClr val="tx1"/>
              </a:solidFill>
              <a:round/>
              <a:headEnd/>
              <a:tailEnd/>
            </a:ln>
          </p:spPr>
          <p:txBody>
            <a:bodyPr wrap="none" anchor="ctr"/>
            <a:lstStyle/>
            <a:p>
              <a:pPr fontAlgn="auto">
                <a:spcBef>
                  <a:spcPts val="0"/>
                </a:spcBef>
                <a:spcAft>
                  <a:spcPts val="0"/>
                </a:spcAft>
                <a:defRPr/>
              </a:pPr>
              <a:endParaRPr lang="en-US">
                <a:solidFill>
                  <a:schemeClr val="accent3"/>
                </a:solidFill>
                <a:latin typeface="+mn-lt"/>
                <a:cs typeface="+mn-cs"/>
              </a:endParaRPr>
            </a:p>
          </p:txBody>
        </p:sp>
        <p:sp>
          <p:nvSpPr>
            <p:cNvPr id="24587" name="Oval 14"/>
            <p:cNvSpPr>
              <a:spLocks noChangeArrowheads="1"/>
            </p:cNvSpPr>
            <p:nvPr/>
          </p:nvSpPr>
          <p:spPr bwMode="auto">
            <a:xfrm>
              <a:off x="3264" y="3744"/>
              <a:ext cx="192" cy="192"/>
            </a:xfrm>
            <a:prstGeom prst="ellipse">
              <a:avLst/>
            </a:prstGeom>
            <a:solidFill>
              <a:schemeClr val="accent1"/>
            </a:solidFill>
            <a:ln w="19050">
              <a:solidFill>
                <a:schemeClr val="tx1"/>
              </a:solidFill>
              <a:round/>
              <a:headEnd/>
              <a:tailEnd/>
            </a:ln>
          </p:spPr>
          <p:txBody>
            <a:bodyPr wrap="none" anchor="ctr"/>
            <a:lstStyle/>
            <a:p>
              <a:pPr fontAlgn="auto">
                <a:spcBef>
                  <a:spcPts val="0"/>
                </a:spcBef>
                <a:spcAft>
                  <a:spcPts val="0"/>
                </a:spcAft>
                <a:defRPr/>
              </a:pPr>
              <a:r>
                <a:rPr lang="en-US" dirty="0">
                  <a:solidFill>
                    <a:schemeClr val="accent1">
                      <a:lumMod val="20000"/>
                      <a:lumOff val="80000"/>
                    </a:schemeClr>
                  </a:solidFill>
                  <a:latin typeface="+mn-lt"/>
                  <a:cs typeface="+mn-cs"/>
                </a:rPr>
                <a:t>1</a:t>
              </a:r>
            </a:p>
          </p:txBody>
        </p:sp>
        <p:sp>
          <p:nvSpPr>
            <p:cNvPr id="24588" name="Oval 15"/>
            <p:cNvSpPr>
              <a:spLocks noChangeArrowheads="1"/>
            </p:cNvSpPr>
            <p:nvPr/>
          </p:nvSpPr>
          <p:spPr bwMode="auto">
            <a:xfrm>
              <a:off x="3684" y="3744"/>
              <a:ext cx="192" cy="192"/>
            </a:xfrm>
            <a:prstGeom prst="ellipse">
              <a:avLst/>
            </a:prstGeom>
            <a:solidFill>
              <a:schemeClr val="accent1"/>
            </a:solidFill>
            <a:ln w="19050">
              <a:solidFill>
                <a:schemeClr val="tx1"/>
              </a:solidFill>
              <a:round/>
              <a:headEnd/>
              <a:tailEnd/>
            </a:ln>
          </p:spPr>
          <p:txBody>
            <a:bodyPr wrap="none" anchor="ctr"/>
            <a:lstStyle/>
            <a:p>
              <a:pPr fontAlgn="auto">
                <a:spcBef>
                  <a:spcPts val="0"/>
                </a:spcBef>
                <a:spcAft>
                  <a:spcPts val="0"/>
                </a:spcAft>
                <a:defRPr/>
              </a:pPr>
              <a:r>
                <a:rPr lang="en-US" dirty="0">
                  <a:solidFill>
                    <a:schemeClr val="accent1">
                      <a:lumMod val="20000"/>
                      <a:lumOff val="80000"/>
                    </a:schemeClr>
                  </a:solidFill>
                  <a:latin typeface="+mn-lt"/>
                  <a:cs typeface="+mn-cs"/>
                </a:rPr>
                <a:t>2</a:t>
              </a:r>
            </a:p>
          </p:txBody>
        </p:sp>
        <p:sp>
          <p:nvSpPr>
            <p:cNvPr id="24589" name="Oval 16"/>
            <p:cNvSpPr>
              <a:spLocks noChangeArrowheads="1"/>
            </p:cNvSpPr>
            <p:nvPr/>
          </p:nvSpPr>
          <p:spPr bwMode="auto">
            <a:xfrm>
              <a:off x="4104" y="3744"/>
              <a:ext cx="192" cy="192"/>
            </a:xfrm>
            <a:prstGeom prst="ellipse">
              <a:avLst/>
            </a:prstGeom>
            <a:solidFill>
              <a:schemeClr val="accent1"/>
            </a:solidFill>
            <a:ln w="19050">
              <a:solidFill>
                <a:schemeClr val="tx1"/>
              </a:solidFill>
              <a:round/>
              <a:headEnd/>
              <a:tailEnd/>
            </a:ln>
          </p:spPr>
          <p:txBody>
            <a:bodyPr wrap="none" anchor="ctr"/>
            <a:lstStyle/>
            <a:p>
              <a:pPr fontAlgn="auto">
                <a:spcBef>
                  <a:spcPts val="0"/>
                </a:spcBef>
                <a:spcAft>
                  <a:spcPts val="0"/>
                </a:spcAft>
                <a:defRPr/>
              </a:pPr>
              <a:r>
                <a:rPr lang="en-US" dirty="0">
                  <a:solidFill>
                    <a:schemeClr val="accent1">
                      <a:lumMod val="20000"/>
                      <a:lumOff val="80000"/>
                    </a:schemeClr>
                  </a:solidFill>
                  <a:latin typeface="+mn-lt"/>
                  <a:cs typeface="+mn-cs"/>
                </a:rPr>
                <a:t>3</a:t>
              </a:r>
            </a:p>
          </p:txBody>
        </p:sp>
        <p:sp>
          <p:nvSpPr>
            <p:cNvPr id="24590" name="Oval 17"/>
            <p:cNvSpPr>
              <a:spLocks noChangeArrowheads="1"/>
            </p:cNvSpPr>
            <p:nvPr/>
          </p:nvSpPr>
          <p:spPr bwMode="auto">
            <a:xfrm>
              <a:off x="4524" y="3744"/>
              <a:ext cx="192" cy="192"/>
            </a:xfrm>
            <a:prstGeom prst="ellipse">
              <a:avLst/>
            </a:prstGeom>
            <a:solidFill>
              <a:schemeClr val="accent1"/>
            </a:solidFill>
            <a:ln w="19050">
              <a:solidFill>
                <a:schemeClr val="tx1"/>
              </a:solidFill>
              <a:round/>
              <a:headEnd/>
              <a:tailEnd/>
            </a:ln>
          </p:spPr>
          <p:txBody>
            <a:bodyPr wrap="none" anchor="ctr"/>
            <a:lstStyle/>
            <a:p>
              <a:pPr fontAlgn="auto">
                <a:spcBef>
                  <a:spcPts val="0"/>
                </a:spcBef>
                <a:spcAft>
                  <a:spcPts val="0"/>
                </a:spcAft>
                <a:defRPr/>
              </a:pPr>
              <a:r>
                <a:rPr lang="en-US" dirty="0">
                  <a:solidFill>
                    <a:schemeClr val="accent1">
                      <a:lumMod val="20000"/>
                      <a:lumOff val="80000"/>
                    </a:schemeClr>
                  </a:solidFill>
                  <a:latin typeface="+mn-lt"/>
                  <a:cs typeface="+mn-cs"/>
                </a:rPr>
                <a:t>4</a:t>
              </a:r>
            </a:p>
          </p:txBody>
        </p:sp>
        <p:sp>
          <p:nvSpPr>
            <p:cNvPr id="24591" name="Oval 18"/>
            <p:cNvSpPr>
              <a:spLocks noChangeArrowheads="1"/>
            </p:cNvSpPr>
            <p:nvPr/>
          </p:nvSpPr>
          <p:spPr bwMode="auto">
            <a:xfrm>
              <a:off x="4944" y="3744"/>
              <a:ext cx="192" cy="192"/>
            </a:xfrm>
            <a:prstGeom prst="ellipse">
              <a:avLst/>
            </a:prstGeom>
            <a:solidFill>
              <a:schemeClr val="accent1"/>
            </a:solidFill>
            <a:ln w="19050">
              <a:solidFill>
                <a:schemeClr val="tx1"/>
              </a:solidFill>
              <a:round/>
              <a:headEnd/>
              <a:tailEnd/>
            </a:ln>
          </p:spPr>
          <p:txBody>
            <a:bodyPr wrap="none" anchor="ctr"/>
            <a:lstStyle/>
            <a:p>
              <a:pPr fontAlgn="auto">
                <a:spcBef>
                  <a:spcPts val="0"/>
                </a:spcBef>
                <a:spcAft>
                  <a:spcPts val="0"/>
                </a:spcAft>
                <a:defRPr/>
              </a:pPr>
              <a:r>
                <a:rPr lang="en-US" dirty="0">
                  <a:solidFill>
                    <a:schemeClr val="accent1">
                      <a:lumMod val="20000"/>
                      <a:lumOff val="80000"/>
                    </a:schemeClr>
                  </a:solidFill>
                  <a:latin typeface="+mn-lt"/>
                  <a:cs typeface="+mn-cs"/>
                </a:rPr>
                <a:t>5</a:t>
              </a:r>
            </a:p>
          </p:txBody>
        </p:sp>
      </p:grpSp>
    </p:spTree>
    <p:extLst>
      <p:ext uri="{BB962C8B-B14F-4D97-AF65-F5344CB8AC3E}">
        <p14:creationId xmlns:p14="http://schemas.microsoft.com/office/powerpoint/2010/main" val="281360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413"/>
                                        </p:tgtEl>
                                        <p:attrNameLst>
                                          <p:attrName>style.visibility</p:attrName>
                                        </p:attrNameLst>
                                      </p:cBhvr>
                                      <p:to>
                                        <p:strVal val="visible"/>
                                      </p:to>
                                    </p:set>
                                    <p:animEffect transition="in" filter="fade">
                                      <p:cBhvr>
                                        <p:cTn id="7" dur="500"/>
                                        <p:tgtEl>
                                          <p:spTgt spid="174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411">
                                            <p:txEl>
                                              <p:pRg st="4" end="4"/>
                                            </p:txEl>
                                          </p:spTgt>
                                        </p:tgtEl>
                                        <p:attrNameLst>
                                          <p:attrName>style.visibility</p:attrName>
                                        </p:attrNameLst>
                                      </p:cBhvr>
                                      <p:to>
                                        <p:strVal val="visible"/>
                                      </p:to>
                                    </p:set>
                                    <p:animEffect transition="in" filter="fade">
                                      <p:cBhvr>
                                        <p:cTn id="12" dur="500"/>
                                        <p:tgtEl>
                                          <p:spTgt spid="17411">
                                            <p:txEl>
                                              <p:pRg st="4" end="4"/>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17411">
                                            <p:txEl>
                                              <p:pRg st="5" end="5"/>
                                            </p:txEl>
                                          </p:spTgt>
                                        </p:tgtEl>
                                        <p:attrNameLst>
                                          <p:attrName>style.visibility</p:attrName>
                                        </p:attrNameLst>
                                      </p:cBhvr>
                                      <p:to>
                                        <p:strVal val="visible"/>
                                      </p:to>
                                    </p:set>
                                    <p:animEffect transition="in" filter="fade">
                                      <p:cBhvr>
                                        <p:cTn id="15" dur="500"/>
                                        <p:tgtEl>
                                          <p:spTgt spid="17411">
                                            <p:txEl>
                                              <p:pRg st="5" end="5"/>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7411">
                                            <p:txEl>
                                              <p:pRg st="6" end="6"/>
                                            </p:txEl>
                                          </p:spTgt>
                                        </p:tgtEl>
                                        <p:attrNameLst>
                                          <p:attrName>style.visibility</p:attrName>
                                        </p:attrNameLst>
                                      </p:cBhvr>
                                      <p:to>
                                        <p:strVal val="visible"/>
                                      </p:to>
                                    </p:set>
                                    <p:animEffect transition="in" filter="fade">
                                      <p:cBhvr>
                                        <p:cTn id="20" dur="500"/>
                                        <p:tgtEl>
                                          <p:spTgt spid="17411">
                                            <p:txEl>
                                              <p:pRg st="6" end="6"/>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7412">
                                            <p:txEl>
                                              <p:pRg st="0" end="0"/>
                                            </p:txEl>
                                          </p:spTgt>
                                        </p:tgtEl>
                                        <p:attrNameLst>
                                          <p:attrName>style.visibility</p:attrName>
                                        </p:attrNameLst>
                                      </p:cBhvr>
                                      <p:to>
                                        <p:strVal val="visible"/>
                                      </p:to>
                                    </p:set>
                                    <p:animEffect transition="in" filter="fade">
                                      <p:cBhvr>
                                        <p:cTn id="25" dur="500"/>
                                        <p:tgtEl>
                                          <p:spTgt spid="17412">
                                            <p:txEl>
                                              <p:pRg st="0" end="0"/>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17412">
                                            <p:txEl>
                                              <p:pRg st="1" end="1"/>
                                            </p:txEl>
                                          </p:spTgt>
                                        </p:tgtEl>
                                        <p:attrNameLst>
                                          <p:attrName>style.visibility</p:attrName>
                                        </p:attrNameLst>
                                      </p:cBhvr>
                                      <p:to>
                                        <p:strVal val="visible"/>
                                      </p:to>
                                    </p:set>
                                    <p:animEffect transition="in" filter="fade">
                                      <p:cBhvr>
                                        <p:cTn id="28" dur="500"/>
                                        <p:tgtEl>
                                          <p:spTgt spid="17412">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17414"/>
                                        </p:tgtEl>
                                        <p:attrNameLst>
                                          <p:attrName>style.visibility</p:attrName>
                                        </p:attrNameLst>
                                      </p:cBhvr>
                                      <p:to>
                                        <p:strVal val="visible"/>
                                      </p:to>
                                    </p:set>
                                    <p:animEffect transition="in" filter="fade">
                                      <p:cBhvr>
                                        <p:cTn id="33" dur="500"/>
                                        <p:tgtEl>
                                          <p:spTgt spid="17414"/>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17412">
                                            <p:txEl>
                                              <p:pRg st="4" end="4"/>
                                            </p:txEl>
                                          </p:spTgt>
                                        </p:tgtEl>
                                        <p:attrNameLst>
                                          <p:attrName>style.visibility</p:attrName>
                                        </p:attrNameLst>
                                      </p:cBhvr>
                                      <p:to>
                                        <p:strVal val="visible"/>
                                      </p:to>
                                    </p:set>
                                    <p:animEffect transition="in" filter="fade">
                                      <p:cBhvr>
                                        <p:cTn id="38" dur="500"/>
                                        <p:tgtEl>
                                          <p:spTgt spid="17412">
                                            <p:txEl>
                                              <p:pRg st="4" end="4"/>
                                            </p:txEl>
                                          </p:spTgt>
                                        </p:tgtEl>
                                      </p:cBhvr>
                                    </p:animEffect>
                                  </p:childTnLst>
                                </p:cTn>
                              </p:par>
                              <p:par>
                                <p:cTn id="39" presetID="10" presetClass="entr" presetSubtype="0" fill="hold" nodeType="withEffect">
                                  <p:stCondLst>
                                    <p:cond delay="0"/>
                                  </p:stCondLst>
                                  <p:childTnLst>
                                    <p:set>
                                      <p:cBhvr>
                                        <p:cTn id="40" dur="1" fill="hold">
                                          <p:stCondLst>
                                            <p:cond delay="0"/>
                                          </p:stCondLst>
                                        </p:cTn>
                                        <p:tgtEl>
                                          <p:spTgt spid="17412">
                                            <p:txEl>
                                              <p:pRg st="5" end="5"/>
                                            </p:txEl>
                                          </p:spTgt>
                                        </p:tgtEl>
                                        <p:attrNameLst>
                                          <p:attrName>style.visibility</p:attrName>
                                        </p:attrNameLst>
                                      </p:cBhvr>
                                      <p:to>
                                        <p:strVal val="visible"/>
                                      </p:to>
                                    </p:set>
                                    <p:animEffect transition="in" filter="fade">
                                      <p:cBhvr>
                                        <p:cTn id="41" dur="500"/>
                                        <p:tgtEl>
                                          <p:spTgt spid="17412">
                                            <p:txEl>
                                              <p:pRg st="5" end="5"/>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17412">
                                            <p:txEl>
                                              <p:pRg st="6" end="6"/>
                                            </p:txEl>
                                          </p:spTgt>
                                        </p:tgtEl>
                                        <p:attrNameLst>
                                          <p:attrName>style.visibility</p:attrName>
                                        </p:attrNameLst>
                                      </p:cBhvr>
                                      <p:to>
                                        <p:strVal val="visible"/>
                                      </p:to>
                                    </p:set>
                                    <p:animEffect transition="in" filter="fade">
                                      <p:cBhvr>
                                        <p:cTn id="46" dur="500"/>
                                        <p:tgtEl>
                                          <p:spTgt spid="1741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The End of This Part</a:t>
            </a:r>
            <a:endParaRPr lang="en-US" dirty="0"/>
          </a:p>
        </p:txBody>
      </p:sp>
      <p:sp>
        <p:nvSpPr>
          <p:cNvPr id="3" name="Content Placeholder 2"/>
          <p:cNvSpPr>
            <a:spLocks noGrp="1"/>
          </p:cNvSpPr>
          <p:nvPr>
            <p:ph idx="1"/>
          </p:nvPr>
        </p:nvSpPr>
        <p:spPr>
          <a:xfrm>
            <a:off x="457200" y="1066800"/>
            <a:ext cx="8229600" cy="5410200"/>
          </a:xfrm>
        </p:spPr>
        <p:txBody>
          <a:bodyPr/>
          <a:lstStyle/>
          <a:p>
            <a:r>
              <a:rPr lang="en-US" dirty="0" smtClean="0">
                <a:latin typeface="Times New Roman" panose="02020603050405020304" pitchFamily="18" charset="0"/>
                <a:cs typeface="Times New Roman" panose="02020603050405020304" pitchFamily="18" charset="0"/>
              </a:rPr>
              <a:t>End</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75401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Marker Slide</a:t>
            </a:r>
            <a:endParaRPr lang="en-US" dirty="0"/>
          </a:p>
        </p:txBody>
      </p:sp>
      <p:sp>
        <p:nvSpPr>
          <p:cNvPr id="3" name="Content Placeholder 2"/>
          <p:cNvSpPr>
            <a:spLocks noGrp="1"/>
          </p:cNvSpPr>
          <p:nvPr>
            <p:ph idx="1"/>
          </p:nvPr>
        </p:nvSpPr>
        <p:spPr/>
        <p:txBody>
          <a:bodyPr/>
          <a:lstStyle/>
          <a:p>
            <a:r>
              <a:rPr lang="en-US" dirty="0" smtClean="0"/>
              <a:t>General Questions?</a:t>
            </a:r>
          </a:p>
          <a:p>
            <a:endParaRPr lang="en-US" dirty="0"/>
          </a:p>
          <a:p>
            <a:r>
              <a:rPr lang="en-US" dirty="0" smtClean="0"/>
              <a:t>Next:</a:t>
            </a:r>
          </a:p>
          <a:p>
            <a:pPr lvl="1"/>
            <a:r>
              <a:rPr lang="en-US" dirty="0" smtClean="0"/>
              <a:t>Priority Queues</a:t>
            </a:r>
          </a:p>
          <a:p>
            <a:pPr lvl="2"/>
            <a:r>
              <a:rPr lang="en-US" dirty="0" smtClean="0"/>
              <a:t>General</a:t>
            </a:r>
          </a:p>
          <a:p>
            <a:pPr lvl="2"/>
            <a:r>
              <a:rPr lang="en-US" dirty="0" smtClean="0"/>
              <a:t>Implementation</a:t>
            </a:r>
            <a:endParaRPr lang="en-US" dirty="0"/>
          </a:p>
          <a:p>
            <a:pPr lvl="1"/>
            <a:endParaRPr lang="en-US" dirty="0" smtClean="0"/>
          </a:p>
        </p:txBody>
      </p:sp>
    </p:spTree>
    <p:extLst>
      <p:ext uri="{BB962C8B-B14F-4D97-AF65-F5344CB8AC3E}">
        <p14:creationId xmlns:p14="http://schemas.microsoft.com/office/powerpoint/2010/main" val="10192123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of Priority</a:t>
            </a:r>
            <a:endParaRPr lang="en-US" dirty="0"/>
          </a:p>
        </p:txBody>
      </p:sp>
      <p:sp>
        <p:nvSpPr>
          <p:cNvPr id="3" name="Content Placeholder 2"/>
          <p:cNvSpPr>
            <a:spLocks noGrp="1"/>
          </p:cNvSpPr>
          <p:nvPr>
            <p:ph idx="1"/>
          </p:nvPr>
        </p:nvSpPr>
        <p:spPr/>
        <p:txBody>
          <a:bodyPr>
            <a:normAutofit/>
          </a:bodyPr>
          <a:lstStyle/>
          <a:p>
            <a:r>
              <a:rPr lang="en-US" dirty="0" smtClean="0"/>
              <a:t>Print Jobs</a:t>
            </a:r>
          </a:p>
          <a:p>
            <a:pPr lvl="1"/>
            <a:r>
              <a:rPr lang="en-US" dirty="0" smtClean="0"/>
              <a:t>Printers get print requests from all over a building. Suppose we want them to print staff jobs before faculty jobs before student jobs, and grad students before undergraduate students, and so on. How do we set this behavior up?</a:t>
            </a:r>
          </a:p>
          <a:p>
            <a:pPr lvl="1"/>
            <a:endParaRPr lang="en-US" dirty="0"/>
          </a:p>
          <a:p>
            <a:r>
              <a:rPr lang="en-US" dirty="0" smtClean="0"/>
              <a:t>Emergency Room scheduling</a:t>
            </a:r>
          </a:p>
          <a:p>
            <a:pPr lvl="1"/>
            <a:r>
              <a:rPr lang="en-US" dirty="0" smtClean="0"/>
              <a:t>Say you are in charge of scheduling patients for treatment in the ER. A gunshot victim would likely get treatment sooner than someone with a sore neck – regardless of arrival time. How do we always choose the most urgent case when new patients continue to arrive?</a:t>
            </a:r>
            <a:endParaRPr lang="en-US" dirty="0"/>
          </a:p>
        </p:txBody>
      </p:sp>
    </p:spTree>
    <p:extLst>
      <p:ext uri="{BB962C8B-B14F-4D97-AF65-F5344CB8AC3E}">
        <p14:creationId xmlns:p14="http://schemas.microsoft.com/office/powerpoint/2010/main" val="23953027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Priority Queue ADT</a:t>
            </a:r>
            <a:endParaRPr lang="en-US" dirty="0"/>
          </a:p>
        </p:txBody>
      </p:sp>
      <p:sp>
        <p:nvSpPr>
          <p:cNvPr id="3" name="Content Placeholder 2"/>
          <p:cNvSpPr>
            <a:spLocks noGrp="1"/>
          </p:cNvSpPr>
          <p:nvPr>
            <p:ph idx="1"/>
          </p:nvPr>
        </p:nvSpPr>
        <p:spPr/>
        <p:txBody>
          <a:bodyPr>
            <a:normAutofit/>
          </a:bodyPr>
          <a:lstStyle/>
          <a:p>
            <a:r>
              <a:rPr lang="en-US" sz="2800" dirty="0" smtClean="0"/>
              <a:t>A priority queue (PQ) is a restricted form of a list</a:t>
            </a:r>
          </a:p>
          <a:p>
            <a:pPr lvl="1"/>
            <a:r>
              <a:rPr lang="en-US" sz="2400" dirty="0" smtClean="0"/>
              <a:t>items are arranged according to their priorities (or keys)</a:t>
            </a:r>
          </a:p>
          <a:p>
            <a:pPr lvl="2"/>
            <a:r>
              <a:rPr lang="en-US" sz="2000" dirty="0" smtClean="0"/>
              <a:t>keys may or may not be unique</a:t>
            </a:r>
          </a:p>
          <a:p>
            <a:pPr lvl="2"/>
            <a:endParaRPr lang="en-US" sz="2000" dirty="0"/>
          </a:p>
          <a:p>
            <a:pPr lvl="1"/>
            <a:r>
              <a:rPr lang="en-US" sz="2400" dirty="0" smtClean="0"/>
              <a:t>Unlike a queue which is FIFO</a:t>
            </a:r>
          </a:p>
          <a:p>
            <a:pPr lvl="1"/>
            <a:r>
              <a:rPr lang="en-US" sz="2400" dirty="0" smtClean="0"/>
              <a:t>A </a:t>
            </a:r>
            <a:r>
              <a:rPr lang="en-US" sz="2400" b="1" dirty="0" smtClean="0"/>
              <a:t>priority queue</a:t>
            </a:r>
            <a:r>
              <a:rPr lang="en-US" sz="2400" dirty="0" smtClean="0"/>
              <a:t> removes items based on priority</a:t>
            </a:r>
            <a:endParaRPr lang="en-US" sz="2400" b="1" dirty="0"/>
          </a:p>
        </p:txBody>
      </p:sp>
      <p:pic>
        <p:nvPicPr>
          <p:cNvPr id="205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11" y="4038600"/>
            <a:ext cx="2502090" cy="225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993415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PQ – Total Order Relation</a:t>
            </a:r>
            <a:endParaRPr lang="en-US" dirty="0"/>
          </a:p>
        </p:txBody>
      </p:sp>
      <p:sp>
        <p:nvSpPr>
          <p:cNvPr id="3" name="Content Placeholder 2"/>
          <p:cNvSpPr>
            <a:spLocks noGrp="1"/>
          </p:cNvSpPr>
          <p:nvPr>
            <p:ph idx="1"/>
          </p:nvPr>
        </p:nvSpPr>
        <p:spPr/>
        <p:txBody>
          <a:bodyPr>
            <a:normAutofit/>
          </a:bodyPr>
          <a:lstStyle/>
          <a:p>
            <a:r>
              <a:rPr lang="en-US" dirty="0" smtClean="0"/>
              <a:t>A priority queue must hold a total order relation (example &lt;= )</a:t>
            </a:r>
          </a:p>
          <a:p>
            <a:r>
              <a:rPr lang="en-US" dirty="0" smtClean="0"/>
              <a:t>A Total Order Relation has the following properties:</a:t>
            </a:r>
          </a:p>
          <a:p>
            <a:pPr lvl="1"/>
            <a:r>
              <a:rPr lang="en-US" dirty="0" smtClean="0"/>
              <a:t>Reflexive</a:t>
            </a:r>
          </a:p>
          <a:p>
            <a:pPr lvl="2"/>
            <a:r>
              <a:rPr lang="en-US" dirty="0" smtClean="0"/>
              <a:t>k &lt;= k</a:t>
            </a:r>
          </a:p>
          <a:p>
            <a:pPr lvl="1"/>
            <a:r>
              <a:rPr lang="en-US" dirty="0" err="1" smtClean="0"/>
              <a:t>Antisymmetric</a:t>
            </a:r>
            <a:endParaRPr lang="en-US" dirty="0" smtClean="0"/>
          </a:p>
          <a:p>
            <a:pPr lvl="2"/>
            <a:r>
              <a:rPr lang="en-US" dirty="0" smtClean="0"/>
              <a:t>if x &lt;= y and y &lt;= x then x = y</a:t>
            </a:r>
          </a:p>
          <a:p>
            <a:pPr lvl="1"/>
            <a:r>
              <a:rPr lang="en-US" dirty="0" smtClean="0"/>
              <a:t>Transitive</a:t>
            </a:r>
          </a:p>
          <a:p>
            <a:pPr lvl="2"/>
            <a:r>
              <a:rPr lang="en-US" dirty="0" smtClean="0"/>
              <a:t>if a &lt;= b and b &lt;= c then a &lt;= c</a:t>
            </a:r>
            <a:endParaRPr lang="en-US" dirty="0"/>
          </a:p>
        </p:txBody>
      </p:sp>
    </p:spTree>
    <p:extLst>
      <p:ext uri="{BB962C8B-B14F-4D97-AF65-F5344CB8AC3E}">
        <p14:creationId xmlns:p14="http://schemas.microsoft.com/office/powerpoint/2010/main" val="28576404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rent Office - Times New Roma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9068</TotalTime>
  <Words>3146</Words>
  <Application>Microsoft Office PowerPoint</Application>
  <PresentationFormat>On-screen Show (4:3)</PresentationFormat>
  <Paragraphs>711</Paragraphs>
  <Slides>59</Slides>
  <Notes>1</Notes>
  <HiddenSlides>3</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Office Theme</vt:lpstr>
      <vt:lpstr>Priority Queues</vt:lpstr>
      <vt:lpstr>Previously</vt:lpstr>
      <vt:lpstr>Things to Note</vt:lpstr>
      <vt:lpstr>For Today</vt:lpstr>
      <vt:lpstr>Where are we headed?</vt:lpstr>
      <vt:lpstr>Marker Slide</vt:lpstr>
      <vt:lpstr>Problems of Priority</vt:lpstr>
      <vt:lpstr>The Priority Queue ADT</vt:lpstr>
      <vt:lpstr>PQ – Total Order Relation</vt:lpstr>
      <vt:lpstr>2 ‘types’ of PQ</vt:lpstr>
      <vt:lpstr>Priority Queue ADT </vt:lpstr>
      <vt:lpstr>Priority Queue ADT Operations</vt:lpstr>
      <vt:lpstr>Priority Queues and Sorting</vt:lpstr>
      <vt:lpstr>Sorting Using a Priority Queue</vt:lpstr>
      <vt:lpstr>Sorting Using a Priority Queue</vt:lpstr>
      <vt:lpstr>Sorting Using a Priority Queue</vt:lpstr>
      <vt:lpstr>Sorting Using a PQ</vt:lpstr>
      <vt:lpstr>Marker Slide</vt:lpstr>
      <vt:lpstr>PQ Implementation</vt:lpstr>
      <vt:lpstr>Implementing PQ as an Unordered List</vt:lpstr>
      <vt:lpstr>Recall Doubly Linked List</vt:lpstr>
      <vt:lpstr>Recall Doubly Linked List</vt:lpstr>
      <vt:lpstr>More Code – For Ref If Needed</vt:lpstr>
      <vt:lpstr>Code Continues – If needed</vt:lpstr>
      <vt:lpstr>Implementing a PQ as Unordered list</vt:lpstr>
      <vt:lpstr>PQ as Unordered list</vt:lpstr>
      <vt:lpstr>Inserting at the Front</vt:lpstr>
      <vt:lpstr>Inserting at the Front</vt:lpstr>
      <vt:lpstr>Inserting at the Front</vt:lpstr>
      <vt:lpstr>Inserting at the Front</vt:lpstr>
      <vt:lpstr>PQ as Unordered list</vt:lpstr>
      <vt:lpstr>PQ as Unordered list</vt:lpstr>
      <vt:lpstr>PQ as Unordered list</vt:lpstr>
      <vt:lpstr>PQ as Unordered list</vt:lpstr>
      <vt:lpstr>PQ as Unordered list</vt:lpstr>
      <vt:lpstr>PQ as Unordered list</vt:lpstr>
      <vt:lpstr>PQ as Unordered list</vt:lpstr>
      <vt:lpstr>PQ as Unordered list</vt:lpstr>
      <vt:lpstr>PQ as Unordered list</vt:lpstr>
      <vt:lpstr>PQ as Unordered list</vt:lpstr>
      <vt:lpstr>Marker Slide</vt:lpstr>
      <vt:lpstr>Implementing a PQ as an Ordered list</vt:lpstr>
      <vt:lpstr>PQ as an Ordered list</vt:lpstr>
      <vt:lpstr>Removing at the Front</vt:lpstr>
      <vt:lpstr>Removing at the Front</vt:lpstr>
      <vt:lpstr>Removing at the Front</vt:lpstr>
      <vt:lpstr>Removing at the Front</vt:lpstr>
      <vt:lpstr>Removing at the Front</vt:lpstr>
      <vt:lpstr>PQ as an Ordered list</vt:lpstr>
      <vt:lpstr>PQ as an Ordered list</vt:lpstr>
      <vt:lpstr>PQ as an Ordered list</vt:lpstr>
      <vt:lpstr>PQ as an Ordered list</vt:lpstr>
      <vt:lpstr>PQ as an Ordered list</vt:lpstr>
      <vt:lpstr>PQ as an Ordered list</vt:lpstr>
      <vt:lpstr>PQ as an Ordered list</vt:lpstr>
      <vt:lpstr>PQ as an Ordered list</vt:lpstr>
      <vt:lpstr>Marker Slide</vt:lpstr>
      <vt:lpstr>Summary: List-based Priority Queue</vt:lpstr>
      <vt:lpstr>The End of This Part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 Oriented Programming and C++</dc:title>
  <dc:creator>Dingle, Brent</dc:creator>
  <cp:lastModifiedBy>Dingle, Brent</cp:lastModifiedBy>
  <cp:revision>2182</cp:revision>
  <dcterms:created xsi:type="dcterms:W3CDTF">2006-08-16T00:00:00Z</dcterms:created>
  <dcterms:modified xsi:type="dcterms:W3CDTF">2014-10-30T15:11:55Z</dcterms:modified>
</cp:coreProperties>
</file>