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552" r:id="rId3"/>
    <p:sldId id="553" r:id="rId4"/>
    <p:sldId id="560" r:id="rId5"/>
    <p:sldId id="554" r:id="rId6"/>
    <p:sldId id="562" r:id="rId7"/>
    <p:sldId id="561" r:id="rId8"/>
    <p:sldId id="555" r:id="rId9"/>
    <p:sldId id="556" r:id="rId10"/>
    <p:sldId id="563" r:id="rId11"/>
    <p:sldId id="564" r:id="rId12"/>
    <p:sldId id="559" r:id="rId13"/>
    <p:sldId id="557" r:id="rId14"/>
    <p:sldId id="558" r:id="rId15"/>
    <p:sldId id="569" r:id="rId16"/>
    <p:sldId id="565" r:id="rId17"/>
    <p:sldId id="566" r:id="rId18"/>
    <p:sldId id="567" r:id="rId19"/>
    <p:sldId id="568" r:id="rId20"/>
    <p:sldId id="3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37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181600"/>
            <a:ext cx="5334000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derived 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from: Data Structures Using C++ (D.S. Malik)</a:t>
            </a:r>
            <a:endParaRPr lang="en-US" sz="1050" i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Data Structures and Algorithms in C++ (Goodrich, </a:t>
            </a:r>
            <a:r>
              <a:rPr lang="en-US" sz="1050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5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2" descr="http://baadlauget.dk/wp-content/uploads/2014/02/ALighthous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3048000" cy="406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book refs:</a:t>
            </a:r>
          </a:p>
          <a:p>
            <a:pPr lvl="1"/>
            <a:r>
              <a:rPr lang="en-US" dirty="0" smtClean="0"/>
              <a:t>Array-based lists</a:t>
            </a:r>
          </a:p>
          <a:p>
            <a:pPr lvl="2"/>
            <a:r>
              <a:rPr lang="en-US" dirty="0" smtClean="0"/>
              <a:t>See Chapter 3</a:t>
            </a:r>
          </a:p>
          <a:p>
            <a:pPr lvl="1"/>
            <a:r>
              <a:rPr lang="en-US" dirty="0" smtClean="0"/>
              <a:t>Linked Lists</a:t>
            </a:r>
          </a:p>
          <a:p>
            <a:pPr lvl="2"/>
            <a:r>
              <a:rPr lang="en-US" dirty="0" smtClean="0"/>
              <a:t>See Chapter 5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Code for Sequential Search works the same for array based lists and linked list</a:t>
            </a:r>
          </a:p>
          <a:p>
            <a:pPr lvl="2"/>
            <a:r>
              <a:rPr lang="en-US" dirty="0" smtClean="0"/>
              <a:t>See code circa page 499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056160">
            <a:off x="4418103" y="1703658"/>
            <a:ext cx="3912353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</a:t>
            </a:r>
          </a:p>
          <a:p>
            <a:r>
              <a:rPr lang="en-US" b="1" dirty="0" smtClean="0"/>
              <a:t>You were always using something as a</a:t>
            </a:r>
          </a:p>
          <a:p>
            <a:r>
              <a:rPr lang="en-US" b="1" dirty="0" smtClean="0"/>
              <a:t>UNIQUE key</a:t>
            </a:r>
          </a:p>
          <a:p>
            <a:r>
              <a:rPr lang="en-US" b="1" dirty="0" smtClean="0"/>
              <a:t>to find the item being searched for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 rot="21065976">
            <a:off x="3475794" y="914646"/>
            <a:ext cx="468852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POINT IS</a:t>
            </a:r>
          </a:p>
          <a:p>
            <a:pPr lvl="1"/>
            <a:r>
              <a:rPr lang="en-US" dirty="0"/>
              <a:t>You have seen sequential searches (A LOT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8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Sequential Search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854" y="1143000"/>
            <a:ext cx="6744154" cy="3970318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arrayListType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&gt;::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seqSearch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 item)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endParaRPr lang="en-US" sz="1400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found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length;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loc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(list[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== item)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found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(found)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-1;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//end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seqSearch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2054" y="1981200"/>
            <a:ext cx="4876800" cy="44958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Count number of comparisons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i="1" dirty="0" smtClean="0"/>
              <a:t>list</a:t>
            </a:r>
            <a:r>
              <a:rPr lang="en-US" sz="1800" dirty="0" smtClean="0"/>
              <a:t> and </a:t>
            </a:r>
            <a:r>
              <a:rPr lang="en-US" sz="1800" i="1" dirty="0" smtClean="0"/>
              <a:t>length</a:t>
            </a:r>
            <a:r>
              <a:rPr lang="en-US" sz="1800" dirty="0" smtClean="0"/>
              <a:t> are member variables </a:t>
            </a:r>
            <a:br>
              <a:rPr lang="en-US" sz="1800" dirty="0" smtClean="0"/>
            </a:br>
            <a:r>
              <a:rPr lang="en-US" sz="1800" dirty="0" smtClean="0"/>
              <a:t>of class </a:t>
            </a:r>
            <a:r>
              <a:rPr lang="en-US" sz="1800" dirty="0" err="1" smtClean="0"/>
              <a:t>arrayListType</a:t>
            </a:r>
            <a:endParaRPr lang="en-US" sz="1800" dirty="0" smtClean="0"/>
          </a:p>
          <a:p>
            <a:pPr lvl="2"/>
            <a:r>
              <a:rPr lang="en-US" sz="1400" i="1" dirty="0" smtClean="0"/>
              <a:t>N</a:t>
            </a:r>
            <a:r>
              <a:rPr lang="en-US" sz="1400" dirty="0" smtClean="0"/>
              <a:t> = length</a:t>
            </a:r>
          </a:p>
          <a:p>
            <a:pPr lvl="1"/>
            <a:endParaRPr lang="en-US" sz="1800" dirty="0"/>
          </a:p>
          <a:p>
            <a:pPr lvl="1"/>
            <a:r>
              <a:rPr lang="en-US" sz="1800" b="1" dirty="0" smtClean="0"/>
              <a:t>Worst case results in </a:t>
            </a:r>
            <a:r>
              <a:rPr lang="en-US" sz="1800" b="1" i="1" dirty="0" smtClean="0"/>
              <a:t>N</a:t>
            </a:r>
            <a:r>
              <a:rPr lang="en-US" sz="1800" b="1" dirty="0" smtClean="0"/>
              <a:t> comparisons</a:t>
            </a:r>
          </a:p>
          <a:p>
            <a:pPr lvl="2"/>
            <a:r>
              <a:rPr lang="en-US" sz="1400" b="1" dirty="0" smtClean="0"/>
              <a:t>O(N)</a:t>
            </a:r>
            <a:endParaRPr lang="en-US" sz="1400" b="1" dirty="0"/>
          </a:p>
          <a:p>
            <a:pPr lvl="1"/>
            <a:endParaRPr lang="en-US" sz="1800" dirty="0" smtClean="0"/>
          </a:p>
          <a:p>
            <a:pPr lvl="1"/>
            <a:r>
              <a:rPr lang="en-US" sz="1800" i="1" dirty="0" smtClean="0"/>
              <a:t>Aside:</a:t>
            </a:r>
          </a:p>
          <a:p>
            <a:pPr lvl="2"/>
            <a:r>
              <a:rPr lang="en-US" sz="1400" i="1" dirty="0" smtClean="0"/>
              <a:t>Best case takes 1 compare</a:t>
            </a:r>
          </a:p>
          <a:p>
            <a:pPr lvl="3"/>
            <a:r>
              <a:rPr lang="en-US" sz="1200" i="1" dirty="0" smtClean="0"/>
              <a:t>O(1)</a:t>
            </a:r>
          </a:p>
          <a:p>
            <a:pPr lvl="2"/>
            <a:r>
              <a:rPr lang="en-US" sz="1400" i="1" dirty="0" smtClean="0"/>
              <a:t>Average case (consider all cases, divide by N)</a:t>
            </a:r>
          </a:p>
          <a:p>
            <a:pPr lvl="3"/>
            <a:r>
              <a:rPr lang="en-US" sz="1200" i="1" dirty="0" smtClean="0"/>
              <a:t>(1+2+3+…+N) / N</a:t>
            </a:r>
            <a:br>
              <a:rPr lang="en-US" sz="1200" i="1" dirty="0" smtClean="0"/>
            </a:br>
            <a:r>
              <a:rPr lang="en-US" sz="1200" i="1" dirty="0" smtClean="0"/>
              <a:t>= (N^2 + N) / 2N</a:t>
            </a:r>
            <a:br>
              <a:rPr lang="en-US" sz="1200" i="1" dirty="0" smtClean="0"/>
            </a:br>
            <a:r>
              <a:rPr lang="en-US" sz="1200" i="1" dirty="0" smtClean="0"/>
              <a:t>= (N + 1) / 2</a:t>
            </a:r>
            <a:br>
              <a:rPr lang="en-US" sz="1200" i="1" dirty="0" smtClean="0"/>
            </a:br>
            <a:r>
              <a:rPr lang="en-US" sz="1200" i="1" dirty="0" smtClean="0"/>
              <a:t>= O(N)</a:t>
            </a:r>
          </a:p>
          <a:p>
            <a:pPr lvl="1"/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113318"/>
            <a:ext cx="2167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Code from book, circa page 499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818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Searching</a:t>
            </a:r>
          </a:p>
          <a:p>
            <a:pPr lvl="2"/>
            <a:r>
              <a:rPr lang="en-US" dirty="0" smtClean="0"/>
              <a:t>General</a:t>
            </a:r>
          </a:p>
          <a:p>
            <a:pPr lvl="2"/>
            <a:r>
              <a:rPr lang="en-US" dirty="0" smtClean="0"/>
              <a:t>Sequential </a:t>
            </a:r>
            <a:r>
              <a:rPr lang="en-US" dirty="0"/>
              <a:t>(Linear)</a:t>
            </a:r>
          </a:p>
          <a:p>
            <a:pPr lvl="1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Searching</a:t>
            </a:r>
          </a:p>
          <a:p>
            <a:pPr lvl="2"/>
            <a:r>
              <a:rPr lang="en-US" dirty="0" smtClean="0"/>
              <a:t>Binary</a:t>
            </a:r>
          </a:p>
        </p:txBody>
      </p:sp>
    </p:spTree>
    <p:extLst>
      <p:ext uri="{BB962C8B-B14F-4D97-AF65-F5344CB8AC3E}">
        <p14:creationId xmlns:p14="http://schemas.microsoft.com/office/powerpoint/2010/main" val="9851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Recall: Using</a:t>
            </a:r>
            <a:r>
              <a:rPr lang="en-US" baseline="0" dirty="0" smtClean="0"/>
              <a:t> a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14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Keep cutting the search area in half</a:t>
            </a:r>
          </a:p>
          <a:p>
            <a:pPr lvl="2"/>
            <a:endParaRPr lang="en-US" dirty="0"/>
          </a:p>
          <a:p>
            <a:r>
              <a:rPr lang="en-US" dirty="0" smtClean="0"/>
              <a:t>Open dictionary to the middle</a:t>
            </a:r>
          </a:p>
          <a:p>
            <a:pPr lvl="1"/>
            <a:r>
              <a:rPr lang="en-US" dirty="0" smtClean="0"/>
              <a:t>Then to ¼ or ¾ mark</a:t>
            </a:r>
          </a:p>
          <a:p>
            <a:pPr lvl="2"/>
            <a:r>
              <a:rPr lang="en-US" dirty="0" smtClean="0"/>
              <a:t>Then (1/8 or 3/8 mark) or (5/8 or 7/8)</a:t>
            </a:r>
          </a:p>
          <a:p>
            <a:pPr lvl="3"/>
            <a:r>
              <a:rPr lang="en-US" dirty="0" smtClean="0"/>
              <a:t>Then …</a:t>
            </a:r>
          </a:p>
        </p:txBody>
      </p:sp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665" y="3905250"/>
            <a:ext cx="5905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36" y="3945814"/>
            <a:ext cx="5524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" name="Group 38"/>
          <p:cNvGrpSpPr/>
          <p:nvPr/>
        </p:nvGrpSpPr>
        <p:grpSpPr>
          <a:xfrm>
            <a:off x="5141509" y="3946383"/>
            <a:ext cx="620261" cy="762616"/>
            <a:chOff x="5141509" y="3946383"/>
            <a:chExt cx="620261" cy="762616"/>
          </a:xfrm>
        </p:grpSpPr>
        <p:pic>
          <p:nvPicPr>
            <p:cNvPr id="9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1509" y="3966049"/>
              <a:ext cx="2381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7445" y="3946383"/>
              <a:ext cx="314325" cy="75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8" name="Group 37"/>
          <p:cNvGrpSpPr/>
          <p:nvPr/>
        </p:nvGrpSpPr>
        <p:grpSpPr>
          <a:xfrm>
            <a:off x="5879768" y="3899753"/>
            <a:ext cx="1710093" cy="789580"/>
            <a:chOff x="5879768" y="3899753"/>
            <a:chExt cx="1710093" cy="789580"/>
          </a:xfrm>
        </p:grpSpPr>
        <p:pic>
          <p:nvPicPr>
            <p:cNvPr id="4" name="Picture 1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3111" y="3899753"/>
              <a:ext cx="666750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3287" y="3946383"/>
              <a:ext cx="44767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768" y="3946383"/>
              <a:ext cx="514350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7" name="Group 36"/>
          <p:cNvGrpSpPr/>
          <p:nvPr/>
        </p:nvGrpSpPr>
        <p:grpSpPr>
          <a:xfrm>
            <a:off x="558847" y="3948112"/>
            <a:ext cx="3319818" cy="827467"/>
            <a:chOff x="558847" y="3948112"/>
            <a:chExt cx="3319818" cy="827467"/>
          </a:xfrm>
        </p:grpSpPr>
        <p:pic>
          <p:nvPicPr>
            <p:cNvPr id="6" name="Picture 1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2415" y="3952875"/>
              <a:ext cx="476250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1409" y="3948112"/>
              <a:ext cx="476250" cy="75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5147" y="3990975"/>
              <a:ext cx="533400" cy="75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7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4122" y="3992349"/>
              <a:ext cx="523875" cy="771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8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124" y="4013579"/>
              <a:ext cx="514350" cy="75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29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847" y="4013579"/>
              <a:ext cx="5715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816022" y="5334000"/>
            <a:ext cx="7737428" cy="971573"/>
            <a:chOff x="816022" y="5334000"/>
            <a:chExt cx="7737428" cy="971573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0" y="5334000"/>
              <a:ext cx="552450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9032" y="5381625"/>
              <a:ext cx="581025" cy="781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3884" y="5401860"/>
              <a:ext cx="571500" cy="790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5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8711" y="5419630"/>
              <a:ext cx="771525" cy="790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6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7686" y="5456024"/>
              <a:ext cx="581025" cy="790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7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4697" y="5476898"/>
              <a:ext cx="628650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8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3347" y="5476898"/>
              <a:ext cx="590550" cy="809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9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3897" y="5476898"/>
              <a:ext cx="56197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12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7611" y="5456024"/>
              <a:ext cx="600075" cy="847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13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7009" y="5494124"/>
              <a:ext cx="552450" cy="75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4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5697" y="5476898"/>
              <a:ext cx="5048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5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8947" y="5426454"/>
              <a:ext cx="666750" cy="819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6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022" y="5562623"/>
              <a:ext cx="5429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&quot;No&quot; Symbol 29"/>
          <p:cNvSpPr/>
          <p:nvPr/>
        </p:nvSpPr>
        <p:spPr>
          <a:xfrm>
            <a:off x="816022" y="5240230"/>
            <a:ext cx="7787064" cy="1222161"/>
          </a:xfrm>
          <a:prstGeom prst="noSmoking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95054" y="1828800"/>
            <a:ext cx="2486578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Find </a:t>
            </a:r>
            <a:r>
              <a:rPr lang="en-US" sz="3200" b="1" dirty="0" smtClean="0"/>
              <a:t>H</a:t>
            </a:r>
            <a:r>
              <a:rPr lang="en-US" sz="2800" dirty="0" smtClean="0"/>
              <a:t>appiness</a:t>
            </a:r>
            <a:endParaRPr lang="en-US" sz="2800" dirty="0"/>
          </a:p>
        </p:txBody>
      </p:sp>
      <p:sp>
        <p:nvSpPr>
          <p:cNvPr id="32" name="&quot;No&quot; Symbol 31"/>
          <p:cNvSpPr/>
          <p:nvPr/>
        </p:nvSpPr>
        <p:spPr>
          <a:xfrm>
            <a:off x="457200" y="3913685"/>
            <a:ext cx="3421465" cy="829765"/>
          </a:xfrm>
          <a:prstGeom prst="noSmoking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&quot;No&quot; Symbol 32"/>
          <p:cNvSpPr/>
          <p:nvPr/>
        </p:nvSpPr>
        <p:spPr>
          <a:xfrm>
            <a:off x="5879768" y="3976332"/>
            <a:ext cx="1789776" cy="696889"/>
          </a:xfrm>
          <a:prstGeom prst="noSmoking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&quot;No&quot; Symbol 33"/>
          <p:cNvSpPr/>
          <p:nvPr/>
        </p:nvSpPr>
        <p:spPr>
          <a:xfrm>
            <a:off x="5080663" y="3943635"/>
            <a:ext cx="794982" cy="822704"/>
          </a:xfrm>
          <a:prstGeom prst="noSmoking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&quot;No&quot; Symbol 34"/>
          <p:cNvSpPr/>
          <p:nvPr/>
        </p:nvSpPr>
        <p:spPr>
          <a:xfrm>
            <a:off x="3916765" y="3913685"/>
            <a:ext cx="615571" cy="784604"/>
          </a:xfrm>
          <a:prstGeom prst="noSmoking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187357" y="4282051"/>
            <a:ext cx="3193353" cy="428505"/>
            <a:chOff x="4423804" y="2566987"/>
            <a:chExt cx="4317303" cy="842843"/>
          </a:xfrm>
        </p:grpSpPr>
        <p:pic>
          <p:nvPicPr>
            <p:cNvPr id="40" name="Picture 29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804" y="2590800"/>
              <a:ext cx="5715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14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782" y="2609850"/>
              <a:ext cx="5048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14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2552" y="2609850"/>
              <a:ext cx="5048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5054" y="2609850"/>
              <a:ext cx="2381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16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3193" y="2609850"/>
              <a:ext cx="542925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2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0907" y="2605087"/>
              <a:ext cx="476250" cy="75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9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7157" y="2581155"/>
              <a:ext cx="56197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9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9132" y="2566987"/>
              <a:ext cx="56197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9" name="TextBox 48"/>
          <p:cNvSpPr txBox="1"/>
          <p:nvPr/>
        </p:nvSpPr>
        <p:spPr>
          <a:xfrm rot="21125343">
            <a:off x="173582" y="196334"/>
            <a:ext cx="8899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5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Recall:</a:t>
            </a:r>
            <a:r>
              <a:rPr lang="en-US" baseline="0" dirty="0" smtClean="0"/>
              <a:t>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By investigating dictionaries</a:t>
            </a:r>
          </a:p>
          <a:p>
            <a:pPr lvl="1"/>
            <a:r>
              <a:rPr lang="en-US" dirty="0" smtClean="0"/>
              <a:t>We discovered an </a:t>
            </a:r>
            <a:r>
              <a:rPr lang="en-US" b="1" i="1" dirty="0" smtClean="0"/>
              <a:t>ordering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allows us to perform a </a:t>
            </a:r>
            <a:r>
              <a:rPr lang="en-US" b="1" i="1" dirty="0" smtClean="0"/>
              <a:t>binary search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Binary Search</a:t>
            </a:r>
          </a:p>
          <a:p>
            <a:pPr lvl="1"/>
            <a:r>
              <a:rPr lang="en-US" dirty="0" smtClean="0"/>
              <a:t>REQUIRES an ORDERED List</a:t>
            </a:r>
          </a:p>
          <a:p>
            <a:endParaRPr lang="en-US" dirty="0" smtClean="0"/>
          </a:p>
          <a:p>
            <a:r>
              <a:rPr lang="en-US" dirty="0" smtClean="0"/>
              <a:t>Binary Search is</a:t>
            </a:r>
          </a:p>
          <a:p>
            <a:pPr lvl="1"/>
            <a:r>
              <a:rPr lang="en-US" dirty="0" smtClean="0"/>
              <a:t>O(log n)</a:t>
            </a:r>
          </a:p>
          <a:p>
            <a:pPr lvl="1"/>
            <a:r>
              <a:rPr lang="en-US" dirty="0" smtClean="0"/>
              <a:t>Uses a Divide and Conquer Strategy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 rot="21125343">
            <a:off x="173582" y="196334"/>
            <a:ext cx="8899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47983"/>
            <a:ext cx="8305800" cy="3046988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BinarySearchForInteger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(vector&lt;</a:t>
            </a:r>
            <a:r>
              <a:rPr lang="en-US" sz="16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v,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from,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to,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 &gt; to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-1;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i="1" dirty="0" smtClean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600" i="1" dirty="0" err="1" smtClean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600" i="1" dirty="0" smtClean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found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endParaRPr lang="en-US" sz="1600" dirty="0" smtClean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mid = (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 + to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)/2;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(v[mid] ==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mid;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 v[mid])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search(v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mid+1, to, 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search(v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from, mid-1,val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3900" y="5966400"/>
            <a:ext cx="4381500" cy="457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2000" i="1" dirty="0" smtClean="0"/>
              <a:t>See also Code </a:t>
            </a:r>
            <a:r>
              <a:rPr lang="en-US" sz="2000" i="1" dirty="0" smtClean="0"/>
              <a:t>from book circa page 503</a:t>
            </a:r>
            <a:endParaRPr lang="en-US" sz="2000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05400" y="2291951"/>
            <a:ext cx="3810000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Count number of comparisons</a:t>
            </a:r>
          </a:p>
          <a:p>
            <a:pPr lvl="1"/>
            <a:r>
              <a:rPr lang="en-US" sz="1600" dirty="0" smtClean="0"/>
              <a:t>Note </a:t>
            </a:r>
            <a:r>
              <a:rPr lang="en-US" sz="1600" i="1" dirty="0" smtClean="0"/>
              <a:t>list</a:t>
            </a:r>
            <a:r>
              <a:rPr lang="en-US" sz="1600" dirty="0" smtClean="0"/>
              <a:t> and </a:t>
            </a:r>
            <a:r>
              <a:rPr lang="en-US" sz="1600" i="1" dirty="0" smtClean="0"/>
              <a:t>length</a:t>
            </a:r>
            <a:r>
              <a:rPr lang="en-US" sz="1600" dirty="0" smtClean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are </a:t>
            </a:r>
            <a:r>
              <a:rPr lang="en-US" sz="1600" dirty="0" smtClean="0"/>
              <a:t>member variables </a:t>
            </a:r>
            <a:br>
              <a:rPr lang="en-US" sz="1600" dirty="0" smtClean="0"/>
            </a:br>
            <a:r>
              <a:rPr lang="en-US" sz="1600" dirty="0" smtClean="0"/>
              <a:t>of class </a:t>
            </a:r>
            <a:r>
              <a:rPr lang="en-US" sz="1600" dirty="0" err="1" smtClean="0"/>
              <a:t>orderedArrayListType</a:t>
            </a:r>
            <a:endParaRPr lang="en-US" sz="1600" dirty="0" smtClean="0"/>
          </a:p>
          <a:p>
            <a:pPr lvl="2"/>
            <a:r>
              <a:rPr lang="en-US" sz="1200" i="1" dirty="0" smtClean="0"/>
              <a:t>N</a:t>
            </a:r>
            <a:r>
              <a:rPr lang="en-US" sz="1200" dirty="0" smtClean="0"/>
              <a:t> = length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b="1" dirty="0" smtClean="0"/>
              <a:t>Worst case results in </a:t>
            </a:r>
            <a:r>
              <a:rPr lang="en-US" sz="1600" b="1" i="1" dirty="0" smtClean="0"/>
              <a:t>N</a:t>
            </a:r>
            <a:r>
              <a:rPr lang="en-US" sz="1600" b="1" dirty="0" smtClean="0"/>
              <a:t> comparisons</a:t>
            </a:r>
          </a:p>
          <a:p>
            <a:pPr lvl="2"/>
            <a:r>
              <a:rPr lang="en-US" sz="1200" b="1" dirty="0" smtClean="0"/>
              <a:t>O(</a:t>
            </a:r>
            <a:r>
              <a:rPr lang="en-US" sz="1200" b="1" dirty="0" err="1" smtClean="0"/>
              <a:t>lg</a:t>
            </a:r>
            <a:r>
              <a:rPr lang="en-US" sz="1200" b="1" dirty="0" smtClean="0"/>
              <a:t> N)</a:t>
            </a:r>
          </a:p>
        </p:txBody>
      </p:sp>
    </p:spTree>
    <p:extLst>
      <p:ext uri="{BB962C8B-B14F-4D97-AF65-F5344CB8AC3E}">
        <p14:creationId xmlns:p14="http://schemas.microsoft.com/office/powerpoint/2010/main" val="18009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914400"/>
            <a:ext cx="8763000" cy="5509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orderedArrayListType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&gt;::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binarySearch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 item)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endParaRPr lang="en-US" sz="1600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first = 0;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last = length - 1;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mid;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found =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(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first &lt;=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last)  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(!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found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)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mid = (first + last) / 2;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(list[mid] == item)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found =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(list[mid] &gt; item)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last = mid - 1;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first = mid + 1;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(found)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mid;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-1;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//end </a:t>
            </a:r>
            <a:r>
              <a:rPr lang="en-US" sz="1600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binarySearch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3900" y="5966400"/>
            <a:ext cx="4381500" cy="457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i="1" dirty="0" smtClean="0"/>
              <a:t>Code </a:t>
            </a:r>
            <a:r>
              <a:rPr lang="en-US" sz="2000" i="1" dirty="0" smtClean="0"/>
              <a:t>from book circa page 503</a:t>
            </a:r>
            <a:endParaRPr lang="en-US" sz="2000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92054" y="3124200"/>
            <a:ext cx="4823346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Count number of comparisons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i="1" dirty="0" smtClean="0"/>
              <a:t>list</a:t>
            </a:r>
            <a:r>
              <a:rPr lang="en-US" sz="1800" dirty="0" smtClean="0"/>
              <a:t> and </a:t>
            </a:r>
            <a:r>
              <a:rPr lang="en-US" sz="1800" i="1" dirty="0" smtClean="0"/>
              <a:t>length</a:t>
            </a:r>
            <a:r>
              <a:rPr lang="en-US" sz="1800" dirty="0" smtClean="0"/>
              <a:t> are member variables </a:t>
            </a:r>
            <a:br>
              <a:rPr lang="en-US" sz="1800" dirty="0" smtClean="0"/>
            </a:br>
            <a:r>
              <a:rPr lang="en-US" sz="1800" dirty="0" smtClean="0"/>
              <a:t>of class </a:t>
            </a:r>
            <a:r>
              <a:rPr lang="en-US" sz="1800" dirty="0" err="1" smtClean="0"/>
              <a:t>orderedArrayListType</a:t>
            </a:r>
            <a:endParaRPr lang="en-US" sz="1800" dirty="0" smtClean="0"/>
          </a:p>
          <a:p>
            <a:pPr lvl="2"/>
            <a:r>
              <a:rPr lang="en-US" sz="1400" i="1" dirty="0" smtClean="0"/>
              <a:t>N</a:t>
            </a:r>
            <a:r>
              <a:rPr lang="en-US" sz="1400" dirty="0" smtClean="0"/>
              <a:t> = length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Worst case results in </a:t>
            </a:r>
            <a:r>
              <a:rPr lang="en-US" sz="1800" b="1" i="1" dirty="0" smtClean="0"/>
              <a:t>N</a:t>
            </a:r>
            <a:r>
              <a:rPr lang="en-US" sz="1800" b="1" dirty="0" smtClean="0"/>
              <a:t> comparisons</a:t>
            </a:r>
          </a:p>
          <a:p>
            <a:pPr lvl="2"/>
            <a:r>
              <a:rPr lang="en-US" sz="1400" b="1" dirty="0" smtClean="0"/>
              <a:t>O(</a:t>
            </a:r>
            <a:r>
              <a:rPr lang="en-US" sz="1400" b="1" dirty="0" err="1" smtClean="0"/>
              <a:t>lg</a:t>
            </a:r>
            <a:r>
              <a:rPr lang="en-US" sz="1400" b="1" dirty="0" smtClean="0"/>
              <a:t> N)</a:t>
            </a:r>
          </a:p>
        </p:txBody>
      </p:sp>
    </p:spTree>
    <p:extLst>
      <p:ext uri="{BB962C8B-B14F-4D97-AF65-F5344CB8AC3E}">
        <p14:creationId xmlns:p14="http://schemas.microsoft.com/office/powerpoint/2010/main" val="2910573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Searching</a:t>
            </a:r>
          </a:p>
          <a:p>
            <a:pPr lvl="2"/>
            <a:r>
              <a:rPr lang="en-US" dirty="0" smtClean="0"/>
              <a:t>General</a:t>
            </a:r>
          </a:p>
          <a:p>
            <a:pPr lvl="2"/>
            <a:r>
              <a:rPr lang="en-US" dirty="0" smtClean="0"/>
              <a:t>Sequential </a:t>
            </a:r>
            <a:r>
              <a:rPr lang="en-US" dirty="0"/>
              <a:t>(Linear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Binary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Searching</a:t>
            </a:r>
          </a:p>
          <a:p>
            <a:pPr lvl="2"/>
            <a:r>
              <a:rPr lang="en-US" dirty="0" smtClean="0"/>
              <a:t>Closing Comments</a:t>
            </a:r>
          </a:p>
          <a:p>
            <a:pPr lvl="3"/>
            <a:r>
              <a:rPr lang="en-US" dirty="0" smtClean="0"/>
              <a:t>Lower bound on Comparison Based Search Algorithms</a:t>
            </a:r>
          </a:p>
        </p:txBody>
      </p:sp>
    </p:spTree>
    <p:extLst>
      <p:ext uri="{BB962C8B-B14F-4D97-AF65-F5344CB8AC3E}">
        <p14:creationId xmlns:p14="http://schemas.microsoft.com/office/powerpoint/2010/main" val="38281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Based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Sequential (linear) </a:t>
            </a:r>
            <a:r>
              <a:rPr lang="en-US" dirty="0" smtClean="0"/>
              <a:t>and Binary Searches</a:t>
            </a:r>
          </a:p>
          <a:p>
            <a:pPr lvl="1"/>
            <a:r>
              <a:rPr lang="en-US" dirty="0" smtClean="0"/>
              <a:t>Are Comparison Based Searches</a:t>
            </a:r>
          </a:p>
          <a:p>
            <a:pPr lvl="2"/>
            <a:r>
              <a:rPr lang="en-US" dirty="0" smtClean="0"/>
              <a:t>Sequential is O(N)</a:t>
            </a:r>
          </a:p>
          <a:p>
            <a:pPr lvl="2"/>
            <a:r>
              <a:rPr lang="en-US" dirty="0" smtClean="0"/>
              <a:t>Binary is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b="1" u="sng" dirty="0" smtClean="0"/>
              <a:t>linear search</a:t>
            </a:r>
            <a:r>
              <a:rPr lang="en-US" dirty="0" smtClean="0"/>
              <a:t> checks each element one at a time, starting from the beginning of the list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u="sng" dirty="0" smtClean="0"/>
              <a:t>binary search</a:t>
            </a:r>
            <a:r>
              <a:rPr lang="en-US" dirty="0" smtClean="0"/>
              <a:t> repeatedly divides the search space in half until it finds the value</a:t>
            </a:r>
          </a:p>
          <a:p>
            <a:pPr lvl="1"/>
            <a:r>
              <a:rPr lang="en-US" dirty="0" smtClean="0"/>
              <a:t>This assumes the list is sorted</a:t>
            </a:r>
          </a:p>
          <a:p>
            <a:pPr lvl="1"/>
            <a:r>
              <a:rPr lang="en-US" dirty="0" smtClean="0"/>
              <a:t>Requires a data structure that supports immediate O(1) look-up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Gives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124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Thus for </a:t>
            </a:r>
            <a:r>
              <a:rPr lang="en-US" dirty="0"/>
              <a:t>a search algorithm to be (worst-case)</a:t>
            </a:r>
            <a:br>
              <a:rPr lang="en-US" dirty="0"/>
            </a:br>
            <a:r>
              <a:rPr lang="en-US" dirty="0"/>
              <a:t>faster than O(</a:t>
            </a:r>
            <a:r>
              <a:rPr lang="en-US" dirty="0" err="1"/>
              <a:t>lg</a:t>
            </a:r>
            <a:r>
              <a:rPr lang="en-US" dirty="0"/>
              <a:t> N)</a:t>
            </a:r>
          </a:p>
          <a:p>
            <a:pPr lvl="1"/>
            <a:r>
              <a:rPr lang="en-US" dirty="0"/>
              <a:t>It cannot be comparison based</a:t>
            </a:r>
          </a:p>
          <a:p>
            <a:endParaRPr lang="en-US" dirty="0" smtClean="0"/>
          </a:p>
          <a:p>
            <a:r>
              <a:rPr lang="en-US" dirty="0" smtClean="0"/>
              <a:t>Knowing </a:t>
            </a:r>
            <a:r>
              <a:rPr lang="en-US" dirty="0" smtClean="0"/>
              <a:t>this result is good thing</a:t>
            </a:r>
          </a:p>
          <a:p>
            <a:pPr lvl="1"/>
            <a:r>
              <a:rPr lang="en-US" dirty="0" smtClean="0"/>
              <a:t>Math helps CS again</a:t>
            </a:r>
          </a:p>
          <a:p>
            <a:endParaRPr lang="en-US" dirty="0" smtClean="0"/>
          </a:p>
          <a:p>
            <a:r>
              <a:rPr lang="en-US" dirty="0" smtClean="0"/>
              <a:t>Implication is: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 smtClean="0"/>
              <a:t>do a search faster will require something more than just comparisons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7373417" cy="219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93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Priority Queues</a:t>
            </a:r>
            <a:endParaRPr lang="en-US" dirty="0"/>
          </a:p>
          <a:p>
            <a:pPr lvl="1"/>
            <a:r>
              <a:rPr lang="en-US" dirty="0"/>
              <a:t>Unordered List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Ordered </a:t>
            </a:r>
            <a:r>
              <a:rPr lang="en-US" dirty="0"/>
              <a:t>List </a:t>
            </a:r>
            <a:r>
              <a:rPr lang="en-US" dirty="0" smtClean="0"/>
              <a:t>implementation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(of This Part)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for more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128661">
            <a:off x="4559992" y="2698375"/>
            <a:ext cx="3707105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Peek into future</a:t>
            </a:r>
          </a:p>
          <a:p>
            <a:r>
              <a:rPr lang="en-US" dirty="0" smtClean="0"/>
              <a:t>     Hash Tables do Searches</a:t>
            </a:r>
          </a:p>
          <a:p>
            <a:r>
              <a:rPr lang="en-US" dirty="0" smtClean="0"/>
              <a:t>      in the worst case O(n)</a:t>
            </a:r>
          </a:p>
          <a:p>
            <a:r>
              <a:rPr lang="en-US" dirty="0" smtClean="0"/>
              <a:t>      but average case O(1)</a:t>
            </a:r>
          </a:p>
          <a:p>
            <a:endParaRPr lang="en-US" dirty="0"/>
          </a:p>
          <a:p>
            <a:r>
              <a:rPr lang="en-US" dirty="0" smtClean="0"/>
              <a:t>       O(n) is NOT better than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r>
              <a:rPr lang="en-US" dirty="0" smtClean="0"/>
              <a:t>       but on average it can be faster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O(1) is faster than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endParaRPr lang="en-US" dirty="0"/>
          </a:p>
          <a:p>
            <a:r>
              <a:rPr lang="en-US" dirty="0" smtClean="0"/>
              <a:t>        This “average” case analysis will</a:t>
            </a:r>
          </a:p>
          <a:p>
            <a:r>
              <a:rPr lang="en-US" dirty="0"/>
              <a:t> </a:t>
            </a:r>
            <a:r>
              <a:rPr lang="en-US" dirty="0" smtClean="0"/>
              <a:t>        show up in later classes</a:t>
            </a: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and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Searching</a:t>
            </a:r>
          </a:p>
          <a:p>
            <a:pPr lvl="1"/>
            <a:r>
              <a:rPr lang="en-US" dirty="0"/>
              <a:t>Sequential</a:t>
            </a:r>
          </a:p>
          <a:p>
            <a:pPr lvl="1"/>
            <a:r>
              <a:rPr lang="en-US" dirty="0"/>
              <a:t>Binary</a:t>
            </a:r>
          </a:p>
        </p:txBody>
      </p:sp>
      <p:pic>
        <p:nvPicPr>
          <p:cNvPr id="4" name="Picture 2" descr="http://baadlauget.dk/wp-content/uploads/2014/02/ALighthous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75382"/>
            <a:ext cx="1295400" cy="1727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1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(chapter 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various search algorithms</a:t>
            </a:r>
          </a:p>
          <a:p>
            <a:endParaRPr lang="en-US" dirty="0" smtClean="0"/>
          </a:p>
          <a:p>
            <a:r>
              <a:rPr lang="en-US" dirty="0" smtClean="0"/>
              <a:t>Explore how to implement</a:t>
            </a:r>
          </a:p>
          <a:p>
            <a:pPr lvl="1"/>
            <a:r>
              <a:rPr lang="en-US" dirty="0" smtClean="0"/>
              <a:t>sequential and binary search algorithms</a:t>
            </a:r>
          </a:p>
          <a:p>
            <a:endParaRPr lang="en-US" dirty="0" smtClean="0"/>
          </a:p>
          <a:p>
            <a:r>
              <a:rPr lang="en-US" dirty="0" smtClean="0"/>
              <a:t>Discover how sequential and binary search algorithms perform</a:t>
            </a:r>
          </a:p>
          <a:p>
            <a:endParaRPr lang="en-US" dirty="0"/>
          </a:p>
          <a:p>
            <a:r>
              <a:rPr lang="en-US" dirty="0" smtClean="0"/>
              <a:t>Be aware of lower bound on comparison-based search algorithms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Questions?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Searching</a:t>
            </a:r>
          </a:p>
          <a:p>
            <a:pPr lvl="2"/>
            <a:r>
              <a:rPr lang="en-US" dirty="0" smtClean="0"/>
              <a:t>General</a:t>
            </a:r>
          </a:p>
          <a:p>
            <a:pPr lvl="2"/>
            <a:r>
              <a:rPr lang="en-US" dirty="0" smtClean="0"/>
              <a:t>Sequential (Linear)</a:t>
            </a:r>
          </a:p>
          <a:p>
            <a:pPr lvl="2"/>
            <a:r>
              <a:rPr lang="en-US" dirty="0" smtClean="0"/>
              <a:t>Binary</a:t>
            </a:r>
          </a:p>
        </p:txBody>
      </p:sp>
    </p:spTree>
    <p:extLst>
      <p:ext uri="{BB962C8B-B14F-4D97-AF65-F5344CB8AC3E}">
        <p14:creationId xmlns:p14="http://schemas.microsoft.com/office/powerpoint/2010/main" val="37815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 Key</a:t>
            </a:r>
          </a:p>
          <a:p>
            <a:pPr lvl="1"/>
            <a:r>
              <a:rPr lang="en-US" dirty="0" smtClean="0"/>
              <a:t>Unique member of the item</a:t>
            </a:r>
          </a:p>
          <a:p>
            <a:pPr lvl="1"/>
            <a:r>
              <a:rPr lang="en-US" dirty="0" smtClean="0"/>
              <a:t>Used in searching, sorting, insertion, deletion</a:t>
            </a:r>
          </a:p>
          <a:p>
            <a:pPr lvl="1"/>
            <a:endParaRPr lang="en-US" dirty="0"/>
          </a:p>
          <a:p>
            <a:r>
              <a:rPr lang="en-US" dirty="0" smtClean="0"/>
              <a:t>Number of key comparisons</a:t>
            </a:r>
          </a:p>
          <a:p>
            <a:pPr lvl="1"/>
            <a:r>
              <a:rPr lang="en-US" dirty="0" smtClean="0"/>
              <a:t>Comparing the key of the search item with the key of an item in the list</a:t>
            </a:r>
          </a:p>
          <a:p>
            <a:pPr lvl="1"/>
            <a:endParaRPr lang="en-US" dirty="0"/>
          </a:p>
          <a:p>
            <a:pPr lvl="1"/>
            <a:r>
              <a:rPr lang="en-US" i="1" dirty="0" smtClean="0"/>
              <a:t>Book reference:</a:t>
            </a:r>
          </a:p>
          <a:p>
            <a:pPr lvl="2"/>
            <a:r>
              <a:rPr lang="en-US" i="1" dirty="0" smtClean="0"/>
              <a:t>Can use 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arrayListType</a:t>
            </a:r>
            <a:r>
              <a:rPr lang="en-US" i="1" dirty="0" smtClean="0"/>
              <a:t> from Chapter 3</a:t>
            </a:r>
          </a:p>
          <a:p>
            <a:pPr lvl="3"/>
            <a:r>
              <a:rPr lang="en-US" i="1" dirty="0" smtClean="0"/>
              <a:t>Implements a list and basic operations in an array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84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Searching</a:t>
            </a:r>
          </a:p>
          <a:p>
            <a:pPr lvl="2"/>
            <a:r>
              <a:rPr lang="en-US" dirty="0" smtClean="0"/>
              <a:t>General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Searching</a:t>
            </a:r>
          </a:p>
          <a:p>
            <a:pPr lvl="2"/>
            <a:r>
              <a:rPr lang="en-US" dirty="0" smtClean="0"/>
              <a:t>Sequential (Linear)</a:t>
            </a:r>
          </a:p>
          <a:p>
            <a:pPr lvl="2"/>
            <a:r>
              <a:rPr lang="en-US" dirty="0" smtClean="0"/>
              <a:t>Binary</a:t>
            </a:r>
          </a:p>
        </p:txBody>
      </p:sp>
    </p:spTree>
    <p:extLst>
      <p:ext uri="{BB962C8B-B14F-4D97-AF65-F5344CB8AC3E}">
        <p14:creationId xmlns:p14="http://schemas.microsoft.com/office/powerpoint/2010/main" val="38754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you have 1,000 action figures</a:t>
            </a:r>
          </a:p>
          <a:p>
            <a:pPr lvl="1"/>
            <a:r>
              <a:rPr lang="en-US" dirty="0" smtClean="0"/>
              <a:t>You keep them in an unorganized (but very cool) looking pile on your otherwise unused bed</a:t>
            </a:r>
          </a:p>
          <a:p>
            <a:pPr lvl="1"/>
            <a:endParaRPr lang="en-US" dirty="0"/>
          </a:p>
          <a:p>
            <a:r>
              <a:rPr lang="en-US" dirty="0" smtClean="0"/>
              <a:t>A friend comes over and wants </a:t>
            </a:r>
            <a:br>
              <a:rPr lang="en-US" dirty="0" smtClean="0"/>
            </a:br>
            <a:r>
              <a:rPr lang="en-US" dirty="0" smtClean="0"/>
              <a:t>to see the super rare and totally </a:t>
            </a:r>
            <a:br>
              <a:rPr lang="en-US" dirty="0" smtClean="0"/>
            </a:br>
            <a:r>
              <a:rPr lang="en-US" dirty="0" smtClean="0"/>
              <a:t>awesome </a:t>
            </a:r>
            <a:r>
              <a:rPr lang="en-US" dirty="0" err="1" smtClean="0"/>
              <a:t>Boba</a:t>
            </a:r>
            <a:r>
              <a:rPr lang="en-US" dirty="0" smtClean="0"/>
              <a:t> </a:t>
            </a:r>
            <a:r>
              <a:rPr lang="en-US" dirty="0" err="1" smtClean="0"/>
              <a:t>Fett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worst case how many action figures will you have to look at before you are guaranteed to have found the specified </a:t>
            </a:r>
            <a:r>
              <a:rPr lang="en-US" dirty="0" err="1" smtClean="0"/>
              <a:t>Boba</a:t>
            </a:r>
            <a:r>
              <a:rPr lang="en-US" dirty="0" smtClean="0"/>
              <a:t> </a:t>
            </a:r>
            <a:r>
              <a:rPr lang="en-US" dirty="0" err="1" smtClean="0"/>
              <a:t>Fett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2530" name="Picture 2" descr="http://vintageactionfigures.com/wp-content/uploads/2012/04/boba-fett-star-wars-ke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027" y="2438400"/>
            <a:ext cx="1489982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 rot="21125343">
            <a:off x="173582" y="196334"/>
            <a:ext cx="8899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Linear Search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Worst case: 1000</a:t>
            </a:r>
          </a:p>
          <a:p>
            <a:endParaRPr lang="en-US" dirty="0"/>
          </a:p>
          <a:p>
            <a:r>
              <a:rPr lang="en-US" dirty="0" smtClean="0"/>
              <a:t>If there were 10,000 action figures?</a:t>
            </a:r>
          </a:p>
          <a:p>
            <a:pPr lvl="1"/>
            <a:r>
              <a:rPr lang="en-US" dirty="0" smtClean="0"/>
              <a:t>Worst case is 10,000</a:t>
            </a:r>
          </a:p>
          <a:p>
            <a:r>
              <a:rPr lang="en-US" dirty="0" smtClean="0"/>
              <a:t>If there were 100,000?</a:t>
            </a:r>
          </a:p>
          <a:p>
            <a:pPr lvl="1"/>
            <a:r>
              <a:rPr lang="en-US" dirty="0" smtClean="0"/>
              <a:t>Worst case is 100,000</a:t>
            </a:r>
          </a:p>
          <a:p>
            <a:pPr lvl="1"/>
            <a:endParaRPr lang="en-US" dirty="0"/>
          </a:p>
          <a:p>
            <a:r>
              <a:rPr lang="en-US" dirty="0" smtClean="0"/>
              <a:t>So the input size (1000, 10000, 100000) is directly proportional to the worst case search time</a:t>
            </a:r>
          </a:p>
          <a:p>
            <a:pPr lvl="1"/>
            <a:r>
              <a:rPr lang="en-US" dirty="0" smtClean="0"/>
              <a:t>This is described as </a:t>
            </a:r>
            <a:r>
              <a:rPr lang="en-US" b="1" i="1" dirty="0" smtClean="0"/>
              <a:t>O(n)</a:t>
            </a:r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1219200"/>
            <a:ext cx="4038600" cy="914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for k = 1 to 1000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look at action figure number k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stop if it is </a:t>
            </a:r>
            <a:r>
              <a:rPr lang="en-US" dirty="0" err="1" smtClean="0">
                <a:cs typeface="Consolas" panose="020B0609020204030204" pitchFamily="49" charset="0"/>
              </a:rPr>
              <a:t>Boba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err="1" smtClean="0">
                <a:cs typeface="Consolas" panose="020B0609020204030204" pitchFamily="49" charset="0"/>
              </a:rPr>
              <a:t>Fett</a:t>
            </a:r>
            <a:endParaRPr lang="en-US" dirty="0" smtClean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0578" y="2780271"/>
            <a:ext cx="4038600" cy="914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for k = 1 to 10,000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look at action figure number k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stop if it is </a:t>
            </a:r>
            <a:r>
              <a:rPr lang="en-US" dirty="0" err="1" smtClean="0">
                <a:cs typeface="Consolas" panose="020B0609020204030204" pitchFamily="49" charset="0"/>
              </a:rPr>
              <a:t>Boba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err="1" smtClean="0">
                <a:cs typeface="Consolas" panose="020B0609020204030204" pitchFamily="49" charset="0"/>
              </a:rPr>
              <a:t>Fett</a:t>
            </a:r>
            <a:endParaRPr lang="en-US" dirty="0" smtClean="0">
              <a:cs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3962400"/>
            <a:ext cx="4038600" cy="914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for k = 1 to 100,000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look at action figure number k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stop if it is </a:t>
            </a:r>
            <a:r>
              <a:rPr lang="en-US" dirty="0" err="1" smtClean="0">
                <a:cs typeface="Consolas" panose="020B0609020204030204" pitchFamily="49" charset="0"/>
              </a:rPr>
              <a:t>Boba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err="1" smtClean="0">
                <a:cs typeface="Consolas" panose="020B0609020204030204" pitchFamily="49" charset="0"/>
              </a:rPr>
              <a:t>Fett</a:t>
            </a:r>
            <a:endParaRPr lang="en-US" dirty="0" smtClean="0">
              <a:cs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715000"/>
            <a:ext cx="4038600" cy="914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for k = 1 to n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look at action figure number k</a:t>
            </a:r>
          </a:p>
          <a:p>
            <a:r>
              <a:rPr lang="en-US" dirty="0">
                <a:cs typeface="Consolas" panose="020B0609020204030204" pitchFamily="49" charset="0"/>
              </a:rPr>
              <a:t>	</a:t>
            </a:r>
            <a:r>
              <a:rPr lang="en-US" dirty="0" smtClean="0">
                <a:cs typeface="Consolas" panose="020B0609020204030204" pitchFamily="49" charset="0"/>
              </a:rPr>
              <a:t>stop if it is </a:t>
            </a:r>
            <a:r>
              <a:rPr lang="en-US" dirty="0" err="1" smtClean="0">
                <a:cs typeface="Consolas" panose="020B0609020204030204" pitchFamily="49" charset="0"/>
              </a:rPr>
              <a:t>Boba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err="1" smtClean="0">
                <a:cs typeface="Consolas" panose="020B0609020204030204" pitchFamily="49" charset="0"/>
              </a:rPr>
              <a:t>Fett</a:t>
            </a:r>
            <a:endParaRPr lang="en-US" dirty="0" smtClean="0">
              <a:cs typeface="Consolas" panose="020B0609020204030204" pitchFamily="49" charset="0"/>
            </a:endParaRPr>
          </a:p>
        </p:txBody>
      </p:sp>
      <p:pic>
        <p:nvPicPr>
          <p:cNvPr id="23554" name="Picture 2" descr="http://media-cache-ak0.pinimg.com/736x/03/37/7c/03377c18d3311142dce36e0a7fd207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970" y="381000"/>
            <a:ext cx="510376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 rot="21125343">
            <a:off x="173582" y="196334"/>
            <a:ext cx="8899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4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9646</TotalTime>
  <Words>976</Words>
  <Application>Microsoft Office PowerPoint</Application>
  <PresentationFormat>On-screen Show (4:3)</PresentationFormat>
  <Paragraphs>260</Paragraphs>
  <Slides>20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Searching</vt:lpstr>
      <vt:lpstr>In the Past</vt:lpstr>
      <vt:lpstr>Now and Future</vt:lpstr>
      <vt:lpstr>Objectives (chapter 9)</vt:lpstr>
      <vt:lpstr>Marker Slide</vt:lpstr>
      <vt:lpstr>Search Algorithms</vt:lpstr>
      <vt:lpstr>Marker Slide</vt:lpstr>
      <vt:lpstr>Motivation: Linear Search</vt:lpstr>
      <vt:lpstr>Motivation: Linear Search (cont)</vt:lpstr>
      <vt:lpstr>Sequential Search</vt:lpstr>
      <vt:lpstr>Analysis of Sequential Search</vt:lpstr>
      <vt:lpstr>Marker Slide</vt:lpstr>
      <vt:lpstr>Recall: Using a Dictionary</vt:lpstr>
      <vt:lpstr>Recall: Binary Search</vt:lpstr>
      <vt:lpstr>C++ Code</vt:lpstr>
      <vt:lpstr>C++ Code</vt:lpstr>
      <vt:lpstr>Marker Slide</vt:lpstr>
      <vt:lpstr>Comparison Based Searches</vt:lpstr>
      <vt:lpstr>Book Gives Theorem</vt:lpstr>
      <vt:lpstr>The End (of This Part)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2335</cp:revision>
  <dcterms:created xsi:type="dcterms:W3CDTF">2006-08-16T00:00:00Z</dcterms:created>
  <dcterms:modified xsi:type="dcterms:W3CDTF">2014-11-01T18:35:15Z</dcterms:modified>
</cp:coreProperties>
</file>