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552" r:id="rId3"/>
    <p:sldId id="553" r:id="rId4"/>
    <p:sldId id="554" r:id="rId5"/>
    <p:sldId id="583" r:id="rId6"/>
    <p:sldId id="584" r:id="rId7"/>
    <p:sldId id="58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70" r:id="rId22"/>
    <p:sldId id="571" r:id="rId23"/>
    <p:sldId id="572" r:id="rId24"/>
    <p:sldId id="577" r:id="rId25"/>
    <p:sldId id="569" r:id="rId26"/>
    <p:sldId id="574" r:id="rId27"/>
    <p:sldId id="575" r:id="rId28"/>
    <p:sldId id="576" r:id="rId29"/>
    <p:sldId id="573" r:id="rId30"/>
    <p:sldId id="578" r:id="rId31"/>
    <p:sldId id="580" r:id="rId32"/>
    <p:sldId id="581" r:id="rId33"/>
    <p:sldId id="619" r:id="rId34"/>
    <p:sldId id="640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627" r:id="rId43"/>
    <p:sldId id="628" r:id="rId44"/>
    <p:sldId id="629" r:id="rId45"/>
    <p:sldId id="630" r:id="rId46"/>
    <p:sldId id="631" r:id="rId47"/>
    <p:sldId id="632" r:id="rId48"/>
    <p:sldId id="633" r:id="rId49"/>
    <p:sldId id="634" r:id="rId50"/>
    <p:sldId id="635" r:id="rId51"/>
    <p:sldId id="636" r:id="rId52"/>
    <p:sldId id="637" r:id="rId53"/>
    <p:sldId id="638" r:id="rId54"/>
    <p:sldId id="639" r:id="rId55"/>
    <p:sldId id="582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8" r:id="rId69"/>
    <p:sldId id="599" r:id="rId70"/>
    <p:sldId id="600" r:id="rId71"/>
    <p:sldId id="601" r:id="rId72"/>
    <p:sldId id="602" r:id="rId73"/>
    <p:sldId id="603" r:id="rId74"/>
    <p:sldId id="604" r:id="rId75"/>
    <p:sldId id="605" r:id="rId76"/>
    <p:sldId id="606" r:id="rId77"/>
    <p:sldId id="607" r:id="rId78"/>
    <p:sldId id="608" r:id="rId79"/>
    <p:sldId id="609" r:id="rId80"/>
    <p:sldId id="611" r:id="rId81"/>
    <p:sldId id="612" r:id="rId82"/>
    <p:sldId id="613" r:id="rId83"/>
    <p:sldId id="614" r:id="rId84"/>
    <p:sldId id="615" r:id="rId85"/>
    <p:sldId id="616" r:id="rId86"/>
    <p:sldId id="617" r:id="rId87"/>
    <p:sldId id="618" r:id="rId88"/>
    <p:sldId id="366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96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A2C4-DF28-4A07-87DC-9CF3F8346F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 Plus Quick Review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47885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11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11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5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5)</a:t>
            </a:r>
            <a:endParaRPr lang="en-US" b="1" i="1" dirty="0" smtClean="0">
              <a:latin typeface="Times New Roman" pitchFamily="18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</a:t>
            </a:r>
          </a:p>
          <a:p>
            <a:pPr lvl="1">
              <a:defRPr/>
            </a:pPr>
            <a:r>
              <a:rPr lang="en-US" altLang="en-US" dirty="0"/>
              <a:t>10, 22, 31, </a:t>
            </a:r>
            <a:r>
              <a:rPr lang="en-US" altLang="en-US" dirty="0" smtClean="0"/>
              <a:t>21, </a:t>
            </a:r>
            <a:r>
              <a:rPr lang="en-US" altLang="en-US" dirty="0"/>
              <a:t>15, </a:t>
            </a:r>
            <a:r>
              <a:rPr lang="en-US" altLang="en-US" dirty="0" smtClean="0"/>
              <a:t>26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7312357" y="4173637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588807"/>
            <a:ext cx="2941831" cy="64633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i="1" dirty="0">
                <a:latin typeface="Times New Roman" pitchFamily="18" charset="0"/>
              </a:rPr>
              <a:t>h(</a:t>
            </a:r>
            <a:r>
              <a:rPr lang="en-US" altLang="en-US" b="1" i="1" dirty="0" err="1">
                <a:latin typeface="Times New Roman" pitchFamily="18" charset="0"/>
              </a:rPr>
              <a:t>k,i</a:t>
            </a:r>
            <a:r>
              <a:rPr lang="en-US" altLang="en-US" b="1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=(</a:t>
            </a:r>
            <a:r>
              <a:rPr lang="en-US" altLang="en-US" b="1" i="1" dirty="0">
                <a:latin typeface="Times New Roman" pitchFamily="18" charset="0"/>
              </a:rPr>
              <a:t>h(k)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</a:rPr>
              <a:t>i</a:t>
            </a:r>
            <a:r>
              <a:rPr lang="en-US" altLang="en-US" b="1" i="1" dirty="0">
                <a:latin typeface="Times New Roman" pitchFamily="18" charset="0"/>
              </a:rPr>
              <a:t>*d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)) mod </a:t>
            </a:r>
            <a:r>
              <a:rPr lang="en-US" altLang="en-US" b="1" i="1" dirty="0" smtClean="0">
                <a:latin typeface="Times New Roman" pitchFamily="18" charset="0"/>
              </a:rPr>
              <a:t>N</a:t>
            </a:r>
          </a:p>
          <a:p>
            <a:r>
              <a:rPr lang="en-US" altLang="en-US" b="1" i="1" dirty="0">
                <a:latin typeface="CMSY8"/>
              </a:rPr>
              <a:t>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CMR10"/>
              </a:rPr>
              <a:t>k</a:t>
            </a:r>
            <a:r>
              <a:rPr lang="en-US" altLang="en-US" dirty="0">
                <a:latin typeface="Times New Roman" pitchFamily="18" charset="0"/>
              </a:rPr>
              <a:t>) </a:t>
            </a:r>
            <a:r>
              <a:rPr lang="en-US" altLang="en-US" dirty="0">
                <a:latin typeface="Symbol" pitchFamily="18" charset="2"/>
              </a:rPr>
              <a:t>=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- 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 mod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0161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 rot="21103921">
            <a:off x="4105903" y="4048727"/>
            <a:ext cx="30139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Pause for student work</a:t>
            </a:r>
            <a:endParaRPr lang="en-US" sz="2400" dirty="0"/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4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5810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6115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72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88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810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6115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92725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h(10) = 10 mod 11 = 10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d(10) = 5 – (10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= 5 – 0 = 5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h(10, 0) = (10 + 0) mod 11 = 10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h(10, 1) = (10 + 1*5) mod 11 = 4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h(10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(10 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) 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7943850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810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6115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85761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4909071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h(22) = 22 mod 11 = 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d(22) = 5 – (22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= 5 – 2 = 3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h(22, 0) = (0 + 0) mod 11 = 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h(22, 1) = (0 + 1*3) mod 11 = 3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h(22,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2*3)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810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6115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42037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>
            <a:off x="7639050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h(31) = 31 mod 11 = 9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d(31) = 5 – (31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= 5 – 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h(31, 0) = (9 + 0) mod 11 = 9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h(31, 1) = (9 + 1*4) mod 11 = 2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h(31,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(9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6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810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6115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55350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h(21) = 21 mod 11 = 10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d(21) = 5 – (21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= 5 – 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h(21, 0) = (10 + 0) mod 11 = 10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h(21, 1) = (10 + 1*4) mod 11 = 3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h(21,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(10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>
            <a:off x="7943850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810250" y="4739585"/>
            <a:ext cx="3619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21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6172200" y="4739585"/>
            <a:ext cx="2476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419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24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055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071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087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17429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h(21) = 21 mod 11 = 10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d(21) = 5 – (21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= 5 – 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h(21, 0) = (10 + 0) mod 11 = 10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h(21, 1) = (10 + 1*4) mod 11 = 3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h(21,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(10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>
            <a:off x="5810250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556374" y="4739585"/>
            <a:ext cx="225425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81800" y="4739585"/>
            <a:ext cx="2476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8489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8334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56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72246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h(15) = 15 mod 11 = 4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d(15) = 5 – (15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= 5 – 0 = 5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h(15, 0) = (4 + 0) mod 11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h(15, 1) = (4 + 1*5) mod 11 = 9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h(15,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2*5)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>
            <a:off x="6211887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810250" y="4739585"/>
            <a:ext cx="3619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21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172200" y="4739585"/>
            <a:ext cx="384174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556374" y="4739585"/>
            <a:ext cx="225425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81800" y="4739585"/>
            <a:ext cx="2476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8489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8334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56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62610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h(26) = 26 mod 11 = 4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d(26) = 5 – (26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= 5 – 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h(26, 0) = (4 + 0) mod 11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h(26, 1) = (4 + 1*4) mod 11 = 8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h(26,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810250" y="4739585"/>
            <a:ext cx="3619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21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172200" y="4739585"/>
            <a:ext cx="384174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>
            <a:off x="6211247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02676"/>
            <a:ext cx="3429000" cy="11309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N</a:t>
            </a:r>
            <a:r>
              <a:rPr lang="en-US" sz="2000" b="1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11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b="1" i="1" dirty="0" smtClean="0"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=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 </a:t>
            </a:r>
            <a:r>
              <a:rPr lang="en-US" sz="2000" dirty="0" smtClean="0">
                <a:latin typeface="Symbol" pitchFamily="18" charset="2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k </a:t>
            </a:r>
            <a:r>
              <a:rPr lang="en-US" sz="2000" dirty="0" smtClean="0">
                <a:latin typeface="Times New Roman" pitchFamily="18" charset="0"/>
              </a:rPr>
              <a:t>mod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5)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895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22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52006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5505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6556374" y="4739585"/>
            <a:ext cx="225425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781800" y="4739585"/>
            <a:ext cx="2476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70294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73342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26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6390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31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943850" y="4739585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899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5200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550227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8039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618489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6483349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756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701040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7312025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7613650" y="500628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858125" y="500628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92625"/>
              </p:ext>
            </p:extLst>
          </p:nvPr>
        </p:nvGraphicFramePr>
        <p:xfrm>
          <a:off x="3962399" y="1031813"/>
          <a:ext cx="51212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46"/>
                <a:gridCol w="853546"/>
                <a:gridCol w="853546"/>
                <a:gridCol w="853546"/>
                <a:gridCol w="853546"/>
                <a:gridCol w="853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d(k)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209800"/>
            <a:ext cx="2852063" cy="76944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– 1</a:t>
            </a:r>
          </a:p>
          <a:p>
            <a:r>
              <a:rPr lang="en-US" altLang="en-US" sz="1200" i="1" dirty="0" smtClean="0">
                <a:latin typeface="Comic Sans MS" panose="030F0702030302020204" pitchFamily="66" charset="0"/>
              </a:rPr>
              <a:t>          </a:t>
            </a:r>
            <a:r>
              <a:rPr lang="en-US" altLang="en-US" sz="1200" i="1" dirty="0" err="1" smtClean="0">
                <a:latin typeface="Comic Sans MS" panose="030F0702030302020204" pitchFamily="66" charset="0"/>
              </a:rPr>
              <a:t>i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 is the probe attempt number</a:t>
            </a:r>
            <a:endParaRPr lang="en-US" alt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167017"/>
            <a:ext cx="3733800" cy="292898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h(26) = 26 mod 11 = 4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d(26) = 5 – (26 mod 5)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= 5 – 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h(26, 0) = (4 + 0) mod 11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h(26, 1) = (4 + 1*4) mod 11 = 8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h(26, 2)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2*4)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mod 11 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>
            <a:off x="7334250" y="4434785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5810250" y="4739585"/>
            <a:ext cx="36195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21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172200" y="4739585"/>
            <a:ext cx="384174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Stacks</a:t>
            </a:r>
          </a:p>
          <a:p>
            <a:pPr lvl="1"/>
            <a:r>
              <a:rPr lang="en-US" dirty="0"/>
              <a:t>Review Queues</a:t>
            </a:r>
          </a:p>
          <a:p>
            <a:pPr lvl="1"/>
            <a:r>
              <a:rPr lang="en-US" dirty="0"/>
              <a:t>Review PQs</a:t>
            </a:r>
          </a:p>
        </p:txBody>
      </p:sp>
    </p:spTree>
    <p:extLst>
      <p:ext uri="{BB962C8B-B14F-4D97-AF65-F5344CB8AC3E}">
        <p14:creationId xmlns:p14="http://schemas.microsoft.com/office/powerpoint/2010/main" val="3548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Queues</a:t>
            </a:r>
            <a:endParaRPr lang="en-US" dirty="0"/>
          </a:p>
          <a:p>
            <a:pPr lvl="1"/>
            <a:r>
              <a:rPr lang="en-US" dirty="0"/>
              <a:t>Unordered List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Ordered </a:t>
            </a:r>
            <a:r>
              <a:rPr lang="en-US" dirty="0"/>
              <a:t>List </a:t>
            </a:r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Hashing and Hash Tables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Stack </a:t>
            </a:r>
            <a:r>
              <a:rPr lang="en-US" b="1" dirty="0"/>
              <a:t>operations</a:t>
            </a:r>
          </a:p>
          <a:p>
            <a:pPr lvl="1"/>
            <a:r>
              <a:rPr lang="en-US" b="1" dirty="0" smtClean="0"/>
              <a:t>push, pop, top… all O(1)</a:t>
            </a:r>
          </a:p>
          <a:p>
            <a:pPr lvl="1"/>
            <a:r>
              <a:rPr lang="en-US" b="1" dirty="0" smtClean="0"/>
              <a:t>LIFO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Both statically and dynamically allocated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Amortization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 linked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a class stack and its functions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a linked list member variable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its linked list functions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Homework: balancing symbols, palindromes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Book: other examples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59" y="4648200"/>
            <a:ext cx="26289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495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10810"/>
              </p:ext>
            </p:extLst>
          </p:nvPr>
        </p:nvGraphicFramePr>
        <p:xfrm>
          <a:off x="6172200" y="2362200"/>
          <a:ext cx="2590800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stackADT</a:t>
                      </a:r>
                      <a:r>
                        <a:rPr lang="en-US" sz="1800" dirty="0" smtClean="0">
                          <a:effectLst/>
                        </a:rPr>
                        <a:t>&lt;Type&gt;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push(Type Item) : void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pop() : void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top() :  Type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size() :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int</a:t>
                      </a:r>
                      <a:endParaRPr lang="en-US" sz="16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empty() :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bool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push, pop, top… 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LIFO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Implement </a:t>
            </a:r>
            <a:r>
              <a:rPr lang="en-US" b="1" dirty="0"/>
              <a:t>a stack as an </a:t>
            </a:r>
            <a:r>
              <a:rPr lang="en-US" b="1" dirty="0" smtClean="0"/>
              <a:t>array</a:t>
            </a:r>
          </a:p>
          <a:p>
            <a:pPr lvl="1"/>
            <a:r>
              <a:rPr lang="en-US" b="1" dirty="0" smtClean="0"/>
              <a:t>Both statically and dynamically allocated</a:t>
            </a:r>
            <a:endParaRPr lang="en-US" b="1" dirty="0"/>
          </a:p>
          <a:p>
            <a:pPr lvl="1"/>
            <a:r>
              <a:rPr lang="en-US" b="1" dirty="0" smtClean="0"/>
              <a:t>Amortization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 linked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a class stack and its functions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a linked list member variable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its linked list functions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Homework: balancing symbols, palindromes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Book: other examples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84"/>
            <a:ext cx="4419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push, pop, top… 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LIFO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Both statically and dynamically allocated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Amortization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Implement </a:t>
            </a:r>
            <a:r>
              <a:rPr lang="en-US" b="1" dirty="0"/>
              <a:t>a stack as a linked </a:t>
            </a:r>
            <a:r>
              <a:rPr lang="en-US" b="1" dirty="0" smtClean="0"/>
              <a:t>list</a:t>
            </a:r>
          </a:p>
          <a:p>
            <a:pPr lvl="1"/>
            <a:r>
              <a:rPr lang="en-US" b="1" dirty="0" smtClean="0"/>
              <a:t>Implement a class stack and its </a:t>
            </a:r>
            <a:r>
              <a:rPr lang="en-US" b="1" dirty="0" err="1" smtClean="0"/>
              <a:t>funcs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using a linked list member variable </a:t>
            </a:r>
            <a:br>
              <a:rPr lang="en-US" b="1" dirty="0" smtClean="0"/>
            </a:br>
            <a:r>
              <a:rPr lang="en-US" b="1" dirty="0" smtClean="0"/>
              <a:t>and its linked list functions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Homework: balancing symbols, palindromes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Book: other examples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819400"/>
            <a:ext cx="3579125" cy="18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push, pop, top… 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LIFO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Both statically and dynamically allocated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Amortization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stack as a linked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a class stack and its functions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using a linked list member variable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its linked list functions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b="1" dirty="0" smtClean="0"/>
              <a:t>Discover </a:t>
            </a:r>
            <a:r>
              <a:rPr lang="en-US" b="1" dirty="0"/>
              <a:t>stack </a:t>
            </a:r>
            <a:r>
              <a:rPr lang="en-US" b="1" dirty="0" smtClean="0"/>
              <a:t>applications</a:t>
            </a:r>
          </a:p>
          <a:p>
            <a:pPr lvl="1"/>
            <a:r>
              <a:rPr lang="en-US" b="1" dirty="0" smtClean="0"/>
              <a:t>Homework: balancing symbols, palindromes</a:t>
            </a:r>
          </a:p>
          <a:p>
            <a:pPr lvl="1"/>
            <a:r>
              <a:rPr lang="en-US" b="1" dirty="0" smtClean="0"/>
              <a:t>Book: other examples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33" y="1066800"/>
            <a:ext cx="6657975" cy="375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70399" y="4818576"/>
            <a:ext cx="4862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FIGURE 7-15</a:t>
            </a:r>
            <a:r>
              <a:rPr lang="en-US" altLang="en-US" sz="1400" dirty="0"/>
              <a:t> Evaluating the postfix expression: 6 3 + 2 * =</a:t>
            </a:r>
          </a:p>
        </p:txBody>
      </p:sp>
    </p:spTree>
    <p:extLst>
      <p:ext uri="{BB962C8B-B14F-4D97-AF65-F5344CB8AC3E}">
        <p14:creationId xmlns:p14="http://schemas.microsoft.com/office/powerpoint/2010/main" val="29184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r>
              <a:rPr lang="en-US" dirty="0"/>
              <a:t>Review Stacks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Queues</a:t>
            </a:r>
          </a:p>
          <a:p>
            <a:pPr lvl="1"/>
            <a:r>
              <a:rPr lang="en-US" dirty="0"/>
              <a:t>Review PQs</a:t>
            </a:r>
          </a:p>
        </p:txBody>
      </p:sp>
    </p:spTree>
    <p:extLst>
      <p:ext uri="{BB962C8B-B14F-4D97-AF65-F5344CB8AC3E}">
        <p14:creationId xmlns:p14="http://schemas.microsoft.com/office/powerpoint/2010/main" val="34438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Queue operations</a:t>
            </a:r>
          </a:p>
          <a:p>
            <a:pPr lvl="1"/>
            <a:r>
              <a:rPr lang="en-US" b="1" dirty="0" err="1" smtClean="0"/>
              <a:t>enqueue</a:t>
            </a:r>
            <a:r>
              <a:rPr lang="en-US" b="1" dirty="0" smtClean="0"/>
              <a:t>, </a:t>
            </a:r>
            <a:r>
              <a:rPr lang="en-US" b="1" dirty="0" err="1" smtClean="0"/>
              <a:t>dequeue</a:t>
            </a:r>
            <a:r>
              <a:rPr lang="en-US" b="1" dirty="0" smtClean="0"/>
              <a:t>, front… </a:t>
            </a:r>
            <a:r>
              <a:rPr lang="en-US" b="1" dirty="0"/>
              <a:t>all O(1)</a:t>
            </a:r>
          </a:p>
          <a:p>
            <a:pPr lvl="1"/>
            <a:r>
              <a:rPr lang="en-US" b="1" dirty="0" smtClean="0"/>
              <a:t>FIFO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an 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Statically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dynamically allocated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Linear and Circular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 linked list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queue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Homework: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palindromes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Book: other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31471"/>
              </p:ext>
            </p:extLst>
          </p:nvPr>
        </p:nvGraphicFramePr>
        <p:xfrm>
          <a:off x="5486400" y="996315"/>
          <a:ext cx="3192780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27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queueADT</a:t>
                      </a:r>
                      <a:r>
                        <a:rPr lang="en-US" sz="1800" dirty="0" smtClean="0">
                          <a:effectLst/>
                        </a:rPr>
                        <a:t>&lt;Type&gt;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enqueue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(Type Item)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dequeue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()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front() :Type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</a:rPr>
                        <a:t>+ rear() :Type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9530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 operations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front…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FIFO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Implement </a:t>
            </a:r>
            <a:r>
              <a:rPr lang="en-US" b="1" dirty="0"/>
              <a:t>a queue as an array</a:t>
            </a:r>
          </a:p>
          <a:p>
            <a:pPr lvl="1"/>
            <a:r>
              <a:rPr lang="en-US" b="1" dirty="0" smtClean="0"/>
              <a:t>Statically </a:t>
            </a:r>
            <a:r>
              <a:rPr lang="en-US" b="1" dirty="0"/>
              <a:t>and dynamically allocated</a:t>
            </a:r>
          </a:p>
          <a:p>
            <a:pPr lvl="1"/>
            <a:r>
              <a:rPr lang="en-US" b="1" dirty="0" smtClean="0"/>
              <a:t>Linear and Circular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 linked list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queue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Homework: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palindromes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Book: other examples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6726"/>
            <a:ext cx="4191000" cy="17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519362" cy="26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 operations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front…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FIFO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an 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Statically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dynamically allocated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Linear and Circular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b="1" dirty="0" smtClean="0"/>
              <a:t>Implement queue </a:t>
            </a:r>
            <a:r>
              <a:rPr lang="en-US" b="1" dirty="0"/>
              <a:t>as a linked list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queue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Homework: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palindromes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Book: other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00820"/>
            <a:ext cx="4438650" cy="12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1070"/>
            <a:ext cx="2171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78" y="2107594"/>
            <a:ext cx="485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 operations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front…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FIFO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an array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Statically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dynamically allocated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Linear and Circular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queue as a linked list</a:t>
            </a:r>
          </a:p>
          <a:p>
            <a:endParaRPr lang="en-US" dirty="0" smtClean="0"/>
          </a:p>
          <a:p>
            <a:r>
              <a:rPr lang="en-US" b="1" dirty="0" smtClean="0"/>
              <a:t>Discover </a:t>
            </a:r>
            <a:r>
              <a:rPr lang="en-US" b="1" dirty="0"/>
              <a:t>queue </a:t>
            </a:r>
            <a:r>
              <a:rPr lang="en-US" b="1" dirty="0" smtClean="0"/>
              <a:t>applications</a:t>
            </a:r>
          </a:p>
          <a:p>
            <a:pPr lvl="1"/>
            <a:r>
              <a:rPr lang="en-US" b="1" dirty="0"/>
              <a:t>Homework: </a:t>
            </a:r>
            <a:r>
              <a:rPr lang="en-US" b="1" dirty="0" smtClean="0"/>
              <a:t>palindromes</a:t>
            </a:r>
            <a:endParaRPr lang="en-US" b="1" dirty="0"/>
          </a:p>
          <a:p>
            <a:pPr lvl="1"/>
            <a:r>
              <a:rPr lang="en-US" b="1" dirty="0"/>
              <a:t>Book: other examples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3961"/>
            <a:ext cx="3948113" cy="20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914401"/>
            <a:ext cx="6569868" cy="16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95064"/>
            <a:ext cx="8181975" cy="19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4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Queue operations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dequeue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front…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O(1)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FIFO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queue as an array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Statically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dynamically allocated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and Circular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Implement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queue as a linked list</a:t>
            </a:r>
          </a:p>
          <a:p>
            <a:endParaRPr lang="en-US" dirty="0" smtClean="0"/>
          </a:p>
          <a:p>
            <a:r>
              <a:rPr lang="en-US" b="1" dirty="0" smtClean="0"/>
              <a:t>Discover </a:t>
            </a:r>
            <a:r>
              <a:rPr lang="en-US" b="1" dirty="0"/>
              <a:t>queue </a:t>
            </a:r>
            <a:r>
              <a:rPr lang="en-US" b="1" dirty="0" smtClean="0"/>
              <a:t>applications</a:t>
            </a:r>
          </a:p>
          <a:p>
            <a:pPr lvl="1"/>
            <a:r>
              <a:rPr lang="en-US" b="1" dirty="0"/>
              <a:t>Homework: </a:t>
            </a:r>
            <a:r>
              <a:rPr lang="en-US" b="1" dirty="0" smtClean="0"/>
              <a:t>palindromes</a:t>
            </a:r>
            <a:endParaRPr lang="en-US" b="1" dirty="0"/>
          </a:p>
          <a:p>
            <a:pPr lvl="1"/>
            <a:r>
              <a:rPr lang="en-US" b="1" dirty="0"/>
              <a:t>Book: other examples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50292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914401"/>
            <a:ext cx="6569868" cy="16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Review Hash Tables (Hashing)</a:t>
            </a:r>
          </a:p>
          <a:p>
            <a:endParaRPr lang="en-US" dirty="0" smtClean="0"/>
          </a:p>
          <a:p>
            <a:r>
              <a:rPr lang="en-US" dirty="0" smtClean="0"/>
              <a:t>Some 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r>
              <a:rPr lang="en-US" dirty="0"/>
              <a:t>Review Stacks</a:t>
            </a:r>
          </a:p>
          <a:p>
            <a:pPr lvl="1"/>
            <a:r>
              <a:rPr lang="en-US" dirty="0"/>
              <a:t>Review Queues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PQs</a:t>
            </a:r>
          </a:p>
        </p:txBody>
      </p:sp>
    </p:spTree>
    <p:extLst>
      <p:ext uri="{BB962C8B-B14F-4D97-AF65-F5344CB8AC3E}">
        <p14:creationId xmlns:p14="http://schemas.microsoft.com/office/powerpoint/2010/main" val="4537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Priority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priority queue (PQ) is a restricted form of a list</a:t>
            </a:r>
          </a:p>
          <a:p>
            <a:pPr lvl="1"/>
            <a:r>
              <a:rPr lang="en-US" sz="2400" dirty="0" smtClean="0"/>
              <a:t>items are arranged according to their priorities (or keys)</a:t>
            </a:r>
          </a:p>
          <a:p>
            <a:pPr lvl="2"/>
            <a:r>
              <a:rPr lang="en-US" sz="2000" dirty="0" smtClean="0"/>
              <a:t>keys may or may not be unique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 smtClean="0"/>
              <a:t>Unlike a queue which is FIFO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priority queue</a:t>
            </a:r>
            <a:r>
              <a:rPr lang="en-US" sz="2400" dirty="0" smtClean="0"/>
              <a:t> removes items based on priority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1"/>
            <a:ext cx="211269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25207" y="3810000"/>
            <a:ext cx="6934200" cy="213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Each item in a </a:t>
            </a:r>
            <a:r>
              <a:rPr lang="en-US" sz="2400" dirty="0" smtClean="0">
                <a:solidFill>
                  <a:srgbClr val="FF0000"/>
                </a:solidFill>
              </a:rPr>
              <a:t>PQ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FF0000"/>
                </a:solidFill>
              </a:rPr>
              <a:t>composition of 2 objects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(priority)</a:t>
            </a:r>
          </a:p>
          <a:p>
            <a:pPr lvl="1"/>
            <a:r>
              <a:rPr lang="en-US" sz="2000" dirty="0" smtClean="0"/>
              <a:t>and the </a:t>
            </a:r>
            <a:r>
              <a:rPr lang="en-US" sz="2000" dirty="0" smtClean="0">
                <a:solidFill>
                  <a:srgbClr val="FF0000"/>
                </a:solidFill>
              </a:rPr>
              <a:t>data</a:t>
            </a:r>
          </a:p>
          <a:p>
            <a:pPr lvl="2"/>
            <a:r>
              <a:rPr lang="en-US" sz="1800" dirty="0" smtClean="0"/>
              <a:t>Thus we have the pair (key, data)</a:t>
            </a:r>
          </a:p>
          <a:p>
            <a:pPr lvl="1"/>
            <a:r>
              <a:rPr lang="en-US" sz="2000" dirty="0" smtClean="0"/>
              <a:t>So we can implement this using a linked list</a:t>
            </a:r>
          </a:p>
        </p:txBody>
      </p:sp>
    </p:spTree>
    <p:extLst>
      <p:ext uri="{BB962C8B-B14F-4D97-AF65-F5344CB8AC3E}">
        <p14:creationId xmlns:p14="http://schemas.microsoft.com/office/powerpoint/2010/main" val="3240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PQ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min PQ</a:t>
            </a:r>
          </a:p>
          <a:p>
            <a:pPr lvl="2"/>
            <a:r>
              <a:rPr lang="en-US" dirty="0" smtClean="0"/>
              <a:t>minimum key value is the highest priority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max PQ</a:t>
            </a:r>
          </a:p>
          <a:p>
            <a:pPr lvl="2"/>
            <a:r>
              <a:rPr lang="en-US" dirty="0" smtClean="0"/>
              <a:t>maximum key value is the highest priority</a:t>
            </a:r>
          </a:p>
          <a:p>
            <a:endParaRPr lang="en-US" dirty="0" smtClean="0"/>
          </a:p>
          <a:p>
            <a:r>
              <a:rPr lang="en-US" dirty="0" smtClean="0"/>
              <a:t>Either way must hold a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otal Order Relation</a:t>
            </a:r>
          </a:p>
          <a:p>
            <a:pPr lvl="1"/>
            <a:r>
              <a:rPr lang="en-US" dirty="0" smtClean="0"/>
              <a:t>Reflexive, </a:t>
            </a:r>
            <a:r>
              <a:rPr lang="en-US" dirty="0" err="1" smtClean="0"/>
              <a:t>Antisymmetric</a:t>
            </a:r>
            <a:r>
              <a:rPr lang="en-US" dirty="0" smtClean="0"/>
              <a:t>, Transitive</a:t>
            </a:r>
          </a:p>
          <a:p>
            <a:endParaRPr lang="en-US" dirty="0"/>
          </a:p>
          <a:p>
            <a:r>
              <a:rPr lang="en-US" dirty="0" smtClean="0"/>
              <a:t>Implemented as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rdered or Unordered linked list</a:t>
            </a:r>
          </a:p>
          <a:p>
            <a:pPr lvl="1"/>
            <a:r>
              <a:rPr lang="en-US" dirty="0" smtClean="0"/>
              <a:t>Implementation Determines which functions are O(1) and O(n)</a:t>
            </a:r>
          </a:p>
          <a:p>
            <a:pPr lvl="2"/>
            <a:r>
              <a:rPr lang="en-US" dirty="0" smtClean="0"/>
              <a:t>Review: </a:t>
            </a:r>
            <a:r>
              <a:rPr lang="en-US" i="1" dirty="0" err="1" smtClean="0"/>
              <a:t>insertItem</a:t>
            </a:r>
            <a:r>
              <a:rPr lang="en-US" dirty="0" smtClean="0"/>
              <a:t> and </a:t>
            </a:r>
            <a:r>
              <a:rPr lang="en-US" i="1" dirty="0" err="1" smtClean="0"/>
              <a:t>removeItem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31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r>
              <a:rPr lang="en-US" dirty="0"/>
              <a:t>Review Stacks</a:t>
            </a:r>
          </a:p>
          <a:p>
            <a:pPr lvl="1"/>
            <a:r>
              <a:rPr lang="en-US" dirty="0"/>
              <a:t>Review Queues</a:t>
            </a:r>
          </a:p>
          <a:p>
            <a:pPr lvl="1"/>
            <a:r>
              <a:rPr lang="en-US" dirty="0"/>
              <a:t>Review PQs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More on PQs</a:t>
            </a:r>
          </a:p>
          <a:p>
            <a:pPr lvl="2"/>
            <a:r>
              <a:rPr lang="en-US" dirty="0" smtClean="0"/>
              <a:t>AND </a:t>
            </a:r>
            <a:r>
              <a:rPr lang="en-US" dirty="0" err="1" smtClean="0"/>
              <a:t>SImulations</a:t>
            </a:r>
            <a:endParaRPr lang="en-US" dirty="0" smtClean="0"/>
          </a:p>
          <a:p>
            <a:pPr lvl="1"/>
            <a:r>
              <a:rPr lang="en-US" dirty="0" smtClean="0"/>
              <a:t>Application </a:t>
            </a:r>
            <a:r>
              <a:rPr lang="en-US" dirty="0" smtClean="0"/>
              <a:t>Practice</a:t>
            </a:r>
          </a:p>
          <a:p>
            <a:pPr lvl="2"/>
            <a:r>
              <a:rPr lang="en-US" dirty="0" smtClean="0"/>
              <a:t>Hash Tables, Non-numeric Keys</a:t>
            </a:r>
          </a:p>
        </p:txBody>
      </p:sp>
    </p:spTree>
    <p:extLst>
      <p:ext uri="{BB962C8B-B14F-4D97-AF65-F5344CB8AC3E}">
        <p14:creationId xmlns:p14="http://schemas.microsoft.com/office/powerpoint/2010/main" val="21327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EBA18-4646-4B67-93DD-D8B4C5FAAAA5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Priority Queues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Contrast: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Queue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structure </a:t>
            </a:r>
            <a:r>
              <a:rPr lang="en-US" altLang="en-US" dirty="0" smtClean="0"/>
              <a:t>ensures items processed in the order received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Priority queues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Customers (jobs) with higher priority pushed to the front of the </a:t>
            </a:r>
            <a:r>
              <a:rPr lang="en-US" altLang="en-US" dirty="0" smtClean="0"/>
              <a:t>queue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3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EBA18-4646-4B67-93DD-D8B4C5FAAAA5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Priority Queues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Implementation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Ordinary linked list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Keeps items in order from the highest to lowest priority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Treelike structure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Very effective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52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A3C6A3-B46C-4F0B-8B26-4A474555DE2A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STL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class priority_queue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urier New" pitchFamily="49" charset="0"/>
              </a:rPr>
              <a:t>class</a:t>
            </a:r>
            <a:r>
              <a:rPr lang="en-US" altLang="en-US" smtClean="0"/>
              <a:t> template </a:t>
            </a:r>
            <a:r>
              <a:rPr lang="en-US" altLang="en-US" smtClean="0">
                <a:latin typeface="Courier New" pitchFamily="49" charset="0"/>
              </a:rPr>
              <a:t>priority_queue&lt;elemType&gt;</a:t>
            </a:r>
          </a:p>
          <a:p>
            <a:pPr lvl="1" eaLnBrk="1" hangingPunct="1"/>
            <a:r>
              <a:rPr lang="en-US" altLang="en-US" smtClean="0"/>
              <a:t>Queue element data type specified by </a:t>
            </a:r>
            <a:r>
              <a:rPr lang="en-US" altLang="en-US" smtClean="0">
                <a:latin typeface="Courier New" pitchFamily="49" charset="0"/>
              </a:rPr>
              <a:t>elemType</a:t>
            </a:r>
          </a:p>
          <a:p>
            <a:pPr lvl="1" eaLnBrk="1" hangingPunct="1"/>
            <a:r>
              <a:rPr lang="en-US" altLang="en-US" smtClean="0"/>
              <a:t>Contained in the STL header file </a:t>
            </a:r>
            <a:r>
              <a:rPr lang="en-US" altLang="en-US" smtClean="0">
                <a:latin typeface="Courier New" pitchFamily="49" charset="0"/>
              </a:rPr>
              <a:t>queue</a:t>
            </a:r>
          </a:p>
          <a:p>
            <a:pPr eaLnBrk="1" hangingPunct="1"/>
            <a:r>
              <a:rPr lang="en-US" altLang="en-US" smtClean="0"/>
              <a:t>Specifying element priority</a:t>
            </a:r>
          </a:p>
          <a:p>
            <a:pPr lvl="1" eaLnBrk="1" hangingPunct="1"/>
            <a:r>
              <a:rPr lang="en-US" altLang="en-US" smtClean="0"/>
              <a:t>Default priority criteria for the queue elements</a:t>
            </a:r>
          </a:p>
          <a:p>
            <a:pPr lvl="2" eaLnBrk="1" hangingPunct="1"/>
            <a:r>
              <a:rPr lang="en-US" altLang="en-US" smtClean="0"/>
              <a:t>Less-than operator (&lt;)</a:t>
            </a:r>
          </a:p>
          <a:p>
            <a:pPr lvl="1" eaLnBrk="1" hangingPunct="1"/>
            <a:r>
              <a:rPr lang="en-US" altLang="en-US" smtClean="0"/>
              <a:t>Overloading the less-than operator (&lt;)</a:t>
            </a:r>
          </a:p>
          <a:p>
            <a:pPr lvl="2" eaLnBrk="1" hangingPunct="1"/>
            <a:r>
              <a:rPr lang="en-US" altLang="en-US" smtClean="0"/>
              <a:t>Compare the elements</a:t>
            </a:r>
          </a:p>
          <a:p>
            <a:pPr lvl="1" eaLnBrk="1" hangingPunct="1"/>
            <a:r>
              <a:rPr lang="en-US" altLang="en-US" smtClean="0"/>
              <a:t>Defining a comparison function to specify the priority</a:t>
            </a:r>
          </a:p>
        </p:txBody>
      </p:sp>
    </p:spTree>
    <p:extLst>
      <p:ext uri="{BB962C8B-B14F-4D97-AF65-F5344CB8AC3E}">
        <p14:creationId xmlns:p14="http://schemas.microsoft.com/office/powerpoint/2010/main" val="32267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7130DC-FB32-4783-A876-5759C2D4A9E6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of Queues: Simulation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Simulation</a:t>
            </a:r>
          </a:p>
          <a:p>
            <a:pPr lvl="1" eaLnBrk="1" hangingPunct="1"/>
            <a:r>
              <a:rPr lang="en-US" altLang="en-US" smtClean="0"/>
              <a:t>Technique in which one system models the behavior of another system</a:t>
            </a:r>
          </a:p>
          <a:p>
            <a:pPr eaLnBrk="1" hangingPunct="1"/>
            <a:r>
              <a:rPr lang="en-US" altLang="en-US" smtClean="0"/>
              <a:t>Computer simulation</a:t>
            </a:r>
          </a:p>
          <a:p>
            <a:pPr lvl="1" eaLnBrk="1" hangingPunct="1"/>
            <a:r>
              <a:rPr lang="en-US" altLang="en-US" smtClean="0"/>
              <a:t>Represents objects being studied as data</a:t>
            </a:r>
          </a:p>
          <a:p>
            <a:pPr lvl="1" eaLnBrk="1" hangingPunct="1"/>
            <a:r>
              <a:rPr lang="en-US" altLang="en-US" smtClean="0"/>
              <a:t>Actions implemented with algorithms</a:t>
            </a:r>
          </a:p>
          <a:p>
            <a:pPr lvl="2" eaLnBrk="1" hangingPunct="1"/>
            <a:r>
              <a:rPr lang="en-US" altLang="en-US" smtClean="0"/>
              <a:t>Programming language implements algorithms with functions</a:t>
            </a:r>
          </a:p>
          <a:p>
            <a:pPr lvl="2" eaLnBrk="1" hangingPunct="1"/>
            <a:r>
              <a:rPr lang="en-US" altLang="en-US" smtClean="0"/>
              <a:t>Functions implement object actions</a:t>
            </a:r>
          </a:p>
        </p:txBody>
      </p:sp>
    </p:spTree>
    <p:extLst>
      <p:ext uri="{BB962C8B-B14F-4D97-AF65-F5344CB8AC3E}">
        <p14:creationId xmlns:p14="http://schemas.microsoft.com/office/powerpoint/2010/main" val="28354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of Queues: Simulation (cont’d.)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Computer simulation (cont’d.)</a:t>
            </a:r>
          </a:p>
          <a:p>
            <a:pPr lvl="1" eaLnBrk="1" hangingPunct="1"/>
            <a:r>
              <a:rPr lang="en-US" altLang="en-US" smtClean="0"/>
              <a:t>C++ combines data, data operations into a single unit using classes</a:t>
            </a:r>
          </a:p>
          <a:p>
            <a:pPr lvl="2" eaLnBrk="1" hangingPunct="1"/>
            <a:r>
              <a:rPr lang="en-US" altLang="en-US" smtClean="0"/>
              <a:t>Objects represented as classes</a:t>
            </a:r>
          </a:p>
          <a:p>
            <a:pPr lvl="2" eaLnBrk="1" hangingPunct="1"/>
            <a:r>
              <a:rPr lang="en-US" altLang="en-US" smtClean="0"/>
              <a:t>Class member variables describe object properties </a:t>
            </a:r>
          </a:p>
          <a:p>
            <a:pPr lvl="2" eaLnBrk="1" hangingPunct="1"/>
            <a:r>
              <a:rPr lang="en-US" altLang="en-US" smtClean="0"/>
              <a:t>Function members describe actions on data</a:t>
            </a:r>
          </a:p>
          <a:p>
            <a:pPr lvl="1" eaLnBrk="1" hangingPunct="1"/>
            <a:r>
              <a:rPr lang="en-US" altLang="en-US" smtClean="0"/>
              <a:t>Change in simulation results occurs if change in data value or modification of function definitions occurs</a:t>
            </a:r>
          </a:p>
          <a:p>
            <a:pPr lvl="1" eaLnBrk="1" hangingPunct="1"/>
            <a:r>
              <a:rPr lang="en-US" altLang="en-US" smtClean="0"/>
              <a:t>Main goal</a:t>
            </a:r>
          </a:p>
          <a:p>
            <a:pPr lvl="2" eaLnBrk="1" hangingPunct="1"/>
            <a:r>
              <a:rPr lang="en-US" altLang="en-US" smtClean="0"/>
              <a:t>Generate results showing the performance of an existing system</a:t>
            </a:r>
          </a:p>
          <a:p>
            <a:pPr lvl="2" eaLnBrk="1" hangingPunct="1"/>
            <a:r>
              <a:rPr lang="en-US" altLang="en-US" smtClean="0"/>
              <a:t>Predict performance of a proposed system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64DBA-9196-4FCA-83ED-88C0764AB0CD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B5265-359B-43B2-8F7F-601200CC4467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of Queues: Simulation (cont’d.)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Queuing systems</a:t>
            </a:r>
          </a:p>
          <a:p>
            <a:pPr lvl="1" eaLnBrk="1" hangingPunct="1"/>
            <a:r>
              <a:rPr lang="en-US" altLang="en-US" smtClean="0"/>
              <a:t>Computer simulations</a:t>
            </a:r>
          </a:p>
          <a:p>
            <a:pPr lvl="2" eaLnBrk="1" hangingPunct="1"/>
            <a:r>
              <a:rPr lang="en-US" altLang="en-US" smtClean="0"/>
              <a:t>Queues represent the basic data structure</a:t>
            </a:r>
          </a:p>
          <a:p>
            <a:pPr lvl="1" eaLnBrk="1" hangingPunct="1"/>
            <a:r>
              <a:rPr lang="en-US" altLang="en-US" smtClean="0"/>
              <a:t>Queues of objects</a:t>
            </a:r>
          </a:p>
          <a:p>
            <a:pPr lvl="2" eaLnBrk="1" hangingPunct="1"/>
            <a:r>
              <a:rPr lang="en-US" altLang="en-US" smtClean="0"/>
              <a:t>Waiting to be served by various servers</a:t>
            </a:r>
          </a:p>
          <a:p>
            <a:pPr lvl="1" eaLnBrk="1" hangingPunct="1"/>
            <a:r>
              <a:rPr lang="en-US" altLang="en-US" smtClean="0"/>
              <a:t>Consist of servers and queues of objects waiting to be served</a:t>
            </a:r>
          </a:p>
        </p:txBody>
      </p:sp>
    </p:spTree>
    <p:extLst>
      <p:ext uri="{BB962C8B-B14F-4D97-AF65-F5344CB8AC3E}">
        <p14:creationId xmlns:p14="http://schemas.microsoft.com/office/powerpoint/2010/main" val="34383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Questions?</a:t>
            </a:r>
          </a:p>
          <a:p>
            <a:endParaRPr lang="en-US" dirty="0"/>
          </a:p>
          <a:p>
            <a:r>
              <a:rPr lang="en-US" dirty="0"/>
              <a:t>Next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</a:t>
            </a:r>
            <a:r>
              <a:rPr lang="en-US" dirty="0" smtClean="0"/>
              <a:t>Hashing</a:t>
            </a:r>
          </a:p>
          <a:p>
            <a:pPr lvl="1"/>
            <a:r>
              <a:rPr lang="en-US" dirty="0" smtClean="0"/>
              <a:t>Review Stacks</a:t>
            </a:r>
          </a:p>
          <a:p>
            <a:pPr lvl="1"/>
            <a:r>
              <a:rPr lang="en-US" dirty="0" smtClean="0"/>
              <a:t>Review Queues</a:t>
            </a:r>
          </a:p>
          <a:p>
            <a:pPr lvl="1"/>
            <a:r>
              <a:rPr lang="en-US" dirty="0" smtClean="0"/>
              <a:t>Review PQs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9C2CC-F25E-4ADC-B367-44B8FC5DD7FA}" type="slidenum">
              <a:rPr lang="en-US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Designing a Queuing System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Server</a:t>
            </a:r>
          </a:p>
          <a:p>
            <a:pPr lvl="1" eaLnBrk="1" hangingPunct="1"/>
            <a:r>
              <a:rPr lang="en-US" altLang="en-US" smtClean="0"/>
              <a:t>Object that provides the service</a:t>
            </a:r>
          </a:p>
          <a:p>
            <a:pPr eaLnBrk="1" hangingPunct="1"/>
            <a:r>
              <a:rPr lang="en-US" altLang="en-US" smtClean="0"/>
              <a:t>Customer</a:t>
            </a:r>
          </a:p>
          <a:p>
            <a:pPr lvl="1" eaLnBrk="1" hangingPunct="1"/>
            <a:r>
              <a:rPr lang="en-US" altLang="en-US" smtClean="0"/>
              <a:t>Object receiving the service </a:t>
            </a:r>
          </a:p>
          <a:p>
            <a:pPr eaLnBrk="1" hangingPunct="1"/>
            <a:r>
              <a:rPr lang="en-US" altLang="en-US" smtClean="0"/>
              <a:t>Transaction time (service time)</a:t>
            </a:r>
          </a:p>
          <a:p>
            <a:pPr lvl="1" eaLnBrk="1" hangingPunct="1"/>
            <a:r>
              <a:rPr lang="en-US" altLang="en-US" smtClean="0"/>
              <a:t>Time required to serve a customer</a:t>
            </a:r>
          </a:p>
          <a:p>
            <a:pPr eaLnBrk="1" hangingPunct="1"/>
            <a:r>
              <a:rPr lang="en-US" altLang="en-US" smtClean="0"/>
              <a:t>Queuing system consists of servers, queue of waiting objects</a:t>
            </a:r>
          </a:p>
          <a:p>
            <a:pPr lvl="1" eaLnBrk="1" hangingPunct="1"/>
            <a:r>
              <a:rPr lang="en-US" altLang="en-US" smtClean="0"/>
              <a:t>Model system consisting of a list of servers; waiting queue holding the customers to be served</a:t>
            </a:r>
          </a:p>
        </p:txBody>
      </p:sp>
    </p:spTree>
    <p:extLst>
      <p:ext uri="{BB962C8B-B14F-4D97-AF65-F5344CB8AC3E}">
        <p14:creationId xmlns:p14="http://schemas.microsoft.com/office/powerpoint/2010/main" val="28266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Designing a Queuing System (cont’d.)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Modeling a queuing system: requirements</a:t>
            </a:r>
          </a:p>
          <a:p>
            <a:pPr lvl="1" eaLnBrk="1" hangingPunct="1"/>
            <a:r>
              <a:rPr lang="en-US" altLang="en-US" smtClean="0"/>
              <a:t>Number of servers, expected customer arrival time, time between customer arrivals, number of events affecting system</a:t>
            </a:r>
          </a:p>
          <a:p>
            <a:pPr eaLnBrk="1" hangingPunct="1"/>
            <a:r>
              <a:rPr lang="en-US" altLang="en-US" smtClean="0"/>
              <a:t>Time-driven simulation</a:t>
            </a:r>
          </a:p>
          <a:p>
            <a:pPr lvl="1" eaLnBrk="1" hangingPunct="1"/>
            <a:r>
              <a:rPr lang="en-US" altLang="en-US" smtClean="0"/>
              <a:t>Clock implemented as a counter</a:t>
            </a:r>
          </a:p>
          <a:p>
            <a:pPr lvl="1" eaLnBrk="1" hangingPunct="1"/>
            <a:r>
              <a:rPr lang="en-US" altLang="en-US" smtClean="0"/>
              <a:t>Passage of time</a:t>
            </a:r>
          </a:p>
          <a:p>
            <a:pPr lvl="2" eaLnBrk="1" hangingPunct="1"/>
            <a:r>
              <a:rPr lang="en-US" altLang="en-US" smtClean="0"/>
              <a:t>Implemented by incrementing counter by one</a:t>
            </a:r>
          </a:p>
          <a:p>
            <a:pPr eaLnBrk="1" hangingPunct="1"/>
            <a:r>
              <a:rPr lang="en-US" altLang="en-US" smtClean="0"/>
              <a:t>Run simulation for fixed amount of time</a:t>
            </a:r>
          </a:p>
          <a:p>
            <a:pPr lvl="1" eaLnBrk="1" hangingPunct="1"/>
            <a:r>
              <a:rPr lang="en-US" altLang="en-US" smtClean="0"/>
              <a:t>Example: run for 100 minutes</a:t>
            </a:r>
          </a:p>
          <a:p>
            <a:pPr lvl="2" eaLnBrk="1" hangingPunct="1"/>
            <a:r>
              <a:rPr lang="en-US" altLang="en-US" smtClean="0"/>
              <a:t>Counter starts at one and goes up to 100 using a loop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26967-8F43-47FE-A1BF-F81DDE8755E5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2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E2980E-DD24-44A0-92F2-3C4916C9CCDB}" type="slidenum">
              <a:rPr lang="en-US" altLang="en-US" smtClean="0"/>
              <a:pPr eaLnBrk="1" hangingPunct="1"/>
              <a:t>42</a:t>
            </a:fld>
            <a:endParaRPr lang="en-US" altLang="en-US" smtClean="0"/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Customer</a:t>
            </a:r>
          </a:p>
        </p:txBody>
      </p:sp>
      <p:sp>
        <p:nvSpPr>
          <p:cNvPr id="4608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Has a customer number, arrival time, waiting time, transaction time, departure time</a:t>
            </a:r>
          </a:p>
          <a:p>
            <a:pPr lvl="1" eaLnBrk="1" hangingPunct="1"/>
            <a:r>
              <a:rPr lang="en-US" altLang="en-US" smtClean="0"/>
              <a:t>With known arrival time, waiting time, transaction time</a:t>
            </a:r>
          </a:p>
          <a:p>
            <a:pPr lvl="2" eaLnBrk="1" hangingPunct="1"/>
            <a:r>
              <a:rPr lang="en-US" altLang="en-US" smtClean="0"/>
              <a:t>Can determine departure time (add these three times)</a:t>
            </a:r>
          </a:p>
          <a:p>
            <a:pPr eaLnBrk="1" hangingPunct="1"/>
            <a:r>
              <a:rPr lang="en-US" altLang="en-US" smtClean="0"/>
              <a:t>See </a:t>
            </a:r>
            <a:r>
              <a:rPr lang="en-US" altLang="en-US" smtClean="0">
                <a:latin typeface="Courier New" pitchFamily="49" charset="0"/>
              </a:rPr>
              <a:t>class customerType</a:t>
            </a:r>
            <a:r>
              <a:rPr lang="en-US" altLang="en-US" smtClean="0"/>
              <a:t> code on pages 475-476</a:t>
            </a:r>
          </a:p>
          <a:p>
            <a:pPr lvl="1" eaLnBrk="1" hangingPunct="1"/>
            <a:r>
              <a:rPr lang="en-US" altLang="en-US" smtClean="0"/>
              <a:t>Implements customer as an ADT</a:t>
            </a:r>
          </a:p>
          <a:p>
            <a:pPr eaLnBrk="1" hangingPunct="1"/>
            <a:r>
              <a:rPr lang="en-US" altLang="en-US" smtClean="0"/>
              <a:t>Member function definitions</a:t>
            </a:r>
          </a:p>
          <a:p>
            <a:pPr lvl="1" eaLnBrk="1" hangingPunct="1"/>
            <a:r>
              <a:rPr lang="en-US" altLang="en-US" smtClean="0"/>
              <a:t>Functions </a:t>
            </a:r>
            <a:r>
              <a:rPr lang="en-US" altLang="en-US" smtClean="0">
                <a:latin typeface="Courier New" pitchFamily="49" charset="0"/>
              </a:rPr>
              <a:t>setWaitingTime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getArrivalTime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getTransactionTime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getCustomerNumber</a:t>
            </a:r>
          </a:p>
          <a:p>
            <a:pPr lvl="2" eaLnBrk="1" hangingPunct="1"/>
            <a:r>
              <a:rPr lang="en-US" altLang="en-US" smtClean="0"/>
              <a:t>Left as exercises</a:t>
            </a:r>
          </a:p>
        </p:txBody>
      </p:sp>
    </p:spTree>
    <p:extLst>
      <p:ext uri="{BB962C8B-B14F-4D97-AF65-F5344CB8AC3E}">
        <p14:creationId xmlns:p14="http://schemas.microsoft.com/office/powerpoint/2010/main" val="4228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91DEC-4739-49B2-8381-0F6DE56DB191}" type="slidenum">
              <a:rPr lang="en-US" altLang="en-US" smtClean="0"/>
              <a:pPr eaLnBrk="1" hangingPunct="1"/>
              <a:t>43</a:t>
            </a:fld>
            <a:endParaRPr lang="en-US" altLang="en-US" smtClean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53561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6228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53197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5182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1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8EAD4-34DE-4E37-A672-BB29688B37F0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any given time unit</a:t>
            </a:r>
          </a:p>
          <a:p>
            <a:pPr lvl="1" eaLnBrk="1" hangingPunct="1"/>
            <a:r>
              <a:rPr lang="en-US" altLang="en-US" smtClean="0"/>
              <a:t>Server either busy serving a customer or free</a:t>
            </a:r>
          </a:p>
          <a:p>
            <a:pPr eaLnBrk="1" hangingPunct="1"/>
            <a:r>
              <a:rPr lang="en-US" altLang="en-US" smtClean="0"/>
              <a:t>String variable sets server status</a:t>
            </a:r>
          </a:p>
          <a:p>
            <a:pPr eaLnBrk="1" hangingPunct="1"/>
            <a:r>
              <a:rPr lang="en-US" altLang="en-US" smtClean="0"/>
              <a:t>Every server has a timer</a:t>
            </a:r>
          </a:p>
          <a:p>
            <a:pPr eaLnBrk="1" hangingPunct="1"/>
            <a:r>
              <a:rPr lang="en-US" altLang="en-US" smtClean="0"/>
              <a:t>Program might need to know which customer served by which server</a:t>
            </a:r>
          </a:p>
          <a:p>
            <a:pPr lvl="1" eaLnBrk="1" hangingPunct="1"/>
            <a:r>
              <a:rPr lang="en-US" altLang="en-US" smtClean="0"/>
              <a:t>Server stores information of the customer being served</a:t>
            </a:r>
          </a:p>
          <a:p>
            <a:pPr eaLnBrk="1" hangingPunct="1"/>
            <a:r>
              <a:rPr lang="en-US" altLang="en-US" smtClean="0"/>
              <a:t>Three member variables associated with a server</a:t>
            </a:r>
          </a:p>
          <a:p>
            <a:pPr lvl="1" eaLnBrk="1" hangingPunct="1"/>
            <a:r>
              <a:rPr lang="en-US" altLang="en-US" smtClean="0">
                <a:latin typeface="Courier New" pitchFamily="49" charset="0"/>
              </a:rPr>
              <a:t>status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transactionTime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49" charset="0"/>
              </a:rPr>
              <a:t>currentCustomer</a:t>
            </a:r>
          </a:p>
        </p:txBody>
      </p:sp>
    </p:spTree>
    <p:extLst>
      <p:ext uri="{BB962C8B-B14F-4D97-AF65-F5344CB8AC3E}">
        <p14:creationId xmlns:p14="http://schemas.microsoft.com/office/powerpoint/2010/main" val="20059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C0A697-99F3-403B-B901-D9F05BF8AB8A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Server (cont’d.)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Basic operations performed on a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Check if server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Set server as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Set server as busy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Set transaction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Return remaining transaction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server busy after each time unit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Decrement transaction time by one time unit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See </a:t>
            </a:r>
            <a:r>
              <a:rPr lang="en-US" altLang="en-US" smtClean="0">
                <a:latin typeface="Courier New" pitchFamily="49" charset="0"/>
              </a:rPr>
              <a:t>class serverType</a:t>
            </a:r>
            <a:r>
              <a:rPr lang="en-US" altLang="en-US" smtClean="0"/>
              <a:t> code on page 477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Implements server as an ADT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Member function definitions</a:t>
            </a:r>
          </a:p>
        </p:txBody>
      </p:sp>
    </p:spTree>
    <p:extLst>
      <p:ext uri="{BB962C8B-B14F-4D97-AF65-F5344CB8AC3E}">
        <p14:creationId xmlns:p14="http://schemas.microsoft.com/office/powerpoint/2010/main" val="7291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C5DD42-7417-45DB-BE31-27F85B660381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0449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0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1C653-EBA0-47EB-8581-5D9EF9CA0303}" type="slidenum">
              <a:rPr lang="en-US" altLang="en-US" smtClean="0"/>
              <a:pPr eaLnBrk="1" hangingPunct="1"/>
              <a:t>47</a:t>
            </a:fld>
            <a:endParaRPr lang="en-US" alt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Server List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of servers</a:t>
            </a:r>
          </a:p>
          <a:p>
            <a:pPr eaLnBrk="1" hangingPunct="1"/>
            <a:r>
              <a:rPr lang="en-US" altLang="en-US" smtClean="0">
                <a:latin typeface="Courier New" pitchFamily="49" charset="0"/>
              </a:rPr>
              <a:t>class serverListType</a:t>
            </a:r>
          </a:p>
          <a:p>
            <a:pPr lvl="1" eaLnBrk="1" hangingPunct="1"/>
            <a:r>
              <a:rPr lang="en-US" altLang="en-US" smtClean="0"/>
              <a:t>Two member variables</a:t>
            </a:r>
          </a:p>
          <a:p>
            <a:pPr lvl="2" eaLnBrk="1" hangingPunct="1"/>
            <a:r>
              <a:rPr lang="en-US" altLang="en-US" smtClean="0"/>
              <a:t>Store number of servers</a:t>
            </a:r>
          </a:p>
          <a:p>
            <a:pPr lvl="2" eaLnBrk="1" hangingPunct="1"/>
            <a:r>
              <a:rPr lang="en-US" altLang="en-US" smtClean="0"/>
              <a:t>Maintain a list of servers</a:t>
            </a:r>
          </a:p>
          <a:p>
            <a:pPr lvl="1" eaLnBrk="1" hangingPunct="1"/>
            <a:r>
              <a:rPr lang="en-US" altLang="en-US" smtClean="0"/>
              <a:t>List of servers created during program execution</a:t>
            </a:r>
          </a:p>
          <a:p>
            <a:pPr lvl="1" eaLnBrk="1" hangingPunct="1"/>
            <a:r>
              <a:rPr lang="en-US" altLang="en-US" smtClean="0"/>
              <a:t>Several operations must be performed on a server list</a:t>
            </a:r>
          </a:p>
          <a:p>
            <a:pPr lvl="1" eaLnBrk="1" hangingPunct="1"/>
            <a:r>
              <a:rPr lang="en-US" altLang="en-US" smtClean="0"/>
              <a:t>See </a:t>
            </a:r>
            <a:r>
              <a:rPr lang="en-US" altLang="en-US" smtClean="0">
                <a:latin typeface="Courier New" pitchFamily="49" charset="0"/>
              </a:rPr>
              <a:t>class serverListType</a:t>
            </a:r>
            <a:r>
              <a:rPr lang="en-US" altLang="en-US" smtClean="0"/>
              <a:t> code on page 481</a:t>
            </a:r>
          </a:p>
          <a:p>
            <a:pPr lvl="2" eaLnBrk="1" hangingPunct="1"/>
            <a:r>
              <a:rPr lang="en-US" altLang="en-US" smtClean="0"/>
              <a:t>Implements the list of servers as an ADT</a:t>
            </a:r>
          </a:p>
          <a:p>
            <a:pPr lvl="1" eaLnBrk="1" hangingPunct="1"/>
            <a:r>
              <a:rPr lang="en-US" altLang="en-US" smtClean="0"/>
              <a:t>Definitions of member functions</a:t>
            </a:r>
          </a:p>
        </p:txBody>
      </p:sp>
    </p:spTree>
    <p:extLst>
      <p:ext uri="{BB962C8B-B14F-4D97-AF65-F5344CB8AC3E}">
        <p14:creationId xmlns:p14="http://schemas.microsoft.com/office/powerpoint/2010/main" val="29693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E2C9E-0A27-4DED-B95D-E4B868982E48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3994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038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39941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524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5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078C16-8DA3-4499-AE31-1F8E4927A2E2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0875"/>
            <a:ext cx="521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197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90675"/>
            <a:ext cx="57753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Hash Table</a:t>
            </a:r>
            <a:r>
              <a:rPr lang="en-US" dirty="0" smtClean="0"/>
              <a:t> is a fixed size list of records organized to a unique key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key</a:t>
            </a:r>
            <a:r>
              <a:rPr lang="en-US" dirty="0" smtClean="0"/>
              <a:t> is usually one of the data fields in the record</a:t>
            </a:r>
          </a:p>
          <a:p>
            <a:r>
              <a:rPr lang="en-US" dirty="0" smtClean="0"/>
              <a:t>Each cell in the hash table is called a </a:t>
            </a:r>
            <a:r>
              <a:rPr lang="en-US" u="sng" dirty="0" smtClean="0"/>
              <a:t>bucket</a:t>
            </a:r>
          </a:p>
          <a:p>
            <a:pPr lvl="1"/>
            <a:r>
              <a:rPr lang="en-US" dirty="0" smtClean="0"/>
              <a:t>Buckets may be empty – wasting memory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hash function</a:t>
            </a:r>
            <a:r>
              <a:rPr lang="en-US" dirty="0" smtClean="0"/>
              <a:t> maps the record’s key to an integer called the </a:t>
            </a:r>
            <a:r>
              <a:rPr lang="en-US" u="sng" dirty="0" smtClean="0"/>
              <a:t>hash index</a:t>
            </a:r>
          </a:p>
          <a:p>
            <a:pPr lvl="1"/>
            <a:r>
              <a:rPr lang="en-US" dirty="0" smtClean="0"/>
              <a:t>This indicates into which bucket to put the record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…                                                   …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every key maps to a unique hash index</a:t>
            </a:r>
            <a:br>
              <a:rPr lang="en-US" dirty="0" smtClean="0"/>
            </a:br>
            <a:r>
              <a:rPr lang="en-US" dirty="0" smtClean="0"/>
              <a:t>Then the hash table operations are fast</a:t>
            </a:r>
          </a:p>
          <a:p>
            <a:pPr lvl="1"/>
            <a:r>
              <a:rPr lang="en-US" dirty="0" smtClean="0"/>
              <a:t>Search, Insert, and Delete are all O(1)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14070">
            <a:off x="719917" y="409725"/>
            <a:ext cx="9813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REVIEW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2863"/>
              </p:ext>
            </p:extLst>
          </p:nvPr>
        </p:nvGraphicFramePr>
        <p:xfrm>
          <a:off x="694320" y="3810000"/>
          <a:ext cx="358140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5"/>
                <a:gridCol w="595313"/>
                <a:gridCol w="632143"/>
                <a:gridCol w="419100"/>
                <a:gridCol w="366712"/>
                <a:gridCol w="652780"/>
                <a:gridCol w="601027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Yoda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Darth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R2D2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smtClean="0"/>
                        <a:t>Leia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62999"/>
              </p:ext>
            </p:extLst>
          </p:nvPr>
        </p:nvGraphicFramePr>
        <p:xfrm>
          <a:off x="4656720" y="3810000"/>
          <a:ext cx="3085784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455"/>
                <a:gridCol w="595313"/>
                <a:gridCol w="632143"/>
                <a:gridCol w="771843"/>
                <a:gridCol w="4940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443</a:t>
                      </a:r>
                    </a:p>
                    <a:p>
                      <a:r>
                        <a:rPr lang="en-US" sz="1400" dirty="0" smtClean="0"/>
                        <a:t>Han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445</a:t>
                      </a:r>
                    </a:p>
                    <a:p>
                      <a:r>
                        <a:rPr lang="en-US" sz="1400" dirty="0" smtClean="0"/>
                        <a:t>Luke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446</a:t>
                      </a:r>
                    </a:p>
                    <a:p>
                      <a:r>
                        <a:rPr lang="en-US" sz="1400" dirty="0" err="1" smtClean="0"/>
                        <a:t>Chewie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7481"/>
              </p:ext>
            </p:extLst>
          </p:nvPr>
        </p:nvGraphicFramePr>
        <p:xfrm>
          <a:off x="8085720" y="3810000"/>
          <a:ext cx="49403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30"/>
              </a:tblGrid>
              <a:tr h="370840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B5C478-73BC-407B-BED5-4402EF085028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Waiting Customers Queue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Upon arrival, customer goes to end of queue</a:t>
            </a:r>
          </a:p>
          <a:p>
            <a:pPr lvl="1" eaLnBrk="1" hangingPunct="1"/>
            <a:r>
              <a:rPr lang="en-US" altLang="en-US" smtClean="0"/>
              <a:t>When server available</a:t>
            </a:r>
          </a:p>
          <a:p>
            <a:pPr lvl="2" eaLnBrk="1" hangingPunct="1"/>
            <a:r>
              <a:rPr lang="en-US" altLang="en-US" smtClean="0"/>
              <a:t>Customer at front of queue leaves to conduct transaction</a:t>
            </a:r>
          </a:p>
          <a:p>
            <a:pPr lvl="1" eaLnBrk="1" hangingPunct="1"/>
            <a:r>
              <a:rPr lang="en-US" altLang="en-US" smtClean="0"/>
              <a:t>After each time unit, waiting time incremented by one</a:t>
            </a:r>
          </a:p>
          <a:p>
            <a:pPr eaLnBrk="1" hangingPunct="1"/>
            <a:r>
              <a:rPr lang="en-US" altLang="en-US" smtClean="0"/>
              <a:t>Derive </a:t>
            </a:r>
            <a:r>
              <a:rPr lang="en-US" altLang="en-US" smtClean="0">
                <a:latin typeface="Courier New" pitchFamily="49" charset="0"/>
              </a:rPr>
              <a:t>class waitingCustomerQueueType</a:t>
            </a:r>
            <a:r>
              <a:rPr lang="en-US" altLang="en-US" smtClean="0"/>
              <a:t> from </a:t>
            </a:r>
            <a:r>
              <a:rPr lang="en-US" altLang="en-US" smtClean="0">
                <a:latin typeface="Courier New" pitchFamily="49" charset="0"/>
              </a:rPr>
              <a:t>class queueType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Add additional operations to implement the customer queue</a:t>
            </a:r>
          </a:p>
          <a:p>
            <a:pPr lvl="1" eaLnBrk="1" hangingPunct="1"/>
            <a:r>
              <a:rPr lang="en-US" altLang="en-US" smtClean="0"/>
              <a:t>See code on page 485</a:t>
            </a:r>
          </a:p>
        </p:txBody>
      </p:sp>
    </p:spTree>
    <p:extLst>
      <p:ext uri="{BB962C8B-B14F-4D97-AF65-F5344CB8AC3E}">
        <p14:creationId xmlns:p14="http://schemas.microsoft.com/office/powerpoint/2010/main" val="3651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1277D5-C3A2-492C-9C80-1F194B067B34}" type="slidenum">
              <a:rPr lang="en-US" altLang="en-US" smtClean="0"/>
              <a:pPr eaLnBrk="1" hangingPunct="1"/>
              <a:t>51</a:t>
            </a:fld>
            <a:endParaRPr lang="en-US" alt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Program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 the simulation</a:t>
            </a:r>
          </a:p>
          <a:p>
            <a:pPr lvl="1" eaLnBrk="1" hangingPunct="1"/>
            <a:r>
              <a:rPr lang="en-US" altLang="en-US" smtClean="0"/>
              <a:t>Need information (simulation parameters)</a:t>
            </a:r>
          </a:p>
          <a:p>
            <a:pPr lvl="2" eaLnBrk="1" hangingPunct="1"/>
            <a:r>
              <a:rPr lang="en-US" altLang="en-US" smtClean="0"/>
              <a:t>Number of time units the simulation should run</a:t>
            </a:r>
          </a:p>
          <a:p>
            <a:pPr lvl="2" eaLnBrk="1" hangingPunct="1"/>
            <a:r>
              <a:rPr lang="en-US" altLang="en-US" smtClean="0"/>
              <a:t>The number of servers</a:t>
            </a:r>
          </a:p>
          <a:p>
            <a:pPr lvl="2" eaLnBrk="1" hangingPunct="1"/>
            <a:r>
              <a:rPr lang="en-US" altLang="en-US" smtClean="0"/>
              <a:t>Transaction time</a:t>
            </a:r>
          </a:p>
          <a:p>
            <a:pPr lvl="2" eaLnBrk="1" hangingPunct="1"/>
            <a:r>
              <a:rPr lang="en-US" altLang="en-US" smtClean="0"/>
              <a:t>Approximate time between customer arrivals</a:t>
            </a:r>
          </a:p>
          <a:p>
            <a:pPr lvl="1" eaLnBrk="1" hangingPunct="1"/>
            <a:r>
              <a:rPr lang="en-US" altLang="en-US" smtClean="0"/>
              <a:t>Function </a:t>
            </a:r>
            <a:r>
              <a:rPr lang="en-US" altLang="en-US" smtClean="0">
                <a:latin typeface="Courier New" pitchFamily="49" charset="0"/>
              </a:rPr>
              <a:t>setSimulationParameters</a:t>
            </a:r>
          </a:p>
          <a:p>
            <a:pPr lvl="2" eaLnBrk="1" hangingPunct="1"/>
            <a:r>
              <a:rPr lang="en-US" altLang="en-US" smtClean="0"/>
              <a:t>Prompts user for these values</a:t>
            </a:r>
          </a:p>
          <a:p>
            <a:pPr lvl="2" eaLnBrk="1" hangingPunct="1"/>
            <a:r>
              <a:rPr lang="en-US" altLang="en-US" smtClean="0"/>
              <a:t>See code on page 487</a:t>
            </a:r>
          </a:p>
        </p:txBody>
      </p:sp>
    </p:spTree>
    <p:extLst>
      <p:ext uri="{BB962C8B-B14F-4D97-AF65-F5344CB8AC3E}">
        <p14:creationId xmlns:p14="http://schemas.microsoft.com/office/powerpoint/2010/main" val="3107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2D31F7-3062-4E3D-8343-4EFAE9866F47}" type="slidenum">
              <a:rPr lang="en-US" altLang="en-US" smtClean="0"/>
              <a:pPr eaLnBrk="1" hangingPunct="1"/>
              <a:t>52</a:t>
            </a:fld>
            <a:endParaRPr lang="en-US" alt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Program (cont’d.)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 algorithm to start the transaction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660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8FF530-B8AB-4A97-AA3A-B250425D613B}" type="slidenum">
              <a:rPr lang="en-US" altLang="en-US" smtClean="0"/>
              <a:pPr eaLnBrk="1" hangingPunct="1"/>
              <a:t>53</a:t>
            </a:fld>
            <a:endParaRPr lang="en-US" alt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Program (cont’d.)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 the Poisson distribution from 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Probability of </a:t>
            </a:r>
            <a:r>
              <a:rPr lang="en-US" altLang="en-US" i="1" smtClean="0"/>
              <a:t>y</a:t>
            </a:r>
            <a:r>
              <a:rPr lang="en-US" altLang="en-US" smtClean="0"/>
              <a:t> events occurring at a given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Where </a:t>
            </a:r>
            <a:r>
              <a:rPr lang="el-GR" altLang="en-US" smtClean="0">
                <a:cs typeface="Arial" charset="0"/>
              </a:rPr>
              <a:t>λ</a:t>
            </a:r>
            <a:r>
              <a:rPr lang="en-US" altLang="en-US" smtClean="0"/>
              <a:t> is the expected value that y events occur at that time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Function </a:t>
            </a:r>
            <a:r>
              <a:rPr lang="en-US" altLang="en-US" smtClean="0">
                <a:latin typeface="Courier New" pitchFamily="49" charset="0"/>
              </a:rPr>
              <a:t>runSimulation</a:t>
            </a:r>
            <a:r>
              <a:rPr lang="en-US" altLang="en-US" smtClean="0"/>
              <a:t> implements the 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Function </a:t>
            </a:r>
            <a:r>
              <a:rPr lang="en-US" altLang="en-US" smtClean="0">
                <a:latin typeface="Courier New" pitchFamily="49" charset="0"/>
              </a:rPr>
              <a:t>main</a:t>
            </a:r>
            <a:r>
              <a:rPr lang="en-US" altLang="en-US" smtClean="0"/>
              <a:t> is simple and straightforward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Calls only the function </a:t>
            </a:r>
            <a:r>
              <a:rPr lang="en-US" altLang="en-US" smtClean="0">
                <a:latin typeface="Courier New" pitchFamily="49" charset="0"/>
              </a:rPr>
              <a:t>runSimulation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32289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 of Queues, PQs, Sims </a:t>
            </a:r>
            <a:endParaRPr lang="en-US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</a:t>
            </a:r>
          </a:p>
          <a:p>
            <a:pPr lvl="1" eaLnBrk="1" hangingPunct="1"/>
            <a:r>
              <a:rPr lang="en-US" altLang="en-US" smtClean="0"/>
              <a:t>First In First Out (FIFO) data structure</a:t>
            </a:r>
          </a:p>
          <a:p>
            <a:pPr lvl="1" eaLnBrk="1" hangingPunct="1"/>
            <a:r>
              <a:rPr lang="en-US" altLang="en-US" smtClean="0"/>
              <a:t>Implemented as array or linked list</a:t>
            </a:r>
          </a:p>
          <a:p>
            <a:pPr lvl="1" eaLnBrk="1" hangingPunct="1"/>
            <a:r>
              <a:rPr lang="en-US" altLang="en-US" smtClean="0"/>
              <a:t>Linked lists: queue never full</a:t>
            </a:r>
          </a:p>
          <a:p>
            <a:pPr eaLnBrk="1" hangingPunct="1"/>
            <a:r>
              <a:rPr lang="en-US" altLang="en-US" smtClean="0"/>
              <a:t>Standard Template Library (STL)</a:t>
            </a:r>
          </a:p>
          <a:p>
            <a:pPr lvl="1" eaLnBrk="1" hangingPunct="1"/>
            <a:r>
              <a:rPr lang="en-US" altLang="en-US" smtClean="0"/>
              <a:t>Provides a class to implement a queue in a program</a:t>
            </a:r>
          </a:p>
          <a:p>
            <a:pPr eaLnBrk="1" hangingPunct="1"/>
            <a:r>
              <a:rPr lang="en-US" altLang="en-US" smtClean="0"/>
              <a:t>Priority Queue</a:t>
            </a:r>
          </a:p>
          <a:p>
            <a:pPr lvl="1" eaLnBrk="1" hangingPunct="1"/>
            <a:r>
              <a:rPr lang="en-US" altLang="en-US" smtClean="0"/>
              <a:t>Customers with higher priority pushed to the front</a:t>
            </a:r>
          </a:p>
          <a:p>
            <a:pPr eaLnBrk="1" hangingPunct="1"/>
            <a:r>
              <a:rPr lang="en-US" altLang="en-US" smtClean="0"/>
              <a:t>Simulation</a:t>
            </a:r>
          </a:p>
          <a:p>
            <a:pPr lvl="1" eaLnBrk="1" hangingPunct="1"/>
            <a:r>
              <a:rPr lang="en-US" altLang="en-US" smtClean="0"/>
              <a:t>Common application for queues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 Data Structures Using C++ 2E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133DF-8627-4454-B35B-B9094637B281}" type="slidenum">
              <a:rPr lang="en-US" altLang="en-US" smtClean="0"/>
              <a:pPr eaLnBrk="1" hangingPunct="1"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r>
              <a:rPr lang="en-US" dirty="0"/>
              <a:t>Review Stacks</a:t>
            </a:r>
          </a:p>
          <a:p>
            <a:pPr lvl="1"/>
            <a:r>
              <a:rPr lang="en-US" dirty="0"/>
              <a:t>Review Queues</a:t>
            </a:r>
          </a:p>
          <a:p>
            <a:pPr lvl="1"/>
            <a:r>
              <a:rPr lang="en-US" dirty="0"/>
              <a:t>Review </a:t>
            </a:r>
            <a:r>
              <a:rPr lang="en-US" dirty="0" smtClean="0"/>
              <a:t>PQs</a:t>
            </a:r>
          </a:p>
          <a:p>
            <a:pPr lvl="1"/>
            <a:r>
              <a:rPr lang="en-US" dirty="0"/>
              <a:t>More on PQs</a:t>
            </a:r>
          </a:p>
          <a:p>
            <a:pPr lvl="2"/>
            <a:r>
              <a:rPr lang="en-US" dirty="0"/>
              <a:t>AND </a:t>
            </a:r>
            <a:r>
              <a:rPr lang="en-US" dirty="0" err="1"/>
              <a:t>SImulations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Application Practice</a:t>
            </a:r>
          </a:p>
          <a:p>
            <a:pPr lvl="2"/>
            <a:r>
              <a:rPr lang="en-US" dirty="0" smtClean="0"/>
              <a:t>Hash Tables, Non-numeric Keys</a:t>
            </a:r>
          </a:p>
        </p:txBody>
      </p:sp>
    </p:spTree>
    <p:extLst>
      <p:ext uri="{BB962C8B-B14F-4D97-AF65-F5344CB8AC3E}">
        <p14:creationId xmlns:p14="http://schemas.microsoft.com/office/powerpoint/2010/main" val="24348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 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00390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89467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065" y="3429000"/>
            <a:ext cx="26709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heap </a:t>
            </a:r>
            <a:r>
              <a:rPr lang="en-US" dirty="0" smtClean="0">
                <a:sym typeface="Wingdings" panose="05000000000000000000" pitchFamily="2" charset="2"/>
              </a:rPr>
              <a:t> 4*2 = 8 mod 6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65243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065" y="3798332"/>
            <a:ext cx="24465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bst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*2 = 6 mod 6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96975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065" y="4137180"/>
            <a:ext cx="28953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dynarr</a:t>
            </a:r>
            <a:r>
              <a:rPr lang="en-US" dirty="0" smtClean="0">
                <a:sym typeface="Wingdings" panose="05000000000000000000" pitchFamily="2" charset="2"/>
              </a:rPr>
              <a:t> 6*2 = 12 mod 6 = 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9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and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collision occurs when two keys map to the same hash index</a:t>
            </a:r>
          </a:p>
          <a:p>
            <a:r>
              <a:rPr lang="en-US" dirty="0" smtClean="0"/>
              <a:t>Chaining is one way to solve this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Let k = max # of records stored in one bucket</a:t>
            </a:r>
          </a:p>
          <a:p>
            <a:r>
              <a:rPr lang="en-US" dirty="0" smtClean="0"/>
              <a:t>If using vectors then</a:t>
            </a:r>
          </a:p>
          <a:p>
            <a:pPr lvl="1"/>
            <a:r>
              <a:rPr lang="en-US" dirty="0" smtClean="0"/>
              <a:t>Search and Delete are O(k)</a:t>
            </a:r>
          </a:p>
          <a:p>
            <a:pPr lvl="1"/>
            <a:r>
              <a:rPr lang="en-US" dirty="0" smtClean="0"/>
              <a:t>Insert is O(1)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35560"/>
              </p:ext>
            </p:extLst>
          </p:nvPr>
        </p:nvGraphicFramePr>
        <p:xfrm>
          <a:off x="4572000" y="2026920"/>
          <a:ext cx="3581400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5"/>
                <a:gridCol w="595313"/>
                <a:gridCol w="632143"/>
                <a:gridCol w="419100"/>
                <a:gridCol w="366712"/>
                <a:gridCol w="652780"/>
                <a:gridCol w="6010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</a:p>
                    <a:p>
                      <a:r>
                        <a:rPr lang="en-US" sz="1400" dirty="0" smtClean="0"/>
                        <a:t>Yoda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Darth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R2D2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smtClean="0"/>
                        <a:t>Leia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74586"/>
              </p:ext>
            </p:extLst>
          </p:nvPr>
        </p:nvGraphicFramePr>
        <p:xfrm>
          <a:off x="6629400" y="3246120"/>
          <a:ext cx="85756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5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</a:p>
                    <a:p>
                      <a:r>
                        <a:rPr lang="en-US" sz="1400" dirty="0" smtClean="0"/>
                        <a:t>Obi Wan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34864"/>
              </p:ext>
            </p:extLst>
          </p:nvPr>
        </p:nvGraphicFramePr>
        <p:xfrm>
          <a:off x="7620000" y="3246120"/>
          <a:ext cx="68135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err="1" smtClean="0"/>
                        <a:t>Lando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60748"/>
              </p:ext>
            </p:extLst>
          </p:nvPr>
        </p:nvGraphicFramePr>
        <p:xfrm>
          <a:off x="7620000" y="4084320"/>
          <a:ext cx="77184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8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</a:p>
                    <a:p>
                      <a:r>
                        <a:rPr lang="en-US" sz="1400" dirty="0" err="1" smtClean="0"/>
                        <a:t>Ahsoka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20814070">
            <a:off x="719917" y="409725"/>
            <a:ext cx="9813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REVIEW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7058184" y="2941320"/>
            <a:ext cx="0" cy="304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8600" y="2941320"/>
            <a:ext cx="0" cy="304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65619" y="3779520"/>
            <a:ext cx="0" cy="304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8341"/>
              </p:ext>
            </p:extLst>
          </p:nvPr>
        </p:nvGraphicFramePr>
        <p:xfrm>
          <a:off x="5232073" y="3246120"/>
          <a:ext cx="85756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5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>Qui-</a:t>
                      </a:r>
                      <a:r>
                        <a:rPr lang="en-US" sz="1400" dirty="0" err="1" smtClean="0"/>
                        <a:t>Gon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5660857" y="2941320"/>
            <a:ext cx="0" cy="304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7000" y="3262937"/>
            <a:ext cx="195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collisions = 4</a:t>
            </a:r>
          </a:p>
          <a:p>
            <a:r>
              <a:rPr lang="en-US" dirty="0" smtClean="0"/>
              <a:t>k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84076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162" y="4360331"/>
            <a:ext cx="28440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queue</a:t>
            </a:r>
            <a:r>
              <a:rPr lang="en-US" dirty="0" smtClean="0">
                <a:sym typeface="Wingdings" panose="05000000000000000000" pitchFamily="2" charset="2"/>
              </a:rPr>
              <a:t> 5*2 = 10 mod 6 = 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8613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162" y="4729663"/>
            <a:ext cx="27671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r>
              <a:rPr lang="en-US" dirty="0" smtClean="0">
                <a:sym typeface="Wingdings" panose="05000000000000000000" pitchFamily="2" charset="2"/>
              </a:rPr>
              <a:t> 5*2 = 10 mod 6 = 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88173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704" y="4961538"/>
            <a:ext cx="28440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deque</a:t>
            </a:r>
            <a:r>
              <a:rPr lang="en-US" dirty="0" smtClean="0">
                <a:sym typeface="Wingdings" panose="05000000000000000000" pitchFamily="2" charset="2"/>
              </a:rPr>
              <a:t> 5*2 = 10 mod 6 = 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04056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940" y="5364526"/>
            <a:ext cx="25106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bag</a:t>
            </a:r>
            <a:r>
              <a:rPr lang="en-US" dirty="0" smtClean="0">
                <a:sym typeface="Wingdings" panose="05000000000000000000" pitchFamily="2" charset="2"/>
              </a:rPr>
              <a:t> 3*2 = 6 mod 6 = 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87830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940" y="5575933"/>
            <a:ext cx="32672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linkedlist</a:t>
            </a:r>
            <a:r>
              <a:rPr lang="en-US" dirty="0" smtClean="0">
                <a:sym typeface="Wingdings" panose="05000000000000000000" pitchFamily="2" charset="2"/>
              </a:rPr>
              <a:t> 10*2 = 20 mod 6 = 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50992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940" y="5854720"/>
            <a:ext cx="24593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avl</a:t>
            </a:r>
            <a:r>
              <a:rPr lang="en-US" dirty="0" smtClean="0">
                <a:sym typeface="Wingdings" panose="05000000000000000000" pitchFamily="2" charset="2"/>
              </a:rPr>
              <a:t> 3*2 = 6 mod 6 = 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1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32946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940" y="5482061"/>
            <a:ext cx="29594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iterator</a:t>
            </a:r>
            <a:r>
              <a:rPr lang="en-US" dirty="0" smtClean="0">
                <a:sym typeface="Wingdings" panose="05000000000000000000" pitchFamily="2" charset="2"/>
              </a:rPr>
              <a:t> 8*2 = 16 mod 6 = 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95346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1255283">
            <a:off x="1289051" y="2340182"/>
            <a:ext cx="633466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What is the load factor for the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31847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1255283">
            <a:off x="1289051" y="2340182"/>
            <a:ext cx="633466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What is the load factor for the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8652" y="5486400"/>
            <a:ext cx="701674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num</a:t>
            </a:r>
            <a:r>
              <a:rPr lang="en-US" sz="2800" dirty="0" smtClean="0"/>
              <a:t> items) / (table size) = 10 / 6  ~= 1.6666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1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1108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6858000" cy="95410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On average, how many comparisons are made to determine whether an item is in the </a:t>
            </a:r>
            <a:r>
              <a:rPr lang="en-US" sz="2800" dirty="0" smtClean="0"/>
              <a:t>list ?</a:t>
            </a:r>
            <a:endParaRPr lang="en-US" sz="2800" dirty="0"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142" y="2590800"/>
            <a:ext cx="701674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Load Factor = </a:t>
            </a:r>
            <a:r>
              <a:rPr lang="en-US" sz="2800" dirty="0" smtClean="0">
                <a:sym typeface="Symbol"/>
              </a:rPr>
              <a:t> </a:t>
            </a:r>
            <a:r>
              <a:rPr lang="en-US" sz="2800" dirty="0" smtClean="0"/>
              <a:t>= 10 / 6  ~= 1.6666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90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Collisions: Open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category of handling collisions is</a:t>
            </a:r>
          </a:p>
          <a:p>
            <a:pPr lvl="1"/>
            <a:r>
              <a:rPr lang="en-US" dirty="0" smtClean="0"/>
              <a:t>Open Addressing</a:t>
            </a:r>
          </a:p>
          <a:p>
            <a:endParaRPr lang="en-US" dirty="0"/>
          </a:p>
          <a:p>
            <a:r>
              <a:rPr lang="en-US" dirty="0" smtClean="0"/>
              <a:t>This includes</a:t>
            </a:r>
          </a:p>
          <a:p>
            <a:pPr lvl="1"/>
            <a:r>
              <a:rPr lang="en-US" dirty="0" smtClean="0"/>
              <a:t>Linear Probing</a:t>
            </a:r>
          </a:p>
          <a:p>
            <a:pPr lvl="1"/>
            <a:r>
              <a:rPr lang="en-US" dirty="0" smtClean="0"/>
              <a:t>Quadratic Probing</a:t>
            </a:r>
          </a:p>
          <a:p>
            <a:pPr lvl="1"/>
            <a:r>
              <a:rPr lang="en-US" dirty="0" smtClean="0"/>
              <a:t>Double Hashing</a:t>
            </a:r>
          </a:p>
          <a:p>
            <a:pPr lvl="2"/>
            <a:r>
              <a:rPr lang="en-US" dirty="0" smtClean="0"/>
              <a:t>Example follows</a:t>
            </a:r>
          </a:p>
        </p:txBody>
      </p:sp>
      <p:sp>
        <p:nvSpPr>
          <p:cNvPr id="4" name="TextBox 3"/>
          <p:cNvSpPr txBox="1"/>
          <p:nvPr/>
        </p:nvSpPr>
        <p:spPr>
          <a:xfrm rot="20814070">
            <a:off x="719917" y="409725"/>
            <a:ext cx="9813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25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93557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6858000" cy="95410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On average, how many comparisons are made to determine whether an item is in the </a:t>
            </a:r>
            <a:r>
              <a:rPr lang="en-US" sz="2800" dirty="0" smtClean="0"/>
              <a:t>list ?</a:t>
            </a:r>
            <a:endParaRPr lang="en-US" sz="2800" dirty="0"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142" y="2590800"/>
            <a:ext cx="701674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Load Factor = </a:t>
            </a:r>
            <a:r>
              <a:rPr lang="en-US" sz="2800" dirty="0" smtClean="0">
                <a:sym typeface="Symbol"/>
              </a:rPr>
              <a:t> </a:t>
            </a:r>
            <a:r>
              <a:rPr lang="en-US" sz="2800" dirty="0" smtClean="0"/>
              <a:t>= 10 / 6  ~= 1.6666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4" y="3244894"/>
            <a:ext cx="7284216" cy="231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28800" y="5546834"/>
            <a:ext cx="67818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9-5 from the book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45142" y="4914329"/>
            <a:ext cx="8094058" cy="6482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89122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6858000" cy="95410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On average, how many comparisons are made to determine whether an item is in the </a:t>
            </a:r>
            <a:r>
              <a:rPr lang="en-US" sz="2800" dirty="0" smtClean="0"/>
              <a:t>list ?</a:t>
            </a:r>
            <a:endParaRPr lang="en-US" sz="2800" dirty="0"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142" y="2590800"/>
            <a:ext cx="701674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Load Factor = </a:t>
            </a:r>
            <a:r>
              <a:rPr lang="en-US" sz="2800" dirty="0" smtClean="0">
                <a:sym typeface="Symbol"/>
              </a:rPr>
              <a:t> </a:t>
            </a:r>
            <a:r>
              <a:rPr lang="en-US" sz="2800" dirty="0" smtClean="0"/>
              <a:t>= 10 / 6  ~= 1.6666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4" y="3244894"/>
            <a:ext cx="7284216" cy="231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28800" y="5546834"/>
            <a:ext cx="67818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9-5 from the book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45142" y="4914329"/>
            <a:ext cx="8094058" cy="6482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3222" y="4142137"/>
            <a:ext cx="8868540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Success </a:t>
            </a:r>
            <a:r>
              <a:rPr lang="en-US" sz="2800" dirty="0" smtClean="0">
                <a:sym typeface="Wingdings" panose="05000000000000000000" pitchFamily="2" charset="2"/>
              </a:rPr>
              <a:t> 1 + (10/6) *(1/2) = 1 + (10/12) ~= 1.833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7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– Non-numeric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the following hash function and hash table of size 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the result after hashing the following values into the table.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buckets/chaining approach to resolve any collisions.  </a:t>
            </a:r>
            <a:endParaRPr lang="en-US" dirty="0" smtClean="0"/>
          </a:p>
          <a:p>
            <a:pPr lvl="1"/>
            <a:r>
              <a:rPr lang="en-US" dirty="0" smtClean="0"/>
              <a:t>The table should not be resized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628" y="2438400"/>
            <a:ext cx="5168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 =   number of characters in the key  * </a:t>
            </a:r>
            <a:r>
              <a:rPr lang="en-US" sz="2000" dirty="0" smtClean="0"/>
              <a:t>2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a.   </a:t>
            </a:r>
            <a:r>
              <a:rPr lang="en-US" sz="2000" dirty="0" smtClean="0"/>
              <a:t>heap</a:t>
            </a:r>
            <a:endParaRPr lang="en-US" sz="2000" dirty="0"/>
          </a:p>
          <a:p>
            <a:r>
              <a:rPr lang="en-US" sz="2000" dirty="0"/>
              <a:t>b.   </a:t>
            </a:r>
            <a:r>
              <a:rPr lang="en-US" sz="2000" dirty="0" err="1"/>
              <a:t>bst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c.   </a:t>
            </a:r>
            <a:r>
              <a:rPr lang="en-US" sz="2000" dirty="0" err="1" smtClean="0"/>
              <a:t>dynarr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d.   queue </a:t>
            </a:r>
          </a:p>
          <a:p>
            <a:r>
              <a:rPr lang="en-US" sz="2000" dirty="0"/>
              <a:t>e.   </a:t>
            </a:r>
            <a:r>
              <a:rPr lang="en-US" sz="2000" dirty="0" smtClean="0"/>
              <a:t>stack </a:t>
            </a:r>
            <a:endParaRPr lang="en-US" sz="2000" dirty="0"/>
          </a:p>
          <a:p>
            <a:r>
              <a:rPr lang="en-US" sz="2000" dirty="0" smtClean="0"/>
              <a:t>f.    </a:t>
            </a:r>
            <a:r>
              <a:rPr lang="en-US" sz="2000" dirty="0" err="1" smtClean="0"/>
              <a:t>deque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g.   </a:t>
            </a:r>
            <a:r>
              <a:rPr lang="en-US" sz="2000" dirty="0" smtClean="0"/>
              <a:t>bag </a:t>
            </a:r>
            <a:endParaRPr lang="en-US" sz="2000" dirty="0"/>
          </a:p>
          <a:p>
            <a:r>
              <a:rPr lang="en-US" sz="2000" dirty="0"/>
              <a:t>h.   </a:t>
            </a:r>
            <a:r>
              <a:rPr lang="en-US" sz="2000" dirty="0" err="1"/>
              <a:t>linkedlist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i</a:t>
            </a:r>
            <a:r>
              <a:rPr lang="en-US" sz="2000" dirty="0" smtClean="0"/>
              <a:t>.    </a:t>
            </a:r>
            <a:r>
              <a:rPr lang="en-US" sz="2000" dirty="0" err="1" smtClean="0"/>
              <a:t>avl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j.    iterator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59770"/>
              </p:ext>
            </p:extLst>
          </p:nvPr>
        </p:nvGraphicFramePr>
        <p:xfrm>
          <a:off x="2967829" y="3142506"/>
          <a:ext cx="603037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5"/>
                <a:gridCol w="1397164"/>
                <a:gridCol w="1397164"/>
                <a:gridCol w="1397164"/>
                <a:gridCol w="1397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bst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dynarr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avl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heap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linkedlist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queue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stack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deque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iterator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6858000" cy="954107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On average, how many comparisons are made to determine whether an item is in the </a:t>
            </a:r>
            <a:r>
              <a:rPr lang="en-US" sz="2800" dirty="0" smtClean="0"/>
              <a:t>list ?</a:t>
            </a:r>
            <a:endParaRPr lang="en-US" sz="2800" dirty="0"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6386" y="4914329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4951858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5365" y="4114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35280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3352800"/>
            <a:ext cx="759372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2941" y="4951858"/>
            <a:ext cx="529459" cy="52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142" y="2590800"/>
            <a:ext cx="7016748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Load Factor = </a:t>
            </a:r>
            <a:r>
              <a:rPr lang="en-US" sz="2800" dirty="0" smtClean="0">
                <a:sym typeface="Symbol"/>
              </a:rPr>
              <a:t> </a:t>
            </a:r>
            <a:r>
              <a:rPr lang="en-US" sz="2800" dirty="0" smtClean="0"/>
              <a:t>= 10 / 6  ~= 1.6666</a:t>
            </a:r>
            <a:endParaRPr lang="en-US" sz="2800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4" y="3244894"/>
            <a:ext cx="7284216" cy="231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28800" y="5546834"/>
            <a:ext cx="67818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Table 9-5 from the book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45142" y="4914329"/>
            <a:ext cx="8094058" cy="6482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4329990"/>
            <a:ext cx="7421562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Unsuccessful </a:t>
            </a:r>
            <a:r>
              <a:rPr lang="en-US" sz="2800" dirty="0" smtClean="0">
                <a:sym typeface="Wingdings" panose="05000000000000000000" pitchFamily="2" charset="2"/>
              </a:rPr>
              <a:t> (10/6)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2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2"/>
            <a:r>
              <a:rPr lang="en-US" dirty="0"/>
              <a:t>Open Addressing: Double Hashing</a:t>
            </a:r>
          </a:p>
          <a:p>
            <a:pPr lvl="1"/>
            <a:r>
              <a:rPr lang="en-US" dirty="0"/>
              <a:t>Review Stacks</a:t>
            </a:r>
          </a:p>
          <a:p>
            <a:pPr lvl="1"/>
            <a:r>
              <a:rPr lang="en-US" dirty="0"/>
              <a:t>Review Queues</a:t>
            </a:r>
          </a:p>
          <a:p>
            <a:pPr lvl="1"/>
            <a:r>
              <a:rPr lang="en-US" dirty="0"/>
              <a:t>Review PQs</a:t>
            </a:r>
          </a:p>
          <a:p>
            <a:pPr lvl="1"/>
            <a:r>
              <a:rPr lang="en-US" dirty="0"/>
              <a:t>Application Practice</a:t>
            </a:r>
          </a:p>
          <a:p>
            <a:pPr lvl="2"/>
            <a:r>
              <a:rPr lang="en-US" dirty="0"/>
              <a:t>Hash Tables, Non-numeric Keys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Application Practice</a:t>
            </a:r>
          </a:p>
          <a:p>
            <a:pPr lvl="2"/>
            <a:r>
              <a:rPr lang="en-US" dirty="0" smtClean="0"/>
              <a:t>Queues</a:t>
            </a:r>
          </a:p>
        </p:txBody>
      </p:sp>
    </p:spTree>
    <p:extLst>
      <p:ext uri="{BB962C8B-B14F-4D97-AF65-F5344CB8AC3E}">
        <p14:creationId xmlns:p14="http://schemas.microsoft.com/office/powerpoint/2010/main" val="526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/>
              <a:t>Assume a queue of size 5 with </a:t>
            </a:r>
            <a:r>
              <a:rPr lang="en-US" dirty="0" smtClean="0"/>
              <a:t>the following values inserted sequentially:</a:t>
            </a:r>
          </a:p>
          <a:p>
            <a:pPr lvl="1"/>
            <a:r>
              <a:rPr lang="en-US" dirty="0" smtClean="0"/>
              <a:t>30, 40, 10, 50, 21</a:t>
            </a:r>
          </a:p>
          <a:p>
            <a:r>
              <a:rPr lang="en-US" dirty="0" smtClean="0"/>
              <a:t>Describe or illustrate the resulting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47244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621" y="48122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198" y="48122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361" y="3810000"/>
            <a:ext cx="4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4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/>
              <a:t>Assume a queue of size 5 with </a:t>
            </a:r>
            <a:r>
              <a:rPr lang="en-US" dirty="0" smtClean="0"/>
              <a:t>the following values inserted sequentially:</a:t>
            </a:r>
          </a:p>
          <a:p>
            <a:pPr lvl="1"/>
            <a:r>
              <a:rPr lang="en-US" dirty="0" smtClean="0"/>
              <a:t>30, 40, 10, 50, 21</a:t>
            </a:r>
          </a:p>
          <a:p>
            <a:r>
              <a:rPr lang="en-US" dirty="0" smtClean="0"/>
              <a:t>Describe or illustrate the resulting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47244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621" y="48122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198" y="48122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361" y="3810000"/>
            <a:ext cx="4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40     30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/>
              <a:t>Assume a queue of size 5 with </a:t>
            </a:r>
            <a:r>
              <a:rPr lang="en-US" dirty="0" smtClean="0"/>
              <a:t>the following values inserted sequentially:</a:t>
            </a:r>
          </a:p>
          <a:p>
            <a:pPr lvl="1"/>
            <a:r>
              <a:rPr lang="en-US" dirty="0" smtClean="0"/>
              <a:t>30, 40, 10, 50, 21</a:t>
            </a:r>
          </a:p>
          <a:p>
            <a:r>
              <a:rPr lang="en-US" dirty="0" smtClean="0"/>
              <a:t>Describe or illustrate the resulting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47244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621" y="48122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198" y="48122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361" y="3810000"/>
            <a:ext cx="4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10    40    30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/>
              <a:t>Assume a queue of size 5 with </a:t>
            </a:r>
            <a:r>
              <a:rPr lang="en-US" dirty="0" smtClean="0"/>
              <a:t>the following values inserted sequentially:</a:t>
            </a:r>
          </a:p>
          <a:p>
            <a:pPr lvl="1"/>
            <a:r>
              <a:rPr lang="en-US" dirty="0" smtClean="0"/>
              <a:t>30, 40, 10, 50, 21</a:t>
            </a:r>
          </a:p>
          <a:p>
            <a:r>
              <a:rPr lang="en-US" dirty="0" smtClean="0"/>
              <a:t>Describe or illustrate the resulting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47244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621" y="48122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198" y="48122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361" y="3810000"/>
            <a:ext cx="4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5</a:t>
            </a:r>
            <a:r>
              <a:rPr lang="en-US" sz="4000" dirty="0" smtClean="0"/>
              <a:t>0    10    40    30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/>
              <a:t>Assume a queue of size 5 with </a:t>
            </a:r>
            <a:r>
              <a:rPr lang="en-US" dirty="0" smtClean="0"/>
              <a:t>the following values inserted sequentially:</a:t>
            </a:r>
          </a:p>
          <a:p>
            <a:pPr lvl="1"/>
            <a:r>
              <a:rPr lang="en-US" dirty="0" smtClean="0"/>
              <a:t>30, 40, 10, 50, 21</a:t>
            </a:r>
          </a:p>
          <a:p>
            <a:r>
              <a:rPr lang="en-US" dirty="0" smtClean="0"/>
              <a:t>Describe or illustrate the resulting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4724400"/>
            <a:ext cx="57912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621" y="48122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198" y="48122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361" y="3810000"/>
            <a:ext cx="496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21    50    </a:t>
            </a:r>
            <a:r>
              <a:rPr lang="en-US" sz="4000" dirty="0"/>
              <a:t>10    40    30</a:t>
            </a:r>
          </a:p>
        </p:txBody>
      </p:sp>
    </p:spTree>
    <p:extLst>
      <p:ext uri="{BB962C8B-B14F-4D97-AF65-F5344CB8AC3E}">
        <p14:creationId xmlns:p14="http://schemas.microsoft.com/office/powerpoint/2010/main" val="42395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Review Hashing</a:t>
            </a:r>
            <a:endParaRPr lang="en-US" dirty="0"/>
          </a:p>
          <a:p>
            <a:pPr lvl="1"/>
            <a:r>
              <a:rPr lang="en-US" dirty="0" smtClean="0"/>
              <a:t>Review Stacks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Queues</a:t>
            </a:r>
          </a:p>
          <a:p>
            <a:pPr lvl="1"/>
            <a:r>
              <a:rPr lang="en-US" dirty="0"/>
              <a:t>Review PQs</a:t>
            </a:r>
          </a:p>
          <a:p>
            <a:pPr lvl="1"/>
            <a:r>
              <a:rPr lang="en-US" dirty="0"/>
              <a:t>Application Practice</a:t>
            </a:r>
          </a:p>
          <a:p>
            <a:pPr lvl="2"/>
            <a:r>
              <a:rPr lang="en-US" dirty="0"/>
              <a:t>Hash Tables, Non-numeric Keys</a:t>
            </a:r>
          </a:p>
          <a:p>
            <a:pPr lvl="2"/>
            <a:r>
              <a:rPr lang="en-US" dirty="0" smtClean="0"/>
              <a:t>Queues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Application Practice</a:t>
            </a:r>
          </a:p>
          <a:p>
            <a:pPr lvl="2"/>
            <a:r>
              <a:rPr lang="en-US" dirty="0" smtClean="0"/>
              <a:t>Making </a:t>
            </a:r>
            <a:r>
              <a:rPr lang="en-US" dirty="0" err="1" smtClean="0"/>
              <a:t>Dequeus</a:t>
            </a:r>
            <a:r>
              <a:rPr lang="en-US" dirty="0" smtClean="0"/>
              <a:t> using Doubly Linked Lists</a:t>
            </a:r>
          </a:p>
          <a:p>
            <a:pPr lvl="3"/>
            <a:r>
              <a:rPr lang="en-US" dirty="0" smtClean="0"/>
              <a:t>One data type created using another</a:t>
            </a:r>
          </a:p>
        </p:txBody>
      </p:sp>
    </p:spTree>
    <p:extLst>
      <p:ext uri="{BB962C8B-B14F-4D97-AF65-F5344CB8AC3E}">
        <p14:creationId xmlns:p14="http://schemas.microsoft.com/office/powerpoint/2010/main" val="3655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Double hashing uses a secondary hash function </a:t>
            </a:r>
            <a:r>
              <a:rPr lang="en-US" altLang="en-US" sz="2400" b="1" i="1" dirty="0" smtClean="0">
                <a:latin typeface="Times New Roman" pitchFamily="18" charset="0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 </a:t>
            </a:r>
            <a:r>
              <a:rPr lang="en-US" altLang="en-US" sz="2400" dirty="0" smtClean="0"/>
              <a:t>and handles collisions by placing an item in the first available cell of the series</a:t>
            </a:r>
            <a:br>
              <a:rPr lang="en-US" altLang="en-US" sz="2400" dirty="0" smtClean="0"/>
            </a:br>
            <a:r>
              <a:rPr lang="en-US" altLang="en-US" sz="2400" b="1" i="1" dirty="0" smtClean="0"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latin typeface="Times New Roman" pitchFamily="18" charset="0"/>
              </a:rPr>
              <a:t>)</a:t>
            </a:r>
            <a:r>
              <a:rPr lang="en-US" altLang="en-US" sz="2400" dirty="0" smtClean="0"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+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latin typeface="Times New Roman" pitchFamily="18" charset="0"/>
              </a:rPr>
              <a:t>*d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latin typeface="Times New Roman" pitchFamily="18" charset="0"/>
              </a:rPr>
            </a:b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/>
              <a:t>for </a:t>
            </a:r>
            <a:r>
              <a:rPr lang="en-US" altLang="en-US" sz="2400" i="1" dirty="0" err="1" smtClean="0"/>
              <a:t>i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latin typeface="Symbol" pitchFamily="18" charset="2"/>
              </a:rPr>
              <a:t>=</a:t>
            </a:r>
            <a:r>
              <a:rPr lang="en-US" altLang="en-US" sz="2400" i="1" dirty="0" smtClean="0"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latin typeface="Symbol" pitchFamily="18" charset="2"/>
              </a:rPr>
              <a:t>-</a:t>
            </a:r>
            <a:r>
              <a:rPr lang="en-US" altLang="en-US" sz="2400" i="1" dirty="0" smtClean="0"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secondary hash function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table size </a:t>
            </a:r>
            <a:r>
              <a:rPr lang="en-US" altLang="en-US" sz="2400" b="1" i="1" dirty="0" smtClean="0">
                <a:latin typeface="CMR10"/>
              </a:rPr>
              <a:t>N</a:t>
            </a:r>
            <a:r>
              <a:rPr lang="en-US" altLang="en-US" sz="2400" dirty="0" smtClean="0"/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Common choice of compression map for the secondary hash function: 	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 smtClean="0">
                <a:latin typeface="Symbol" pitchFamily="18" charset="2"/>
              </a:rPr>
              <a:t>=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- 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where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Symbol" pitchFamily="18" charset="2"/>
              </a:rPr>
              <a:t>&lt;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latin typeface="CMR10"/>
              </a:rPr>
              <a:t>q</a:t>
            </a:r>
            <a:r>
              <a:rPr lang="en-US" altLang="en-US" sz="2000" dirty="0" smtClean="0"/>
              <a:t> is a prime</a:t>
            </a:r>
          </a:p>
          <a:p>
            <a:pPr eaLnBrk="1" hangingPunct="1"/>
            <a:r>
              <a:rPr lang="en-US" altLang="en-US" sz="2400" dirty="0" smtClean="0"/>
              <a:t>The possible values for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are</a:t>
            </a:r>
            <a:br>
              <a:rPr lang="en-US" altLang="en-US" sz="2400" dirty="0" smtClean="0"/>
            </a:br>
            <a:r>
              <a:rPr lang="en-US" altLang="en-US" sz="2400" dirty="0" smtClean="0"/>
              <a:t>	 </a:t>
            </a:r>
            <a:r>
              <a:rPr lang="en-US" altLang="en-US" sz="2400" dirty="0" smtClean="0"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 rot="20814070">
            <a:off x="719917" y="409725"/>
            <a:ext cx="9813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66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5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8221" y="2590800"/>
            <a:ext cx="4191000" cy="6858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0145" y="2438400"/>
            <a:ext cx="3957568" cy="7239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8221" y="2590800"/>
            <a:ext cx="4191000" cy="6858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0145" y="2438400"/>
            <a:ext cx="3957568" cy="7239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434" y="3276600"/>
            <a:ext cx="4191000" cy="641131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42186" y="4038600"/>
            <a:ext cx="3957568" cy="9144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8221" y="2590800"/>
            <a:ext cx="4191000" cy="6858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0145" y="2438400"/>
            <a:ext cx="3957568" cy="7239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434" y="3276600"/>
            <a:ext cx="4191000" cy="641131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42186" y="4038600"/>
            <a:ext cx="3957568" cy="9144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43400" y="2590800"/>
            <a:ext cx="1143000" cy="1447801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8745" y="5192817"/>
            <a:ext cx="34291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first() would require a minor</a:t>
            </a:r>
          </a:p>
          <a:p>
            <a:r>
              <a:rPr lang="en-US" dirty="0" smtClean="0"/>
              <a:t>alteration or addition to </a:t>
            </a:r>
            <a:r>
              <a:rPr lang="en-US" dirty="0" err="1" smtClean="0"/>
              <a:t>LinkedList</a:t>
            </a:r>
            <a:endParaRPr lang="en-US" dirty="0" smtClean="0"/>
          </a:p>
          <a:p>
            <a:r>
              <a:rPr lang="en-US" dirty="0" smtClean="0"/>
              <a:t>very similar to </a:t>
            </a:r>
            <a:r>
              <a:rPr lang="en-US" dirty="0" err="1" smtClean="0"/>
              <a:t>removeFront</a:t>
            </a:r>
            <a:r>
              <a:rPr lang="en-US" dirty="0" smtClean="0"/>
              <a:t>()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43401" y="4258003"/>
            <a:ext cx="985344" cy="92470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41434" y="3917731"/>
            <a:ext cx="4191000" cy="57806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8221" y="2590800"/>
            <a:ext cx="4191000" cy="6858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0145" y="2438400"/>
            <a:ext cx="3957568" cy="7239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434" y="3276600"/>
            <a:ext cx="4191000" cy="641131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42186" y="4038600"/>
            <a:ext cx="3957568" cy="9144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14800" y="4343400"/>
            <a:ext cx="1027386" cy="376957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8745" y="5192817"/>
            <a:ext cx="34291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last() would require a minor</a:t>
            </a:r>
          </a:p>
          <a:p>
            <a:r>
              <a:rPr lang="en-US" dirty="0" smtClean="0"/>
              <a:t>alteration or addition to </a:t>
            </a:r>
            <a:r>
              <a:rPr lang="en-US" dirty="0" err="1" smtClean="0"/>
              <a:t>LinkedList</a:t>
            </a:r>
            <a:endParaRPr lang="en-US" dirty="0" smtClean="0"/>
          </a:p>
          <a:p>
            <a:r>
              <a:rPr lang="en-US" dirty="0" smtClean="0"/>
              <a:t>very similar to </a:t>
            </a:r>
            <a:r>
              <a:rPr lang="en-US" dirty="0" err="1" smtClean="0"/>
              <a:t>removeBack</a:t>
            </a:r>
            <a:r>
              <a:rPr lang="en-US" dirty="0" smtClean="0"/>
              <a:t>()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114800" y="4720357"/>
            <a:ext cx="1213945" cy="462354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1434" y="4495800"/>
            <a:ext cx="4191000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41434" y="3917731"/>
            <a:ext cx="4191000" cy="57806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Double-Ended Queues &amp; Doubly Linked Lists</a:t>
            </a:r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dirty="0"/>
              <a:t>Main </a:t>
            </a:r>
            <a:r>
              <a:rPr lang="en-US" sz="2000" dirty="0" err="1"/>
              <a:t>deque</a:t>
            </a:r>
            <a:r>
              <a:rPr lang="en-US" sz="2000" dirty="0"/>
              <a:t> operations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insertFirst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(object o)</a:t>
            </a:r>
            <a:r>
              <a:rPr lang="en-US" sz="1800" dirty="0"/>
              <a:t>: inserts element o at the beginning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insertLast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(object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1800" dirty="0"/>
              <a:t>: inserts element o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removeFirst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front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removeLast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sz="1800" dirty="0"/>
              <a:t>: removes and returns the element at the end of the </a:t>
            </a:r>
            <a:r>
              <a:rPr lang="en-US" sz="1800" dirty="0" err="1"/>
              <a:t>deque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element at the front without removing it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the number of elements stored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 err="1">
                <a:solidFill>
                  <a:schemeClr val="accent6">
                    <a:lumMod val="75000"/>
                  </a:schemeClr>
                </a:solidFill>
              </a:rPr>
              <a:t>isEmpty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()</a:t>
            </a:r>
            <a:r>
              <a:rPr lang="en-US" altLang="en-US" sz="1800" dirty="0"/>
              <a:t>: returns a Boolean value indicating whether no elements are stored</a:t>
            </a:r>
          </a:p>
          <a:p>
            <a:endParaRPr lang="en-US" dirty="0"/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00600" y="1066800"/>
            <a:ext cx="4038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3000" dirty="0" smtClean="0"/>
              <a:t>Doubly linked list operations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1371600"/>
            <a:ext cx="4191000" cy="685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0145" y="1562100"/>
            <a:ext cx="3957568" cy="7239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2070538"/>
            <a:ext cx="4191000" cy="52026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5400" y="3276600"/>
            <a:ext cx="3957568" cy="7620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8221" y="2590800"/>
            <a:ext cx="4191000" cy="6858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0145" y="2438400"/>
            <a:ext cx="3957568" cy="723900"/>
          </a:xfrm>
          <a:prstGeom prst="roundRect">
            <a:avLst/>
          </a:prstGeom>
          <a:solidFill>
            <a:schemeClr val="tx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434" y="3276600"/>
            <a:ext cx="4191000" cy="641131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42186" y="4038600"/>
            <a:ext cx="3957568" cy="9144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00" y="5181600"/>
            <a:ext cx="391645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size() and </a:t>
            </a:r>
            <a:r>
              <a:rPr lang="en-US" dirty="0" err="1" smtClean="0"/>
              <a:t>isEmpty</a:t>
            </a:r>
            <a:r>
              <a:rPr lang="en-US" dirty="0" smtClean="0"/>
              <a:t>() would require</a:t>
            </a:r>
          </a:p>
          <a:p>
            <a:r>
              <a:rPr lang="en-US" dirty="0" smtClean="0"/>
              <a:t>the addition of a counter that increments</a:t>
            </a:r>
          </a:p>
          <a:p>
            <a:r>
              <a:rPr lang="en-US" dirty="0" smtClean="0"/>
              <a:t>each time </a:t>
            </a:r>
            <a:r>
              <a:rPr lang="en-US" dirty="0" err="1" smtClean="0"/>
              <a:t>enqueue</a:t>
            </a:r>
            <a:r>
              <a:rPr lang="en-US" dirty="0" smtClean="0"/>
              <a:t>() is called and</a:t>
            </a:r>
          </a:p>
          <a:p>
            <a:r>
              <a:rPr lang="en-US" dirty="0" smtClean="0"/>
              <a:t>decrements when </a:t>
            </a:r>
            <a:r>
              <a:rPr lang="en-US" dirty="0" err="1" smtClean="0"/>
              <a:t>dequeue</a:t>
            </a:r>
            <a:r>
              <a:rPr lang="en-US" dirty="0" smtClean="0"/>
              <a:t>() is called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8221" y="4953000"/>
            <a:ext cx="4191000" cy="126362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41434" y="4495800"/>
            <a:ext cx="4191000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41434" y="3917731"/>
            <a:ext cx="4191000" cy="57806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(of This Part)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more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work on homework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 for test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Double Hashing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Assume you have a hash table H with N=11 slots (H[0,10]) and let the hash functions for double hashing 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h(</a:t>
            </a:r>
            <a:r>
              <a:rPr lang="en-US" altLang="en-US" sz="2400" dirty="0" err="1" smtClean="0"/>
              <a:t>k,i</a:t>
            </a:r>
            <a:r>
              <a:rPr lang="en-US" altLang="en-US" sz="2400" dirty="0" smtClean="0"/>
              <a:t>)=( h(k) +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*d(k) ) mod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h(k) = k mod 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</a:t>
            </a:r>
            <a:r>
              <a:rPr lang="en-US" altLang="en-US" sz="2400" dirty="0" smtClean="0"/>
              <a:t>(k) = 5 - (k mod 5)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Demonstrate (by picture) the insertion of the following keys into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10, 22, 31, 4, 15, 26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5069" y="2286000"/>
            <a:ext cx="3850734" cy="156966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Comic Sans MS" panose="030F0702030302020204" pitchFamily="66" charset="0"/>
              </a:rPr>
              <a:t>Double hashing uses a secondary hash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function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  and handles collisions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by </a:t>
            </a:r>
            <a:r>
              <a:rPr lang="en-US" altLang="en-US" sz="1600" dirty="0">
                <a:latin typeface="Comic Sans MS" panose="030F0702030302020204" pitchFamily="66" charset="0"/>
              </a:rPr>
              <a:t>placing an item in the first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available </a:t>
            </a:r>
            <a:r>
              <a:rPr lang="en-US" altLang="en-US" sz="1600" dirty="0">
                <a:latin typeface="Comic Sans MS" panose="030F0702030302020204" pitchFamily="66" charset="0"/>
              </a:rPr>
              <a:t>cell of the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series:</a:t>
            </a:r>
            <a:r>
              <a:rPr lang="en-US" altLang="en-US" sz="1600" dirty="0">
                <a:latin typeface="Comic Sans MS" panose="030F0702030302020204" pitchFamily="66" charset="0"/>
              </a:rPr>
              <a:t/>
            </a:r>
            <a:br>
              <a:rPr lang="en-US" altLang="en-US" sz="1600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8276" y="5290810"/>
            <a:ext cx="3672800" cy="52322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800" b="1" i="1" dirty="0" smtClean="0">
                <a:latin typeface="Times New Roman" pitchFamily="18" charset="0"/>
              </a:rPr>
              <a:t>Next Slide is Start Slide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0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6854</Words>
  <Application>Microsoft Office PowerPoint</Application>
  <PresentationFormat>On-screen Show (4:3)</PresentationFormat>
  <Paragraphs>1856</Paragraphs>
  <Slides>88</Slides>
  <Notes>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Hashing Plus Quick Review</vt:lpstr>
      <vt:lpstr>In the Past</vt:lpstr>
      <vt:lpstr>Now and Future</vt:lpstr>
      <vt:lpstr>Marker Slide</vt:lpstr>
      <vt:lpstr>Hashing Concept</vt:lpstr>
      <vt:lpstr>Collisions and Chaining</vt:lpstr>
      <vt:lpstr>Collisions: Open Addressing</vt:lpstr>
      <vt:lpstr>Open Addressing:  Double Hashing</vt:lpstr>
      <vt:lpstr>Class Exercise: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Marker Slide</vt:lpstr>
      <vt:lpstr>Stacks</vt:lpstr>
      <vt:lpstr>Stacks</vt:lpstr>
      <vt:lpstr>Stacks</vt:lpstr>
      <vt:lpstr>Stacks</vt:lpstr>
      <vt:lpstr>Marker Slide</vt:lpstr>
      <vt:lpstr>Queues</vt:lpstr>
      <vt:lpstr>Queues</vt:lpstr>
      <vt:lpstr>Queues</vt:lpstr>
      <vt:lpstr>Queues</vt:lpstr>
      <vt:lpstr>Queues</vt:lpstr>
      <vt:lpstr>Marker Slide</vt:lpstr>
      <vt:lpstr>The Priority Queue ADT</vt:lpstr>
      <vt:lpstr>Additional PQ Info</vt:lpstr>
      <vt:lpstr>Marker Slide</vt:lpstr>
      <vt:lpstr>Priority Queues</vt:lpstr>
      <vt:lpstr>Priority Queues</vt:lpstr>
      <vt:lpstr>STL class priority_queue</vt:lpstr>
      <vt:lpstr>Application of Queues: Simulation</vt:lpstr>
      <vt:lpstr>Application of Queues: Simulation (cont’d.)</vt:lpstr>
      <vt:lpstr>Application of Queues: Simulation (cont’d.)</vt:lpstr>
      <vt:lpstr>Designing a Queuing System</vt:lpstr>
      <vt:lpstr>Designing a Queuing System (cont’d.)</vt:lpstr>
      <vt:lpstr>Customer</vt:lpstr>
      <vt:lpstr>PowerPoint Presentation</vt:lpstr>
      <vt:lpstr>Server</vt:lpstr>
      <vt:lpstr>Server (cont’d.)</vt:lpstr>
      <vt:lpstr>PowerPoint Presentation</vt:lpstr>
      <vt:lpstr>Server List</vt:lpstr>
      <vt:lpstr>PowerPoint Presentation</vt:lpstr>
      <vt:lpstr>PowerPoint Presentation</vt:lpstr>
      <vt:lpstr>Waiting Customers Queue</vt:lpstr>
      <vt:lpstr>Main Program</vt:lpstr>
      <vt:lpstr>Main Program (cont’d.)</vt:lpstr>
      <vt:lpstr>Main Program (cont’d.)</vt:lpstr>
      <vt:lpstr>Summary of Queues, PQs, Sims </vt:lpstr>
      <vt:lpstr>Marker Slide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Hash Tables – Non-numeric Keys</vt:lpstr>
      <vt:lpstr>Marker Slide</vt:lpstr>
      <vt:lpstr>Queues</vt:lpstr>
      <vt:lpstr>Queues</vt:lpstr>
      <vt:lpstr>Queues</vt:lpstr>
      <vt:lpstr>Queues</vt:lpstr>
      <vt:lpstr>Queues</vt:lpstr>
      <vt:lpstr>Marker Slide</vt:lpstr>
      <vt:lpstr>Double-Ended Queues &amp; Doubly Linked Lists</vt:lpstr>
      <vt:lpstr>Double-Ended Queues &amp; Doubly Linked Lists</vt:lpstr>
      <vt:lpstr>Double-Ended Queues &amp; Doubly Linked Lists</vt:lpstr>
      <vt:lpstr>Double-Ended Queues &amp; Doubly Linked Lists</vt:lpstr>
      <vt:lpstr>Double-Ended Queues &amp; Doubly Linked Lists</vt:lpstr>
      <vt:lpstr>Double-Ended Queues &amp; Doubly Linked Lists</vt:lpstr>
      <vt:lpstr>Double-Ended Queues &amp; Doubly Linked Lists</vt:lpstr>
      <vt:lpstr>Double-Ended Queues &amp; Doubly Linked Lists</vt:lpstr>
      <vt:lpstr>The End (of This Part)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2361</cp:revision>
  <dcterms:created xsi:type="dcterms:W3CDTF">2006-08-16T00:00:00Z</dcterms:created>
  <dcterms:modified xsi:type="dcterms:W3CDTF">2014-11-06T15:15:10Z</dcterms:modified>
</cp:coreProperties>
</file>