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552" r:id="rId3"/>
    <p:sldId id="553" r:id="rId4"/>
    <p:sldId id="694" r:id="rId5"/>
    <p:sldId id="695" r:id="rId6"/>
    <p:sldId id="696" r:id="rId7"/>
    <p:sldId id="643" r:id="rId8"/>
    <p:sldId id="641" r:id="rId9"/>
    <p:sldId id="680" r:id="rId10"/>
    <p:sldId id="681" r:id="rId11"/>
    <p:sldId id="682" r:id="rId12"/>
    <p:sldId id="683" r:id="rId13"/>
    <p:sldId id="684" r:id="rId14"/>
    <p:sldId id="685" r:id="rId15"/>
    <p:sldId id="686" r:id="rId16"/>
    <p:sldId id="687" r:id="rId17"/>
    <p:sldId id="688" r:id="rId18"/>
    <p:sldId id="689" r:id="rId19"/>
    <p:sldId id="690" r:id="rId20"/>
    <p:sldId id="691" r:id="rId21"/>
    <p:sldId id="693" r:id="rId22"/>
    <p:sldId id="642" r:id="rId23"/>
    <p:sldId id="554" r:id="rId24"/>
    <p:sldId id="568" r:id="rId25"/>
    <p:sldId id="570" r:id="rId26"/>
    <p:sldId id="571" r:id="rId27"/>
    <p:sldId id="572" r:id="rId28"/>
    <p:sldId id="644" r:id="rId29"/>
    <p:sldId id="577" r:id="rId30"/>
    <p:sldId id="569" r:id="rId31"/>
    <p:sldId id="574" r:id="rId32"/>
    <p:sldId id="575" r:id="rId33"/>
    <p:sldId id="576" r:id="rId34"/>
    <p:sldId id="645" r:id="rId35"/>
    <p:sldId id="646" r:id="rId36"/>
    <p:sldId id="578" r:id="rId37"/>
    <p:sldId id="580" r:id="rId38"/>
    <p:sldId id="581" r:id="rId39"/>
    <p:sldId id="640" r:id="rId40"/>
    <p:sldId id="619" r:id="rId41"/>
    <p:sldId id="611" r:id="rId42"/>
    <p:sldId id="612" r:id="rId43"/>
    <p:sldId id="613" r:id="rId44"/>
    <p:sldId id="614" r:id="rId45"/>
    <p:sldId id="615" r:id="rId46"/>
    <p:sldId id="616" r:id="rId47"/>
    <p:sldId id="617" r:id="rId48"/>
    <p:sldId id="618" r:id="rId49"/>
    <p:sldId id="658" r:id="rId50"/>
    <p:sldId id="647" r:id="rId51"/>
    <p:sldId id="648" r:id="rId52"/>
    <p:sldId id="649" r:id="rId53"/>
    <p:sldId id="650" r:id="rId54"/>
    <p:sldId id="651" r:id="rId55"/>
    <p:sldId id="652" r:id="rId56"/>
    <p:sldId id="653" r:id="rId57"/>
    <p:sldId id="654" r:id="rId58"/>
    <p:sldId id="655" r:id="rId59"/>
    <p:sldId id="656" r:id="rId60"/>
    <p:sldId id="657" r:id="rId61"/>
    <p:sldId id="659" r:id="rId62"/>
    <p:sldId id="661" r:id="rId63"/>
    <p:sldId id="662" r:id="rId64"/>
    <p:sldId id="664" r:id="rId65"/>
    <p:sldId id="665" r:id="rId66"/>
    <p:sldId id="666" r:id="rId67"/>
    <p:sldId id="667" r:id="rId68"/>
    <p:sldId id="668" r:id="rId69"/>
    <p:sldId id="669" r:id="rId70"/>
    <p:sldId id="670" r:id="rId71"/>
    <p:sldId id="671" r:id="rId72"/>
    <p:sldId id="672" r:id="rId73"/>
    <p:sldId id="673" r:id="rId74"/>
    <p:sldId id="674" r:id="rId75"/>
    <p:sldId id="675" r:id="rId76"/>
    <p:sldId id="679" r:id="rId77"/>
    <p:sldId id="676" r:id="rId78"/>
    <p:sldId id="709" r:id="rId79"/>
    <p:sldId id="677" r:id="rId80"/>
    <p:sldId id="678" r:id="rId81"/>
    <p:sldId id="663" r:id="rId82"/>
    <p:sldId id="660" r:id="rId83"/>
    <p:sldId id="697" r:id="rId84"/>
    <p:sldId id="698" r:id="rId85"/>
    <p:sldId id="699" r:id="rId86"/>
    <p:sldId id="700" r:id="rId87"/>
    <p:sldId id="701" r:id="rId88"/>
    <p:sldId id="702" r:id="rId89"/>
    <p:sldId id="703" r:id="rId90"/>
    <p:sldId id="704" r:id="rId91"/>
    <p:sldId id="710" r:id="rId92"/>
    <p:sldId id="708" r:id="rId93"/>
    <p:sldId id="706" r:id="rId94"/>
    <p:sldId id="711" r:id="rId95"/>
    <p:sldId id="707" r:id="rId96"/>
    <p:sldId id="366"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BE"/>
    <a:srgbClr val="E5E5B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84848" autoAdjust="0"/>
  </p:normalViewPr>
  <p:slideViewPr>
    <p:cSldViewPr>
      <p:cViewPr>
        <p:scale>
          <a:sx n="60" d="100"/>
          <a:sy n="60" d="100"/>
        </p:scale>
        <p:origin x="-960" y="-534"/>
      </p:cViewPr>
      <p:guideLst>
        <p:guide orient="horz" pos="2160"/>
        <p:guide pos="2880"/>
      </p:guideLst>
    </p:cSldViewPr>
  </p:slideViewPr>
  <p:outlineViewPr>
    <p:cViewPr>
      <p:scale>
        <a:sx n="33" d="100"/>
        <a:sy n="33" d="100"/>
      </p:scale>
      <p:origin x="0" y="33396"/>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5F073-BE05-465E-9ACA-FEBC1467B54E}" type="datetimeFigureOut">
              <a:rPr lang="en-US" smtClean="0"/>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E8B70-CAB0-4ED0-9DDB-1ABC1C150F43}" type="slidenum">
              <a:rPr lang="en-US" smtClean="0"/>
              <a:t>‹#›</a:t>
            </a:fld>
            <a:endParaRPr lang="en-US"/>
          </a:p>
        </p:txBody>
      </p:sp>
    </p:spTree>
    <p:extLst>
      <p:ext uri="{BB962C8B-B14F-4D97-AF65-F5344CB8AC3E}">
        <p14:creationId xmlns:p14="http://schemas.microsoft.com/office/powerpoint/2010/main" val="14990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a:t>
            </a:fld>
            <a:endParaRPr lang="en-US"/>
          </a:p>
        </p:txBody>
      </p:sp>
    </p:spTree>
    <p:extLst>
      <p:ext uri="{BB962C8B-B14F-4D97-AF65-F5344CB8AC3E}">
        <p14:creationId xmlns:p14="http://schemas.microsoft.com/office/powerpoint/2010/main" val="342325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48</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Perfect Hashing is good to know</a:t>
            </a:r>
          </a:p>
          <a:p>
            <a:r>
              <a:rPr lang="en-US" smtClean="0"/>
              <a:t>Challenge: </a:t>
            </a:r>
            <a:r>
              <a:rPr lang="en-US" sz="1200" kern="1200" smtClean="0">
                <a:solidFill>
                  <a:schemeClr val="tx1"/>
                </a:solidFill>
                <a:effectLst/>
                <a:latin typeface="+mn-lt"/>
                <a:ea typeface="+mn-ea"/>
                <a:cs typeface="+mn-cs"/>
              </a:rPr>
              <a:t>Can you come up with a single hash function that will produce unique indices for any table of size </a:t>
            </a:r>
            <a:r>
              <a:rPr lang="en-US" sz="1200" i="1" kern="1200" smtClean="0">
                <a:solidFill>
                  <a:schemeClr val="tx1"/>
                </a:solidFill>
                <a:effectLst/>
                <a:latin typeface="+mn-lt"/>
                <a:ea typeface="+mn-ea"/>
                <a:cs typeface="+mn-cs"/>
              </a:rPr>
              <a:t>n </a:t>
            </a:r>
            <a:r>
              <a:rPr lang="en-US" sz="1200" kern="1200" smtClean="0">
                <a:solidFill>
                  <a:schemeClr val="tx1"/>
                </a:solidFill>
                <a:effectLst/>
                <a:latin typeface="+mn-lt"/>
                <a:ea typeface="+mn-ea"/>
                <a:cs typeface="+mn-cs"/>
              </a:rPr>
              <a:t>and any set of </a:t>
            </a:r>
            <a:r>
              <a:rPr lang="en-US" sz="1200" i="1" kern="1200" smtClean="0">
                <a:solidFill>
                  <a:schemeClr val="tx1"/>
                </a:solidFill>
                <a:effectLst/>
                <a:latin typeface="+mn-lt"/>
                <a:ea typeface="+mn-ea"/>
                <a:cs typeface="+mn-cs"/>
              </a:rPr>
              <a:t>n </a:t>
            </a:r>
            <a:r>
              <a:rPr lang="en-US" sz="1200" kern="1200" smtClean="0">
                <a:solidFill>
                  <a:schemeClr val="tx1"/>
                </a:solidFill>
                <a:effectLst/>
                <a:latin typeface="+mn-lt"/>
                <a:ea typeface="+mn-ea"/>
                <a:cs typeface="+mn-cs"/>
              </a:rPr>
              <a:t>unique ID's?</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83</a:t>
            </a:fld>
            <a:endParaRPr lang="en-US"/>
          </a:p>
        </p:txBody>
      </p:sp>
    </p:spTree>
    <p:extLst>
      <p:ext uri="{BB962C8B-B14F-4D97-AF65-F5344CB8AC3E}">
        <p14:creationId xmlns:p14="http://schemas.microsoft.com/office/powerpoint/2010/main" val="392239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on the test?</a:t>
            </a:r>
          </a:p>
          <a:p>
            <a:r>
              <a:rPr lang="en-US" dirty="0" smtClean="0"/>
              <a:t>Probably not… but it is a different way to think about things</a:t>
            </a:r>
          </a:p>
          <a:p>
            <a:pPr marL="171450" indent="-171450">
              <a:buFont typeface="Wingdings"/>
              <a:buChar char="à"/>
            </a:pPr>
            <a:r>
              <a:rPr lang="en-US" dirty="0" smtClean="0">
                <a:sym typeface="Wingdings" panose="05000000000000000000" pitchFamily="2" charset="2"/>
              </a:rPr>
              <a:t>How much of hashing, and hash function revolves around seeing things as tables?</a:t>
            </a:r>
          </a:p>
        </p:txBody>
      </p:sp>
      <p:sp>
        <p:nvSpPr>
          <p:cNvPr id="4" name="Slide Number Placeholder 3"/>
          <p:cNvSpPr>
            <a:spLocks noGrp="1"/>
          </p:cNvSpPr>
          <p:nvPr>
            <p:ph type="sldNum" sz="quarter" idx="10"/>
          </p:nvPr>
        </p:nvSpPr>
        <p:spPr/>
        <p:txBody>
          <a:bodyPr/>
          <a:lstStyle/>
          <a:p>
            <a:fld id="{927E8B70-CAB0-4ED0-9DDB-1ABC1C150F43}" type="slidenum">
              <a:rPr lang="en-US" smtClean="0"/>
              <a:t>84</a:t>
            </a:fld>
            <a:endParaRPr lang="en-US"/>
          </a:p>
        </p:txBody>
      </p:sp>
    </p:spTree>
    <p:extLst>
      <p:ext uri="{BB962C8B-B14F-4D97-AF65-F5344CB8AC3E}">
        <p14:creationId xmlns:p14="http://schemas.microsoft.com/office/powerpoint/2010/main" val="185428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an extra trick to try</a:t>
            </a:r>
          </a:p>
          <a:p>
            <a:r>
              <a:rPr lang="en-US" dirty="0" smtClean="0"/>
              <a:t>Not critical for the class</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95</a:t>
            </a:fld>
            <a:endParaRPr lang="en-US"/>
          </a:p>
        </p:txBody>
      </p:sp>
    </p:spTree>
    <p:extLst>
      <p:ext uri="{BB962C8B-B14F-4D97-AF65-F5344CB8AC3E}">
        <p14:creationId xmlns:p14="http://schemas.microsoft.com/office/powerpoint/2010/main" val="263194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Proving the idea of “</a:t>
            </a:r>
            <a:r>
              <a:rPr lang="en-US" dirty="0" err="1" smtClean="0"/>
              <a:t>lg</a:t>
            </a:r>
            <a:r>
              <a:rPr lang="en-US" dirty="0" smtClean="0"/>
              <a:t> n giving the number of times n can</a:t>
            </a:r>
            <a:r>
              <a:rPr lang="en-US" baseline="0" dirty="0" smtClean="0"/>
              <a:t> be divided by two”</a:t>
            </a:r>
          </a:p>
          <a:p>
            <a:r>
              <a:rPr lang="en-US" baseline="0" dirty="0" smtClean="0"/>
              <a:t>Goes by thinking like the following:</a:t>
            </a:r>
          </a:p>
          <a:p>
            <a:endParaRPr lang="en-US" baseline="0" dirty="0" smtClean="0"/>
          </a:p>
          <a:p>
            <a:r>
              <a:rPr lang="en-US" baseline="0" dirty="0" smtClean="0"/>
              <a:t>First consider </a:t>
            </a:r>
            <a:r>
              <a:rPr lang="en-US" baseline="0" dirty="0" err="1" smtClean="0"/>
              <a:t>lg</a:t>
            </a:r>
            <a:r>
              <a:rPr lang="en-US" baseline="0" dirty="0" smtClean="0"/>
              <a:t> 2^k = k * </a:t>
            </a:r>
            <a:r>
              <a:rPr lang="en-US" baseline="0" dirty="0" err="1" smtClean="0"/>
              <a:t>lg</a:t>
            </a:r>
            <a:r>
              <a:rPr lang="en-US" baseline="0" dirty="0" smtClean="0"/>
              <a:t> 2</a:t>
            </a:r>
          </a:p>
          <a:p>
            <a:r>
              <a:rPr lang="en-US" baseline="0" dirty="0" smtClean="0"/>
              <a:t>Now recall all those prime factorization trees you made in high school:   </a:t>
            </a:r>
          </a:p>
          <a:p>
            <a:r>
              <a:rPr lang="en-US" baseline="0" dirty="0" smtClean="0"/>
              <a:t>n = 48 = 2^4 * 3</a:t>
            </a:r>
          </a:p>
          <a:p>
            <a:r>
              <a:rPr lang="en-US" baseline="0" dirty="0" smtClean="0"/>
              <a:t>Now bound the value </a:t>
            </a:r>
          </a:p>
          <a:p>
            <a:r>
              <a:rPr lang="en-US" baseline="0" dirty="0" smtClean="0"/>
              <a:t>     2^4  &lt;  2^4 * 3</a:t>
            </a:r>
          </a:p>
          <a:p>
            <a:r>
              <a:rPr lang="en-US" baseline="0" dirty="0" smtClean="0"/>
              <a:t>but so is</a:t>
            </a:r>
          </a:p>
          <a:p>
            <a:r>
              <a:rPr lang="en-US" baseline="0" dirty="0" smtClean="0"/>
              <a:t>     2^4 * 2  &lt;  2^4 * 3  </a:t>
            </a:r>
            <a:r>
              <a:rPr lang="en-US" baseline="0" dirty="0" smtClean="0">
                <a:sym typeface="Wingdings" panose="05000000000000000000" pitchFamily="2" charset="2"/>
              </a:rPr>
              <a:t>    2^5  &lt; 2^4 * 3</a:t>
            </a:r>
            <a:endParaRPr lang="en-US" baseline="0" dirty="0" smtClean="0"/>
          </a:p>
          <a:p>
            <a:r>
              <a:rPr lang="en-US" baseline="0" dirty="0" smtClean="0"/>
              <a:t>however</a:t>
            </a:r>
          </a:p>
          <a:p>
            <a:r>
              <a:rPr lang="en-US" baseline="0" dirty="0" smtClean="0"/>
              <a:t>     2^4 * 4  &gt; 2^4 * 3   </a:t>
            </a:r>
            <a:r>
              <a:rPr lang="en-US" baseline="0" dirty="0" smtClean="0">
                <a:sym typeface="Wingdings" panose="05000000000000000000" pitchFamily="2" charset="2"/>
              </a:rPr>
              <a:t>    2^6  &gt; 2^4 * 3</a:t>
            </a:r>
          </a:p>
          <a:p>
            <a:endParaRPr lang="en-US" baseline="0" dirty="0" smtClean="0">
              <a:sym typeface="Wingdings" panose="05000000000000000000" pitchFamily="2" charset="2"/>
            </a:endParaRPr>
          </a:p>
          <a:p>
            <a:r>
              <a:rPr lang="en-US" baseline="0" dirty="0" smtClean="0">
                <a:sym typeface="Wingdings" panose="05000000000000000000" pitchFamily="2" charset="2"/>
              </a:rPr>
              <a:t>So 2^5  &lt;   2^4 * 3   &lt;  2^6</a:t>
            </a:r>
          </a:p>
          <a:p>
            <a:endParaRPr lang="en-US" baseline="0" dirty="0" smtClean="0">
              <a:sym typeface="Wingdings" panose="05000000000000000000" pitchFamily="2" charset="2"/>
            </a:endParaRPr>
          </a:p>
          <a:p>
            <a:r>
              <a:rPr lang="en-US" baseline="0" dirty="0" smtClean="0">
                <a:sym typeface="Wingdings" panose="05000000000000000000" pitchFamily="2" charset="2"/>
              </a:rPr>
              <a:t>Take log base 2 of all those</a:t>
            </a:r>
          </a:p>
          <a:p>
            <a:r>
              <a:rPr lang="en-US" baseline="0" dirty="0" smtClean="0">
                <a:sym typeface="Wingdings" panose="05000000000000000000" pitchFamily="2" charset="2"/>
              </a:rPr>
              <a:t>     5 &lt;  </a:t>
            </a:r>
            <a:r>
              <a:rPr lang="en-US" baseline="0" dirty="0" err="1" smtClean="0">
                <a:sym typeface="Wingdings" panose="05000000000000000000" pitchFamily="2" charset="2"/>
              </a:rPr>
              <a:t>lg</a:t>
            </a:r>
            <a:r>
              <a:rPr lang="en-US" baseline="0" dirty="0" smtClean="0">
                <a:sym typeface="Wingdings" panose="05000000000000000000" pitchFamily="2" charset="2"/>
              </a:rPr>
              <a:t>(48) &lt; 6</a:t>
            </a:r>
          </a:p>
          <a:p>
            <a:endParaRPr lang="en-US" baseline="0" dirty="0" smtClean="0">
              <a:sym typeface="Wingdings" panose="05000000000000000000" pitchFamily="2" charset="2"/>
            </a:endParaRPr>
          </a:p>
          <a:p>
            <a:r>
              <a:rPr lang="en-US" baseline="0" dirty="0" smtClean="0">
                <a:sym typeface="Wingdings" panose="05000000000000000000" pitchFamily="2" charset="2"/>
              </a:rPr>
              <a:t>So in terms of integers  (i.e. we truncate the decimals)</a:t>
            </a:r>
          </a:p>
          <a:p>
            <a:r>
              <a:rPr lang="en-US" baseline="0" dirty="0" err="1" smtClean="0">
                <a:sym typeface="Wingdings" panose="05000000000000000000" pitchFamily="2" charset="2"/>
              </a:rPr>
              <a:t>lg</a:t>
            </a:r>
            <a:r>
              <a:rPr lang="en-US" baseline="0" dirty="0" smtClean="0">
                <a:sym typeface="Wingdings" panose="05000000000000000000" pitchFamily="2" charset="2"/>
              </a:rPr>
              <a:t>(48) = 5.decimals</a:t>
            </a:r>
          </a:p>
          <a:p>
            <a:r>
              <a:rPr lang="en-US" baseline="0" dirty="0" err="1" smtClean="0">
                <a:sym typeface="Wingdings" panose="05000000000000000000" pitchFamily="2" charset="2"/>
              </a:rPr>
              <a:t>lg</a:t>
            </a:r>
            <a:r>
              <a:rPr lang="en-US" baseline="0" dirty="0" smtClean="0">
                <a:sym typeface="Wingdings" panose="05000000000000000000" pitchFamily="2" charset="2"/>
              </a:rPr>
              <a:t>(48) = 5 </a:t>
            </a:r>
          </a:p>
          <a:p>
            <a:r>
              <a:rPr lang="en-US" baseline="0" dirty="0" smtClean="0">
                <a:sym typeface="Wingdings" panose="05000000000000000000" pitchFamily="2" charset="2"/>
              </a:rPr>
              <a:t>         = number of powers of two less than 48</a:t>
            </a:r>
          </a:p>
          <a:p>
            <a:r>
              <a:rPr lang="en-US" baseline="0" dirty="0" smtClean="0">
                <a:sym typeface="Wingdings" panose="05000000000000000000" pitchFamily="2" charset="2"/>
              </a:rPr>
              <a:t>         = number of times 48 can be divided by 2  (integer-wise before being 0)</a:t>
            </a:r>
          </a:p>
          <a:p>
            <a:endParaRPr lang="en-US" baseline="0" dirty="0" smtClean="0">
              <a:sym typeface="Wingdings" panose="05000000000000000000" pitchFamily="2" charset="2"/>
            </a:endParaRPr>
          </a:p>
          <a:p>
            <a:r>
              <a:rPr lang="en-US" baseline="0" dirty="0" smtClean="0">
                <a:sym typeface="Wingdings" panose="05000000000000000000" pitchFamily="2" charset="2"/>
              </a:rPr>
              <a:t>Continue the thought and you may get to the proof (induction or other method ?)</a:t>
            </a: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27E8B70-CAB0-4ED0-9DDB-1ABC1C150F43}" type="slidenum">
              <a:rPr lang="en-US" smtClean="0"/>
              <a:t>13</a:t>
            </a:fld>
            <a:endParaRPr lang="en-US"/>
          </a:p>
        </p:txBody>
      </p:sp>
    </p:spTree>
    <p:extLst>
      <p:ext uri="{BB962C8B-B14F-4D97-AF65-F5344CB8AC3E}">
        <p14:creationId xmlns:p14="http://schemas.microsoft.com/office/powerpoint/2010/main" val="28910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41</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42</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43</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44</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45</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46</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BDA2C4-DF28-4A07-87DC-9CF3F8346FC3}" type="slidenum">
              <a:rPr lang="en-US" smtClean="0"/>
              <a:pPr fontAlgn="base">
                <a:spcBef>
                  <a:spcPct val="0"/>
                </a:spcBef>
                <a:spcAft>
                  <a:spcPct val="0"/>
                </a:spcAft>
                <a:defRPr/>
              </a:pPr>
              <a:t>47</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0.png"/><Relationship Id="rId4" Type="http://schemas.openxmlformats.org/officeDocument/2006/relationships/image" Target="../media/image8.gif"/><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a:bodyPr>
          <a:lstStyle/>
          <a:p>
            <a:r>
              <a:rPr lang="en-US" dirty="0" smtClean="0">
                <a:latin typeface="Times New Roman" panose="02020603050405020304" pitchFamily="18" charset="0"/>
                <a:cs typeface="Times New Roman" panose="02020603050405020304" pitchFamily="18" charset="0"/>
              </a:rPr>
              <a:t>Review and</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Prepare for Test 2</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CS 244</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5181600"/>
            <a:ext cx="5334000" cy="1518877"/>
          </a:xfrm>
          <a:prstGeom prst="rect">
            <a:avLst/>
          </a:prstGeom>
          <a:noFill/>
        </p:spPr>
        <p:txBody>
          <a:bodyPr wrap="square" rtlCol="0">
            <a:spAutoFit/>
          </a:bodyPr>
          <a:lstStyle/>
          <a:p>
            <a:pPr>
              <a:spcBef>
                <a:spcPct val="20000"/>
              </a:spcBef>
              <a:buClr>
                <a:schemeClr val="accent1"/>
              </a:buClr>
              <a:defRPr/>
            </a:pP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Brent M. Dingle</a:t>
            </a:r>
            <a:r>
              <a:rPr lang="en-US" sz="1200" dirty="0">
                <a:solidFill>
                  <a:schemeClr val="accent4">
                    <a:lumMod val="75000"/>
                  </a:schemeClr>
                </a:solidFill>
                <a:latin typeface="Times New Roman" panose="02020603050405020304" pitchFamily="18" charset="0"/>
                <a:cs typeface="Times New Roman" panose="02020603050405020304" pitchFamily="18" charset="0"/>
              </a:rPr>
              <a:t>, Ph.D.</a:t>
            </a:r>
          </a:p>
          <a:p>
            <a:pPr>
              <a:spcBef>
                <a:spcPct val="20000"/>
              </a:spcBef>
              <a:buClr>
                <a:schemeClr val="accent1"/>
              </a:buClr>
              <a:defRPr/>
            </a:pP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Game Design and Development Program</a:t>
            </a:r>
          </a:p>
          <a:p>
            <a:pPr>
              <a:spcBef>
                <a:spcPct val="20000"/>
              </a:spcBef>
              <a:buClr>
                <a:schemeClr val="accent1"/>
              </a:buClr>
              <a:defRPr/>
            </a:pP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Department </a:t>
            </a:r>
            <a:r>
              <a:rPr lang="en-US" sz="1200" dirty="0">
                <a:solidFill>
                  <a:schemeClr val="accent4">
                    <a:lumMod val="75000"/>
                  </a:schemeClr>
                </a:solidFill>
                <a:latin typeface="Times New Roman" panose="02020603050405020304" pitchFamily="18" charset="0"/>
                <a:cs typeface="Times New Roman" panose="02020603050405020304" pitchFamily="18" charset="0"/>
              </a:rPr>
              <a:t>of Mathematics, Statistics, and Computer Science</a:t>
            </a:r>
          </a:p>
          <a:p>
            <a:pPr>
              <a:spcBef>
                <a:spcPct val="20000"/>
              </a:spcBef>
              <a:buClr>
                <a:schemeClr val="accent1"/>
              </a:buClr>
              <a:defRPr/>
            </a:pPr>
            <a:r>
              <a:rPr lang="en-US" sz="1200" dirty="0">
                <a:solidFill>
                  <a:schemeClr val="accent4">
                    <a:lumMod val="75000"/>
                  </a:schemeClr>
                </a:solidFill>
                <a:latin typeface="Times New Roman" panose="02020603050405020304" pitchFamily="18" charset="0"/>
                <a:cs typeface="Times New Roman" panose="02020603050405020304" pitchFamily="18" charset="0"/>
              </a:rPr>
              <a:t>University of Wisconsin – </a:t>
            </a: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Stout</a:t>
            </a:r>
          </a:p>
          <a:p>
            <a:pPr>
              <a:spcBef>
                <a:spcPct val="20000"/>
              </a:spcBef>
              <a:buClr>
                <a:schemeClr val="accent1"/>
              </a:buClr>
              <a:defRPr/>
            </a:pPr>
            <a:endParaRPr lang="en-US" sz="1200" dirty="0">
              <a:solidFill>
                <a:schemeClr val="accent4">
                  <a:lumMod val="75000"/>
                </a:schemeClr>
              </a:solidFill>
              <a:latin typeface="Times New Roman" panose="02020603050405020304" pitchFamily="18" charset="0"/>
              <a:cs typeface="Times New Roman" panose="02020603050405020304" pitchFamily="18" charset="0"/>
            </a:endParaRPr>
          </a:p>
          <a:p>
            <a:pPr>
              <a:spcBef>
                <a:spcPct val="20000"/>
              </a:spcBef>
              <a:buClr>
                <a:schemeClr val="accent1"/>
              </a:buClr>
              <a:defRPr/>
            </a:pPr>
            <a:r>
              <a:rPr lang="en-US" sz="1050" i="1" dirty="0" smtClean="0">
                <a:solidFill>
                  <a:schemeClr val="accent4">
                    <a:lumMod val="75000"/>
                  </a:schemeClr>
                </a:solidFill>
                <a:latin typeface="Times New Roman" panose="02020603050405020304" pitchFamily="18" charset="0"/>
                <a:cs typeface="Times New Roman" panose="02020603050405020304" pitchFamily="18" charset="0"/>
              </a:rPr>
              <a:t>Content derived </a:t>
            </a:r>
            <a:r>
              <a:rPr lang="en-US" sz="1050" i="1" dirty="0">
                <a:solidFill>
                  <a:schemeClr val="accent4">
                    <a:lumMod val="75000"/>
                  </a:schemeClr>
                </a:solidFill>
                <a:latin typeface="Times New Roman" panose="02020603050405020304" pitchFamily="18" charset="0"/>
                <a:cs typeface="Times New Roman" panose="02020603050405020304" pitchFamily="18" charset="0"/>
              </a:rPr>
              <a:t>from: Data Structures Using C++ (D.S. Malik)</a:t>
            </a:r>
            <a:endParaRPr lang="en-US" sz="1050" i="1" dirty="0" smtClean="0">
              <a:solidFill>
                <a:schemeClr val="accent4">
                  <a:lumMod val="75000"/>
                </a:schemeClr>
              </a:solidFill>
              <a:latin typeface="Times New Roman" panose="02020603050405020304" pitchFamily="18" charset="0"/>
              <a:cs typeface="Times New Roman" panose="02020603050405020304" pitchFamily="18" charset="0"/>
            </a:endParaRPr>
          </a:p>
          <a:p>
            <a:r>
              <a:rPr lang="en-US" sz="1050" i="1" dirty="0">
                <a:solidFill>
                  <a:schemeClr val="accent4">
                    <a:lumMod val="75000"/>
                  </a:schemeClr>
                </a:solidFill>
                <a:latin typeface="Times New Roman" panose="02020603050405020304" pitchFamily="18" charset="0"/>
                <a:cs typeface="Times New Roman" panose="02020603050405020304" pitchFamily="18" charset="0"/>
              </a:rPr>
              <a:t>and Data Structures and Algorithms in C++ (Goodrich, </a:t>
            </a:r>
            <a:r>
              <a:rPr lang="en-US" sz="1050" i="1" dirty="0" err="1">
                <a:solidFill>
                  <a:schemeClr val="accent4">
                    <a:lumMod val="75000"/>
                  </a:schemeClr>
                </a:solidFill>
                <a:latin typeface="Times New Roman" panose="02020603050405020304" pitchFamily="18" charset="0"/>
                <a:cs typeface="Times New Roman" panose="02020603050405020304" pitchFamily="18" charset="0"/>
              </a:rPr>
              <a:t>Tamassia</a:t>
            </a:r>
            <a:r>
              <a:rPr lang="en-US" sz="1050" i="1" dirty="0">
                <a:solidFill>
                  <a:schemeClr val="accent4">
                    <a:lumMod val="75000"/>
                  </a:schemeClr>
                </a:solidFill>
                <a:latin typeface="Times New Roman" panose="02020603050405020304" pitchFamily="18" charset="0"/>
                <a:cs typeface="Times New Roman" panose="02020603050405020304" pitchFamily="18" charset="0"/>
              </a:rPr>
              <a:t>, Mount</a:t>
            </a:r>
            <a:r>
              <a:rPr lang="en-US" sz="1050" i="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1050" i="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1674852" cy="183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214" y="762000"/>
            <a:ext cx="1857375" cy="189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2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524000"/>
            <a:ext cx="8229600" cy="2842955"/>
          </a:xfrm>
        </p:spPr>
        <p:txBody>
          <a:bodyPr>
            <a:normAutofit/>
          </a:bodyPr>
          <a:lstStyle/>
          <a:p>
            <a:r>
              <a:rPr lang="en-US" dirty="0" smtClean="0"/>
              <a:t>For each statement in the function</a:t>
            </a:r>
          </a:p>
          <a:p>
            <a:pPr lvl="1"/>
            <a:r>
              <a:rPr lang="en-US" dirty="0" smtClean="0"/>
              <a:t>Assign the worst case number of operations it will use</a:t>
            </a:r>
          </a:p>
          <a:p>
            <a:pPr lvl="2"/>
            <a:r>
              <a:rPr lang="en-US" dirty="0" smtClean="0"/>
              <a:t>i.e. maximum number of times it executes</a:t>
            </a:r>
          </a:p>
          <a:p>
            <a:pPr lvl="1"/>
            <a:r>
              <a:rPr lang="en-US" dirty="0" smtClean="0"/>
              <a:t>Some will require </a:t>
            </a:r>
            <a:r>
              <a:rPr lang="en-US" b="1" i="1" dirty="0" smtClean="0"/>
              <a:t>n</a:t>
            </a:r>
            <a:r>
              <a:rPr lang="en-US" dirty="0" smtClean="0"/>
              <a:t> operations</a:t>
            </a:r>
          </a:p>
          <a:p>
            <a:pPr lvl="2"/>
            <a:r>
              <a:rPr lang="en-US" dirty="0" smtClean="0"/>
              <a:t>Assign these </a:t>
            </a:r>
            <a:r>
              <a:rPr lang="en-US" b="1" i="1" dirty="0" smtClean="0"/>
              <a:t>n</a:t>
            </a:r>
            <a:r>
              <a:rPr lang="en-US" dirty="0" smtClean="0"/>
              <a:t> </a:t>
            </a:r>
          </a:p>
          <a:p>
            <a:pPr lvl="3"/>
            <a:r>
              <a:rPr lang="en-US" dirty="0" smtClean="0"/>
              <a:t>This includes constant stuff inside a loop iterating </a:t>
            </a:r>
            <a:r>
              <a:rPr lang="en-US" b="1" i="1" dirty="0" smtClean="0"/>
              <a:t>n</a:t>
            </a:r>
            <a:r>
              <a:rPr lang="en-US" dirty="0" smtClean="0"/>
              <a:t> times</a:t>
            </a:r>
          </a:p>
          <a:p>
            <a:pPr lvl="1"/>
            <a:endParaRPr lang="en-US" dirty="0"/>
          </a:p>
        </p:txBody>
      </p:sp>
      <p:sp>
        <p:nvSpPr>
          <p:cNvPr id="10" name="TextBox 9"/>
          <p:cNvSpPr txBox="1"/>
          <p:nvPr/>
        </p:nvSpPr>
        <p:spPr>
          <a:xfrm>
            <a:off x="7696200" y="228600"/>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O(1)</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184" y="350537"/>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600" y="3851743"/>
            <a:ext cx="1447800" cy="707886"/>
          </a:xfrm>
          <a:prstGeom prst="rect">
            <a:avLst/>
          </a:prstGeom>
          <a:solidFill>
            <a:srgbClr val="00B0F0"/>
          </a:solidFill>
          <a:ln>
            <a:solidFill>
              <a:schemeClr val="tx1"/>
            </a:solidFill>
          </a:ln>
        </p:spPr>
        <p:txBody>
          <a:bodyPr wrap="square" rtlCol="0">
            <a:spAutoFit/>
          </a:bodyPr>
          <a:lstStyle/>
          <a:p>
            <a:r>
              <a:rPr lang="en-US" sz="4000" dirty="0" smtClean="0">
                <a:latin typeface="Comic Sans MS" panose="030F0702030302020204" pitchFamily="66" charset="0"/>
              </a:rPr>
              <a:t>O(n)</a:t>
            </a:r>
          </a:p>
        </p:txBody>
      </p:sp>
      <p:sp>
        <p:nvSpPr>
          <p:cNvPr id="14" name="TextBox 13"/>
          <p:cNvSpPr txBox="1"/>
          <p:nvPr/>
        </p:nvSpPr>
        <p:spPr>
          <a:xfrm>
            <a:off x="1734485" y="4205686"/>
            <a:ext cx="6857968" cy="1384995"/>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for (</a:t>
            </a:r>
            <a:r>
              <a:rPr lang="en-US" dirty="0" err="1" smtClean="0">
                <a:latin typeface="Comic Sans MS" panose="030F0702030302020204" pitchFamily="66" charset="0"/>
              </a:rPr>
              <a:t>int</a:t>
            </a:r>
            <a:r>
              <a:rPr lang="en-US" dirty="0" smtClean="0">
                <a:latin typeface="Comic Sans MS" panose="030F0702030302020204" pitchFamily="66" charset="0"/>
              </a:rPr>
              <a:t> j = 1; j &lt;= n; j++)     </a:t>
            </a:r>
            <a:r>
              <a:rPr lang="en-US" sz="2400" b="1" dirty="0" smtClean="0">
                <a:latin typeface="Comic Sans MS" panose="030F0702030302020204" pitchFamily="66" charset="0"/>
                <a:sym typeface="Wingdings" panose="05000000000000000000" pitchFamily="2" charset="2"/>
              </a:rPr>
              <a:t> n</a:t>
            </a:r>
            <a:endParaRPr lang="en-US" b="1" dirty="0" smtClean="0">
              <a:latin typeface="Comic Sans MS" panose="030F0702030302020204" pitchFamily="66" charset="0"/>
            </a:endParaRPr>
          </a:p>
          <a:p>
            <a:r>
              <a:rPr lang="en-US" dirty="0" smtClean="0">
                <a:latin typeface="Comic Sans MS" panose="030F0702030302020204" pitchFamily="66" charset="0"/>
              </a:rPr>
              <a:t>{</a:t>
            </a:r>
          </a:p>
          <a:p>
            <a:r>
              <a:rPr lang="en-US" dirty="0">
                <a:latin typeface="Comic Sans MS" panose="030F0702030302020204" pitchFamily="66" charset="0"/>
              </a:rPr>
              <a:t> </a:t>
            </a:r>
            <a:r>
              <a:rPr lang="en-US" dirty="0" smtClean="0">
                <a:latin typeface="Comic Sans MS" panose="030F0702030302020204" pitchFamily="66" charset="0"/>
              </a:rPr>
              <a:t>     </a:t>
            </a:r>
            <a:r>
              <a:rPr lang="en-US" dirty="0" err="1" smtClean="0">
                <a:latin typeface="Comic Sans MS" panose="030F0702030302020204" pitchFamily="66" charset="0"/>
              </a:rPr>
              <a:t>cout</a:t>
            </a:r>
            <a:r>
              <a:rPr lang="en-US" dirty="0" smtClean="0">
                <a:latin typeface="Comic Sans MS" panose="030F0702030302020204" pitchFamily="66" charset="0"/>
              </a:rPr>
              <a:t> &lt;&lt; “this prints n times” &lt;&lt; </a:t>
            </a:r>
            <a:r>
              <a:rPr lang="en-US" dirty="0" err="1" smtClean="0">
                <a:latin typeface="Comic Sans MS" panose="030F0702030302020204" pitchFamily="66" charset="0"/>
              </a:rPr>
              <a:t>endl</a:t>
            </a:r>
            <a:r>
              <a:rPr lang="en-US" dirty="0" smtClean="0">
                <a:latin typeface="Comic Sans MS" panose="030F0702030302020204" pitchFamily="66" charset="0"/>
              </a:rPr>
              <a:t>;    </a:t>
            </a:r>
            <a:r>
              <a:rPr lang="en-US" sz="2400" b="1" dirty="0" smtClean="0">
                <a:latin typeface="Comic Sans MS" panose="030F0702030302020204" pitchFamily="66" charset="0"/>
                <a:sym typeface="Wingdings" panose="05000000000000000000" pitchFamily="2" charset="2"/>
              </a:rPr>
              <a:t> n</a:t>
            </a:r>
            <a:r>
              <a:rPr lang="en-US" i="1" dirty="0">
                <a:latin typeface="Comic Sans MS" panose="030F0702030302020204" pitchFamily="66" charset="0"/>
                <a:sym typeface="Wingdings" panose="05000000000000000000" pitchFamily="2" charset="2"/>
              </a:rPr>
              <a:t> </a:t>
            </a:r>
            <a:r>
              <a:rPr lang="en-US" i="1" dirty="0" smtClean="0">
                <a:latin typeface="Comic Sans MS" panose="030F0702030302020204" pitchFamily="66" charset="0"/>
                <a:sym typeface="Wingdings" panose="05000000000000000000" pitchFamily="2" charset="2"/>
              </a:rPr>
              <a:t>   </a:t>
            </a:r>
            <a:r>
              <a:rPr lang="en-US" sz="1400" i="1" dirty="0" smtClean="0">
                <a:latin typeface="Comic Sans MS" panose="030F0702030302020204" pitchFamily="66" charset="0"/>
                <a:sym typeface="Wingdings" panose="05000000000000000000" pitchFamily="2" charset="2"/>
              </a:rPr>
              <a:t>( 1 thing </a:t>
            </a:r>
            <a:r>
              <a:rPr lang="en-US" sz="1400" i="1" dirty="0">
                <a:latin typeface="Comic Sans MS" panose="030F0702030302020204" pitchFamily="66" charset="0"/>
                <a:sym typeface="Wingdings" panose="05000000000000000000" pitchFamily="2" charset="2"/>
              </a:rPr>
              <a:t>n times)</a:t>
            </a:r>
            <a:endParaRPr lang="en-US" sz="1400" b="1" dirty="0" smtClean="0">
              <a:latin typeface="Comic Sans MS" panose="030F0702030302020204" pitchFamily="66" charset="0"/>
            </a:endParaRPr>
          </a:p>
          <a:p>
            <a:r>
              <a:rPr lang="en-US" dirty="0">
                <a:latin typeface="Comic Sans MS" panose="030F0702030302020204" pitchFamily="66" charset="0"/>
              </a:rPr>
              <a:t>}</a:t>
            </a:r>
          </a:p>
        </p:txBody>
      </p:sp>
    </p:spTree>
    <p:extLst>
      <p:ext uri="{BB962C8B-B14F-4D97-AF65-F5344CB8AC3E}">
        <p14:creationId xmlns:p14="http://schemas.microsoft.com/office/powerpoint/2010/main" val="15227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447801"/>
            <a:ext cx="8229600" cy="2590800"/>
          </a:xfrm>
        </p:spPr>
        <p:txBody>
          <a:bodyPr>
            <a:normAutofit/>
          </a:bodyPr>
          <a:lstStyle/>
          <a:p>
            <a:r>
              <a:rPr lang="en-US" dirty="0" smtClean="0"/>
              <a:t>For each statement in the function</a:t>
            </a:r>
          </a:p>
          <a:p>
            <a:pPr lvl="1"/>
            <a:r>
              <a:rPr lang="en-US" dirty="0" smtClean="0"/>
              <a:t>Assign the worst case number of operations it will use</a:t>
            </a:r>
          </a:p>
          <a:p>
            <a:pPr lvl="2"/>
            <a:r>
              <a:rPr lang="en-US" dirty="0" smtClean="0"/>
              <a:t>i.e. maximum number of times it executes</a:t>
            </a:r>
          </a:p>
          <a:p>
            <a:pPr lvl="1"/>
            <a:r>
              <a:rPr lang="en-US" dirty="0" smtClean="0"/>
              <a:t>Some will require </a:t>
            </a:r>
            <a:r>
              <a:rPr lang="en-US" b="1" i="1" dirty="0" smtClean="0"/>
              <a:t>n</a:t>
            </a:r>
            <a:r>
              <a:rPr lang="en-US" b="1" i="1" baseline="30000" dirty="0" smtClean="0"/>
              <a:t>2</a:t>
            </a:r>
            <a:r>
              <a:rPr lang="en-US" dirty="0" smtClean="0"/>
              <a:t> operations</a:t>
            </a:r>
          </a:p>
          <a:p>
            <a:pPr lvl="2"/>
            <a:r>
              <a:rPr lang="en-US" dirty="0" smtClean="0"/>
              <a:t>Assign these </a:t>
            </a:r>
            <a:r>
              <a:rPr lang="en-US" b="1" i="1" dirty="0" smtClean="0"/>
              <a:t>n</a:t>
            </a:r>
            <a:r>
              <a:rPr lang="en-US" b="1" i="1" baseline="30000" dirty="0" smtClean="0"/>
              <a:t>2</a:t>
            </a:r>
            <a:r>
              <a:rPr lang="en-US" dirty="0" smtClean="0"/>
              <a:t> </a:t>
            </a:r>
          </a:p>
          <a:p>
            <a:pPr lvl="3"/>
            <a:r>
              <a:rPr lang="en-US" dirty="0" smtClean="0"/>
              <a:t>Typically these are nested loops and constants in nested loops</a:t>
            </a:r>
          </a:p>
          <a:p>
            <a:pPr lvl="1"/>
            <a:endParaRPr lang="en-US" dirty="0"/>
          </a:p>
        </p:txBody>
      </p:sp>
      <p:sp>
        <p:nvSpPr>
          <p:cNvPr id="10" name="TextBox 9"/>
          <p:cNvSpPr txBox="1"/>
          <p:nvPr/>
        </p:nvSpPr>
        <p:spPr>
          <a:xfrm>
            <a:off x="7696200" y="228600"/>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O(1)</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184" y="350537"/>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 y="3851743"/>
            <a:ext cx="1600200" cy="707886"/>
          </a:xfrm>
          <a:prstGeom prst="rect">
            <a:avLst/>
          </a:prstGeom>
          <a:solidFill>
            <a:srgbClr val="00B0F0"/>
          </a:solidFill>
          <a:ln>
            <a:solidFill>
              <a:schemeClr val="tx1"/>
            </a:solidFill>
          </a:ln>
        </p:spPr>
        <p:txBody>
          <a:bodyPr wrap="square" rtlCol="0">
            <a:spAutoFit/>
          </a:bodyPr>
          <a:lstStyle/>
          <a:p>
            <a:r>
              <a:rPr lang="en-US" sz="4000" dirty="0" smtClean="0">
                <a:latin typeface="Comic Sans MS" panose="030F0702030302020204" pitchFamily="66" charset="0"/>
              </a:rPr>
              <a:t>O(n</a:t>
            </a:r>
            <a:r>
              <a:rPr lang="en-US" sz="4000" baseline="30000" dirty="0" smtClean="0">
                <a:latin typeface="Comic Sans MS" panose="030F0702030302020204" pitchFamily="66" charset="0"/>
              </a:rPr>
              <a:t>2</a:t>
            </a:r>
            <a:r>
              <a:rPr lang="en-US" sz="4000" dirty="0" smtClean="0">
                <a:latin typeface="Comic Sans MS" panose="030F0702030302020204" pitchFamily="66" charset="0"/>
              </a:rPr>
              <a:t>)</a:t>
            </a:r>
          </a:p>
        </p:txBody>
      </p:sp>
      <p:sp>
        <p:nvSpPr>
          <p:cNvPr id="13" name="TextBox 12"/>
          <p:cNvSpPr txBox="1"/>
          <p:nvPr/>
        </p:nvSpPr>
        <p:spPr>
          <a:xfrm>
            <a:off x="2057400" y="4038600"/>
            <a:ext cx="6526146" cy="249299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1; j &lt;= n; j++)  </a:t>
            </a:r>
            <a:r>
              <a:rPr lang="en-US" sz="2000" dirty="0" smtClean="0">
                <a:latin typeface="Comic Sans MS" panose="030F0702030302020204" pitchFamily="66" charset="0"/>
                <a:sym typeface="Wingdings" panose="05000000000000000000" pitchFamily="2" charset="2"/>
              </a:rPr>
              <a:t> still just n</a:t>
            </a:r>
            <a:endParaRPr lang="en-US" sz="2000" dirty="0" smtClean="0">
              <a:latin typeface="Comic Sans MS" panose="030F0702030302020204" pitchFamily="66" charset="0"/>
            </a:endParaRPr>
          </a:p>
          <a:p>
            <a:r>
              <a:rPr lang="en-US" sz="2000" dirty="0" smtClean="0">
                <a:latin typeface="Comic Sans MS" panose="030F0702030302020204" pitchFamily="66" charset="0"/>
              </a:rPr>
              <a:t>{</a:t>
            </a:r>
          </a:p>
          <a:p>
            <a:r>
              <a:rPr lang="en-US" sz="2000" dirty="0">
                <a:latin typeface="Comic Sans MS" panose="030F0702030302020204" pitchFamily="66" charset="0"/>
              </a:rPr>
              <a:t> </a:t>
            </a:r>
            <a:r>
              <a:rPr lang="en-US" sz="2000" dirty="0" smtClean="0">
                <a:latin typeface="Comic Sans MS" panose="030F0702030302020204" pitchFamily="66" charset="0"/>
              </a:rPr>
              <a:t>   for (</a:t>
            </a:r>
            <a:r>
              <a:rPr lang="en-US" sz="2000" dirty="0" err="1" smtClean="0">
                <a:latin typeface="Comic Sans MS" panose="030F0702030302020204" pitchFamily="66" charset="0"/>
              </a:rPr>
              <a:t>int</a:t>
            </a:r>
            <a:r>
              <a:rPr lang="en-US" sz="2000" dirty="0" smtClean="0">
                <a:latin typeface="Comic Sans MS" panose="030F0702030302020204" pitchFamily="66" charset="0"/>
              </a:rPr>
              <a:t> k = 1; k &lt;= n; k++) </a:t>
            </a:r>
            <a:r>
              <a:rPr lang="en-US" sz="2800" b="1" dirty="0" smtClean="0">
                <a:latin typeface="Comic Sans MS" panose="030F0702030302020204" pitchFamily="66" charset="0"/>
                <a:sym typeface="Wingdings" panose="05000000000000000000" pitchFamily="2" charset="2"/>
              </a:rPr>
              <a:t> n</a:t>
            </a:r>
            <a:r>
              <a:rPr lang="en-US" sz="2800" b="1" baseline="30000" dirty="0" smtClean="0">
                <a:latin typeface="Comic Sans MS" panose="030F0702030302020204" pitchFamily="66" charset="0"/>
                <a:sym typeface="Wingdings" panose="05000000000000000000" pitchFamily="2" charset="2"/>
              </a:rPr>
              <a:t>2</a:t>
            </a:r>
            <a:r>
              <a:rPr lang="en-US" sz="2000" b="1" dirty="0" smtClean="0">
                <a:latin typeface="Comic Sans MS" panose="030F0702030302020204" pitchFamily="66" charset="0"/>
                <a:sym typeface="Wingdings" panose="05000000000000000000" pitchFamily="2" charset="2"/>
              </a:rPr>
              <a:t>   </a:t>
            </a:r>
            <a:r>
              <a:rPr lang="en-US" sz="1400" i="1" dirty="0" smtClean="0">
                <a:latin typeface="Comic Sans MS" panose="030F0702030302020204" pitchFamily="66" charset="0"/>
                <a:sym typeface="Wingdings" panose="05000000000000000000" pitchFamily="2" charset="2"/>
              </a:rPr>
              <a:t>(n things n times)</a:t>
            </a:r>
            <a:endParaRPr lang="en-US" sz="2800" i="1" baseline="30000" dirty="0" smtClean="0">
              <a:latin typeface="Comic Sans MS" panose="030F0702030302020204" pitchFamily="66" charset="0"/>
            </a:endParaRPr>
          </a:p>
          <a:p>
            <a:r>
              <a:rPr lang="en-US" sz="2000" dirty="0" smtClean="0">
                <a:latin typeface="Comic Sans MS" panose="030F0702030302020204" pitchFamily="66" charset="0"/>
              </a:rPr>
              <a:t>    {</a:t>
            </a:r>
          </a:p>
          <a:p>
            <a:r>
              <a:rPr lang="en-US" sz="2000" dirty="0" smtClean="0">
                <a:latin typeface="Comic Sans MS" panose="030F0702030302020204" pitchFamily="66" charset="0"/>
              </a:rPr>
              <a:t>        </a:t>
            </a:r>
            <a:r>
              <a:rPr lang="en-US" sz="2000" dirty="0" err="1" smtClean="0">
                <a:latin typeface="Comic Sans MS" panose="030F0702030302020204" pitchFamily="66" charset="0"/>
              </a:rPr>
              <a:t>cout</a:t>
            </a:r>
            <a:r>
              <a:rPr lang="en-US" sz="2000" dirty="0" smtClean="0">
                <a:latin typeface="Comic Sans MS" panose="030F0702030302020204" pitchFamily="66" charset="0"/>
              </a:rPr>
              <a:t> &lt;&lt; “this prints n^2 times” &lt;&lt; </a:t>
            </a:r>
            <a:r>
              <a:rPr lang="en-US" sz="2000" dirty="0" err="1" smtClean="0">
                <a:latin typeface="Comic Sans MS" panose="030F0702030302020204" pitchFamily="66" charset="0"/>
              </a:rPr>
              <a:t>endl</a:t>
            </a:r>
            <a:r>
              <a:rPr lang="en-US" sz="2000" dirty="0" smtClean="0">
                <a:latin typeface="Comic Sans MS" panose="030F0702030302020204" pitchFamily="66" charset="0"/>
              </a:rPr>
              <a:t>;  </a:t>
            </a:r>
            <a:r>
              <a:rPr lang="en-US" sz="2800" b="1" dirty="0" smtClean="0">
                <a:latin typeface="Comic Sans MS" panose="030F0702030302020204" pitchFamily="66" charset="0"/>
                <a:sym typeface="Wingdings" panose="05000000000000000000" pitchFamily="2" charset="2"/>
              </a:rPr>
              <a:t> n</a:t>
            </a:r>
            <a:r>
              <a:rPr lang="en-US" sz="2800" b="1" baseline="30000" dirty="0" smtClean="0">
                <a:latin typeface="Comic Sans MS" panose="030F0702030302020204" pitchFamily="66" charset="0"/>
                <a:sym typeface="Wingdings" panose="05000000000000000000" pitchFamily="2" charset="2"/>
              </a:rPr>
              <a:t>2</a:t>
            </a:r>
            <a:r>
              <a:rPr lang="en-US" sz="2800" b="1" dirty="0" smtClean="0">
                <a:latin typeface="Comic Sans MS" panose="030F0702030302020204" pitchFamily="66" charset="0"/>
              </a:rPr>
              <a:t/>
            </a:r>
            <a:br>
              <a:rPr lang="en-US" sz="2800" b="1" dirty="0" smtClean="0">
                <a:latin typeface="Comic Sans MS" panose="030F0702030302020204" pitchFamily="66" charset="0"/>
              </a:rPr>
            </a:br>
            <a:r>
              <a:rPr lang="en-US" sz="2000" dirty="0" smtClean="0">
                <a:latin typeface="Comic Sans MS" panose="030F0702030302020204" pitchFamily="66" charset="0"/>
              </a:rPr>
              <a:t>    }</a:t>
            </a:r>
          </a:p>
          <a:p>
            <a:r>
              <a:rPr lang="en-US" sz="2000" dirty="0" smtClean="0">
                <a:latin typeface="Comic Sans MS" panose="030F0702030302020204" pitchFamily="66" charset="0"/>
              </a:rPr>
              <a:t>}</a:t>
            </a:r>
            <a:endParaRPr lang="en-US" sz="2000" dirty="0">
              <a:latin typeface="Comic Sans MS" panose="030F0702030302020204" pitchFamily="66" charset="0"/>
            </a:endParaRPr>
          </a:p>
        </p:txBody>
      </p:sp>
      <p:sp>
        <p:nvSpPr>
          <p:cNvPr id="9" name="TextBox 8"/>
          <p:cNvSpPr txBox="1"/>
          <p:nvPr/>
        </p:nvSpPr>
        <p:spPr>
          <a:xfrm>
            <a:off x="7696200" y="597932"/>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184" y="719869"/>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447801"/>
            <a:ext cx="8229600" cy="2590800"/>
          </a:xfrm>
        </p:spPr>
        <p:txBody>
          <a:bodyPr>
            <a:normAutofit/>
          </a:bodyPr>
          <a:lstStyle/>
          <a:p>
            <a:r>
              <a:rPr lang="en-US" dirty="0" smtClean="0"/>
              <a:t>For each statement in the function</a:t>
            </a:r>
          </a:p>
          <a:p>
            <a:pPr lvl="1"/>
            <a:r>
              <a:rPr lang="en-US" dirty="0" smtClean="0"/>
              <a:t>Assign the worst case number of operations it will use</a:t>
            </a:r>
          </a:p>
          <a:p>
            <a:pPr lvl="2"/>
            <a:r>
              <a:rPr lang="en-US" dirty="0" smtClean="0"/>
              <a:t>i.e. maximum number of times it executes</a:t>
            </a:r>
          </a:p>
          <a:p>
            <a:pPr lvl="1"/>
            <a:r>
              <a:rPr lang="en-US" dirty="0" smtClean="0"/>
              <a:t>Some get tricky and require math skills</a:t>
            </a:r>
          </a:p>
          <a:p>
            <a:pPr lvl="2"/>
            <a:r>
              <a:rPr lang="en-US" dirty="0"/>
              <a:t>L</a:t>
            </a:r>
            <a:r>
              <a:rPr lang="en-US" dirty="0" smtClean="0"/>
              <a:t>ike </a:t>
            </a:r>
            <a:r>
              <a:rPr lang="en-US" b="1" i="1" dirty="0" smtClean="0"/>
              <a:t>n</a:t>
            </a:r>
            <a:r>
              <a:rPr lang="en-US" b="1" i="1" baseline="30000" dirty="0" smtClean="0"/>
              <a:t>1/2</a:t>
            </a:r>
            <a:r>
              <a:rPr lang="en-US" dirty="0" smtClean="0"/>
              <a:t> (or </a:t>
            </a:r>
            <a:r>
              <a:rPr lang="en-US" dirty="0" err="1" smtClean="0"/>
              <a:t>sqrt</a:t>
            </a:r>
            <a:r>
              <a:rPr lang="en-US" dirty="0" smtClean="0"/>
              <a:t>(n) ) </a:t>
            </a:r>
            <a:r>
              <a:rPr lang="en-US" i="1" dirty="0" smtClean="0"/>
              <a:t>recall working with positive integers</a:t>
            </a:r>
          </a:p>
          <a:p>
            <a:pPr lvl="1"/>
            <a:endParaRPr lang="en-US" dirty="0"/>
          </a:p>
        </p:txBody>
      </p:sp>
      <p:sp>
        <p:nvSpPr>
          <p:cNvPr id="10" name="TextBox 9"/>
          <p:cNvSpPr txBox="1"/>
          <p:nvPr/>
        </p:nvSpPr>
        <p:spPr>
          <a:xfrm>
            <a:off x="7696200" y="228600"/>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O(1)</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184" y="350537"/>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 y="3851743"/>
            <a:ext cx="1447800" cy="584775"/>
          </a:xfrm>
          <a:prstGeom prst="rect">
            <a:avLst/>
          </a:prstGeom>
          <a:solidFill>
            <a:srgbClr val="00B0F0"/>
          </a:solidFill>
          <a:ln>
            <a:solidFill>
              <a:schemeClr val="tx1"/>
            </a:solidFill>
          </a:ln>
        </p:spPr>
        <p:txBody>
          <a:bodyPr wrap="square" rtlCol="0">
            <a:spAutoFit/>
          </a:bodyPr>
          <a:lstStyle/>
          <a:p>
            <a:r>
              <a:rPr lang="en-US" sz="3200" dirty="0" smtClean="0">
                <a:latin typeface="Comic Sans MS" panose="030F0702030302020204" pitchFamily="66" charset="0"/>
              </a:rPr>
              <a:t>O(n</a:t>
            </a:r>
            <a:r>
              <a:rPr lang="en-US" sz="3200" baseline="30000" dirty="0" smtClean="0">
                <a:latin typeface="Comic Sans MS" panose="030F0702030302020204" pitchFamily="66" charset="0"/>
              </a:rPr>
              <a:t>1/2</a:t>
            </a:r>
            <a:r>
              <a:rPr lang="en-US" sz="3200" dirty="0" smtClean="0">
                <a:latin typeface="Comic Sans MS" panose="030F0702030302020204" pitchFamily="66" charset="0"/>
              </a:rPr>
              <a:t>)</a:t>
            </a:r>
          </a:p>
        </p:txBody>
      </p:sp>
      <p:sp>
        <p:nvSpPr>
          <p:cNvPr id="13" name="TextBox 12"/>
          <p:cNvSpPr txBox="1"/>
          <p:nvPr/>
        </p:nvSpPr>
        <p:spPr>
          <a:xfrm>
            <a:off x="2057400" y="4038600"/>
            <a:ext cx="6641562" cy="156966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1;      j*j &lt;= n;     j++)         </a:t>
            </a:r>
            <a:r>
              <a:rPr lang="en-US" sz="2800" b="1" dirty="0" smtClean="0">
                <a:latin typeface="Comic Sans MS" panose="030F0702030302020204" pitchFamily="66" charset="0"/>
                <a:sym typeface="Wingdings" panose="05000000000000000000" pitchFamily="2" charset="2"/>
              </a:rPr>
              <a:t> </a:t>
            </a:r>
            <a:r>
              <a:rPr lang="en-US" sz="2800" b="1" dirty="0">
                <a:latin typeface="Comic Sans MS" panose="030F0702030302020204" pitchFamily="66" charset="0"/>
                <a:sym typeface="Wingdings" panose="05000000000000000000" pitchFamily="2" charset="2"/>
              </a:rPr>
              <a:t>n</a:t>
            </a:r>
            <a:r>
              <a:rPr lang="en-US" sz="2800" b="1" baseline="30000" dirty="0">
                <a:latin typeface="Comic Sans MS" panose="030F0702030302020204" pitchFamily="66" charset="0"/>
                <a:sym typeface="Wingdings" panose="05000000000000000000" pitchFamily="2" charset="2"/>
              </a:rPr>
              <a:t>1/2</a:t>
            </a:r>
            <a:endParaRPr lang="en-US" sz="2800" dirty="0" smtClean="0">
              <a:latin typeface="Comic Sans MS" panose="030F0702030302020204" pitchFamily="66" charset="0"/>
            </a:endParaRPr>
          </a:p>
          <a:p>
            <a:r>
              <a:rPr lang="en-US" sz="2000" dirty="0" smtClean="0">
                <a:latin typeface="Comic Sans MS" panose="030F0702030302020204" pitchFamily="66" charset="0"/>
              </a:rPr>
              <a:t>{</a:t>
            </a:r>
          </a:p>
          <a:p>
            <a:r>
              <a:rPr lang="en-US" sz="2000" dirty="0" smtClean="0">
                <a:latin typeface="Comic Sans MS" panose="030F0702030302020204" pitchFamily="66" charset="0"/>
              </a:rPr>
              <a:t>    </a:t>
            </a:r>
            <a:r>
              <a:rPr lang="en-US" sz="2000" dirty="0" err="1" smtClean="0">
                <a:latin typeface="Comic Sans MS" panose="030F0702030302020204" pitchFamily="66" charset="0"/>
              </a:rPr>
              <a:t>cout</a:t>
            </a:r>
            <a:r>
              <a:rPr lang="en-US" sz="2000" dirty="0" smtClean="0">
                <a:latin typeface="Comic Sans MS" panose="030F0702030302020204" pitchFamily="66" charset="0"/>
              </a:rPr>
              <a:t> &lt;&lt; “this prints </a:t>
            </a:r>
            <a:r>
              <a:rPr lang="en-US" sz="2000" dirty="0" err="1" smtClean="0">
                <a:latin typeface="Comic Sans MS" panose="030F0702030302020204" pitchFamily="66" charset="0"/>
              </a:rPr>
              <a:t>sqrt</a:t>
            </a:r>
            <a:r>
              <a:rPr lang="en-US" sz="2000" dirty="0" smtClean="0">
                <a:latin typeface="Comic Sans MS" panose="030F0702030302020204" pitchFamily="66" charset="0"/>
              </a:rPr>
              <a:t>(n) times” &lt;&lt; </a:t>
            </a:r>
            <a:r>
              <a:rPr lang="en-US" sz="2000" dirty="0" err="1" smtClean="0">
                <a:latin typeface="Comic Sans MS" panose="030F0702030302020204" pitchFamily="66" charset="0"/>
              </a:rPr>
              <a:t>endl</a:t>
            </a:r>
            <a:r>
              <a:rPr lang="en-US" sz="2000" dirty="0" smtClean="0">
                <a:latin typeface="Comic Sans MS" panose="030F0702030302020204" pitchFamily="66" charset="0"/>
              </a:rPr>
              <a:t>;  </a:t>
            </a:r>
            <a:r>
              <a:rPr lang="en-US" sz="2800" b="1" dirty="0" smtClean="0">
                <a:latin typeface="Comic Sans MS" panose="030F0702030302020204" pitchFamily="66" charset="0"/>
                <a:sym typeface="Wingdings" panose="05000000000000000000" pitchFamily="2" charset="2"/>
              </a:rPr>
              <a:t> n</a:t>
            </a:r>
            <a:r>
              <a:rPr lang="en-US" sz="2800" b="1" baseline="30000" dirty="0" smtClean="0">
                <a:latin typeface="Comic Sans MS" panose="030F0702030302020204" pitchFamily="66" charset="0"/>
                <a:sym typeface="Wingdings" panose="05000000000000000000" pitchFamily="2" charset="2"/>
              </a:rPr>
              <a:t>1/2</a:t>
            </a:r>
            <a:r>
              <a:rPr lang="en-US" sz="2800" b="1" dirty="0" smtClean="0">
                <a:latin typeface="Comic Sans MS" panose="030F0702030302020204" pitchFamily="66" charset="0"/>
              </a:rPr>
              <a:t/>
            </a:r>
            <a:br>
              <a:rPr lang="en-US" sz="2800" b="1" dirty="0" smtClean="0">
                <a:latin typeface="Comic Sans MS" panose="030F0702030302020204" pitchFamily="66" charset="0"/>
              </a:rPr>
            </a:br>
            <a:r>
              <a:rPr lang="en-US" sz="2000" dirty="0" smtClean="0">
                <a:latin typeface="Comic Sans MS" panose="030F0702030302020204" pitchFamily="66" charset="0"/>
              </a:rPr>
              <a:t>}</a:t>
            </a:r>
            <a:endParaRPr lang="en-US" sz="2000" dirty="0">
              <a:latin typeface="Comic Sans MS" panose="030F0702030302020204" pitchFamily="66" charset="0"/>
            </a:endParaRPr>
          </a:p>
        </p:txBody>
      </p:sp>
      <p:sp>
        <p:nvSpPr>
          <p:cNvPr id="9" name="TextBox 8"/>
          <p:cNvSpPr txBox="1"/>
          <p:nvPr/>
        </p:nvSpPr>
        <p:spPr>
          <a:xfrm>
            <a:off x="7696200" y="597932"/>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184" y="719869"/>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94693" y="967264"/>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r>
              <a:rPr lang="en-US" baseline="30000" dirty="0" smtClean="0">
                <a:latin typeface="Comic Sans MS" panose="030F0702030302020204" pitchFamily="66" charset="0"/>
              </a:rPr>
              <a:t>2</a:t>
            </a:r>
            <a:r>
              <a:rPr lang="en-US" dirty="0" smtClean="0">
                <a:latin typeface="Comic Sans MS" panose="030F0702030302020204" pitchFamily="66" charset="0"/>
              </a:rPr>
              <a:t>)</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694" y="1089201"/>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893209" y="4038601"/>
            <a:ext cx="1219200" cy="6096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3369325" y="4648201"/>
                <a:ext cx="2266967" cy="1699632"/>
              </a:xfrm>
              <a:prstGeom prst="rect">
                <a:avLst/>
              </a:prstGeom>
              <a:solidFill>
                <a:schemeClr val="tx2">
                  <a:lumMod val="20000"/>
                  <a:lumOff val="80000"/>
                </a:schemeClr>
              </a:solidFill>
              <a:ln>
                <a:solidFill>
                  <a:schemeClr val="tx1"/>
                </a:solidFill>
              </a:ln>
            </p:spPr>
            <p:txBody>
              <a:bodyPr wrap="none" rtlCol="0">
                <a:spAutoFit/>
              </a:bodyPr>
              <a:lstStyle/>
              <a:p>
                <a:r>
                  <a:rPr lang="en-US" sz="2000" dirty="0" smtClean="0">
                    <a:latin typeface="Comic Sans MS" panose="030F0702030302020204" pitchFamily="66" charset="0"/>
                  </a:rPr>
                  <a:t>       j*j  &lt;=  n;</a:t>
                </a:r>
                <a:endParaRPr lang="en-US" sz="2000"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a:rPr>
                        <m:t>𝑗</m:t>
                      </m:r>
                      <m:r>
                        <a:rPr lang="en-US" sz="2000" b="0" i="1" smtClean="0">
                          <a:latin typeface="Cambria Math"/>
                        </a:rPr>
                        <m:t>∗</m:t>
                      </m:r>
                      <m:r>
                        <a:rPr lang="en-US" sz="2000" b="0" i="1" smtClean="0">
                          <a:latin typeface="Cambria Math"/>
                        </a:rPr>
                        <m:t>𝑗</m:t>
                      </m:r>
                      <m:r>
                        <a:rPr lang="en-US" sz="2000" b="0" i="1" smtClean="0">
                          <a:latin typeface="Cambria Math"/>
                        </a:rPr>
                        <m:t>≤</m:t>
                      </m:r>
                      <m:r>
                        <a:rPr lang="en-US" sz="2000" b="0" i="1" smtClean="0">
                          <a:latin typeface="Cambria Math"/>
                        </a:rPr>
                        <m:t>𝑛</m:t>
                      </m:r>
                    </m:oMath>
                  </m:oMathPara>
                </a14:m>
                <a:endParaRPr lang="en-US" sz="2000"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a:rPr>
                          </m:ctrlPr>
                        </m:radPr>
                        <m:deg/>
                        <m:e>
                          <m:r>
                            <a:rPr lang="en-US" sz="2000" b="0" i="1" smtClean="0">
                              <a:latin typeface="Cambria Math"/>
                            </a:rPr>
                            <m:t>𝑗</m:t>
                          </m:r>
                          <m:r>
                            <a:rPr lang="en-US" sz="2000" b="0" i="1" smtClean="0">
                              <a:latin typeface="Cambria Math"/>
                            </a:rPr>
                            <m:t>∗</m:t>
                          </m:r>
                          <m:r>
                            <a:rPr lang="en-US" sz="2000" b="0" i="1" smtClean="0">
                              <a:latin typeface="Cambria Math"/>
                            </a:rPr>
                            <m:t>𝑗</m:t>
                          </m:r>
                        </m:e>
                      </m:rad>
                      <m:r>
                        <a:rPr lang="en-US" sz="2000" b="0" i="1" smtClean="0">
                          <a:latin typeface="Cambria Math"/>
                        </a:rPr>
                        <m:t>≤ </m:t>
                      </m:r>
                      <m:rad>
                        <m:radPr>
                          <m:degHide m:val="on"/>
                          <m:ctrlPr>
                            <a:rPr lang="en-US" sz="2000" b="0" i="1" smtClean="0">
                              <a:latin typeface="Cambria Math"/>
                            </a:rPr>
                          </m:ctrlPr>
                        </m:radPr>
                        <m:deg/>
                        <m:e>
                          <m:r>
                            <a:rPr lang="en-US" sz="2000" b="0" i="1" smtClean="0">
                              <a:latin typeface="Cambria Math"/>
                            </a:rPr>
                            <m:t>𝑛</m:t>
                          </m:r>
                        </m:e>
                      </m:rad>
                    </m:oMath>
                  </m:oMathPara>
                </a14:m>
                <a:endParaRPr lang="en-US" sz="2000" dirty="0" smtClean="0">
                  <a:latin typeface="Comic Sans MS" panose="030F0702030302020204" pitchFamily="66" charset="0"/>
                </a:endParaRPr>
              </a:p>
              <a:p>
                <a:r>
                  <a:rPr lang="en-US" sz="2000" b="0" dirty="0" smtClean="0"/>
                  <a:t>          </a:t>
                </a:r>
                <a14:m>
                  <m:oMath xmlns:m="http://schemas.openxmlformats.org/officeDocument/2006/math">
                    <m:r>
                      <a:rPr lang="en-US" sz="2000" b="0" i="1" smtClean="0">
                        <a:latin typeface="Cambria Math"/>
                      </a:rPr>
                      <m:t>𝑗</m:t>
                    </m:r>
                    <m:r>
                      <a:rPr lang="en-US" sz="2000" b="0" i="1" smtClean="0">
                        <a:latin typeface="Cambria Math"/>
                      </a:rPr>
                      <m:t>≤ </m:t>
                    </m:r>
                    <m:rad>
                      <m:radPr>
                        <m:degHide m:val="on"/>
                        <m:ctrlPr>
                          <a:rPr lang="en-US" sz="2000" b="0" i="1" smtClean="0">
                            <a:latin typeface="Cambria Math"/>
                          </a:rPr>
                        </m:ctrlPr>
                      </m:radPr>
                      <m:deg/>
                      <m:e>
                        <m:r>
                          <a:rPr lang="en-US" sz="2000" b="0" i="1" smtClean="0">
                            <a:latin typeface="Cambria Math"/>
                          </a:rPr>
                          <m:t>𝑛</m:t>
                        </m:r>
                      </m:e>
                    </m:rad>
                  </m:oMath>
                </a14:m>
                <a:endParaRPr lang="en-US" sz="2000" b="0" dirty="0" smtClean="0"/>
              </a:p>
              <a:p>
                <a:r>
                  <a:rPr lang="en-US" sz="2000" dirty="0" smtClean="0">
                    <a:latin typeface="Comic Sans MS" panose="030F0702030302020204" pitchFamily="66" charset="0"/>
                  </a:rPr>
                  <a:t>       j  &lt;=  </a:t>
                </a:r>
                <a:r>
                  <a:rPr lang="en-US" sz="2000" dirty="0" err="1" smtClean="0">
                    <a:latin typeface="Comic Sans MS" panose="030F0702030302020204" pitchFamily="66" charset="0"/>
                  </a:rPr>
                  <a:t>sqrt</a:t>
                </a:r>
                <a:r>
                  <a:rPr lang="en-US" sz="2000" dirty="0" smtClean="0">
                    <a:latin typeface="Comic Sans MS" panose="030F0702030302020204" pitchFamily="66" charset="0"/>
                  </a:rPr>
                  <a:t>(n);</a:t>
                </a:r>
                <a:endParaRPr lang="en-US" sz="2000" dirty="0">
                  <a:latin typeface="Comic Sans MS" panose="030F0702030302020204" pitchFamily="66"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69325" y="4648201"/>
                <a:ext cx="2266967" cy="1699632"/>
              </a:xfrm>
              <a:prstGeom prst="rect">
                <a:avLst/>
              </a:prstGeom>
              <a:blipFill rotWithShape="1">
                <a:blip r:embed="rId3"/>
                <a:stretch>
                  <a:fillRect t="-1429" r="-1604" b="-5000"/>
                </a:stretch>
              </a:blipFill>
              <a:ln>
                <a:solidFill>
                  <a:schemeClr val="tx1"/>
                </a:solidFill>
              </a:ln>
            </p:spPr>
            <p:txBody>
              <a:bodyPr/>
              <a:lstStyle/>
              <a:p>
                <a:r>
                  <a:rPr lang="en-US">
                    <a:noFill/>
                  </a:rPr>
                  <a:t> </a:t>
                </a:r>
              </a:p>
            </p:txBody>
          </p:sp>
        </mc:Fallback>
      </mc:AlternateContent>
      <p:sp>
        <p:nvSpPr>
          <p:cNvPr id="19" name="Rounded Rectangle 18"/>
          <p:cNvSpPr/>
          <p:nvPr/>
        </p:nvSpPr>
        <p:spPr>
          <a:xfrm>
            <a:off x="3733799" y="4036885"/>
            <a:ext cx="1538018" cy="609600"/>
          </a:xfrm>
          <a:prstGeom prst="roundRect">
            <a:avLst/>
          </a:prstGeom>
          <a:solidFill>
            <a:srgbClr val="E5E5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j &lt;= </a:t>
            </a:r>
            <a:r>
              <a:rPr lang="en-US" dirty="0" err="1" smtClean="0">
                <a:solidFill>
                  <a:schemeClr val="tx1"/>
                </a:solidFill>
                <a:latin typeface="Comic Sans MS" panose="030F0702030302020204" pitchFamily="66" charset="0"/>
              </a:rPr>
              <a:t>sqrt</a:t>
            </a:r>
            <a:r>
              <a:rPr lang="en-US" dirty="0" smtClean="0">
                <a:solidFill>
                  <a:schemeClr val="tx1"/>
                </a:solidFill>
                <a:latin typeface="Comic Sans MS" panose="030F0702030302020204" pitchFamily="66" charset="0"/>
              </a:rPr>
              <a:t>(n)</a:t>
            </a:r>
            <a:endParaRPr lang="en-US" dirty="0">
              <a:solidFill>
                <a:schemeClr val="tx1"/>
              </a:solidFill>
              <a:latin typeface="Comic Sans MS" panose="030F0702030302020204" pitchFamily="66" charset="0"/>
            </a:endParaRPr>
          </a:p>
        </p:txBody>
      </p:sp>
      <p:sp>
        <p:nvSpPr>
          <p:cNvPr id="21" name="TextBox 20"/>
          <p:cNvSpPr txBox="1"/>
          <p:nvPr/>
        </p:nvSpPr>
        <p:spPr>
          <a:xfrm>
            <a:off x="228600" y="4648201"/>
            <a:ext cx="2743233" cy="1754326"/>
          </a:xfrm>
          <a:prstGeom prst="rect">
            <a:avLst/>
          </a:prstGeom>
          <a:solidFill>
            <a:srgbClr val="00B0F0">
              <a:alpha val="90000"/>
            </a:srgbClr>
          </a:solidFill>
          <a:ln>
            <a:solidFill>
              <a:schemeClr val="tx1"/>
            </a:solidFill>
          </a:ln>
        </p:spPr>
        <p:txBody>
          <a:bodyPr wrap="square" rtlCol="0">
            <a:spAutoFit/>
          </a:bodyPr>
          <a:lstStyle/>
          <a:p>
            <a:r>
              <a:rPr lang="en-US" dirty="0" smtClean="0">
                <a:latin typeface="Comic Sans MS" panose="030F0702030302020204" pitchFamily="66" charset="0"/>
              </a:rPr>
              <a:t>Tables may help </a:t>
            </a:r>
            <a:br>
              <a:rPr lang="en-US" dirty="0" smtClean="0">
                <a:latin typeface="Comic Sans MS" panose="030F0702030302020204" pitchFamily="66" charset="0"/>
              </a:rPr>
            </a:br>
            <a:r>
              <a:rPr lang="en-US" dirty="0" smtClean="0">
                <a:latin typeface="Comic Sans MS" panose="030F0702030302020204" pitchFamily="66" charset="0"/>
              </a:rPr>
              <a:t>to verify this</a:t>
            </a:r>
          </a:p>
          <a:p>
            <a:r>
              <a:rPr lang="en-US" dirty="0" smtClean="0">
                <a:latin typeface="Comic Sans MS" panose="030F0702030302020204" pitchFamily="66" charset="0"/>
              </a:rPr>
              <a:t>OR</a:t>
            </a:r>
          </a:p>
          <a:p>
            <a:r>
              <a:rPr lang="en-US" dirty="0" smtClean="0">
                <a:latin typeface="Comic Sans MS" panose="030F0702030302020204" pitchFamily="66" charset="0"/>
              </a:rPr>
              <a:t>inspire the thought to apply math to make the problem easier</a:t>
            </a:r>
          </a:p>
        </p:txBody>
      </p:sp>
    </p:spTree>
    <p:extLst>
      <p:ext uri="{BB962C8B-B14F-4D97-AF65-F5344CB8AC3E}">
        <p14:creationId xmlns:p14="http://schemas.microsoft.com/office/powerpoint/2010/main" val="23976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animBg="1"/>
      <p:bldP spid="4" grpId="1" animBg="1"/>
      <p:bldP spid="18" grpId="0" animBg="1"/>
      <p:bldP spid="18" grpId="1"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447801"/>
            <a:ext cx="8229600" cy="2590800"/>
          </a:xfrm>
        </p:spPr>
        <p:txBody>
          <a:bodyPr>
            <a:normAutofit/>
          </a:bodyPr>
          <a:lstStyle/>
          <a:p>
            <a:r>
              <a:rPr lang="en-US" dirty="0" smtClean="0"/>
              <a:t>For each statement in the function</a:t>
            </a:r>
          </a:p>
          <a:p>
            <a:pPr lvl="1"/>
            <a:r>
              <a:rPr lang="en-US" dirty="0" smtClean="0"/>
              <a:t>Assign the worst case number of operations it will use</a:t>
            </a:r>
          </a:p>
          <a:p>
            <a:pPr lvl="2"/>
            <a:r>
              <a:rPr lang="en-US" dirty="0" smtClean="0"/>
              <a:t>i.e. maximum number of times it executes</a:t>
            </a:r>
          </a:p>
          <a:p>
            <a:pPr lvl="1"/>
            <a:r>
              <a:rPr lang="en-US" dirty="0" smtClean="0"/>
              <a:t>Others require understanding of math stuff like logs</a:t>
            </a:r>
          </a:p>
          <a:p>
            <a:pPr lvl="2"/>
            <a:r>
              <a:rPr lang="en-US" b="1" i="1" dirty="0" smtClean="0"/>
              <a:t>log</a:t>
            </a:r>
            <a:r>
              <a:rPr lang="en-US" b="1" i="1" baseline="-25000" dirty="0" smtClean="0"/>
              <a:t>2</a:t>
            </a:r>
            <a:r>
              <a:rPr lang="en-US" b="1" i="1" dirty="0" smtClean="0"/>
              <a:t> n</a:t>
            </a:r>
            <a:r>
              <a:rPr lang="en-US" dirty="0" smtClean="0"/>
              <a:t> … thinking in terms of integers </a:t>
            </a:r>
            <a:br>
              <a:rPr lang="en-US" dirty="0" smtClean="0"/>
            </a:br>
            <a:r>
              <a:rPr lang="en-US" dirty="0" smtClean="0"/>
              <a:t>gives the number of times </a:t>
            </a:r>
            <a:r>
              <a:rPr lang="en-US" b="1" i="1" dirty="0" smtClean="0"/>
              <a:t>n</a:t>
            </a:r>
            <a:r>
              <a:rPr lang="en-US" dirty="0" smtClean="0"/>
              <a:t> can be divided by 2</a:t>
            </a:r>
            <a:endParaRPr lang="en-US" i="1" dirty="0" smtClean="0"/>
          </a:p>
          <a:p>
            <a:pPr lvl="1"/>
            <a:endParaRPr lang="en-US" dirty="0"/>
          </a:p>
        </p:txBody>
      </p:sp>
      <p:sp>
        <p:nvSpPr>
          <p:cNvPr id="10" name="TextBox 9"/>
          <p:cNvSpPr txBox="1"/>
          <p:nvPr/>
        </p:nvSpPr>
        <p:spPr>
          <a:xfrm>
            <a:off x="7696200" y="228600"/>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O(1)</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8184" y="350537"/>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 y="3851743"/>
            <a:ext cx="1447800" cy="523220"/>
          </a:xfrm>
          <a:prstGeom prst="rect">
            <a:avLst/>
          </a:prstGeom>
          <a:solidFill>
            <a:srgbClr val="00B0F0"/>
          </a:solidFill>
          <a:ln>
            <a:solidFill>
              <a:schemeClr val="tx1"/>
            </a:solidFill>
          </a:ln>
        </p:spPr>
        <p:txBody>
          <a:bodyPr wrap="square" rtlCol="0">
            <a:spAutoFit/>
          </a:bodyPr>
          <a:lstStyle/>
          <a:p>
            <a:r>
              <a:rPr lang="en-US" sz="2800" dirty="0" smtClean="0">
                <a:latin typeface="Comic Sans MS" panose="030F0702030302020204" pitchFamily="66" charset="0"/>
              </a:rPr>
              <a:t>O(</a:t>
            </a:r>
            <a:r>
              <a:rPr lang="en-US" sz="2800" dirty="0" err="1" smtClean="0">
                <a:latin typeface="Comic Sans MS" panose="030F0702030302020204" pitchFamily="66" charset="0"/>
              </a:rPr>
              <a:t>lg</a:t>
            </a:r>
            <a:r>
              <a:rPr lang="en-US" sz="2800" dirty="0" smtClean="0">
                <a:latin typeface="Comic Sans MS" panose="030F0702030302020204" pitchFamily="66" charset="0"/>
              </a:rPr>
              <a:t> n)</a:t>
            </a:r>
          </a:p>
        </p:txBody>
      </p:sp>
      <p:sp>
        <p:nvSpPr>
          <p:cNvPr id="13" name="TextBox 12"/>
          <p:cNvSpPr txBox="1"/>
          <p:nvPr/>
        </p:nvSpPr>
        <p:spPr>
          <a:xfrm>
            <a:off x="2057400" y="4038600"/>
            <a:ext cx="6377067" cy="156966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n;  j &gt; 0;  j /= 2)         </a:t>
            </a:r>
            <a:r>
              <a:rPr lang="en-US" sz="2800" b="1" dirty="0" smtClean="0">
                <a:latin typeface="Comic Sans MS" panose="030F0702030302020204" pitchFamily="66" charset="0"/>
                <a:sym typeface="Wingdings" panose="05000000000000000000" pitchFamily="2" charset="2"/>
              </a:rPr>
              <a:t> </a:t>
            </a:r>
            <a:r>
              <a:rPr lang="en-US" sz="2800" b="1" dirty="0" err="1" smtClean="0">
                <a:latin typeface="Comic Sans MS" panose="030F0702030302020204" pitchFamily="66" charset="0"/>
                <a:sym typeface="Wingdings" panose="05000000000000000000" pitchFamily="2" charset="2"/>
              </a:rPr>
              <a:t>lg</a:t>
            </a:r>
            <a:r>
              <a:rPr lang="en-US" sz="2800" b="1" dirty="0" smtClean="0">
                <a:latin typeface="Comic Sans MS" panose="030F0702030302020204" pitchFamily="66" charset="0"/>
                <a:sym typeface="Wingdings" panose="05000000000000000000" pitchFamily="2" charset="2"/>
              </a:rPr>
              <a:t> n</a:t>
            </a:r>
            <a:endParaRPr lang="en-US" sz="2800" dirty="0" smtClean="0">
              <a:latin typeface="Comic Sans MS" panose="030F0702030302020204" pitchFamily="66" charset="0"/>
            </a:endParaRPr>
          </a:p>
          <a:p>
            <a:r>
              <a:rPr lang="en-US" sz="2000" dirty="0" smtClean="0">
                <a:latin typeface="Comic Sans MS" panose="030F0702030302020204" pitchFamily="66" charset="0"/>
              </a:rPr>
              <a:t>{</a:t>
            </a:r>
          </a:p>
          <a:p>
            <a:r>
              <a:rPr lang="en-US" sz="2000" dirty="0" smtClean="0">
                <a:latin typeface="Comic Sans MS" panose="030F0702030302020204" pitchFamily="66" charset="0"/>
              </a:rPr>
              <a:t>    </a:t>
            </a:r>
            <a:r>
              <a:rPr lang="en-US" sz="2000" dirty="0" err="1" smtClean="0">
                <a:latin typeface="Comic Sans MS" panose="030F0702030302020204" pitchFamily="66" charset="0"/>
              </a:rPr>
              <a:t>cout</a:t>
            </a:r>
            <a:r>
              <a:rPr lang="en-US" sz="2000" dirty="0" smtClean="0">
                <a:latin typeface="Comic Sans MS" panose="030F0702030302020204" pitchFamily="66" charset="0"/>
              </a:rPr>
              <a:t> &lt;&lt; “this prints </a:t>
            </a:r>
            <a:r>
              <a:rPr lang="en-US" sz="2000" b="1" i="1" dirty="0" err="1" smtClean="0">
                <a:latin typeface="Comic Sans MS" panose="030F0702030302020204" pitchFamily="66" charset="0"/>
              </a:rPr>
              <a:t>lg</a:t>
            </a:r>
            <a:r>
              <a:rPr lang="en-US" sz="2000" b="1" i="1" dirty="0" smtClean="0">
                <a:latin typeface="Comic Sans MS" panose="030F0702030302020204" pitchFamily="66" charset="0"/>
              </a:rPr>
              <a:t> n</a:t>
            </a:r>
            <a:r>
              <a:rPr lang="en-US" sz="2000" dirty="0" smtClean="0">
                <a:latin typeface="Comic Sans MS" panose="030F0702030302020204" pitchFamily="66" charset="0"/>
              </a:rPr>
              <a:t>  times” &lt;&lt; </a:t>
            </a:r>
            <a:r>
              <a:rPr lang="en-US" sz="2000" dirty="0" err="1" smtClean="0">
                <a:latin typeface="Comic Sans MS" panose="030F0702030302020204" pitchFamily="66" charset="0"/>
              </a:rPr>
              <a:t>endl</a:t>
            </a:r>
            <a:r>
              <a:rPr lang="en-US" sz="2000" dirty="0" smtClean="0">
                <a:latin typeface="Comic Sans MS" panose="030F0702030302020204" pitchFamily="66" charset="0"/>
              </a:rPr>
              <a:t>;  </a:t>
            </a:r>
            <a:r>
              <a:rPr lang="en-US" sz="2800" b="1" dirty="0" smtClean="0">
                <a:latin typeface="Comic Sans MS" panose="030F0702030302020204" pitchFamily="66" charset="0"/>
                <a:sym typeface="Wingdings" panose="05000000000000000000" pitchFamily="2" charset="2"/>
              </a:rPr>
              <a:t> </a:t>
            </a:r>
            <a:r>
              <a:rPr lang="en-US" sz="2800" b="1" dirty="0" err="1" smtClean="0">
                <a:latin typeface="Comic Sans MS" panose="030F0702030302020204" pitchFamily="66" charset="0"/>
                <a:sym typeface="Wingdings" panose="05000000000000000000" pitchFamily="2" charset="2"/>
              </a:rPr>
              <a:t>lg</a:t>
            </a:r>
            <a:r>
              <a:rPr lang="en-US" sz="2800" b="1" dirty="0" smtClean="0">
                <a:latin typeface="Comic Sans MS" panose="030F0702030302020204" pitchFamily="66" charset="0"/>
                <a:sym typeface="Wingdings" panose="05000000000000000000" pitchFamily="2" charset="2"/>
              </a:rPr>
              <a:t> n</a:t>
            </a:r>
            <a:r>
              <a:rPr lang="en-US" sz="2800" b="1" dirty="0" smtClean="0">
                <a:latin typeface="Comic Sans MS" panose="030F0702030302020204" pitchFamily="66" charset="0"/>
              </a:rPr>
              <a:t/>
            </a:r>
            <a:br>
              <a:rPr lang="en-US" sz="2800" b="1" dirty="0" smtClean="0">
                <a:latin typeface="Comic Sans MS" panose="030F0702030302020204" pitchFamily="66" charset="0"/>
              </a:rPr>
            </a:br>
            <a:r>
              <a:rPr lang="en-US" sz="2000" dirty="0" smtClean="0">
                <a:latin typeface="Comic Sans MS" panose="030F0702030302020204" pitchFamily="66" charset="0"/>
              </a:rPr>
              <a:t>}</a:t>
            </a:r>
            <a:endParaRPr lang="en-US" sz="2000" dirty="0">
              <a:latin typeface="Comic Sans MS" panose="030F0702030302020204" pitchFamily="66" charset="0"/>
            </a:endParaRPr>
          </a:p>
        </p:txBody>
      </p:sp>
      <p:sp>
        <p:nvSpPr>
          <p:cNvPr id="9" name="TextBox 8"/>
          <p:cNvSpPr txBox="1"/>
          <p:nvPr/>
        </p:nvSpPr>
        <p:spPr>
          <a:xfrm>
            <a:off x="7696200" y="597932"/>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8184" y="719869"/>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94693" y="967264"/>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r>
              <a:rPr lang="en-US" baseline="30000" dirty="0" smtClean="0">
                <a:latin typeface="Comic Sans MS" panose="030F0702030302020204" pitchFamily="66" charset="0"/>
              </a:rPr>
              <a:t>2</a:t>
            </a:r>
            <a:r>
              <a:rPr lang="en-US" dirty="0" smtClean="0">
                <a:latin typeface="Comic Sans MS" panose="030F0702030302020204" pitchFamily="66" charset="0"/>
              </a:rPr>
              <a:t>)</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694" y="1089201"/>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696200" y="1336596"/>
            <a:ext cx="1295400" cy="369332"/>
          </a:xfrm>
          <a:prstGeom prst="rect">
            <a:avLst/>
          </a:prstGeom>
          <a:solidFill>
            <a:srgbClr val="00B0F0"/>
          </a:solidFill>
          <a:ln>
            <a:solidFill>
              <a:schemeClr val="tx1"/>
            </a:solidFill>
          </a:ln>
        </p:spPr>
        <p:txBody>
          <a:bodyPr wrap="square" rtlCol="0">
            <a:spAutoFit/>
          </a:bodyPr>
          <a:lstStyle/>
          <a:p>
            <a:r>
              <a:rPr lang="en-US" dirty="0" smtClean="0">
                <a:latin typeface="Comic Sans MS" panose="030F0702030302020204" pitchFamily="66" charset="0"/>
              </a:rPr>
              <a:t>O(n</a:t>
            </a:r>
            <a:r>
              <a:rPr lang="en-US" baseline="30000" dirty="0" smtClean="0">
                <a:latin typeface="Comic Sans MS" panose="030F0702030302020204" pitchFamily="66" charset="0"/>
              </a:rPr>
              <a:t>1/2</a:t>
            </a:r>
            <a:r>
              <a:rPr lang="en-US" dirty="0" smtClean="0">
                <a:latin typeface="Comic Sans MS" panose="030F0702030302020204" pitchFamily="66" charset="0"/>
              </a:rPr>
              <a:t>)</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201" y="1458533"/>
            <a:ext cx="253999" cy="2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295400" y="5257800"/>
            <a:ext cx="7275801" cy="923330"/>
          </a:xfrm>
          <a:prstGeom prst="rect">
            <a:avLst/>
          </a:prstGeom>
          <a:solidFill>
            <a:srgbClr val="00B0F0">
              <a:alpha val="90000"/>
            </a:srgbClr>
          </a:solidFill>
          <a:ln>
            <a:solidFill>
              <a:schemeClr val="tx1"/>
            </a:solidFill>
          </a:ln>
        </p:spPr>
        <p:txBody>
          <a:bodyPr wrap="square" rtlCol="0">
            <a:spAutoFit/>
          </a:bodyPr>
          <a:lstStyle/>
          <a:p>
            <a:r>
              <a:rPr lang="en-US" dirty="0" smtClean="0">
                <a:latin typeface="Comic Sans MS" panose="030F0702030302020204" pitchFamily="66" charset="0"/>
              </a:rPr>
              <a:t>Again…    Tables may help to verify this</a:t>
            </a:r>
          </a:p>
          <a:p>
            <a:r>
              <a:rPr lang="en-US" dirty="0" smtClean="0">
                <a:latin typeface="Comic Sans MS" panose="030F0702030302020204" pitchFamily="66" charset="0"/>
              </a:rPr>
              <a:t>OR</a:t>
            </a:r>
          </a:p>
          <a:p>
            <a:r>
              <a:rPr lang="en-US" dirty="0" smtClean="0">
                <a:latin typeface="Comic Sans MS" panose="030F0702030302020204" pitchFamily="66" charset="0"/>
              </a:rPr>
              <a:t>inspire the thought to apply math to make the problem easier</a:t>
            </a:r>
          </a:p>
        </p:txBody>
      </p:sp>
    </p:spTree>
    <p:extLst>
      <p:ext uri="{BB962C8B-B14F-4D97-AF65-F5344CB8AC3E}">
        <p14:creationId xmlns:p14="http://schemas.microsoft.com/office/powerpoint/2010/main" val="9196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447800"/>
            <a:ext cx="8229600" cy="4724399"/>
          </a:xfrm>
        </p:spPr>
        <p:txBody>
          <a:bodyPr>
            <a:noAutofit/>
          </a:bodyPr>
          <a:lstStyle/>
          <a:p>
            <a:r>
              <a:rPr lang="en-US" sz="2000" dirty="0" smtClean="0"/>
              <a:t>For each statement in the function</a:t>
            </a:r>
          </a:p>
          <a:p>
            <a:pPr lvl="1"/>
            <a:r>
              <a:rPr lang="en-US" sz="1800" dirty="0" smtClean="0"/>
              <a:t>Assign the worst case number of operations it will use</a:t>
            </a:r>
          </a:p>
          <a:p>
            <a:pPr lvl="2"/>
            <a:r>
              <a:rPr lang="en-US" sz="1600" dirty="0" smtClean="0"/>
              <a:t>i.e. maximum number of times it executes</a:t>
            </a:r>
          </a:p>
          <a:p>
            <a:endParaRPr lang="en-US" sz="2000" dirty="0" smtClean="0"/>
          </a:p>
          <a:p>
            <a:r>
              <a:rPr lang="en-US" sz="2000" dirty="0" smtClean="0"/>
              <a:t>Sum the operations for each statement</a:t>
            </a:r>
          </a:p>
          <a:p>
            <a:pPr lvl="1"/>
            <a:r>
              <a:rPr lang="en-US" sz="1800" dirty="0" smtClean="0"/>
              <a:t>Reduce per the Big-Oh rules</a:t>
            </a:r>
          </a:p>
          <a:p>
            <a:pPr lvl="2"/>
            <a:r>
              <a:rPr lang="en-US" sz="1600" dirty="0" smtClean="0"/>
              <a:t>Drop lower order terms</a:t>
            </a:r>
          </a:p>
          <a:p>
            <a:pPr lvl="2"/>
            <a:r>
              <a:rPr lang="en-US" sz="1600" dirty="0" smtClean="0"/>
              <a:t>Drop constants</a:t>
            </a:r>
          </a:p>
          <a:p>
            <a:pPr lvl="2"/>
            <a:r>
              <a:rPr lang="en-US" sz="1600" dirty="0" smtClean="0"/>
              <a:t>i.e. Effectively pick the line that executes the </a:t>
            </a:r>
            <a:br>
              <a:rPr lang="en-US" sz="1600" dirty="0" smtClean="0"/>
            </a:br>
            <a:r>
              <a:rPr lang="en-US" sz="1600" dirty="0" smtClean="0"/>
              <a:t>greatest number of operations (in the worst case)</a:t>
            </a:r>
          </a:p>
          <a:p>
            <a:pPr lvl="1"/>
            <a:r>
              <a:rPr lang="en-US" sz="1800" dirty="0" smtClean="0"/>
              <a:t>This gives us the “worst case” for the entire function</a:t>
            </a:r>
          </a:p>
          <a:p>
            <a:pPr lvl="1"/>
            <a:endParaRPr lang="en-US" sz="1800" dirty="0"/>
          </a:p>
          <a:p>
            <a:r>
              <a:rPr lang="en-US" sz="2000" dirty="0" smtClean="0"/>
              <a:t>And we arrive at our Big-Oh for the function</a:t>
            </a:r>
          </a:p>
        </p:txBody>
      </p:sp>
      <p:sp>
        <p:nvSpPr>
          <p:cNvPr id="18" name="TextBox 17"/>
          <p:cNvSpPr txBox="1"/>
          <p:nvPr/>
        </p:nvSpPr>
        <p:spPr>
          <a:xfrm>
            <a:off x="4953000" y="2438162"/>
            <a:ext cx="3756156" cy="1600438"/>
          </a:xfrm>
          <a:prstGeom prst="rect">
            <a:avLst/>
          </a:prstGeom>
          <a:solidFill>
            <a:srgbClr val="FEFEBE"/>
          </a:solidFill>
          <a:ln>
            <a:solidFill>
              <a:schemeClr val="tx1"/>
            </a:solidFill>
          </a:ln>
        </p:spPr>
        <p:txBody>
          <a:bodyPr wrap="none" rtlCol="0">
            <a:spAutoFit/>
          </a:bodyPr>
          <a:lstStyle/>
          <a:p>
            <a:r>
              <a:rPr lang="en-US" sz="1400" dirty="0" smtClean="0">
                <a:latin typeface="Comic Sans MS" panose="030F0702030302020204" pitchFamily="66" charset="0"/>
              </a:rPr>
              <a:t>for (</a:t>
            </a:r>
            <a:r>
              <a:rPr lang="en-US" sz="1400" dirty="0" err="1" smtClean="0">
                <a:latin typeface="Comic Sans MS" panose="030F0702030302020204" pitchFamily="66" charset="0"/>
              </a:rPr>
              <a:t>int</a:t>
            </a:r>
            <a:r>
              <a:rPr lang="en-US" sz="1400" dirty="0" smtClean="0">
                <a:latin typeface="Comic Sans MS" panose="030F0702030302020204" pitchFamily="66" charset="0"/>
              </a:rPr>
              <a:t> j = 1; j &lt;= n; j++)</a:t>
            </a:r>
          </a:p>
          <a:p>
            <a:r>
              <a:rPr lang="en-US" sz="1400" dirty="0" smtClean="0">
                <a:latin typeface="Comic Sans MS" panose="030F0702030302020204" pitchFamily="66" charset="0"/>
              </a:rPr>
              <a:t>{</a:t>
            </a:r>
          </a:p>
          <a:p>
            <a:r>
              <a:rPr lang="en-US" sz="1400" dirty="0">
                <a:latin typeface="Comic Sans MS" panose="030F0702030302020204" pitchFamily="66" charset="0"/>
              </a:rPr>
              <a:t> </a:t>
            </a:r>
            <a:r>
              <a:rPr lang="en-US" sz="1400" dirty="0" smtClean="0">
                <a:latin typeface="Comic Sans MS" panose="030F0702030302020204" pitchFamily="66" charset="0"/>
              </a:rPr>
              <a:t>   for (</a:t>
            </a:r>
            <a:r>
              <a:rPr lang="en-US" sz="1400" dirty="0" err="1" smtClean="0">
                <a:latin typeface="Comic Sans MS" panose="030F0702030302020204" pitchFamily="66" charset="0"/>
              </a:rPr>
              <a:t>int</a:t>
            </a:r>
            <a:r>
              <a:rPr lang="en-US" sz="1400" dirty="0" smtClean="0">
                <a:latin typeface="Comic Sans MS" panose="030F0702030302020204" pitchFamily="66" charset="0"/>
              </a:rPr>
              <a:t> k = 1; k &lt;= n; k++)</a:t>
            </a:r>
          </a:p>
          <a:p>
            <a:r>
              <a:rPr lang="en-US" sz="1400" dirty="0" smtClean="0">
                <a:latin typeface="Comic Sans MS" panose="030F0702030302020204" pitchFamily="66" charset="0"/>
              </a:rPr>
              <a:t>   {</a:t>
            </a:r>
          </a:p>
          <a:p>
            <a:r>
              <a:rPr lang="en-US" sz="1400" dirty="0" smtClean="0">
                <a:latin typeface="Comic Sans MS" panose="030F0702030302020204" pitchFamily="66" charset="0"/>
              </a:rPr>
              <a:t>        </a:t>
            </a:r>
            <a:r>
              <a:rPr lang="en-US" sz="1400" dirty="0" err="1" smtClean="0">
                <a:latin typeface="Comic Sans MS" panose="030F0702030302020204" pitchFamily="66" charset="0"/>
              </a:rPr>
              <a:t>cout</a:t>
            </a:r>
            <a:r>
              <a:rPr lang="en-US" sz="1400" dirty="0" smtClean="0">
                <a:latin typeface="Comic Sans MS" panose="030F0702030302020204" pitchFamily="66" charset="0"/>
              </a:rPr>
              <a:t> &lt;&lt; “this prints n^2 times” &lt;&lt; </a:t>
            </a:r>
            <a:r>
              <a:rPr lang="en-US" sz="1400" dirty="0" err="1" smtClean="0">
                <a:latin typeface="Comic Sans MS" panose="030F0702030302020204" pitchFamily="66" charset="0"/>
              </a:rPr>
              <a:t>endl</a:t>
            </a:r>
            <a:r>
              <a:rPr lang="en-US" sz="1400" dirty="0" smtClean="0">
                <a:latin typeface="Comic Sans MS" panose="030F0702030302020204" pitchFamily="66" charset="0"/>
              </a:rPr>
              <a:t>;</a:t>
            </a:r>
          </a:p>
          <a:p>
            <a:r>
              <a:rPr lang="en-US" sz="1400" dirty="0" smtClean="0">
                <a:latin typeface="Comic Sans MS" panose="030F0702030302020204" pitchFamily="66" charset="0"/>
              </a:rPr>
              <a:t>    }</a:t>
            </a:r>
          </a:p>
          <a:p>
            <a:r>
              <a:rPr lang="en-US" sz="1400" dirty="0" smtClean="0">
                <a:latin typeface="Comic Sans MS" panose="030F0702030302020204" pitchFamily="66" charset="0"/>
              </a:rPr>
              <a:t>}</a:t>
            </a:r>
            <a:endParaRPr lang="en-US" sz="1400" dirty="0">
              <a:latin typeface="Comic Sans MS" panose="030F0702030302020204" pitchFamily="66" charset="0"/>
            </a:endParaRPr>
          </a:p>
        </p:txBody>
      </p:sp>
      <p:sp>
        <p:nvSpPr>
          <p:cNvPr id="19" name="TextBox 18"/>
          <p:cNvSpPr txBox="1"/>
          <p:nvPr/>
        </p:nvSpPr>
        <p:spPr>
          <a:xfrm>
            <a:off x="7083171" y="2438162"/>
            <a:ext cx="41094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a:latin typeface="Comic Sans MS" panose="030F0702030302020204" pitchFamily="66" charset="0"/>
              </a:rPr>
              <a:t>n</a:t>
            </a:r>
            <a:endParaRPr lang="en-US" dirty="0" smtClean="0">
              <a:latin typeface="Comic Sans MS" panose="030F0702030302020204" pitchFamily="66" charset="0"/>
            </a:endParaRPr>
          </a:p>
        </p:txBody>
      </p:sp>
      <p:sp>
        <p:nvSpPr>
          <p:cNvPr id="21" name="TextBox 20"/>
          <p:cNvSpPr txBox="1"/>
          <p:nvPr/>
        </p:nvSpPr>
        <p:spPr>
          <a:xfrm>
            <a:off x="7494114" y="2808001"/>
            <a:ext cx="70211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latin typeface="Comic Sans MS" panose="030F0702030302020204" pitchFamily="66" charset="0"/>
              </a:rPr>
              <a:t>+ n</a:t>
            </a:r>
            <a:r>
              <a:rPr lang="en-US" baseline="30000" dirty="0" smtClean="0">
                <a:latin typeface="Comic Sans MS" panose="030F0702030302020204" pitchFamily="66" charset="0"/>
              </a:rPr>
              <a:t>2</a:t>
            </a:r>
          </a:p>
        </p:txBody>
      </p:sp>
      <p:sp>
        <p:nvSpPr>
          <p:cNvPr id="22" name="TextBox 21"/>
          <p:cNvSpPr txBox="1"/>
          <p:nvPr/>
        </p:nvSpPr>
        <p:spPr>
          <a:xfrm>
            <a:off x="8228072" y="3246050"/>
            <a:ext cx="70211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latin typeface="Comic Sans MS" panose="030F0702030302020204" pitchFamily="66" charset="0"/>
              </a:rPr>
              <a:t>+ n</a:t>
            </a:r>
            <a:r>
              <a:rPr lang="en-US" baseline="30000" dirty="0" smtClean="0">
                <a:latin typeface="Comic Sans MS" panose="030F0702030302020204" pitchFamily="66" charset="0"/>
              </a:rPr>
              <a:t>2</a:t>
            </a:r>
          </a:p>
        </p:txBody>
      </p:sp>
      <p:sp>
        <p:nvSpPr>
          <p:cNvPr id="23" name="TextBox 22"/>
          <p:cNvSpPr txBox="1"/>
          <p:nvPr/>
        </p:nvSpPr>
        <p:spPr>
          <a:xfrm>
            <a:off x="6677149" y="3669268"/>
            <a:ext cx="1901979"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latin typeface="Comic Sans MS" panose="030F0702030302020204" pitchFamily="66" charset="0"/>
              </a:rPr>
              <a:t>= n </a:t>
            </a:r>
            <a:r>
              <a:rPr lang="en-US" dirty="0">
                <a:latin typeface="Comic Sans MS" panose="030F0702030302020204" pitchFamily="66" charset="0"/>
              </a:rPr>
              <a:t>+ </a:t>
            </a:r>
            <a:r>
              <a:rPr lang="en-US" dirty="0" smtClean="0">
                <a:latin typeface="Comic Sans MS" panose="030F0702030302020204" pitchFamily="66" charset="0"/>
              </a:rPr>
              <a:t>n</a:t>
            </a:r>
            <a:r>
              <a:rPr lang="en-US" baseline="30000" dirty="0" smtClean="0">
                <a:latin typeface="Comic Sans MS" panose="030F0702030302020204" pitchFamily="66" charset="0"/>
              </a:rPr>
              <a:t>2</a:t>
            </a:r>
            <a:r>
              <a:rPr lang="en-US" dirty="0" smtClean="0">
                <a:latin typeface="Comic Sans MS" panose="030F0702030302020204" pitchFamily="66" charset="0"/>
              </a:rPr>
              <a:t> + n</a:t>
            </a:r>
            <a:r>
              <a:rPr lang="en-US" baseline="30000" dirty="0" smtClean="0">
                <a:latin typeface="Comic Sans MS" panose="030F0702030302020204" pitchFamily="66" charset="0"/>
              </a:rPr>
              <a:t>2</a:t>
            </a:r>
          </a:p>
        </p:txBody>
      </p:sp>
      <p:sp>
        <p:nvSpPr>
          <p:cNvPr id="24" name="TextBox 23"/>
          <p:cNvSpPr txBox="1"/>
          <p:nvPr/>
        </p:nvSpPr>
        <p:spPr>
          <a:xfrm>
            <a:off x="6677148" y="4223561"/>
            <a:ext cx="1901979"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latin typeface="Comic Sans MS" panose="030F0702030302020204" pitchFamily="66" charset="0"/>
              </a:rPr>
              <a:t>= n  +  2 n</a:t>
            </a:r>
            <a:r>
              <a:rPr lang="en-US" baseline="30000" dirty="0" smtClean="0">
                <a:latin typeface="Comic Sans MS" panose="030F0702030302020204" pitchFamily="66" charset="0"/>
              </a:rPr>
              <a:t>2</a:t>
            </a:r>
          </a:p>
        </p:txBody>
      </p:sp>
      <p:sp>
        <p:nvSpPr>
          <p:cNvPr id="4" name="&quot;No&quot; Symbol 3"/>
          <p:cNvSpPr/>
          <p:nvPr/>
        </p:nvSpPr>
        <p:spPr>
          <a:xfrm>
            <a:off x="6957124" y="4223561"/>
            <a:ext cx="252093" cy="36933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quot;No&quot; Symbol 24"/>
          <p:cNvSpPr/>
          <p:nvPr/>
        </p:nvSpPr>
        <p:spPr>
          <a:xfrm>
            <a:off x="7361617" y="4223561"/>
            <a:ext cx="252093" cy="36933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6677149" y="5181600"/>
            <a:ext cx="1295400" cy="584775"/>
          </a:xfrm>
          <a:prstGeom prst="rect">
            <a:avLst/>
          </a:prstGeom>
          <a:solidFill>
            <a:srgbClr val="00B0F0"/>
          </a:solidFill>
          <a:ln>
            <a:solidFill>
              <a:schemeClr val="tx1"/>
            </a:solidFill>
          </a:ln>
        </p:spPr>
        <p:txBody>
          <a:bodyPr wrap="square" rtlCol="0">
            <a:spAutoFit/>
          </a:bodyPr>
          <a:lstStyle/>
          <a:p>
            <a:r>
              <a:rPr lang="en-US" sz="3200" dirty="0" smtClean="0">
                <a:latin typeface="Comic Sans MS" panose="030F0702030302020204" pitchFamily="66" charset="0"/>
              </a:rPr>
              <a:t>O(n</a:t>
            </a:r>
            <a:r>
              <a:rPr lang="en-US" sz="3200" baseline="30000" dirty="0" smtClean="0">
                <a:latin typeface="Comic Sans MS" panose="030F0702030302020204" pitchFamily="66" charset="0"/>
              </a:rPr>
              <a:t>2</a:t>
            </a:r>
            <a:r>
              <a:rPr lang="en-US" sz="3200" dirty="0" smtClean="0">
                <a:latin typeface="Comic Sans MS" panose="030F0702030302020204" pitchFamily="66" charset="0"/>
              </a:rPr>
              <a:t>)</a:t>
            </a:r>
          </a:p>
        </p:txBody>
      </p:sp>
    </p:spTree>
    <p:extLst>
      <p:ext uri="{BB962C8B-B14F-4D97-AF65-F5344CB8AC3E}">
        <p14:creationId xmlns:p14="http://schemas.microsoft.com/office/powerpoint/2010/main" val="36077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P spid="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Summations Before?</a:t>
            </a:r>
            <a:endParaRPr lang="en-US" dirty="0"/>
          </a:p>
        </p:txBody>
      </p:sp>
      <p:sp>
        <p:nvSpPr>
          <p:cNvPr id="3" name="Content Placeholder 2"/>
          <p:cNvSpPr>
            <a:spLocks noGrp="1"/>
          </p:cNvSpPr>
          <p:nvPr>
            <p:ph idx="1"/>
          </p:nvPr>
        </p:nvSpPr>
        <p:spPr/>
        <p:txBody>
          <a:bodyPr/>
          <a:lstStyle/>
          <a:p>
            <a:r>
              <a:rPr lang="en-US" dirty="0" smtClean="0"/>
              <a:t>All of the previous slides are relatively straight forward cases.</a:t>
            </a:r>
          </a:p>
          <a:p>
            <a:endParaRPr lang="en-US" dirty="0" smtClean="0"/>
          </a:p>
          <a:p>
            <a:r>
              <a:rPr lang="en-US" dirty="0" smtClean="0"/>
              <a:t>More difficult cases require more sophisticated tools.</a:t>
            </a:r>
          </a:p>
          <a:p>
            <a:endParaRPr lang="en-US" dirty="0" smtClean="0"/>
          </a:p>
          <a:p>
            <a:r>
              <a:rPr lang="en-US" dirty="0" smtClean="0"/>
              <a:t>As it turns out</a:t>
            </a:r>
          </a:p>
          <a:p>
            <a:pPr lvl="1"/>
            <a:r>
              <a:rPr lang="en-US" dirty="0" smtClean="0"/>
              <a:t>Math again comes to the rescue</a:t>
            </a:r>
          </a:p>
        </p:txBody>
      </p:sp>
    </p:spTree>
    <p:extLst>
      <p:ext uri="{BB962C8B-B14F-4D97-AF65-F5344CB8AC3E}">
        <p14:creationId xmlns:p14="http://schemas.microsoft.com/office/powerpoint/2010/main" val="74593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 and Loops</a:t>
            </a:r>
            <a:endParaRPr lang="en-US" dirty="0"/>
          </a:p>
        </p:txBody>
      </p:sp>
      <p:sp>
        <p:nvSpPr>
          <p:cNvPr id="3" name="Content Placeholder 2"/>
          <p:cNvSpPr>
            <a:spLocks noGrp="1"/>
          </p:cNvSpPr>
          <p:nvPr>
            <p:ph idx="1"/>
          </p:nvPr>
        </p:nvSpPr>
        <p:spPr/>
        <p:txBody>
          <a:bodyPr/>
          <a:lstStyle/>
          <a:p>
            <a:r>
              <a:rPr lang="en-US" dirty="0" smtClean="0"/>
              <a:t>For the “easy” case of 1 loop</a:t>
            </a:r>
            <a:endParaRPr lang="en-US" dirty="0"/>
          </a:p>
        </p:txBody>
      </p:sp>
      <p:sp>
        <p:nvSpPr>
          <p:cNvPr id="4" name="TextBox 3"/>
          <p:cNvSpPr txBox="1"/>
          <p:nvPr/>
        </p:nvSpPr>
        <p:spPr>
          <a:xfrm>
            <a:off x="963681" y="2338317"/>
            <a:ext cx="4155305" cy="523220"/>
          </a:xfrm>
          <a:prstGeom prst="rect">
            <a:avLst/>
          </a:prstGeom>
          <a:solidFill>
            <a:srgbClr val="FEFEBE"/>
          </a:solidFill>
          <a:ln>
            <a:solidFill>
              <a:schemeClr val="tx1"/>
            </a:solidFill>
          </a:ln>
        </p:spPr>
        <p:txBody>
          <a:bodyPr wrap="none" rtlCol="0">
            <a:spAutoFit/>
          </a:bodyPr>
          <a:lstStyle/>
          <a:p>
            <a:r>
              <a:rPr lang="en-US" sz="2800" dirty="0" smtClean="0">
                <a:latin typeface="Comic Sans MS" panose="030F0702030302020204" pitchFamily="66" charset="0"/>
              </a:rPr>
              <a:t>for (</a:t>
            </a:r>
            <a:r>
              <a:rPr lang="en-US" sz="2800" dirty="0" err="1" smtClean="0">
                <a:latin typeface="Comic Sans MS" panose="030F0702030302020204" pitchFamily="66" charset="0"/>
              </a:rPr>
              <a:t>int</a:t>
            </a:r>
            <a:r>
              <a:rPr lang="en-US" sz="2800" dirty="0" smtClean="0">
                <a:latin typeface="Comic Sans MS" panose="030F0702030302020204" pitchFamily="66" charset="0"/>
              </a:rPr>
              <a:t> j = 1; j &lt;= n; j++)</a:t>
            </a:r>
            <a:endParaRPr lang="en-US" sz="2800" b="1" dirty="0" smtClean="0">
              <a:latin typeface="Comic Sans MS" panose="030F0702030302020204"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3429000"/>
            <a:ext cx="2857500" cy="2857500"/>
          </a:xfrm>
          <a:prstGeom prst="rect">
            <a:avLst/>
          </a:prstGeom>
        </p:spPr>
      </p:pic>
      <p:sp>
        <p:nvSpPr>
          <p:cNvPr id="6" name="TextBox 5"/>
          <p:cNvSpPr txBox="1"/>
          <p:nvPr/>
        </p:nvSpPr>
        <p:spPr>
          <a:xfrm>
            <a:off x="2819400" y="3733800"/>
            <a:ext cx="2576346" cy="1754326"/>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Human brain thinks:</a:t>
            </a:r>
          </a:p>
          <a:p>
            <a:endParaRPr lang="en-US" b="1" dirty="0">
              <a:latin typeface="Comic Sans MS" panose="030F0702030302020204" pitchFamily="66" charset="0"/>
            </a:endParaRPr>
          </a:p>
          <a:p>
            <a:r>
              <a:rPr lang="en-US" b="1" dirty="0" smtClean="0">
                <a:latin typeface="Comic Sans MS" panose="030F0702030302020204" pitchFamily="66" charset="0"/>
              </a:rPr>
              <a:t>1 + 1 + ... + 1 </a:t>
            </a:r>
          </a:p>
          <a:p>
            <a:endParaRPr lang="en-US" b="1" dirty="0">
              <a:latin typeface="Comic Sans MS" panose="030F0702030302020204" pitchFamily="66" charset="0"/>
            </a:endParaRPr>
          </a:p>
          <a:p>
            <a:r>
              <a:rPr lang="en-US" b="1" dirty="0" smtClean="0">
                <a:latin typeface="Comic Sans MS" panose="030F0702030302020204" pitchFamily="66" charset="0"/>
              </a:rPr>
              <a:t>there are n additions</a:t>
            </a:r>
          </a:p>
          <a:p>
            <a:r>
              <a:rPr lang="en-US" b="1" dirty="0" smtClean="0">
                <a:latin typeface="Comic Sans MS" panose="030F0702030302020204" pitchFamily="66" charset="0"/>
              </a:rPr>
              <a:t>that means n things</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52800"/>
            <a:ext cx="22002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tardi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1447" y="5708745"/>
            <a:ext cx="609600" cy="6096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548146" y="3733800"/>
                <a:ext cx="2169184" cy="145437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Math brain thinks:</a:t>
                </a:r>
              </a:p>
              <a:p>
                <a:endParaRPr lang="en-US" b="1"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chr m:val="∑"/>
                          <m:ctrlPr>
                            <a:rPr lang="en-US" b="1" i="1" smtClean="0">
                              <a:latin typeface="Cambria Math"/>
                            </a:rPr>
                          </m:ctrlPr>
                        </m:naryPr>
                        <m:sub>
                          <m:r>
                            <m:rPr>
                              <m:brk m:alnAt="23"/>
                            </m:rPr>
                            <a:rPr lang="en-US" b="1" i="1" smtClean="0">
                              <a:latin typeface="Cambria Math"/>
                            </a:rPr>
                            <m:t>𝒋</m:t>
                          </m:r>
                          <m:r>
                            <a:rPr lang="en-US" b="1" i="1" smtClean="0">
                              <a:latin typeface="Cambria Math"/>
                            </a:rPr>
                            <m:t>=</m:t>
                          </m:r>
                          <m:r>
                            <a:rPr lang="en-US" b="1" i="1" smtClean="0">
                              <a:latin typeface="Cambria Math"/>
                            </a:rPr>
                            <m:t>𝟏</m:t>
                          </m:r>
                        </m:sub>
                        <m:sup>
                          <m:r>
                            <a:rPr lang="en-US" b="1" i="1" smtClean="0">
                              <a:latin typeface="Cambria Math"/>
                            </a:rPr>
                            <m:t>𝒏</m:t>
                          </m:r>
                        </m:sup>
                        <m:e>
                          <m:r>
                            <a:rPr lang="en-US" b="1" i="1" smtClean="0">
                              <a:latin typeface="Cambria Math"/>
                            </a:rPr>
                            <m:t>𝟏</m:t>
                          </m:r>
                          <m:r>
                            <a:rPr lang="en-US" b="1" i="1" smtClean="0">
                              <a:latin typeface="Cambria Math"/>
                            </a:rPr>
                            <m:t>=</m:t>
                          </m:r>
                          <m:r>
                            <a:rPr lang="en-US" b="1" i="1" smtClean="0">
                              <a:latin typeface="Cambria Math"/>
                            </a:rPr>
                            <m:t>𝒏</m:t>
                          </m:r>
                        </m:e>
                      </m:nary>
                    </m:oMath>
                  </m:oMathPara>
                </a14:m>
                <a:endParaRPr lang="en-US" b="1" dirty="0">
                  <a:latin typeface="Comic Sans MS" panose="030F0702030302020204" pitchFamily="66"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548146" y="3733800"/>
                <a:ext cx="2169184" cy="1454372"/>
              </a:xfrm>
              <a:prstGeom prst="rect">
                <a:avLst/>
              </a:prstGeom>
              <a:blipFill rotWithShape="1">
                <a:blip r:embed="rId7"/>
                <a:stretch>
                  <a:fillRect l="-1955" t="-1250" r="-195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106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500"/>
                                        <p:tgtEl>
                                          <p:spTgt spid="4098"/>
                                        </p:tgtEl>
                                      </p:cBhvr>
                                    </p:animEffect>
                                  </p:childTnLst>
                                </p:cTn>
                              </p:par>
                              <p:par>
                                <p:cTn id="8" presetID="1" presetClass="mediacall" presetSubtype="0" fill="hold" nodeType="withEffect">
                                  <p:stCondLst>
                                    <p:cond delay="250"/>
                                  </p:stCondLst>
                                  <p:childTnLst>
                                    <p:cmd type="call" cmd="playFrom(0.0)">
                                      <p:cBhvr>
                                        <p:cTn id="9" dur="3474" fill="hold"/>
                                        <p:tgtEl>
                                          <p:spTgt spid="7"/>
                                        </p:tgtEl>
                                      </p:cBhvr>
                                    </p:cmd>
                                  </p:childTnLst>
                                </p:cTn>
                              </p:par>
                              <p:par>
                                <p:cTn id="10" presetID="9" presetClass="exit" presetSubtype="0" fill="hold" nodeType="withEffect">
                                  <p:stCondLst>
                                    <p:cond delay="1500"/>
                                  </p:stCondLst>
                                  <p:childTnLst>
                                    <p:animEffect transition="out" filter="dissolve">
                                      <p:cBhvr>
                                        <p:cTn id="11" dur="1500"/>
                                        <p:tgtEl>
                                          <p:spTgt spid="4098"/>
                                        </p:tgtEl>
                                      </p:cBhvr>
                                    </p:animEffect>
                                    <p:set>
                                      <p:cBhvr>
                                        <p:cTn id="12" dur="1" fill="hold">
                                          <p:stCondLst>
                                            <p:cond delay="1499"/>
                                          </p:stCondLst>
                                        </p:cTn>
                                        <p:tgtEl>
                                          <p:spTgt spid="4098"/>
                                        </p:tgtEl>
                                        <p:attrNameLst>
                                          <p:attrName>style.visibility</p:attrName>
                                        </p:attrNameLst>
                                      </p:cBhvr>
                                      <p:to>
                                        <p:strVal val="hidden"/>
                                      </p:to>
                                    </p:set>
                                  </p:childTnLst>
                                </p:cTn>
                              </p:par>
                              <p:par>
                                <p:cTn id="13" presetID="10" presetClass="entr" presetSubtype="0"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 and Loops</a:t>
            </a:r>
            <a:endParaRPr lang="en-US" dirty="0"/>
          </a:p>
        </p:txBody>
      </p:sp>
      <p:sp>
        <p:nvSpPr>
          <p:cNvPr id="3" name="Content Placeholder 2"/>
          <p:cNvSpPr>
            <a:spLocks noGrp="1"/>
          </p:cNvSpPr>
          <p:nvPr>
            <p:ph idx="1"/>
          </p:nvPr>
        </p:nvSpPr>
        <p:spPr/>
        <p:txBody>
          <a:bodyPr/>
          <a:lstStyle/>
          <a:p>
            <a:r>
              <a:rPr lang="en-US" dirty="0" smtClean="0"/>
              <a:t>Nested Loops</a:t>
            </a:r>
            <a:endParaRPr lang="en-US" dirty="0"/>
          </a:p>
        </p:txBody>
      </p:sp>
      <p:sp>
        <p:nvSpPr>
          <p:cNvPr id="10" name="TextBox 9"/>
          <p:cNvSpPr txBox="1"/>
          <p:nvPr/>
        </p:nvSpPr>
        <p:spPr>
          <a:xfrm>
            <a:off x="990600" y="2610415"/>
            <a:ext cx="4343400" cy="2677656"/>
          </a:xfrm>
          <a:prstGeom prst="rect">
            <a:avLst/>
          </a:prstGeom>
          <a:solidFill>
            <a:srgbClr val="FEFEBE"/>
          </a:solidFill>
          <a:ln>
            <a:solidFill>
              <a:schemeClr val="tx1"/>
            </a:solidFill>
          </a:ln>
        </p:spPr>
        <p:txBody>
          <a:bodyPr wrap="square" rtlCol="0">
            <a:spAutoFit/>
          </a:bodyPr>
          <a:lstStyle/>
          <a:p>
            <a:r>
              <a:rPr lang="en-US" sz="2400" dirty="0" smtClean="0">
                <a:latin typeface="Comic Sans MS" panose="030F0702030302020204" pitchFamily="66" charset="0"/>
              </a:rPr>
              <a:t>for (</a:t>
            </a:r>
            <a:r>
              <a:rPr lang="en-US" sz="2400" dirty="0" err="1" smtClean="0">
                <a:latin typeface="Comic Sans MS" panose="030F0702030302020204" pitchFamily="66" charset="0"/>
              </a:rPr>
              <a:t>int</a:t>
            </a:r>
            <a:r>
              <a:rPr lang="en-US" sz="2400" dirty="0" smtClean="0">
                <a:latin typeface="Comic Sans MS" panose="030F0702030302020204" pitchFamily="66" charset="0"/>
              </a:rPr>
              <a:t> j = 1; j &lt;= n; j++)</a:t>
            </a:r>
          </a:p>
          <a:p>
            <a:r>
              <a:rPr lang="en-US" sz="2400" dirty="0" smtClean="0">
                <a:latin typeface="Comic Sans MS" panose="030F0702030302020204" pitchFamily="66" charset="0"/>
              </a:rPr>
              <a:t>{</a:t>
            </a:r>
          </a:p>
          <a:p>
            <a:r>
              <a:rPr lang="en-US" sz="2400" dirty="0">
                <a:latin typeface="Comic Sans MS" panose="030F0702030302020204" pitchFamily="66" charset="0"/>
              </a:rPr>
              <a:t> </a:t>
            </a:r>
            <a:r>
              <a:rPr lang="en-US" sz="2400" dirty="0" smtClean="0">
                <a:latin typeface="Comic Sans MS" panose="030F0702030302020204" pitchFamily="66" charset="0"/>
              </a:rPr>
              <a:t>   for (</a:t>
            </a:r>
            <a:r>
              <a:rPr lang="en-US" sz="2400" dirty="0" err="1" smtClean="0">
                <a:latin typeface="Comic Sans MS" panose="030F0702030302020204" pitchFamily="66" charset="0"/>
              </a:rPr>
              <a:t>int</a:t>
            </a:r>
            <a:r>
              <a:rPr lang="en-US" sz="2400" dirty="0" smtClean="0">
                <a:latin typeface="Comic Sans MS" panose="030F0702030302020204" pitchFamily="66" charset="0"/>
              </a:rPr>
              <a:t> k = 1; k &lt;= n; k++)</a:t>
            </a:r>
            <a:endParaRPr lang="en-US" sz="3200" i="1" baseline="30000" dirty="0" smtClean="0">
              <a:latin typeface="Comic Sans MS" panose="030F0702030302020204" pitchFamily="66" charset="0"/>
            </a:endParaRPr>
          </a:p>
          <a:p>
            <a:r>
              <a:rPr lang="en-US" sz="2400" dirty="0" smtClean="0">
                <a:latin typeface="Comic Sans MS" panose="030F0702030302020204" pitchFamily="66" charset="0"/>
              </a:rPr>
              <a:t>    {</a:t>
            </a:r>
            <a:br>
              <a:rPr lang="en-US" sz="2400" dirty="0" smtClean="0">
                <a:latin typeface="Comic Sans MS" panose="030F0702030302020204" pitchFamily="66" charset="0"/>
              </a:rPr>
            </a:br>
            <a:r>
              <a:rPr lang="en-US" sz="2400" dirty="0" smtClean="0">
                <a:latin typeface="Comic Sans MS" panose="030F0702030302020204" pitchFamily="66" charset="0"/>
              </a:rPr>
              <a:t>        …</a:t>
            </a:r>
          </a:p>
          <a:p>
            <a:r>
              <a:rPr lang="en-US" sz="2400" dirty="0" smtClean="0">
                <a:latin typeface="Comic Sans MS" panose="030F0702030302020204" pitchFamily="66" charset="0"/>
              </a:rPr>
              <a:t>    }</a:t>
            </a:r>
          </a:p>
          <a:p>
            <a:r>
              <a:rPr lang="en-US" sz="2400" dirty="0" smtClean="0">
                <a:latin typeface="Comic Sans MS" panose="030F0702030302020204" pitchFamily="66" charset="0"/>
              </a:rPr>
              <a:t>}</a:t>
            </a:r>
            <a:endParaRPr lang="en-US" sz="2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5548146" y="3733800"/>
                <a:ext cx="2889509" cy="1436740"/>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Math brain thinks:</a:t>
                </a:r>
              </a:p>
              <a:p>
                <a:endParaRPr lang="en-US" b="1"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chr m:val="∑"/>
                          <m:ctrlPr>
                            <a:rPr lang="en-US" b="1" i="1">
                              <a:latin typeface="Cambria Math"/>
                            </a:rPr>
                          </m:ctrlPr>
                        </m:naryPr>
                        <m:sub>
                          <m:r>
                            <m:rPr>
                              <m:brk m:alnAt="23"/>
                            </m:rPr>
                            <a:rPr lang="en-US" b="1" i="1">
                              <a:latin typeface="Cambria Math"/>
                            </a:rPr>
                            <m:t>𝒋</m:t>
                          </m:r>
                          <m:r>
                            <a:rPr lang="en-US" b="1" i="1">
                              <a:latin typeface="Cambria Math"/>
                            </a:rPr>
                            <m:t>=</m:t>
                          </m:r>
                          <m:r>
                            <a:rPr lang="en-US" b="1" i="1">
                              <a:latin typeface="Cambria Math"/>
                            </a:rPr>
                            <m:t>𝟏</m:t>
                          </m:r>
                        </m:sub>
                        <m:sup>
                          <m:r>
                            <a:rPr lang="en-US" b="1" i="1">
                              <a:latin typeface="Cambria Math"/>
                            </a:rPr>
                            <m:t>𝒏</m:t>
                          </m:r>
                        </m:sup>
                        <m:e/>
                      </m:nary>
                      <m:nary>
                        <m:naryPr>
                          <m:chr m:val="∑"/>
                          <m:ctrlPr>
                            <a:rPr lang="en-US" b="1" i="1" smtClean="0">
                              <a:latin typeface="Cambria Math"/>
                            </a:rPr>
                          </m:ctrlPr>
                        </m:naryPr>
                        <m:sub>
                          <m:r>
                            <m:rPr>
                              <m:brk m:alnAt="23"/>
                            </m:rPr>
                            <a:rPr lang="en-US" b="1" i="1" smtClean="0">
                              <a:latin typeface="Cambria Math"/>
                            </a:rPr>
                            <m:t>𝒌</m:t>
                          </m:r>
                          <m:r>
                            <a:rPr lang="en-US" b="1" i="1" smtClean="0">
                              <a:latin typeface="Cambria Math"/>
                            </a:rPr>
                            <m:t>=</m:t>
                          </m:r>
                          <m:r>
                            <a:rPr lang="en-US" b="1" i="1" smtClean="0">
                              <a:latin typeface="Cambria Math"/>
                            </a:rPr>
                            <m:t>𝟏</m:t>
                          </m:r>
                        </m:sub>
                        <m:sup>
                          <m:r>
                            <a:rPr lang="en-US" b="1" i="1" smtClean="0">
                              <a:latin typeface="Cambria Math"/>
                            </a:rPr>
                            <m:t>𝒏</m:t>
                          </m:r>
                        </m:sup>
                        <m:e>
                          <m:r>
                            <a:rPr lang="en-US" b="1" i="1" smtClean="0">
                              <a:latin typeface="Cambria Math"/>
                            </a:rPr>
                            <m:t>𝟏</m:t>
                          </m:r>
                        </m:e>
                      </m:nary>
                      <m:r>
                        <a:rPr lang="en-US" b="1" i="1" smtClean="0">
                          <a:latin typeface="Cambria Math"/>
                        </a:rPr>
                        <m:t>=</m:t>
                      </m:r>
                      <m:nary>
                        <m:naryPr>
                          <m:chr m:val="∑"/>
                          <m:ctrlPr>
                            <a:rPr lang="en-US" b="1" i="1" smtClean="0">
                              <a:latin typeface="Cambria Math"/>
                            </a:rPr>
                          </m:ctrlPr>
                        </m:naryPr>
                        <m:sub>
                          <m:r>
                            <m:rPr>
                              <m:brk m:alnAt="23"/>
                            </m:rPr>
                            <a:rPr lang="en-US" b="1" i="1" smtClean="0">
                              <a:latin typeface="Cambria Math"/>
                            </a:rPr>
                            <m:t>𝒋</m:t>
                          </m:r>
                          <m:r>
                            <a:rPr lang="en-US" b="1" i="1" smtClean="0">
                              <a:latin typeface="Cambria Math"/>
                            </a:rPr>
                            <m:t>=</m:t>
                          </m:r>
                          <m:r>
                            <a:rPr lang="en-US" b="1" i="1" smtClean="0">
                              <a:latin typeface="Cambria Math"/>
                            </a:rPr>
                            <m:t>𝟏</m:t>
                          </m:r>
                        </m:sub>
                        <m:sup>
                          <m:r>
                            <a:rPr lang="en-US" b="1" i="1" smtClean="0">
                              <a:latin typeface="Cambria Math"/>
                            </a:rPr>
                            <m:t>𝒏</m:t>
                          </m:r>
                        </m:sup>
                        <m:e>
                          <m:r>
                            <a:rPr lang="en-US" b="1" i="1" smtClean="0">
                              <a:latin typeface="Cambria Math"/>
                            </a:rPr>
                            <m:t>𝒏</m:t>
                          </m:r>
                        </m:e>
                      </m:nary>
                      <m:r>
                        <a:rPr lang="en-US" b="1" i="1" smtClean="0">
                          <a:latin typeface="Cambria Math"/>
                        </a:rPr>
                        <m:t>=</m:t>
                      </m:r>
                      <m:sSup>
                        <m:sSupPr>
                          <m:ctrlPr>
                            <a:rPr lang="en-US" b="1" i="1" smtClean="0">
                              <a:latin typeface="Cambria Math"/>
                            </a:rPr>
                          </m:ctrlPr>
                        </m:sSupPr>
                        <m:e>
                          <m:r>
                            <a:rPr lang="en-US" b="1" i="1" smtClean="0">
                              <a:latin typeface="Cambria Math"/>
                            </a:rPr>
                            <m:t>𝒏</m:t>
                          </m:r>
                        </m:e>
                        <m:sup>
                          <m:r>
                            <a:rPr lang="en-US" b="1" i="1" smtClean="0">
                              <a:latin typeface="Cambria Math"/>
                            </a:rPr>
                            <m:t>𝟐</m:t>
                          </m:r>
                        </m:sup>
                      </m:sSup>
                    </m:oMath>
                  </m:oMathPara>
                </a14:m>
                <a:endParaRPr lang="en-US" b="1" dirty="0">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48146" y="3733800"/>
                <a:ext cx="2889509" cy="1436740"/>
              </a:xfrm>
              <a:prstGeom prst="rect">
                <a:avLst/>
              </a:prstGeom>
              <a:blipFill rotWithShape="1">
                <a:blip r:embed="rId2"/>
                <a:stretch>
                  <a:fillRect l="-1471" t="-126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217203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Math Wins</a:t>
            </a:r>
            <a:endParaRPr lang="en-US" dirty="0"/>
          </a:p>
        </p:txBody>
      </p:sp>
      <p:sp>
        <p:nvSpPr>
          <p:cNvPr id="3" name="Content Placeholder 2"/>
          <p:cNvSpPr>
            <a:spLocks noGrp="1"/>
          </p:cNvSpPr>
          <p:nvPr>
            <p:ph idx="1"/>
          </p:nvPr>
        </p:nvSpPr>
        <p:spPr/>
        <p:txBody>
          <a:bodyPr/>
          <a:lstStyle/>
          <a:p>
            <a:r>
              <a:rPr lang="en-US" dirty="0" smtClean="0"/>
              <a:t>For cases like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49" y="4021390"/>
            <a:ext cx="2333564" cy="2333564"/>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765" y="4021390"/>
            <a:ext cx="1750173" cy="233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tardi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3400" y="381000"/>
            <a:ext cx="609600" cy="6096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503938" y="4032702"/>
                <a:ext cx="5220216" cy="1468287"/>
              </a:xfrm>
              <a:prstGeom prst="rect">
                <a:avLst/>
              </a:prstGeom>
              <a:solidFill>
                <a:srgbClr val="FEFEBE"/>
              </a:solidFill>
              <a:ln>
                <a:solidFill>
                  <a:schemeClr val="tx1"/>
                </a:solidFill>
              </a:ln>
            </p:spPr>
            <p:txBody>
              <a:bodyPr wrap="square" rtlCol="0">
                <a:spAutoFit/>
              </a:bodyPr>
              <a:lstStyle/>
              <a:p>
                <a:r>
                  <a:rPr lang="en-US" dirty="0" smtClean="0">
                    <a:latin typeface="Comic Sans MS" panose="030F0702030302020204" pitchFamily="66" charset="0"/>
                  </a:rPr>
                  <a:t>Math brain thinks:</a:t>
                </a:r>
              </a:p>
              <a:p>
                <a:endParaRPr lang="en-US" b="1"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chr m:val="∑"/>
                          <m:ctrlPr>
                            <a:rPr lang="en-US" b="1" i="1">
                              <a:latin typeface="Cambria Math"/>
                            </a:rPr>
                          </m:ctrlPr>
                        </m:naryPr>
                        <m:sub>
                          <m:r>
                            <m:rPr>
                              <m:brk m:alnAt="23"/>
                            </m:rPr>
                            <a:rPr lang="en-US" b="1" i="1">
                              <a:latin typeface="Cambria Math"/>
                            </a:rPr>
                            <m:t>𝒋</m:t>
                          </m:r>
                          <m:r>
                            <a:rPr lang="en-US" b="1" i="1">
                              <a:latin typeface="Cambria Math"/>
                            </a:rPr>
                            <m:t>=</m:t>
                          </m:r>
                          <m:r>
                            <a:rPr lang="en-US" b="1" i="1">
                              <a:latin typeface="Cambria Math"/>
                            </a:rPr>
                            <m:t>𝟏</m:t>
                          </m:r>
                        </m:sub>
                        <m:sup>
                          <m:r>
                            <a:rPr lang="en-US" b="1" i="1">
                              <a:latin typeface="Cambria Math"/>
                            </a:rPr>
                            <m:t>𝒏</m:t>
                          </m:r>
                        </m:sup>
                        <m:e/>
                      </m:nary>
                      <m:nary>
                        <m:naryPr>
                          <m:chr m:val="∑"/>
                          <m:ctrlPr>
                            <a:rPr lang="en-US" b="1" i="1" smtClean="0">
                              <a:latin typeface="Cambria Math"/>
                            </a:rPr>
                          </m:ctrlPr>
                        </m:naryPr>
                        <m:sub>
                          <m:r>
                            <m:rPr>
                              <m:brk m:alnAt="23"/>
                            </m:rPr>
                            <a:rPr lang="en-US" b="1" i="1">
                              <a:latin typeface="Cambria Math"/>
                            </a:rPr>
                            <m:t>𝒌</m:t>
                          </m:r>
                          <m:r>
                            <a:rPr lang="en-US" b="1" i="1">
                              <a:latin typeface="Cambria Math"/>
                            </a:rPr>
                            <m:t>=</m:t>
                          </m:r>
                          <m:r>
                            <a:rPr lang="en-US" b="1" i="1">
                              <a:latin typeface="Cambria Math"/>
                            </a:rPr>
                            <m:t>𝟏</m:t>
                          </m:r>
                        </m:sub>
                        <m:sup>
                          <m:r>
                            <a:rPr lang="en-US" b="1" i="1" smtClean="0">
                              <a:latin typeface="Cambria Math"/>
                            </a:rPr>
                            <m:t>𝒋</m:t>
                          </m:r>
                        </m:sup>
                        <m:e>
                          <m:r>
                            <a:rPr lang="en-US" b="1" i="1">
                              <a:latin typeface="Cambria Math"/>
                            </a:rPr>
                            <m:t>𝟏</m:t>
                          </m:r>
                        </m:e>
                      </m:nary>
                      <m:r>
                        <a:rPr lang="en-US" b="1" i="1">
                          <a:latin typeface="Cambria Math"/>
                        </a:rPr>
                        <m:t>=</m:t>
                      </m:r>
                      <m:nary>
                        <m:naryPr>
                          <m:chr m:val="∑"/>
                          <m:ctrlPr>
                            <a:rPr lang="en-US" b="1" i="1">
                              <a:latin typeface="Cambria Math"/>
                            </a:rPr>
                          </m:ctrlPr>
                        </m:naryPr>
                        <m:sub>
                          <m:r>
                            <m:rPr>
                              <m:brk m:alnAt="23"/>
                            </m:rPr>
                            <a:rPr lang="en-US" b="1" i="1">
                              <a:latin typeface="Cambria Math"/>
                            </a:rPr>
                            <m:t>𝒋</m:t>
                          </m:r>
                          <m:r>
                            <a:rPr lang="en-US" b="1" i="1">
                              <a:latin typeface="Cambria Math"/>
                            </a:rPr>
                            <m:t>=</m:t>
                          </m:r>
                          <m:r>
                            <a:rPr lang="en-US" b="1" i="1">
                              <a:latin typeface="Cambria Math"/>
                            </a:rPr>
                            <m:t>𝟏</m:t>
                          </m:r>
                        </m:sub>
                        <m:sup>
                          <m:r>
                            <a:rPr lang="en-US" b="1" i="1">
                              <a:latin typeface="Cambria Math"/>
                            </a:rPr>
                            <m:t>𝒏</m:t>
                          </m:r>
                        </m:sup>
                        <m:e>
                          <m:r>
                            <a:rPr lang="en-US" b="1" i="1" smtClean="0">
                              <a:latin typeface="Cambria Math"/>
                            </a:rPr>
                            <m:t>𝒋</m:t>
                          </m:r>
                        </m:e>
                      </m:nary>
                      <m:r>
                        <a:rPr lang="en-US" b="1" i="1" smtClean="0">
                          <a:latin typeface="Cambria Math"/>
                        </a:rPr>
                        <m:t>=</m:t>
                      </m:r>
                      <m:f>
                        <m:fPr>
                          <m:ctrlPr>
                            <a:rPr lang="en-US" b="1" i="1" smtClean="0">
                              <a:latin typeface="Cambria Math"/>
                            </a:rPr>
                          </m:ctrlPr>
                        </m:fPr>
                        <m:num>
                          <m:r>
                            <a:rPr lang="en-US" b="1" i="1" smtClean="0">
                              <a:latin typeface="Cambria Math"/>
                            </a:rPr>
                            <m:t>𝒏</m:t>
                          </m:r>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m:t>
                          </m:r>
                          <m:r>
                            <a:rPr lang="en-US" b="1" i="1" smtClean="0">
                              <a:latin typeface="Cambria Math"/>
                            </a:rPr>
                            <m:t>)</m:t>
                          </m:r>
                        </m:num>
                        <m:den>
                          <m:r>
                            <a:rPr lang="en-US" b="1" i="1" smtClean="0">
                              <a:latin typeface="Cambria Math"/>
                            </a:rPr>
                            <m:t>𝟐</m:t>
                          </m:r>
                        </m:den>
                      </m:f>
                      <m:r>
                        <a:rPr lang="en-US" b="1" i="1" smtClean="0">
                          <a:latin typeface="Cambria Math"/>
                        </a:rPr>
                        <m:t>=</m:t>
                      </m:r>
                      <m:sSup>
                        <m:sSupPr>
                          <m:ctrlPr>
                            <a:rPr lang="en-US" b="1" i="1" smtClean="0">
                              <a:latin typeface="Cambria Math"/>
                            </a:rPr>
                          </m:ctrlPr>
                        </m:sSupPr>
                        <m:e>
                          <m:box>
                            <m:boxPr>
                              <m:ctrlPr>
                                <a:rPr lang="en-US" b="1" i="1" smtClean="0">
                                  <a:latin typeface="Cambria Math"/>
                                </a:rPr>
                              </m:ctrlPr>
                            </m:boxPr>
                            <m:e>
                              <m:f>
                                <m:fPr>
                                  <m:ctrlPr>
                                    <a:rPr lang="en-US" b="1" i="1" smtClean="0">
                                      <a:latin typeface="Cambria Math"/>
                                    </a:rPr>
                                  </m:ctrlPr>
                                </m:fPr>
                                <m:num>
                                  <m:r>
                                    <a:rPr lang="en-US" b="1" i="1" smtClean="0">
                                      <a:latin typeface="Cambria Math"/>
                                    </a:rPr>
                                    <m:t>𝟏</m:t>
                                  </m:r>
                                </m:num>
                                <m:den>
                                  <m:r>
                                    <a:rPr lang="en-US" b="1" i="1" smtClean="0">
                                      <a:latin typeface="Cambria Math"/>
                                    </a:rPr>
                                    <m:t>𝟐</m:t>
                                  </m:r>
                                </m:den>
                              </m:f>
                            </m:e>
                          </m:box>
                          <m:r>
                            <a:rPr lang="en-US" b="1" i="1" smtClean="0">
                              <a:latin typeface="Cambria Math"/>
                            </a:rPr>
                            <m:t>𝒏</m:t>
                          </m:r>
                        </m:e>
                        <m:sup>
                          <m:r>
                            <a:rPr lang="en-US" b="1" i="1" smtClean="0">
                              <a:latin typeface="Cambria Math"/>
                            </a:rPr>
                            <m:t>𝟐</m:t>
                          </m:r>
                        </m:sup>
                      </m:sSup>
                      <m:r>
                        <a:rPr lang="en-US" b="1" i="1" smtClean="0">
                          <a:latin typeface="Cambria Math"/>
                        </a:rPr>
                        <m:t>+</m:t>
                      </m:r>
                      <m:box>
                        <m:boxPr>
                          <m:ctrlPr>
                            <a:rPr lang="en-US" b="1" i="1">
                              <a:latin typeface="Cambria Math"/>
                            </a:rPr>
                          </m:ctrlPr>
                        </m:boxPr>
                        <m:e>
                          <m:f>
                            <m:fPr>
                              <m:ctrlPr>
                                <a:rPr lang="en-US" b="1" i="1">
                                  <a:latin typeface="Cambria Math"/>
                                </a:rPr>
                              </m:ctrlPr>
                            </m:fPr>
                            <m:num>
                              <m:r>
                                <a:rPr lang="en-US" b="1" i="1">
                                  <a:latin typeface="Cambria Math"/>
                                </a:rPr>
                                <m:t>𝟏</m:t>
                              </m:r>
                            </m:num>
                            <m:den>
                              <m:r>
                                <a:rPr lang="en-US" b="1" i="1">
                                  <a:latin typeface="Cambria Math"/>
                                </a:rPr>
                                <m:t>𝟐</m:t>
                              </m:r>
                            </m:den>
                          </m:f>
                        </m:e>
                      </m:box>
                      <m:r>
                        <a:rPr lang="en-US" b="1" i="1">
                          <a:latin typeface="Cambria Math"/>
                        </a:rPr>
                        <m:t>𝒏</m:t>
                      </m:r>
                    </m:oMath>
                  </m:oMathPara>
                </a14:m>
                <a:endParaRPr lang="en-US" b="1" dirty="0">
                  <a:latin typeface="Comic Sans MS" panose="030F0702030302020204" pitchFamily="66"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03938" y="4032702"/>
                <a:ext cx="5220216" cy="1468287"/>
              </a:xfrm>
              <a:prstGeom prst="rect">
                <a:avLst/>
              </a:prstGeom>
              <a:blipFill rotWithShape="1">
                <a:blip r:embed="rId7"/>
                <a:stretch>
                  <a:fillRect l="-932" t="-1240"/>
                </a:stretch>
              </a:blipFill>
              <a:ln>
                <a:solidFill>
                  <a:schemeClr val="tx1"/>
                </a:solidFill>
              </a:ln>
            </p:spPr>
            <p:txBody>
              <a:bodyPr/>
              <a:lstStyle/>
              <a:p>
                <a:r>
                  <a:rPr lang="en-US">
                    <a:noFill/>
                  </a:rPr>
                  <a:t> </a:t>
                </a:r>
              </a:p>
            </p:txBody>
          </p:sp>
        </mc:Fallback>
      </mc:AlternateContent>
      <p:sp>
        <p:nvSpPr>
          <p:cNvPr id="10" name="TextBox 9"/>
          <p:cNvSpPr txBox="1"/>
          <p:nvPr/>
        </p:nvSpPr>
        <p:spPr>
          <a:xfrm>
            <a:off x="3380754" y="1524000"/>
            <a:ext cx="4343400" cy="2308324"/>
          </a:xfrm>
          <a:prstGeom prst="rect">
            <a:avLst/>
          </a:prstGeom>
          <a:solidFill>
            <a:srgbClr val="FEFEBE"/>
          </a:solidFill>
          <a:ln>
            <a:solidFill>
              <a:schemeClr val="tx1"/>
            </a:solidFill>
          </a:ln>
        </p:spPr>
        <p:txBody>
          <a:bodyPr wrap="squar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1; j &lt;= n; j++)</a:t>
            </a:r>
          </a:p>
          <a:p>
            <a:r>
              <a:rPr lang="en-US" sz="2000" dirty="0" smtClean="0">
                <a:latin typeface="Comic Sans MS" panose="030F0702030302020204" pitchFamily="66" charset="0"/>
              </a:rPr>
              <a:t>{</a:t>
            </a:r>
          </a:p>
          <a:p>
            <a:r>
              <a:rPr lang="en-US" sz="2000" dirty="0">
                <a:latin typeface="Comic Sans MS" panose="030F0702030302020204" pitchFamily="66" charset="0"/>
              </a:rPr>
              <a:t> </a:t>
            </a:r>
            <a:r>
              <a:rPr lang="en-US" sz="2000" dirty="0" smtClean="0">
                <a:latin typeface="Comic Sans MS" panose="030F0702030302020204" pitchFamily="66" charset="0"/>
              </a:rPr>
              <a:t>   for (</a:t>
            </a:r>
            <a:r>
              <a:rPr lang="en-US" sz="2000" dirty="0" err="1" smtClean="0">
                <a:latin typeface="Comic Sans MS" panose="030F0702030302020204" pitchFamily="66" charset="0"/>
              </a:rPr>
              <a:t>int</a:t>
            </a:r>
            <a:r>
              <a:rPr lang="en-US" sz="2000" dirty="0" smtClean="0">
                <a:latin typeface="Comic Sans MS" panose="030F0702030302020204" pitchFamily="66" charset="0"/>
              </a:rPr>
              <a:t> k = 1; k &lt;= </a:t>
            </a:r>
            <a:r>
              <a:rPr lang="en-US" sz="2400" b="1" dirty="0" smtClean="0">
                <a:latin typeface="Comic Sans MS" panose="030F0702030302020204" pitchFamily="66" charset="0"/>
              </a:rPr>
              <a:t>j</a:t>
            </a:r>
            <a:r>
              <a:rPr lang="en-US" sz="2000" dirty="0" smtClean="0">
                <a:latin typeface="Comic Sans MS" panose="030F0702030302020204" pitchFamily="66" charset="0"/>
              </a:rPr>
              <a:t>; k++)</a:t>
            </a:r>
            <a:endParaRPr lang="en-US" sz="2800" i="1" baseline="30000" dirty="0" smtClean="0">
              <a:latin typeface="Comic Sans MS" panose="030F0702030302020204" pitchFamily="66" charset="0"/>
            </a:endParaRPr>
          </a:p>
          <a:p>
            <a:r>
              <a:rPr lang="en-US" sz="2000" dirty="0" smtClean="0">
                <a:latin typeface="Comic Sans MS" panose="030F0702030302020204" pitchFamily="66" charset="0"/>
              </a:rPr>
              <a:t>    {</a:t>
            </a:r>
            <a:br>
              <a:rPr lang="en-US" sz="2000" dirty="0" smtClean="0">
                <a:latin typeface="Comic Sans MS" panose="030F0702030302020204" pitchFamily="66" charset="0"/>
              </a:rPr>
            </a:br>
            <a:r>
              <a:rPr lang="en-US" sz="2000" dirty="0" smtClean="0">
                <a:latin typeface="Comic Sans MS" panose="030F0702030302020204" pitchFamily="66" charset="0"/>
              </a:rPr>
              <a:t>        …</a:t>
            </a:r>
          </a:p>
          <a:p>
            <a:r>
              <a:rPr lang="en-US" sz="2000" dirty="0" smtClean="0">
                <a:latin typeface="Comic Sans MS" panose="030F0702030302020204" pitchFamily="66" charset="0"/>
              </a:rPr>
              <a:t>    }</a:t>
            </a:r>
          </a:p>
          <a:p>
            <a:r>
              <a:rPr lang="en-US" sz="2000" dirty="0" smtClean="0">
                <a:latin typeface="Comic Sans MS" panose="030F0702030302020204" pitchFamily="66" charset="0"/>
              </a:rPr>
              <a:t>}</a:t>
            </a:r>
            <a:endParaRPr lang="en-US" sz="2000" dirty="0">
              <a:latin typeface="Comic Sans MS" panose="030F0702030302020204" pitchFamily="66" charset="0"/>
            </a:endParaRPr>
          </a:p>
        </p:txBody>
      </p:sp>
      <p:grpSp>
        <p:nvGrpSpPr>
          <p:cNvPr id="11" name="Group 10"/>
          <p:cNvGrpSpPr/>
          <p:nvPr/>
        </p:nvGrpSpPr>
        <p:grpSpPr>
          <a:xfrm>
            <a:off x="2503938" y="4032702"/>
            <a:ext cx="2321469" cy="1642853"/>
            <a:chOff x="2503938" y="4032702"/>
            <a:chExt cx="2321469" cy="1642853"/>
          </a:xfrm>
        </p:grpSpPr>
        <p:sp>
          <p:nvSpPr>
            <p:cNvPr id="6" name="TextBox 5"/>
            <p:cNvSpPr txBox="1"/>
            <p:nvPr/>
          </p:nvSpPr>
          <p:spPr>
            <a:xfrm>
              <a:off x="2503938" y="4032702"/>
              <a:ext cx="2321469" cy="1200329"/>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Human brain thinks:</a:t>
              </a:r>
            </a:p>
            <a:p>
              <a:endParaRPr lang="en-US" b="1" dirty="0">
                <a:latin typeface="Comic Sans MS" panose="030F0702030302020204" pitchFamily="66" charset="0"/>
              </a:endParaRPr>
            </a:p>
            <a:p>
              <a:r>
                <a:rPr lang="en-US" b="1" dirty="0" smtClean="0">
                  <a:latin typeface="Comic Sans MS" panose="030F0702030302020204" pitchFamily="66" charset="0"/>
                </a:rPr>
                <a:t>1 + 2 + ... + n </a:t>
              </a:r>
            </a:p>
            <a:p>
              <a:r>
                <a:rPr lang="en-US" b="1" dirty="0" smtClean="0">
                  <a:latin typeface="Comic Sans MS" panose="030F0702030302020204" pitchFamily="66" charset="0"/>
                </a:rPr>
                <a:t>uh...</a:t>
              </a:r>
              <a:endParaRPr lang="en-US" b="1" dirty="0">
                <a:latin typeface="Comic Sans MS" panose="030F0702030302020204" pitchFamily="66"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4477" y="4981916"/>
              <a:ext cx="1314955" cy="693639"/>
            </a:xfrm>
            <a:prstGeom prst="rect">
              <a:avLst/>
            </a:prstGeom>
          </p:spPr>
        </p:pic>
      </p:grpSp>
      <mc:AlternateContent xmlns:mc="http://schemas.openxmlformats.org/markup-compatibility/2006" xmlns:a14="http://schemas.microsoft.com/office/drawing/2010/main">
        <mc:Choice Requires="a14">
          <p:sp>
            <p:nvSpPr>
              <p:cNvPr id="13" name="Rounded Rectangle 12"/>
              <p:cNvSpPr/>
              <p:nvPr/>
            </p:nvSpPr>
            <p:spPr>
              <a:xfrm>
                <a:off x="6362700" y="1555136"/>
                <a:ext cx="685800" cy="367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solidFill>
                            <a:schemeClr val="tx1"/>
                          </a:solidFill>
                          <a:latin typeface="Cambria Math"/>
                        </a:rPr>
                        <m:t>𝒏</m:t>
                      </m:r>
                    </m:oMath>
                  </m:oMathPara>
                </a14:m>
                <a:endParaRPr lang="en-US" dirty="0">
                  <a:solidFill>
                    <a:schemeClr val="tx1"/>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6362700" y="1555136"/>
                <a:ext cx="685800" cy="367072"/>
              </a:xfrm>
              <a:prstGeom prst="round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6705600" y="2209800"/>
                <a:ext cx="1905000" cy="367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 + 2 + … +  </a:t>
                </a:r>
                <a14:m>
                  <m:oMath xmlns:m="http://schemas.openxmlformats.org/officeDocument/2006/math">
                    <m:r>
                      <a:rPr lang="en-US" b="1" i="1">
                        <a:solidFill>
                          <a:schemeClr val="tx1"/>
                        </a:solidFill>
                        <a:latin typeface="Cambria Math"/>
                      </a:rPr>
                      <m:t>𝒏</m:t>
                    </m:r>
                  </m:oMath>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705600" y="2209800"/>
                <a:ext cx="1905000" cy="367072"/>
              </a:xfrm>
              <a:prstGeom prst="roundRect">
                <a:avLst/>
              </a:prstGeom>
              <a:blipFill rotWithShape="1">
                <a:blip r:embed="rId10"/>
                <a:stretch>
                  <a:fillRect t="-4688" b="-21875"/>
                </a:stretch>
              </a:blipFill>
            </p:spPr>
            <p:txBody>
              <a:bodyPr/>
              <a:lstStyle/>
              <a:p>
                <a:r>
                  <a:rPr lang="en-US">
                    <a:noFill/>
                  </a:rPr>
                  <a:t> </a:t>
                </a:r>
              </a:p>
            </p:txBody>
          </p:sp>
        </mc:Fallback>
      </mc:AlternateContent>
    </p:spTree>
    <p:extLst>
      <p:ext uri="{BB962C8B-B14F-4D97-AF65-F5344CB8AC3E}">
        <p14:creationId xmlns:p14="http://schemas.microsoft.com/office/powerpoint/2010/main" val="9769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dissolve">
                                      <p:cBhvr>
                                        <p:cTn id="20" dur="1500"/>
                                        <p:tgtEl>
                                          <p:spTgt spid="4098"/>
                                        </p:tgtEl>
                                      </p:cBhvr>
                                    </p:animEffect>
                                  </p:childTnLst>
                                </p:cTn>
                              </p:par>
                              <p:par>
                                <p:cTn id="21" presetID="1" presetClass="mediacall" presetSubtype="0" fill="hold" nodeType="withEffect">
                                  <p:stCondLst>
                                    <p:cond delay="250"/>
                                  </p:stCondLst>
                                  <p:childTnLst>
                                    <p:cmd type="call" cmd="playFrom(0.0)">
                                      <p:cBhvr>
                                        <p:cTn id="22" dur="3474" fill="hold"/>
                                        <p:tgtEl>
                                          <p:spTgt spid="7"/>
                                        </p:tgtEl>
                                      </p:cBhvr>
                                    </p:cmd>
                                  </p:childTnLst>
                                </p:cTn>
                              </p:par>
                              <p:par>
                                <p:cTn id="23" presetID="10" presetClass="entr" presetSubtype="0"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xit" presetSubtype="0" fill="hold" nodeType="withEffect">
                                  <p:stCondLst>
                                    <p:cond delay="500"/>
                                  </p:stCondLst>
                                  <p:childTnLst>
                                    <p:animEffect transition="out" filter="fade">
                                      <p:cBhvr>
                                        <p:cTn id="27" dur="1500"/>
                                        <p:tgtEl>
                                          <p:spTgt spid="11"/>
                                        </p:tgtEl>
                                      </p:cBhvr>
                                    </p:animEffect>
                                    <p:set>
                                      <p:cBhvr>
                                        <p:cTn id="28" dur="1" fill="hold">
                                          <p:stCondLst>
                                            <p:cond delay="1499"/>
                                          </p:stCondLst>
                                        </p:cTn>
                                        <p:tgtEl>
                                          <p:spTgt spid="11"/>
                                        </p:tgtEl>
                                        <p:attrNameLst>
                                          <p:attrName>style.visibility</p:attrName>
                                        </p:attrNameLst>
                                      </p:cBhvr>
                                      <p:to>
                                        <p:strVal val="hidden"/>
                                      </p:to>
                                    </p:set>
                                  </p:childTnLst>
                                </p:cTn>
                              </p:par>
                              <p:par>
                                <p:cTn id="29" presetID="9" presetClass="exit" presetSubtype="0" fill="hold" nodeType="withEffect">
                                  <p:stCondLst>
                                    <p:cond delay="1500"/>
                                  </p:stCondLst>
                                  <p:childTnLst>
                                    <p:animEffect transition="out" filter="dissolve">
                                      <p:cBhvr>
                                        <p:cTn id="30" dur="1500"/>
                                        <p:tgtEl>
                                          <p:spTgt spid="4098"/>
                                        </p:tgtEl>
                                      </p:cBhvr>
                                    </p:animEffect>
                                    <p:set>
                                      <p:cBhvr>
                                        <p:cTn id="31" dur="1" fill="hold">
                                          <p:stCondLst>
                                            <p:cond delay="1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9"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Math Wins</a:t>
            </a:r>
            <a:endParaRPr lang="en-US" dirty="0"/>
          </a:p>
        </p:txBody>
      </p:sp>
      <p:sp>
        <p:nvSpPr>
          <p:cNvPr id="3" name="Content Placeholder 2"/>
          <p:cNvSpPr>
            <a:spLocks noGrp="1"/>
          </p:cNvSpPr>
          <p:nvPr>
            <p:ph idx="1"/>
          </p:nvPr>
        </p:nvSpPr>
        <p:spPr/>
        <p:txBody>
          <a:bodyPr/>
          <a:lstStyle/>
          <a:p>
            <a:r>
              <a:rPr lang="en-US" dirty="0" smtClean="0"/>
              <a:t>For cases like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49" y="4021390"/>
            <a:ext cx="2333564" cy="233356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503938" y="4032702"/>
                <a:ext cx="5220216" cy="1468287"/>
              </a:xfrm>
              <a:prstGeom prst="rect">
                <a:avLst/>
              </a:prstGeom>
              <a:solidFill>
                <a:srgbClr val="FEFEBE"/>
              </a:solidFill>
              <a:ln>
                <a:solidFill>
                  <a:schemeClr val="tx1"/>
                </a:solidFill>
              </a:ln>
            </p:spPr>
            <p:txBody>
              <a:bodyPr wrap="square" rtlCol="0">
                <a:spAutoFit/>
              </a:bodyPr>
              <a:lstStyle/>
              <a:p>
                <a:r>
                  <a:rPr lang="en-US" dirty="0" smtClean="0">
                    <a:latin typeface="Comic Sans MS" panose="030F0702030302020204" pitchFamily="66" charset="0"/>
                  </a:rPr>
                  <a:t>Math brain thinks:</a:t>
                </a:r>
              </a:p>
              <a:p>
                <a:endParaRPr lang="en-US" b="1" dirty="0" smtClean="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nary>
                        <m:naryPr>
                          <m:chr m:val="∑"/>
                          <m:ctrlPr>
                            <a:rPr lang="en-US" b="1" i="1">
                              <a:latin typeface="Cambria Math"/>
                            </a:rPr>
                          </m:ctrlPr>
                        </m:naryPr>
                        <m:sub>
                          <m:r>
                            <m:rPr>
                              <m:brk m:alnAt="23"/>
                            </m:rPr>
                            <a:rPr lang="en-US" b="1" i="1">
                              <a:latin typeface="Cambria Math"/>
                            </a:rPr>
                            <m:t>𝒋</m:t>
                          </m:r>
                          <m:r>
                            <a:rPr lang="en-US" b="1" i="1">
                              <a:latin typeface="Cambria Math"/>
                            </a:rPr>
                            <m:t>=</m:t>
                          </m:r>
                          <m:r>
                            <a:rPr lang="en-US" b="1" i="1">
                              <a:latin typeface="Cambria Math"/>
                            </a:rPr>
                            <m:t>𝟏</m:t>
                          </m:r>
                        </m:sub>
                        <m:sup>
                          <m:r>
                            <a:rPr lang="en-US" b="1" i="1">
                              <a:latin typeface="Cambria Math"/>
                            </a:rPr>
                            <m:t>𝒏</m:t>
                          </m:r>
                        </m:sup>
                        <m:e/>
                      </m:nary>
                      <m:nary>
                        <m:naryPr>
                          <m:chr m:val="∑"/>
                          <m:ctrlPr>
                            <a:rPr lang="en-US" b="1" i="1" smtClean="0">
                              <a:latin typeface="Cambria Math"/>
                            </a:rPr>
                          </m:ctrlPr>
                        </m:naryPr>
                        <m:sub>
                          <m:r>
                            <m:rPr>
                              <m:brk m:alnAt="23"/>
                            </m:rPr>
                            <a:rPr lang="en-US" b="1" i="1">
                              <a:latin typeface="Cambria Math"/>
                            </a:rPr>
                            <m:t>𝒌</m:t>
                          </m:r>
                          <m:r>
                            <a:rPr lang="en-US" b="1" i="1">
                              <a:latin typeface="Cambria Math"/>
                            </a:rPr>
                            <m:t>=</m:t>
                          </m:r>
                          <m:r>
                            <a:rPr lang="en-US" b="1" i="1">
                              <a:latin typeface="Cambria Math"/>
                            </a:rPr>
                            <m:t>𝟏</m:t>
                          </m:r>
                        </m:sub>
                        <m:sup>
                          <m:r>
                            <a:rPr lang="en-US" b="1" i="1" smtClean="0">
                              <a:latin typeface="Cambria Math"/>
                            </a:rPr>
                            <m:t>𝒋</m:t>
                          </m:r>
                        </m:sup>
                        <m:e>
                          <m:r>
                            <a:rPr lang="en-US" b="1" i="1">
                              <a:latin typeface="Cambria Math"/>
                            </a:rPr>
                            <m:t>𝟏</m:t>
                          </m:r>
                        </m:e>
                      </m:nary>
                      <m:r>
                        <a:rPr lang="en-US" b="1" i="1">
                          <a:latin typeface="Cambria Math"/>
                        </a:rPr>
                        <m:t>=</m:t>
                      </m:r>
                      <m:nary>
                        <m:naryPr>
                          <m:chr m:val="∑"/>
                          <m:ctrlPr>
                            <a:rPr lang="en-US" b="1" i="1">
                              <a:latin typeface="Cambria Math"/>
                            </a:rPr>
                          </m:ctrlPr>
                        </m:naryPr>
                        <m:sub>
                          <m:r>
                            <m:rPr>
                              <m:brk m:alnAt="23"/>
                            </m:rPr>
                            <a:rPr lang="en-US" b="1" i="1">
                              <a:latin typeface="Cambria Math"/>
                            </a:rPr>
                            <m:t>𝒋</m:t>
                          </m:r>
                          <m:r>
                            <a:rPr lang="en-US" b="1" i="1">
                              <a:latin typeface="Cambria Math"/>
                            </a:rPr>
                            <m:t>=</m:t>
                          </m:r>
                          <m:r>
                            <a:rPr lang="en-US" b="1" i="1">
                              <a:latin typeface="Cambria Math"/>
                            </a:rPr>
                            <m:t>𝟏</m:t>
                          </m:r>
                        </m:sub>
                        <m:sup>
                          <m:r>
                            <a:rPr lang="en-US" b="1" i="1">
                              <a:latin typeface="Cambria Math"/>
                            </a:rPr>
                            <m:t>𝒏</m:t>
                          </m:r>
                        </m:sup>
                        <m:e>
                          <m:r>
                            <a:rPr lang="en-US" b="1" i="1" smtClean="0">
                              <a:latin typeface="Cambria Math"/>
                            </a:rPr>
                            <m:t>𝒋</m:t>
                          </m:r>
                        </m:e>
                      </m:nary>
                      <m:r>
                        <a:rPr lang="en-US" b="1" i="1" smtClean="0">
                          <a:latin typeface="Cambria Math"/>
                        </a:rPr>
                        <m:t>=</m:t>
                      </m:r>
                      <m:f>
                        <m:fPr>
                          <m:ctrlPr>
                            <a:rPr lang="en-US" b="1" i="1" smtClean="0">
                              <a:latin typeface="Cambria Math"/>
                            </a:rPr>
                          </m:ctrlPr>
                        </m:fPr>
                        <m:num>
                          <m:r>
                            <a:rPr lang="en-US" b="1" i="1" smtClean="0">
                              <a:latin typeface="Cambria Math"/>
                            </a:rPr>
                            <m:t>𝒏</m:t>
                          </m:r>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m:t>
                          </m:r>
                          <m:r>
                            <a:rPr lang="en-US" b="1" i="1" smtClean="0">
                              <a:latin typeface="Cambria Math"/>
                            </a:rPr>
                            <m:t>)</m:t>
                          </m:r>
                        </m:num>
                        <m:den>
                          <m:r>
                            <a:rPr lang="en-US" b="1" i="1" smtClean="0">
                              <a:latin typeface="Cambria Math"/>
                            </a:rPr>
                            <m:t>𝟐</m:t>
                          </m:r>
                        </m:den>
                      </m:f>
                      <m:r>
                        <a:rPr lang="en-US" b="1" i="1" smtClean="0">
                          <a:latin typeface="Cambria Math"/>
                        </a:rPr>
                        <m:t>=</m:t>
                      </m:r>
                      <m:sSup>
                        <m:sSupPr>
                          <m:ctrlPr>
                            <a:rPr lang="en-US" b="1" i="1" smtClean="0">
                              <a:latin typeface="Cambria Math"/>
                            </a:rPr>
                          </m:ctrlPr>
                        </m:sSupPr>
                        <m:e>
                          <m:box>
                            <m:boxPr>
                              <m:ctrlPr>
                                <a:rPr lang="en-US" b="1" i="1" smtClean="0">
                                  <a:latin typeface="Cambria Math"/>
                                </a:rPr>
                              </m:ctrlPr>
                            </m:boxPr>
                            <m:e>
                              <m:f>
                                <m:fPr>
                                  <m:ctrlPr>
                                    <a:rPr lang="en-US" b="1" i="1" smtClean="0">
                                      <a:latin typeface="Cambria Math"/>
                                    </a:rPr>
                                  </m:ctrlPr>
                                </m:fPr>
                                <m:num>
                                  <m:r>
                                    <a:rPr lang="en-US" b="1" i="1" smtClean="0">
                                      <a:latin typeface="Cambria Math"/>
                                    </a:rPr>
                                    <m:t>𝟏</m:t>
                                  </m:r>
                                </m:num>
                                <m:den>
                                  <m:r>
                                    <a:rPr lang="en-US" b="1" i="1" smtClean="0">
                                      <a:latin typeface="Cambria Math"/>
                                    </a:rPr>
                                    <m:t>𝟐</m:t>
                                  </m:r>
                                </m:den>
                              </m:f>
                            </m:e>
                          </m:box>
                          <m:r>
                            <a:rPr lang="en-US" b="1" i="1" smtClean="0">
                              <a:latin typeface="Cambria Math"/>
                            </a:rPr>
                            <m:t>𝒏</m:t>
                          </m:r>
                        </m:e>
                        <m:sup>
                          <m:r>
                            <a:rPr lang="en-US" b="1" i="1" smtClean="0">
                              <a:latin typeface="Cambria Math"/>
                            </a:rPr>
                            <m:t>𝟐</m:t>
                          </m:r>
                        </m:sup>
                      </m:sSup>
                      <m:r>
                        <a:rPr lang="en-US" b="1" i="1" smtClean="0">
                          <a:latin typeface="Cambria Math"/>
                        </a:rPr>
                        <m:t>+</m:t>
                      </m:r>
                      <m:box>
                        <m:boxPr>
                          <m:ctrlPr>
                            <a:rPr lang="en-US" b="1" i="1">
                              <a:latin typeface="Cambria Math"/>
                            </a:rPr>
                          </m:ctrlPr>
                        </m:boxPr>
                        <m:e>
                          <m:f>
                            <m:fPr>
                              <m:ctrlPr>
                                <a:rPr lang="en-US" b="1" i="1">
                                  <a:latin typeface="Cambria Math"/>
                                </a:rPr>
                              </m:ctrlPr>
                            </m:fPr>
                            <m:num>
                              <m:r>
                                <a:rPr lang="en-US" b="1" i="1">
                                  <a:latin typeface="Cambria Math"/>
                                </a:rPr>
                                <m:t>𝟏</m:t>
                              </m:r>
                            </m:num>
                            <m:den>
                              <m:r>
                                <a:rPr lang="en-US" b="1" i="1">
                                  <a:latin typeface="Cambria Math"/>
                                </a:rPr>
                                <m:t>𝟐</m:t>
                              </m:r>
                            </m:den>
                          </m:f>
                        </m:e>
                      </m:box>
                      <m:r>
                        <a:rPr lang="en-US" b="1" i="1">
                          <a:latin typeface="Cambria Math"/>
                        </a:rPr>
                        <m:t>𝒏</m:t>
                      </m:r>
                    </m:oMath>
                  </m:oMathPara>
                </a14:m>
                <a:endParaRPr lang="en-US" b="1" dirty="0">
                  <a:latin typeface="Comic Sans MS" panose="030F0702030302020204" pitchFamily="66"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03938" y="4032702"/>
                <a:ext cx="5220216" cy="1468287"/>
              </a:xfrm>
              <a:prstGeom prst="rect">
                <a:avLst/>
              </a:prstGeom>
              <a:blipFill rotWithShape="1">
                <a:blip r:embed="rId3"/>
                <a:stretch>
                  <a:fillRect l="-932" t="-1240"/>
                </a:stretch>
              </a:blipFill>
              <a:ln>
                <a:solidFill>
                  <a:schemeClr val="tx1"/>
                </a:solidFill>
              </a:ln>
            </p:spPr>
            <p:txBody>
              <a:bodyPr/>
              <a:lstStyle/>
              <a:p>
                <a:r>
                  <a:rPr lang="en-US">
                    <a:noFill/>
                  </a:rPr>
                  <a:t> </a:t>
                </a:r>
              </a:p>
            </p:txBody>
          </p:sp>
        </mc:Fallback>
      </mc:AlternateContent>
      <p:sp>
        <p:nvSpPr>
          <p:cNvPr id="10" name="TextBox 9"/>
          <p:cNvSpPr txBox="1"/>
          <p:nvPr/>
        </p:nvSpPr>
        <p:spPr>
          <a:xfrm>
            <a:off x="3380754" y="1524000"/>
            <a:ext cx="4343400" cy="2308324"/>
          </a:xfrm>
          <a:prstGeom prst="rect">
            <a:avLst/>
          </a:prstGeom>
          <a:solidFill>
            <a:srgbClr val="FEFEBE"/>
          </a:solidFill>
          <a:ln>
            <a:solidFill>
              <a:schemeClr val="tx1"/>
            </a:solidFill>
          </a:ln>
        </p:spPr>
        <p:txBody>
          <a:bodyPr wrap="squar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1; j &lt;= n; j++)</a:t>
            </a:r>
          </a:p>
          <a:p>
            <a:r>
              <a:rPr lang="en-US" sz="2000" dirty="0" smtClean="0">
                <a:latin typeface="Comic Sans MS" panose="030F0702030302020204" pitchFamily="66" charset="0"/>
              </a:rPr>
              <a:t>{</a:t>
            </a:r>
          </a:p>
          <a:p>
            <a:r>
              <a:rPr lang="en-US" sz="2000" dirty="0">
                <a:latin typeface="Comic Sans MS" panose="030F0702030302020204" pitchFamily="66" charset="0"/>
              </a:rPr>
              <a:t> </a:t>
            </a:r>
            <a:r>
              <a:rPr lang="en-US" sz="2000" dirty="0" smtClean="0">
                <a:latin typeface="Comic Sans MS" panose="030F0702030302020204" pitchFamily="66" charset="0"/>
              </a:rPr>
              <a:t>   for (</a:t>
            </a:r>
            <a:r>
              <a:rPr lang="en-US" sz="2000" dirty="0" err="1" smtClean="0">
                <a:latin typeface="Comic Sans MS" panose="030F0702030302020204" pitchFamily="66" charset="0"/>
              </a:rPr>
              <a:t>int</a:t>
            </a:r>
            <a:r>
              <a:rPr lang="en-US" sz="2000" dirty="0" smtClean="0">
                <a:latin typeface="Comic Sans MS" panose="030F0702030302020204" pitchFamily="66" charset="0"/>
              </a:rPr>
              <a:t> k = 1; k &lt;= </a:t>
            </a:r>
            <a:r>
              <a:rPr lang="en-US" sz="2400" b="1" dirty="0" smtClean="0">
                <a:latin typeface="Comic Sans MS" panose="030F0702030302020204" pitchFamily="66" charset="0"/>
              </a:rPr>
              <a:t>j</a:t>
            </a:r>
            <a:r>
              <a:rPr lang="en-US" sz="2000" dirty="0" smtClean="0">
                <a:latin typeface="Comic Sans MS" panose="030F0702030302020204" pitchFamily="66" charset="0"/>
              </a:rPr>
              <a:t>; k++)</a:t>
            </a:r>
            <a:endParaRPr lang="en-US" sz="2800" i="1" baseline="30000" dirty="0" smtClean="0">
              <a:latin typeface="Comic Sans MS" panose="030F0702030302020204" pitchFamily="66" charset="0"/>
            </a:endParaRPr>
          </a:p>
          <a:p>
            <a:r>
              <a:rPr lang="en-US" sz="2000" dirty="0" smtClean="0">
                <a:latin typeface="Comic Sans MS" panose="030F0702030302020204" pitchFamily="66" charset="0"/>
              </a:rPr>
              <a:t>    {</a:t>
            </a:r>
            <a:br>
              <a:rPr lang="en-US" sz="2000" dirty="0" smtClean="0">
                <a:latin typeface="Comic Sans MS" panose="030F0702030302020204" pitchFamily="66" charset="0"/>
              </a:rPr>
            </a:br>
            <a:r>
              <a:rPr lang="en-US" sz="2000" dirty="0" smtClean="0">
                <a:latin typeface="Comic Sans MS" panose="030F0702030302020204" pitchFamily="66" charset="0"/>
              </a:rPr>
              <a:t>        …</a:t>
            </a:r>
          </a:p>
          <a:p>
            <a:r>
              <a:rPr lang="en-US" sz="2000" dirty="0" smtClean="0">
                <a:latin typeface="Comic Sans MS" panose="030F0702030302020204" pitchFamily="66" charset="0"/>
              </a:rPr>
              <a:t>    }</a:t>
            </a:r>
          </a:p>
          <a:p>
            <a:r>
              <a:rPr lang="en-US" sz="2000" dirty="0" smtClean="0">
                <a:latin typeface="Comic Sans MS" panose="030F0702030302020204" pitchFamily="66" charset="0"/>
              </a:rPr>
              <a:t>}</a:t>
            </a:r>
            <a:endParaRPr lang="en-US" sz="2000" dirty="0">
              <a:latin typeface="Comic Sans MS" panose="030F0702030302020204" pitchFamily="66" charset="0"/>
            </a:endParaRPr>
          </a:p>
        </p:txBody>
      </p:sp>
      <p:sp>
        <p:nvSpPr>
          <p:cNvPr id="4" name="Rounded Rectangle 3"/>
          <p:cNvSpPr/>
          <p:nvPr/>
        </p:nvSpPr>
        <p:spPr>
          <a:xfrm>
            <a:off x="6096000" y="4700629"/>
            <a:ext cx="1371600" cy="734144"/>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ounded Rectangle 12"/>
              <p:cNvSpPr/>
              <p:nvPr/>
            </p:nvSpPr>
            <p:spPr>
              <a:xfrm>
                <a:off x="6705600" y="2209800"/>
                <a:ext cx="1371600" cy="734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a:rPr>
                          </m:ctrlPr>
                        </m:sSupPr>
                        <m:e>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e>
                        <m:sup>
                          <m:r>
                            <a:rPr lang="en-US" b="1" i="1">
                              <a:solidFill>
                                <a:schemeClr val="tx1"/>
                              </a:solidFill>
                              <a:latin typeface="Cambria Math"/>
                            </a:rPr>
                            <m:t>𝟐</m:t>
                          </m:r>
                        </m:sup>
                      </m:sSup>
                      <m:r>
                        <a:rPr lang="en-US" b="1" i="1">
                          <a:solidFill>
                            <a:schemeClr val="tx1"/>
                          </a:solidFill>
                          <a:latin typeface="Cambria Math"/>
                        </a:rPr>
                        <m:t>+</m:t>
                      </m:r>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oMath>
                  </m:oMathPara>
                </a14:m>
                <a:endParaRPr lang="en-US" dirty="0">
                  <a:solidFill>
                    <a:schemeClr val="tx1"/>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6705600" y="2209800"/>
                <a:ext cx="1371600" cy="734144"/>
              </a:xfrm>
              <a:prstGeom prst="round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6362700" y="1555136"/>
                <a:ext cx="685800" cy="367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solidFill>
                            <a:schemeClr val="tx1"/>
                          </a:solidFill>
                          <a:latin typeface="Cambria Math"/>
                        </a:rPr>
                        <m:t>𝒏</m:t>
                      </m:r>
                    </m:oMath>
                  </m:oMathPara>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362700" y="1555136"/>
                <a:ext cx="685800" cy="367072"/>
              </a:xfrm>
              <a:prstGeom prst="round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58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Past</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r>
              <a:rPr lang="en-US" dirty="0" smtClean="0"/>
              <a:t>Stacks</a:t>
            </a:r>
          </a:p>
          <a:p>
            <a:r>
              <a:rPr lang="en-US" dirty="0" smtClean="0"/>
              <a:t>Queue</a:t>
            </a:r>
          </a:p>
          <a:p>
            <a:r>
              <a:rPr lang="en-US" dirty="0" smtClean="0"/>
              <a:t>Priority Queues</a:t>
            </a:r>
          </a:p>
          <a:p>
            <a:r>
              <a:rPr lang="en-US" dirty="0" smtClean="0"/>
              <a:t>Searching Basics</a:t>
            </a:r>
            <a:endParaRPr lang="en-US" dirty="0"/>
          </a:p>
          <a:p>
            <a:r>
              <a:rPr lang="en-US" dirty="0" smtClean="0"/>
              <a:t>Hashing and Hash Tables</a:t>
            </a:r>
          </a:p>
          <a:p>
            <a:endParaRPr lang="en-US" dirty="0" smtClean="0"/>
          </a:p>
          <a:p>
            <a:pPr lvl="1"/>
            <a:endParaRPr lang="en-US" dirty="0"/>
          </a:p>
        </p:txBody>
      </p:sp>
    </p:spTree>
    <p:extLst>
      <p:ext uri="{BB962C8B-B14F-4D97-AF65-F5344CB8AC3E}">
        <p14:creationId xmlns:p14="http://schemas.microsoft.com/office/powerpoint/2010/main" val="1699961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Math Wins</a:t>
            </a:r>
            <a:endParaRPr lang="en-US" dirty="0"/>
          </a:p>
        </p:txBody>
      </p:sp>
      <p:sp>
        <p:nvSpPr>
          <p:cNvPr id="3" name="Content Placeholder 2"/>
          <p:cNvSpPr>
            <a:spLocks noGrp="1"/>
          </p:cNvSpPr>
          <p:nvPr>
            <p:ph idx="1"/>
          </p:nvPr>
        </p:nvSpPr>
        <p:spPr/>
        <p:txBody>
          <a:bodyPr/>
          <a:lstStyle/>
          <a:p>
            <a:r>
              <a:rPr lang="en-US" dirty="0" smtClean="0"/>
              <a:t>For cases like</a:t>
            </a:r>
            <a:endParaRPr lang="en-US" dirty="0"/>
          </a:p>
        </p:txBody>
      </p:sp>
      <p:sp>
        <p:nvSpPr>
          <p:cNvPr id="10" name="TextBox 9"/>
          <p:cNvSpPr txBox="1"/>
          <p:nvPr/>
        </p:nvSpPr>
        <p:spPr>
          <a:xfrm>
            <a:off x="3380754" y="1524000"/>
            <a:ext cx="4343400" cy="2308324"/>
          </a:xfrm>
          <a:prstGeom prst="rect">
            <a:avLst/>
          </a:prstGeom>
          <a:solidFill>
            <a:srgbClr val="FEFEBE"/>
          </a:solidFill>
          <a:ln>
            <a:solidFill>
              <a:schemeClr val="tx1"/>
            </a:solidFill>
          </a:ln>
        </p:spPr>
        <p:txBody>
          <a:bodyPr wrap="square" rtlCol="0">
            <a:spAutoFit/>
          </a:bodyPr>
          <a:lstStyle/>
          <a:p>
            <a:r>
              <a:rPr lang="en-US" sz="2000" dirty="0" smtClean="0">
                <a:latin typeface="Comic Sans MS" panose="030F0702030302020204" pitchFamily="66" charset="0"/>
              </a:rPr>
              <a:t>for (</a:t>
            </a:r>
            <a:r>
              <a:rPr lang="en-US" sz="2000" dirty="0" err="1" smtClean="0">
                <a:latin typeface="Comic Sans MS" panose="030F0702030302020204" pitchFamily="66" charset="0"/>
              </a:rPr>
              <a:t>int</a:t>
            </a:r>
            <a:r>
              <a:rPr lang="en-US" sz="2000" dirty="0" smtClean="0">
                <a:latin typeface="Comic Sans MS" panose="030F0702030302020204" pitchFamily="66" charset="0"/>
              </a:rPr>
              <a:t> j = 1; j &lt;= n; j++)</a:t>
            </a:r>
          </a:p>
          <a:p>
            <a:r>
              <a:rPr lang="en-US" sz="2000" dirty="0" smtClean="0">
                <a:latin typeface="Comic Sans MS" panose="030F0702030302020204" pitchFamily="66" charset="0"/>
              </a:rPr>
              <a:t>{</a:t>
            </a:r>
          </a:p>
          <a:p>
            <a:r>
              <a:rPr lang="en-US" sz="2000" dirty="0">
                <a:latin typeface="Comic Sans MS" panose="030F0702030302020204" pitchFamily="66" charset="0"/>
              </a:rPr>
              <a:t> </a:t>
            </a:r>
            <a:r>
              <a:rPr lang="en-US" sz="2000" dirty="0" smtClean="0">
                <a:latin typeface="Comic Sans MS" panose="030F0702030302020204" pitchFamily="66" charset="0"/>
              </a:rPr>
              <a:t>   for (</a:t>
            </a:r>
            <a:r>
              <a:rPr lang="en-US" sz="2000" dirty="0" err="1" smtClean="0">
                <a:latin typeface="Comic Sans MS" panose="030F0702030302020204" pitchFamily="66" charset="0"/>
              </a:rPr>
              <a:t>int</a:t>
            </a:r>
            <a:r>
              <a:rPr lang="en-US" sz="2000" dirty="0" smtClean="0">
                <a:latin typeface="Comic Sans MS" panose="030F0702030302020204" pitchFamily="66" charset="0"/>
              </a:rPr>
              <a:t> k = 1; k &lt;= </a:t>
            </a:r>
            <a:r>
              <a:rPr lang="en-US" sz="2400" b="1" dirty="0" smtClean="0">
                <a:latin typeface="Comic Sans MS" panose="030F0702030302020204" pitchFamily="66" charset="0"/>
              </a:rPr>
              <a:t>j</a:t>
            </a:r>
            <a:r>
              <a:rPr lang="en-US" sz="2000" dirty="0" smtClean="0">
                <a:latin typeface="Comic Sans MS" panose="030F0702030302020204" pitchFamily="66" charset="0"/>
              </a:rPr>
              <a:t>; k++)</a:t>
            </a:r>
            <a:endParaRPr lang="en-US" sz="2800" i="1" baseline="30000" dirty="0" smtClean="0">
              <a:latin typeface="Comic Sans MS" panose="030F0702030302020204" pitchFamily="66" charset="0"/>
            </a:endParaRPr>
          </a:p>
          <a:p>
            <a:r>
              <a:rPr lang="en-US" sz="2000" dirty="0" smtClean="0">
                <a:latin typeface="Comic Sans MS" panose="030F0702030302020204" pitchFamily="66" charset="0"/>
              </a:rPr>
              <a:t>    {</a:t>
            </a:r>
            <a:br>
              <a:rPr lang="en-US" sz="2000" dirty="0" smtClean="0">
                <a:latin typeface="Comic Sans MS" panose="030F0702030302020204" pitchFamily="66" charset="0"/>
              </a:rPr>
            </a:br>
            <a:r>
              <a:rPr lang="en-US" sz="2000" dirty="0" smtClean="0">
                <a:latin typeface="Comic Sans MS" panose="030F0702030302020204" pitchFamily="66" charset="0"/>
              </a:rPr>
              <a:t>        …</a:t>
            </a:r>
          </a:p>
          <a:p>
            <a:r>
              <a:rPr lang="en-US" sz="2000" dirty="0" smtClean="0">
                <a:latin typeface="Comic Sans MS" panose="030F0702030302020204" pitchFamily="66" charset="0"/>
              </a:rPr>
              <a:t>    }</a:t>
            </a:r>
          </a:p>
          <a:p>
            <a:r>
              <a:rPr lang="en-US" sz="2000" dirty="0" smtClean="0">
                <a:latin typeface="Comic Sans MS" panose="030F0702030302020204" pitchFamily="66" charset="0"/>
              </a:rPr>
              <a:t>}</a:t>
            </a:r>
            <a:endParaRPr lang="en-US" sz="2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Rounded Rectangle 12"/>
              <p:cNvSpPr/>
              <p:nvPr/>
            </p:nvSpPr>
            <p:spPr>
              <a:xfrm>
                <a:off x="6705600" y="2209800"/>
                <a:ext cx="1371600" cy="734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a:rPr>
                          </m:ctrlPr>
                        </m:sSupPr>
                        <m:e>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e>
                        <m:sup>
                          <m:r>
                            <a:rPr lang="en-US" b="1" i="1">
                              <a:solidFill>
                                <a:schemeClr val="tx1"/>
                              </a:solidFill>
                              <a:latin typeface="Cambria Math"/>
                            </a:rPr>
                            <m:t>𝟐</m:t>
                          </m:r>
                        </m:sup>
                      </m:sSup>
                      <m:r>
                        <a:rPr lang="en-US" b="1" i="1">
                          <a:solidFill>
                            <a:schemeClr val="tx1"/>
                          </a:solidFill>
                          <a:latin typeface="Cambria Math"/>
                        </a:rPr>
                        <m:t>+</m:t>
                      </m:r>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oMath>
                  </m:oMathPara>
                </a14:m>
                <a:endParaRPr lang="en-US" dirty="0">
                  <a:solidFill>
                    <a:schemeClr val="tx1"/>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6705600" y="2209800"/>
                <a:ext cx="1371600" cy="734144"/>
              </a:xfrm>
              <a:prstGeom prst="round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6362700" y="1555136"/>
                <a:ext cx="685800" cy="367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solidFill>
                            <a:schemeClr val="tx1"/>
                          </a:solidFill>
                          <a:latin typeface="Cambria Math"/>
                        </a:rPr>
                        <m:t>𝒏</m:t>
                      </m:r>
                    </m:oMath>
                  </m:oMathPara>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362700" y="1555136"/>
                <a:ext cx="685800" cy="367072"/>
              </a:xfrm>
              <a:prstGeom prst="round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5257800" y="3581400"/>
                <a:ext cx="2466354" cy="734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m:t>
                      </m:r>
                      <m:r>
                        <a:rPr lang="en-US" b="1" i="1" smtClean="0">
                          <a:solidFill>
                            <a:schemeClr val="tx1"/>
                          </a:solidFill>
                          <a:latin typeface="Cambria Math"/>
                        </a:rPr>
                        <m:t>𝒏</m:t>
                      </m:r>
                      <m:r>
                        <a:rPr lang="en-US" b="1" i="1" smtClean="0">
                          <a:solidFill>
                            <a:schemeClr val="tx1"/>
                          </a:solidFill>
                          <a:latin typeface="Cambria Math"/>
                        </a:rPr>
                        <m:t>  +  </m:t>
                      </m:r>
                      <m:sSup>
                        <m:sSupPr>
                          <m:ctrlPr>
                            <a:rPr lang="en-US" b="1" i="1" smtClean="0">
                              <a:solidFill>
                                <a:schemeClr val="tx1"/>
                              </a:solidFill>
                              <a:latin typeface="Cambria Math"/>
                            </a:rPr>
                          </m:ctrlPr>
                        </m:sSupPr>
                        <m:e>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e>
                        <m:sup>
                          <m:r>
                            <a:rPr lang="en-US" b="1" i="1">
                              <a:solidFill>
                                <a:schemeClr val="tx1"/>
                              </a:solidFill>
                              <a:latin typeface="Cambria Math"/>
                            </a:rPr>
                            <m:t>𝟐</m:t>
                          </m:r>
                        </m:sup>
                      </m:sSup>
                      <m:r>
                        <a:rPr lang="en-US" b="1" i="1" smtClean="0">
                          <a:solidFill>
                            <a:schemeClr val="tx1"/>
                          </a:solidFill>
                          <a:latin typeface="Cambria Math"/>
                        </a:rPr>
                        <m:t>  </m:t>
                      </m:r>
                      <m:r>
                        <a:rPr lang="en-US" b="1" i="1">
                          <a:solidFill>
                            <a:schemeClr val="tx1"/>
                          </a:solidFill>
                          <a:latin typeface="Cambria Math"/>
                        </a:rPr>
                        <m:t>+</m:t>
                      </m:r>
                      <m:r>
                        <a:rPr lang="en-US" b="1" i="1" smtClean="0">
                          <a:solidFill>
                            <a:schemeClr val="tx1"/>
                          </a:solidFill>
                          <a:latin typeface="Cambria Math"/>
                        </a:rPr>
                        <m:t>  </m:t>
                      </m:r>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oMath>
                  </m:oMathPara>
                </a14:m>
                <a:endParaRPr lang="en-US" dirty="0">
                  <a:solidFill>
                    <a:schemeClr val="tx1"/>
                  </a:solidFill>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5257800" y="3581400"/>
                <a:ext cx="2466354" cy="734144"/>
              </a:xfrm>
              <a:prstGeom prst="round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5290782" y="4315544"/>
                <a:ext cx="1872018" cy="734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m:t>
                      </m:r>
                      <m:sSup>
                        <m:sSupPr>
                          <m:ctrlPr>
                            <a:rPr lang="en-US" b="1" i="1" smtClean="0">
                              <a:solidFill>
                                <a:schemeClr val="tx1"/>
                              </a:solidFill>
                              <a:latin typeface="Cambria Math"/>
                            </a:rPr>
                          </m:ctrlPr>
                        </m:sSupPr>
                        <m:e>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a:solidFill>
                                        <a:schemeClr val="tx1"/>
                                      </a:solidFill>
                                      <a:latin typeface="Cambria Math"/>
                                    </a:rPr>
                                    <m:t>𝟏</m:t>
                                  </m:r>
                                </m:num>
                                <m:den>
                                  <m:r>
                                    <a:rPr lang="en-US" b="1" i="1">
                                      <a:solidFill>
                                        <a:schemeClr val="tx1"/>
                                      </a:solidFill>
                                      <a:latin typeface="Cambria Math"/>
                                    </a:rPr>
                                    <m:t>𝟐</m:t>
                                  </m:r>
                                </m:den>
                              </m:f>
                            </m:e>
                          </m:box>
                          <m:r>
                            <a:rPr lang="en-US" b="1" i="1">
                              <a:solidFill>
                                <a:schemeClr val="tx1"/>
                              </a:solidFill>
                              <a:latin typeface="Cambria Math"/>
                            </a:rPr>
                            <m:t>𝒏</m:t>
                          </m:r>
                        </m:e>
                        <m:sup>
                          <m:r>
                            <a:rPr lang="en-US" b="1" i="1">
                              <a:solidFill>
                                <a:schemeClr val="tx1"/>
                              </a:solidFill>
                              <a:latin typeface="Cambria Math"/>
                            </a:rPr>
                            <m:t>𝟐</m:t>
                          </m:r>
                        </m:sup>
                      </m:sSup>
                      <m:r>
                        <a:rPr lang="en-US" b="1" i="1" smtClean="0">
                          <a:solidFill>
                            <a:schemeClr val="tx1"/>
                          </a:solidFill>
                          <a:latin typeface="Cambria Math"/>
                        </a:rPr>
                        <m:t>  </m:t>
                      </m:r>
                      <m:r>
                        <a:rPr lang="en-US" b="1" i="1">
                          <a:solidFill>
                            <a:schemeClr val="tx1"/>
                          </a:solidFill>
                          <a:latin typeface="Cambria Math"/>
                        </a:rPr>
                        <m:t>+</m:t>
                      </m:r>
                      <m:r>
                        <a:rPr lang="en-US" b="1" i="1" smtClean="0">
                          <a:solidFill>
                            <a:schemeClr val="tx1"/>
                          </a:solidFill>
                          <a:latin typeface="Cambria Math"/>
                        </a:rPr>
                        <m:t>  </m:t>
                      </m:r>
                      <m:box>
                        <m:boxPr>
                          <m:ctrlPr>
                            <a:rPr lang="en-US" b="1" i="1">
                              <a:solidFill>
                                <a:schemeClr val="tx1"/>
                              </a:solidFill>
                              <a:latin typeface="Cambria Math"/>
                            </a:rPr>
                          </m:ctrlPr>
                        </m:boxPr>
                        <m:e>
                          <m:f>
                            <m:fPr>
                              <m:ctrlPr>
                                <a:rPr lang="en-US" b="1" i="1">
                                  <a:solidFill>
                                    <a:schemeClr val="tx1"/>
                                  </a:solidFill>
                                  <a:latin typeface="Cambria Math"/>
                                </a:rPr>
                              </m:ctrlPr>
                            </m:fPr>
                            <m:num>
                              <m:r>
                                <a:rPr lang="en-US" b="1" i="1" smtClean="0">
                                  <a:solidFill>
                                    <a:schemeClr val="tx1"/>
                                  </a:solidFill>
                                  <a:latin typeface="Cambria Math"/>
                                </a:rPr>
                                <m:t>𝟑</m:t>
                              </m:r>
                            </m:num>
                            <m:den>
                              <m:r>
                                <a:rPr lang="en-US" b="1" i="1">
                                  <a:solidFill>
                                    <a:schemeClr val="tx1"/>
                                  </a:solidFill>
                                  <a:latin typeface="Cambria Math"/>
                                </a:rPr>
                                <m:t>𝟐</m:t>
                              </m:r>
                            </m:den>
                          </m:f>
                        </m:e>
                      </m:box>
                      <m:r>
                        <a:rPr lang="en-US" b="1" i="1">
                          <a:solidFill>
                            <a:schemeClr val="tx1"/>
                          </a:solidFill>
                          <a:latin typeface="Cambria Math"/>
                        </a:rPr>
                        <m:t>𝒏</m:t>
                      </m:r>
                    </m:oMath>
                  </m:oMathPara>
                </a14:m>
                <a:endParaRPr lang="en-US" dirty="0">
                  <a:solidFill>
                    <a:schemeClr val="tx1"/>
                  </a:solidFill>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5290782" y="4315544"/>
                <a:ext cx="1872018" cy="734144"/>
              </a:xfrm>
              <a:prstGeom prst="roundRect">
                <a:avLst/>
              </a:prstGeom>
              <a:blipFill rotWithShape="1">
                <a:blip r:embed="rId5"/>
                <a:stretch>
                  <a:fillRect/>
                </a:stretch>
              </a:blipFill>
            </p:spPr>
            <p:txBody>
              <a:bodyPr/>
              <a:lstStyle/>
              <a:p>
                <a:r>
                  <a:rPr lang="en-US">
                    <a:noFill/>
                  </a:rPr>
                  <a:t> </a:t>
                </a:r>
              </a:p>
            </p:txBody>
          </p:sp>
        </mc:Fallback>
      </mc:AlternateContent>
      <p:sp>
        <p:nvSpPr>
          <p:cNvPr id="6" name="&quot;No&quot; Symbol 5"/>
          <p:cNvSpPr/>
          <p:nvPr/>
        </p:nvSpPr>
        <p:spPr>
          <a:xfrm>
            <a:off x="6362700" y="4419600"/>
            <a:ext cx="685800" cy="63008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quot;No&quot; Symbol 14"/>
          <p:cNvSpPr/>
          <p:nvPr/>
        </p:nvSpPr>
        <p:spPr>
          <a:xfrm>
            <a:off x="5552454" y="4419600"/>
            <a:ext cx="316083" cy="63008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657600" y="4412972"/>
            <a:ext cx="1295400" cy="584775"/>
          </a:xfrm>
          <a:prstGeom prst="rect">
            <a:avLst/>
          </a:prstGeom>
          <a:solidFill>
            <a:srgbClr val="00B0F0"/>
          </a:solidFill>
          <a:ln>
            <a:solidFill>
              <a:schemeClr val="tx1"/>
            </a:solidFill>
          </a:ln>
        </p:spPr>
        <p:txBody>
          <a:bodyPr wrap="square" rtlCol="0">
            <a:spAutoFit/>
          </a:bodyPr>
          <a:lstStyle/>
          <a:p>
            <a:r>
              <a:rPr lang="en-US" sz="3200" dirty="0" smtClean="0">
                <a:latin typeface="Comic Sans MS" panose="030F0702030302020204" pitchFamily="66" charset="0"/>
              </a:rPr>
              <a:t>O(n</a:t>
            </a:r>
            <a:r>
              <a:rPr lang="en-US" sz="3200" baseline="30000" dirty="0" smtClean="0">
                <a:latin typeface="Comic Sans MS" panose="030F0702030302020204" pitchFamily="66" charset="0"/>
              </a:rPr>
              <a:t>2</a:t>
            </a:r>
            <a:r>
              <a:rPr lang="en-US" sz="3200" dirty="0" smtClean="0">
                <a:latin typeface="Comic Sans MS" panose="030F0702030302020204" pitchFamily="66" charset="0"/>
              </a:rPr>
              <a:t>)</a:t>
            </a:r>
          </a:p>
        </p:txBody>
      </p:sp>
    </p:spTree>
    <p:extLst>
      <p:ext uri="{BB962C8B-B14F-4D97-AF65-F5344CB8AC3E}">
        <p14:creationId xmlns:p14="http://schemas.microsoft.com/office/powerpoint/2010/main" val="17803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lnSpcReduction="10000"/>
          </a:bodyPr>
          <a:lstStyle/>
          <a:p>
            <a:r>
              <a:rPr lang="en-US" dirty="0" smtClean="0"/>
              <a:t>Questions on:</a:t>
            </a:r>
          </a:p>
          <a:p>
            <a:pPr lvl="1"/>
            <a:r>
              <a:rPr lang="en-US" dirty="0"/>
              <a:t>Quick glance at “old” </a:t>
            </a:r>
            <a:r>
              <a:rPr lang="en-US" dirty="0" smtClean="0"/>
              <a:t>things</a:t>
            </a:r>
          </a:p>
          <a:p>
            <a:pPr lvl="2"/>
            <a:r>
              <a:rPr lang="en-US" dirty="0" smtClean="0"/>
              <a:t>Big-Oh</a:t>
            </a:r>
            <a:endParaRPr lang="en-US" dirty="0"/>
          </a:p>
          <a:p>
            <a:pPr lvl="1"/>
            <a:endParaRPr lang="en-US" dirty="0"/>
          </a:p>
          <a:p>
            <a:r>
              <a:rPr lang="en-US" dirty="0"/>
              <a:t>Next</a:t>
            </a:r>
          </a:p>
          <a:p>
            <a:pPr lvl="1"/>
            <a:r>
              <a:rPr lang="en-US" dirty="0"/>
              <a:t>Quick glance at “old” things</a:t>
            </a:r>
          </a:p>
          <a:p>
            <a:pPr lvl="2"/>
            <a:r>
              <a:rPr lang="en-US" dirty="0" smtClean="0"/>
              <a:t>Linked Lists</a:t>
            </a:r>
            <a:endParaRPr lang="en-US" dirty="0"/>
          </a:p>
          <a:p>
            <a:pPr lvl="1"/>
            <a:r>
              <a:rPr lang="en-US" dirty="0" smtClean="0"/>
              <a:t>Review </a:t>
            </a:r>
            <a:r>
              <a:rPr lang="en-US" dirty="0"/>
              <a:t>Stacks</a:t>
            </a:r>
          </a:p>
          <a:p>
            <a:pPr lvl="1"/>
            <a:r>
              <a:rPr lang="en-US" dirty="0"/>
              <a:t>Review Queues</a:t>
            </a:r>
          </a:p>
          <a:p>
            <a:pPr lvl="1"/>
            <a:r>
              <a:rPr lang="en-US" dirty="0"/>
              <a:t>Review PQs</a:t>
            </a:r>
          </a:p>
          <a:p>
            <a:pPr lvl="1"/>
            <a:r>
              <a:rPr lang="en-US" dirty="0"/>
              <a:t>Review: Data structures from existing basic structures</a:t>
            </a:r>
          </a:p>
          <a:p>
            <a:pPr lvl="1"/>
            <a:r>
              <a:rPr lang="en-US" dirty="0" smtClean="0"/>
              <a:t>Review </a:t>
            </a:r>
            <a:r>
              <a:rPr lang="en-US" dirty="0"/>
              <a:t>Hashing</a:t>
            </a:r>
          </a:p>
          <a:p>
            <a:pPr lvl="1"/>
            <a:endParaRPr lang="en-US" dirty="0"/>
          </a:p>
        </p:txBody>
      </p:sp>
    </p:spTree>
    <p:extLst>
      <p:ext uri="{BB962C8B-B14F-4D97-AF65-F5344CB8AC3E}">
        <p14:creationId xmlns:p14="http://schemas.microsoft.com/office/powerpoint/2010/main" val="286753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3"/>
          </a:xfrm>
        </p:spPr>
        <p:txBody>
          <a:bodyPr/>
          <a:lstStyle/>
          <a:p>
            <a:r>
              <a:rPr lang="en-US" dirty="0" smtClean="0"/>
              <a:t>Linked Lists</a:t>
            </a:r>
            <a:endParaRPr lang="en-US" dirty="0"/>
          </a:p>
        </p:txBody>
      </p:sp>
      <p:sp>
        <p:nvSpPr>
          <p:cNvPr id="3" name="Content Placeholder 2"/>
          <p:cNvSpPr>
            <a:spLocks noGrp="1"/>
          </p:cNvSpPr>
          <p:nvPr>
            <p:ph idx="1"/>
          </p:nvPr>
        </p:nvSpPr>
        <p:spPr/>
        <p:txBody>
          <a:bodyPr>
            <a:normAutofit/>
          </a:bodyPr>
          <a:lstStyle/>
          <a:p>
            <a:r>
              <a:rPr lang="en-US" dirty="0" smtClean="0"/>
              <a:t>How are they implemented in C++</a:t>
            </a:r>
          </a:p>
          <a:p>
            <a:pPr lvl="1"/>
            <a:r>
              <a:rPr lang="en-US" dirty="0" smtClean="0"/>
              <a:t>Node and pointer</a:t>
            </a:r>
          </a:p>
          <a:p>
            <a:endParaRPr lang="en-US" dirty="0" smtClean="0"/>
          </a:p>
          <a:p>
            <a:r>
              <a:rPr lang="en-US" dirty="0" smtClean="0"/>
              <a:t>Singly </a:t>
            </a:r>
            <a:br>
              <a:rPr lang="en-US" dirty="0" smtClean="0"/>
            </a:br>
            <a:r>
              <a:rPr lang="en-US" dirty="0" smtClean="0"/>
              <a:t>and Doubly Linked</a:t>
            </a:r>
          </a:p>
          <a:p>
            <a:endParaRPr lang="en-US" dirty="0" smtClean="0"/>
          </a:p>
          <a:p>
            <a:r>
              <a:rPr lang="en-US" dirty="0" smtClean="0"/>
              <a:t>Be able to read code</a:t>
            </a:r>
          </a:p>
          <a:p>
            <a:r>
              <a:rPr lang="en-US" dirty="0" smtClean="0"/>
              <a:t>Use pointers</a:t>
            </a:r>
          </a:p>
          <a:p>
            <a:r>
              <a:rPr lang="en-US" dirty="0" smtClean="0"/>
              <a:t>Allocate and De-allocate nodes</a:t>
            </a:r>
          </a:p>
          <a:p>
            <a:r>
              <a:rPr lang="en-US" dirty="0" smtClean="0"/>
              <a:t>Understand associated functions</a:t>
            </a:r>
          </a:p>
          <a:p>
            <a:endParaRPr lang="en-US" dirty="0" smtClean="0"/>
          </a:p>
        </p:txBody>
      </p:sp>
      <p:sp>
        <p:nvSpPr>
          <p:cNvPr id="4" name="AutoShape 2" descr="https://www.sap.com/global/ui/images/illustrations/0450x0250/272429_i_l_srgb_s_gl_0450_0250_rl_00_00.gif"/>
          <p:cNvSpPr>
            <a:spLocks noChangeAspect="1" noChangeArrowheads="1"/>
          </p:cNvSpPr>
          <p:nvPr/>
        </p:nvSpPr>
        <p:spPr bwMode="auto">
          <a:xfrm>
            <a:off x="63500" y="-136525"/>
            <a:ext cx="4286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548" y="228600"/>
            <a:ext cx="1485902" cy="8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oneconnection.org/pointing_han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0" y="2273158"/>
            <a:ext cx="1485900" cy="790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8002" y="1412930"/>
            <a:ext cx="1101092" cy="172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19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smtClean="0"/>
              <a:t>Questions on:</a:t>
            </a:r>
          </a:p>
          <a:p>
            <a:pPr lvl="1"/>
            <a:r>
              <a:rPr lang="en-US" dirty="0"/>
              <a:t>Quick glance at “old” things</a:t>
            </a:r>
          </a:p>
          <a:p>
            <a:pPr lvl="1"/>
            <a:endParaRPr lang="en-US" dirty="0"/>
          </a:p>
          <a:p>
            <a:r>
              <a:rPr lang="en-US" dirty="0"/>
              <a:t>Next</a:t>
            </a:r>
          </a:p>
          <a:p>
            <a:pPr lvl="1"/>
            <a:r>
              <a:rPr lang="en-US" dirty="0" smtClean="0"/>
              <a:t>Review </a:t>
            </a:r>
            <a:r>
              <a:rPr lang="en-US" dirty="0"/>
              <a:t>Stacks</a:t>
            </a:r>
          </a:p>
          <a:p>
            <a:pPr lvl="1"/>
            <a:r>
              <a:rPr lang="en-US" dirty="0"/>
              <a:t>Review Queues</a:t>
            </a:r>
          </a:p>
          <a:p>
            <a:pPr lvl="1"/>
            <a:r>
              <a:rPr lang="en-US" dirty="0"/>
              <a:t>Review PQs</a:t>
            </a:r>
          </a:p>
          <a:p>
            <a:pPr lvl="1"/>
            <a:r>
              <a:rPr lang="en-US" dirty="0"/>
              <a:t>Review: Data structures from existing basic structures</a:t>
            </a:r>
          </a:p>
          <a:p>
            <a:pPr lvl="1"/>
            <a:r>
              <a:rPr lang="en-US" dirty="0" smtClean="0"/>
              <a:t>Review </a:t>
            </a:r>
            <a:r>
              <a:rPr lang="en-US" dirty="0"/>
              <a:t>Hashing</a:t>
            </a:r>
          </a:p>
          <a:p>
            <a:pPr lvl="1"/>
            <a:endParaRPr lang="en-US" dirty="0"/>
          </a:p>
        </p:txBody>
      </p:sp>
    </p:spTree>
    <p:extLst>
      <p:ext uri="{BB962C8B-B14F-4D97-AF65-F5344CB8AC3E}">
        <p14:creationId xmlns:p14="http://schemas.microsoft.com/office/powerpoint/2010/main" val="3781576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Stacks</a:t>
            </a:r>
            <a:endParaRPr lang="en-US"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b="1" dirty="0" smtClean="0"/>
              <a:t>Stack </a:t>
            </a:r>
            <a:r>
              <a:rPr lang="en-US" b="1" dirty="0"/>
              <a:t>operations</a:t>
            </a:r>
          </a:p>
          <a:p>
            <a:pPr lvl="1"/>
            <a:r>
              <a:rPr lang="en-US" dirty="0" smtClean="0"/>
              <a:t>push, pop, top… all O(1)</a:t>
            </a:r>
          </a:p>
          <a:p>
            <a:pPr lvl="1"/>
            <a:r>
              <a:rPr lang="en-US" dirty="0" smtClean="0"/>
              <a:t>LIFO</a:t>
            </a:r>
          </a:p>
          <a:p>
            <a:pPr lvl="1"/>
            <a:endParaRPr lang="en-US" dirty="0" smtClean="0"/>
          </a:p>
          <a:p>
            <a:r>
              <a:rPr lang="en-US" dirty="0" smtClean="0">
                <a:solidFill>
                  <a:schemeClr val="bg1">
                    <a:lumMod val="50000"/>
                  </a:schemeClr>
                </a:solidFill>
              </a:rPr>
              <a:t>Implement </a:t>
            </a:r>
            <a:r>
              <a:rPr lang="en-US" dirty="0">
                <a:solidFill>
                  <a:schemeClr val="bg1">
                    <a:lumMod val="50000"/>
                  </a:schemeClr>
                </a:solidFill>
              </a:rPr>
              <a:t>a stack as an </a:t>
            </a:r>
            <a:r>
              <a:rPr lang="en-US" dirty="0" smtClean="0">
                <a:solidFill>
                  <a:schemeClr val="bg1">
                    <a:lumMod val="50000"/>
                  </a:schemeClr>
                </a:solidFill>
              </a:rPr>
              <a:t>array</a:t>
            </a:r>
          </a:p>
          <a:p>
            <a:pPr lvl="1"/>
            <a:r>
              <a:rPr lang="en-US" dirty="0" smtClean="0">
                <a:solidFill>
                  <a:schemeClr val="bg1">
                    <a:lumMod val="50000"/>
                  </a:schemeClr>
                </a:solidFill>
              </a:rPr>
              <a:t>Both statically and dynamically allocated</a:t>
            </a:r>
            <a:endParaRPr lang="en-US" dirty="0">
              <a:solidFill>
                <a:schemeClr val="bg1">
                  <a:lumMod val="50000"/>
                </a:schemeClr>
              </a:solidFill>
            </a:endParaRPr>
          </a:p>
          <a:p>
            <a:pPr lvl="1"/>
            <a:r>
              <a:rPr lang="en-US" dirty="0" smtClean="0">
                <a:solidFill>
                  <a:schemeClr val="bg1">
                    <a:lumMod val="50000"/>
                  </a:schemeClr>
                </a:solidFill>
              </a:rPr>
              <a:t>Amortization</a:t>
            </a: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stack as a linked </a:t>
            </a:r>
            <a:r>
              <a:rPr lang="en-US" dirty="0" smtClean="0">
                <a:solidFill>
                  <a:schemeClr val="bg1">
                    <a:lumMod val="50000"/>
                  </a:schemeClr>
                </a:solidFill>
              </a:rPr>
              <a:t>list</a:t>
            </a:r>
          </a:p>
          <a:p>
            <a:pPr lvl="1"/>
            <a:r>
              <a:rPr lang="en-US" dirty="0" smtClean="0">
                <a:solidFill>
                  <a:schemeClr val="bg1">
                    <a:lumMod val="50000"/>
                  </a:schemeClr>
                </a:solidFill>
              </a:rPr>
              <a:t>Implement a class stack and its functions </a:t>
            </a:r>
            <a:br>
              <a:rPr lang="en-US" dirty="0" smtClean="0">
                <a:solidFill>
                  <a:schemeClr val="bg1">
                    <a:lumMod val="50000"/>
                  </a:schemeClr>
                </a:solidFill>
              </a:rPr>
            </a:br>
            <a:r>
              <a:rPr lang="en-US" dirty="0" smtClean="0">
                <a:solidFill>
                  <a:schemeClr val="bg1">
                    <a:lumMod val="50000"/>
                  </a:schemeClr>
                </a:solidFill>
              </a:rPr>
              <a:t>using a linked list member variable </a:t>
            </a:r>
            <a:br>
              <a:rPr lang="en-US" dirty="0" smtClean="0">
                <a:solidFill>
                  <a:schemeClr val="bg1">
                    <a:lumMod val="50000"/>
                  </a:schemeClr>
                </a:solidFill>
              </a:rPr>
            </a:br>
            <a:r>
              <a:rPr lang="en-US" dirty="0" smtClean="0">
                <a:solidFill>
                  <a:schemeClr val="bg1">
                    <a:lumMod val="50000"/>
                  </a:schemeClr>
                </a:solidFill>
              </a:rPr>
              <a:t>and its linked list functions</a:t>
            </a:r>
            <a:endParaRPr lang="en-US" dirty="0">
              <a:solidFill>
                <a:schemeClr val="bg1">
                  <a:lumMod val="50000"/>
                </a:schemeClr>
              </a:solidFill>
            </a:endParaRPr>
          </a:p>
          <a:p>
            <a:pPr lvl="1"/>
            <a:endParaRPr lang="en-US" dirty="0" smtClean="0">
              <a:solidFill>
                <a:schemeClr val="bg1">
                  <a:lumMod val="50000"/>
                </a:schemeClr>
              </a:solidFill>
            </a:endParaRPr>
          </a:p>
          <a:p>
            <a:r>
              <a:rPr lang="en-US" dirty="0" smtClean="0">
                <a:solidFill>
                  <a:schemeClr val="bg1">
                    <a:lumMod val="50000"/>
                  </a:schemeClr>
                </a:solidFill>
              </a:rPr>
              <a:t>Discover </a:t>
            </a:r>
            <a:r>
              <a:rPr lang="en-US" dirty="0">
                <a:solidFill>
                  <a:schemeClr val="bg1">
                    <a:lumMod val="50000"/>
                  </a:schemeClr>
                </a:solidFill>
              </a:rPr>
              <a:t>stack </a:t>
            </a:r>
            <a:r>
              <a:rPr lang="en-US" dirty="0" smtClean="0">
                <a:solidFill>
                  <a:schemeClr val="bg1">
                    <a:lumMod val="50000"/>
                  </a:schemeClr>
                </a:solidFill>
              </a:rPr>
              <a:t>applications</a:t>
            </a:r>
          </a:p>
          <a:p>
            <a:pPr lvl="1"/>
            <a:r>
              <a:rPr lang="en-US" dirty="0" smtClean="0">
                <a:solidFill>
                  <a:schemeClr val="bg1">
                    <a:lumMod val="50000"/>
                  </a:schemeClr>
                </a:solidFill>
              </a:rPr>
              <a:t>Homework: balancing symbols, palindromes</a:t>
            </a:r>
          </a:p>
          <a:p>
            <a:pPr lvl="1"/>
            <a:r>
              <a:rPr lang="en-US" dirty="0" smtClean="0">
                <a:solidFill>
                  <a:schemeClr val="bg1">
                    <a:lumMod val="50000"/>
                  </a:schemeClr>
                </a:solidFill>
              </a:rPr>
              <a:t>Book: other examples</a:t>
            </a:r>
            <a:endParaRPr lang="en-US" dirty="0">
              <a:solidFill>
                <a:schemeClr val="bg1">
                  <a:lumMod val="5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059" y="4648200"/>
            <a:ext cx="26289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4956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617910810"/>
              </p:ext>
            </p:extLst>
          </p:nvPr>
        </p:nvGraphicFramePr>
        <p:xfrm>
          <a:off x="6172200" y="2362200"/>
          <a:ext cx="2590800" cy="2011680"/>
        </p:xfrm>
        <a:graphic>
          <a:graphicData uri="http://schemas.openxmlformats.org/drawingml/2006/table">
            <a:tbl>
              <a:tblPr firstRow="1" firstCol="1" bandRow="1">
                <a:tableStyleId>{5C22544A-7EE6-4342-B048-85BDC9FD1C3A}</a:tableStyleId>
              </a:tblPr>
              <a:tblGrid>
                <a:gridCol w="2590800"/>
              </a:tblGrid>
              <a:tr h="0">
                <a:tc>
                  <a:txBody>
                    <a:bodyPr/>
                    <a:lstStyle/>
                    <a:p>
                      <a:pPr algn="ctr">
                        <a:spcAft>
                          <a:spcPts val="0"/>
                        </a:spcAft>
                      </a:pPr>
                      <a:r>
                        <a:rPr lang="en-US" sz="1800" dirty="0" err="1" smtClean="0">
                          <a:effectLst/>
                        </a:rPr>
                        <a:t>stackADT</a:t>
                      </a:r>
                      <a:r>
                        <a:rPr lang="en-US" sz="1800" dirty="0" smtClean="0">
                          <a:effectLst/>
                        </a:rPr>
                        <a:t>&lt;Type&gt;</a:t>
                      </a:r>
                      <a:endParaRPr lang="en-US" sz="1600" dirty="0">
                        <a:effectLst/>
                        <a:latin typeface="Calibri"/>
                      </a:endParaRPr>
                    </a:p>
                  </a:txBody>
                  <a:tcPr marL="68580" marR="68580" marT="0" marB="0"/>
                </a:tc>
              </a:tr>
              <a:tr h="0">
                <a:tc>
                  <a:txBody>
                    <a:bodyPr/>
                    <a:lstStyle/>
                    <a:p>
                      <a:pPr>
                        <a:spcAft>
                          <a:spcPts val="0"/>
                        </a:spcAft>
                      </a:pPr>
                      <a:r>
                        <a:rPr lang="en-US" sz="1600" dirty="0" smtClean="0">
                          <a:effectLst/>
                          <a:latin typeface="Calibri"/>
                        </a:rPr>
                        <a:t>+ push(Type Item) : void</a:t>
                      </a:r>
                    </a:p>
                    <a:p>
                      <a:pPr>
                        <a:spcAft>
                          <a:spcPts val="0"/>
                        </a:spcAft>
                      </a:pPr>
                      <a:r>
                        <a:rPr lang="en-US" sz="1600" dirty="0" smtClean="0">
                          <a:effectLst/>
                          <a:latin typeface="Calibri"/>
                        </a:rPr>
                        <a:t>+ pop() : void</a:t>
                      </a:r>
                    </a:p>
                    <a:p>
                      <a:pPr>
                        <a:spcAft>
                          <a:spcPts val="0"/>
                        </a:spcAft>
                      </a:pPr>
                      <a:r>
                        <a:rPr lang="en-US" sz="1600" dirty="0" smtClean="0">
                          <a:effectLst/>
                          <a:latin typeface="Calibri"/>
                        </a:rPr>
                        <a:t>+ top() :  Type</a:t>
                      </a:r>
                    </a:p>
                    <a:p>
                      <a:pPr>
                        <a:spcAft>
                          <a:spcPts val="0"/>
                        </a:spcAft>
                      </a:pPr>
                      <a:r>
                        <a:rPr lang="en-US" sz="1600" dirty="0" smtClean="0">
                          <a:effectLst/>
                          <a:latin typeface="Calibri"/>
                        </a:rPr>
                        <a:t>+ size() : </a:t>
                      </a:r>
                      <a:r>
                        <a:rPr lang="en-US" sz="1600" dirty="0" err="1" smtClean="0">
                          <a:effectLst/>
                          <a:latin typeface="Calibri"/>
                        </a:rPr>
                        <a:t>int</a:t>
                      </a:r>
                      <a:endParaRPr lang="en-US" sz="1600" dirty="0" smtClean="0">
                        <a:effectLst/>
                        <a:latin typeface="Calibri"/>
                      </a:endParaRPr>
                    </a:p>
                    <a:p>
                      <a:pPr>
                        <a:spcAft>
                          <a:spcPts val="0"/>
                        </a:spcAft>
                      </a:pPr>
                      <a:r>
                        <a:rPr lang="en-US" sz="1600" dirty="0" smtClean="0">
                          <a:effectLst/>
                          <a:latin typeface="Calibri"/>
                        </a:rPr>
                        <a:t>+ empty() : </a:t>
                      </a:r>
                      <a:r>
                        <a:rPr lang="en-US" sz="1600" dirty="0" err="1" smtClean="0">
                          <a:effectLst/>
                          <a:latin typeface="Calibri"/>
                        </a:rPr>
                        <a:t>bool</a:t>
                      </a:r>
                      <a:endParaRPr lang="en-US" sz="1600" dirty="0">
                        <a:effectLst/>
                        <a:latin typeface="Calibri"/>
                      </a:endParaRPr>
                    </a:p>
                  </a:txBody>
                  <a:tcPr marL="68580" marR="68580" marT="0" marB="0"/>
                </a:tc>
              </a:tr>
              <a:tr h="0">
                <a:tc>
                  <a:txBody>
                    <a:bodyPr/>
                    <a:lstStyle/>
                    <a:p>
                      <a:pPr>
                        <a:spcAft>
                          <a:spcPts val="0"/>
                        </a:spcAft>
                      </a:pPr>
                      <a:endParaRPr lang="en-US" sz="1600" dirty="0">
                        <a:effectLst/>
                        <a:latin typeface="Calibri"/>
                      </a:endParaRPr>
                    </a:p>
                  </a:txBody>
                  <a:tcPr marL="68580" marR="68580" marT="0" marB="0"/>
                </a:tc>
              </a:tr>
              <a:tr h="0">
                <a:tc>
                  <a:txBody>
                    <a:bodyPr/>
                    <a:lstStyle/>
                    <a:p>
                      <a:pPr>
                        <a:spcAft>
                          <a:spcPts val="0"/>
                        </a:spcAft>
                      </a:pPr>
                      <a:r>
                        <a:rPr lang="en-US" sz="1800" dirty="0" smtClean="0">
                          <a:effectLst/>
                        </a:rPr>
                        <a:t> </a:t>
                      </a:r>
                      <a:endParaRPr lang="en-US" sz="16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221842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Stacks</a:t>
            </a:r>
            <a:endParaRPr lang="en-US"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smtClean="0">
                <a:solidFill>
                  <a:schemeClr val="bg1">
                    <a:lumMod val="50000"/>
                  </a:schemeClr>
                </a:solidFill>
              </a:rPr>
              <a:t>Stack </a:t>
            </a:r>
            <a:r>
              <a:rPr lang="en-US" dirty="0">
                <a:solidFill>
                  <a:schemeClr val="bg1">
                    <a:lumMod val="50000"/>
                  </a:schemeClr>
                </a:solidFill>
              </a:rPr>
              <a:t>operations</a:t>
            </a:r>
          </a:p>
          <a:p>
            <a:pPr lvl="1"/>
            <a:r>
              <a:rPr lang="en-US" dirty="0" smtClean="0">
                <a:solidFill>
                  <a:schemeClr val="bg1">
                    <a:lumMod val="50000"/>
                  </a:schemeClr>
                </a:solidFill>
              </a:rPr>
              <a:t>push, pop, top… all O(1)</a:t>
            </a:r>
          </a:p>
          <a:p>
            <a:pPr lvl="1"/>
            <a:r>
              <a:rPr lang="en-US" dirty="0" smtClean="0">
                <a:solidFill>
                  <a:schemeClr val="bg1">
                    <a:lumMod val="50000"/>
                  </a:schemeClr>
                </a:solidFill>
              </a:rPr>
              <a:t>LIFO</a:t>
            </a:r>
          </a:p>
          <a:p>
            <a:pPr lvl="1"/>
            <a:endParaRPr lang="en-US" dirty="0" smtClean="0">
              <a:solidFill>
                <a:schemeClr val="bg1">
                  <a:lumMod val="50000"/>
                </a:schemeClr>
              </a:solidFill>
            </a:endParaRPr>
          </a:p>
          <a:p>
            <a:r>
              <a:rPr lang="en-US" b="1" dirty="0" smtClean="0"/>
              <a:t>Implement </a:t>
            </a:r>
            <a:r>
              <a:rPr lang="en-US" b="1" dirty="0"/>
              <a:t>a stack as an </a:t>
            </a:r>
            <a:r>
              <a:rPr lang="en-US" b="1" dirty="0" smtClean="0"/>
              <a:t>array</a:t>
            </a:r>
          </a:p>
          <a:p>
            <a:pPr lvl="1"/>
            <a:r>
              <a:rPr lang="en-US" dirty="0" smtClean="0"/>
              <a:t>Both statically and dynamically allocated</a:t>
            </a:r>
            <a:endParaRPr lang="en-US" dirty="0"/>
          </a:p>
          <a:p>
            <a:pPr lvl="1"/>
            <a:r>
              <a:rPr lang="en-US" dirty="0" smtClean="0"/>
              <a:t>Amortization</a:t>
            </a:r>
          </a:p>
          <a:p>
            <a:pPr lvl="1"/>
            <a:endParaRPr lang="en-US" dirty="0" smtClean="0"/>
          </a:p>
          <a:p>
            <a:r>
              <a:rPr lang="en-US" dirty="0" smtClean="0">
                <a:solidFill>
                  <a:schemeClr val="bg1">
                    <a:lumMod val="50000"/>
                  </a:schemeClr>
                </a:solidFill>
              </a:rPr>
              <a:t>Implement </a:t>
            </a:r>
            <a:r>
              <a:rPr lang="en-US" dirty="0">
                <a:solidFill>
                  <a:schemeClr val="bg1">
                    <a:lumMod val="50000"/>
                  </a:schemeClr>
                </a:solidFill>
              </a:rPr>
              <a:t>a stack as a linked </a:t>
            </a:r>
            <a:r>
              <a:rPr lang="en-US" dirty="0" smtClean="0">
                <a:solidFill>
                  <a:schemeClr val="bg1">
                    <a:lumMod val="50000"/>
                  </a:schemeClr>
                </a:solidFill>
              </a:rPr>
              <a:t>list</a:t>
            </a:r>
          </a:p>
          <a:p>
            <a:pPr lvl="1"/>
            <a:r>
              <a:rPr lang="en-US" dirty="0" smtClean="0">
                <a:solidFill>
                  <a:schemeClr val="bg1">
                    <a:lumMod val="50000"/>
                  </a:schemeClr>
                </a:solidFill>
              </a:rPr>
              <a:t>Implement a class stack and its functions </a:t>
            </a:r>
            <a:br>
              <a:rPr lang="en-US" dirty="0" smtClean="0">
                <a:solidFill>
                  <a:schemeClr val="bg1">
                    <a:lumMod val="50000"/>
                  </a:schemeClr>
                </a:solidFill>
              </a:rPr>
            </a:br>
            <a:r>
              <a:rPr lang="en-US" dirty="0" smtClean="0">
                <a:solidFill>
                  <a:schemeClr val="bg1">
                    <a:lumMod val="50000"/>
                  </a:schemeClr>
                </a:solidFill>
              </a:rPr>
              <a:t>using a linked list member variable </a:t>
            </a:r>
            <a:br>
              <a:rPr lang="en-US" dirty="0" smtClean="0">
                <a:solidFill>
                  <a:schemeClr val="bg1">
                    <a:lumMod val="50000"/>
                  </a:schemeClr>
                </a:solidFill>
              </a:rPr>
            </a:br>
            <a:r>
              <a:rPr lang="en-US" dirty="0" smtClean="0">
                <a:solidFill>
                  <a:schemeClr val="bg1">
                    <a:lumMod val="50000"/>
                  </a:schemeClr>
                </a:solidFill>
              </a:rPr>
              <a:t>and its linked list functions</a:t>
            </a:r>
            <a:endParaRPr lang="en-US" dirty="0">
              <a:solidFill>
                <a:schemeClr val="bg1">
                  <a:lumMod val="50000"/>
                </a:schemeClr>
              </a:solidFill>
            </a:endParaRPr>
          </a:p>
          <a:p>
            <a:pPr lvl="1"/>
            <a:endParaRPr lang="en-US" dirty="0" smtClean="0">
              <a:solidFill>
                <a:schemeClr val="bg1">
                  <a:lumMod val="50000"/>
                </a:schemeClr>
              </a:solidFill>
            </a:endParaRPr>
          </a:p>
          <a:p>
            <a:r>
              <a:rPr lang="en-US" dirty="0" smtClean="0">
                <a:solidFill>
                  <a:schemeClr val="bg1">
                    <a:lumMod val="50000"/>
                  </a:schemeClr>
                </a:solidFill>
              </a:rPr>
              <a:t>Discover </a:t>
            </a:r>
            <a:r>
              <a:rPr lang="en-US" dirty="0">
                <a:solidFill>
                  <a:schemeClr val="bg1">
                    <a:lumMod val="50000"/>
                  </a:schemeClr>
                </a:solidFill>
              </a:rPr>
              <a:t>stack </a:t>
            </a:r>
            <a:r>
              <a:rPr lang="en-US" dirty="0" smtClean="0">
                <a:solidFill>
                  <a:schemeClr val="bg1">
                    <a:lumMod val="50000"/>
                  </a:schemeClr>
                </a:solidFill>
              </a:rPr>
              <a:t>applications</a:t>
            </a:r>
          </a:p>
          <a:p>
            <a:pPr lvl="1"/>
            <a:r>
              <a:rPr lang="en-US" dirty="0" smtClean="0">
                <a:solidFill>
                  <a:schemeClr val="bg1">
                    <a:lumMod val="50000"/>
                  </a:schemeClr>
                </a:solidFill>
              </a:rPr>
              <a:t>Homework: balancing symbols, palindromes</a:t>
            </a:r>
          </a:p>
          <a:p>
            <a:pPr lvl="1"/>
            <a:r>
              <a:rPr lang="en-US" dirty="0" smtClean="0">
                <a:solidFill>
                  <a:schemeClr val="bg1">
                    <a:lumMod val="50000"/>
                  </a:schemeClr>
                </a:solidFill>
              </a:rPr>
              <a:t>Book: other examples</a:t>
            </a:r>
            <a:endParaRPr lang="en-US" dirty="0">
              <a:solidFill>
                <a:schemeClr val="bg1">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71884"/>
            <a:ext cx="44196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398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Stacks</a:t>
            </a:r>
            <a:endParaRPr lang="en-US"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smtClean="0">
                <a:solidFill>
                  <a:schemeClr val="bg1">
                    <a:lumMod val="50000"/>
                  </a:schemeClr>
                </a:solidFill>
              </a:rPr>
              <a:t>Stack </a:t>
            </a:r>
            <a:r>
              <a:rPr lang="en-US" dirty="0">
                <a:solidFill>
                  <a:schemeClr val="bg1">
                    <a:lumMod val="50000"/>
                  </a:schemeClr>
                </a:solidFill>
              </a:rPr>
              <a:t>operations</a:t>
            </a:r>
          </a:p>
          <a:p>
            <a:pPr lvl="1"/>
            <a:r>
              <a:rPr lang="en-US" dirty="0" smtClean="0">
                <a:solidFill>
                  <a:schemeClr val="bg1">
                    <a:lumMod val="50000"/>
                  </a:schemeClr>
                </a:solidFill>
              </a:rPr>
              <a:t>push, pop, top… all O(1)</a:t>
            </a:r>
          </a:p>
          <a:p>
            <a:pPr lvl="1"/>
            <a:r>
              <a:rPr lang="en-US" dirty="0" smtClean="0">
                <a:solidFill>
                  <a:schemeClr val="bg1">
                    <a:lumMod val="50000"/>
                  </a:schemeClr>
                </a:solidFill>
              </a:rPr>
              <a:t>LIFO</a:t>
            </a: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stack as an </a:t>
            </a:r>
            <a:r>
              <a:rPr lang="en-US" dirty="0" smtClean="0">
                <a:solidFill>
                  <a:schemeClr val="bg1">
                    <a:lumMod val="50000"/>
                  </a:schemeClr>
                </a:solidFill>
              </a:rPr>
              <a:t>array</a:t>
            </a:r>
          </a:p>
          <a:p>
            <a:pPr lvl="1"/>
            <a:r>
              <a:rPr lang="en-US" dirty="0" smtClean="0">
                <a:solidFill>
                  <a:schemeClr val="bg1">
                    <a:lumMod val="50000"/>
                  </a:schemeClr>
                </a:solidFill>
              </a:rPr>
              <a:t>Both statically and dynamically allocated</a:t>
            </a:r>
            <a:endParaRPr lang="en-US" dirty="0">
              <a:solidFill>
                <a:schemeClr val="bg1">
                  <a:lumMod val="50000"/>
                </a:schemeClr>
              </a:solidFill>
            </a:endParaRPr>
          </a:p>
          <a:p>
            <a:pPr lvl="1"/>
            <a:r>
              <a:rPr lang="en-US" dirty="0" smtClean="0">
                <a:solidFill>
                  <a:schemeClr val="bg1">
                    <a:lumMod val="50000"/>
                  </a:schemeClr>
                </a:solidFill>
              </a:rPr>
              <a:t>Amortization</a:t>
            </a:r>
          </a:p>
          <a:p>
            <a:pPr lvl="1"/>
            <a:endParaRPr lang="en-US" dirty="0" smtClean="0"/>
          </a:p>
          <a:p>
            <a:r>
              <a:rPr lang="en-US" b="1" dirty="0" smtClean="0"/>
              <a:t>Implement </a:t>
            </a:r>
            <a:r>
              <a:rPr lang="en-US" b="1" dirty="0"/>
              <a:t>a stack as a linked </a:t>
            </a:r>
            <a:r>
              <a:rPr lang="en-US" b="1" dirty="0" smtClean="0"/>
              <a:t>list</a:t>
            </a:r>
          </a:p>
          <a:p>
            <a:pPr lvl="1"/>
            <a:r>
              <a:rPr lang="en-US" dirty="0" smtClean="0"/>
              <a:t>Implement a class stack and its </a:t>
            </a:r>
            <a:r>
              <a:rPr lang="en-US" dirty="0" err="1" smtClean="0"/>
              <a:t>funcs</a:t>
            </a:r>
            <a:r>
              <a:rPr lang="en-US" dirty="0" smtClean="0"/>
              <a:t/>
            </a:r>
            <a:br>
              <a:rPr lang="en-US" dirty="0" smtClean="0"/>
            </a:br>
            <a:r>
              <a:rPr lang="en-US" dirty="0" smtClean="0"/>
              <a:t>using a linked list member variable </a:t>
            </a:r>
            <a:br>
              <a:rPr lang="en-US" dirty="0" smtClean="0"/>
            </a:br>
            <a:r>
              <a:rPr lang="en-US" dirty="0" smtClean="0"/>
              <a:t>and its linked list functions</a:t>
            </a:r>
            <a:endParaRPr lang="en-US" dirty="0"/>
          </a:p>
          <a:p>
            <a:pPr lvl="1"/>
            <a:endParaRPr lang="en-US" dirty="0" smtClean="0"/>
          </a:p>
          <a:p>
            <a:r>
              <a:rPr lang="en-US" dirty="0" smtClean="0">
                <a:solidFill>
                  <a:schemeClr val="bg1">
                    <a:lumMod val="50000"/>
                  </a:schemeClr>
                </a:solidFill>
              </a:rPr>
              <a:t>Discover </a:t>
            </a:r>
            <a:r>
              <a:rPr lang="en-US" dirty="0">
                <a:solidFill>
                  <a:schemeClr val="bg1">
                    <a:lumMod val="50000"/>
                  </a:schemeClr>
                </a:solidFill>
              </a:rPr>
              <a:t>stack </a:t>
            </a:r>
            <a:r>
              <a:rPr lang="en-US" dirty="0" smtClean="0">
                <a:solidFill>
                  <a:schemeClr val="bg1">
                    <a:lumMod val="50000"/>
                  </a:schemeClr>
                </a:solidFill>
              </a:rPr>
              <a:t>applications</a:t>
            </a:r>
          </a:p>
          <a:p>
            <a:pPr lvl="1"/>
            <a:r>
              <a:rPr lang="en-US" dirty="0" smtClean="0">
                <a:solidFill>
                  <a:schemeClr val="bg1">
                    <a:lumMod val="50000"/>
                  </a:schemeClr>
                </a:solidFill>
              </a:rPr>
              <a:t>Homework: balancing symbols, palindromes</a:t>
            </a:r>
          </a:p>
          <a:p>
            <a:pPr lvl="1"/>
            <a:r>
              <a:rPr lang="en-US" dirty="0" smtClean="0">
                <a:solidFill>
                  <a:schemeClr val="bg1">
                    <a:lumMod val="50000"/>
                  </a:schemeClr>
                </a:solidFill>
              </a:rPr>
              <a:t>Book: other examples</a:t>
            </a:r>
            <a:endParaRPr lang="en-US" dirty="0">
              <a:solidFill>
                <a:schemeClr val="bg1">
                  <a:lumMod val="50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2819400"/>
            <a:ext cx="3579125" cy="187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330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Stacks</a:t>
            </a:r>
            <a:endParaRPr lang="en-US"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smtClean="0">
                <a:solidFill>
                  <a:schemeClr val="bg1">
                    <a:lumMod val="50000"/>
                  </a:schemeClr>
                </a:solidFill>
              </a:rPr>
              <a:t>Stack </a:t>
            </a:r>
            <a:r>
              <a:rPr lang="en-US" dirty="0">
                <a:solidFill>
                  <a:schemeClr val="bg1">
                    <a:lumMod val="50000"/>
                  </a:schemeClr>
                </a:solidFill>
              </a:rPr>
              <a:t>operations</a:t>
            </a:r>
          </a:p>
          <a:p>
            <a:pPr lvl="1"/>
            <a:r>
              <a:rPr lang="en-US" dirty="0" smtClean="0">
                <a:solidFill>
                  <a:schemeClr val="bg1">
                    <a:lumMod val="50000"/>
                  </a:schemeClr>
                </a:solidFill>
              </a:rPr>
              <a:t>push, pop, top… all O(1)</a:t>
            </a:r>
          </a:p>
          <a:p>
            <a:pPr lvl="1"/>
            <a:r>
              <a:rPr lang="en-US" dirty="0" smtClean="0">
                <a:solidFill>
                  <a:schemeClr val="bg1">
                    <a:lumMod val="50000"/>
                  </a:schemeClr>
                </a:solidFill>
              </a:rPr>
              <a:t>LIFO</a:t>
            </a: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stack as an </a:t>
            </a:r>
            <a:r>
              <a:rPr lang="en-US" dirty="0" smtClean="0">
                <a:solidFill>
                  <a:schemeClr val="bg1">
                    <a:lumMod val="50000"/>
                  </a:schemeClr>
                </a:solidFill>
              </a:rPr>
              <a:t>array</a:t>
            </a:r>
          </a:p>
          <a:p>
            <a:pPr lvl="1"/>
            <a:r>
              <a:rPr lang="en-US" dirty="0" smtClean="0">
                <a:solidFill>
                  <a:schemeClr val="bg1">
                    <a:lumMod val="50000"/>
                  </a:schemeClr>
                </a:solidFill>
              </a:rPr>
              <a:t>Both statically and dynamically allocated</a:t>
            </a:r>
            <a:endParaRPr lang="en-US" dirty="0">
              <a:solidFill>
                <a:schemeClr val="bg1">
                  <a:lumMod val="50000"/>
                </a:schemeClr>
              </a:solidFill>
            </a:endParaRPr>
          </a:p>
          <a:p>
            <a:pPr lvl="1"/>
            <a:r>
              <a:rPr lang="en-US" dirty="0" smtClean="0">
                <a:solidFill>
                  <a:schemeClr val="bg1">
                    <a:lumMod val="50000"/>
                  </a:schemeClr>
                </a:solidFill>
              </a:rPr>
              <a:t>Amortization</a:t>
            </a: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stack as a linked </a:t>
            </a:r>
            <a:r>
              <a:rPr lang="en-US" dirty="0" smtClean="0">
                <a:solidFill>
                  <a:schemeClr val="bg1">
                    <a:lumMod val="50000"/>
                  </a:schemeClr>
                </a:solidFill>
              </a:rPr>
              <a:t>list</a:t>
            </a:r>
          </a:p>
          <a:p>
            <a:pPr lvl="1"/>
            <a:r>
              <a:rPr lang="en-US" dirty="0" smtClean="0">
                <a:solidFill>
                  <a:schemeClr val="bg1">
                    <a:lumMod val="50000"/>
                  </a:schemeClr>
                </a:solidFill>
              </a:rPr>
              <a:t>Implement a class stack and its functions </a:t>
            </a:r>
            <a:br>
              <a:rPr lang="en-US" dirty="0" smtClean="0">
                <a:solidFill>
                  <a:schemeClr val="bg1">
                    <a:lumMod val="50000"/>
                  </a:schemeClr>
                </a:solidFill>
              </a:rPr>
            </a:br>
            <a:r>
              <a:rPr lang="en-US" dirty="0" smtClean="0">
                <a:solidFill>
                  <a:schemeClr val="bg1">
                    <a:lumMod val="50000"/>
                  </a:schemeClr>
                </a:solidFill>
              </a:rPr>
              <a:t>using a linked list member variable </a:t>
            </a:r>
            <a:br>
              <a:rPr lang="en-US" dirty="0" smtClean="0">
                <a:solidFill>
                  <a:schemeClr val="bg1">
                    <a:lumMod val="50000"/>
                  </a:schemeClr>
                </a:solidFill>
              </a:rPr>
            </a:br>
            <a:r>
              <a:rPr lang="en-US" dirty="0" smtClean="0">
                <a:solidFill>
                  <a:schemeClr val="bg1">
                    <a:lumMod val="50000"/>
                  </a:schemeClr>
                </a:solidFill>
              </a:rPr>
              <a:t>and its linked list functions</a:t>
            </a:r>
            <a:endParaRPr lang="en-US" dirty="0">
              <a:solidFill>
                <a:schemeClr val="bg1">
                  <a:lumMod val="50000"/>
                </a:schemeClr>
              </a:solidFill>
            </a:endParaRPr>
          </a:p>
          <a:p>
            <a:pPr lvl="1"/>
            <a:endParaRPr lang="en-US" dirty="0" smtClean="0"/>
          </a:p>
          <a:p>
            <a:r>
              <a:rPr lang="en-US" b="1" dirty="0" smtClean="0"/>
              <a:t>Discover </a:t>
            </a:r>
            <a:r>
              <a:rPr lang="en-US" b="1" dirty="0"/>
              <a:t>stack </a:t>
            </a:r>
            <a:r>
              <a:rPr lang="en-US" b="1" dirty="0" smtClean="0"/>
              <a:t>applications</a:t>
            </a:r>
          </a:p>
          <a:p>
            <a:pPr lvl="1"/>
            <a:r>
              <a:rPr lang="en-US" dirty="0" smtClean="0"/>
              <a:t>Homework: balancing symbols, palindromes</a:t>
            </a:r>
          </a:p>
          <a:p>
            <a:pPr lvl="1"/>
            <a:r>
              <a:rPr lang="en-US" dirty="0" smtClean="0"/>
              <a:t>Book: other examples</a:t>
            </a:r>
            <a:endParaRPr lang="en-US" dirty="0"/>
          </a:p>
        </p:txBody>
      </p:sp>
    </p:spTree>
    <p:extLst>
      <p:ext uri="{BB962C8B-B14F-4D97-AF65-F5344CB8AC3E}">
        <p14:creationId xmlns:p14="http://schemas.microsoft.com/office/powerpoint/2010/main" val="2918446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5">
                <a:lumMod val="20000"/>
                <a:lumOff val="8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Class Activity: Stacks</a:t>
            </a:r>
          </a:p>
        </p:txBody>
      </p:sp>
      <p:sp>
        <p:nvSpPr>
          <p:cNvPr id="36868" name="Rectangle 3" descr="Rectangle: Click to edit Master text styles&#10;Second level&#10;Third level&#10;Fourth level&#10;Fifth level"/>
          <p:cNvSpPr>
            <a:spLocks noGrp="1" noChangeArrowheads="1"/>
          </p:cNvSpPr>
          <p:nvPr>
            <p:ph type="body" idx="1"/>
          </p:nvPr>
        </p:nvSpPr>
        <p:spPr/>
        <p:txBody>
          <a:bodyPr rtlCol="0">
            <a:normAutofit/>
          </a:bodyPr>
          <a:lstStyle/>
          <a:p>
            <a:pPr eaLnBrk="1" fontAlgn="auto" hangingPunct="1">
              <a:spcAft>
                <a:spcPts val="0"/>
              </a:spcAft>
              <a:buClr>
                <a:schemeClr val="tx1"/>
              </a:buClr>
              <a:defRPr/>
            </a:pPr>
            <a:r>
              <a:rPr lang="en-US" sz="2800" dirty="0" smtClean="0"/>
              <a:t>Describe the output and final structure of the stack after the following operations:</a:t>
            </a:r>
          </a:p>
          <a:p>
            <a:pPr lvl="1" eaLnBrk="1" fontAlgn="auto" hangingPunct="1">
              <a:spcAft>
                <a:spcPts val="0"/>
              </a:spcAft>
              <a:defRPr/>
            </a:pPr>
            <a:r>
              <a:rPr lang="en-US" dirty="0" smtClean="0"/>
              <a:t>Push(8)</a:t>
            </a:r>
          </a:p>
          <a:p>
            <a:pPr lvl="1" eaLnBrk="1" fontAlgn="auto" hangingPunct="1">
              <a:spcAft>
                <a:spcPts val="0"/>
              </a:spcAft>
              <a:defRPr/>
            </a:pPr>
            <a:r>
              <a:rPr lang="en-US" dirty="0" smtClean="0"/>
              <a:t>Push(3)</a:t>
            </a:r>
          </a:p>
          <a:p>
            <a:pPr lvl="1" eaLnBrk="1" fontAlgn="auto" hangingPunct="1">
              <a:spcAft>
                <a:spcPts val="0"/>
              </a:spcAft>
              <a:defRPr/>
            </a:pPr>
            <a:r>
              <a:rPr lang="en-US" dirty="0" smtClean="0"/>
              <a:t>Pop()</a:t>
            </a:r>
          </a:p>
          <a:p>
            <a:pPr lvl="1" eaLnBrk="1" fontAlgn="auto" hangingPunct="1">
              <a:spcAft>
                <a:spcPts val="0"/>
              </a:spcAft>
              <a:defRPr/>
            </a:pPr>
            <a:r>
              <a:rPr lang="en-US" dirty="0" smtClean="0"/>
              <a:t>Push(2)</a:t>
            </a:r>
          </a:p>
          <a:p>
            <a:pPr lvl="1" eaLnBrk="1" fontAlgn="auto" hangingPunct="1">
              <a:spcAft>
                <a:spcPts val="0"/>
              </a:spcAft>
              <a:defRPr/>
            </a:pPr>
            <a:r>
              <a:rPr lang="en-US" dirty="0" smtClean="0"/>
              <a:t>Push(5)</a:t>
            </a:r>
          </a:p>
          <a:p>
            <a:pPr lvl="1" eaLnBrk="1" fontAlgn="auto" hangingPunct="1">
              <a:spcAft>
                <a:spcPts val="0"/>
              </a:spcAft>
              <a:defRPr/>
            </a:pPr>
            <a:r>
              <a:rPr lang="en-US" dirty="0" smtClean="0"/>
              <a:t>Pop()</a:t>
            </a:r>
          </a:p>
          <a:p>
            <a:pPr lvl="1" eaLnBrk="1" fontAlgn="auto" hangingPunct="1">
              <a:spcAft>
                <a:spcPts val="0"/>
              </a:spcAft>
              <a:defRPr/>
            </a:pPr>
            <a:r>
              <a:rPr lang="en-US" dirty="0" smtClean="0"/>
              <a:t>Pop()</a:t>
            </a:r>
          </a:p>
          <a:p>
            <a:pPr lvl="1" eaLnBrk="1" fontAlgn="auto" hangingPunct="1">
              <a:spcAft>
                <a:spcPts val="0"/>
              </a:spcAft>
              <a:defRPr/>
            </a:pPr>
            <a:r>
              <a:rPr lang="en-US" dirty="0" smtClean="0"/>
              <a:t>Push(9)</a:t>
            </a:r>
          </a:p>
          <a:p>
            <a:pPr lvl="1" eaLnBrk="1" fontAlgn="auto" hangingPunct="1">
              <a:spcAft>
                <a:spcPts val="0"/>
              </a:spcAft>
              <a:defRPr/>
            </a:pPr>
            <a:r>
              <a:rPr lang="en-US" dirty="0" smtClean="0"/>
              <a:t>Push(1)</a:t>
            </a:r>
          </a:p>
          <a:p>
            <a:pPr lvl="1" eaLnBrk="1" fontAlgn="auto" hangingPunct="1">
              <a:spcAft>
                <a:spcPts val="0"/>
              </a:spcAft>
              <a:defRPr/>
            </a:pPr>
            <a:endParaRPr lang="en-US" dirty="0" smtClean="0"/>
          </a:p>
        </p:txBody>
      </p:sp>
      <p:grpSp>
        <p:nvGrpSpPr>
          <p:cNvPr id="8" name="Group 7"/>
          <p:cNvGrpSpPr/>
          <p:nvPr/>
        </p:nvGrpSpPr>
        <p:grpSpPr>
          <a:xfrm>
            <a:off x="7086600" y="3048000"/>
            <a:ext cx="990600" cy="2895600"/>
            <a:chOff x="6096000" y="3048000"/>
            <a:chExt cx="990600" cy="2895600"/>
          </a:xfrm>
        </p:grpSpPr>
        <p:cxnSp>
          <p:nvCxnSpPr>
            <p:cNvPr id="3" name="Straight Connector 2"/>
            <p:cNvCxnSpPr/>
            <p:nvPr/>
          </p:nvCxnSpPr>
          <p:spPr>
            <a:xfrm>
              <a:off x="6096000" y="3048000"/>
              <a:ext cx="0" cy="2895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86600" y="3048000"/>
              <a:ext cx="0" cy="2895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96000" y="5943600"/>
              <a:ext cx="990600" cy="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3494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a:t>Questions on:</a:t>
            </a:r>
          </a:p>
          <a:p>
            <a:pPr lvl="1"/>
            <a:r>
              <a:rPr lang="en-US" dirty="0"/>
              <a:t>Quick glance at “old” things</a:t>
            </a:r>
          </a:p>
          <a:p>
            <a:pPr lvl="1"/>
            <a:r>
              <a:rPr lang="en-US" dirty="0"/>
              <a:t>Review Stacks</a:t>
            </a:r>
          </a:p>
          <a:p>
            <a:pPr lvl="1"/>
            <a:endParaRPr lang="en-US" dirty="0"/>
          </a:p>
          <a:p>
            <a:r>
              <a:rPr lang="en-US" dirty="0"/>
              <a:t>Next</a:t>
            </a:r>
          </a:p>
          <a:p>
            <a:pPr lvl="1"/>
            <a:r>
              <a:rPr lang="en-US" dirty="0" smtClean="0"/>
              <a:t>Review </a:t>
            </a:r>
            <a:r>
              <a:rPr lang="en-US" dirty="0"/>
              <a:t>Queues</a:t>
            </a:r>
          </a:p>
          <a:p>
            <a:pPr lvl="1"/>
            <a:r>
              <a:rPr lang="en-US" dirty="0"/>
              <a:t>Review PQs</a:t>
            </a:r>
          </a:p>
          <a:p>
            <a:pPr lvl="1"/>
            <a:r>
              <a:rPr lang="en-US" dirty="0" smtClean="0"/>
              <a:t>Review: Data </a:t>
            </a:r>
            <a:r>
              <a:rPr lang="en-US" dirty="0"/>
              <a:t>structures from existing basic structures</a:t>
            </a:r>
          </a:p>
          <a:p>
            <a:pPr lvl="1"/>
            <a:r>
              <a:rPr lang="en-US" dirty="0" smtClean="0"/>
              <a:t>Review </a:t>
            </a:r>
            <a:r>
              <a:rPr lang="en-US" dirty="0"/>
              <a:t>Hashing</a:t>
            </a:r>
          </a:p>
        </p:txBody>
      </p:sp>
    </p:spTree>
    <p:extLst>
      <p:ext uri="{BB962C8B-B14F-4D97-AF65-F5344CB8AC3E}">
        <p14:creationId xmlns:p14="http://schemas.microsoft.com/office/powerpoint/2010/main" val="344380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and Future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There is a test next class</a:t>
            </a:r>
          </a:p>
          <a:p>
            <a:pPr lvl="1"/>
            <a:r>
              <a:rPr lang="en-US" dirty="0" smtClean="0"/>
              <a:t>Even if it snows</a:t>
            </a:r>
          </a:p>
          <a:p>
            <a:endParaRPr lang="en-US" dirty="0"/>
          </a:p>
          <a:p>
            <a:r>
              <a:rPr lang="en-US" dirty="0" smtClean="0"/>
              <a:t>Study for it</a:t>
            </a:r>
            <a:endParaRPr lang="en-US" dirty="0"/>
          </a:p>
        </p:txBody>
      </p:sp>
    </p:spTree>
    <p:extLst>
      <p:ext uri="{BB962C8B-B14F-4D97-AF65-F5344CB8AC3E}">
        <p14:creationId xmlns:p14="http://schemas.microsoft.com/office/powerpoint/2010/main" val="1800135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a:xfrm>
            <a:off x="457200" y="1066800"/>
            <a:ext cx="4800600" cy="5059363"/>
          </a:xfrm>
        </p:spPr>
        <p:txBody>
          <a:bodyPr>
            <a:normAutofit fontScale="85000" lnSpcReduction="10000"/>
          </a:bodyPr>
          <a:lstStyle/>
          <a:p>
            <a:r>
              <a:rPr lang="en-US" b="1" dirty="0" smtClean="0"/>
              <a:t>Queue operations</a:t>
            </a:r>
          </a:p>
          <a:p>
            <a:pPr lvl="1"/>
            <a:r>
              <a:rPr lang="en-US" dirty="0" err="1" smtClean="0"/>
              <a:t>enqueue</a:t>
            </a:r>
            <a:r>
              <a:rPr lang="en-US" dirty="0" smtClean="0"/>
              <a:t>, </a:t>
            </a:r>
            <a:r>
              <a:rPr lang="en-US" dirty="0" err="1" smtClean="0"/>
              <a:t>dequeue</a:t>
            </a:r>
            <a:r>
              <a:rPr lang="en-US" dirty="0" smtClean="0"/>
              <a:t>, front… </a:t>
            </a:r>
            <a:r>
              <a:rPr lang="en-US" dirty="0"/>
              <a:t>all O(1)</a:t>
            </a:r>
          </a:p>
          <a:p>
            <a:pPr lvl="1"/>
            <a:r>
              <a:rPr lang="en-US" dirty="0" smtClean="0"/>
              <a:t>FIFO</a:t>
            </a:r>
            <a:endParaRPr lang="en-US" dirty="0"/>
          </a:p>
          <a:p>
            <a:endParaRPr lang="en-US" dirty="0" smtClean="0"/>
          </a:p>
          <a:p>
            <a:r>
              <a:rPr lang="en-US" dirty="0" smtClean="0">
                <a:solidFill>
                  <a:schemeClr val="bg1">
                    <a:lumMod val="50000"/>
                  </a:schemeClr>
                </a:solidFill>
              </a:rPr>
              <a:t>Implement </a:t>
            </a:r>
            <a:r>
              <a:rPr lang="en-US" dirty="0">
                <a:solidFill>
                  <a:schemeClr val="bg1">
                    <a:lumMod val="50000"/>
                  </a:schemeClr>
                </a:solidFill>
              </a:rPr>
              <a:t>a queue as an array</a:t>
            </a:r>
          </a:p>
          <a:p>
            <a:pPr lvl="1"/>
            <a:r>
              <a:rPr lang="en-US" dirty="0" smtClean="0">
                <a:solidFill>
                  <a:schemeClr val="bg1">
                    <a:lumMod val="50000"/>
                  </a:schemeClr>
                </a:solidFill>
              </a:rPr>
              <a:t>Statically </a:t>
            </a:r>
            <a:r>
              <a:rPr lang="en-US" dirty="0">
                <a:solidFill>
                  <a:schemeClr val="bg1">
                    <a:lumMod val="50000"/>
                  </a:schemeClr>
                </a:solidFill>
              </a:rPr>
              <a:t>and dynamically allocated</a:t>
            </a:r>
          </a:p>
          <a:p>
            <a:pPr lvl="1"/>
            <a:r>
              <a:rPr lang="en-US" dirty="0" smtClean="0">
                <a:solidFill>
                  <a:schemeClr val="bg1">
                    <a:lumMod val="50000"/>
                  </a:schemeClr>
                </a:solidFill>
              </a:rPr>
              <a:t>Linear and Circular</a:t>
            </a:r>
            <a:endParaRPr lang="en-US" dirty="0">
              <a:solidFill>
                <a:schemeClr val="bg1">
                  <a:lumMod val="50000"/>
                </a:schemeClr>
              </a:solidFill>
            </a:endParaRP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queue as a linked list</a:t>
            </a:r>
          </a:p>
          <a:p>
            <a:endParaRPr lang="en-US" dirty="0" smtClean="0">
              <a:solidFill>
                <a:schemeClr val="bg1">
                  <a:lumMod val="50000"/>
                </a:schemeClr>
              </a:solidFill>
            </a:endParaRPr>
          </a:p>
          <a:p>
            <a:r>
              <a:rPr lang="en-US" dirty="0" smtClean="0">
                <a:solidFill>
                  <a:schemeClr val="bg1">
                    <a:lumMod val="50000"/>
                  </a:schemeClr>
                </a:solidFill>
              </a:rPr>
              <a:t>Discover </a:t>
            </a:r>
            <a:r>
              <a:rPr lang="en-US" dirty="0">
                <a:solidFill>
                  <a:schemeClr val="bg1">
                    <a:lumMod val="50000"/>
                  </a:schemeClr>
                </a:solidFill>
              </a:rPr>
              <a:t>queue </a:t>
            </a:r>
            <a:r>
              <a:rPr lang="en-US" dirty="0" smtClean="0">
                <a:solidFill>
                  <a:schemeClr val="bg1">
                    <a:lumMod val="50000"/>
                  </a:schemeClr>
                </a:solidFill>
              </a:rPr>
              <a:t>applications</a:t>
            </a:r>
          </a:p>
          <a:p>
            <a:pPr lvl="1"/>
            <a:r>
              <a:rPr lang="en-US" dirty="0">
                <a:solidFill>
                  <a:schemeClr val="bg1">
                    <a:lumMod val="50000"/>
                  </a:schemeClr>
                </a:solidFill>
              </a:rPr>
              <a:t>Homework: </a:t>
            </a:r>
            <a:r>
              <a:rPr lang="en-US" dirty="0" smtClean="0">
                <a:solidFill>
                  <a:schemeClr val="bg1">
                    <a:lumMod val="50000"/>
                  </a:schemeClr>
                </a:solidFill>
              </a:rPr>
              <a:t>palindromes</a:t>
            </a:r>
            <a:endParaRPr lang="en-US" dirty="0">
              <a:solidFill>
                <a:schemeClr val="bg1">
                  <a:lumMod val="50000"/>
                </a:schemeClr>
              </a:solidFill>
            </a:endParaRPr>
          </a:p>
          <a:p>
            <a:pPr lvl="1"/>
            <a:r>
              <a:rPr lang="en-US" dirty="0">
                <a:solidFill>
                  <a:schemeClr val="bg1">
                    <a:lumMod val="50000"/>
                  </a:schemeClr>
                </a:solidFill>
              </a:rPr>
              <a:t>Book: other </a:t>
            </a:r>
            <a:r>
              <a:rPr lang="en-US" dirty="0" smtClean="0">
                <a:solidFill>
                  <a:schemeClr val="bg1">
                    <a:lumMod val="50000"/>
                  </a:schemeClr>
                </a:solidFill>
              </a:rPr>
              <a:t>examples</a:t>
            </a:r>
            <a:endParaRPr lang="en-US" dirty="0">
              <a:solidFill>
                <a:schemeClr val="bg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87331471"/>
              </p:ext>
            </p:extLst>
          </p:nvPr>
        </p:nvGraphicFramePr>
        <p:xfrm>
          <a:off x="5486400" y="996315"/>
          <a:ext cx="3192780" cy="1767840"/>
        </p:xfrm>
        <a:graphic>
          <a:graphicData uri="http://schemas.openxmlformats.org/drawingml/2006/table">
            <a:tbl>
              <a:tblPr firstRow="1" firstCol="1" bandRow="1">
                <a:tableStyleId>{5C22544A-7EE6-4342-B048-85BDC9FD1C3A}</a:tableStyleId>
              </a:tblPr>
              <a:tblGrid>
                <a:gridCol w="3192780"/>
              </a:tblGrid>
              <a:tr h="0">
                <a:tc>
                  <a:txBody>
                    <a:bodyPr/>
                    <a:lstStyle/>
                    <a:p>
                      <a:pPr algn="ctr">
                        <a:spcAft>
                          <a:spcPts val="0"/>
                        </a:spcAft>
                      </a:pPr>
                      <a:r>
                        <a:rPr lang="en-US" sz="1800" dirty="0" err="1" smtClean="0">
                          <a:effectLst/>
                        </a:rPr>
                        <a:t>queueADT</a:t>
                      </a:r>
                      <a:r>
                        <a:rPr lang="en-US" sz="1800" dirty="0" smtClean="0">
                          <a:effectLst/>
                        </a:rPr>
                        <a:t>&lt;Type&gt;</a:t>
                      </a:r>
                      <a:endParaRPr lang="en-US" sz="1600" dirty="0">
                        <a:effectLst/>
                        <a:latin typeface="Calibri"/>
                      </a:endParaRPr>
                    </a:p>
                  </a:txBody>
                  <a:tcPr marL="68580" marR="68580" marT="0" marB="0"/>
                </a:tc>
              </a:tr>
              <a:tr h="0">
                <a:tc>
                  <a:txBody>
                    <a:bodyPr/>
                    <a:lstStyle/>
                    <a:p>
                      <a:pPr>
                        <a:spcAft>
                          <a:spcPts val="0"/>
                        </a:spcAft>
                      </a:pPr>
                      <a:r>
                        <a:rPr lang="en-US" sz="1600" dirty="0" smtClean="0">
                          <a:effectLst/>
                          <a:latin typeface="Calibri"/>
                        </a:rPr>
                        <a:t>+ </a:t>
                      </a:r>
                      <a:r>
                        <a:rPr lang="en-US" sz="1600" dirty="0" err="1" smtClean="0">
                          <a:effectLst/>
                          <a:latin typeface="Calibri"/>
                        </a:rPr>
                        <a:t>enqueue</a:t>
                      </a:r>
                      <a:r>
                        <a:rPr lang="en-US" sz="1600" dirty="0" smtClean="0">
                          <a:effectLst/>
                          <a:latin typeface="Calibri"/>
                        </a:rPr>
                        <a:t>(Type Item)</a:t>
                      </a:r>
                    </a:p>
                    <a:p>
                      <a:pPr>
                        <a:spcAft>
                          <a:spcPts val="0"/>
                        </a:spcAft>
                      </a:pPr>
                      <a:r>
                        <a:rPr lang="en-US" sz="1600" dirty="0" smtClean="0">
                          <a:effectLst/>
                          <a:latin typeface="Calibri"/>
                        </a:rPr>
                        <a:t>+ </a:t>
                      </a:r>
                      <a:r>
                        <a:rPr lang="en-US" sz="1600" dirty="0" err="1" smtClean="0">
                          <a:effectLst/>
                          <a:latin typeface="Calibri"/>
                        </a:rPr>
                        <a:t>dequeue</a:t>
                      </a:r>
                      <a:r>
                        <a:rPr lang="en-US" sz="1600" dirty="0" smtClean="0">
                          <a:effectLst/>
                          <a:latin typeface="Calibri"/>
                        </a:rPr>
                        <a:t>()</a:t>
                      </a:r>
                    </a:p>
                    <a:p>
                      <a:pPr>
                        <a:spcAft>
                          <a:spcPts val="0"/>
                        </a:spcAft>
                      </a:pPr>
                      <a:r>
                        <a:rPr lang="en-US" sz="1600" dirty="0" smtClean="0">
                          <a:effectLst/>
                          <a:latin typeface="Calibri"/>
                        </a:rPr>
                        <a:t>+ front() :Type</a:t>
                      </a:r>
                    </a:p>
                    <a:p>
                      <a:pPr>
                        <a:spcAft>
                          <a:spcPts val="0"/>
                        </a:spcAft>
                      </a:pPr>
                      <a:r>
                        <a:rPr lang="en-US" sz="1600" dirty="0" smtClean="0">
                          <a:effectLst/>
                          <a:latin typeface="Calibri"/>
                        </a:rPr>
                        <a:t>+ rear() :Type</a:t>
                      </a:r>
                      <a:endParaRPr lang="en-US" sz="1600" dirty="0">
                        <a:effectLst/>
                        <a:latin typeface="Calibri"/>
                      </a:endParaRPr>
                    </a:p>
                  </a:txBody>
                  <a:tcPr marL="68580" marR="68580" marT="0" marB="0"/>
                </a:tc>
              </a:tr>
              <a:tr h="0">
                <a:tc>
                  <a:txBody>
                    <a:bodyPr/>
                    <a:lstStyle/>
                    <a:p>
                      <a:pPr>
                        <a:spcAft>
                          <a:spcPts val="0"/>
                        </a:spcAft>
                      </a:pPr>
                      <a:endParaRPr lang="en-US" sz="1600" dirty="0">
                        <a:effectLst/>
                        <a:latin typeface="Calibri"/>
                      </a:endParaRPr>
                    </a:p>
                  </a:txBody>
                  <a:tcPr marL="68580" marR="68580" marT="0" marB="0"/>
                </a:tc>
              </a:tr>
              <a:tr h="0">
                <a:tc>
                  <a:txBody>
                    <a:bodyPr/>
                    <a:lstStyle/>
                    <a:p>
                      <a:pPr>
                        <a:spcAft>
                          <a:spcPts val="0"/>
                        </a:spcAft>
                      </a:pPr>
                      <a:r>
                        <a:rPr lang="en-US" sz="1800" dirty="0" smtClean="0">
                          <a:effectLst/>
                        </a:rPr>
                        <a:t> </a:t>
                      </a:r>
                      <a:endParaRPr lang="en-US" sz="16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212081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a:xfrm>
            <a:off x="457200" y="1066800"/>
            <a:ext cx="4953000" cy="5059363"/>
          </a:xfrm>
        </p:spPr>
        <p:txBody>
          <a:bodyPr>
            <a:normAutofit fontScale="85000" lnSpcReduction="10000"/>
          </a:bodyPr>
          <a:lstStyle/>
          <a:p>
            <a:r>
              <a:rPr lang="en-US" dirty="0" smtClean="0">
                <a:solidFill>
                  <a:schemeClr val="bg1">
                    <a:lumMod val="50000"/>
                  </a:schemeClr>
                </a:solidFill>
              </a:rPr>
              <a:t>Queue operations</a:t>
            </a:r>
          </a:p>
          <a:p>
            <a:pPr lvl="1"/>
            <a:r>
              <a:rPr lang="en-US" dirty="0" err="1" smtClean="0">
                <a:solidFill>
                  <a:schemeClr val="bg1">
                    <a:lumMod val="50000"/>
                  </a:schemeClr>
                </a:solidFill>
              </a:rPr>
              <a:t>enqueue</a:t>
            </a:r>
            <a:r>
              <a:rPr lang="en-US" dirty="0" smtClean="0">
                <a:solidFill>
                  <a:schemeClr val="bg1">
                    <a:lumMod val="50000"/>
                  </a:schemeClr>
                </a:solidFill>
              </a:rPr>
              <a:t>, </a:t>
            </a:r>
            <a:r>
              <a:rPr lang="en-US" dirty="0" err="1" smtClean="0">
                <a:solidFill>
                  <a:schemeClr val="bg1">
                    <a:lumMod val="50000"/>
                  </a:schemeClr>
                </a:solidFill>
              </a:rPr>
              <a:t>dequeue</a:t>
            </a:r>
            <a:r>
              <a:rPr lang="en-US" dirty="0" smtClean="0">
                <a:solidFill>
                  <a:schemeClr val="bg1">
                    <a:lumMod val="50000"/>
                  </a:schemeClr>
                </a:solidFill>
              </a:rPr>
              <a:t>, front… </a:t>
            </a:r>
            <a:r>
              <a:rPr lang="en-US" dirty="0">
                <a:solidFill>
                  <a:schemeClr val="bg1">
                    <a:lumMod val="50000"/>
                  </a:schemeClr>
                </a:solidFill>
              </a:rPr>
              <a:t>all O(1)</a:t>
            </a:r>
          </a:p>
          <a:p>
            <a:pPr lvl="1"/>
            <a:r>
              <a:rPr lang="en-US" dirty="0" smtClean="0">
                <a:solidFill>
                  <a:schemeClr val="bg1">
                    <a:lumMod val="50000"/>
                  </a:schemeClr>
                </a:solidFill>
              </a:rPr>
              <a:t>FIFO</a:t>
            </a:r>
            <a:endParaRPr lang="en-US" dirty="0">
              <a:solidFill>
                <a:schemeClr val="bg1">
                  <a:lumMod val="50000"/>
                </a:schemeClr>
              </a:solidFill>
            </a:endParaRPr>
          </a:p>
          <a:p>
            <a:endParaRPr lang="en-US" dirty="0" smtClean="0"/>
          </a:p>
          <a:p>
            <a:r>
              <a:rPr lang="en-US" b="1" dirty="0" smtClean="0"/>
              <a:t>Implement </a:t>
            </a:r>
            <a:r>
              <a:rPr lang="en-US" b="1" dirty="0"/>
              <a:t>a queue as an array</a:t>
            </a:r>
          </a:p>
          <a:p>
            <a:pPr lvl="1"/>
            <a:r>
              <a:rPr lang="en-US" dirty="0" smtClean="0"/>
              <a:t>Statically </a:t>
            </a:r>
            <a:r>
              <a:rPr lang="en-US" dirty="0"/>
              <a:t>and dynamically allocated</a:t>
            </a:r>
          </a:p>
          <a:p>
            <a:pPr lvl="1"/>
            <a:r>
              <a:rPr lang="en-US" dirty="0" smtClean="0"/>
              <a:t>Linear and Circular</a:t>
            </a:r>
            <a:endParaRPr lang="en-US" dirty="0"/>
          </a:p>
          <a:p>
            <a:pPr lvl="1"/>
            <a:endParaRPr lang="en-US" dirty="0" smtClean="0"/>
          </a:p>
          <a:p>
            <a:r>
              <a:rPr lang="en-US" dirty="0" smtClean="0">
                <a:solidFill>
                  <a:schemeClr val="bg1">
                    <a:lumMod val="50000"/>
                  </a:schemeClr>
                </a:solidFill>
              </a:rPr>
              <a:t>Implement </a:t>
            </a:r>
            <a:r>
              <a:rPr lang="en-US" dirty="0">
                <a:solidFill>
                  <a:schemeClr val="bg1">
                    <a:lumMod val="50000"/>
                  </a:schemeClr>
                </a:solidFill>
              </a:rPr>
              <a:t>a queue as a linked list</a:t>
            </a:r>
          </a:p>
          <a:p>
            <a:endParaRPr lang="en-US" dirty="0" smtClean="0">
              <a:solidFill>
                <a:schemeClr val="bg1">
                  <a:lumMod val="50000"/>
                </a:schemeClr>
              </a:solidFill>
            </a:endParaRPr>
          </a:p>
          <a:p>
            <a:r>
              <a:rPr lang="en-US" dirty="0" smtClean="0">
                <a:solidFill>
                  <a:schemeClr val="bg1">
                    <a:lumMod val="50000"/>
                  </a:schemeClr>
                </a:solidFill>
              </a:rPr>
              <a:t>Discover </a:t>
            </a:r>
            <a:r>
              <a:rPr lang="en-US" dirty="0">
                <a:solidFill>
                  <a:schemeClr val="bg1">
                    <a:lumMod val="50000"/>
                  </a:schemeClr>
                </a:solidFill>
              </a:rPr>
              <a:t>queue </a:t>
            </a:r>
            <a:r>
              <a:rPr lang="en-US" dirty="0" smtClean="0">
                <a:solidFill>
                  <a:schemeClr val="bg1">
                    <a:lumMod val="50000"/>
                  </a:schemeClr>
                </a:solidFill>
              </a:rPr>
              <a:t>applications</a:t>
            </a:r>
          </a:p>
          <a:p>
            <a:pPr lvl="1"/>
            <a:r>
              <a:rPr lang="en-US" dirty="0">
                <a:solidFill>
                  <a:schemeClr val="bg1">
                    <a:lumMod val="50000"/>
                  </a:schemeClr>
                </a:solidFill>
              </a:rPr>
              <a:t>Homework: </a:t>
            </a:r>
            <a:r>
              <a:rPr lang="en-US" dirty="0" smtClean="0">
                <a:solidFill>
                  <a:schemeClr val="bg1">
                    <a:lumMod val="50000"/>
                  </a:schemeClr>
                </a:solidFill>
              </a:rPr>
              <a:t>palindromes</a:t>
            </a:r>
            <a:endParaRPr lang="en-US" dirty="0">
              <a:solidFill>
                <a:schemeClr val="bg1">
                  <a:lumMod val="50000"/>
                </a:schemeClr>
              </a:solidFill>
            </a:endParaRPr>
          </a:p>
          <a:p>
            <a:pPr lvl="1"/>
            <a:r>
              <a:rPr lang="en-US" dirty="0">
                <a:solidFill>
                  <a:schemeClr val="bg1">
                    <a:lumMod val="50000"/>
                  </a:schemeClr>
                </a:solidFill>
              </a:rPr>
              <a:t>Book: other examples</a:t>
            </a:r>
          </a:p>
          <a:p>
            <a:pPr lvl="1"/>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86726"/>
            <a:ext cx="4191000" cy="17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519362" cy="269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032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a:xfrm>
            <a:off x="457200" y="1066800"/>
            <a:ext cx="4800600" cy="5059363"/>
          </a:xfrm>
        </p:spPr>
        <p:txBody>
          <a:bodyPr>
            <a:normAutofit fontScale="85000" lnSpcReduction="10000"/>
          </a:bodyPr>
          <a:lstStyle/>
          <a:p>
            <a:r>
              <a:rPr lang="en-US" dirty="0" smtClean="0">
                <a:solidFill>
                  <a:schemeClr val="bg1">
                    <a:lumMod val="50000"/>
                  </a:schemeClr>
                </a:solidFill>
              </a:rPr>
              <a:t>Queue operations</a:t>
            </a:r>
          </a:p>
          <a:p>
            <a:pPr lvl="1"/>
            <a:r>
              <a:rPr lang="en-US" dirty="0" err="1" smtClean="0">
                <a:solidFill>
                  <a:schemeClr val="bg1">
                    <a:lumMod val="50000"/>
                  </a:schemeClr>
                </a:solidFill>
              </a:rPr>
              <a:t>enqueue</a:t>
            </a:r>
            <a:r>
              <a:rPr lang="en-US" dirty="0" smtClean="0">
                <a:solidFill>
                  <a:schemeClr val="bg1">
                    <a:lumMod val="50000"/>
                  </a:schemeClr>
                </a:solidFill>
              </a:rPr>
              <a:t>, </a:t>
            </a:r>
            <a:r>
              <a:rPr lang="en-US" dirty="0" err="1" smtClean="0">
                <a:solidFill>
                  <a:schemeClr val="bg1">
                    <a:lumMod val="50000"/>
                  </a:schemeClr>
                </a:solidFill>
              </a:rPr>
              <a:t>dequeue</a:t>
            </a:r>
            <a:r>
              <a:rPr lang="en-US" dirty="0" smtClean="0">
                <a:solidFill>
                  <a:schemeClr val="bg1">
                    <a:lumMod val="50000"/>
                  </a:schemeClr>
                </a:solidFill>
              </a:rPr>
              <a:t>, front… </a:t>
            </a:r>
            <a:r>
              <a:rPr lang="en-US" dirty="0">
                <a:solidFill>
                  <a:schemeClr val="bg1">
                    <a:lumMod val="50000"/>
                  </a:schemeClr>
                </a:solidFill>
              </a:rPr>
              <a:t>all O(1)</a:t>
            </a:r>
          </a:p>
          <a:p>
            <a:pPr lvl="1"/>
            <a:r>
              <a:rPr lang="en-US" dirty="0" smtClean="0">
                <a:solidFill>
                  <a:schemeClr val="bg1">
                    <a:lumMod val="50000"/>
                  </a:schemeClr>
                </a:solidFill>
              </a:rPr>
              <a:t>FIFO</a:t>
            </a:r>
            <a:endParaRPr lang="en-US" dirty="0">
              <a:solidFill>
                <a:schemeClr val="bg1">
                  <a:lumMod val="50000"/>
                </a:schemeClr>
              </a:solidFill>
            </a:endParaRPr>
          </a:p>
          <a:p>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queue as an array</a:t>
            </a:r>
          </a:p>
          <a:p>
            <a:pPr lvl="1"/>
            <a:r>
              <a:rPr lang="en-US" dirty="0" smtClean="0">
                <a:solidFill>
                  <a:schemeClr val="bg1">
                    <a:lumMod val="50000"/>
                  </a:schemeClr>
                </a:solidFill>
              </a:rPr>
              <a:t>Statically </a:t>
            </a:r>
            <a:r>
              <a:rPr lang="en-US" dirty="0">
                <a:solidFill>
                  <a:schemeClr val="bg1">
                    <a:lumMod val="50000"/>
                  </a:schemeClr>
                </a:solidFill>
              </a:rPr>
              <a:t>and dynamically allocated</a:t>
            </a:r>
          </a:p>
          <a:p>
            <a:pPr lvl="1"/>
            <a:r>
              <a:rPr lang="en-US" dirty="0" smtClean="0">
                <a:solidFill>
                  <a:schemeClr val="bg1">
                    <a:lumMod val="50000"/>
                  </a:schemeClr>
                </a:solidFill>
              </a:rPr>
              <a:t>Linear and Circular</a:t>
            </a:r>
            <a:endParaRPr lang="en-US" dirty="0">
              <a:solidFill>
                <a:schemeClr val="bg1">
                  <a:lumMod val="50000"/>
                </a:schemeClr>
              </a:solidFill>
            </a:endParaRPr>
          </a:p>
          <a:p>
            <a:pPr lvl="1"/>
            <a:endParaRPr lang="en-US" dirty="0" smtClean="0"/>
          </a:p>
          <a:p>
            <a:r>
              <a:rPr lang="en-US" b="1" dirty="0" smtClean="0"/>
              <a:t>Implement queue </a:t>
            </a:r>
            <a:r>
              <a:rPr lang="en-US" b="1" dirty="0"/>
              <a:t>as a linked list</a:t>
            </a:r>
          </a:p>
          <a:p>
            <a:endParaRPr lang="en-US" dirty="0" smtClean="0"/>
          </a:p>
          <a:p>
            <a:r>
              <a:rPr lang="en-US" dirty="0" smtClean="0">
                <a:solidFill>
                  <a:schemeClr val="bg1">
                    <a:lumMod val="50000"/>
                  </a:schemeClr>
                </a:solidFill>
              </a:rPr>
              <a:t>Discover </a:t>
            </a:r>
            <a:r>
              <a:rPr lang="en-US" dirty="0">
                <a:solidFill>
                  <a:schemeClr val="bg1">
                    <a:lumMod val="50000"/>
                  </a:schemeClr>
                </a:solidFill>
              </a:rPr>
              <a:t>queue </a:t>
            </a:r>
            <a:r>
              <a:rPr lang="en-US" dirty="0" smtClean="0">
                <a:solidFill>
                  <a:schemeClr val="bg1">
                    <a:lumMod val="50000"/>
                  </a:schemeClr>
                </a:solidFill>
              </a:rPr>
              <a:t>applications</a:t>
            </a:r>
          </a:p>
          <a:p>
            <a:pPr lvl="1"/>
            <a:r>
              <a:rPr lang="en-US" dirty="0">
                <a:solidFill>
                  <a:schemeClr val="bg1">
                    <a:lumMod val="50000"/>
                  </a:schemeClr>
                </a:solidFill>
              </a:rPr>
              <a:t>Homework: </a:t>
            </a:r>
            <a:r>
              <a:rPr lang="en-US" dirty="0" smtClean="0">
                <a:solidFill>
                  <a:schemeClr val="bg1">
                    <a:lumMod val="50000"/>
                  </a:schemeClr>
                </a:solidFill>
              </a:rPr>
              <a:t>palindromes</a:t>
            </a:r>
            <a:endParaRPr lang="en-US" dirty="0">
              <a:solidFill>
                <a:schemeClr val="bg1">
                  <a:lumMod val="50000"/>
                </a:schemeClr>
              </a:solidFill>
            </a:endParaRPr>
          </a:p>
          <a:p>
            <a:pPr lvl="1"/>
            <a:r>
              <a:rPr lang="en-US" dirty="0">
                <a:solidFill>
                  <a:schemeClr val="bg1">
                    <a:lumMod val="50000"/>
                  </a:schemeClr>
                </a:solidFill>
              </a:rPr>
              <a:t>Book: other </a:t>
            </a:r>
            <a:r>
              <a:rPr lang="en-US" dirty="0" smtClean="0">
                <a:solidFill>
                  <a:schemeClr val="bg1">
                    <a:lumMod val="50000"/>
                  </a:schemeClr>
                </a:solidFill>
              </a:rPr>
              <a:t>examples</a:t>
            </a:r>
          </a:p>
          <a:p>
            <a:pPr lvl="1"/>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00820"/>
            <a:ext cx="4438650" cy="129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91070"/>
            <a:ext cx="21717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578" y="2107594"/>
            <a:ext cx="4857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732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a:xfrm>
            <a:off x="457200" y="1066800"/>
            <a:ext cx="4800600" cy="5059363"/>
          </a:xfrm>
        </p:spPr>
        <p:txBody>
          <a:bodyPr>
            <a:normAutofit fontScale="85000" lnSpcReduction="10000"/>
          </a:bodyPr>
          <a:lstStyle/>
          <a:p>
            <a:r>
              <a:rPr lang="en-US" dirty="0" smtClean="0">
                <a:solidFill>
                  <a:schemeClr val="bg1">
                    <a:lumMod val="50000"/>
                  </a:schemeClr>
                </a:solidFill>
              </a:rPr>
              <a:t>Queue operations</a:t>
            </a:r>
          </a:p>
          <a:p>
            <a:pPr lvl="1"/>
            <a:r>
              <a:rPr lang="en-US" dirty="0" err="1" smtClean="0">
                <a:solidFill>
                  <a:schemeClr val="bg1">
                    <a:lumMod val="50000"/>
                  </a:schemeClr>
                </a:solidFill>
              </a:rPr>
              <a:t>enqueue</a:t>
            </a:r>
            <a:r>
              <a:rPr lang="en-US" dirty="0" smtClean="0">
                <a:solidFill>
                  <a:schemeClr val="bg1">
                    <a:lumMod val="50000"/>
                  </a:schemeClr>
                </a:solidFill>
              </a:rPr>
              <a:t>, </a:t>
            </a:r>
            <a:r>
              <a:rPr lang="en-US" dirty="0" err="1" smtClean="0">
                <a:solidFill>
                  <a:schemeClr val="bg1">
                    <a:lumMod val="50000"/>
                  </a:schemeClr>
                </a:solidFill>
              </a:rPr>
              <a:t>dequeue</a:t>
            </a:r>
            <a:r>
              <a:rPr lang="en-US" dirty="0" smtClean="0">
                <a:solidFill>
                  <a:schemeClr val="bg1">
                    <a:lumMod val="50000"/>
                  </a:schemeClr>
                </a:solidFill>
              </a:rPr>
              <a:t>, front… </a:t>
            </a:r>
            <a:r>
              <a:rPr lang="en-US" dirty="0">
                <a:solidFill>
                  <a:schemeClr val="bg1">
                    <a:lumMod val="50000"/>
                  </a:schemeClr>
                </a:solidFill>
              </a:rPr>
              <a:t>all O(1)</a:t>
            </a:r>
          </a:p>
          <a:p>
            <a:pPr lvl="1"/>
            <a:r>
              <a:rPr lang="en-US" dirty="0" smtClean="0">
                <a:solidFill>
                  <a:schemeClr val="bg1">
                    <a:lumMod val="50000"/>
                  </a:schemeClr>
                </a:solidFill>
              </a:rPr>
              <a:t>FIFO</a:t>
            </a:r>
            <a:endParaRPr lang="en-US" dirty="0">
              <a:solidFill>
                <a:schemeClr val="bg1">
                  <a:lumMod val="50000"/>
                </a:schemeClr>
              </a:solidFill>
            </a:endParaRPr>
          </a:p>
          <a:p>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queue as an array</a:t>
            </a:r>
          </a:p>
          <a:p>
            <a:pPr lvl="1"/>
            <a:r>
              <a:rPr lang="en-US" dirty="0" smtClean="0">
                <a:solidFill>
                  <a:schemeClr val="bg1">
                    <a:lumMod val="50000"/>
                  </a:schemeClr>
                </a:solidFill>
              </a:rPr>
              <a:t>Statically </a:t>
            </a:r>
            <a:r>
              <a:rPr lang="en-US" dirty="0">
                <a:solidFill>
                  <a:schemeClr val="bg1">
                    <a:lumMod val="50000"/>
                  </a:schemeClr>
                </a:solidFill>
              </a:rPr>
              <a:t>and dynamically allocated</a:t>
            </a:r>
          </a:p>
          <a:p>
            <a:pPr lvl="1"/>
            <a:r>
              <a:rPr lang="en-US" dirty="0" smtClean="0">
                <a:solidFill>
                  <a:schemeClr val="bg1">
                    <a:lumMod val="50000"/>
                  </a:schemeClr>
                </a:solidFill>
              </a:rPr>
              <a:t>Linear and Circular</a:t>
            </a:r>
            <a:endParaRPr lang="en-US" dirty="0">
              <a:solidFill>
                <a:schemeClr val="bg1">
                  <a:lumMod val="50000"/>
                </a:schemeClr>
              </a:solidFill>
            </a:endParaRPr>
          </a:p>
          <a:p>
            <a:pPr lvl="1"/>
            <a:endParaRPr lang="en-US" dirty="0" smtClean="0">
              <a:solidFill>
                <a:schemeClr val="bg1">
                  <a:lumMod val="50000"/>
                </a:schemeClr>
              </a:solidFill>
            </a:endParaRPr>
          </a:p>
          <a:p>
            <a:r>
              <a:rPr lang="en-US" dirty="0" smtClean="0">
                <a:solidFill>
                  <a:schemeClr val="bg1">
                    <a:lumMod val="50000"/>
                  </a:schemeClr>
                </a:solidFill>
              </a:rPr>
              <a:t>Implement </a:t>
            </a:r>
            <a:r>
              <a:rPr lang="en-US" dirty="0">
                <a:solidFill>
                  <a:schemeClr val="bg1">
                    <a:lumMod val="50000"/>
                  </a:schemeClr>
                </a:solidFill>
              </a:rPr>
              <a:t>a queue as a linked list</a:t>
            </a:r>
          </a:p>
          <a:p>
            <a:endParaRPr lang="en-US" dirty="0" smtClean="0"/>
          </a:p>
          <a:p>
            <a:r>
              <a:rPr lang="en-US" b="1" dirty="0" smtClean="0"/>
              <a:t>Discover </a:t>
            </a:r>
            <a:r>
              <a:rPr lang="en-US" b="1" dirty="0"/>
              <a:t>queue </a:t>
            </a:r>
            <a:r>
              <a:rPr lang="en-US" b="1" dirty="0" smtClean="0"/>
              <a:t>applications</a:t>
            </a:r>
          </a:p>
          <a:p>
            <a:pPr lvl="1"/>
            <a:r>
              <a:rPr lang="en-US" dirty="0"/>
              <a:t>Homework: </a:t>
            </a:r>
            <a:r>
              <a:rPr lang="en-US" dirty="0" smtClean="0"/>
              <a:t>palindromes</a:t>
            </a:r>
            <a:endParaRPr lang="en-US" dirty="0"/>
          </a:p>
          <a:p>
            <a:pPr lvl="1"/>
            <a:r>
              <a:rPr lang="en-US" dirty="0"/>
              <a:t>Book: other examples</a:t>
            </a:r>
          </a:p>
          <a:p>
            <a:pPr lvl="1"/>
            <a:endParaRPr lang="en-US" dirty="0"/>
          </a:p>
          <a:p>
            <a:endParaRPr lang="en-US" dirty="0"/>
          </a:p>
        </p:txBody>
      </p:sp>
    </p:spTree>
    <p:extLst>
      <p:ext uri="{BB962C8B-B14F-4D97-AF65-F5344CB8AC3E}">
        <p14:creationId xmlns:p14="http://schemas.microsoft.com/office/powerpoint/2010/main" val="2871450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5">
                <a:lumMod val="20000"/>
                <a:lumOff val="8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 Queues</a:t>
            </a:r>
            <a:endParaRPr lang="en-US" dirty="0"/>
          </a:p>
        </p:txBody>
      </p:sp>
      <p:sp>
        <p:nvSpPr>
          <p:cNvPr id="3" name="Content Placeholder 2"/>
          <p:cNvSpPr>
            <a:spLocks noGrp="1"/>
          </p:cNvSpPr>
          <p:nvPr>
            <p:ph idx="1"/>
          </p:nvPr>
        </p:nvSpPr>
        <p:spPr>
          <a:xfrm>
            <a:off x="457200" y="1066801"/>
            <a:ext cx="8229600" cy="2057400"/>
          </a:xfrm>
        </p:spPr>
        <p:txBody>
          <a:bodyPr/>
          <a:lstStyle/>
          <a:p>
            <a:r>
              <a:rPr lang="en-US" dirty="0"/>
              <a:t>Assume a queue of size 5 with </a:t>
            </a:r>
            <a:r>
              <a:rPr lang="en-US" dirty="0" smtClean="0"/>
              <a:t>the following values inserted sequentially:</a:t>
            </a:r>
          </a:p>
          <a:p>
            <a:pPr lvl="1"/>
            <a:r>
              <a:rPr lang="en-US" dirty="0" smtClean="0"/>
              <a:t>30, 40, 10, 50, 21</a:t>
            </a:r>
          </a:p>
          <a:p>
            <a:r>
              <a:rPr lang="en-US" dirty="0" smtClean="0"/>
              <a:t>Describe or illustrate the resulting queue</a:t>
            </a:r>
            <a:endParaRPr lang="en-US" dirty="0"/>
          </a:p>
        </p:txBody>
      </p:sp>
      <p:cxnSp>
        <p:nvCxnSpPr>
          <p:cNvPr id="5" name="Straight Connector 4"/>
          <p:cNvCxnSpPr/>
          <p:nvPr/>
        </p:nvCxnSpPr>
        <p:spPr>
          <a:xfrm>
            <a:off x="1371600" y="3505200"/>
            <a:ext cx="57912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71600" y="4724400"/>
            <a:ext cx="57912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26621" y="4812268"/>
            <a:ext cx="684803" cy="369332"/>
          </a:xfrm>
          <a:prstGeom prst="rect">
            <a:avLst/>
          </a:prstGeom>
          <a:noFill/>
        </p:spPr>
        <p:txBody>
          <a:bodyPr wrap="none" rtlCol="0">
            <a:spAutoFit/>
          </a:bodyPr>
          <a:lstStyle/>
          <a:p>
            <a:r>
              <a:rPr lang="en-US" dirty="0" smtClean="0"/>
              <a:t>Front</a:t>
            </a:r>
            <a:endParaRPr lang="en-US" dirty="0"/>
          </a:p>
        </p:txBody>
      </p:sp>
      <p:sp>
        <p:nvSpPr>
          <p:cNvPr id="8" name="TextBox 7"/>
          <p:cNvSpPr txBox="1"/>
          <p:nvPr/>
        </p:nvSpPr>
        <p:spPr>
          <a:xfrm>
            <a:off x="1029198" y="4812268"/>
            <a:ext cx="556563"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15385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gradFill>
          <a:gsLst>
            <a:gs pos="0">
              <a:schemeClr val="tx2">
                <a:lumMod val="20000"/>
                <a:lumOff val="80000"/>
              </a:schemeClr>
            </a:gs>
            <a:gs pos="50000">
              <a:schemeClr val="accent5">
                <a:lumMod val="20000"/>
                <a:lumOff val="8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 Queues</a:t>
            </a:r>
            <a:endParaRPr lang="en-US" dirty="0"/>
          </a:p>
        </p:txBody>
      </p:sp>
      <p:sp>
        <p:nvSpPr>
          <p:cNvPr id="3" name="Content Placeholder 2"/>
          <p:cNvSpPr>
            <a:spLocks noGrp="1"/>
          </p:cNvSpPr>
          <p:nvPr>
            <p:ph idx="1"/>
          </p:nvPr>
        </p:nvSpPr>
        <p:spPr>
          <a:xfrm>
            <a:off x="457200" y="1066801"/>
            <a:ext cx="8229600" cy="2057400"/>
          </a:xfrm>
        </p:spPr>
        <p:txBody>
          <a:bodyPr/>
          <a:lstStyle/>
          <a:p>
            <a:r>
              <a:rPr lang="en-US" dirty="0"/>
              <a:t>Assume a queue of size 5 with </a:t>
            </a:r>
            <a:r>
              <a:rPr lang="en-US" dirty="0" smtClean="0"/>
              <a:t>the following values inserted sequentially:</a:t>
            </a:r>
          </a:p>
          <a:p>
            <a:pPr lvl="1"/>
            <a:r>
              <a:rPr lang="en-US" dirty="0" smtClean="0"/>
              <a:t>30, 40, 10, 50, 21</a:t>
            </a:r>
          </a:p>
          <a:p>
            <a:r>
              <a:rPr lang="en-US" dirty="0" smtClean="0"/>
              <a:t>Describe or illustrate the resulting queue</a:t>
            </a:r>
            <a:endParaRPr lang="en-US" dirty="0"/>
          </a:p>
        </p:txBody>
      </p:sp>
      <p:cxnSp>
        <p:nvCxnSpPr>
          <p:cNvPr id="5" name="Straight Connector 4"/>
          <p:cNvCxnSpPr/>
          <p:nvPr/>
        </p:nvCxnSpPr>
        <p:spPr>
          <a:xfrm>
            <a:off x="1371600" y="3505200"/>
            <a:ext cx="57912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71600" y="4724400"/>
            <a:ext cx="57912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26621" y="4812268"/>
            <a:ext cx="684803" cy="369332"/>
          </a:xfrm>
          <a:prstGeom prst="rect">
            <a:avLst/>
          </a:prstGeom>
          <a:noFill/>
        </p:spPr>
        <p:txBody>
          <a:bodyPr wrap="none" rtlCol="0">
            <a:spAutoFit/>
          </a:bodyPr>
          <a:lstStyle/>
          <a:p>
            <a:r>
              <a:rPr lang="en-US" dirty="0" smtClean="0"/>
              <a:t>Front</a:t>
            </a:r>
            <a:endParaRPr lang="en-US" dirty="0"/>
          </a:p>
        </p:txBody>
      </p:sp>
      <p:sp>
        <p:nvSpPr>
          <p:cNvPr id="8" name="TextBox 7"/>
          <p:cNvSpPr txBox="1"/>
          <p:nvPr/>
        </p:nvSpPr>
        <p:spPr>
          <a:xfrm>
            <a:off x="1029198" y="4812268"/>
            <a:ext cx="556563" cy="369332"/>
          </a:xfrm>
          <a:prstGeom prst="rect">
            <a:avLst/>
          </a:prstGeom>
          <a:noFill/>
        </p:spPr>
        <p:txBody>
          <a:bodyPr wrap="none" rtlCol="0">
            <a:spAutoFit/>
          </a:bodyPr>
          <a:lstStyle/>
          <a:p>
            <a:r>
              <a:rPr lang="en-US" dirty="0" smtClean="0"/>
              <a:t>End</a:t>
            </a:r>
            <a:endParaRPr lang="en-US" dirty="0"/>
          </a:p>
        </p:txBody>
      </p:sp>
      <p:sp>
        <p:nvSpPr>
          <p:cNvPr id="9" name="TextBox 8"/>
          <p:cNvSpPr txBox="1"/>
          <p:nvPr/>
        </p:nvSpPr>
        <p:spPr>
          <a:xfrm>
            <a:off x="2195361" y="3810000"/>
            <a:ext cx="4967439" cy="707886"/>
          </a:xfrm>
          <a:prstGeom prst="rect">
            <a:avLst/>
          </a:prstGeom>
          <a:noFill/>
        </p:spPr>
        <p:txBody>
          <a:bodyPr wrap="square" rtlCol="0">
            <a:spAutoFit/>
          </a:bodyPr>
          <a:lstStyle/>
          <a:p>
            <a:pPr algn="r"/>
            <a:r>
              <a:rPr lang="en-US" sz="4000" dirty="0" smtClean="0"/>
              <a:t>21    50    </a:t>
            </a:r>
            <a:r>
              <a:rPr lang="en-US" sz="4000" dirty="0"/>
              <a:t>10    40    30</a:t>
            </a:r>
          </a:p>
        </p:txBody>
      </p:sp>
    </p:spTree>
    <p:extLst>
      <p:ext uri="{BB962C8B-B14F-4D97-AF65-F5344CB8AC3E}">
        <p14:creationId xmlns:p14="http://schemas.microsoft.com/office/powerpoint/2010/main" val="418203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a:t>Questions on:</a:t>
            </a:r>
          </a:p>
          <a:p>
            <a:pPr lvl="1"/>
            <a:r>
              <a:rPr lang="en-US" dirty="0"/>
              <a:t>Quick glance at “old” things</a:t>
            </a:r>
          </a:p>
          <a:p>
            <a:pPr lvl="1"/>
            <a:r>
              <a:rPr lang="en-US" dirty="0"/>
              <a:t>Review Stacks</a:t>
            </a:r>
          </a:p>
          <a:p>
            <a:pPr lvl="1"/>
            <a:r>
              <a:rPr lang="en-US" dirty="0"/>
              <a:t>Review Queues</a:t>
            </a:r>
          </a:p>
          <a:p>
            <a:pPr lvl="1"/>
            <a:endParaRPr lang="en-US" dirty="0"/>
          </a:p>
          <a:p>
            <a:r>
              <a:rPr lang="en-US" dirty="0"/>
              <a:t>Next</a:t>
            </a:r>
          </a:p>
          <a:p>
            <a:pPr lvl="1"/>
            <a:r>
              <a:rPr lang="en-US" dirty="0" smtClean="0"/>
              <a:t>Review </a:t>
            </a:r>
            <a:r>
              <a:rPr lang="en-US" dirty="0"/>
              <a:t>PQs</a:t>
            </a:r>
          </a:p>
          <a:p>
            <a:pPr lvl="1"/>
            <a:r>
              <a:rPr lang="en-US" dirty="0"/>
              <a:t>Creating data structures from existing basic structures</a:t>
            </a:r>
          </a:p>
          <a:p>
            <a:pPr lvl="1"/>
            <a:r>
              <a:rPr lang="en-US" dirty="0" smtClean="0"/>
              <a:t>Review </a:t>
            </a:r>
            <a:r>
              <a:rPr lang="en-US" dirty="0"/>
              <a:t>Hashing</a:t>
            </a:r>
          </a:p>
        </p:txBody>
      </p:sp>
    </p:spTree>
    <p:extLst>
      <p:ext uri="{BB962C8B-B14F-4D97-AF65-F5344CB8AC3E}">
        <p14:creationId xmlns:p14="http://schemas.microsoft.com/office/powerpoint/2010/main" val="453769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Priority Queue ADT</a:t>
            </a:r>
            <a:endParaRPr lang="en-US" dirty="0"/>
          </a:p>
        </p:txBody>
      </p:sp>
      <p:sp>
        <p:nvSpPr>
          <p:cNvPr id="3" name="Content Placeholder 2"/>
          <p:cNvSpPr>
            <a:spLocks noGrp="1"/>
          </p:cNvSpPr>
          <p:nvPr>
            <p:ph idx="1"/>
          </p:nvPr>
        </p:nvSpPr>
        <p:spPr/>
        <p:txBody>
          <a:bodyPr>
            <a:normAutofit/>
          </a:bodyPr>
          <a:lstStyle/>
          <a:p>
            <a:r>
              <a:rPr lang="en-US" sz="2800" dirty="0" smtClean="0"/>
              <a:t>A priority queue (PQ) is a restricted form of a list</a:t>
            </a:r>
          </a:p>
          <a:p>
            <a:pPr lvl="1"/>
            <a:r>
              <a:rPr lang="en-US" sz="2400" dirty="0" smtClean="0"/>
              <a:t>items are arranged according to their priorities (or keys)</a:t>
            </a:r>
          </a:p>
          <a:p>
            <a:pPr lvl="2"/>
            <a:r>
              <a:rPr lang="en-US" sz="2000" dirty="0" smtClean="0"/>
              <a:t>keys may or may not be unique</a:t>
            </a:r>
          </a:p>
          <a:p>
            <a:pPr lvl="2"/>
            <a:endParaRPr lang="en-US" sz="2000" dirty="0"/>
          </a:p>
          <a:p>
            <a:pPr lvl="1"/>
            <a:r>
              <a:rPr lang="en-US" sz="2400" dirty="0" smtClean="0"/>
              <a:t>Unlike a queue which is FIFO</a:t>
            </a:r>
          </a:p>
          <a:p>
            <a:pPr lvl="1"/>
            <a:r>
              <a:rPr lang="en-US" sz="2400" dirty="0" smtClean="0"/>
              <a:t>A </a:t>
            </a:r>
            <a:r>
              <a:rPr lang="en-US" sz="2400" b="1" dirty="0" smtClean="0"/>
              <a:t>priority queue</a:t>
            </a:r>
            <a:r>
              <a:rPr lang="en-US" sz="2400" dirty="0" smtClean="0"/>
              <a:t> removes items based on priority</a:t>
            </a:r>
            <a:endParaRPr lang="en-US" sz="24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8601"/>
            <a:ext cx="211269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125207" y="3810000"/>
            <a:ext cx="6934200" cy="2133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Each item in a </a:t>
            </a:r>
            <a:r>
              <a:rPr lang="en-US" sz="2400" dirty="0" smtClean="0">
                <a:solidFill>
                  <a:srgbClr val="FF0000"/>
                </a:solidFill>
              </a:rPr>
              <a:t>PQ</a:t>
            </a:r>
            <a:r>
              <a:rPr lang="en-US" sz="2400" dirty="0" smtClean="0"/>
              <a:t> is a </a:t>
            </a:r>
            <a:r>
              <a:rPr lang="en-US" sz="2400" dirty="0" smtClean="0">
                <a:solidFill>
                  <a:srgbClr val="FF0000"/>
                </a:solidFill>
              </a:rPr>
              <a:t>composition of 2 objects</a:t>
            </a:r>
          </a:p>
          <a:p>
            <a:pPr lvl="1"/>
            <a:r>
              <a:rPr lang="en-US" sz="2000" dirty="0" smtClean="0"/>
              <a:t>the </a:t>
            </a:r>
            <a:r>
              <a:rPr lang="en-US" sz="2000" dirty="0" smtClean="0">
                <a:solidFill>
                  <a:srgbClr val="FF0000"/>
                </a:solidFill>
              </a:rPr>
              <a:t>key</a:t>
            </a:r>
            <a:r>
              <a:rPr lang="en-US" sz="2000" dirty="0" smtClean="0"/>
              <a:t> (priority)</a:t>
            </a:r>
          </a:p>
          <a:p>
            <a:pPr lvl="1"/>
            <a:r>
              <a:rPr lang="en-US" sz="2000" dirty="0" smtClean="0"/>
              <a:t>and the </a:t>
            </a:r>
            <a:r>
              <a:rPr lang="en-US" sz="2000" dirty="0" smtClean="0">
                <a:solidFill>
                  <a:srgbClr val="FF0000"/>
                </a:solidFill>
              </a:rPr>
              <a:t>data</a:t>
            </a:r>
          </a:p>
          <a:p>
            <a:pPr lvl="2"/>
            <a:r>
              <a:rPr lang="en-US" sz="1800" dirty="0" smtClean="0"/>
              <a:t>Thus we have the pair (key, data)</a:t>
            </a:r>
          </a:p>
          <a:p>
            <a:pPr lvl="1"/>
            <a:r>
              <a:rPr lang="en-US" sz="2000" dirty="0" smtClean="0"/>
              <a:t>So we can implement this using a linked list</a:t>
            </a:r>
          </a:p>
        </p:txBody>
      </p:sp>
    </p:spTree>
    <p:extLst>
      <p:ext uri="{BB962C8B-B14F-4D97-AF65-F5344CB8AC3E}">
        <p14:creationId xmlns:p14="http://schemas.microsoft.com/office/powerpoint/2010/main" val="3240930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PQ Info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Types:</a:t>
            </a:r>
          </a:p>
          <a:p>
            <a:pPr lvl="1"/>
            <a:r>
              <a:rPr lang="en-US" b="1" dirty="0" smtClean="0">
                <a:solidFill>
                  <a:srgbClr val="FF0000"/>
                </a:solidFill>
              </a:rPr>
              <a:t>min PQ</a:t>
            </a:r>
          </a:p>
          <a:p>
            <a:pPr lvl="2"/>
            <a:r>
              <a:rPr lang="en-US" dirty="0" smtClean="0"/>
              <a:t>minimum key value is the highest priority</a:t>
            </a:r>
          </a:p>
          <a:p>
            <a:pPr lvl="1"/>
            <a:r>
              <a:rPr lang="en-US" b="1" dirty="0" smtClean="0">
                <a:solidFill>
                  <a:srgbClr val="FF0000"/>
                </a:solidFill>
              </a:rPr>
              <a:t>max PQ</a:t>
            </a:r>
          </a:p>
          <a:p>
            <a:pPr lvl="2"/>
            <a:r>
              <a:rPr lang="en-US" dirty="0" smtClean="0"/>
              <a:t>maximum key value is the highest priority</a:t>
            </a:r>
          </a:p>
          <a:p>
            <a:endParaRPr lang="en-US" dirty="0" smtClean="0"/>
          </a:p>
          <a:p>
            <a:r>
              <a:rPr lang="en-US" dirty="0" smtClean="0"/>
              <a:t>Either way must hold a </a:t>
            </a:r>
            <a:r>
              <a:rPr lang="en-US" b="1" dirty="0">
                <a:solidFill>
                  <a:srgbClr val="FF0000"/>
                </a:solidFill>
              </a:rPr>
              <a:t>T</a:t>
            </a:r>
            <a:r>
              <a:rPr lang="en-US" b="1" dirty="0" smtClean="0">
                <a:solidFill>
                  <a:srgbClr val="FF0000"/>
                </a:solidFill>
              </a:rPr>
              <a:t>otal Order Relation</a:t>
            </a:r>
          </a:p>
          <a:p>
            <a:pPr lvl="1"/>
            <a:r>
              <a:rPr lang="en-US" dirty="0" smtClean="0"/>
              <a:t>Reflexive, </a:t>
            </a:r>
            <a:r>
              <a:rPr lang="en-US" dirty="0" err="1" smtClean="0"/>
              <a:t>Antisymmetric</a:t>
            </a:r>
            <a:r>
              <a:rPr lang="en-US" dirty="0" smtClean="0"/>
              <a:t>, Transitive</a:t>
            </a:r>
          </a:p>
          <a:p>
            <a:endParaRPr lang="en-US" dirty="0"/>
          </a:p>
          <a:p>
            <a:r>
              <a:rPr lang="en-US" dirty="0" smtClean="0"/>
              <a:t>Implemented as</a:t>
            </a:r>
          </a:p>
          <a:p>
            <a:pPr lvl="1"/>
            <a:r>
              <a:rPr lang="en-US" dirty="0"/>
              <a:t>O</a:t>
            </a:r>
            <a:r>
              <a:rPr lang="en-US" dirty="0" smtClean="0"/>
              <a:t>rdered or Unordered linked list</a:t>
            </a:r>
          </a:p>
          <a:p>
            <a:pPr lvl="1"/>
            <a:r>
              <a:rPr lang="en-US" dirty="0" smtClean="0"/>
              <a:t>Implementation Determines which functions are O(1) and O(n)</a:t>
            </a:r>
          </a:p>
          <a:p>
            <a:pPr lvl="2"/>
            <a:r>
              <a:rPr lang="en-US" dirty="0" smtClean="0"/>
              <a:t>Review: </a:t>
            </a:r>
            <a:r>
              <a:rPr lang="en-US" i="1" dirty="0" err="1" smtClean="0"/>
              <a:t>insertItem</a:t>
            </a:r>
            <a:r>
              <a:rPr lang="en-US" dirty="0" smtClean="0"/>
              <a:t> and </a:t>
            </a:r>
            <a:r>
              <a:rPr lang="en-US" i="1" dirty="0" err="1" smtClean="0"/>
              <a:t>removeItem</a:t>
            </a:r>
            <a:endParaRPr lang="en-US" i="1" dirty="0" smtClean="0"/>
          </a:p>
        </p:txBody>
      </p:sp>
    </p:spTree>
    <p:extLst>
      <p:ext uri="{BB962C8B-B14F-4D97-AF65-F5344CB8AC3E}">
        <p14:creationId xmlns:p14="http://schemas.microsoft.com/office/powerpoint/2010/main" val="2831841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en-US" smtClean="0"/>
              <a:t>Priority Queues</a:t>
            </a:r>
          </a:p>
        </p:txBody>
      </p:sp>
      <p:sp>
        <p:nvSpPr>
          <p:cNvPr id="38917" name="Rectangle 3"/>
          <p:cNvSpPr>
            <a:spLocks noGrp="1" noChangeArrowheads="1"/>
          </p:cNvSpPr>
          <p:nvPr>
            <p:ph type="body" idx="1"/>
          </p:nvPr>
        </p:nvSpPr>
        <p:spPr/>
        <p:txBody>
          <a:bodyPr/>
          <a:lstStyle/>
          <a:p>
            <a:pPr eaLnBrk="1" hangingPunct="1">
              <a:lnSpc>
                <a:spcPct val="90000"/>
              </a:lnSpc>
            </a:pPr>
            <a:r>
              <a:rPr lang="en-US" altLang="en-US" dirty="0" smtClean="0"/>
              <a:t>Contrast:</a:t>
            </a:r>
          </a:p>
          <a:p>
            <a:pPr lvl="1">
              <a:lnSpc>
                <a:spcPct val="90000"/>
              </a:lnSpc>
            </a:pPr>
            <a:r>
              <a:rPr lang="en-US" altLang="en-US" dirty="0" smtClean="0"/>
              <a:t>Queue </a:t>
            </a:r>
          </a:p>
          <a:p>
            <a:pPr lvl="2">
              <a:lnSpc>
                <a:spcPct val="90000"/>
              </a:lnSpc>
            </a:pPr>
            <a:r>
              <a:rPr lang="en-US" altLang="en-US" dirty="0" smtClean="0"/>
              <a:t>structure ensures items processed in the order received</a:t>
            </a:r>
          </a:p>
          <a:p>
            <a:pPr lvl="1">
              <a:lnSpc>
                <a:spcPct val="90000"/>
              </a:lnSpc>
            </a:pPr>
            <a:r>
              <a:rPr lang="en-US" altLang="en-US" dirty="0" smtClean="0"/>
              <a:t>Priority queues</a:t>
            </a:r>
          </a:p>
          <a:p>
            <a:pPr lvl="2">
              <a:lnSpc>
                <a:spcPct val="90000"/>
              </a:lnSpc>
            </a:pPr>
            <a:r>
              <a:rPr lang="en-US" altLang="en-US" dirty="0" smtClean="0"/>
              <a:t>Customers (jobs) with higher priority pushed to the front of the queue</a:t>
            </a:r>
          </a:p>
        </p:txBody>
      </p:sp>
    </p:spTree>
    <p:extLst>
      <p:ext uri="{BB962C8B-B14F-4D97-AF65-F5344CB8AC3E}">
        <p14:creationId xmlns:p14="http://schemas.microsoft.com/office/powerpoint/2010/main" val="240236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for Test 2</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a:t>5 to 10 True or False</a:t>
            </a:r>
          </a:p>
          <a:p>
            <a:endParaRPr lang="en-US" dirty="0" smtClean="0"/>
          </a:p>
          <a:p>
            <a:r>
              <a:rPr lang="en-US" dirty="0" smtClean="0"/>
              <a:t>10 </a:t>
            </a:r>
            <a:r>
              <a:rPr lang="en-US" dirty="0"/>
              <a:t>to 15 Multiple Choice</a:t>
            </a:r>
          </a:p>
          <a:p>
            <a:endParaRPr lang="en-US" dirty="0" smtClean="0"/>
          </a:p>
          <a:p>
            <a:r>
              <a:rPr lang="en-US" dirty="0" smtClean="0"/>
              <a:t>10 </a:t>
            </a:r>
            <a:r>
              <a:rPr lang="en-US" dirty="0"/>
              <a:t>Open Answer Problems</a:t>
            </a:r>
          </a:p>
          <a:p>
            <a:pPr lvl="1"/>
            <a:r>
              <a:rPr lang="en-US" dirty="0"/>
              <a:t>At least 1 of the 10 requires the ability to read code</a:t>
            </a:r>
          </a:p>
          <a:p>
            <a:pPr lvl="1"/>
            <a:r>
              <a:rPr lang="en-US" dirty="0"/>
              <a:t>2 have parts that require coding</a:t>
            </a:r>
          </a:p>
          <a:p>
            <a:pPr lvl="2"/>
            <a:r>
              <a:rPr lang="en-US" dirty="0"/>
              <a:t>Circa 15 lines or less required for </a:t>
            </a:r>
            <a:r>
              <a:rPr lang="en-US" dirty="0" smtClean="0"/>
              <a:t>each</a:t>
            </a:r>
          </a:p>
          <a:p>
            <a:pPr lvl="2"/>
            <a:r>
              <a:rPr lang="en-US" dirty="0" smtClean="0"/>
              <a:t>Some thinking required</a:t>
            </a:r>
            <a:endParaRPr lang="en-US" dirty="0"/>
          </a:p>
        </p:txBody>
      </p:sp>
      <p:sp>
        <p:nvSpPr>
          <p:cNvPr id="4" name="AutoShape 2" descr="https://www.sap.com/global/ui/images/illustrations/0450x0250/272429_i_l_srgb_s_gl_0450_0250_rl_00_00.gif"/>
          <p:cNvSpPr>
            <a:spLocks noChangeAspect="1" noChangeArrowheads="1"/>
          </p:cNvSpPr>
          <p:nvPr/>
        </p:nvSpPr>
        <p:spPr bwMode="auto">
          <a:xfrm>
            <a:off x="63500" y="-136525"/>
            <a:ext cx="4286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548" y="228600"/>
            <a:ext cx="1485902" cy="8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5913"/>
            <a:ext cx="1312334"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613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a:t>Questions on:</a:t>
            </a:r>
          </a:p>
          <a:p>
            <a:pPr lvl="1"/>
            <a:r>
              <a:rPr lang="en-US" dirty="0"/>
              <a:t>Quick glance at “old” things</a:t>
            </a:r>
          </a:p>
          <a:p>
            <a:pPr lvl="1"/>
            <a:r>
              <a:rPr lang="en-US" dirty="0"/>
              <a:t>Review Stacks</a:t>
            </a:r>
          </a:p>
          <a:p>
            <a:pPr lvl="1"/>
            <a:r>
              <a:rPr lang="en-US" dirty="0"/>
              <a:t>Review Queues</a:t>
            </a:r>
          </a:p>
          <a:p>
            <a:pPr lvl="1"/>
            <a:r>
              <a:rPr lang="en-US" dirty="0"/>
              <a:t>Review PQs</a:t>
            </a:r>
          </a:p>
          <a:p>
            <a:pPr lvl="1"/>
            <a:endParaRPr lang="en-US" dirty="0"/>
          </a:p>
          <a:p>
            <a:r>
              <a:rPr lang="en-US" dirty="0"/>
              <a:t>Next</a:t>
            </a:r>
          </a:p>
          <a:p>
            <a:pPr lvl="1"/>
            <a:r>
              <a:rPr lang="en-US" dirty="0"/>
              <a:t>Review: Data structures from existing basic structures</a:t>
            </a:r>
          </a:p>
          <a:p>
            <a:pPr lvl="1"/>
            <a:r>
              <a:rPr lang="en-US" dirty="0" smtClean="0"/>
              <a:t>Review </a:t>
            </a:r>
            <a:r>
              <a:rPr lang="en-US" dirty="0"/>
              <a:t>Hashing</a:t>
            </a:r>
          </a:p>
        </p:txBody>
      </p:sp>
    </p:spTree>
    <p:extLst>
      <p:ext uri="{BB962C8B-B14F-4D97-AF65-F5344CB8AC3E}">
        <p14:creationId xmlns:p14="http://schemas.microsoft.com/office/powerpoint/2010/main" val="2132704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Tree>
    <p:extLst>
      <p:ext uri="{BB962C8B-B14F-4D97-AF65-F5344CB8AC3E}">
        <p14:creationId xmlns:p14="http://schemas.microsoft.com/office/powerpoint/2010/main" val="2297520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25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499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8221" y="2590800"/>
            <a:ext cx="4191000" cy="6858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0145" y="2438400"/>
            <a:ext cx="3957568" cy="7239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437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8221" y="2590800"/>
            <a:ext cx="4191000" cy="6858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0145" y="2438400"/>
            <a:ext cx="3957568" cy="7239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1434" y="3276600"/>
            <a:ext cx="4191000" cy="641131"/>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142186" y="4038600"/>
            <a:ext cx="3957568" cy="914400"/>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491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8221" y="2590800"/>
            <a:ext cx="4191000" cy="6858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0145" y="2438400"/>
            <a:ext cx="3957568" cy="7239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1434" y="3276600"/>
            <a:ext cx="4191000" cy="641131"/>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142186" y="4038600"/>
            <a:ext cx="3957568" cy="914400"/>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4343400" y="2590800"/>
            <a:ext cx="1143000" cy="1447801"/>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28745" y="5192817"/>
            <a:ext cx="3429144"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first() would require a minor</a:t>
            </a:r>
          </a:p>
          <a:p>
            <a:r>
              <a:rPr lang="en-US" dirty="0" smtClean="0"/>
              <a:t>alteration or addition to </a:t>
            </a:r>
            <a:r>
              <a:rPr lang="en-US" dirty="0" err="1" smtClean="0"/>
              <a:t>LinkedList</a:t>
            </a:r>
            <a:endParaRPr lang="en-US" dirty="0" smtClean="0"/>
          </a:p>
          <a:p>
            <a:r>
              <a:rPr lang="en-US" dirty="0" smtClean="0"/>
              <a:t>very similar to </a:t>
            </a:r>
            <a:r>
              <a:rPr lang="en-US" dirty="0" err="1" smtClean="0"/>
              <a:t>removeFront</a:t>
            </a:r>
            <a:r>
              <a:rPr lang="en-US" dirty="0" smtClean="0"/>
              <a:t>()</a:t>
            </a:r>
          </a:p>
        </p:txBody>
      </p:sp>
      <p:cxnSp>
        <p:nvCxnSpPr>
          <p:cNvPr id="19" name="Straight Arrow Connector 18"/>
          <p:cNvCxnSpPr/>
          <p:nvPr/>
        </p:nvCxnSpPr>
        <p:spPr>
          <a:xfrm flipH="1" flipV="1">
            <a:off x="4343401" y="4258003"/>
            <a:ext cx="985344" cy="924708"/>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41434" y="3917731"/>
            <a:ext cx="4191000" cy="578069"/>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2067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8221" y="2590800"/>
            <a:ext cx="4191000" cy="6858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0145" y="2438400"/>
            <a:ext cx="3957568" cy="7239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1434" y="3276600"/>
            <a:ext cx="4191000" cy="641131"/>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142186" y="4038600"/>
            <a:ext cx="3957568" cy="914400"/>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4114800" y="4343400"/>
            <a:ext cx="1027386" cy="376957"/>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28745" y="5192817"/>
            <a:ext cx="3429144"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last() would require a minor</a:t>
            </a:r>
          </a:p>
          <a:p>
            <a:r>
              <a:rPr lang="en-US" dirty="0" smtClean="0"/>
              <a:t>alteration or addition to </a:t>
            </a:r>
            <a:r>
              <a:rPr lang="en-US" dirty="0" err="1" smtClean="0"/>
              <a:t>LinkedList</a:t>
            </a:r>
            <a:endParaRPr lang="en-US" dirty="0" smtClean="0"/>
          </a:p>
          <a:p>
            <a:r>
              <a:rPr lang="en-US" dirty="0" smtClean="0"/>
              <a:t>very similar to </a:t>
            </a:r>
            <a:r>
              <a:rPr lang="en-US" dirty="0" err="1" smtClean="0"/>
              <a:t>removeBack</a:t>
            </a:r>
            <a:r>
              <a:rPr lang="en-US" dirty="0" smtClean="0"/>
              <a:t>()</a:t>
            </a:r>
          </a:p>
        </p:txBody>
      </p:sp>
      <p:cxnSp>
        <p:nvCxnSpPr>
          <p:cNvPr id="19" name="Straight Arrow Connector 18"/>
          <p:cNvCxnSpPr/>
          <p:nvPr/>
        </p:nvCxnSpPr>
        <p:spPr>
          <a:xfrm flipH="1" flipV="1">
            <a:off x="4114800" y="4720357"/>
            <a:ext cx="1213945" cy="462354"/>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41434" y="4495800"/>
            <a:ext cx="4191000" cy="457200"/>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41434" y="3917731"/>
            <a:ext cx="4191000" cy="578069"/>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983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563562"/>
          </a:xfrm>
        </p:spPr>
        <p:txBody>
          <a:bodyPr>
            <a:noAutofit/>
          </a:bodyPr>
          <a:lstStyle/>
          <a:p>
            <a:pPr eaLnBrk="1" hangingPunct="1"/>
            <a:r>
              <a:rPr lang="en-US" altLang="en-US" sz="3200" dirty="0" smtClean="0"/>
              <a:t>Double-Ended Queues &amp; Doubly Linked Lists</a:t>
            </a:r>
            <a:endParaRPr lang="en-US" altLang="en-US" sz="2800" dirty="0" smtClean="0"/>
          </a:p>
        </p:txBody>
      </p:sp>
      <p:sp>
        <p:nvSpPr>
          <p:cNvPr id="2" name="Content Placeholder 1"/>
          <p:cNvSpPr>
            <a:spLocks noGrp="1"/>
          </p:cNvSpPr>
          <p:nvPr>
            <p:ph sz="half" idx="2"/>
          </p:nvPr>
        </p:nvSpPr>
        <p:spPr>
          <a:xfrm>
            <a:off x="0" y="990600"/>
            <a:ext cx="4648200" cy="5562600"/>
          </a:xfrm>
        </p:spPr>
        <p:txBody>
          <a:bodyPr>
            <a:normAutofit fontScale="92500" lnSpcReduction="20000"/>
          </a:bodyPr>
          <a:lstStyle/>
          <a:p>
            <a:pPr>
              <a:lnSpc>
                <a:spcPct val="90000"/>
              </a:lnSpc>
              <a:buClr>
                <a:schemeClr val="tx1"/>
              </a:buClr>
              <a:defRPr/>
            </a:pPr>
            <a:r>
              <a:rPr lang="en-US" sz="2000" dirty="0"/>
              <a:t>Main </a:t>
            </a:r>
            <a:r>
              <a:rPr lang="en-US" sz="2000" dirty="0" err="1"/>
              <a:t>deque</a:t>
            </a:r>
            <a:r>
              <a:rPr lang="en-US" sz="2000" dirty="0"/>
              <a:t> operations</a:t>
            </a:r>
            <a:r>
              <a:rPr lang="en-US" sz="2000" dirty="0" smtClean="0"/>
              <a:t>:</a:t>
            </a:r>
          </a:p>
          <a:p>
            <a:pPr>
              <a:lnSpc>
                <a:spcPct val="90000"/>
              </a:lnSpc>
              <a:buClr>
                <a:schemeClr val="tx1"/>
              </a:buClr>
              <a:defRPr/>
            </a:pPr>
            <a:endParaRPr lang="en-US" sz="2000" dirty="0"/>
          </a:p>
          <a:p>
            <a:pPr lvl="1">
              <a:lnSpc>
                <a:spcPct val="90000"/>
              </a:lnSpc>
              <a:defRPr/>
            </a:pPr>
            <a:r>
              <a:rPr lang="en-US" sz="1800" b="1" dirty="0" err="1">
                <a:solidFill>
                  <a:schemeClr val="accent6">
                    <a:lumMod val="75000"/>
                  </a:schemeClr>
                </a:solidFill>
              </a:rPr>
              <a:t>insertFirst</a:t>
            </a:r>
            <a:r>
              <a:rPr lang="en-US" sz="1800" b="1" dirty="0">
                <a:solidFill>
                  <a:schemeClr val="accent6">
                    <a:lumMod val="75000"/>
                  </a:schemeClr>
                </a:solidFill>
              </a:rPr>
              <a:t>(object o)</a:t>
            </a:r>
            <a:r>
              <a:rPr lang="en-US" sz="1800" dirty="0"/>
              <a:t>: inserts element o at the beginning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insertLast</a:t>
            </a:r>
            <a:r>
              <a:rPr lang="en-US" sz="1800" b="1" dirty="0" smtClean="0">
                <a:solidFill>
                  <a:schemeClr val="accent6">
                    <a:lumMod val="75000"/>
                  </a:schemeClr>
                </a:solidFill>
              </a:rPr>
              <a:t>(object </a:t>
            </a:r>
            <a:r>
              <a:rPr lang="en-US" sz="1800" b="1" dirty="0">
                <a:solidFill>
                  <a:schemeClr val="accent6">
                    <a:lumMod val="75000"/>
                  </a:schemeClr>
                </a:solidFill>
              </a:rPr>
              <a:t>o)</a:t>
            </a:r>
            <a:r>
              <a:rPr lang="en-US" sz="1800" dirty="0"/>
              <a:t>: inserts element o at the end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removeFirst</a:t>
            </a:r>
            <a:r>
              <a:rPr lang="en-US" sz="1800" b="1" dirty="0">
                <a:solidFill>
                  <a:schemeClr val="accent6">
                    <a:lumMod val="75000"/>
                  </a:schemeClr>
                </a:solidFill>
              </a:rPr>
              <a:t>()</a:t>
            </a:r>
            <a:r>
              <a:rPr lang="en-US" sz="1800" dirty="0"/>
              <a:t>: removes and returns the element at the front of the </a:t>
            </a:r>
            <a:r>
              <a:rPr lang="en-US" sz="1800" dirty="0" err="1"/>
              <a:t>deque</a:t>
            </a:r>
            <a:endParaRPr lang="en-US" sz="1800" dirty="0"/>
          </a:p>
          <a:p>
            <a:pPr lvl="1">
              <a:lnSpc>
                <a:spcPct val="90000"/>
              </a:lnSpc>
              <a:defRPr/>
            </a:pPr>
            <a:endParaRPr lang="en-US" sz="1800" dirty="0" smtClean="0">
              <a:solidFill>
                <a:srgbClr val="FF0000"/>
              </a:solidFill>
            </a:endParaRPr>
          </a:p>
          <a:p>
            <a:pPr lvl="1">
              <a:lnSpc>
                <a:spcPct val="90000"/>
              </a:lnSpc>
              <a:defRPr/>
            </a:pPr>
            <a:r>
              <a:rPr lang="en-US" sz="1800" b="1" dirty="0" err="1" smtClean="0">
                <a:solidFill>
                  <a:schemeClr val="accent6">
                    <a:lumMod val="75000"/>
                  </a:schemeClr>
                </a:solidFill>
              </a:rPr>
              <a:t>removeLast</a:t>
            </a:r>
            <a:r>
              <a:rPr lang="en-US" sz="1800" b="1" dirty="0">
                <a:solidFill>
                  <a:schemeClr val="accent6">
                    <a:lumMod val="75000"/>
                  </a:schemeClr>
                </a:solidFill>
              </a:rPr>
              <a:t>()</a:t>
            </a:r>
            <a:r>
              <a:rPr lang="en-US" sz="1800" dirty="0"/>
              <a:t>: removes and returns the element at the end of the </a:t>
            </a:r>
            <a:r>
              <a:rPr lang="en-US" sz="1800" dirty="0" err="1"/>
              <a:t>deque</a:t>
            </a:r>
            <a:endParaRPr lang="en-US" sz="1800" dirty="0"/>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first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r>
              <a:rPr lang="en-US" altLang="en-US" sz="1800" b="1" dirty="0" smtClean="0">
                <a:solidFill>
                  <a:schemeClr val="accent6">
                    <a:lumMod val="75000"/>
                  </a:schemeClr>
                </a:solidFill>
              </a:rPr>
              <a:t>last</a:t>
            </a:r>
            <a:r>
              <a:rPr lang="en-US" altLang="en-US" sz="1800" b="1" dirty="0">
                <a:solidFill>
                  <a:schemeClr val="accent6">
                    <a:lumMod val="75000"/>
                  </a:schemeClr>
                </a:solidFill>
              </a:rPr>
              <a:t>()</a:t>
            </a:r>
            <a:r>
              <a:rPr lang="en-US" altLang="en-US" sz="1800" dirty="0"/>
              <a:t>: returns the element at the front without removing it</a:t>
            </a:r>
          </a:p>
          <a:p>
            <a:pPr lvl="1">
              <a:lnSpc>
                <a:spcPct val="90000"/>
              </a:lnSpc>
            </a:pPr>
            <a:endParaRPr lang="en-US" altLang="en-US" sz="1800" dirty="0" smtClean="0">
              <a:solidFill>
                <a:srgbClr val="FF0000"/>
              </a:solidFill>
            </a:endParaRPr>
          </a:p>
          <a:p>
            <a:pPr lvl="1">
              <a:lnSpc>
                <a:spcPct val="90000"/>
              </a:lnSpc>
            </a:pPr>
            <a:r>
              <a:rPr lang="en-US" altLang="en-US" sz="1800" b="1" dirty="0" smtClean="0">
                <a:solidFill>
                  <a:schemeClr val="accent6">
                    <a:lumMod val="75000"/>
                  </a:schemeClr>
                </a:solidFill>
              </a:rPr>
              <a:t>size</a:t>
            </a:r>
            <a:r>
              <a:rPr lang="en-US" altLang="en-US" sz="1800" b="1" dirty="0">
                <a:solidFill>
                  <a:schemeClr val="accent6">
                    <a:lumMod val="75000"/>
                  </a:schemeClr>
                </a:solidFill>
              </a:rPr>
              <a:t>()</a:t>
            </a:r>
            <a:r>
              <a:rPr lang="en-US" altLang="en-US" sz="1800" dirty="0"/>
              <a:t>: returns the number of elements stored</a:t>
            </a:r>
          </a:p>
          <a:p>
            <a:pPr lvl="1">
              <a:lnSpc>
                <a:spcPct val="90000"/>
              </a:lnSpc>
            </a:pPr>
            <a:r>
              <a:rPr lang="en-US" altLang="en-US" sz="1800" b="1" dirty="0" err="1">
                <a:solidFill>
                  <a:schemeClr val="accent6">
                    <a:lumMod val="75000"/>
                  </a:schemeClr>
                </a:solidFill>
              </a:rPr>
              <a:t>isEmpty</a:t>
            </a:r>
            <a:r>
              <a:rPr lang="en-US" altLang="en-US" sz="1800" b="1" dirty="0">
                <a:solidFill>
                  <a:schemeClr val="accent6">
                    <a:lumMod val="75000"/>
                  </a:schemeClr>
                </a:solidFill>
              </a:rPr>
              <a:t>()</a:t>
            </a:r>
            <a:r>
              <a:rPr lang="en-US" altLang="en-US" sz="1800" dirty="0"/>
              <a:t>: returns a Boolean value indicating whether no elements are stored</a:t>
            </a:r>
          </a:p>
          <a:p>
            <a:endParaRPr lang="en-US" dirty="0"/>
          </a:p>
        </p:txBody>
      </p:sp>
      <p:sp>
        <p:nvSpPr>
          <p:cNvPr id="7" name="Rectangle 3" descr="Rectangle: Click to edit Master text styles&#10;Second level&#10;Third level&#10;Fourth level&#10;Fifth level"/>
          <p:cNvSpPr txBox="1">
            <a:spLocks noChangeArrowheads="1"/>
          </p:cNvSpPr>
          <p:nvPr/>
        </p:nvSpPr>
        <p:spPr>
          <a:xfrm>
            <a:off x="4800600" y="1066800"/>
            <a:ext cx="40386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tx1"/>
              </a:buClr>
              <a:defRPr/>
            </a:pPr>
            <a:r>
              <a:rPr lang="en-US" sz="3000" dirty="0" smtClean="0"/>
              <a:t>Doubly linked list operations</a:t>
            </a:r>
          </a:p>
          <a:p>
            <a:pPr>
              <a:lnSpc>
                <a:spcPct val="90000"/>
              </a:lnSpc>
              <a:buClr>
                <a:schemeClr val="tx1"/>
              </a:buClr>
              <a:defRPr/>
            </a:pPr>
            <a:endParaRPr lang="en-US" sz="3000" dirty="0" smtClean="0"/>
          </a:p>
          <a:p>
            <a:pPr lvl="1">
              <a:lnSpc>
                <a:spcPct val="90000"/>
              </a:lnSpc>
              <a:buClr>
                <a:schemeClr val="tx1"/>
              </a:buClr>
              <a:defRPr/>
            </a:pPr>
            <a:r>
              <a:rPr lang="en-US" sz="2600" dirty="0" err="1" smtClean="0">
                <a:solidFill>
                  <a:srgbClr val="FF0000"/>
                </a:solidFill>
              </a:rPr>
              <a:t>insertFront</a:t>
            </a:r>
            <a:r>
              <a:rPr lang="en-US" sz="2600" dirty="0" smtClean="0">
                <a:solidFill>
                  <a:srgbClr val="FF0000"/>
                </a:solidFill>
              </a:rPr>
              <a:t>(e)</a:t>
            </a:r>
            <a:r>
              <a:rPr lang="en-US" sz="2600" dirty="0" smtClean="0"/>
              <a:t>: inserts an element on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removeFront</a:t>
            </a:r>
            <a:r>
              <a:rPr lang="en-US" sz="2600" dirty="0" smtClean="0">
                <a:solidFill>
                  <a:srgbClr val="FF0000"/>
                </a:solidFill>
              </a:rPr>
              <a:t>()</a:t>
            </a:r>
            <a:r>
              <a:rPr lang="en-US" sz="2600" dirty="0" smtClean="0"/>
              <a:t>: returns and removes the element at the front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insertBack</a:t>
            </a:r>
            <a:r>
              <a:rPr lang="en-US" sz="2600" dirty="0" smtClean="0">
                <a:solidFill>
                  <a:srgbClr val="FF0000"/>
                </a:solidFill>
              </a:rPr>
              <a:t>(e)</a:t>
            </a:r>
            <a:r>
              <a:rPr lang="en-US" sz="2600" dirty="0" smtClean="0"/>
              <a:t>: inserts an element on the back of the list</a:t>
            </a:r>
          </a:p>
          <a:p>
            <a:pPr lvl="1">
              <a:lnSpc>
                <a:spcPct val="90000"/>
              </a:lnSpc>
              <a:buClr>
                <a:schemeClr val="tx1"/>
              </a:buClr>
              <a:defRPr/>
            </a:pPr>
            <a:endParaRPr lang="en-US" sz="2600" dirty="0" smtClean="0"/>
          </a:p>
          <a:p>
            <a:pPr lvl="1">
              <a:lnSpc>
                <a:spcPct val="90000"/>
              </a:lnSpc>
              <a:buClr>
                <a:schemeClr val="tx1"/>
              </a:buClr>
              <a:defRPr/>
            </a:pPr>
            <a:r>
              <a:rPr lang="en-US" sz="2600" dirty="0" err="1" smtClean="0">
                <a:solidFill>
                  <a:srgbClr val="FF0000"/>
                </a:solidFill>
              </a:rPr>
              <a:t>removeBack</a:t>
            </a:r>
            <a:r>
              <a:rPr lang="en-US" sz="2600" dirty="0" smtClean="0">
                <a:solidFill>
                  <a:srgbClr val="FF0000"/>
                </a:solidFill>
              </a:rPr>
              <a:t>()</a:t>
            </a:r>
            <a:r>
              <a:rPr lang="en-US" sz="2600" dirty="0" smtClean="0"/>
              <a:t>: returns and removes the element at the end of the list</a:t>
            </a:r>
          </a:p>
          <a:p>
            <a:pPr>
              <a:lnSpc>
                <a:spcPct val="90000"/>
              </a:lnSpc>
              <a:buClr>
                <a:schemeClr val="tx1"/>
              </a:buClr>
              <a:defRPr/>
            </a:pPr>
            <a:endParaRPr lang="en-US" sz="3000" dirty="0" smtClean="0"/>
          </a:p>
          <a:p>
            <a:pPr>
              <a:lnSpc>
                <a:spcPct val="90000"/>
              </a:lnSpc>
              <a:buClr>
                <a:schemeClr val="tx1"/>
              </a:buClr>
              <a:defRPr/>
            </a:pPr>
            <a:endParaRPr lang="en-US" sz="3000" dirty="0" smtClean="0"/>
          </a:p>
        </p:txBody>
      </p:sp>
      <p:sp>
        <p:nvSpPr>
          <p:cNvPr id="9" name="Rounded Rectangle 8"/>
          <p:cNvSpPr/>
          <p:nvPr/>
        </p:nvSpPr>
        <p:spPr>
          <a:xfrm>
            <a:off x="457200" y="1371600"/>
            <a:ext cx="4191000" cy="68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00145" y="1562100"/>
            <a:ext cx="3957568" cy="7239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2070538"/>
            <a:ext cx="4191000" cy="520262"/>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05400" y="3276600"/>
            <a:ext cx="3957568" cy="762000"/>
          </a:xfrm>
          <a:prstGeom prst="roundRect">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78221" y="2590800"/>
            <a:ext cx="4191000" cy="6858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0145" y="2438400"/>
            <a:ext cx="3957568" cy="723900"/>
          </a:xfrm>
          <a:prstGeom prst="roundRect">
            <a:avLst/>
          </a:prstGeom>
          <a:solidFill>
            <a:schemeClr val="tx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1434" y="3276600"/>
            <a:ext cx="4191000" cy="641131"/>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142186" y="4038600"/>
            <a:ext cx="3957568" cy="914400"/>
          </a:xfrm>
          <a:prstGeom prst="roundRect">
            <a:avLst/>
          </a:prstGeom>
          <a:solidFill>
            <a:schemeClr val="accent3">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00600" y="5181600"/>
            <a:ext cx="3916457"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size() and </a:t>
            </a:r>
            <a:r>
              <a:rPr lang="en-US" dirty="0" err="1" smtClean="0"/>
              <a:t>isEmpty</a:t>
            </a:r>
            <a:r>
              <a:rPr lang="en-US" dirty="0" smtClean="0"/>
              <a:t>() would require</a:t>
            </a:r>
          </a:p>
          <a:p>
            <a:r>
              <a:rPr lang="en-US" dirty="0" smtClean="0"/>
              <a:t>the addition of a counter that increments</a:t>
            </a:r>
          </a:p>
          <a:p>
            <a:r>
              <a:rPr lang="en-US" dirty="0" smtClean="0"/>
              <a:t>each time </a:t>
            </a:r>
            <a:r>
              <a:rPr lang="en-US" dirty="0" err="1" smtClean="0"/>
              <a:t>enqueue</a:t>
            </a:r>
            <a:r>
              <a:rPr lang="en-US" dirty="0" smtClean="0"/>
              <a:t>() is called and</a:t>
            </a:r>
          </a:p>
          <a:p>
            <a:r>
              <a:rPr lang="en-US" dirty="0" smtClean="0"/>
              <a:t>decrements when </a:t>
            </a:r>
            <a:r>
              <a:rPr lang="en-US" dirty="0" err="1" smtClean="0"/>
              <a:t>dequeue</a:t>
            </a:r>
            <a:r>
              <a:rPr lang="en-US" dirty="0" smtClean="0"/>
              <a:t>() is called</a:t>
            </a:r>
          </a:p>
        </p:txBody>
      </p:sp>
      <p:sp>
        <p:nvSpPr>
          <p:cNvPr id="21" name="Rounded Rectangle 20"/>
          <p:cNvSpPr/>
          <p:nvPr/>
        </p:nvSpPr>
        <p:spPr>
          <a:xfrm>
            <a:off x="478221" y="4953000"/>
            <a:ext cx="4191000" cy="1263629"/>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441434" y="4495800"/>
            <a:ext cx="4191000" cy="457200"/>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441434" y="3917731"/>
            <a:ext cx="4191000" cy="578069"/>
          </a:xfrm>
          <a:prstGeom prst="round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7153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a:t>Questions on:</a:t>
            </a:r>
          </a:p>
          <a:p>
            <a:pPr lvl="1"/>
            <a:r>
              <a:rPr lang="en-US" dirty="0"/>
              <a:t>Quick glance at “old” things</a:t>
            </a:r>
          </a:p>
          <a:p>
            <a:pPr lvl="1"/>
            <a:r>
              <a:rPr lang="en-US" dirty="0"/>
              <a:t>Review Stacks</a:t>
            </a:r>
          </a:p>
          <a:p>
            <a:pPr lvl="1"/>
            <a:r>
              <a:rPr lang="en-US" dirty="0"/>
              <a:t>Review Queues</a:t>
            </a:r>
          </a:p>
          <a:p>
            <a:pPr lvl="1"/>
            <a:r>
              <a:rPr lang="en-US" dirty="0"/>
              <a:t>Review PQs</a:t>
            </a:r>
          </a:p>
          <a:p>
            <a:pPr lvl="1"/>
            <a:r>
              <a:rPr lang="en-US" dirty="0"/>
              <a:t>Review: Data structures from existing basic structures</a:t>
            </a:r>
          </a:p>
          <a:p>
            <a:pPr lvl="1"/>
            <a:endParaRPr lang="en-US" dirty="0"/>
          </a:p>
          <a:p>
            <a:r>
              <a:rPr lang="en-US" dirty="0"/>
              <a:t>Next</a:t>
            </a:r>
          </a:p>
          <a:p>
            <a:pPr lvl="1"/>
            <a:r>
              <a:rPr lang="en-US" dirty="0" smtClean="0"/>
              <a:t>Review Hashing</a:t>
            </a:r>
          </a:p>
          <a:p>
            <a:pPr lvl="2"/>
            <a:r>
              <a:rPr lang="en-US" dirty="0" smtClean="0"/>
              <a:t>Chaining</a:t>
            </a:r>
          </a:p>
          <a:p>
            <a:pPr lvl="2"/>
            <a:r>
              <a:rPr lang="en-US" dirty="0" smtClean="0"/>
              <a:t>Probing</a:t>
            </a:r>
            <a:endParaRPr lang="en-US" dirty="0"/>
          </a:p>
        </p:txBody>
      </p:sp>
    </p:spTree>
    <p:extLst>
      <p:ext uri="{BB962C8B-B14F-4D97-AF65-F5344CB8AC3E}">
        <p14:creationId xmlns:p14="http://schemas.microsoft.com/office/powerpoint/2010/main" val="266258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3"/>
          </a:xfrm>
        </p:spPr>
        <p:txBody>
          <a:bodyPr/>
          <a:lstStyle/>
          <a:p>
            <a:r>
              <a:rPr lang="en-US" dirty="0" smtClean="0"/>
              <a:t>Topics for Test 1</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Book </a:t>
            </a:r>
            <a:r>
              <a:rPr lang="en-US" dirty="0"/>
              <a:t>Chapters 7 to </a:t>
            </a:r>
            <a:r>
              <a:rPr lang="en-US" dirty="0" smtClean="0"/>
              <a:t>9</a:t>
            </a:r>
          </a:p>
          <a:p>
            <a:pPr lvl="1"/>
            <a:r>
              <a:rPr lang="en-US" dirty="0"/>
              <a:t>Plus previous (mostly indirectly)</a:t>
            </a:r>
          </a:p>
          <a:p>
            <a:pPr lvl="2"/>
            <a:r>
              <a:rPr lang="en-US" dirty="0" smtClean="0"/>
              <a:t>Big </a:t>
            </a:r>
            <a:r>
              <a:rPr lang="en-US" dirty="0"/>
              <a:t>Oh</a:t>
            </a:r>
          </a:p>
          <a:p>
            <a:pPr lvl="2"/>
            <a:r>
              <a:rPr lang="en-US" dirty="0"/>
              <a:t>Linked Lists</a:t>
            </a:r>
          </a:p>
          <a:p>
            <a:pPr lvl="2"/>
            <a:r>
              <a:rPr lang="en-US" dirty="0"/>
              <a:t>C++</a:t>
            </a:r>
          </a:p>
          <a:p>
            <a:pPr lvl="1"/>
            <a:r>
              <a:rPr lang="en-US" dirty="0"/>
              <a:t>Stacks</a:t>
            </a:r>
          </a:p>
          <a:p>
            <a:pPr lvl="1"/>
            <a:r>
              <a:rPr lang="en-US" dirty="0"/>
              <a:t>Queues</a:t>
            </a:r>
          </a:p>
          <a:p>
            <a:pPr lvl="2"/>
            <a:r>
              <a:rPr lang="en-US" dirty="0"/>
              <a:t>Priority Queues</a:t>
            </a:r>
          </a:p>
          <a:p>
            <a:pPr lvl="1"/>
            <a:r>
              <a:rPr lang="en-US" dirty="0" smtClean="0"/>
              <a:t>Searching</a:t>
            </a:r>
          </a:p>
          <a:p>
            <a:pPr lvl="2"/>
            <a:r>
              <a:rPr lang="en-US" dirty="0" smtClean="0"/>
              <a:t>Linear </a:t>
            </a:r>
            <a:r>
              <a:rPr lang="en-US" dirty="0"/>
              <a:t>Search</a:t>
            </a:r>
          </a:p>
          <a:p>
            <a:pPr lvl="2"/>
            <a:r>
              <a:rPr lang="en-US" dirty="0"/>
              <a:t>Binary Search</a:t>
            </a:r>
          </a:p>
          <a:p>
            <a:pPr lvl="1"/>
            <a:r>
              <a:rPr lang="en-US" dirty="0"/>
              <a:t>Hashing/Hash </a:t>
            </a:r>
            <a:r>
              <a:rPr lang="en-US" dirty="0" smtClean="0"/>
              <a:t>Tables</a:t>
            </a:r>
            <a:endParaRPr lang="en-US" dirty="0"/>
          </a:p>
        </p:txBody>
      </p:sp>
      <p:sp>
        <p:nvSpPr>
          <p:cNvPr id="4" name="AutoShape 2" descr="https://www.sap.com/global/ui/images/illustrations/0450x0250/272429_i_l_srgb_s_gl_0450_0250_rl_00_00.gif"/>
          <p:cNvSpPr>
            <a:spLocks noChangeAspect="1" noChangeArrowheads="1"/>
          </p:cNvSpPr>
          <p:nvPr/>
        </p:nvSpPr>
        <p:spPr bwMode="auto">
          <a:xfrm>
            <a:off x="63500" y="-136525"/>
            <a:ext cx="4286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548" y="228600"/>
            <a:ext cx="1485902" cy="8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5913"/>
            <a:ext cx="1312334"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652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868362"/>
          </a:xfrm>
        </p:spPr>
        <p:txBody>
          <a:bodyPr/>
          <a:lstStyle/>
          <a:p>
            <a:pPr eaLnBrk="1" hangingPunct="1"/>
            <a:r>
              <a:rPr lang="en-US" altLang="en-US" dirty="0" smtClean="0"/>
              <a:t>Class Activity: Chaining</a:t>
            </a:r>
          </a:p>
        </p:txBody>
      </p:sp>
      <p:sp>
        <p:nvSpPr>
          <p:cNvPr id="17411" name="Rectangle 3" descr="Rectangle: Click to edit Master text styles&#10;Second level&#10;Third level&#10;Fourth level&#10;Fifth level"/>
          <p:cNvSpPr>
            <a:spLocks noGrp="1" noChangeArrowheads="1"/>
          </p:cNvSpPr>
          <p:nvPr>
            <p:ph type="body" idx="1"/>
          </p:nvPr>
        </p:nvSpPr>
        <p:spPr>
          <a:xfrm>
            <a:off x="304800" y="1219200"/>
            <a:ext cx="8610600" cy="4906963"/>
          </a:xfrm>
        </p:spPr>
        <p:txBody>
          <a:bodyPr>
            <a:normAutofit/>
          </a:bodyPr>
          <a:lstStyle/>
          <a:p>
            <a:pPr eaLnBrk="1" hangingPunct="1">
              <a:lnSpc>
                <a:spcPct val="90000"/>
              </a:lnSpc>
            </a:pPr>
            <a:r>
              <a:rPr lang="en-US" altLang="en-US" dirty="0" smtClean="0"/>
              <a:t>Assume you have a hash table H with </a:t>
            </a:r>
            <a:r>
              <a:rPr lang="en-US" altLang="en-US" dirty="0" smtClean="0">
                <a:solidFill>
                  <a:schemeClr val="accent6">
                    <a:lumMod val="75000"/>
                  </a:schemeClr>
                </a:solidFill>
              </a:rPr>
              <a:t>N=10</a:t>
            </a:r>
            <a:r>
              <a:rPr lang="en-US" altLang="en-US" dirty="0" smtClean="0"/>
              <a:t> slots </a:t>
            </a:r>
          </a:p>
          <a:p>
            <a:pPr lvl="1">
              <a:lnSpc>
                <a:spcPct val="90000"/>
              </a:lnSpc>
            </a:pPr>
            <a:r>
              <a:rPr lang="en-US" altLang="en-US" dirty="0" smtClean="0"/>
              <a:t>So have a table with index range 0 to 9 ( </a:t>
            </a:r>
            <a:r>
              <a:rPr lang="en-US" altLang="en-US" b="1" dirty="0" smtClean="0">
                <a:solidFill>
                  <a:schemeClr val="accent6">
                    <a:lumMod val="75000"/>
                  </a:schemeClr>
                </a:solidFill>
              </a:rPr>
              <a:t>H[0,9]</a:t>
            </a:r>
            <a:r>
              <a:rPr lang="en-US" altLang="en-US" b="1" dirty="0" smtClean="0"/>
              <a:t> </a:t>
            </a:r>
            <a:r>
              <a:rPr lang="en-US" altLang="en-US" dirty="0" smtClean="0"/>
              <a:t>) </a:t>
            </a:r>
          </a:p>
          <a:p>
            <a:pPr>
              <a:lnSpc>
                <a:spcPct val="90000"/>
              </a:lnSpc>
            </a:pPr>
            <a:r>
              <a:rPr lang="en-US" altLang="en-US" dirty="0" smtClean="0"/>
              <a:t>and let the hash function be </a:t>
            </a:r>
            <a:r>
              <a:rPr lang="en-US" altLang="en-US" b="1" dirty="0" smtClean="0">
                <a:solidFill>
                  <a:schemeClr val="accent6">
                    <a:lumMod val="75000"/>
                  </a:schemeClr>
                </a:solidFill>
              </a:rPr>
              <a:t>h(k)=k mod N</a:t>
            </a:r>
            <a:r>
              <a:rPr lang="en-US" altLang="en-US" dirty="0" smtClean="0"/>
              <a:t>.</a:t>
            </a:r>
          </a:p>
          <a:p>
            <a:pPr eaLnBrk="1" hangingPunct="1">
              <a:lnSpc>
                <a:spcPct val="90000"/>
              </a:lnSpc>
            </a:pPr>
            <a:endParaRPr lang="en-US" altLang="en-US" dirty="0" smtClean="0"/>
          </a:p>
          <a:p>
            <a:pPr eaLnBrk="1" hangingPunct="1">
              <a:lnSpc>
                <a:spcPct val="90000"/>
              </a:lnSpc>
            </a:pPr>
            <a:r>
              <a:rPr lang="en-US" altLang="en-US" dirty="0" smtClean="0"/>
              <a:t>Demonstrate by picture the insertion of the following keys into a hash table with collisions resolved by chaining.</a:t>
            </a:r>
          </a:p>
          <a:p>
            <a:pPr lvl="1" eaLnBrk="1" hangingPunct="1">
              <a:lnSpc>
                <a:spcPct val="90000"/>
              </a:lnSpc>
            </a:pPr>
            <a:r>
              <a:rPr lang="en-US" altLang="en-US" b="1" dirty="0" smtClean="0">
                <a:solidFill>
                  <a:schemeClr val="accent6">
                    <a:lumMod val="75000"/>
                  </a:schemeClr>
                </a:solidFill>
              </a:rPr>
              <a:t>5, 28, 19, 15, 20, 33, 12, 17, 10</a:t>
            </a:r>
          </a:p>
          <a:p>
            <a:pPr lvl="1" eaLnBrk="1" hangingPunct="1">
              <a:lnSpc>
                <a:spcPct val="90000"/>
              </a:lnSpc>
            </a:pPr>
            <a:endParaRPr lang="en-US" altLang="en-US" dirty="0" smtClean="0"/>
          </a:p>
        </p:txBody>
      </p:sp>
      <p:sp>
        <p:nvSpPr>
          <p:cNvPr id="4" name="TextBox 3"/>
          <p:cNvSpPr txBox="1"/>
          <p:nvPr/>
        </p:nvSpPr>
        <p:spPr>
          <a:xfrm rot="20929171">
            <a:off x="5908109" y="4290330"/>
            <a:ext cx="2313454"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Go to next slide for</a:t>
            </a:r>
          </a:p>
          <a:p>
            <a:r>
              <a:rPr lang="en-US" dirty="0" smtClean="0">
                <a:latin typeface="Comic Sans MS" panose="030F0702030302020204" pitchFamily="66" charset="0"/>
              </a:rPr>
              <a:t>start up hint</a:t>
            </a:r>
            <a:endParaRPr lang="en-US" dirty="0">
              <a:latin typeface="Comic Sans MS" panose="030F0702030302020204" pitchFamily="66" charset="0"/>
            </a:endParaRPr>
          </a:p>
        </p:txBody>
      </p:sp>
    </p:spTree>
    <p:extLst>
      <p:ext uri="{BB962C8B-B14F-4D97-AF65-F5344CB8AC3E}">
        <p14:creationId xmlns:p14="http://schemas.microsoft.com/office/powerpoint/2010/main" val="2118929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5, 28, 19, 15, 20, 33, 12, 17, 10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endParaRPr lang="en-US" altLang="en-US" b="1" dirty="0">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13" name="Text Box 12"/>
          <p:cNvSpPr txBox="1">
            <a:spLocks noChangeArrowheads="1"/>
          </p:cNvSpPr>
          <p:nvPr/>
        </p:nvSpPr>
        <p:spPr bwMode="auto">
          <a:xfrm>
            <a:off x="2585995" y="257856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14" name="Text Box 13"/>
          <p:cNvSpPr txBox="1">
            <a:spLocks noChangeArrowheads="1"/>
          </p:cNvSpPr>
          <p:nvPr/>
        </p:nvSpPr>
        <p:spPr bwMode="auto">
          <a:xfrm>
            <a:off x="2585995" y="293958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15" name="Text Box 14"/>
          <p:cNvSpPr txBox="1">
            <a:spLocks noChangeArrowheads="1"/>
          </p:cNvSpPr>
          <p:nvPr/>
        </p:nvSpPr>
        <p:spPr bwMode="auto">
          <a:xfrm>
            <a:off x="2585995" y="330061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16" name="Text Box 15"/>
          <p:cNvSpPr txBox="1">
            <a:spLocks noChangeArrowheads="1"/>
          </p:cNvSpPr>
          <p:nvPr/>
        </p:nvSpPr>
        <p:spPr bwMode="auto">
          <a:xfrm>
            <a:off x="2585995" y="366163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sym typeface="Symbol" pitchFamily="18" charset="2"/>
              </a:rPr>
              <a:t></a:t>
            </a:r>
            <a:endParaRPr lang="en-US" altLang="en-US" b="1">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sym typeface="Symbol" pitchFamily="18" charset="2"/>
              </a:rPr>
              <a:t></a:t>
            </a: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latin typeface="Times New Roman" pitchFamily="18" charset="0"/>
              </a:rPr>
              <a:t>5</a:t>
            </a:r>
            <a:endParaRPr lang="en-US" altLang="en-US" b="1" dirty="0">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latin typeface="Times New Roman" pitchFamily="18" charset="0"/>
              </a:rPr>
              <a:t>6</a:t>
            </a:r>
            <a:endParaRPr lang="en-US" altLang="en-US" b="1" dirty="0">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endParaRPr lang="en-US" altLang="en-US" b="1" dirty="0">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sym typeface="Symbol" pitchFamily="18" charset="2"/>
              </a:rPr>
              <a:t></a:t>
            </a:r>
            <a:endParaRPr lang="en-US" altLang="en-US" b="1">
              <a:latin typeface="Calibri" pitchFamily="34" charset="0"/>
            </a:endParaRPr>
          </a:p>
        </p:txBody>
      </p:sp>
      <p:sp>
        <p:nvSpPr>
          <p:cNvPr id="38"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latin typeface="Times New Roman" pitchFamily="18" charset="0"/>
              </a:rPr>
              <a:t>9</a:t>
            </a:r>
            <a:endParaRPr lang="en-US" altLang="en-US" b="1" dirty="0">
              <a:latin typeface="Times New Roman" pitchFamily="18" charset="0"/>
            </a:endParaRPr>
          </a:p>
        </p:txBody>
      </p:sp>
      <p:sp>
        <p:nvSpPr>
          <p:cNvPr id="39" name="Rectangle 38"/>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latin typeface="Calibri" pitchFamily="34" charset="0"/>
                <a:sym typeface="Symbol" pitchFamily="18" charset="2"/>
              </a:rPr>
              <a:t></a:t>
            </a:r>
          </a:p>
        </p:txBody>
      </p:sp>
      <p:sp>
        <p:nvSpPr>
          <p:cNvPr id="40" name="TextBox 39"/>
          <p:cNvSpPr txBox="1"/>
          <p:nvPr/>
        </p:nvSpPr>
        <p:spPr>
          <a:xfrm rot="20929171">
            <a:off x="4653053" y="1945228"/>
            <a:ext cx="2741456"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May want to start </a:t>
            </a:r>
          </a:p>
          <a:p>
            <a:r>
              <a:rPr lang="en-US" dirty="0" smtClean="0">
                <a:latin typeface="Comic Sans MS" panose="030F0702030302020204" pitchFamily="66" charset="0"/>
              </a:rPr>
              <a:t>with something like this</a:t>
            </a:r>
            <a:endParaRPr lang="en-US" dirty="0">
              <a:latin typeface="Comic Sans MS" panose="030F0702030302020204" pitchFamily="66" charset="0"/>
            </a:endParaRPr>
          </a:p>
        </p:txBody>
      </p:sp>
    </p:spTree>
    <p:extLst>
      <p:ext uri="{BB962C8B-B14F-4D97-AF65-F5344CB8AC3E}">
        <p14:creationId xmlns:p14="http://schemas.microsoft.com/office/powerpoint/2010/main" val="903835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solidFill>
                  <a:schemeClr val="accent6">
                    <a:lumMod val="75000"/>
                  </a:schemeClr>
                </a:solidFill>
              </a:rPr>
              <a:t>5</a:t>
            </a:r>
            <a:r>
              <a:rPr lang="en-US" dirty="0" smtClean="0"/>
              <a:t>, 28, 19, 15, 20,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2" name="Rectangle 31"/>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Tree>
    <p:extLst>
      <p:ext uri="{BB962C8B-B14F-4D97-AF65-F5344CB8AC3E}">
        <p14:creationId xmlns:p14="http://schemas.microsoft.com/office/powerpoint/2010/main" val="1079384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a:t>
            </a:r>
            <a:r>
              <a:rPr lang="en-US" b="1" dirty="0" smtClean="0">
                <a:solidFill>
                  <a:schemeClr val="accent6">
                    <a:lumMod val="75000"/>
                  </a:schemeClr>
                </a:solidFill>
              </a:rPr>
              <a:t>28</a:t>
            </a:r>
            <a:r>
              <a:rPr lang="en-US" dirty="0" smtClean="0"/>
              <a:t>, 19, 15, 20,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Tree>
    <p:extLst>
      <p:ext uri="{BB962C8B-B14F-4D97-AF65-F5344CB8AC3E}">
        <p14:creationId xmlns:p14="http://schemas.microsoft.com/office/powerpoint/2010/main" val="2240112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a:t>
            </a:r>
            <a:r>
              <a:rPr lang="en-US" b="1" dirty="0" smtClean="0">
                <a:solidFill>
                  <a:schemeClr val="accent6">
                    <a:lumMod val="75000"/>
                  </a:schemeClr>
                </a:solidFill>
              </a:rPr>
              <a:t>19</a:t>
            </a:r>
            <a:r>
              <a:rPr lang="en-US" dirty="0" smtClean="0"/>
              <a:t>, 15, 20,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3921758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a:t>
            </a:r>
            <a:r>
              <a:rPr lang="en-US" b="1" dirty="0" smtClean="0">
                <a:solidFill>
                  <a:schemeClr val="accent6">
                    <a:lumMod val="75000"/>
                  </a:schemeClr>
                </a:solidFill>
              </a:rPr>
              <a:t>15</a:t>
            </a:r>
            <a:r>
              <a:rPr lang="en-US" dirty="0" smtClean="0"/>
              <a:t>, 20,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1469879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a:t>
            </a:r>
            <a:r>
              <a:rPr lang="en-US" b="1" dirty="0" smtClean="0">
                <a:solidFill>
                  <a:schemeClr val="accent6">
                    <a:lumMod val="75000"/>
                  </a:schemeClr>
                </a:solidFill>
              </a:rPr>
              <a:t>20</a:t>
            </a:r>
            <a:r>
              <a:rPr lang="en-US" dirty="0" smtClean="0"/>
              <a:t>, 33,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2" name="AutoShape 20"/>
          <p:cNvSpPr>
            <a:spLocks noChangeArrowheads="1"/>
          </p:cNvSpPr>
          <p:nvPr/>
        </p:nvSpPr>
        <p:spPr bwMode="auto">
          <a:xfrm>
            <a:off x="3586951"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20</a:t>
            </a:r>
            <a:endParaRPr lang="en-US" sz="1600" b="1" dirty="0">
              <a:solidFill>
                <a:schemeClr val="accent1">
                  <a:lumMod val="20000"/>
                  <a:lumOff val="80000"/>
                </a:schemeClr>
              </a:solidFill>
              <a:latin typeface="+mn-lt"/>
              <a:cs typeface="+mn-cs"/>
            </a:endParaRPr>
          </a:p>
        </p:txBody>
      </p:sp>
      <p:sp>
        <p:nvSpPr>
          <p:cNvPr id="43" name="Line 21"/>
          <p:cNvSpPr>
            <a:spLocks noChangeShapeType="1"/>
          </p:cNvSpPr>
          <p:nvPr/>
        </p:nvSpPr>
        <p:spPr bwMode="auto">
          <a:xfrm>
            <a:off x="3154480"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2035404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5, 28, 19, 15, 20, </a:t>
            </a:r>
            <a:r>
              <a:rPr lang="en-US" b="1" dirty="0" smtClean="0">
                <a:solidFill>
                  <a:schemeClr val="accent6">
                    <a:lumMod val="75000"/>
                  </a:schemeClr>
                </a:solidFill>
              </a:rPr>
              <a:t>33</a:t>
            </a:r>
            <a:r>
              <a:rPr lang="en-US" dirty="0" smtClean="0"/>
              <a:t>, 12,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2" name="AutoShape 20"/>
          <p:cNvSpPr>
            <a:spLocks noChangeArrowheads="1"/>
          </p:cNvSpPr>
          <p:nvPr/>
        </p:nvSpPr>
        <p:spPr bwMode="auto">
          <a:xfrm>
            <a:off x="3586951"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20</a:t>
            </a:r>
            <a:endParaRPr lang="en-US" sz="1600" b="1" dirty="0">
              <a:solidFill>
                <a:schemeClr val="accent1">
                  <a:lumMod val="20000"/>
                  <a:lumOff val="80000"/>
                </a:schemeClr>
              </a:solidFill>
              <a:latin typeface="+mn-lt"/>
              <a:cs typeface="+mn-cs"/>
            </a:endParaRPr>
          </a:p>
        </p:txBody>
      </p:sp>
      <p:sp>
        <p:nvSpPr>
          <p:cNvPr id="43" name="Line 21"/>
          <p:cNvSpPr>
            <a:spLocks noChangeShapeType="1"/>
          </p:cNvSpPr>
          <p:nvPr/>
        </p:nvSpPr>
        <p:spPr bwMode="auto">
          <a:xfrm>
            <a:off x="3154480"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4" name="AutoShape 20"/>
          <p:cNvSpPr>
            <a:spLocks noChangeArrowheads="1"/>
          </p:cNvSpPr>
          <p:nvPr/>
        </p:nvSpPr>
        <p:spPr bwMode="auto">
          <a:xfrm>
            <a:off x="3584463" y="3392749"/>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33</a:t>
            </a:r>
            <a:endParaRPr lang="en-US" sz="1600" b="1" dirty="0">
              <a:solidFill>
                <a:schemeClr val="accent1">
                  <a:lumMod val="20000"/>
                  <a:lumOff val="80000"/>
                </a:schemeClr>
              </a:solidFill>
              <a:latin typeface="+mn-lt"/>
              <a:cs typeface="+mn-cs"/>
            </a:endParaRPr>
          </a:p>
        </p:txBody>
      </p:sp>
      <p:sp>
        <p:nvSpPr>
          <p:cNvPr id="45" name="Line 21"/>
          <p:cNvSpPr>
            <a:spLocks noChangeShapeType="1"/>
          </p:cNvSpPr>
          <p:nvPr/>
        </p:nvSpPr>
        <p:spPr bwMode="auto">
          <a:xfrm>
            <a:off x="3151992" y="3573262"/>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3472803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5, 28, 19, 15, 20, 33, </a:t>
            </a:r>
            <a:r>
              <a:rPr lang="en-US" b="1" dirty="0" smtClean="0">
                <a:solidFill>
                  <a:schemeClr val="accent6">
                    <a:lumMod val="75000"/>
                  </a:schemeClr>
                </a:solidFill>
              </a:rPr>
              <a:t>12</a:t>
            </a:r>
            <a:r>
              <a:rPr lang="en-US" dirty="0" smtClean="0"/>
              <a:t>, 17,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2" name="AutoShape 20"/>
          <p:cNvSpPr>
            <a:spLocks noChangeArrowheads="1"/>
          </p:cNvSpPr>
          <p:nvPr/>
        </p:nvSpPr>
        <p:spPr bwMode="auto">
          <a:xfrm>
            <a:off x="3586951"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20</a:t>
            </a:r>
            <a:endParaRPr lang="en-US" sz="1600" b="1" dirty="0">
              <a:solidFill>
                <a:schemeClr val="accent1">
                  <a:lumMod val="20000"/>
                  <a:lumOff val="80000"/>
                </a:schemeClr>
              </a:solidFill>
              <a:latin typeface="+mn-lt"/>
              <a:cs typeface="+mn-cs"/>
            </a:endParaRPr>
          </a:p>
        </p:txBody>
      </p:sp>
      <p:sp>
        <p:nvSpPr>
          <p:cNvPr id="43" name="Line 21"/>
          <p:cNvSpPr>
            <a:spLocks noChangeShapeType="1"/>
          </p:cNvSpPr>
          <p:nvPr/>
        </p:nvSpPr>
        <p:spPr bwMode="auto">
          <a:xfrm>
            <a:off x="3154480"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4" name="AutoShape 20"/>
          <p:cNvSpPr>
            <a:spLocks noChangeArrowheads="1"/>
          </p:cNvSpPr>
          <p:nvPr/>
        </p:nvSpPr>
        <p:spPr bwMode="auto">
          <a:xfrm>
            <a:off x="3555397" y="340491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33</a:t>
            </a:r>
            <a:endParaRPr lang="en-US" sz="1600" b="1" dirty="0">
              <a:solidFill>
                <a:schemeClr val="accent1">
                  <a:lumMod val="20000"/>
                  <a:lumOff val="80000"/>
                </a:schemeClr>
              </a:solidFill>
              <a:latin typeface="+mn-lt"/>
              <a:cs typeface="+mn-cs"/>
            </a:endParaRPr>
          </a:p>
        </p:txBody>
      </p:sp>
      <p:sp>
        <p:nvSpPr>
          <p:cNvPr id="45" name="Line 21"/>
          <p:cNvSpPr>
            <a:spLocks noChangeShapeType="1"/>
          </p:cNvSpPr>
          <p:nvPr/>
        </p:nvSpPr>
        <p:spPr bwMode="auto">
          <a:xfrm>
            <a:off x="3122926" y="358542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6" name="AutoShape 20"/>
          <p:cNvSpPr>
            <a:spLocks noChangeArrowheads="1"/>
          </p:cNvSpPr>
          <p:nvPr/>
        </p:nvSpPr>
        <p:spPr bwMode="auto">
          <a:xfrm>
            <a:off x="3555477" y="303172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12</a:t>
            </a:r>
            <a:endParaRPr lang="en-US" sz="1600" b="1" dirty="0">
              <a:solidFill>
                <a:schemeClr val="accent1">
                  <a:lumMod val="20000"/>
                  <a:lumOff val="80000"/>
                </a:schemeClr>
              </a:solidFill>
              <a:latin typeface="+mn-lt"/>
              <a:cs typeface="+mn-cs"/>
            </a:endParaRPr>
          </a:p>
        </p:txBody>
      </p:sp>
      <p:sp>
        <p:nvSpPr>
          <p:cNvPr id="47" name="Line 21"/>
          <p:cNvSpPr>
            <a:spLocks noChangeShapeType="1"/>
          </p:cNvSpPr>
          <p:nvPr/>
        </p:nvSpPr>
        <p:spPr bwMode="auto">
          <a:xfrm>
            <a:off x="3123006" y="321223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20453310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5, 28, 19, 15, 20, 33, 12, </a:t>
            </a:r>
            <a:r>
              <a:rPr lang="en-US" b="1" dirty="0" smtClean="0">
                <a:solidFill>
                  <a:schemeClr val="accent6">
                    <a:lumMod val="75000"/>
                  </a:schemeClr>
                </a:solidFill>
              </a:rPr>
              <a:t>17</a:t>
            </a:r>
            <a:r>
              <a:rPr lang="en-US" dirty="0" smtClean="0"/>
              <a:t>, 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2" name="AutoShape 20"/>
          <p:cNvSpPr>
            <a:spLocks noChangeArrowheads="1"/>
          </p:cNvSpPr>
          <p:nvPr/>
        </p:nvSpPr>
        <p:spPr bwMode="auto">
          <a:xfrm>
            <a:off x="3586951"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20</a:t>
            </a:r>
            <a:endParaRPr lang="en-US" sz="1600" b="1" dirty="0">
              <a:solidFill>
                <a:schemeClr val="accent1">
                  <a:lumMod val="20000"/>
                  <a:lumOff val="80000"/>
                </a:schemeClr>
              </a:solidFill>
              <a:latin typeface="+mn-lt"/>
              <a:cs typeface="+mn-cs"/>
            </a:endParaRPr>
          </a:p>
        </p:txBody>
      </p:sp>
      <p:sp>
        <p:nvSpPr>
          <p:cNvPr id="43" name="Line 21"/>
          <p:cNvSpPr>
            <a:spLocks noChangeShapeType="1"/>
          </p:cNvSpPr>
          <p:nvPr/>
        </p:nvSpPr>
        <p:spPr bwMode="auto">
          <a:xfrm>
            <a:off x="3154480"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4" name="AutoShape 20"/>
          <p:cNvSpPr>
            <a:spLocks noChangeArrowheads="1"/>
          </p:cNvSpPr>
          <p:nvPr/>
        </p:nvSpPr>
        <p:spPr bwMode="auto">
          <a:xfrm>
            <a:off x="3555397" y="340491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33</a:t>
            </a:r>
            <a:endParaRPr lang="en-US" sz="1600" b="1" dirty="0">
              <a:solidFill>
                <a:schemeClr val="accent1">
                  <a:lumMod val="20000"/>
                  <a:lumOff val="80000"/>
                </a:schemeClr>
              </a:solidFill>
              <a:latin typeface="+mn-lt"/>
              <a:cs typeface="+mn-cs"/>
            </a:endParaRPr>
          </a:p>
        </p:txBody>
      </p:sp>
      <p:sp>
        <p:nvSpPr>
          <p:cNvPr id="45" name="Line 21"/>
          <p:cNvSpPr>
            <a:spLocks noChangeShapeType="1"/>
          </p:cNvSpPr>
          <p:nvPr/>
        </p:nvSpPr>
        <p:spPr bwMode="auto">
          <a:xfrm>
            <a:off x="3122926" y="358542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6" name="AutoShape 20"/>
          <p:cNvSpPr>
            <a:spLocks noChangeArrowheads="1"/>
          </p:cNvSpPr>
          <p:nvPr/>
        </p:nvSpPr>
        <p:spPr bwMode="auto">
          <a:xfrm>
            <a:off x="3555477" y="303172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12</a:t>
            </a:r>
            <a:endParaRPr lang="en-US" sz="1600" b="1" dirty="0">
              <a:solidFill>
                <a:schemeClr val="accent1">
                  <a:lumMod val="20000"/>
                  <a:lumOff val="80000"/>
                </a:schemeClr>
              </a:solidFill>
              <a:latin typeface="+mn-lt"/>
              <a:cs typeface="+mn-cs"/>
            </a:endParaRPr>
          </a:p>
        </p:txBody>
      </p:sp>
      <p:sp>
        <p:nvSpPr>
          <p:cNvPr id="47" name="Line 21"/>
          <p:cNvSpPr>
            <a:spLocks noChangeShapeType="1"/>
          </p:cNvSpPr>
          <p:nvPr/>
        </p:nvSpPr>
        <p:spPr bwMode="auto">
          <a:xfrm>
            <a:off x="3123006" y="321223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8" name="AutoShape 20"/>
          <p:cNvSpPr>
            <a:spLocks noChangeArrowheads="1"/>
          </p:cNvSpPr>
          <p:nvPr/>
        </p:nvSpPr>
        <p:spPr bwMode="auto">
          <a:xfrm>
            <a:off x="3555477" y="4820327"/>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17</a:t>
            </a:r>
            <a:endParaRPr lang="en-US" sz="1600" b="1" dirty="0">
              <a:solidFill>
                <a:schemeClr val="accent1">
                  <a:lumMod val="20000"/>
                  <a:lumOff val="80000"/>
                </a:schemeClr>
              </a:solidFill>
              <a:latin typeface="+mn-lt"/>
              <a:cs typeface="+mn-cs"/>
            </a:endParaRPr>
          </a:p>
        </p:txBody>
      </p:sp>
      <p:sp>
        <p:nvSpPr>
          <p:cNvPr id="49" name="Line 21"/>
          <p:cNvSpPr>
            <a:spLocks noChangeShapeType="1"/>
          </p:cNvSpPr>
          <p:nvPr/>
        </p:nvSpPr>
        <p:spPr bwMode="auto">
          <a:xfrm>
            <a:off x="3123006" y="5000840"/>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336857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3"/>
          </a:xfrm>
        </p:spPr>
        <p:txBody>
          <a:bodyPr/>
          <a:lstStyle/>
          <a:p>
            <a:r>
              <a:rPr lang="en-US" dirty="0" smtClean="0"/>
              <a:t>Things of Interest</a:t>
            </a:r>
            <a:endParaRPr lang="en-US" dirty="0"/>
          </a:p>
        </p:txBody>
      </p:sp>
      <p:sp>
        <p:nvSpPr>
          <p:cNvPr id="3" name="Content Placeholder 2"/>
          <p:cNvSpPr>
            <a:spLocks noGrp="1"/>
          </p:cNvSpPr>
          <p:nvPr>
            <p:ph idx="1"/>
          </p:nvPr>
        </p:nvSpPr>
        <p:spPr>
          <a:xfrm>
            <a:off x="457200" y="1295400"/>
            <a:ext cx="8477250" cy="5105400"/>
          </a:xfrm>
        </p:spPr>
        <p:txBody>
          <a:bodyPr>
            <a:normAutofit fontScale="77500" lnSpcReduction="20000"/>
          </a:bodyPr>
          <a:lstStyle/>
          <a:p>
            <a:r>
              <a:rPr lang="en-US" dirty="0"/>
              <a:t>Big-Oh</a:t>
            </a:r>
          </a:p>
          <a:p>
            <a:pPr lvl="1"/>
            <a:r>
              <a:rPr lang="en-US" dirty="0"/>
              <a:t>Algebra (equations) and Code</a:t>
            </a:r>
          </a:p>
          <a:p>
            <a:r>
              <a:rPr lang="en-US" dirty="0"/>
              <a:t>Searching Basics</a:t>
            </a:r>
          </a:p>
          <a:p>
            <a:pPr lvl="1"/>
            <a:r>
              <a:rPr lang="en-US" dirty="0"/>
              <a:t>Linear and Binary</a:t>
            </a:r>
          </a:p>
          <a:p>
            <a:r>
              <a:rPr lang="en-US" dirty="0"/>
              <a:t>Linked Lists</a:t>
            </a:r>
          </a:p>
          <a:p>
            <a:pPr lvl="1"/>
            <a:r>
              <a:rPr lang="en-US" dirty="0"/>
              <a:t>Use in creating other data types</a:t>
            </a:r>
          </a:p>
          <a:p>
            <a:pPr lvl="1"/>
            <a:r>
              <a:rPr lang="en-US" dirty="0"/>
              <a:t>Function mapping </a:t>
            </a:r>
          </a:p>
          <a:p>
            <a:pPr lvl="1"/>
            <a:r>
              <a:rPr lang="en-US" dirty="0"/>
              <a:t>How to apply when coding</a:t>
            </a:r>
          </a:p>
          <a:p>
            <a:pPr lvl="2"/>
            <a:r>
              <a:rPr lang="en-US" dirty="0"/>
              <a:t>e.g. implement a </a:t>
            </a:r>
            <a:r>
              <a:rPr lang="en-US" dirty="0" err="1"/>
              <a:t>dequeue</a:t>
            </a:r>
            <a:r>
              <a:rPr lang="en-US" dirty="0"/>
              <a:t> using a doubly linked list</a:t>
            </a:r>
          </a:p>
          <a:p>
            <a:r>
              <a:rPr lang="en-US" dirty="0"/>
              <a:t>Stacks and Queues</a:t>
            </a:r>
          </a:p>
          <a:p>
            <a:pPr lvl="1"/>
            <a:r>
              <a:rPr lang="en-US" dirty="0"/>
              <a:t>Usage and Coding Operations/functions</a:t>
            </a:r>
          </a:p>
          <a:p>
            <a:pPr lvl="1"/>
            <a:r>
              <a:rPr lang="en-US" dirty="0"/>
              <a:t>Runtimes (</a:t>
            </a:r>
            <a:r>
              <a:rPr lang="en-US" dirty="0" smtClean="0"/>
              <a:t>big-oh)</a:t>
            </a:r>
            <a:endParaRPr lang="en-US" dirty="0"/>
          </a:p>
          <a:p>
            <a:r>
              <a:rPr lang="en-US" dirty="0"/>
              <a:t>Hashing</a:t>
            </a:r>
          </a:p>
          <a:p>
            <a:pPr lvl="1"/>
            <a:r>
              <a:rPr lang="en-US" dirty="0"/>
              <a:t>Chaining</a:t>
            </a:r>
          </a:p>
          <a:p>
            <a:pPr lvl="1"/>
            <a:r>
              <a:rPr lang="en-US" dirty="0" smtClean="0"/>
              <a:t>Probing: </a:t>
            </a:r>
            <a:r>
              <a:rPr lang="en-US" dirty="0" smtClean="0"/>
              <a:t>Emphasis on </a:t>
            </a:r>
            <a:r>
              <a:rPr lang="en-US" dirty="0" smtClean="0"/>
              <a:t>linear </a:t>
            </a:r>
            <a:r>
              <a:rPr lang="en-US" dirty="0"/>
              <a:t>and </a:t>
            </a:r>
            <a:r>
              <a:rPr lang="en-US" dirty="0" smtClean="0"/>
              <a:t>quadratic, maybe double (look over others)</a:t>
            </a:r>
            <a:endParaRPr lang="en-US" dirty="0"/>
          </a:p>
          <a:p>
            <a:pPr lvl="1"/>
            <a:r>
              <a:rPr lang="en-US" dirty="0"/>
              <a:t>General idea/concepts behind hashing and hash tables</a:t>
            </a:r>
          </a:p>
        </p:txBody>
      </p:sp>
      <p:sp>
        <p:nvSpPr>
          <p:cNvPr id="4" name="AutoShape 2" descr="https://www.sap.com/global/ui/images/illustrations/0450x0250/272429_i_l_srgb_s_gl_0450_0250_rl_00_00.gif"/>
          <p:cNvSpPr>
            <a:spLocks noChangeAspect="1" noChangeArrowheads="1"/>
          </p:cNvSpPr>
          <p:nvPr/>
        </p:nvSpPr>
        <p:spPr bwMode="auto">
          <a:xfrm>
            <a:off x="63500" y="-136525"/>
            <a:ext cx="4286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548" y="228600"/>
            <a:ext cx="1485902" cy="8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5913"/>
            <a:ext cx="1312334"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302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Chaining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5, 28, 19, 15, 20, 33, 12, 17, </a:t>
            </a:r>
            <a:r>
              <a:rPr lang="en-US" b="1" dirty="0" smtClean="0">
                <a:solidFill>
                  <a:schemeClr val="accent6">
                    <a:lumMod val="75000"/>
                  </a:schemeClr>
                </a:solidFill>
              </a:rPr>
              <a:t>10</a:t>
            </a:r>
          </a:p>
          <a:p>
            <a:r>
              <a:rPr lang="en-US" dirty="0" smtClean="0"/>
              <a:t>h(k) = k mod 10</a:t>
            </a:r>
            <a:endParaRPr lang="en-US" dirty="0"/>
          </a:p>
        </p:txBody>
      </p:sp>
      <p:sp>
        <p:nvSpPr>
          <p:cNvPr id="7" name="Rectangle 6"/>
          <p:cNvSpPr>
            <a:spLocks noChangeArrowheads="1"/>
          </p:cNvSpPr>
          <p:nvPr/>
        </p:nvSpPr>
        <p:spPr bwMode="auto">
          <a:xfrm>
            <a:off x="2936168" y="230779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9" name="Rectangle 8"/>
          <p:cNvSpPr>
            <a:spLocks noChangeArrowheads="1"/>
          </p:cNvSpPr>
          <p:nvPr/>
        </p:nvSpPr>
        <p:spPr bwMode="auto">
          <a:xfrm>
            <a:off x="2936168" y="3029843"/>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0" name="Rectangle 9"/>
          <p:cNvSpPr>
            <a:spLocks noChangeArrowheads="1"/>
          </p:cNvSpPr>
          <p:nvPr/>
        </p:nvSpPr>
        <p:spPr bwMode="auto">
          <a:xfrm>
            <a:off x="2936168" y="3390869"/>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12" name="Text Box 11"/>
          <p:cNvSpPr txBox="1">
            <a:spLocks noChangeArrowheads="1"/>
          </p:cNvSpPr>
          <p:nvPr/>
        </p:nvSpPr>
        <p:spPr bwMode="auto">
          <a:xfrm>
            <a:off x="2585995" y="2217536"/>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0</a:t>
            </a:r>
          </a:p>
        </p:txBody>
      </p:sp>
      <p:sp>
        <p:nvSpPr>
          <p:cNvPr id="13" name="Text Box 12"/>
          <p:cNvSpPr txBox="1">
            <a:spLocks noChangeArrowheads="1"/>
          </p:cNvSpPr>
          <p:nvPr/>
        </p:nvSpPr>
        <p:spPr bwMode="auto">
          <a:xfrm>
            <a:off x="2585995" y="2578561"/>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1</a:t>
            </a:r>
          </a:p>
        </p:txBody>
      </p:sp>
      <p:sp>
        <p:nvSpPr>
          <p:cNvPr id="14" name="Text Box 13"/>
          <p:cNvSpPr txBox="1">
            <a:spLocks noChangeArrowheads="1"/>
          </p:cNvSpPr>
          <p:nvPr/>
        </p:nvSpPr>
        <p:spPr bwMode="auto">
          <a:xfrm>
            <a:off x="2585995" y="2939587"/>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2</a:t>
            </a:r>
          </a:p>
        </p:txBody>
      </p:sp>
      <p:sp>
        <p:nvSpPr>
          <p:cNvPr id="15" name="Text Box 14"/>
          <p:cNvSpPr txBox="1">
            <a:spLocks noChangeArrowheads="1"/>
          </p:cNvSpPr>
          <p:nvPr/>
        </p:nvSpPr>
        <p:spPr bwMode="auto">
          <a:xfrm>
            <a:off x="2585995" y="3300612"/>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3</a:t>
            </a:r>
          </a:p>
        </p:txBody>
      </p:sp>
      <p:sp>
        <p:nvSpPr>
          <p:cNvPr id="16" name="Text Box 15"/>
          <p:cNvSpPr txBox="1">
            <a:spLocks noChangeArrowheads="1"/>
          </p:cNvSpPr>
          <p:nvPr/>
        </p:nvSpPr>
        <p:spPr bwMode="auto">
          <a:xfrm>
            <a:off x="2585995" y="3661638"/>
            <a:ext cx="335649" cy="4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Times New Roman" pitchFamily="18" charset="0"/>
              </a:rPr>
              <a:t>4</a:t>
            </a:r>
          </a:p>
        </p:txBody>
      </p:sp>
      <p:sp>
        <p:nvSpPr>
          <p:cNvPr id="23" name="Rectangle 22"/>
          <p:cNvSpPr>
            <a:spLocks noChangeArrowheads="1"/>
          </p:cNvSpPr>
          <p:nvPr/>
        </p:nvSpPr>
        <p:spPr bwMode="auto">
          <a:xfrm>
            <a:off x="2936168" y="4112677"/>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endParaRPr>
          </a:p>
        </p:txBody>
      </p:sp>
      <p:sp>
        <p:nvSpPr>
          <p:cNvPr id="25" name="Rectangle 24"/>
          <p:cNvSpPr>
            <a:spLocks noChangeArrowheads="1"/>
          </p:cNvSpPr>
          <p:nvPr/>
        </p:nvSpPr>
        <p:spPr bwMode="auto">
          <a:xfrm>
            <a:off x="2936168" y="483472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6" name="Rectangle 25"/>
          <p:cNvSpPr>
            <a:spLocks noChangeArrowheads="1"/>
          </p:cNvSpPr>
          <p:nvPr/>
        </p:nvSpPr>
        <p:spPr bwMode="auto">
          <a:xfrm>
            <a:off x="2936168" y="519575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28" name="Text Box 11"/>
          <p:cNvSpPr txBox="1">
            <a:spLocks noChangeArrowheads="1"/>
          </p:cNvSpPr>
          <p:nvPr/>
        </p:nvSpPr>
        <p:spPr bwMode="auto">
          <a:xfrm>
            <a:off x="2585995" y="402242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5</a:t>
            </a:r>
            <a:endParaRPr lang="en-US" altLang="en-US" dirty="0">
              <a:solidFill>
                <a:srgbClr val="2D2DB9"/>
              </a:solidFill>
              <a:latin typeface="Times New Roman" pitchFamily="18" charset="0"/>
            </a:endParaRPr>
          </a:p>
        </p:txBody>
      </p:sp>
      <p:sp>
        <p:nvSpPr>
          <p:cNvPr id="29" name="Text Box 12"/>
          <p:cNvSpPr txBox="1">
            <a:spLocks noChangeArrowheads="1"/>
          </p:cNvSpPr>
          <p:nvPr/>
        </p:nvSpPr>
        <p:spPr bwMode="auto">
          <a:xfrm>
            <a:off x="2585995" y="438344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6</a:t>
            </a:r>
            <a:endParaRPr lang="en-US" altLang="en-US" dirty="0">
              <a:solidFill>
                <a:srgbClr val="2D2DB9"/>
              </a:solidFill>
              <a:latin typeface="Times New Roman" pitchFamily="18" charset="0"/>
            </a:endParaRPr>
          </a:p>
        </p:txBody>
      </p:sp>
      <p:sp>
        <p:nvSpPr>
          <p:cNvPr id="30" name="Text Box 13"/>
          <p:cNvSpPr txBox="1">
            <a:spLocks noChangeArrowheads="1"/>
          </p:cNvSpPr>
          <p:nvPr/>
        </p:nvSpPr>
        <p:spPr bwMode="auto">
          <a:xfrm>
            <a:off x="2585995" y="474447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7</a:t>
            </a:r>
          </a:p>
        </p:txBody>
      </p:sp>
      <p:sp>
        <p:nvSpPr>
          <p:cNvPr id="31" name="Text Box 14"/>
          <p:cNvSpPr txBox="1">
            <a:spLocks noChangeArrowheads="1"/>
          </p:cNvSpPr>
          <p:nvPr/>
        </p:nvSpPr>
        <p:spPr bwMode="auto">
          <a:xfrm>
            <a:off x="2585995" y="5105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Times New Roman" pitchFamily="18" charset="0"/>
              </a:rPr>
              <a:t>8</a:t>
            </a:r>
          </a:p>
        </p:txBody>
      </p:sp>
      <p:sp>
        <p:nvSpPr>
          <p:cNvPr id="33" name="Rectangle 32"/>
          <p:cNvSpPr>
            <a:spLocks noChangeArrowheads="1"/>
          </p:cNvSpPr>
          <p:nvPr/>
        </p:nvSpPr>
        <p:spPr bwMode="auto">
          <a:xfrm>
            <a:off x="2936168" y="2670698"/>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endParaRPr lang="en-US" altLang="en-US" dirty="0">
              <a:solidFill>
                <a:srgbClr val="2D2DB9"/>
              </a:solidFill>
              <a:latin typeface="Calibri" pitchFamily="34" charset="0"/>
            </a:endParaRPr>
          </a:p>
        </p:txBody>
      </p:sp>
      <p:sp>
        <p:nvSpPr>
          <p:cNvPr id="34" name="Rectangle 33"/>
          <p:cNvSpPr>
            <a:spLocks noChangeArrowheads="1"/>
          </p:cNvSpPr>
          <p:nvPr/>
        </p:nvSpPr>
        <p:spPr bwMode="auto">
          <a:xfrm>
            <a:off x="2936168" y="375165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2D2DB9"/>
                </a:solidFill>
                <a:latin typeface="Calibri" pitchFamily="34" charset="0"/>
                <a:sym typeface="Symbol" pitchFamily="18" charset="2"/>
              </a:rPr>
              <a:t></a:t>
            </a:r>
          </a:p>
        </p:txBody>
      </p:sp>
      <p:sp>
        <p:nvSpPr>
          <p:cNvPr id="35" name="Rectangle 34"/>
          <p:cNvSpPr>
            <a:spLocks noChangeArrowheads="1"/>
          </p:cNvSpPr>
          <p:nvPr/>
        </p:nvSpPr>
        <p:spPr bwMode="auto">
          <a:xfrm>
            <a:off x="2936168" y="4473702"/>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2D2DB9"/>
                </a:solidFill>
                <a:latin typeface="Calibri" pitchFamily="34" charset="0"/>
                <a:sym typeface="Symbol" pitchFamily="18" charset="2"/>
              </a:rPr>
              <a:t></a:t>
            </a:r>
            <a:endParaRPr lang="en-US" altLang="en-US">
              <a:solidFill>
                <a:srgbClr val="2D2DB9"/>
              </a:solidFill>
              <a:latin typeface="Calibri" pitchFamily="34" charset="0"/>
            </a:endParaRPr>
          </a:p>
        </p:txBody>
      </p:sp>
      <p:sp>
        <p:nvSpPr>
          <p:cNvPr id="22" name="AutoShape 20"/>
          <p:cNvSpPr>
            <a:spLocks noChangeArrowheads="1"/>
          </p:cNvSpPr>
          <p:nvPr/>
        </p:nvSpPr>
        <p:spPr bwMode="auto">
          <a:xfrm>
            <a:off x="3555399" y="4087301"/>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5</a:t>
            </a:r>
            <a:endParaRPr lang="en-US" sz="1600" b="1" dirty="0">
              <a:solidFill>
                <a:schemeClr val="accent1">
                  <a:lumMod val="20000"/>
                  <a:lumOff val="80000"/>
                </a:schemeClr>
              </a:solidFill>
              <a:latin typeface="+mn-lt"/>
              <a:cs typeface="+mn-cs"/>
            </a:endParaRPr>
          </a:p>
        </p:txBody>
      </p:sp>
      <p:sp>
        <p:nvSpPr>
          <p:cNvPr id="24" name="Line 21"/>
          <p:cNvSpPr>
            <a:spLocks noChangeShapeType="1"/>
          </p:cNvSpPr>
          <p:nvPr/>
        </p:nvSpPr>
        <p:spPr bwMode="auto">
          <a:xfrm>
            <a:off x="3122928" y="4267814"/>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27" name="AutoShape 20"/>
          <p:cNvSpPr>
            <a:spLocks noChangeArrowheads="1"/>
          </p:cNvSpPr>
          <p:nvPr/>
        </p:nvSpPr>
        <p:spPr bwMode="auto">
          <a:xfrm>
            <a:off x="3555477" y="519575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28</a:t>
            </a:r>
            <a:endParaRPr lang="en-US" sz="1600" b="1" dirty="0">
              <a:solidFill>
                <a:schemeClr val="accent1">
                  <a:lumMod val="20000"/>
                  <a:lumOff val="80000"/>
                </a:schemeClr>
              </a:solidFill>
              <a:latin typeface="+mn-lt"/>
              <a:cs typeface="+mn-cs"/>
            </a:endParaRPr>
          </a:p>
        </p:txBody>
      </p:sp>
      <p:sp>
        <p:nvSpPr>
          <p:cNvPr id="32" name="Line 21"/>
          <p:cNvSpPr>
            <a:spLocks noChangeShapeType="1"/>
          </p:cNvSpPr>
          <p:nvPr/>
        </p:nvSpPr>
        <p:spPr bwMode="auto">
          <a:xfrm>
            <a:off x="3123006" y="537626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36" name="Text Box 15"/>
          <p:cNvSpPr txBox="1">
            <a:spLocks noChangeArrowheads="1"/>
          </p:cNvSpPr>
          <p:nvPr/>
        </p:nvSpPr>
        <p:spPr bwMode="auto">
          <a:xfrm>
            <a:off x="2585995" y="547028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2D2DB9"/>
                </a:solidFill>
                <a:latin typeface="Times New Roman" pitchFamily="18" charset="0"/>
              </a:rPr>
              <a:t>9</a:t>
            </a:r>
            <a:endParaRPr lang="en-US" altLang="en-US" dirty="0">
              <a:solidFill>
                <a:srgbClr val="2D2DB9"/>
              </a:solidFill>
              <a:latin typeface="Times New Roman" pitchFamily="18" charset="0"/>
            </a:endParaRPr>
          </a:p>
        </p:txBody>
      </p:sp>
      <p:sp>
        <p:nvSpPr>
          <p:cNvPr id="37" name="Rectangle 36"/>
          <p:cNvSpPr>
            <a:spLocks noChangeArrowheads="1"/>
          </p:cNvSpPr>
          <p:nvPr/>
        </p:nvSpPr>
        <p:spPr bwMode="auto">
          <a:xfrm>
            <a:off x="2936168" y="5560294"/>
            <a:ext cx="309830" cy="36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2D2DB9"/>
              </a:solidFill>
              <a:latin typeface="Calibri" pitchFamily="34" charset="0"/>
              <a:sym typeface="Symbol" pitchFamily="18" charset="2"/>
            </a:endParaRPr>
          </a:p>
        </p:txBody>
      </p:sp>
      <p:sp>
        <p:nvSpPr>
          <p:cNvPr id="38" name="AutoShape 20"/>
          <p:cNvSpPr>
            <a:spLocks noChangeArrowheads="1"/>
          </p:cNvSpPr>
          <p:nvPr/>
        </p:nvSpPr>
        <p:spPr bwMode="auto">
          <a:xfrm>
            <a:off x="3555398" y="5578356"/>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19</a:t>
            </a:r>
            <a:endParaRPr lang="en-US" sz="1600" b="1" dirty="0">
              <a:solidFill>
                <a:schemeClr val="accent1">
                  <a:lumMod val="20000"/>
                  <a:lumOff val="80000"/>
                </a:schemeClr>
              </a:solidFill>
              <a:latin typeface="+mn-lt"/>
              <a:cs typeface="+mn-cs"/>
            </a:endParaRPr>
          </a:p>
        </p:txBody>
      </p:sp>
      <p:sp>
        <p:nvSpPr>
          <p:cNvPr id="39" name="Line 21"/>
          <p:cNvSpPr>
            <a:spLocks noChangeShapeType="1"/>
          </p:cNvSpPr>
          <p:nvPr/>
        </p:nvSpPr>
        <p:spPr bwMode="auto">
          <a:xfrm>
            <a:off x="3122927" y="5758869"/>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0" name="AutoShape 20"/>
          <p:cNvSpPr>
            <a:spLocks noChangeArrowheads="1"/>
          </p:cNvSpPr>
          <p:nvPr/>
        </p:nvSpPr>
        <p:spPr bwMode="auto">
          <a:xfrm>
            <a:off x="4572000" y="4086660"/>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15</a:t>
            </a:r>
            <a:endParaRPr lang="en-US" sz="1600" b="1" dirty="0">
              <a:solidFill>
                <a:schemeClr val="accent1">
                  <a:lumMod val="20000"/>
                  <a:lumOff val="80000"/>
                </a:schemeClr>
              </a:solidFill>
              <a:latin typeface="+mn-lt"/>
              <a:cs typeface="+mn-cs"/>
            </a:endParaRPr>
          </a:p>
        </p:txBody>
      </p:sp>
      <p:sp>
        <p:nvSpPr>
          <p:cNvPr id="41" name="Line 21"/>
          <p:cNvSpPr>
            <a:spLocks noChangeShapeType="1"/>
          </p:cNvSpPr>
          <p:nvPr/>
        </p:nvSpPr>
        <p:spPr bwMode="auto">
          <a:xfrm>
            <a:off x="4139529" y="4267173"/>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2" name="AutoShape 20"/>
          <p:cNvSpPr>
            <a:spLocks noChangeArrowheads="1"/>
          </p:cNvSpPr>
          <p:nvPr/>
        </p:nvSpPr>
        <p:spPr bwMode="auto">
          <a:xfrm>
            <a:off x="3586951"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20</a:t>
            </a:r>
            <a:endParaRPr lang="en-US" sz="1600" b="1" dirty="0">
              <a:solidFill>
                <a:schemeClr val="accent1">
                  <a:lumMod val="20000"/>
                  <a:lumOff val="80000"/>
                </a:schemeClr>
              </a:solidFill>
              <a:latin typeface="+mn-lt"/>
              <a:cs typeface="+mn-cs"/>
            </a:endParaRPr>
          </a:p>
        </p:txBody>
      </p:sp>
      <p:sp>
        <p:nvSpPr>
          <p:cNvPr id="43" name="Line 21"/>
          <p:cNvSpPr>
            <a:spLocks noChangeShapeType="1"/>
          </p:cNvSpPr>
          <p:nvPr/>
        </p:nvSpPr>
        <p:spPr bwMode="auto">
          <a:xfrm>
            <a:off x="3154480"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4" name="AutoShape 20"/>
          <p:cNvSpPr>
            <a:spLocks noChangeArrowheads="1"/>
          </p:cNvSpPr>
          <p:nvPr/>
        </p:nvSpPr>
        <p:spPr bwMode="auto">
          <a:xfrm>
            <a:off x="3555397" y="340491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33</a:t>
            </a:r>
            <a:endParaRPr lang="en-US" sz="1600" b="1" dirty="0">
              <a:solidFill>
                <a:schemeClr val="accent1">
                  <a:lumMod val="20000"/>
                  <a:lumOff val="80000"/>
                </a:schemeClr>
              </a:solidFill>
              <a:latin typeface="+mn-lt"/>
              <a:cs typeface="+mn-cs"/>
            </a:endParaRPr>
          </a:p>
        </p:txBody>
      </p:sp>
      <p:sp>
        <p:nvSpPr>
          <p:cNvPr id="45" name="Line 21"/>
          <p:cNvSpPr>
            <a:spLocks noChangeShapeType="1"/>
          </p:cNvSpPr>
          <p:nvPr/>
        </p:nvSpPr>
        <p:spPr bwMode="auto">
          <a:xfrm>
            <a:off x="3122926" y="358542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6" name="AutoShape 20"/>
          <p:cNvSpPr>
            <a:spLocks noChangeArrowheads="1"/>
          </p:cNvSpPr>
          <p:nvPr/>
        </p:nvSpPr>
        <p:spPr bwMode="auto">
          <a:xfrm>
            <a:off x="3555477" y="3031724"/>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latin typeface="+mn-lt"/>
                <a:cs typeface="+mn-cs"/>
              </a:rPr>
              <a:t>12</a:t>
            </a:r>
            <a:endParaRPr lang="en-US" sz="1600" b="1" dirty="0">
              <a:solidFill>
                <a:schemeClr val="accent1">
                  <a:lumMod val="20000"/>
                  <a:lumOff val="80000"/>
                </a:schemeClr>
              </a:solidFill>
              <a:latin typeface="+mn-lt"/>
              <a:cs typeface="+mn-cs"/>
            </a:endParaRPr>
          </a:p>
        </p:txBody>
      </p:sp>
      <p:sp>
        <p:nvSpPr>
          <p:cNvPr id="47" name="Line 21"/>
          <p:cNvSpPr>
            <a:spLocks noChangeShapeType="1"/>
          </p:cNvSpPr>
          <p:nvPr/>
        </p:nvSpPr>
        <p:spPr bwMode="auto">
          <a:xfrm>
            <a:off x="3123006" y="3212237"/>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48" name="AutoShape 20"/>
          <p:cNvSpPr>
            <a:spLocks noChangeArrowheads="1"/>
          </p:cNvSpPr>
          <p:nvPr/>
        </p:nvSpPr>
        <p:spPr bwMode="auto">
          <a:xfrm>
            <a:off x="3555477" y="4820327"/>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smtClean="0">
                <a:solidFill>
                  <a:schemeClr val="accent1">
                    <a:lumMod val="20000"/>
                    <a:lumOff val="80000"/>
                  </a:schemeClr>
                </a:solidFill>
              </a:rPr>
              <a:t>17</a:t>
            </a:r>
            <a:endParaRPr lang="en-US" sz="1600" b="1" dirty="0">
              <a:solidFill>
                <a:schemeClr val="accent1">
                  <a:lumMod val="20000"/>
                  <a:lumOff val="80000"/>
                </a:schemeClr>
              </a:solidFill>
              <a:latin typeface="+mn-lt"/>
              <a:cs typeface="+mn-cs"/>
            </a:endParaRPr>
          </a:p>
        </p:txBody>
      </p:sp>
      <p:sp>
        <p:nvSpPr>
          <p:cNvPr id="49" name="Line 21"/>
          <p:cNvSpPr>
            <a:spLocks noChangeShapeType="1"/>
          </p:cNvSpPr>
          <p:nvPr/>
        </p:nvSpPr>
        <p:spPr bwMode="auto">
          <a:xfrm>
            <a:off x="3123006" y="5000840"/>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
        <p:nvSpPr>
          <p:cNvPr id="50" name="AutoShape 20"/>
          <p:cNvSpPr>
            <a:spLocks noChangeArrowheads="1"/>
          </p:cNvSpPr>
          <p:nvPr/>
        </p:nvSpPr>
        <p:spPr bwMode="auto">
          <a:xfrm>
            <a:off x="4572000" y="2309673"/>
            <a:ext cx="559401" cy="361025"/>
          </a:xfrm>
          <a:prstGeom prst="roundRect">
            <a:avLst>
              <a:gd name="adj" fmla="val 16667"/>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sz="1600" b="1" dirty="0">
                <a:solidFill>
                  <a:schemeClr val="accent1">
                    <a:lumMod val="20000"/>
                    <a:lumOff val="80000"/>
                  </a:schemeClr>
                </a:solidFill>
              </a:rPr>
              <a:t>1</a:t>
            </a:r>
            <a:r>
              <a:rPr lang="en-US" sz="1600" b="1" dirty="0" smtClean="0">
                <a:solidFill>
                  <a:schemeClr val="accent1">
                    <a:lumMod val="20000"/>
                    <a:lumOff val="80000"/>
                  </a:schemeClr>
                </a:solidFill>
              </a:rPr>
              <a:t>0</a:t>
            </a:r>
            <a:endParaRPr lang="en-US" sz="1600" b="1" dirty="0">
              <a:solidFill>
                <a:schemeClr val="accent1">
                  <a:lumMod val="20000"/>
                  <a:lumOff val="80000"/>
                </a:schemeClr>
              </a:solidFill>
              <a:latin typeface="+mn-lt"/>
              <a:cs typeface="+mn-cs"/>
            </a:endParaRPr>
          </a:p>
        </p:txBody>
      </p:sp>
      <p:sp>
        <p:nvSpPr>
          <p:cNvPr id="51" name="Line 21"/>
          <p:cNvSpPr>
            <a:spLocks noChangeShapeType="1"/>
          </p:cNvSpPr>
          <p:nvPr/>
        </p:nvSpPr>
        <p:spPr bwMode="auto">
          <a:xfrm>
            <a:off x="4139529" y="2490186"/>
            <a:ext cx="432471" cy="0"/>
          </a:xfrm>
          <a:prstGeom prst="line">
            <a:avLst/>
          </a:prstGeom>
          <a:noFill/>
          <a:ln w="19050">
            <a:solidFill>
              <a:schemeClr val="tx1"/>
            </a:solidFill>
            <a:round/>
            <a:headEnd type="oval" w="med" len="med"/>
            <a:tailEnd type="triangle" w="med" len="med"/>
          </a:ln>
        </p:spPr>
        <p:txBody>
          <a:bodyPr wrap="none" anchor="ctr"/>
          <a:lstStyle/>
          <a:p>
            <a:pPr fontAlgn="auto">
              <a:spcBef>
                <a:spcPts val="0"/>
              </a:spcBef>
              <a:spcAft>
                <a:spcPts val="0"/>
              </a:spcAft>
              <a:buFont typeface="Arial" charset="0"/>
              <a:buNone/>
              <a:defRPr/>
            </a:pPr>
            <a:endParaRPr lang="en-US">
              <a:solidFill>
                <a:schemeClr val="accent6"/>
              </a:solidFill>
              <a:latin typeface="Arial" charset="0"/>
              <a:cs typeface="+mn-cs"/>
            </a:endParaRPr>
          </a:p>
        </p:txBody>
      </p:sp>
    </p:spTree>
    <p:extLst>
      <p:ext uri="{BB962C8B-B14F-4D97-AF65-F5344CB8AC3E}">
        <p14:creationId xmlns:p14="http://schemas.microsoft.com/office/powerpoint/2010/main" val="3601352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lnSpcReduction="10000"/>
          </a:bodyPr>
          <a:lstStyle/>
          <a:p>
            <a:r>
              <a:rPr lang="en-US" dirty="0"/>
              <a:t>Questions on:</a:t>
            </a:r>
          </a:p>
          <a:p>
            <a:pPr lvl="1"/>
            <a:r>
              <a:rPr lang="en-US" dirty="0"/>
              <a:t>Quick glance at “old” things</a:t>
            </a:r>
          </a:p>
          <a:p>
            <a:pPr lvl="1"/>
            <a:r>
              <a:rPr lang="en-US" dirty="0"/>
              <a:t>Review Stacks</a:t>
            </a:r>
          </a:p>
          <a:p>
            <a:pPr lvl="1"/>
            <a:r>
              <a:rPr lang="en-US" dirty="0"/>
              <a:t>Review Queues</a:t>
            </a:r>
          </a:p>
          <a:p>
            <a:pPr lvl="1"/>
            <a:r>
              <a:rPr lang="en-US" dirty="0"/>
              <a:t>Review PQs</a:t>
            </a:r>
          </a:p>
          <a:p>
            <a:pPr lvl="1"/>
            <a:r>
              <a:rPr lang="en-US" dirty="0"/>
              <a:t>Review: Data structures from existing basic structures</a:t>
            </a:r>
          </a:p>
          <a:p>
            <a:pPr lvl="1"/>
            <a:r>
              <a:rPr lang="en-US" dirty="0"/>
              <a:t>Review Hashing</a:t>
            </a:r>
          </a:p>
          <a:p>
            <a:pPr lvl="2"/>
            <a:r>
              <a:rPr lang="en-US" dirty="0"/>
              <a:t>Chaining</a:t>
            </a:r>
          </a:p>
          <a:p>
            <a:pPr lvl="1"/>
            <a:endParaRPr lang="en-US" dirty="0"/>
          </a:p>
          <a:p>
            <a:r>
              <a:rPr lang="en-US" dirty="0"/>
              <a:t>Next</a:t>
            </a:r>
          </a:p>
          <a:p>
            <a:pPr lvl="1"/>
            <a:r>
              <a:rPr lang="en-US" dirty="0"/>
              <a:t>Review Hashing</a:t>
            </a:r>
          </a:p>
          <a:p>
            <a:pPr lvl="2"/>
            <a:r>
              <a:rPr lang="en-US" dirty="0" smtClean="0"/>
              <a:t>Probing</a:t>
            </a:r>
            <a:endParaRPr lang="en-US" dirty="0"/>
          </a:p>
        </p:txBody>
      </p:sp>
    </p:spTree>
    <p:extLst>
      <p:ext uri="{BB962C8B-B14F-4D97-AF65-F5344CB8AC3E}">
        <p14:creationId xmlns:p14="http://schemas.microsoft.com/office/powerpoint/2010/main" val="2104121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Class Exercise: Linear Probing</a:t>
            </a:r>
          </a:p>
        </p:txBody>
      </p:sp>
      <p:sp>
        <p:nvSpPr>
          <p:cNvPr id="40963"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altLang="en-US" dirty="0" smtClean="0"/>
              <a:t> Assume you have a hash table H with N=7 slots (H[0,6]) and let the hash function be h(k)=k mod N.</a:t>
            </a:r>
          </a:p>
          <a:p>
            <a:pPr eaLnBrk="1" hangingPunct="1">
              <a:lnSpc>
                <a:spcPct val="90000"/>
              </a:lnSpc>
            </a:pPr>
            <a:endParaRPr lang="en-US" altLang="en-US" dirty="0" smtClean="0"/>
          </a:p>
          <a:p>
            <a:pPr eaLnBrk="1" hangingPunct="1">
              <a:lnSpc>
                <a:spcPct val="90000"/>
              </a:lnSpc>
            </a:pPr>
            <a:r>
              <a:rPr lang="en-US" altLang="en-US" dirty="0" smtClean="0"/>
              <a:t>Demonstrate (by picture) the insertion of the following keys into a hash table with collisions resolved by linear probing.</a:t>
            </a:r>
          </a:p>
          <a:p>
            <a:pPr lvl="1" eaLnBrk="1" hangingPunct="1">
              <a:lnSpc>
                <a:spcPct val="90000"/>
              </a:lnSpc>
            </a:pPr>
            <a:r>
              <a:rPr lang="en-US" altLang="en-US" dirty="0" smtClean="0"/>
              <a:t>7, 14, 11, 4, 25, 6</a:t>
            </a:r>
          </a:p>
        </p:txBody>
      </p:sp>
      <p:sp>
        <p:nvSpPr>
          <p:cNvPr id="4" name="TextBox 3"/>
          <p:cNvSpPr txBox="1"/>
          <p:nvPr/>
        </p:nvSpPr>
        <p:spPr>
          <a:xfrm rot="20689252">
            <a:off x="5712818" y="4081434"/>
            <a:ext cx="2342308"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Start point example</a:t>
            </a:r>
          </a:p>
          <a:p>
            <a:r>
              <a:rPr lang="en-US" dirty="0" smtClean="0">
                <a:latin typeface="Comic Sans MS" panose="030F0702030302020204" pitchFamily="66" charset="0"/>
              </a:rPr>
              <a:t>next slide</a:t>
            </a:r>
            <a:endParaRPr lang="en-US" dirty="0">
              <a:latin typeface="Comic Sans MS" panose="030F0702030302020204" pitchFamily="66" charset="0"/>
            </a:endParaRPr>
          </a:p>
        </p:txBody>
      </p:sp>
    </p:spTree>
    <p:extLst>
      <p:ext uri="{BB962C8B-B14F-4D97-AF65-F5344CB8AC3E}">
        <p14:creationId xmlns:p14="http://schemas.microsoft.com/office/powerpoint/2010/main" val="42775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dirty="0" smtClean="0"/>
              <a:t>7, 14, 11, 4, 25, 6</a:t>
            </a:r>
          </a:p>
          <a:p>
            <a:r>
              <a:rPr lang="en-US" dirty="0" smtClean="0"/>
              <a:t>h(k) = k mod </a:t>
            </a:r>
            <a:r>
              <a:rPr lang="en-US" dirty="0"/>
              <a:t>7</a:t>
            </a:r>
          </a:p>
        </p:txBody>
      </p:sp>
      <p:sp>
        <p:nvSpPr>
          <p:cNvPr id="40" name="TextBox 39"/>
          <p:cNvSpPr txBox="1"/>
          <p:nvPr/>
        </p:nvSpPr>
        <p:spPr>
          <a:xfrm rot="20902905">
            <a:off x="5347020" y="2631630"/>
            <a:ext cx="2741456"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May want to start </a:t>
            </a:r>
          </a:p>
          <a:p>
            <a:r>
              <a:rPr lang="en-US" dirty="0" smtClean="0">
                <a:latin typeface="Comic Sans MS" panose="030F0702030302020204" pitchFamily="66" charset="0"/>
              </a:rPr>
              <a:t>with something like this</a:t>
            </a:r>
            <a:endParaRPr lang="en-US" dirty="0">
              <a:latin typeface="Comic Sans MS" panose="030F0702030302020204" pitchFamily="66" charset="0"/>
            </a:endParaRP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spTree>
    <p:extLst>
      <p:ext uri="{BB962C8B-B14F-4D97-AF65-F5344CB8AC3E}">
        <p14:creationId xmlns:p14="http://schemas.microsoft.com/office/powerpoint/2010/main" val="3005481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solidFill>
                  <a:schemeClr val="accent6">
                    <a:lumMod val="75000"/>
                  </a:schemeClr>
                </a:solidFill>
              </a:rPr>
              <a:t>7</a:t>
            </a:r>
            <a:r>
              <a:rPr lang="en-US" dirty="0" smtClean="0"/>
              <a:t>, 14, 11, 4,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136917" y="3197609"/>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045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a:t>
            </a:r>
            <a:r>
              <a:rPr lang="en-US" b="1" dirty="0" smtClean="0">
                <a:solidFill>
                  <a:schemeClr val="accent6">
                    <a:lumMod val="75000"/>
                  </a:schemeClr>
                </a:solidFill>
              </a:rPr>
              <a:t>14</a:t>
            </a:r>
            <a:r>
              <a:rPr lang="en-US" dirty="0" smtClean="0"/>
              <a:t>, 11, 4,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136917" y="3197609"/>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3429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a:t>
            </a:r>
            <a:r>
              <a:rPr lang="en-US" b="1" dirty="0" smtClean="0">
                <a:solidFill>
                  <a:schemeClr val="accent6">
                    <a:lumMod val="75000"/>
                  </a:schemeClr>
                </a:solidFill>
              </a:rPr>
              <a:t>14</a:t>
            </a:r>
            <a:r>
              <a:rPr lang="en-US" dirty="0" smtClean="0"/>
              <a:t>, 11, 4,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441717" y="3197609"/>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341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a:t>
            </a:r>
            <a:r>
              <a:rPr lang="en-US" b="1" dirty="0" smtClean="0">
                <a:solidFill>
                  <a:schemeClr val="accent6">
                    <a:lumMod val="75000"/>
                  </a:schemeClr>
                </a:solidFill>
              </a:rPr>
              <a:t>11</a:t>
            </a:r>
            <a:r>
              <a:rPr lang="en-US" dirty="0" smtClean="0"/>
              <a:t>, 4,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386837" y="3197609"/>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95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a:t>
            </a:r>
            <a:r>
              <a:rPr lang="en-US" b="1" dirty="0" smtClean="0">
                <a:solidFill>
                  <a:schemeClr val="accent6">
                    <a:lumMod val="75000"/>
                  </a:schemeClr>
                </a:solidFill>
              </a:rPr>
              <a:t>4</a:t>
            </a:r>
            <a:r>
              <a:rPr lang="en-US" dirty="0" smtClean="0"/>
              <a:t>,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386837" y="3197609"/>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307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a:t>
            </a:r>
            <a:r>
              <a:rPr lang="en-US" b="1" dirty="0" smtClean="0">
                <a:solidFill>
                  <a:schemeClr val="accent6">
                    <a:lumMod val="75000"/>
                  </a:schemeClr>
                </a:solidFill>
              </a:rPr>
              <a:t>4</a:t>
            </a:r>
            <a:r>
              <a:rPr lang="en-US" dirty="0" smtClean="0"/>
              <a:t>, 25,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660917" y="3197609"/>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21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a:t>General Questions?</a:t>
            </a:r>
          </a:p>
          <a:p>
            <a:endParaRPr lang="en-US" dirty="0"/>
          </a:p>
          <a:p>
            <a:r>
              <a:rPr lang="en-US" dirty="0"/>
              <a:t>Next</a:t>
            </a:r>
          </a:p>
          <a:p>
            <a:pPr lvl="1"/>
            <a:r>
              <a:rPr lang="en-US" dirty="0" smtClean="0"/>
              <a:t>Quick glance at “old” things</a:t>
            </a:r>
          </a:p>
          <a:p>
            <a:pPr lvl="1"/>
            <a:r>
              <a:rPr lang="en-US" dirty="0" smtClean="0"/>
              <a:t>Review Stacks</a:t>
            </a:r>
          </a:p>
          <a:p>
            <a:pPr lvl="1"/>
            <a:r>
              <a:rPr lang="en-US" dirty="0" smtClean="0"/>
              <a:t>Review Queues</a:t>
            </a:r>
          </a:p>
          <a:p>
            <a:pPr lvl="1"/>
            <a:r>
              <a:rPr lang="en-US" dirty="0" smtClean="0"/>
              <a:t>Review PQs</a:t>
            </a:r>
          </a:p>
          <a:p>
            <a:pPr lvl="1"/>
            <a:r>
              <a:rPr lang="en-US" dirty="0"/>
              <a:t>Review: Data structures from existing basic structures</a:t>
            </a:r>
          </a:p>
          <a:p>
            <a:pPr lvl="1"/>
            <a:r>
              <a:rPr lang="en-US" dirty="0" smtClean="0"/>
              <a:t>Review </a:t>
            </a:r>
            <a:r>
              <a:rPr lang="en-US" dirty="0"/>
              <a:t>Hashing</a:t>
            </a:r>
          </a:p>
          <a:p>
            <a:pPr lvl="1"/>
            <a:endParaRPr lang="en-US" dirty="0" smtClean="0"/>
          </a:p>
          <a:p>
            <a:pPr lvl="1"/>
            <a:endParaRPr lang="en-US" dirty="0"/>
          </a:p>
        </p:txBody>
      </p:sp>
    </p:spTree>
    <p:extLst>
      <p:ext uri="{BB962C8B-B14F-4D97-AF65-F5344CB8AC3E}">
        <p14:creationId xmlns:p14="http://schemas.microsoft.com/office/powerpoint/2010/main" val="145336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a:t>
            </a:r>
            <a:r>
              <a:rPr lang="en-US" b="1" dirty="0" smtClean="0">
                <a:solidFill>
                  <a:schemeClr val="accent6">
                    <a:lumMod val="75000"/>
                  </a:schemeClr>
                </a:solidFill>
              </a:rPr>
              <a:t>25</a:t>
            </a:r>
            <a:r>
              <a:rPr lang="en-US" dirty="0" smtClean="0"/>
              <a:t>,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b="1" dirty="0">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660917" y="3197609"/>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1303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a:t>
            </a:r>
            <a:r>
              <a:rPr lang="en-US" b="1" dirty="0" smtClean="0">
                <a:solidFill>
                  <a:schemeClr val="accent6">
                    <a:lumMod val="75000"/>
                  </a:schemeClr>
                </a:solidFill>
              </a:rPr>
              <a:t>25</a:t>
            </a:r>
            <a:r>
              <a:rPr lang="en-US" dirty="0" smtClean="0"/>
              <a:t>, 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25</a:t>
            </a:r>
            <a:endParaRPr lang="en-US" b="1" dirty="0">
              <a:solidFill>
                <a:schemeClr val="bg1"/>
              </a:solidFill>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969034" y="3197609"/>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902905">
            <a:off x="5028433" y="4522165"/>
            <a:ext cx="3425938" cy="36933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Now that is a lot of clustering</a:t>
            </a:r>
            <a:endParaRPr lang="en-US" dirty="0">
              <a:latin typeface="Comic Sans MS" panose="030F0702030302020204" pitchFamily="66" charset="0"/>
            </a:endParaRPr>
          </a:p>
        </p:txBody>
      </p:sp>
    </p:spTree>
    <p:extLst>
      <p:ext uri="{BB962C8B-B14F-4D97-AF65-F5344CB8AC3E}">
        <p14:creationId xmlns:p14="http://schemas.microsoft.com/office/powerpoint/2010/main" val="37321785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25, </a:t>
            </a:r>
            <a:r>
              <a:rPr lang="en-US" b="1" dirty="0" smtClean="0">
                <a:solidFill>
                  <a:schemeClr val="accent6">
                    <a:lumMod val="75000"/>
                  </a:schemeClr>
                </a:solidFill>
              </a:rPr>
              <a:t>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25</a:t>
            </a:r>
            <a:endParaRPr lang="en-US" b="1" dirty="0">
              <a:solidFill>
                <a:schemeClr val="bg1"/>
              </a:solidFill>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3969034" y="3197609"/>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902905">
            <a:off x="5414013" y="3012942"/>
            <a:ext cx="2045753" cy="36933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Probe ZERO fails</a:t>
            </a:r>
            <a:endParaRPr lang="en-US" dirty="0">
              <a:latin typeface="Comic Sans MS" panose="030F0702030302020204" pitchFamily="66" charset="0"/>
            </a:endParaRPr>
          </a:p>
        </p:txBody>
      </p:sp>
    </p:spTree>
    <p:extLst>
      <p:ext uri="{BB962C8B-B14F-4D97-AF65-F5344CB8AC3E}">
        <p14:creationId xmlns:p14="http://schemas.microsoft.com/office/powerpoint/2010/main" val="39608065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25, </a:t>
            </a:r>
            <a:r>
              <a:rPr lang="en-US" b="1" dirty="0" smtClean="0">
                <a:solidFill>
                  <a:schemeClr val="accent6">
                    <a:lumMod val="75000"/>
                  </a:schemeClr>
                </a:solidFill>
              </a:rPr>
              <a:t>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25</a:t>
            </a:r>
            <a:endParaRPr lang="en-US" b="1" dirty="0">
              <a:solidFill>
                <a:schemeClr val="bg1"/>
              </a:solidFill>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133041" y="3193504"/>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902905">
            <a:off x="5474126" y="3012942"/>
            <a:ext cx="1925527" cy="36933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Probe ONE fails</a:t>
            </a:r>
            <a:endParaRPr lang="en-US" dirty="0">
              <a:latin typeface="Comic Sans MS" panose="030F0702030302020204" pitchFamily="66" charset="0"/>
            </a:endParaRPr>
          </a:p>
        </p:txBody>
      </p:sp>
    </p:spTree>
    <p:extLst>
      <p:ext uri="{BB962C8B-B14F-4D97-AF65-F5344CB8AC3E}">
        <p14:creationId xmlns:p14="http://schemas.microsoft.com/office/powerpoint/2010/main" val="18311019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25, </a:t>
            </a:r>
            <a:r>
              <a:rPr lang="en-US" b="1" dirty="0" smtClean="0">
                <a:solidFill>
                  <a:schemeClr val="accent6">
                    <a:lumMod val="75000"/>
                  </a:schemeClr>
                </a:solidFill>
              </a:rPr>
              <a:t>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endParaRPr lang="en-US" sz="1600" b="1" dirty="0">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25</a:t>
            </a:r>
            <a:endParaRPr lang="en-US" b="1" dirty="0">
              <a:solidFill>
                <a:schemeClr val="bg1"/>
              </a:solidFill>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438542" y="3193504"/>
            <a:ext cx="0" cy="53340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902905">
            <a:off x="5439661" y="3012942"/>
            <a:ext cx="1994457" cy="36933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Probe TWO fails</a:t>
            </a:r>
            <a:endParaRPr lang="en-US" dirty="0">
              <a:latin typeface="Comic Sans MS" panose="030F0702030302020204" pitchFamily="66" charset="0"/>
            </a:endParaRPr>
          </a:p>
        </p:txBody>
      </p:sp>
    </p:spTree>
    <p:extLst>
      <p:ext uri="{BB962C8B-B14F-4D97-AF65-F5344CB8AC3E}">
        <p14:creationId xmlns:p14="http://schemas.microsoft.com/office/powerpoint/2010/main" val="1582843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Exercise: Linear Probing</a:t>
            </a:r>
            <a:endParaRPr lang="en-US" dirty="0"/>
          </a:p>
        </p:txBody>
      </p:sp>
      <p:sp>
        <p:nvSpPr>
          <p:cNvPr id="3" name="Content Placeholder 2"/>
          <p:cNvSpPr>
            <a:spLocks noGrp="1"/>
          </p:cNvSpPr>
          <p:nvPr>
            <p:ph idx="1"/>
          </p:nvPr>
        </p:nvSpPr>
        <p:spPr>
          <a:xfrm>
            <a:off x="457200" y="1219200"/>
            <a:ext cx="8229600" cy="838200"/>
          </a:xfrm>
        </p:spPr>
        <p:txBody>
          <a:bodyPr>
            <a:normAutofit fontScale="92500" lnSpcReduction="20000"/>
          </a:bodyPr>
          <a:lstStyle/>
          <a:p>
            <a:r>
              <a:rPr lang="en-US" b="1" dirty="0" smtClean="0"/>
              <a:t>7</a:t>
            </a:r>
            <a:r>
              <a:rPr lang="en-US" dirty="0" smtClean="0"/>
              <a:t>, 14, 11, 4, 25, </a:t>
            </a:r>
            <a:r>
              <a:rPr lang="en-US" b="1" dirty="0" smtClean="0">
                <a:solidFill>
                  <a:schemeClr val="accent6">
                    <a:lumMod val="75000"/>
                  </a:schemeClr>
                </a:solidFill>
              </a:rPr>
              <a:t>6</a:t>
            </a:r>
          </a:p>
          <a:p>
            <a:r>
              <a:rPr lang="en-US" dirty="0" smtClean="0"/>
              <a:t>h(k) = k mod </a:t>
            </a:r>
            <a:r>
              <a:rPr lang="en-US" dirty="0"/>
              <a:t>7</a:t>
            </a:r>
          </a:p>
        </p:txBody>
      </p:sp>
      <p:sp>
        <p:nvSpPr>
          <p:cNvPr id="27" name="Rectangle 31"/>
          <p:cNvSpPr>
            <a:spLocks noChangeArrowheads="1"/>
          </p:cNvSpPr>
          <p:nvPr/>
        </p:nvSpPr>
        <p:spPr bwMode="auto">
          <a:xfrm>
            <a:off x="19845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7</a:t>
            </a:r>
            <a:endParaRPr lang="en-US" altLang="en-US" b="1" dirty="0">
              <a:solidFill>
                <a:schemeClr val="bg1"/>
              </a:solidFill>
              <a:latin typeface="Calibri" pitchFamily="34" charset="0"/>
            </a:endParaRPr>
          </a:p>
        </p:txBody>
      </p:sp>
      <p:sp>
        <p:nvSpPr>
          <p:cNvPr id="32" name="Rectangle 32"/>
          <p:cNvSpPr>
            <a:spLocks noChangeArrowheads="1"/>
          </p:cNvSpPr>
          <p:nvPr/>
        </p:nvSpPr>
        <p:spPr bwMode="auto">
          <a:xfrm>
            <a:off x="22893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14 </a:t>
            </a:r>
            <a:endParaRPr lang="en-US" altLang="en-US" b="1" dirty="0">
              <a:solidFill>
                <a:schemeClr val="bg1"/>
              </a:solidFill>
              <a:latin typeface="Calibri" pitchFamily="34" charset="0"/>
            </a:endParaRPr>
          </a:p>
        </p:txBody>
      </p:sp>
      <p:sp>
        <p:nvSpPr>
          <p:cNvPr id="36" name="Rectangle 33"/>
          <p:cNvSpPr>
            <a:spLocks noChangeArrowheads="1"/>
          </p:cNvSpPr>
          <p:nvPr/>
        </p:nvSpPr>
        <p:spPr bwMode="auto">
          <a:xfrm>
            <a:off x="25941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6</a:t>
            </a:r>
            <a:endParaRPr lang="en-US" b="1" dirty="0">
              <a:solidFill>
                <a:schemeClr val="bg1"/>
              </a:solidFill>
              <a:latin typeface="+mn-lt"/>
              <a:cs typeface="+mn-cs"/>
            </a:endParaRPr>
          </a:p>
        </p:txBody>
      </p:sp>
      <p:sp>
        <p:nvSpPr>
          <p:cNvPr id="37" name="Rectangle 34"/>
          <p:cNvSpPr>
            <a:spLocks noChangeArrowheads="1"/>
          </p:cNvSpPr>
          <p:nvPr/>
        </p:nvSpPr>
        <p:spPr bwMode="auto">
          <a:xfrm>
            <a:off x="28989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Calibri" pitchFamily="34" charset="0"/>
              </a:rPr>
              <a:t> </a:t>
            </a:r>
          </a:p>
        </p:txBody>
      </p:sp>
      <p:sp>
        <p:nvSpPr>
          <p:cNvPr id="41" name="Rectangle 35"/>
          <p:cNvSpPr>
            <a:spLocks noChangeArrowheads="1"/>
          </p:cNvSpPr>
          <p:nvPr/>
        </p:nvSpPr>
        <p:spPr bwMode="auto">
          <a:xfrm>
            <a:off x="3203717" y="3793332"/>
            <a:ext cx="304800" cy="304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chemeClr val="bg1"/>
                </a:solidFill>
                <a:latin typeface="Calibri" pitchFamily="34" charset="0"/>
              </a:rPr>
              <a:t>11</a:t>
            </a:r>
            <a:r>
              <a:rPr lang="en-US" altLang="en-US" b="1" dirty="0" smtClean="0">
                <a:latin typeface="Calibri" pitchFamily="34" charset="0"/>
              </a:rPr>
              <a:t> </a:t>
            </a:r>
            <a:endParaRPr lang="en-US" altLang="en-US" b="1" dirty="0">
              <a:latin typeface="Calibri" pitchFamily="34" charset="0"/>
            </a:endParaRPr>
          </a:p>
        </p:txBody>
      </p:sp>
      <p:sp>
        <p:nvSpPr>
          <p:cNvPr id="42" name="Rectangle 36"/>
          <p:cNvSpPr>
            <a:spLocks noChangeArrowheads="1"/>
          </p:cNvSpPr>
          <p:nvPr/>
        </p:nvSpPr>
        <p:spPr bwMode="auto">
          <a:xfrm>
            <a:off x="35085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4</a:t>
            </a:r>
            <a:endParaRPr lang="en-US" b="1" dirty="0">
              <a:solidFill>
                <a:schemeClr val="bg1"/>
              </a:solidFill>
              <a:latin typeface="+mn-lt"/>
              <a:cs typeface="+mn-cs"/>
            </a:endParaRPr>
          </a:p>
        </p:txBody>
      </p:sp>
      <p:sp>
        <p:nvSpPr>
          <p:cNvPr id="43" name="Rectangle 37"/>
          <p:cNvSpPr>
            <a:spLocks noChangeArrowheads="1"/>
          </p:cNvSpPr>
          <p:nvPr/>
        </p:nvSpPr>
        <p:spPr bwMode="auto">
          <a:xfrm>
            <a:off x="3813317" y="3793332"/>
            <a:ext cx="304800" cy="304800"/>
          </a:xfrm>
          <a:prstGeom prst="rect">
            <a:avLst/>
          </a:prstGeom>
          <a:solidFill>
            <a:schemeClr val="accent1"/>
          </a:solidFill>
          <a:ln w="19050">
            <a:solidFill>
              <a:schemeClr val="tx1"/>
            </a:solidFill>
            <a:miter lim="800000"/>
            <a:headEnd/>
            <a:tailEnd/>
          </a:ln>
        </p:spPr>
        <p:txBody>
          <a:bodyPr wrap="none" anchor="ctr"/>
          <a:lstStyle/>
          <a:p>
            <a:pPr algn="ctr" fontAlgn="auto">
              <a:spcBef>
                <a:spcPts val="0"/>
              </a:spcBef>
              <a:spcAft>
                <a:spcPts val="0"/>
              </a:spcAft>
              <a:defRPr/>
            </a:pPr>
            <a:r>
              <a:rPr lang="en-US" b="1" dirty="0" smtClean="0">
                <a:solidFill>
                  <a:schemeClr val="bg1"/>
                </a:solidFill>
                <a:latin typeface="+mn-lt"/>
                <a:cs typeface="+mn-cs"/>
              </a:rPr>
              <a:t>25</a:t>
            </a:r>
            <a:endParaRPr lang="en-US" b="1" dirty="0">
              <a:solidFill>
                <a:schemeClr val="bg1"/>
              </a:solidFill>
              <a:latin typeface="+mn-lt"/>
              <a:cs typeface="+mn-cs"/>
            </a:endParaRPr>
          </a:p>
        </p:txBody>
      </p:sp>
      <p:sp>
        <p:nvSpPr>
          <p:cNvPr id="50" name="Text Box 44"/>
          <p:cNvSpPr txBox="1">
            <a:spLocks noChangeArrowheads="1"/>
          </p:cNvSpPr>
          <p:nvPr/>
        </p:nvSpPr>
        <p:spPr bwMode="auto">
          <a:xfrm>
            <a:off x="19876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0</a:t>
            </a:r>
          </a:p>
        </p:txBody>
      </p:sp>
      <p:sp>
        <p:nvSpPr>
          <p:cNvPr id="51" name="Text Box 45"/>
          <p:cNvSpPr txBox="1">
            <a:spLocks noChangeArrowheads="1"/>
          </p:cNvSpPr>
          <p:nvPr/>
        </p:nvSpPr>
        <p:spPr bwMode="auto">
          <a:xfrm>
            <a:off x="22893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1</a:t>
            </a:r>
          </a:p>
        </p:txBody>
      </p:sp>
      <p:sp>
        <p:nvSpPr>
          <p:cNvPr id="52" name="Text Box 46"/>
          <p:cNvSpPr txBox="1">
            <a:spLocks noChangeArrowheads="1"/>
          </p:cNvSpPr>
          <p:nvPr/>
        </p:nvSpPr>
        <p:spPr bwMode="auto">
          <a:xfrm>
            <a:off x="25909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2</a:t>
            </a:r>
          </a:p>
        </p:txBody>
      </p:sp>
      <p:sp>
        <p:nvSpPr>
          <p:cNvPr id="53" name="Text Box 47"/>
          <p:cNvSpPr txBox="1">
            <a:spLocks noChangeArrowheads="1"/>
          </p:cNvSpPr>
          <p:nvPr/>
        </p:nvSpPr>
        <p:spPr bwMode="auto">
          <a:xfrm>
            <a:off x="289256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3</a:t>
            </a:r>
          </a:p>
        </p:txBody>
      </p:sp>
      <p:sp>
        <p:nvSpPr>
          <p:cNvPr id="54" name="Text Box 48"/>
          <p:cNvSpPr txBox="1">
            <a:spLocks noChangeArrowheads="1"/>
          </p:cNvSpPr>
          <p:nvPr/>
        </p:nvSpPr>
        <p:spPr bwMode="auto">
          <a:xfrm>
            <a:off x="319419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4</a:t>
            </a:r>
          </a:p>
        </p:txBody>
      </p:sp>
      <p:sp>
        <p:nvSpPr>
          <p:cNvPr id="55" name="Text Box 49"/>
          <p:cNvSpPr txBox="1">
            <a:spLocks noChangeArrowheads="1"/>
          </p:cNvSpPr>
          <p:nvPr/>
        </p:nvSpPr>
        <p:spPr bwMode="auto">
          <a:xfrm>
            <a:off x="3495817"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5</a:t>
            </a:r>
          </a:p>
        </p:txBody>
      </p:sp>
      <p:sp>
        <p:nvSpPr>
          <p:cNvPr id="56" name="Text Box 50"/>
          <p:cNvSpPr txBox="1">
            <a:spLocks noChangeArrowheads="1"/>
          </p:cNvSpPr>
          <p:nvPr/>
        </p:nvSpPr>
        <p:spPr bwMode="auto">
          <a:xfrm>
            <a:off x="3797442" y="406003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latin typeface="Times New Roman" pitchFamily="18" charset="0"/>
              </a:rPr>
              <a:t>6</a:t>
            </a:r>
          </a:p>
        </p:txBody>
      </p:sp>
      <p:cxnSp>
        <p:nvCxnSpPr>
          <p:cNvPr id="28" name="Straight Arrow Connector 27"/>
          <p:cNvCxnSpPr/>
          <p:nvPr/>
        </p:nvCxnSpPr>
        <p:spPr>
          <a:xfrm>
            <a:off x="2750819" y="3197608"/>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902905">
            <a:off x="5053340" y="3012942"/>
            <a:ext cx="2767104" cy="369332"/>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Probe THREE = success!</a:t>
            </a:r>
            <a:endParaRPr lang="en-US" dirty="0">
              <a:latin typeface="Comic Sans MS" panose="030F0702030302020204" pitchFamily="66" charset="0"/>
            </a:endParaRPr>
          </a:p>
        </p:txBody>
      </p:sp>
    </p:spTree>
    <p:extLst>
      <p:ext uri="{BB962C8B-B14F-4D97-AF65-F5344CB8AC3E}">
        <p14:creationId xmlns:p14="http://schemas.microsoft.com/office/powerpoint/2010/main" val="20155193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fontScale="92500" lnSpcReduction="10000"/>
          </a:bodyPr>
          <a:lstStyle/>
          <a:p>
            <a:r>
              <a:rPr lang="en-US" dirty="0"/>
              <a:t>Questions on:</a:t>
            </a:r>
          </a:p>
          <a:p>
            <a:pPr lvl="1"/>
            <a:r>
              <a:rPr lang="en-US" dirty="0"/>
              <a:t>Quick glance at “old” things</a:t>
            </a:r>
          </a:p>
          <a:p>
            <a:pPr lvl="1"/>
            <a:r>
              <a:rPr lang="en-US" dirty="0"/>
              <a:t>Review Stacks</a:t>
            </a:r>
          </a:p>
          <a:p>
            <a:pPr lvl="1"/>
            <a:r>
              <a:rPr lang="en-US" dirty="0"/>
              <a:t>Review Queues</a:t>
            </a:r>
          </a:p>
          <a:p>
            <a:pPr lvl="1"/>
            <a:r>
              <a:rPr lang="en-US" dirty="0"/>
              <a:t>Review PQs</a:t>
            </a:r>
          </a:p>
          <a:p>
            <a:pPr lvl="1"/>
            <a:r>
              <a:rPr lang="en-US" dirty="0"/>
              <a:t>Review: Data structures from existing basic structures</a:t>
            </a:r>
          </a:p>
          <a:p>
            <a:pPr lvl="1"/>
            <a:r>
              <a:rPr lang="en-US" dirty="0"/>
              <a:t>Review Hashing</a:t>
            </a:r>
          </a:p>
          <a:p>
            <a:pPr lvl="2"/>
            <a:r>
              <a:rPr lang="en-US" dirty="0"/>
              <a:t>Chaining</a:t>
            </a:r>
          </a:p>
          <a:p>
            <a:pPr lvl="2"/>
            <a:r>
              <a:rPr lang="en-US" dirty="0"/>
              <a:t>Probing</a:t>
            </a:r>
          </a:p>
          <a:p>
            <a:pPr lvl="2"/>
            <a:endParaRPr lang="en-US" dirty="0"/>
          </a:p>
          <a:p>
            <a:r>
              <a:rPr lang="en-US" dirty="0"/>
              <a:t>Next</a:t>
            </a:r>
          </a:p>
          <a:p>
            <a:pPr lvl="1"/>
            <a:r>
              <a:rPr lang="en-US" dirty="0"/>
              <a:t>Review </a:t>
            </a:r>
            <a:r>
              <a:rPr lang="en-US" dirty="0" smtClean="0"/>
              <a:t>Hashing</a:t>
            </a:r>
          </a:p>
          <a:p>
            <a:pPr lvl="2"/>
            <a:r>
              <a:rPr lang="en-US" dirty="0" smtClean="0"/>
              <a:t>General Info</a:t>
            </a:r>
            <a:endParaRPr lang="en-US" dirty="0"/>
          </a:p>
        </p:txBody>
      </p:sp>
    </p:spTree>
    <p:extLst>
      <p:ext uri="{BB962C8B-B14F-4D97-AF65-F5344CB8AC3E}">
        <p14:creationId xmlns:p14="http://schemas.microsoft.com/office/powerpoint/2010/main" val="3550442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Tables</a:t>
            </a:r>
            <a:endParaRPr lang="en-US" dirty="0"/>
          </a:p>
        </p:txBody>
      </p:sp>
      <p:sp>
        <p:nvSpPr>
          <p:cNvPr id="3" name="Content Placeholder 2"/>
          <p:cNvSpPr>
            <a:spLocks noGrp="1"/>
          </p:cNvSpPr>
          <p:nvPr>
            <p:ph idx="1"/>
          </p:nvPr>
        </p:nvSpPr>
        <p:spPr/>
        <p:txBody>
          <a:bodyPr/>
          <a:lstStyle/>
          <a:p>
            <a:r>
              <a:rPr lang="en-US" dirty="0" smtClean="0"/>
              <a:t>Improves Direct Address Table idea</a:t>
            </a:r>
          </a:p>
          <a:p>
            <a:pPr lvl="1"/>
            <a:r>
              <a:rPr lang="en-US" dirty="0" smtClean="0"/>
              <a:t>Uses </a:t>
            </a:r>
            <a:r>
              <a:rPr lang="en-US" dirty="0"/>
              <a:t>a </a:t>
            </a:r>
            <a:r>
              <a:rPr lang="en-US" i="1" dirty="0"/>
              <a:t>hash function</a:t>
            </a:r>
            <a:r>
              <a:rPr lang="en-US" dirty="0"/>
              <a:t>, h: U-&gt; {0, …, </a:t>
            </a:r>
            <a:r>
              <a:rPr lang="en-US" i="1" dirty="0"/>
              <a:t>m</a:t>
            </a:r>
            <a:r>
              <a:rPr lang="en-US" dirty="0"/>
              <a:t>-1}</a:t>
            </a:r>
            <a:br>
              <a:rPr lang="en-US" dirty="0"/>
            </a:br>
            <a:r>
              <a:rPr lang="en-US" dirty="0"/>
              <a:t>that maps keys to positions in the hash </a:t>
            </a:r>
            <a:r>
              <a:rPr lang="en-US" dirty="0" smtClean="0"/>
              <a:t>table</a:t>
            </a:r>
          </a:p>
          <a:p>
            <a:pPr lvl="1"/>
            <a:endParaRPr lang="en-US" dirty="0"/>
          </a:p>
          <a:p>
            <a:pPr lvl="1"/>
            <a:r>
              <a:rPr lang="en-US" dirty="0" smtClean="0"/>
              <a:t>Benefit: Reduces </a:t>
            </a:r>
            <a:r>
              <a:rPr lang="en-US" dirty="0"/>
              <a:t>memory needed</a:t>
            </a:r>
          </a:p>
          <a:p>
            <a:pPr lvl="2"/>
            <a:r>
              <a:rPr lang="en-US" dirty="0"/>
              <a:t>The size of the table is </a:t>
            </a:r>
            <a:r>
              <a:rPr lang="en-US" i="1" dirty="0"/>
              <a:t>m</a:t>
            </a:r>
            <a:r>
              <a:rPr lang="en-US" dirty="0"/>
              <a:t>, not the size of the universe of keys</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3981441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Quoting Dr. Geoff </a:t>
            </a:r>
            <a:r>
              <a:rPr lang="en-US" dirty="0" err="1" smtClean="0"/>
              <a:t>Kuenning</a:t>
            </a:r>
            <a:r>
              <a:rPr lang="en-US" dirty="0" smtClean="0"/>
              <a:t> from HMC </a:t>
            </a:r>
            <a:br>
              <a:rPr lang="en-US" dirty="0" smtClean="0"/>
            </a:br>
            <a:r>
              <a:rPr lang="en-US" dirty="0" smtClean="0"/>
              <a:t>(Harvey </a:t>
            </a:r>
            <a:r>
              <a:rPr lang="en-US" dirty="0" err="1" smtClean="0"/>
              <a:t>Mudd</a:t>
            </a:r>
            <a:r>
              <a:rPr lang="en-US" dirty="0" smtClean="0"/>
              <a:t> College)</a:t>
            </a:r>
          </a:p>
          <a:p>
            <a:endParaRPr lang="en-US" dirty="0"/>
          </a:p>
          <a:p>
            <a:r>
              <a:rPr lang="en-US" dirty="0"/>
              <a:t> A hash function maps keys to small integers (buckets). </a:t>
            </a:r>
            <a:endParaRPr lang="en-US" dirty="0" smtClean="0"/>
          </a:p>
          <a:p>
            <a:pPr lvl="1"/>
            <a:r>
              <a:rPr lang="en-US" dirty="0" smtClean="0"/>
              <a:t>An </a:t>
            </a:r>
            <a:r>
              <a:rPr lang="en-US" dirty="0"/>
              <a:t>ideal hash function maps the keys to the integers in a random-like manner, so that bucket values are evenly distributed even if there are regularities in the input data.</a:t>
            </a:r>
          </a:p>
          <a:p>
            <a:endParaRPr lang="en-US" dirty="0"/>
          </a:p>
          <a:p>
            <a:r>
              <a:rPr lang="en-US" dirty="0"/>
              <a:t>This process can be divided into two </a:t>
            </a:r>
            <a:r>
              <a:rPr lang="en-US" dirty="0" smtClean="0"/>
              <a:t>steps:</a:t>
            </a:r>
          </a:p>
          <a:p>
            <a:pPr lvl="1"/>
            <a:r>
              <a:rPr lang="en-US" dirty="0" smtClean="0"/>
              <a:t>Map </a:t>
            </a:r>
            <a:r>
              <a:rPr lang="en-US" dirty="0"/>
              <a:t>the key to an </a:t>
            </a:r>
            <a:r>
              <a:rPr lang="en-US" dirty="0" smtClean="0"/>
              <a:t>integer.</a:t>
            </a:r>
          </a:p>
          <a:p>
            <a:pPr lvl="1"/>
            <a:r>
              <a:rPr lang="en-US" dirty="0" smtClean="0"/>
              <a:t>Map </a:t>
            </a:r>
            <a:r>
              <a:rPr lang="en-US" dirty="0"/>
              <a:t>the integer to a bucket. </a:t>
            </a:r>
          </a:p>
          <a:p>
            <a:endParaRPr lang="en-US" dirty="0"/>
          </a:p>
          <a:p>
            <a:r>
              <a:rPr lang="en-US" dirty="0"/>
              <a:t>Taking things that really aren't like integers (e.g. complex record structures) and mapping them to integers is icky. </a:t>
            </a:r>
            <a:endParaRPr lang="en-US" dirty="0" smtClean="0"/>
          </a:p>
          <a:p>
            <a:pPr lvl="1"/>
            <a:r>
              <a:rPr lang="en-US" dirty="0"/>
              <a:t>W</a:t>
            </a:r>
            <a:r>
              <a:rPr lang="en-US" dirty="0" smtClean="0"/>
              <a:t>e saw an example last time</a:t>
            </a:r>
            <a:endParaRPr lang="en-US" dirty="0"/>
          </a:p>
        </p:txBody>
      </p:sp>
      <p:sp>
        <p:nvSpPr>
          <p:cNvPr id="5" name="TextBox 4"/>
          <p:cNvSpPr txBox="1"/>
          <p:nvPr/>
        </p:nvSpPr>
        <p:spPr>
          <a:xfrm rot="20902905">
            <a:off x="5900867" y="1142334"/>
            <a:ext cx="3086101"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Alternate Perspective</a:t>
            </a:r>
          </a:p>
          <a:p>
            <a:r>
              <a:rPr lang="en-US" i="1" dirty="0" smtClean="0">
                <a:latin typeface="Comic Sans MS" panose="030F0702030302020204" pitchFamily="66" charset="0"/>
              </a:rPr>
              <a:t>It’s not just me saying this</a:t>
            </a:r>
            <a:endParaRPr lang="en-US" i="1" dirty="0">
              <a:latin typeface="Comic Sans MS" panose="030F0702030302020204" pitchFamily="66" charset="0"/>
            </a:endParaRPr>
          </a:p>
        </p:txBody>
      </p:sp>
    </p:spTree>
    <p:extLst>
      <p:ext uri="{BB962C8B-B14F-4D97-AF65-F5344CB8AC3E}">
        <p14:creationId xmlns:p14="http://schemas.microsoft.com/office/powerpoint/2010/main" val="1335855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a:t>
            </a:r>
            <a:endParaRPr lang="en-US" dirty="0"/>
          </a:p>
        </p:txBody>
      </p:sp>
      <p:sp>
        <p:nvSpPr>
          <p:cNvPr id="3" name="Content Placeholder 2"/>
          <p:cNvSpPr>
            <a:spLocks noGrp="1"/>
          </p:cNvSpPr>
          <p:nvPr>
            <p:ph idx="1"/>
          </p:nvPr>
        </p:nvSpPr>
        <p:spPr/>
        <p:txBody>
          <a:bodyPr/>
          <a:lstStyle/>
          <a:p>
            <a:r>
              <a:rPr lang="en-US" dirty="0" smtClean="0"/>
              <a:t>Typically use mod functions with prime numbers</a:t>
            </a:r>
          </a:p>
          <a:p>
            <a:endParaRPr lang="en-US" dirty="0"/>
          </a:p>
          <a:p>
            <a:r>
              <a:rPr lang="en-US" dirty="0" smtClean="0"/>
              <a:t>Problem:</a:t>
            </a:r>
          </a:p>
          <a:p>
            <a:pPr lvl="1"/>
            <a:r>
              <a:rPr lang="en-US" dirty="0" smtClean="0"/>
              <a:t>Collisions</a:t>
            </a:r>
            <a:endParaRPr lang="en-US" dirty="0"/>
          </a:p>
        </p:txBody>
      </p:sp>
    </p:spTree>
    <p:extLst>
      <p:ext uri="{BB962C8B-B14F-4D97-AF65-F5344CB8AC3E}">
        <p14:creationId xmlns:p14="http://schemas.microsoft.com/office/powerpoint/2010/main" val="274171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Big Oh – Again </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Because you can never get enough</a:t>
            </a:r>
          </a:p>
          <a:p>
            <a:endParaRPr lang="en-US" dirty="0"/>
          </a:p>
        </p:txBody>
      </p:sp>
      <p:sp>
        <p:nvSpPr>
          <p:cNvPr id="5" name="AutoShape 2" descr="http://www.expo2012.kr/images/dspyinfo/spclizfclty/spcliz01_img02.gif"/>
          <p:cNvSpPr>
            <a:spLocks noChangeAspect="1" noChangeArrowheads="1"/>
          </p:cNvSpPr>
          <p:nvPr/>
        </p:nvSpPr>
        <p:spPr bwMode="auto">
          <a:xfrm>
            <a:off x="63500" y="-136525"/>
            <a:ext cx="6667500" cy="4019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1837"/>
            <a:ext cx="3352800" cy="202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76400"/>
            <a:ext cx="51149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6038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Collisions</a:t>
            </a:r>
            <a:endParaRPr lang="en-US" dirty="0"/>
          </a:p>
        </p:txBody>
      </p:sp>
      <p:sp>
        <p:nvSpPr>
          <p:cNvPr id="3" name="Content Placeholder 2"/>
          <p:cNvSpPr>
            <a:spLocks noGrp="1"/>
          </p:cNvSpPr>
          <p:nvPr>
            <p:ph idx="1"/>
          </p:nvPr>
        </p:nvSpPr>
        <p:spPr/>
        <p:txBody>
          <a:bodyPr/>
          <a:lstStyle/>
          <a:p>
            <a:r>
              <a:rPr lang="en-US" dirty="0" smtClean="0"/>
              <a:t>Chaining</a:t>
            </a:r>
          </a:p>
          <a:p>
            <a:endParaRPr lang="en-US" dirty="0" smtClean="0"/>
          </a:p>
          <a:p>
            <a:r>
              <a:rPr lang="en-US" dirty="0" smtClean="0"/>
              <a:t>Open Addressing</a:t>
            </a:r>
          </a:p>
          <a:p>
            <a:pPr lvl="1"/>
            <a:r>
              <a:rPr lang="en-US" dirty="0" smtClean="0"/>
              <a:t>Linear Probing</a:t>
            </a:r>
          </a:p>
          <a:p>
            <a:pPr lvl="1"/>
            <a:r>
              <a:rPr lang="en-US" dirty="0" smtClean="0"/>
              <a:t>Quadratic Probing</a:t>
            </a:r>
          </a:p>
          <a:p>
            <a:pPr lvl="1"/>
            <a:r>
              <a:rPr lang="en-US" dirty="0" smtClean="0"/>
              <a:t>Double hashing</a:t>
            </a:r>
            <a:endParaRPr lang="en-US" dirty="0"/>
          </a:p>
        </p:txBody>
      </p:sp>
    </p:spTree>
    <p:extLst>
      <p:ext uri="{BB962C8B-B14F-4D97-AF65-F5344CB8AC3E}">
        <p14:creationId xmlns:p14="http://schemas.microsoft.com/office/powerpoint/2010/main" val="34553678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Number of Compares/Probes</a:t>
            </a:r>
            <a:endParaRPr lang="en-US" dirty="0"/>
          </a:p>
        </p:txBody>
      </p:sp>
      <p:sp>
        <p:nvSpPr>
          <p:cNvPr id="3" name="Content Placeholder 2"/>
          <p:cNvSpPr>
            <a:spLocks noGrp="1"/>
          </p:cNvSpPr>
          <p:nvPr>
            <p:ph idx="1"/>
          </p:nvPr>
        </p:nvSpPr>
        <p:spPr>
          <a:xfrm>
            <a:off x="457200" y="1143001"/>
            <a:ext cx="8229600" cy="990600"/>
          </a:xfrm>
        </p:spPr>
        <p:txBody>
          <a:bodyPr>
            <a:normAutofit fontScale="85000" lnSpcReduction="10000"/>
          </a:bodyPr>
          <a:lstStyle/>
          <a:p>
            <a:r>
              <a:rPr lang="en-US" dirty="0" smtClean="0"/>
              <a:t>Average number of comparisons (probes) for a successful and an unsuccessful search are given in Table 9-5 in the book</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42576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3190875"/>
            <a:ext cx="85248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3919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a:t>Questions on:</a:t>
            </a:r>
          </a:p>
          <a:p>
            <a:pPr lvl="1"/>
            <a:r>
              <a:rPr lang="en-US" dirty="0"/>
              <a:t>Quick glance at “old” things</a:t>
            </a:r>
          </a:p>
          <a:p>
            <a:pPr lvl="1"/>
            <a:r>
              <a:rPr lang="en-US" dirty="0"/>
              <a:t>Review Stacks</a:t>
            </a:r>
          </a:p>
          <a:p>
            <a:pPr lvl="1"/>
            <a:r>
              <a:rPr lang="en-US" dirty="0"/>
              <a:t>Review Queues</a:t>
            </a:r>
          </a:p>
          <a:p>
            <a:pPr lvl="1"/>
            <a:r>
              <a:rPr lang="en-US" dirty="0"/>
              <a:t>Review PQs</a:t>
            </a:r>
          </a:p>
          <a:p>
            <a:pPr lvl="1"/>
            <a:r>
              <a:rPr lang="en-US" dirty="0"/>
              <a:t>Review: Data structures from existing basic structures</a:t>
            </a:r>
          </a:p>
          <a:p>
            <a:pPr lvl="1"/>
            <a:r>
              <a:rPr lang="en-US" dirty="0"/>
              <a:t>Review Hashing</a:t>
            </a:r>
          </a:p>
          <a:p>
            <a:pPr lvl="2"/>
            <a:endParaRPr lang="en-US" dirty="0"/>
          </a:p>
          <a:p>
            <a:r>
              <a:rPr lang="en-US" dirty="0" smtClean="0"/>
              <a:t>Next</a:t>
            </a:r>
          </a:p>
          <a:p>
            <a:pPr lvl="1"/>
            <a:r>
              <a:rPr lang="en-US" dirty="0" smtClean="0"/>
              <a:t>Perfect Hashing</a:t>
            </a:r>
            <a:endParaRPr lang="en-US" dirty="0"/>
          </a:p>
        </p:txBody>
      </p:sp>
    </p:spTree>
    <p:extLst>
      <p:ext uri="{BB962C8B-B14F-4D97-AF65-F5344CB8AC3E}">
        <p14:creationId xmlns:p14="http://schemas.microsoft.com/office/powerpoint/2010/main" val="13731707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Hashing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Was mentioned in the homework</a:t>
            </a:r>
          </a:p>
          <a:p>
            <a:endParaRPr lang="en-US" dirty="0"/>
          </a:p>
          <a:p>
            <a:r>
              <a:rPr lang="en-US" dirty="0"/>
              <a:t>If all keys are known ahead of time, a perfect hash function can be used to create a perfect hash table that has no collisions. </a:t>
            </a:r>
            <a:endParaRPr lang="en-US" dirty="0" smtClean="0"/>
          </a:p>
          <a:p>
            <a:pPr lvl="1"/>
            <a:r>
              <a:rPr lang="en-US" dirty="0" smtClean="0"/>
              <a:t>If </a:t>
            </a:r>
            <a:r>
              <a:rPr lang="en-US" dirty="0"/>
              <a:t>minimal perfect hashing is used, every location in the hash table can be used as well.</a:t>
            </a:r>
          </a:p>
          <a:p>
            <a:endParaRPr lang="en-US" dirty="0"/>
          </a:p>
          <a:p>
            <a:r>
              <a:rPr lang="en-US" dirty="0"/>
              <a:t>Perfect hashing allows for constant time lookups in the worst case. </a:t>
            </a:r>
            <a:endParaRPr lang="en-US" dirty="0" smtClean="0"/>
          </a:p>
          <a:p>
            <a:pPr lvl="1"/>
            <a:r>
              <a:rPr lang="en-US" dirty="0" smtClean="0"/>
              <a:t>This </a:t>
            </a:r>
            <a:r>
              <a:rPr lang="en-US" dirty="0"/>
              <a:t>is in contrast to most chaining and open addressing methods, where the time for lookup is low on average, but may be very large (proportional to the number of entries) for some sets of keys.</a:t>
            </a:r>
          </a:p>
        </p:txBody>
      </p:sp>
    </p:spTree>
    <p:extLst>
      <p:ext uri="{BB962C8B-B14F-4D97-AF65-F5344CB8AC3E}">
        <p14:creationId xmlns:p14="http://schemas.microsoft.com/office/powerpoint/2010/main" val="21839501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Dobbs</a:t>
            </a:r>
            <a:endParaRPr lang="en-US" dirty="0"/>
          </a:p>
        </p:txBody>
      </p:sp>
      <p:sp>
        <p:nvSpPr>
          <p:cNvPr id="3" name="Content Placeholder 2"/>
          <p:cNvSpPr>
            <a:spLocks noGrp="1"/>
          </p:cNvSpPr>
          <p:nvPr>
            <p:ph idx="1"/>
          </p:nvPr>
        </p:nvSpPr>
        <p:spPr/>
        <p:txBody>
          <a:bodyPr/>
          <a:lstStyle/>
          <a:p>
            <a:r>
              <a:rPr lang="en-US" dirty="0" smtClean="0"/>
              <a:t>The next few slides are taken from</a:t>
            </a:r>
          </a:p>
          <a:p>
            <a:pPr lvl="1"/>
            <a:r>
              <a:rPr lang="en-US" dirty="0"/>
              <a:t>http://</a:t>
            </a:r>
            <a:r>
              <a:rPr lang="en-US" dirty="0" smtClean="0"/>
              <a:t>www.drdobbs.com/architecture-and-design/generating-perfect-hash-functions/184404506</a:t>
            </a:r>
          </a:p>
          <a:p>
            <a:endParaRPr lang="en-US" dirty="0"/>
          </a:p>
          <a:p>
            <a:r>
              <a:rPr lang="en-US" dirty="0" smtClean="0"/>
              <a:t>They describe a method for generating perfect hash functions</a:t>
            </a:r>
          </a:p>
          <a:p>
            <a:endParaRPr lang="en-US" dirty="0"/>
          </a:p>
          <a:p>
            <a:r>
              <a:rPr lang="en-US" dirty="0" smtClean="0"/>
              <a:t>The idea is clever</a:t>
            </a:r>
          </a:p>
          <a:p>
            <a:pPr lvl="1"/>
            <a:r>
              <a:rPr lang="en-US" dirty="0" smtClean="0"/>
              <a:t>Offers yet another way to think about hash tables</a:t>
            </a:r>
          </a:p>
          <a:p>
            <a:pPr lvl="1"/>
            <a:r>
              <a:rPr lang="en-US" dirty="0" smtClean="0"/>
              <a:t>And hash functions</a:t>
            </a:r>
            <a:endParaRPr lang="en-US" dirty="0"/>
          </a:p>
        </p:txBody>
      </p:sp>
    </p:spTree>
    <p:extLst>
      <p:ext uri="{BB962C8B-B14F-4D97-AF65-F5344CB8AC3E}">
        <p14:creationId xmlns:p14="http://schemas.microsoft.com/office/powerpoint/2010/main" val="2895469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Content Placeholder 2"/>
          <p:cNvSpPr>
            <a:spLocks noGrp="1"/>
          </p:cNvSpPr>
          <p:nvPr>
            <p:ph idx="1"/>
          </p:nvPr>
        </p:nvSpPr>
        <p:spPr/>
        <p:txBody>
          <a:bodyPr>
            <a:normAutofit/>
          </a:bodyPr>
          <a:lstStyle/>
          <a:p>
            <a:r>
              <a:rPr lang="en-US" dirty="0" smtClean="0"/>
              <a:t>Consider the situation</a:t>
            </a:r>
          </a:p>
          <a:p>
            <a:pPr lvl="1"/>
            <a:endParaRPr lang="en-US" dirty="0" smtClean="0"/>
          </a:p>
          <a:p>
            <a:pPr lvl="1"/>
            <a:r>
              <a:rPr lang="en-US" dirty="0" smtClean="0"/>
              <a:t>You </a:t>
            </a:r>
            <a:r>
              <a:rPr lang="en-US" dirty="0"/>
              <a:t>are blessed with the problem of searching a static </a:t>
            </a:r>
            <a:r>
              <a:rPr lang="en-US" dirty="0" smtClean="0"/>
              <a:t>list. </a:t>
            </a:r>
          </a:p>
          <a:p>
            <a:pPr lvl="1"/>
            <a:endParaRPr lang="en-US" dirty="0" smtClean="0"/>
          </a:p>
          <a:p>
            <a:pPr lvl="1"/>
            <a:r>
              <a:rPr lang="en-US" dirty="0" smtClean="0"/>
              <a:t>There </a:t>
            </a:r>
            <a:r>
              <a:rPr lang="en-US" dirty="0"/>
              <a:t>will be no insertions or deletions; the only operation is to determine if a given key is, or is not, in the list. This is called the "dictionary problem," and occurs in many settings</a:t>
            </a:r>
            <a:r>
              <a:rPr lang="en-US" dirty="0" smtClean="0"/>
              <a:t>.</a:t>
            </a:r>
            <a:endParaRPr lang="en-US" dirty="0"/>
          </a:p>
        </p:txBody>
      </p:sp>
    </p:spTree>
    <p:extLst>
      <p:ext uri="{BB962C8B-B14F-4D97-AF65-F5344CB8AC3E}">
        <p14:creationId xmlns:p14="http://schemas.microsoft.com/office/powerpoint/2010/main" val="13952505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Content Placeholder 2"/>
          <p:cNvSpPr>
            <a:spLocks noGrp="1"/>
          </p:cNvSpPr>
          <p:nvPr>
            <p:ph idx="1"/>
          </p:nvPr>
        </p:nvSpPr>
        <p:spPr/>
        <p:txBody>
          <a:bodyPr>
            <a:normAutofit/>
          </a:bodyPr>
          <a:lstStyle/>
          <a:p>
            <a:r>
              <a:rPr lang="en-US" dirty="0" smtClean="0"/>
              <a:t>Since </a:t>
            </a:r>
            <a:r>
              <a:rPr lang="en-US" dirty="0"/>
              <a:t>the list to be searched is static, </a:t>
            </a:r>
            <a:endParaRPr lang="en-US" dirty="0" smtClean="0"/>
          </a:p>
          <a:p>
            <a:endParaRPr lang="en-US" dirty="0" smtClean="0"/>
          </a:p>
          <a:p>
            <a:r>
              <a:rPr lang="en-US" dirty="0" smtClean="0"/>
              <a:t>It </a:t>
            </a:r>
            <a:r>
              <a:rPr lang="en-US" dirty="0"/>
              <a:t>makes sense to look for a hash function that minimizes the number of collisions. </a:t>
            </a:r>
            <a:endParaRPr lang="en-US" dirty="0" smtClean="0"/>
          </a:p>
          <a:p>
            <a:endParaRPr lang="en-US" dirty="0"/>
          </a:p>
          <a:p>
            <a:r>
              <a:rPr lang="en-US" dirty="0" smtClean="0"/>
              <a:t>A </a:t>
            </a:r>
            <a:r>
              <a:rPr lang="en-US" dirty="0"/>
              <a:t>hash function for which there are no collisions is called a "perfect hash function" (PHF). </a:t>
            </a:r>
            <a:endParaRPr lang="en-US" dirty="0" smtClean="0"/>
          </a:p>
          <a:p>
            <a:pPr lvl="1"/>
            <a:r>
              <a:rPr lang="en-US" dirty="0" smtClean="0"/>
              <a:t>A </a:t>
            </a:r>
            <a:r>
              <a:rPr lang="en-US" dirty="0"/>
              <a:t>PHF for which the hash table has no holes in it (that is, the hash table is only as big as the search list) is called a "minimal perfect hash function" (MPHF).</a:t>
            </a:r>
          </a:p>
        </p:txBody>
      </p:sp>
    </p:spTree>
    <p:extLst>
      <p:ext uri="{BB962C8B-B14F-4D97-AF65-F5344CB8AC3E}">
        <p14:creationId xmlns:p14="http://schemas.microsoft.com/office/powerpoint/2010/main" val="3327492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Algorithm</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Start with a square array that is </a:t>
            </a:r>
            <a:r>
              <a:rPr lang="en-US" i="1" dirty="0"/>
              <a:t>t</a:t>
            </a:r>
            <a:r>
              <a:rPr lang="en-US" dirty="0"/>
              <a:t> units on a side.</a:t>
            </a:r>
          </a:p>
          <a:p>
            <a:pPr marL="514350" indent="-514350">
              <a:buFont typeface="+mj-lt"/>
              <a:buAutoNum type="arabicPeriod"/>
            </a:pPr>
            <a:endParaRPr lang="en-US" dirty="0" smtClean="0"/>
          </a:p>
          <a:p>
            <a:pPr marL="514350" indent="-514350">
              <a:buFont typeface="+mj-lt"/>
              <a:buAutoNum type="arabicPeriod"/>
            </a:pPr>
            <a:r>
              <a:rPr lang="en-US" dirty="0" smtClean="0"/>
              <a:t>Place </a:t>
            </a:r>
            <a:r>
              <a:rPr lang="en-US" dirty="0"/>
              <a:t>each key </a:t>
            </a:r>
            <a:r>
              <a:rPr lang="en-US" i="1" dirty="0"/>
              <a:t>K</a:t>
            </a:r>
            <a:r>
              <a:rPr lang="en-US" dirty="0"/>
              <a:t> in the square at location (</a:t>
            </a:r>
            <a:r>
              <a:rPr lang="en-US" dirty="0" err="1"/>
              <a:t>x,y</a:t>
            </a:r>
            <a:r>
              <a:rPr lang="en-US" dirty="0"/>
              <a:t>), </a:t>
            </a:r>
            <a:r>
              <a:rPr lang="en-US" dirty="0" smtClean="0"/>
              <a:t/>
            </a:r>
            <a:br>
              <a:rPr lang="en-US" dirty="0" smtClean="0"/>
            </a:br>
            <a:r>
              <a:rPr lang="en-US" dirty="0" smtClean="0"/>
              <a:t>where </a:t>
            </a:r>
            <a:r>
              <a:rPr lang="en-US" i="1" dirty="0"/>
              <a:t>x=K/t</a:t>
            </a:r>
            <a:r>
              <a:rPr lang="en-US" dirty="0"/>
              <a:t>, </a:t>
            </a:r>
            <a:r>
              <a:rPr lang="en-US" i="1" dirty="0"/>
              <a:t>y=K mod t</a:t>
            </a:r>
            <a:r>
              <a:rPr lang="en-US" dirty="0"/>
              <a:t>.</a:t>
            </a:r>
          </a:p>
          <a:p>
            <a:pPr marL="514350" indent="-514350">
              <a:buFont typeface="+mj-lt"/>
              <a:buAutoNum type="arabicPeriod"/>
            </a:pPr>
            <a:endParaRPr lang="en-US" dirty="0" smtClean="0"/>
          </a:p>
          <a:p>
            <a:pPr marL="514350" indent="-514350">
              <a:buFont typeface="+mj-lt"/>
              <a:buAutoNum type="arabicPeriod"/>
            </a:pPr>
            <a:r>
              <a:rPr lang="en-US" dirty="0" smtClean="0"/>
              <a:t>Slide </a:t>
            </a:r>
            <a:r>
              <a:rPr lang="en-US" dirty="0"/>
              <a:t>each row some amount so that no column has more than one entry.</a:t>
            </a:r>
          </a:p>
          <a:p>
            <a:pPr marL="514350" indent="-514350">
              <a:buFont typeface="+mj-lt"/>
              <a:buAutoNum type="arabicPeriod"/>
            </a:pPr>
            <a:endParaRPr lang="en-US" dirty="0" smtClean="0"/>
          </a:p>
          <a:p>
            <a:pPr marL="514350" indent="-514350">
              <a:buFont typeface="+mj-lt"/>
              <a:buAutoNum type="arabicPeriod"/>
            </a:pPr>
            <a:r>
              <a:rPr lang="en-US" dirty="0" smtClean="0"/>
              <a:t>Collapse </a:t>
            </a:r>
            <a:r>
              <a:rPr lang="en-US" dirty="0"/>
              <a:t>the array down into a linear array; this is our hash table.</a:t>
            </a:r>
          </a:p>
          <a:p>
            <a:pPr marL="514350" indent="-514350">
              <a:buFont typeface="+mj-lt"/>
              <a:buAutoNum type="arabicPeriod"/>
            </a:pPr>
            <a:endParaRPr lang="en-US" dirty="0" smtClean="0"/>
          </a:p>
          <a:p>
            <a:pPr marL="514350" indent="-514350">
              <a:buFont typeface="+mj-lt"/>
              <a:buAutoNum type="arabicPeriod"/>
            </a:pPr>
            <a:r>
              <a:rPr lang="en-US" dirty="0" smtClean="0"/>
              <a:t>The </a:t>
            </a:r>
            <a:r>
              <a:rPr lang="en-US" dirty="0"/>
              <a:t>hash function uses </a:t>
            </a:r>
            <a:r>
              <a:rPr lang="en-US" i="1" dirty="0"/>
              <a:t>t</a:t>
            </a:r>
            <a:r>
              <a:rPr lang="en-US" dirty="0"/>
              <a:t> and the displacements from step 3 to locate </a:t>
            </a:r>
            <a:r>
              <a:rPr lang="en-US" i="1" dirty="0"/>
              <a:t>K</a:t>
            </a:r>
            <a:r>
              <a:rPr lang="en-US" dirty="0"/>
              <a:t>.</a:t>
            </a:r>
          </a:p>
          <a:p>
            <a:endParaRPr lang="en-US" dirty="0"/>
          </a:p>
        </p:txBody>
      </p:sp>
    </p:spTree>
    <p:extLst>
      <p:ext uri="{BB962C8B-B14F-4D97-AF65-F5344CB8AC3E}">
        <p14:creationId xmlns:p14="http://schemas.microsoft.com/office/powerpoint/2010/main" val="2776779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a:t>
            </a:r>
            <a:r>
              <a:rPr lang="en-US" dirty="0"/>
              <a:t>as the set of static keys the set </a:t>
            </a:r>
            <a:endParaRPr lang="en-US" dirty="0" smtClean="0"/>
          </a:p>
          <a:p>
            <a:pPr lvl="1"/>
            <a:r>
              <a:rPr lang="en-US" dirty="0" smtClean="0"/>
              <a:t>S</a:t>
            </a:r>
            <a:r>
              <a:rPr lang="en-US" dirty="0"/>
              <a:t>={0, 3, 4, 7, 10, 13, 15, 18, 19, 21, 22, 24, 26, 29, 30, 34}. </a:t>
            </a:r>
            <a:endParaRPr lang="en-US" dirty="0" smtClean="0"/>
          </a:p>
          <a:p>
            <a:pPr lvl="1"/>
            <a:endParaRPr lang="en-US" dirty="0" smtClean="0"/>
          </a:p>
          <a:p>
            <a:pPr lvl="1"/>
            <a:endParaRPr lang="en-US" dirty="0" smtClean="0"/>
          </a:p>
          <a:p>
            <a:pPr lvl="1"/>
            <a:endParaRPr lang="en-US" dirty="0"/>
          </a:p>
          <a:p>
            <a:pPr lvl="1"/>
            <a:r>
              <a:rPr lang="en-US" dirty="0" smtClean="0"/>
              <a:t>Since </a:t>
            </a:r>
            <a:r>
              <a:rPr lang="en-US" dirty="0"/>
              <a:t>each key is to be mapped into a square of size </a:t>
            </a:r>
            <a:r>
              <a:rPr lang="en-US" dirty="0" smtClean="0"/>
              <a:t>t</a:t>
            </a:r>
          </a:p>
          <a:p>
            <a:pPr lvl="1"/>
            <a:r>
              <a:rPr lang="en-US" dirty="0" smtClean="0"/>
              <a:t>Notice: </a:t>
            </a:r>
            <a:r>
              <a:rPr lang="en-US" dirty="0"/>
              <a:t>t must be at least </a:t>
            </a:r>
            <a:r>
              <a:rPr lang="en-US" dirty="0" smtClean="0"/>
              <a:t>6 </a:t>
            </a:r>
          </a:p>
          <a:p>
            <a:pPr lvl="1"/>
            <a:endParaRPr lang="en-US" dirty="0"/>
          </a:p>
          <a:p>
            <a:pPr lvl="1"/>
            <a:r>
              <a:rPr lang="en-US" dirty="0" smtClean="0"/>
              <a:t>If </a:t>
            </a:r>
            <a:r>
              <a:rPr lang="en-US" dirty="0"/>
              <a:t>you try t=5, for example, </a:t>
            </a:r>
            <a:r>
              <a:rPr lang="en-US" dirty="0" smtClean="0"/>
              <a:t/>
            </a:r>
            <a:br>
              <a:rPr lang="en-US" dirty="0" smtClean="0"/>
            </a:br>
            <a:r>
              <a:rPr lang="en-US" dirty="0" smtClean="0"/>
              <a:t>you </a:t>
            </a:r>
            <a:r>
              <a:rPr lang="en-US" dirty="0"/>
              <a:t>would map the </a:t>
            </a:r>
            <a:r>
              <a:rPr lang="en-US" dirty="0" smtClean="0"/>
              <a:t/>
            </a:r>
            <a:br>
              <a:rPr lang="en-US" dirty="0" smtClean="0"/>
            </a:br>
            <a:r>
              <a:rPr lang="en-US" dirty="0" smtClean="0"/>
              <a:t>key </a:t>
            </a:r>
            <a:r>
              <a:rPr lang="en-US" dirty="0"/>
              <a:t>K=34 to (</a:t>
            </a:r>
            <a:r>
              <a:rPr lang="en-US" dirty="0" err="1"/>
              <a:t>x,y</a:t>
            </a:r>
            <a:r>
              <a:rPr lang="en-US" dirty="0"/>
              <a:t>)=(6,4), </a:t>
            </a:r>
            <a:r>
              <a:rPr lang="en-US" dirty="0" smtClean="0"/>
              <a:t/>
            </a:r>
            <a:br>
              <a:rPr lang="en-US" dirty="0" smtClean="0"/>
            </a:br>
            <a:r>
              <a:rPr lang="en-US" dirty="0" smtClean="0"/>
              <a:t>which is </a:t>
            </a:r>
            <a:r>
              <a:rPr lang="en-US" dirty="0"/>
              <a:t>outside the 5×5 square</a:t>
            </a:r>
            <a:r>
              <a:rPr lang="en-US" dirty="0" smtClean="0"/>
              <a:t>.</a:t>
            </a:r>
          </a:p>
          <a:p>
            <a:pPr lvl="1"/>
            <a:endParaRPr lang="en-US" dirty="0"/>
          </a:p>
          <a:p>
            <a:pPr lvl="1"/>
            <a:r>
              <a:rPr lang="en-US" dirty="0" smtClean="0"/>
              <a:t>Must </a:t>
            </a:r>
            <a:r>
              <a:rPr lang="en-US" dirty="0"/>
              <a:t>chose </a:t>
            </a:r>
            <a:r>
              <a:rPr lang="en-US" i="1" dirty="0"/>
              <a:t>t </a:t>
            </a:r>
            <a:r>
              <a:rPr lang="en-US" dirty="0"/>
              <a:t>such that </a:t>
            </a:r>
            <a:r>
              <a:rPr lang="en-US" i="1" dirty="0" smtClean="0"/>
              <a:t>t*t </a:t>
            </a:r>
            <a:r>
              <a:rPr lang="en-US" dirty="0" smtClean="0"/>
              <a:t>&gt;= </a:t>
            </a:r>
            <a:r>
              <a:rPr lang="en-US" i="1" dirty="0" smtClean="0"/>
              <a:t>max(S</a:t>
            </a:r>
            <a:r>
              <a:rPr lang="en-US" i="1" dirty="0"/>
              <a:t>)</a:t>
            </a:r>
            <a:r>
              <a:rPr lang="en-US" dirty="0"/>
              <a:t>.</a:t>
            </a:r>
          </a:p>
        </p:txBody>
      </p:sp>
      <p:sp>
        <p:nvSpPr>
          <p:cNvPr id="6" name="TextBox 5"/>
          <p:cNvSpPr txBox="1"/>
          <p:nvPr/>
        </p:nvSpPr>
        <p:spPr>
          <a:xfrm>
            <a:off x="5791541" y="3453952"/>
            <a:ext cx="2970685" cy="2308324"/>
          </a:xfrm>
          <a:prstGeom prst="rect">
            <a:avLst/>
          </a:prstGeom>
          <a:solidFill>
            <a:schemeClr val="accent5">
              <a:lumMod val="20000"/>
              <a:lumOff val="80000"/>
            </a:schemeClr>
          </a:solidFill>
        </p:spPr>
        <p:txBody>
          <a:bodyPr wrap="none" rtlCol="0">
            <a:spAutoFit/>
          </a:bodyPr>
          <a:lstStyle/>
          <a:p>
            <a:r>
              <a:rPr lang="en-US" dirty="0">
                <a:latin typeface="Consolas" panose="020B0609020204030204" pitchFamily="49" charset="0"/>
                <a:cs typeface="Consolas" panose="020B0609020204030204" pitchFamily="49" charset="0"/>
              </a:rPr>
              <a:t>A |  0  1  2  3  4  5</a:t>
            </a:r>
          </a:p>
          <a:p>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0 |  0  .  .  3  4  .</a:t>
            </a:r>
          </a:p>
          <a:p>
            <a:r>
              <a:rPr lang="en-US" dirty="0">
                <a:latin typeface="Consolas" panose="020B0609020204030204" pitchFamily="49" charset="0"/>
                <a:cs typeface="Consolas" panose="020B0609020204030204" pitchFamily="49" charset="0"/>
              </a:rPr>
              <a:t>1 |  .  7  .  . 10  .</a:t>
            </a:r>
          </a:p>
          <a:p>
            <a:r>
              <a:rPr lang="en-US" dirty="0">
                <a:latin typeface="Consolas" panose="020B0609020204030204" pitchFamily="49" charset="0"/>
                <a:cs typeface="Consolas" panose="020B0609020204030204" pitchFamily="49" charset="0"/>
              </a:rPr>
              <a:t>2 |  . 13  . 15  .  .</a:t>
            </a:r>
          </a:p>
          <a:p>
            <a:r>
              <a:rPr lang="en-US" dirty="0">
                <a:latin typeface="Consolas" panose="020B0609020204030204" pitchFamily="49" charset="0"/>
                <a:cs typeface="Consolas" panose="020B0609020204030204" pitchFamily="49" charset="0"/>
              </a:rPr>
              <a:t>3 | 18 19  . 21 22  .</a:t>
            </a:r>
          </a:p>
          <a:p>
            <a:r>
              <a:rPr lang="en-US" dirty="0">
                <a:latin typeface="Consolas" panose="020B0609020204030204" pitchFamily="49" charset="0"/>
                <a:cs typeface="Consolas" panose="020B0609020204030204" pitchFamily="49" charset="0"/>
              </a:rPr>
              <a:t>4 | 24  . 26  .  . 29</a:t>
            </a:r>
          </a:p>
          <a:p>
            <a:r>
              <a:rPr lang="en-US" dirty="0">
                <a:latin typeface="Consolas" panose="020B0609020204030204" pitchFamily="49" charset="0"/>
                <a:cs typeface="Consolas" panose="020B0609020204030204" pitchFamily="49" charset="0"/>
              </a:rPr>
              <a:t>5 | 30  .  .  . 34  .</a:t>
            </a:r>
          </a:p>
        </p:txBody>
      </p:sp>
      <p:sp>
        <p:nvSpPr>
          <p:cNvPr id="7" name="TextBox 6"/>
          <p:cNvSpPr txBox="1"/>
          <p:nvPr/>
        </p:nvSpPr>
        <p:spPr>
          <a:xfrm>
            <a:off x="3224171" y="2057400"/>
            <a:ext cx="5389809" cy="707886"/>
          </a:xfrm>
          <a:prstGeom prst="rect">
            <a:avLst/>
          </a:prstGeom>
          <a:noFill/>
        </p:spPr>
        <p:txBody>
          <a:bodyPr wrap="none" rtlCol="0">
            <a:spAutoFit/>
          </a:bodyPr>
          <a:lstStyle/>
          <a:p>
            <a:r>
              <a:rPr lang="en-US" sz="2000" b="1" dirty="0"/>
              <a:t>Place each key </a:t>
            </a:r>
            <a:r>
              <a:rPr lang="en-US" sz="2000" b="1" i="1" dirty="0"/>
              <a:t>K</a:t>
            </a:r>
            <a:r>
              <a:rPr lang="en-US" sz="2000" b="1" dirty="0"/>
              <a:t> in the square at location (</a:t>
            </a:r>
            <a:r>
              <a:rPr lang="en-US" sz="2000" b="1" dirty="0" err="1"/>
              <a:t>x,y</a:t>
            </a:r>
            <a:r>
              <a:rPr lang="en-US" sz="2000" b="1" dirty="0"/>
              <a:t>), </a:t>
            </a:r>
            <a:br>
              <a:rPr lang="en-US" sz="2000" b="1" dirty="0"/>
            </a:br>
            <a:r>
              <a:rPr lang="en-US" sz="2000" b="1" dirty="0"/>
              <a:t>where </a:t>
            </a:r>
            <a:r>
              <a:rPr lang="en-US" sz="2000" b="1" i="1" dirty="0"/>
              <a:t>x=K/t</a:t>
            </a:r>
            <a:r>
              <a:rPr lang="en-US" sz="2000" b="1" dirty="0"/>
              <a:t>, </a:t>
            </a:r>
            <a:r>
              <a:rPr lang="en-US" sz="2000" b="1" i="1" dirty="0"/>
              <a:t>y=K mod t</a:t>
            </a:r>
            <a:r>
              <a:rPr lang="en-US" sz="2000" b="1" dirty="0"/>
              <a:t>.</a:t>
            </a:r>
          </a:p>
        </p:txBody>
      </p:sp>
    </p:spTree>
    <p:extLst>
      <p:ext uri="{BB962C8B-B14F-4D97-AF65-F5344CB8AC3E}">
        <p14:creationId xmlns:p14="http://schemas.microsoft.com/office/powerpoint/2010/main" val="40297899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Steps 1 and 2</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a:t>as the set of static keys the set </a:t>
            </a:r>
            <a:endParaRPr lang="en-US" dirty="0" smtClean="0"/>
          </a:p>
          <a:p>
            <a:pPr lvl="1"/>
            <a:r>
              <a:rPr lang="en-US" dirty="0" smtClean="0"/>
              <a:t>S</a:t>
            </a:r>
            <a:r>
              <a:rPr lang="en-US" dirty="0"/>
              <a:t>={0, 3, 4, 7, 10, 13, 15, 18, 19, 21, 22, 24, 26, 29, 30, 34}. </a:t>
            </a:r>
            <a:endParaRPr lang="en-US" dirty="0" smtClean="0"/>
          </a:p>
          <a:p>
            <a:pPr lvl="1"/>
            <a:endParaRPr lang="en-US" dirty="0" smtClean="0"/>
          </a:p>
          <a:p>
            <a:pPr lvl="1"/>
            <a:endParaRPr lang="en-US" dirty="0" smtClean="0"/>
          </a:p>
          <a:p>
            <a:pPr lvl="1"/>
            <a:r>
              <a:rPr lang="en-US" dirty="0" smtClean="0"/>
              <a:t>Here we have inserted </a:t>
            </a:r>
            <a:r>
              <a:rPr lang="en-US" dirty="0"/>
              <a:t>the keys from set </a:t>
            </a:r>
            <a:r>
              <a:rPr lang="en-US" i="1" dirty="0"/>
              <a:t>S </a:t>
            </a:r>
            <a:r>
              <a:rPr lang="en-US" i="1" dirty="0" smtClean="0"/>
              <a:t/>
            </a:r>
            <a:br>
              <a:rPr lang="en-US" i="1" dirty="0" smtClean="0"/>
            </a:br>
            <a:r>
              <a:rPr lang="en-US" dirty="0" smtClean="0"/>
              <a:t>into </a:t>
            </a:r>
            <a:r>
              <a:rPr lang="en-US" dirty="0"/>
              <a:t>square </a:t>
            </a:r>
            <a:r>
              <a:rPr lang="en-US" i="1" dirty="0"/>
              <a:t>A </a:t>
            </a:r>
            <a:r>
              <a:rPr lang="en-US" dirty="0"/>
              <a:t>by computing the </a:t>
            </a:r>
            <a:r>
              <a:rPr lang="en-US" dirty="0" smtClean="0"/>
              <a:t/>
            </a:r>
            <a:br>
              <a:rPr lang="en-US" dirty="0" smtClean="0"/>
            </a:br>
            <a:r>
              <a:rPr lang="en-US" dirty="0" smtClean="0"/>
              <a:t>coordinates </a:t>
            </a:r>
            <a:r>
              <a:rPr lang="en-US" dirty="0"/>
              <a:t>as </a:t>
            </a:r>
            <a:r>
              <a:rPr lang="en-US" dirty="0" smtClean="0"/>
              <a:t/>
            </a:r>
            <a:br>
              <a:rPr lang="en-US" dirty="0" smtClean="0"/>
            </a:br>
            <a:r>
              <a:rPr lang="en-US" i="1" dirty="0" smtClean="0"/>
              <a:t>x=K</a:t>
            </a:r>
            <a:r>
              <a:rPr lang="en-US" dirty="0" smtClean="0"/>
              <a:t>/6 </a:t>
            </a:r>
            <a:r>
              <a:rPr lang="en-US" dirty="0"/>
              <a:t>and </a:t>
            </a:r>
            <a:r>
              <a:rPr lang="en-US" i="1" dirty="0"/>
              <a:t>y=K</a:t>
            </a:r>
            <a:r>
              <a:rPr lang="en-US" dirty="0"/>
              <a:t>=</a:t>
            </a:r>
            <a:r>
              <a:rPr lang="en-US" i="1" dirty="0"/>
              <a:t>mod</a:t>
            </a:r>
            <a:r>
              <a:rPr lang="en-US" dirty="0"/>
              <a:t>6 </a:t>
            </a:r>
            <a:endParaRPr lang="en-US" dirty="0" smtClean="0"/>
          </a:p>
          <a:p>
            <a:pPr lvl="2"/>
            <a:r>
              <a:rPr lang="en-US" i="1" dirty="0" smtClean="0"/>
              <a:t>x</a:t>
            </a:r>
            <a:r>
              <a:rPr lang="en-US" dirty="0" smtClean="0"/>
              <a:t> </a:t>
            </a:r>
            <a:r>
              <a:rPr lang="en-US" dirty="0"/>
              <a:t>is the row number </a:t>
            </a:r>
            <a:endParaRPr lang="en-US" dirty="0" smtClean="0"/>
          </a:p>
          <a:p>
            <a:pPr lvl="2"/>
            <a:r>
              <a:rPr lang="en-US" dirty="0" smtClean="0"/>
              <a:t>and </a:t>
            </a:r>
            <a:r>
              <a:rPr lang="en-US" i="1" dirty="0"/>
              <a:t>y </a:t>
            </a:r>
            <a:r>
              <a:rPr lang="en-US" dirty="0"/>
              <a:t>the column </a:t>
            </a:r>
            <a:r>
              <a:rPr lang="en-US" dirty="0" smtClean="0"/>
              <a:t>number</a:t>
            </a:r>
            <a:endParaRPr lang="en-US" dirty="0"/>
          </a:p>
        </p:txBody>
      </p:sp>
      <p:sp>
        <p:nvSpPr>
          <p:cNvPr id="7" name="TextBox 6"/>
          <p:cNvSpPr txBox="1"/>
          <p:nvPr/>
        </p:nvSpPr>
        <p:spPr>
          <a:xfrm>
            <a:off x="3224171" y="2057400"/>
            <a:ext cx="5389809" cy="707886"/>
          </a:xfrm>
          <a:prstGeom prst="rect">
            <a:avLst/>
          </a:prstGeom>
          <a:noFill/>
        </p:spPr>
        <p:txBody>
          <a:bodyPr wrap="none" rtlCol="0">
            <a:spAutoFit/>
          </a:bodyPr>
          <a:lstStyle/>
          <a:p>
            <a:r>
              <a:rPr lang="en-US" sz="2000" b="1" dirty="0"/>
              <a:t>Place each key </a:t>
            </a:r>
            <a:r>
              <a:rPr lang="en-US" sz="2000" b="1" i="1" dirty="0"/>
              <a:t>K</a:t>
            </a:r>
            <a:r>
              <a:rPr lang="en-US" sz="2000" b="1" dirty="0"/>
              <a:t> in the square at location (</a:t>
            </a:r>
            <a:r>
              <a:rPr lang="en-US" sz="2000" b="1" dirty="0" err="1"/>
              <a:t>x,y</a:t>
            </a:r>
            <a:r>
              <a:rPr lang="en-US" sz="2000" b="1" dirty="0"/>
              <a:t>), </a:t>
            </a:r>
            <a:br>
              <a:rPr lang="en-US" sz="2000" b="1" dirty="0"/>
            </a:br>
            <a:r>
              <a:rPr lang="en-US" sz="2000" b="1" dirty="0"/>
              <a:t>where </a:t>
            </a:r>
            <a:r>
              <a:rPr lang="en-US" sz="2000" b="1" i="1" dirty="0"/>
              <a:t>x=K/t</a:t>
            </a:r>
            <a:r>
              <a:rPr lang="en-US" sz="2000" b="1" dirty="0"/>
              <a:t>, </a:t>
            </a:r>
            <a:r>
              <a:rPr lang="en-US" sz="2000" b="1" i="1" dirty="0"/>
              <a:t>y=K mod t</a:t>
            </a:r>
            <a:r>
              <a:rPr lang="en-US" sz="2000" b="1" dirty="0"/>
              <a:t>.</a:t>
            </a:r>
          </a:p>
        </p:txBody>
      </p:sp>
      <p:sp>
        <p:nvSpPr>
          <p:cNvPr id="8" name="TextBox 7"/>
          <p:cNvSpPr txBox="1"/>
          <p:nvPr/>
        </p:nvSpPr>
        <p:spPr>
          <a:xfrm>
            <a:off x="5791541" y="3453952"/>
            <a:ext cx="2970685" cy="2308324"/>
          </a:xfrm>
          <a:prstGeom prst="rect">
            <a:avLst/>
          </a:prstGeom>
          <a:solidFill>
            <a:schemeClr val="accent5">
              <a:lumMod val="20000"/>
              <a:lumOff val="80000"/>
            </a:schemeClr>
          </a:solidFill>
        </p:spPr>
        <p:txBody>
          <a:bodyPr wrap="none" rtlCol="0">
            <a:spAutoFit/>
          </a:bodyPr>
          <a:lstStyle/>
          <a:p>
            <a:r>
              <a:rPr lang="en-US" dirty="0">
                <a:latin typeface="Consolas" panose="020B0609020204030204" pitchFamily="49" charset="0"/>
                <a:cs typeface="Consolas" panose="020B0609020204030204" pitchFamily="49" charset="0"/>
              </a:rPr>
              <a:t>A |  0  1  2  3  4  5</a:t>
            </a:r>
          </a:p>
          <a:p>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0 |  0  .  .  3  4  .</a:t>
            </a:r>
          </a:p>
          <a:p>
            <a:r>
              <a:rPr lang="en-US" dirty="0">
                <a:latin typeface="Consolas" panose="020B0609020204030204" pitchFamily="49" charset="0"/>
                <a:cs typeface="Consolas" panose="020B0609020204030204" pitchFamily="49" charset="0"/>
              </a:rPr>
              <a:t>1 |  .  7  .  . 10  .</a:t>
            </a:r>
          </a:p>
          <a:p>
            <a:r>
              <a:rPr lang="en-US" dirty="0">
                <a:latin typeface="Consolas" panose="020B0609020204030204" pitchFamily="49" charset="0"/>
                <a:cs typeface="Consolas" panose="020B0609020204030204" pitchFamily="49" charset="0"/>
              </a:rPr>
              <a:t>2 |  . 13  . 15  .  .</a:t>
            </a:r>
          </a:p>
          <a:p>
            <a:r>
              <a:rPr lang="en-US" dirty="0">
                <a:latin typeface="Consolas" panose="020B0609020204030204" pitchFamily="49" charset="0"/>
                <a:cs typeface="Consolas" panose="020B0609020204030204" pitchFamily="49" charset="0"/>
              </a:rPr>
              <a:t>3 | 18 19  . 21 22  .</a:t>
            </a:r>
          </a:p>
          <a:p>
            <a:r>
              <a:rPr lang="en-US" dirty="0">
                <a:latin typeface="Consolas" panose="020B0609020204030204" pitchFamily="49" charset="0"/>
                <a:cs typeface="Consolas" panose="020B0609020204030204" pitchFamily="49" charset="0"/>
              </a:rPr>
              <a:t>4 | 24  . 26  .  . 29</a:t>
            </a:r>
          </a:p>
          <a:p>
            <a:r>
              <a:rPr lang="en-US" dirty="0">
                <a:latin typeface="Consolas" panose="020B0609020204030204" pitchFamily="49" charset="0"/>
                <a:cs typeface="Consolas" panose="020B0609020204030204" pitchFamily="49" charset="0"/>
              </a:rPr>
              <a:t>5 | 30  .  .  . 34  .</a:t>
            </a:r>
          </a:p>
        </p:txBody>
      </p:sp>
    </p:spTree>
    <p:extLst>
      <p:ext uri="{BB962C8B-B14F-4D97-AF65-F5344CB8AC3E}">
        <p14:creationId xmlns:p14="http://schemas.microsoft.com/office/powerpoint/2010/main" val="284867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Given a C++ </a:t>
            </a:r>
            <a:r>
              <a:rPr lang="en-US" sz="3600" dirty="0" smtClean="0"/>
              <a:t>function</a:t>
            </a:r>
            <a:endParaRPr lang="en-US" sz="3600" dirty="0"/>
          </a:p>
        </p:txBody>
      </p:sp>
      <p:sp>
        <p:nvSpPr>
          <p:cNvPr id="3" name="Content Placeholder 2"/>
          <p:cNvSpPr>
            <a:spLocks noGrp="1"/>
          </p:cNvSpPr>
          <p:nvPr>
            <p:ph idx="1"/>
          </p:nvPr>
        </p:nvSpPr>
        <p:spPr>
          <a:xfrm>
            <a:off x="457200" y="1524000"/>
            <a:ext cx="8229600" cy="2842955"/>
          </a:xfrm>
        </p:spPr>
        <p:txBody>
          <a:bodyPr>
            <a:normAutofit/>
          </a:bodyPr>
          <a:lstStyle/>
          <a:p>
            <a:r>
              <a:rPr lang="en-US" dirty="0" smtClean="0"/>
              <a:t>For each statement in the function</a:t>
            </a:r>
          </a:p>
          <a:p>
            <a:pPr lvl="1"/>
            <a:r>
              <a:rPr lang="en-US" dirty="0" smtClean="0"/>
              <a:t>Assign the worst case number of operations it will use</a:t>
            </a:r>
          </a:p>
          <a:p>
            <a:pPr lvl="2"/>
            <a:r>
              <a:rPr lang="en-US" dirty="0" smtClean="0"/>
              <a:t>i.e. maximum number of times it executes</a:t>
            </a:r>
          </a:p>
          <a:p>
            <a:pPr lvl="1"/>
            <a:r>
              <a:rPr lang="en-US" dirty="0" smtClean="0"/>
              <a:t>Many will be a constant number of operations</a:t>
            </a:r>
          </a:p>
          <a:p>
            <a:pPr lvl="2"/>
            <a:r>
              <a:rPr lang="en-US" dirty="0" smtClean="0"/>
              <a:t>Assign these a 1 </a:t>
            </a:r>
          </a:p>
          <a:p>
            <a:pPr lvl="3"/>
            <a:r>
              <a:rPr lang="en-US" dirty="0" smtClean="0"/>
              <a:t>Assuming NOT in a loop then they execute only once</a:t>
            </a:r>
          </a:p>
          <a:p>
            <a:pPr lvl="1"/>
            <a:endParaRPr lang="en-US" dirty="0"/>
          </a:p>
        </p:txBody>
      </p:sp>
      <p:sp>
        <p:nvSpPr>
          <p:cNvPr id="4" name="TextBox 3"/>
          <p:cNvSpPr txBox="1"/>
          <p:nvPr/>
        </p:nvSpPr>
        <p:spPr>
          <a:xfrm>
            <a:off x="704452" y="4786178"/>
            <a:ext cx="1564852" cy="400110"/>
          </a:xfrm>
          <a:prstGeom prst="rect">
            <a:avLst/>
          </a:prstGeom>
          <a:solidFill>
            <a:srgbClr val="FEFEBE"/>
          </a:solidFill>
          <a:ln>
            <a:solidFill>
              <a:schemeClr val="tx1"/>
            </a:solidFill>
          </a:ln>
        </p:spPr>
        <p:txBody>
          <a:bodyPr wrap="none" rtlCol="0">
            <a:spAutoFit/>
          </a:bodyPr>
          <a:lstStyle/>
          <a:p>
            <a:r>
              <a:rPr lang="en-US" sz="2000" dirty="0" err="1" smtClean="0">
                <a:latin typeface="Comic Sans MS" panose="030F0702030302020204" pitchFamily="66" charset="0"/>
              </a:rPr>
              <a:t>int</a:t>
            </a:r>
            <a:r>
              <a:rPr lang="en-US" sz="2000" dirty="0" smtClean="0">
                <a:latin typeface="Comic Sans MS" panose="030F0702030302020204" pitchFamily="66" charset="0"/>
              </a:rPr>
              <a:t> sum = 0;</a:t>
            </a:r>
            <a:endParaRPr lang="en-US" sz="2000" dirty="0">
              <a:latin typeface="Comic Sans MS" panose="030F0702030302020204" pitchFamily="66" charset="0"/>
            </a:endParaRPr>
          </a:p>
        </p:txBody>
      </p:sp>
      <p:sp>
        <p:nvSpPr>
          <p:cNvPr id="5" name="TextBox 4"/>
          <p:cNvSpPr txBox="1"/>
          <p:nvPr/>
        </p:nvSpPr>
        <p:spPr>
          <a:xfrm>
            <a:off x="2810871" y="5005906"/>
            <a:ext cx="2044149" cy="40011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if (count &lt; 20) {</a:t>
            </a:r>
            <a:endParaRPr lang="en-US" sz="2000" dirty="0">
              <a:latin typeface="Comic Sans MS" panose="030F0702030302020204" pitchFamily="66" charset="0"/>
            </a:endParaRPr>
          </a:p>
        </p:txBody>
      </p:sp>
      <p:sp>
        <p:nvSpPr>
          <p:cNvPr id="6" name="TextBox 5"/>
          <p:cNvSpPr txBox="1"/>
          <p:nvPr/>
        </p:nvSpPr>
        <p:spPr>
          <a:xfrm>
            <a:off x="3200400" y="4205686"/>
            <a:ext cx="1654620" cy="400110"/>
          </a:xfrm>
          <a:prstGeom prst="rect">
            <a:avLst/>
          </a:prstGeom>
          <a:solidFill>
            <a:srgbClr val="FEFEBE"/>
          </a:solidFill>
          <a:ln>
            <a:solidFill>
              <a:schemeClr val="tx1"/>
            </a:solidFill>
          </a:ln>
        </p:spPr>
        <p:txBody>
          <a:bodyPr wrap="none" rtlCol="0">
            <a:spAutoFit/>
          </a:bodyPr>
          <a:lstStyle/>
          <a:p>
            <a:r>
              <a:rPr lang="en-US" sz="2000" dirty="0" err="1" smtClean="0">
                <a:latin typeface="Comic Sans MS" panose="030F0702030302020204" pitchFamily="66" charset="0"/>
              </a:rPr>
              <a:t>cout</a:t>
            </a:r>
            <a:r>
              <a:rPr lang="en-US" sz="2000" dirty="0" smtClean="0">
                <a:latin typeface="Comic Sans MS" panose="030F0702030302020204" pitchFamily="66" charset="0"/>
              </a:rPr>
              <a:t> &lt;&lt; value</a:t>
            </a:r>
            <a:endParaRPr lang="en-US" sz="2000" dirty="0">
              <a:latin typeface="Comic Sans MS" panose="030F0702030302020204" pitchFamily="66" charset="0"/>
            </a:endParaRPr>
          </a:p>
        </p:txBody>
      </p:sp>
      <p:sp>
        <p:nvSpPr>
          <p:cNvPr id="7" name="TextBox 6"/>
          <p:cNvSpPr txBox="1"/>
          <p:nvPr/>
        </p:nvSpPr>
        <p:spPr>
          <a:xfrm>
            <a:off x="2057400" y="5686943"/>
            <a:ext cx="4158511" cy="40011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area = (1.0 / 2.0) * base * height;</a:t>
            </a:r>
            <a:endParaRPr lang="en-US" sz="2000" dirty="0">
              <a:latin typeface="Comic Sans MS" panose="030F0702030302020204" pitchFamily="66" charset="0"/>
            </a:endParaRPr>
          </a:p>
        </p:txBody>
      </p:sp>
      <p:sp>
        <p:nvSpPr>
          <p:cNvPr id="8" name="TextBox 7"/>
          <p:cNvSpPr txBox="1"/>
          <p:nvPr/>
        </p:nvSpPr>
        <p:spPr>
          <a:xfrm>
            <a:off x="5257800" y="4605796"/>
            <a:ext cx="2885726" cy="400110"/>
          </a:xfrm>
          <a:prstGeom prst="rect">
            <a:avLst/>
          </a:prstGeom>
          <a:solidFill>
            <a:srgbClr val="FEFEBE"/>
          </a:solidFill>
          <a:ln>
            <a:solidFill>
              <a:schemeClr val="tx1"/>
            </a:solidFill>
          </a:ln>
        </p:spPr>
        <p:txBody>
          <a:bodyPr wrap="none" rtlCol="0">
            <a:spAutoFit/>
          </a:bodyPr>
          <a:lstStyle/>
          <a:p>
            <a:r>
              <a:rPr lang="en-US" sz="2000" dirty="0" smtClean="0">
                <a:latin typeface="Comic Sans MS" panose="030F0702030302020204" pitchFamily="66" charset="0"/>
              </a:rPr>
              <a:t>total = total + current;</a:t>
            </a:r>
            <a:endParaRPr lang="en-US" sz="2000" dirty="0">
              <a:latin typeface="Comic Sans MS" panose="030F0702030302020204" pitchFamily="66" charset="0"/>
            </a:endParaRPr>
          </a:p>
        </p:txBody>
      </p:sp>
      <p:sp>
        <p:nvSpPr>
          <p:cNvPr id="9" name="TextBox 8"/>
          <p:cNvSpPr txBox="1"/>
          <p:nvPr/>
        </p:nvSpPr>
        <p:spPr>
          <a:xfrm>
            <a:off x="228600" y="3851743"/>
            <a:ext cx="1447800" cy="707886"/>
          </a:xfrm>
          <a:prstGeom prst="rect">
            <a:avLst/>
          </a:prstGeom>
          <a:solidFill>
            <a:srgbClr val="00B0F0"/>
          </a:solidFill>
          <a:ln>
            <a:solidFill>
              <a:schemeClr val="tx1"/>
            </a:solidFill>
          </a:ln>
        </p:spPr>
        <p:txBody>
          <a:bodyPr wrap="square" rtlCol="0">
            <a:spAutoFit/>
          </a:bodyPr>
          <a:lstStyle/>
          <a:p>
            <a:r>
              <a:rPr lang="en-US" sz="4000" dirty="0" smtClean="0">
                <a:latin typeface="Comic Sans MS" panose="030F0702030302020204" pitchFamily="66" charset="0"/>
              </a:rPr>
              <a:t>O(1)</a:t>
            </a:r>
          </a:p>
        </p:txBody>
      </p:sp>
    </p:spTree>
    <p:extLst>
      <p:ext uri="{BB962C8B-B14F-4D97-AF65-F5344CB8AC3E}">
        <p14:creationId xmlns:p14="http://schemas.microsoft.com/office/powerpoint/2010/main" val="21693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0" presetClass="entr" presetSubtype="0"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3500"/>
                            </p:stCondLst>
                            <p:childTnLst>
                              <p:par>
                                <p:cTn id="19" presetID="10" presetClass="entr" presetSubtype="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4500"/>
                            </p:stCondLst>
                            <p:childTnLst>
                              <p:par>
                                <p:cTn id="23" presetID="10" presetClass="entr" presetSubtype="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500"/>
                            </p:stCondLst>
                            <p:childTnLst>
                              <p:par>
                                <p:cTn id="27" presetID="10" presetClass="entr" presetSubtype="0" fill="hold" grpId="0" nodeType="after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6500"/>
                            </p:stCondLst>
                            <p:childTnLst>
                              <p:par>
                                <p:cTn id="31" presetID="10"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 3</a:t>
            </a:r>
            <a:endParaRPr lang="en-US" dirty="0"/>
          </a:p>
        </p:txBody>
      </p:sp>
      <p:sp>
        <p:nvSpPr>
          <p:cNvPr id="3" name="Content Placeholder 2"/>
          <p:cNvSpPr>
            <a:spLocks noGrp="1"/>
          </p:cNvSpPr>
          <p:nvPr>
            <p:ph idx="1"/>
          </p:nvPr>
        </p:nvSpPr>
        <p:spPr>
          <a:xfrm>
            <a:off x="457200" y="1066801"/>
            <a:ext cx="5535252" cy="2895600"/>
          </a:xfrm>
        </p:spPr>
        <p:txBody>
          <a:bodyPr>
            <a:normAutofit fontScale="85000" lnSpcReduction="10000"/>
          </a:bodyPr>
          <a:lstStyle/>
          <a:p>
            <a:r>
              <a:rPr lang="en-US" dirty="0"/>
              <a:t>To accomplish step 3, </a:t>
            </a:r>
            <a:endParaRPr lang="en-US" dirty="0" smtClean="0"/>
          </a:p>
          <a:p>
            <a:r>
              <a:rPr lang="en-US" dirty="0" smtClean="0"/>
              <a:t>The </a:t>
            </a:r>
            <a:r>
              <a:rPr lang="en-US" b="1" dirty="0">
                <a:solidFill>
                  <a:srgbClr val="FF0000"/>
                </a:solidFill>
              </a:rPr>
              <a:t>rows are shifted to the right</a:t>
            </a:r>
            <a:r>
              <a:rPr lang="en-US" dirty="0"/>
              <a:t> until there is at most one key in each column, </a:t>
            </a:r>
            <a:endParaRPr lang="en-US" dirty="0" smtClean="0"/>
          </a:p>
          <a:p>
            <a:pPr lvl="1"/>
            <a:r>
              <a:rPr lang="en-US" dirty="0" smtClean="0"/>
              <a:t>Recording </a:t>
            </a:r>
            <a:r>
              <a:rPr lang="en-US" dirty="0"/>
              <a:t>the amount of each shift in the array </a:t>
            </a:r>
            <a:r>
              <a:rPr lang="en-US" i="1" dirty="0"/>
              <a:t>r</a:t>
            </a:r>
            <a:r>
              <a:rPr lang="en-US" dirty="0"/>
              <a:t>. </a:t>
            </a:r>
            <a:endParaRPr lang="en-US" dirty="0" smtClean="0"/>
          </a:p>
          <a:p>
            <a:pPr lvl="1"/>
            <a:r>
              <a:rPr lang="en-US" dirty="0" smtClean="0"/>
              <a:t>This </a:t>
            </a:r>
            <a:r>
              <a:rPr lang="en-US" dirty="0"/>
              <a:t>is known as the "first-fit method (FFM</a:t>
            </a:r>
            <a:r>
              <a:rPr lang="en-US" dirty="0" smtClean="0"/>
              <a:t>).</a:t>
            </a:r>
          </a:p>
          <a:p>
            <a:pPr lvl="1"/>
            <a:r>
              <a:rPr lang="en-US" dirty="0" smtClean="0"/>
              <a:t>Figure 2</a:t>
            </a:r>
            <a:endParaRPr lang="en-US" dirty="0"/>
          </a:p>
        </p:txBody>
      </p:sp>
      <p:sp>
        <p:nvSpPr>
          <p:cNvPr id="5" name="TextBox 4"/>
          <p:cNvSpPr txBox="1"/>
          <p:nvPr/>
        </p:nvSpPr>
        <p:spPr>
          <a:xfrm>
            <a:off x="457200" y="3962400"/>
            <a:ext cx="8542723" cy="1754326"/>
          </a:xfrm>
          <a:prstGeom prst="rect">
            <a:avLst/>
          </a:prstGeom>
          <a:noFill/>
        </p:spPr>
        <p:txBody>
          <a:bodyPr wrap="none" rtlCol="0">
            <a:spAutoFit/>
          </a:bodyPr>
          <a:lstStyle/>
          <a:p>
            <a:r>
              <a:rPr lang="pt-BR" dirty="0">
                <a:latin typeface="Consolas" panose="020B0609020204030204" pitchFamily="49" charset="0"/>
                <a:cs typeface="Consolas" panose="020B0609020204030204" pitchFamily="49" charset="0"/>
              </a:rPr>
              <a:t>r[0]=0  0  .  .  3  4  .</a:t>
            </a:r>
          </a:p>
          <a:p>
            <a:r>
              <a:rPr lang="pt-BR" dirty="0">
                <a:latin typeface="Consolas" panose="020B0609020204030204" pitchFamily="49" charset="0"/>
                <a:cs typeface="Consolas" panose="020B0609020204030204" pitchFamily="49" charset="0"/>
              </a:rPr>
              <a:t>r[1]=1     .  7  .  . 10  .</a:t>
            </a:r>
          </a:p>
          <a:p>
            <a:r>
              <a:rPr lang="pt-BR" dirty="0">
                <a:latin typeface="Consolas" panose="020B0609020204030204" pitchFamily="49" charset="0"/>
                <a:cs typeface="Consolas" panose="020B0609020204030204" pitchFamily="49" charset="0"/>
              </a:rPr>
              <a:t>r[2]=5                 . 13  . 15  .  .</a:t>
            </a:r>
          </a:p>
          <a:p>
            <a:r>
              <a:rPr lang="pt-BR" dirty="0">
                <a:latin typeface="Consolas" panose="020B0609020204030204" pitchFamily="49" charset="0"/>
                <a:cs typeface="Consolas" panose="020B0609020204030204" pitchFamily="49" charset="0"/>
              </a:rPr>
              <a:t>r[3]=9                            18 19  . 21 22  .</a:t>
            </a:r>
          </a:p>
          <a:p>
            <a:r>
              <a:rPr lang="pt-BR" dirty="0">
                <a:latin typeface="Consolas" panose="020B0609020204030204" pitchFamily="49" charset="0"/>
                <a:cs typeface="Consolas" panose="020B0609020204030204" pitchFamily="49" charset="0"/>
              </a:rPr>
              <a:t>r[4]=14                                          24  . 26  .  . 29</a:t>
            </a:r>
          </a:p>
          <a:p>
            <a:r>
              <a:rPr lang="pt-BR" dirty="0">
                <a:latin typeface="Consolas" panose="020B0609020204030204" pitchFamily="49" charset="0"/>
                <a:cs typeface="Consolas" panose="020B0609020204030204" pitchFamily="49" charset="0"/>
              </a:rPr>
              <a:t>r[5]=7                      30  .  .  . 34  .</a:t>
            </a:r>
            <a:endParaRPr lang="en-US" dirty="0">
              <a:latin typeface="Consolas" panose="020B0609020204030204" pitchFamily="49" charset="0"/>
              <a:cs typeface="Consolas" panose="020B0609020204030204" pitchFamily="49" charset="0"/>
            </a:endParaRPr>
          </a:p>
        </p:txBody>
      </p:sp>
      <p:sp>
        <p:nvSpPr>
          <p:cNvPr id="9" name="TextBox 8"/>
          <p:cNvSpPr txBox="1"/>
          <p:nvPr/>
        </p:nvSpPr>
        <p:spPr>
          <a:xfrm>
            <a:off x="5992452" y="1200114"/>
            <a:ext cx="2970685" cy="2308324"/>
          </a:xfrm>
          <a:prstGeom prst="rect">
            <a:avLst/>
          </a:prstGeom>
          <a:solidFill>
            <a:schemeClr val="accent5">
              <a:lumMod val="20000"/>
              <a:lumOff val="80000"/>
            </a:schemeClr>
          </a:solidFill>
        </p:spPr>
        <p:txBody>
          <a:bodyPr wrap="none" rtlCol="0">
            <a:spAutoFit/>
          </a:bodyPr>
          <a:lstStyle/>
          <a:p>
            <a:r>
              <a:rPr lang="en-US" dirty="0">
                <a:latin typeface="Consolas" panose="020B0609020204030204" pitchFamily="49" charset="0"/>
                <a:cs typeface="Consolas" panose="020B0609020204030204" pitchFamily="49" charset="0"/>
              </a:rPr>
              <a:t>A |  0  1  2  3  4  5</a:t>
            </a:r>
          </a:p>
          <a:p>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0 |  0  .  .  3  4  .</a:t>
            </a:r>
          </a:p>
          <a:p>
            <a:r>
              <a:rPr lang="en-US" dirty="0">
                <a:latin typeface="Consolas" panose="020B0609020204030204" pitchFamily="49" charset="0"/>
                <a:cs typeface="Consolas" panose="020B0609020204030204" pitchFamily="49" charset="0"/>
              </a:rPr>
              <a:t>1 |  .  7  .  . 10  .</a:t>
            </a:r>
          </a:p>
          <a:p>
            <a:r>
              <a:rPr lang="en-US" dirty="0">
                <a:latin typeface="Consolas" panose="020B0609020204030204" pitchFamily="49" charset="0"/>
                <a:cs typeface="Consolas" panose="020B0609020204030204" pitchFamily="49" charset="0"/>
              </a:rPr>
              <a:t>2 |  . 13  . 15  .  .</a:t>
            </a:r>
          </a:p>
          <a:p>
            <a:r>
              <a:rPr lang="en-US" dirty="0">
                <a:latin typeface="Consolas" panose="020B0609020204030204" pitchFamily="49" charset="0"/>
                <a:cs typeface="Consolas" panose="020B0609020204030204" pitchFamily="49" charset="0"/>
              </a:rPr>
              <a:t>3 | 18 19  . 21 22  .</a:t>
            </a:r>
          </a:p>
          <a:p>
            <a:r>
              <a:rPr lang="en-US" dirty="0">
                <a:latin typeface="Consolas" panose="020B0609020204030204" pitchFamily="49" charset="0"/>
                <a:cs typeface="Consolas" panose="020B0609020204030204" pitchFamily="49" charset="0"/>
              </a:rPr>
              <a:t>4 | 24  . 26  .  . 29</a:t>
            </a:r>
          </a:p>
          <a:p>
            <a:r>
              <a:rPr lang="en-US" dirty="0">
                <a:latin typeface="Consolas" panose="020B0609020204030204" pitchFamily="49" charset="0"/>
                <a:cs typeface="Consolas" panose="020B0609020204030204" pitchFamily="49" charset="0"/>
              </a:rPr>
              <a:t>5 | 30  .  .  . 34  .</a:t>
            </a:r>
          </a:p>
        </p:txBody>
      </p:sp>
      <p:cxnSp>
        <p:nvCxnSpPr>
          <p:cNvPr id="6" name="Straight Arrow Connector 5"/>
          <p:cNvCxnSpPr/>
          <p:nvPr/>
        </p:nvCxnSpPr>
        <p:spPr>
          <a:xfrm>
            <a:off x="1600200" y="4419600"/>
            <a:ext cx="432774" cy="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4648200"/>
            <a:ext cx="1752600" cy="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00200" y="4953000"/>
            <a:ext cx="3128361" cy="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00200" y="5181600"/>
            <a:ext cx="5029200" cy="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5486400"/>
            <a:ext cx="2362200" cy="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600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 4</a:t>
            </a:r>
            <a:endParaRPr lang="en-US" dirty="0"/>
          </a:p>
        </p:txBody>
      </p:sp>
      <p:sp>
        <p:nvSpPr>
          <p:cNvPr id="3" name="Content Placeholder 2"/>
          <p:cNvSpPr>
            <a:spLocks noGrp="1"/>
          </p:cNvSpPr>
          <p:nvPr>
            <p:ph idx="1"/>
          </p:nvPr>
        </p:nvSpPr>
        <p:spPr/>
        <p:txBody>
          <a:bodyPr>
            <a:normAutofit/>
          </a:bodyPr>
          <a:lstStyle/>
          <a:p>
            <a:r>
              <a:rPr lang="en-US" dirty="0"/>
              <a:t>The next step is to simply collapse the shifted rows down into hash table </a:t>
            </a:r>
            <a:r>
              <a:rPr lang="en-US" i="1" dirty="0" smtClean="0"/>
              <a:t>C</a:t>
            </a:r>
          </a:p>
          <a:p>
            <a:pPr lvl="1"/>
            <a:r>
              <a:rPr lang="en-US" i="1" dirty="0" smtClean="0"/>
              <a:t>Figure 3</a:t>
            </a:r>
            <a:endParaRPr lang="en-US" dirty="0"/>
          </a:p>
        </p:txBody>
      </p:sp>
      <p:sp>
        <p:nvSpPr>
          <p:cNvPr id="4" name="TextBox 3"/>
          <p:cNvSpPr txBox="1"/>
          <p:nvPr/>
        </p:nvSpPr>
        <p:spPr>
          <a:xfrm>
            <a:off x="533400" y="2568989"/>
            <a:ext cx="8416086" cy="923330"/>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keys:  0  .  7  3  4 10 13 30 15 18 19 34 21 22 24  . 26  .  . 29</a:t>
            </a:r>
          </a:p>
          <a:p>
            <a:r>
              <a:rPr lang="en-US" dirty="0">
                <a:latin typeface="Consolas" panose="020B0609020204030204" pitchFamily="49" charset="0"/>
                <a:cs typeface="Consolas" panose="020B0609020204030204" pitchFamily="49" charset="0"/>
              </a:rPr>
              <a:t>index: 0  1  2  3  4  5  6  7  8  9 10 11 12 13 14 15 16 17 18 19</a:t>
            </a:r>
          </a:p>
          <a:p>
            <a:endParaRPr lang="en-US" dirty="0">
              <a:latin typeface="Consolas" panose="020B0609020204030204" pitchFamily="49" charset="0"/>
              <a:cs typeface="Consolas" panose="020B0609020204030204" pitchFamily="49" charset="0"/>
            </a:endParaRPr>
          </a:p>
        </p:txBody>
      </p:sp>
      <p:sp>
        <p:nvSpPr>
          <p:cNvPr id="5" name="TextBox 4"/>
          <p:cNvSpPr txBox="1"/>
          <p:nvPr/>
        </p:nvSpPr>
        <p:spPr>
          <a:xfrm>
            <a:off x="457200" y="3962400"/>
            <a:ext cx="8542723" cy="1754326"/>
          </a:xfrm>
          <a:prstGeom prst="rect">
            <a:avLst/>
          </a:prstGeom>
          <a:noFill/>
        </p:spPr>
        <p:txBody>
          <a:bodyPr wrap="none" rtlCol="0">
            <a:spAutoFit/>
          </a:bodyPr>
          <a:lstStyle/>
          <a:p>
            <a:r>
              <a:rPr lang="pt-BR" dirty="0">
                <a:latin typeface="Consolas" panose="020B0609020204030204" pitchFamily="49" charset="0"/>
                <a:cs typeface="Consolas" panose="020B0609020204030204" pitchFamily="49" charset="0"/>
              </a:rPr>
              <a:t>r[0]=0  0  .  .  3  4  .</a:t>
            </a:r>
          </a:p>
          <a:p>
            <a:r>
              <a:rPr lang="pt-BR" dirty="0">
                <a:latin typeface="Consolas" panose="020B0609020204030204" pitchFamily="49" charset="0"/>
                <a:cs typeface="Consolas" panose="020B0609020204030204" pitchFamily="49" charset="0"/>
              </a:rPr>
              <a:t>r[1]=1     .  7  .  . 10  .</a:t>
            </a:r>
          </a:p>
          <a:p>
            <a:r>
              <a:rPr lang="pt-BR" dirty="0">
                <a:latin typeface="Consolas" panose="020B0609020204030204" pitchFamily="49" charset="0"/>
                <a:cs typeface="Consolas" panose="020B0609020204030204" pitchFamily="49" charset="0"/>
              </a:rPr>
              <a:t>r[2]=5                 . 13  . 15  .  .</a:t>
            </a:r>
          </a:p>
          <a:p>
            <a:r>
              <a:rPr lang="pt-BR" dirty="0">
                <a:latin typeface="Consolas" panose="020B0609020204030204" pitchFamily="49" charset="0"/>
                <a:cs typeface="Consolas" panose="020B0609020204030204" pitchFamily="49" charset="0"/>
              </a:rPr>
              <a:t>r[3]=9                            18 19  . 21 22  .</a:t>
            </a:r>
          </a:p>
          <a:p>
            <a:r>
              <a:rPr lang="pt-BR" dirty="0">
                <a:latin typeface="Consolas" panose="020B0609020204030204" pitchFamily="49" charset="0"/>
                <a:cs typeface="Consolas" panose="020B0609020204030204" pitchFamily="49" charset="0"/>
              </a:rPr>
              <a:t>r[4]=14                                          24  . 26  .  . 29</a:t>
            </a:r>
          </a:p>
          <a:p>
            <a:r>
              <a:rPr lang="pt-BR" dirty="0">
                <a:latin typeface="Consolas" panose="020B0609020204030204" pitchFamily="49" charset="0"/>
                <a:cs typeface="Consolas" panose="020B0609020204030204" pitchFamily="49" charset="0"/>
              </a:rPr>
              <a:t>r[5]=7                      30  .  .  . 34  .</a:t>
            </a:r>
            <a:endParaRPr lang="en-US"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flipV="1">
            <a:off x="1600200" y="2895600"/>
            <a:ext cx="0" cy="1066800"/>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2895600"/>
            <a:ext cx="0" cy="1421523"/>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43200" y="2818086"/>
            <a:ext cx="0" cy="1144314"/>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24200" y="2920162"/>
            <a:ext cx="0" cy="1144314"/>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29000" y="2818086"/>
            <a:ext cx="0" cy="1421523"/>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10000" y="2920162"/>
            <a:ext cx="0" cy="1549362"/>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91000" y="2895600"/>
            <a:ext cx="0" cy="2501005"/>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572000" y="2895600"/>
            <a:ext cx="0" cy="1684416"/>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953000" y="2920162"/>
            <a:ext cx="0" cy="1884446"/>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334000" y="2920162"/>
            <a:ext cx="0" cy="1884446"/>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15000" y="2920162"/>
            <a:ext cx="0" cy="2501005"/>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19800" y="2976654"/>
            <a:ext cx="0" cy="1884446"/>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00800" y="2976654"/>
            <a:ext cx="0" cy="1884446"/>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858000" y="2976654"/>
            <a:ext cx="0" cy="2111671"/>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543800" y="2938553"/>
            <a:ext cx="0" cy="2111671"/>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686800" y="2976653"/>
            <a:ext cx="0" cy="2111671"/>
          </a:xfrm>
          <a:prstGeom prst="straightConnector1">
            <a:avLst/>
          </a:prstGeom>
          <a:ln w="66675">
            <a:solidFill>
              <a:schemeClr val="accent6">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1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 5</a:t>
            </a:r>
            <a:endParaRPr lang="en-US" dirty="0"/>
          </a:p>
        </p:txBody>
      </p:sp>
      <p:sp>
        <p:nvSpPr>
          <p:cNvPr id="3" name="Content Placeholder 2"/>
          <p:cNvSpPr>
            <a:spLocks noGrp="1"/>
          </p:cNvSpPr>
          <p:nvPr>
            <p:ph idx="1"/>
          </p:nvPr>
        </p:nvSpPr>
        <p:spPr>
          <a:xfrm>
            <a:off x="457200" y="1066801"/>
            <a:ext cx="8229600" cy="2819400"/>
          </a:xfrm>
        </p:spPr>
        <p:txBody>
          <a:bodyPr>
            <a:normAutofit fontScale="92500" lnSpcReduction="10000"/>
          </a:bodyPr>
          <a:lstStyle/>
          <a:p>
            <a:r>
              <a:rPr lang="en-US" dirty="0"/>
              <a:t>Finally, you realize the hash function </a:t>
            </a:r>
            <a:r>
              <a:rPr lang="en-US" i="1" dirty="0"/>
              <a:t>H(K) </a:t>
            </a:r>
            <a:r>
              <a:rPr lang="en-US" dirty="0"/>
              <a:t>as follows</a:t>
            </a:r>
            <a:r>
              <a:rPr lang="en-US" dirty="0" smtClean="0"/>
              <a:t>:</a:t>
            </a:r>
          </a:p>
          <a:p>
            <a:pPr lvl="1"/>
            <a:r>
              <a:rPr lang="fr-FR" dirty="0"/>
              <a:t>x=K/t</a:t>
            </a:r>
          </a:p>
          <a:p>
            <a:pPr lvl="1"/>
            <a:r>
              <a:rPr lang="fr-FR" dirty="0"/>
              <a:t>y=K </a:t>
            </a:r>
            <a:r>
              <a:rPr lang="fr-FR" dirty="0" err="1"/>
              <a:t>mod</a:t>
            </a:r>
            <a:r>
              <a:rPr lang="fr-FR" dirty="0"/>
              <a:t> t</a:t>
            </a:r>
          </a:p>
          <a:p>
            <a:pPr lvl="1"/>
            <a:r>
              <a:rPr lang="fr-FR" dirty="0"/>
              <a:t>index=r[x]+y</a:t>
            </a:r>
          </a:p>
          <a:p>
            <a:pPr lvl="1"/>
            <a:r>
              <a:rPr lang="fr-FR" dirty="0"/>
              <a:t>H(K)=C[index</a:t>
            </a:r>
            <a:r>
              <a:rPr lang="fr-FR" dirty="0" smtClean="0"/>
              <a:t>]</a:t>
            </a:r>
          </a:p>
          <a:p>
            <a:pPr lvl="1"/>
            <a:endParaRPr lang="fr-FR" dirty="0"/>
          </a:p>
          <a:p>
            <a:r>
              <a:rPr lang="en-US" dirty="0" smtClean="0"/>
              <a:t> </a:t>
            </a:r>
            <a:endParaRPr lang="en-US" dirty="0"/>
          </a:p>
        </p:txBody>
      </p:sp>
      <p:sp>
        <p:nvSpPr>
          <p:cNvPr id="4" name="TextBox 3"/>
          <p:cNvSpPr txBox="1"/>
          <p:nvPr/>
        </p:nvSpPr>
        <p:spPr>
          <a:xfrm>
            <a:off x="704266" y="3200400"/>
            <a:ext cx="8416086" cy="923330"/>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keys:  0  .  7  3  4 10 13 30 15 18 19 34 21 22 24  . 26  .  . 29</a:t>
            </a:r>
          </a:p>
          <a:p>
            <a:r>
              <a:rPr lang="en-US" dirty="0">
                <a:latin typeface="Consolas" panose="020B0609020204030204" pitchFamily="49" charset="0"/>
                <a:cs typeface="Consolas" panose="020B0609020204030204" pitchFamily="49" charset="0"/>
              </a:rPr>
              <a:t>index: 0  1  2  3  4  5  6  7  8  9 10 11 12 13 14 15 16 17 18 19</a:t>
            </a:r>
          </a:p>
          <a:p>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2926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 5</a:t>
            </a:r>
            <a:endParaRPr lang="en-US" dirty="0"/>
          </a:p>
        </p:txBody>
      </p:sp>
      <p:sp>
        <p:nvSpPr>
          <p:cNvPr id="3" name="Content Placeholder 2"/>
          <p:cNvSpPr>
            <a:spLocks noGrp="1"/>
          </p:cNvSpPr>
          <p:nvPr>
            <p:ph idx="1"/>
          </p:nvPr>
        </p:nvSpPr>
        <p:spPr/>
        <p:txBody>
          <a:bodyPr>
            <a:normAutofit fontScale="92500" lnSpcReduction="10000"/>
          </a:bodyPr>
          <a:lstStyle/>
          <a:p>
            <a:r>
              <a:rPr lang="en-US" dirty="0"/>
              <a:t>Finally, you realize the hash function </a:t>
            </a:r>
            <a:r>
              <a:rPr lang="en-US" i="1" dirty="0"/>
              <a:t>H(K) </a:t>
            </a:r>
            <a:r>
              <a:rPr lang="en-US" dirty="0"/>
              <a:t>as follows</a:t>
            </a:r>
            <a:r>
              <a:rPr lang="en-US" dirty="0" smtClean="0"/>
              <a:t>:</a:t>
            </a:r>
          </a:p>
          <a:p>
            <a:pPr lvl="1"/>
            <a:r>
              <a:rPr lang="fr-FR" dirty="0"/>
              <a:t>x=K/t</a:t>
            </a:r>
          </a:p>
          <a:p>
            <a:pPr lvl="1"/>
            <a:r>
              <a:rPr lang="fr-FR" dirty="0"/>
              <a:t>y=K </a:t>
            </a:r>
            <a:r>
              <a:rPr lang="fr-FR" dirty="0" err="1"/>
              <a:t>mod</a:t>
            </a:r>
            <a:r>
              <a:rPr lang="fr-FR" dirty="0"/>
              <a:t> t</a:t>
            </a:r>
          </a:p>
          <a:p>
            <a:pPr lvl="1"/>
            <a:r>
              <a:rPr lang="fr-FR" dirty="0"/>
              <a:t>index=r[x]+y</a:t>
            </a:r>
          </a:p>
          <a:p>
            <a:pPr lvl="1"/>
            <a:r>
              <a:rPr lang="fr-FR" dirty="0"/>
              <a:t>H(K)=C[index</a:t>
            </a:r>
            <a:r>
              <a:rPr lang="fr-FR" dirty="0" smtClean="0"/>
              <a:t>]</a:t>
            </a:r>
          </a:p>
          <a:p>
            <a:pPr lvl="1"/>
            <a:endParaRPr lang="fr-FR" dirty="0"/>
          </a:p>
          <a:p>
            <a:endParaRPr lang="en-US" dirty="0" smtClean="0"/>
          </a:p>
          <a:p>
            <a:endParaRPr lang="en-US" dirty="0"/>
          </a:p>
          <a:p>
            <a:endParaRPr lang="en-US" dirty="0" smtClean="0"/>
          </a:p>
          <a:p>
            <a:r>
              <a:rPr lang="en-US" dirty="0" smtClean="0"/>
              <a:t>For </a:t>
            </a:r>
            <a:r>
              <a:rPr lang="en-US" dirty="0"/>
              <a:t>example, suppose K=15. You have that x=2 and y=3, r[2]=5, so the index into C is 5+3=8. Since C[8]=15, we have determined that 15 is an element of S.</a:t>
            </a:r>
          </a:p>
          <a:p>
            <a:endParaRPr lang="en-US" dirty="0"/>
          </a:p>
        </p:txBody>
      </p:sp>
      <p:sp>
        <p:nvSpPr>
          <p:cNvPr id="6" name="TextBox 5"/>
          <p:cNvSpPr txBox="1"/>
          <p:nvPr/>
        </p:nvSpPr>
        <p:spPr>
          <a:xfrm>
            <a:off x="457200" y="3352800"/>
            <a:ext cx="8416086" cy="923330"/>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keys:  0  .  7  3  4 10 13 30 15 18 19 34 21 22 24  . 26  .  . 29</a:t>
            </a:r>
          </a:p>
          <a:p>
            <a:r>
              <a:rPr lang="en-US" dirty="0">
                <a:latin typeface="Consolas" panose="020B0609020204030204" pitchFamily="49" charset="0"/>
                <a:cs typeface="Consolas" panose="020B0609020204030204" pitchFamily="49" charset="0"/>
              </a:rPr>
              <a:t>index: 0  1  2  3  4  5  6  7  8  9 10 11 12 13 14 15 16 17 18 19</a:t>
            </a:r>
          </a:p>
          <a:p>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489507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Step 5</a:t>
            </a:r>
            <a:endParaRPr lang="en-US" dirty="0"/>
          </a:p>
        </p:txBody>
      </p:sp>
      <p:sp>
        <p:nvSpPr>
          <p:cNvPr id="3" name="Content Placeholder 2"/>
          <p:cNvSpPr>
            <a:spLocks noGrp="1"/>
          </p:cNvSpPr>
          <p:nvPr>
            <p:ph idx="1"/>
          </p:nvPr>
        </p:nvSpPr>
        <p:spPr/>
        <p:txBody>
          <a:bodyPr>
            <a:normAutofit fontScale="92500" lnSpcReduction="20000"/>
          </a:bodyPr>
          <a:lstStyle/>
          <a:p>
            <a:r>
              <a:rPr lang="en-US" dirty="0"/>
              <a:t>Finally, you realize the hash function </a:t>
            </a:r>
            <a:r>
              <a:rPr lang="en-US" i="1" dirty="0"/>
              <a:t>H(K) </a:t>
            </a:r>
            <a:r>
              <a:rPr lang="en-US" dirty="0"/>
              <a:t>as follows</a:t>
            </a:r>
            <a:r>
              <a:rPr lang="en-US" dirty="0" smtClean="0"/>
              <a:t>:</a:t>
            </a:r>
          </a:p>
          <a:p>
            <a:pPr lvl="1"/>
            <a:r>
              <a:rPr lang="fr-FR" dirty="0"/>
              <a:t>x=K/t</a:t>
            </a:r>
          </a:p>
          <a:p>
            <a:pPr lvl="1"/>
            <a:r>
              <a:rPr lang="fr-FR" dirty="0"/>
              <a:t>y=K </a:t>
            </a:r>
            <a:r>
              <a:rPr lang="fr-FR" dirty="0" err="1"/>
              <a:t>mod</a:t>
            </a:r>
            <a:r>
              <a:rPr lang="fr-FR" dirty="0"/>
              <a:t> t</a:t>
            </a:r>
          </a:p>
          <a:p>
            <a:pPr lvl="1"/>
            <a:r>
              <a:rPr lang="fr-FR" dirty="0"/>
              <a:t>index=r[x]+y</a:t>
            </a:r>
          </a:p>
          <a:p>
            <a:pPr lvl="1"/>
            <a:r>
              <a:rPr lang="fr-FR" dirty="0"/>
              <a:t>H(K)=C[index</a:t>
            </a:r>
            <a:r>
              <a:rPr lang="fr-FR" dirty="0" smtClean="0"/>
              <a:t>]</a:t>
            </a:r>
          </a:p>
          <a:p>
            <a:pPr lvl="1"/>
            <a:endParaRPr lang="fr-FR" dirty="0"/>
          </a:p>
          <a:p>
            <a:endParaRPr lang="en-US" dirty="0" smtClean="0"/>
          </a:p>
          <a:p>
            <a:endParaRPr lang="en-US" dirty="0"/>
          </a:p>
          <a:p>
            <a:endParaRPr lang="en-US" dirty="0"/>
          </a:p>
          <a:p>
            <a:endParaRPr lang="en-US" dirty="0"/>
          </a:p>
          <a:p>
            <a:r>
              <a:rPr lang="en-US" dirty="0"/>
              <a:t>What if K=17? </a:t>
            </a:r>
            <a:r>
              <a:rPr lang="en-US" dirty="0" smtClean="0"/>
              <a:t/>
            </a:r>
            <a:br>
              <a:rPr lang="en-US" dirty="0" smtClean="0"/>
            </a:br>
            <a:r>
              <a:rPr lang="en-US" dirty="0" smtClean="0"/>
              <a:t>Then, </a:t>
            </a:r>
            <a:r>
              <a:rPr lang="en-US" dirty="0"/>
              <a:t>x=2 and y=5, so the index is r[2]+5=5+5=10. </a:t>
            </a:r>
            <a:endParaRPr lang="en-US" dirty="0" smtClean="0"/>
          </a:p>
          <a:p>
            <a:r>
              <a:rPr lang="en-US" dirty="0" smtClean="0"/>
              <a:t>Since </a:t>
            </a:r>
            <a:r>
              <a:rPr lang="en-US" dirty="0"/>
              <a:t>C[10]=19, you know that 17 is not an element of S.</a:t>
            </a:r>
          </a:p>
        </p:txBody>
      </p:sp>
      <p:sp>
        <p:nvSpPr>
          <p:cNvPr id="6" name="TextBox 5"/>
          <p:cNvSpPr txBox="1"/>
          <p:nvPr/>
        </p:nvSpPr>
        <p:spPr>
          <a:xfrm>
            <a:off x="457200" y="3352800"/>
            <a:ext cx="8416086" cy="923330"/>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keys:  0  .  7  3  4 10 13 30 15 18 19 34 21 22 24  . 26  .  . 29</a:t>
            </a:r>
          </a:p>
          <a:p>
            <a:r>
              <a:rPr lang="en-US" dirty="0">
                <a:latin typeface="Consolas" panose="020B0609020204030204" pitchFamily="49" charset="0"/>
                <a:cs typeface="Consolas" panose="020B0609020204030204" pitchFamily="49" charset="0"/>
              </a:rPr>
              <a:t>index: 0  1  2  3  4  5  6  7  8  9 10 11 12 13 14 15 16 17 18 19</a:t>
            </a:r>
          </a:p>
          <a:p>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228110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Method</a:t>
            </a:r>
            <a:endParaRPr lang="en-US" dirty="0"/>
          </a:p>
        </p:txBody>
      </p:sp>
      <p:sp>
        <p:nvSpPr>
          <p:cNvPr id="3" name="Content Placeholder 2"/>
          <p:cNvSpPr>
            <a:spLocks noGrp="1"/>
          </p:cNvSpPr>
          <p:nvPr>
            <p:ph idx="1"/>
          </p:nvPr>
        </p:nvSpPr>
        <p:spPr>
          <a:xfrm>
            <a:off x="457200" y="1066801"/>
            <a:ext cx="8229600" cy="2209800"/>
          </a:xfrm>
        </p:spPr>
        <p:txBody>
          <a:bodyPr>
            <a:normAutofit fontScale="55000" lnSpcReduction="20000"/>
          </a:bodyPr>
          <a:lstStyle/>
          <a:p>
            <a:r>
              <a:rPr lang="en-US" dirty="0"/>
              <a:t> The real secret sauce here is in finding a good set of row displacements. As it turns out, finding a set of displacements that minimizes the size of C is known to be a hard problem. There is a heuristic that often works well, however. It is known as the "first-fit decreasing method."</a:t>
            </a:r>
          </a:p>
          <a:p>
            <a:endParaRPr lang="en-US" dirty="0"/>
          </a:p>
          <a:p>
            <a:r>
              <a:rPr lang="en-US" dirty="0"/>
              <a:t>The only change from what I just did is in step 3; instead of taking the rows in turn, you start with the most populated of the rows first. Thus, try taking the row in the order: 3, 0, 4, 1, 2, 5; see Figure 4. In this case, you achieve a minimal perfect hash function. While this cannot be expected in general, it has been my experience that the first-fit decreasing method does result in acceptable table compression. I will always try several values of t and chose the one that yields the smallest hash table.</a:t>
            </a:r>
          </a:p>
        </p:txBody>
      </p:sp>
      <p:sp>
        <p:nvSpPr>
          <p:cNvPr id="4" name="TextBox 3"/>
          <p:cNvSpPr txBox="1"/>
          <p:nvPr/>
        </p:nvSpPr>
        <p:spPr>
          <a:xfrm>
            <a:off x="533400" y="3276600"/>
            <a:ext cx="7909538" cy="2585323"/>
          </a:xfrm>
          <a:prstGeom prst="rect">
            <a:avLst/>
          </a:prstGeom>
          <a:noFill/>
        </p:spPr>
        <p:txBody>
          <a:bodyPr wrap="none" rtlCol="0">
            <a:spAutoFit/>
          </a:bodyPr>
          <a:lstStyle/>
          <a:p>
            <a:r>
              <a:rPr lang="pt-BR" dirty="0">
                <a:latin typeface="Consolas" panose="020B0609020204030204" pitchFamily="49" charset="0"/>
                <a:cs typeface="Consolas" panose="020B0609020204030204" pitchFamily="49" charset="0"/>
              </a:rPr>
              <a:t>r[3]=0  18 19  . 21 22  .</a:t>
            </a:r>
          </a:p>
          <a:p>
            <a:r>
              <a:rPr lang="pt-BR" dirty="0">
                <a:latin typeface="Consolas" panose="020B0609020204030204" pitchFamily="49" charset="0"/>
                <a:cs typeface="Consolas" panose="020B0609020204030204" pitchFamily="49" charset="0"/>
              </a:rPr>
              <a:t>r[0]=2         0  .  .  3  4  .</a:t>
            </a:r>
          </a:p>
          <a:p>
            <a:r>
              <a:rPr lang="pt-BR" dirty="0">
                <a:latin typeface="Consolas" panose="020B0609020204030204" pitchFamily="49" charset="0"/>
                <a:cs typeface="Consolas" panose="020B0609020204030204" pitchFamily="49" charset="0"/>
              </a:rPr>
              <a:t>r[4]=7                       24  . 26  .  . 29</a:t>
            </a:r>
          </a:p>
          <a:p>
            <a:r>
              <a:rPr lang="pt-BR" dirty="0">
                <a:latin typeface="Consolas" panose="020B0609020204030204" pitchFamily="49" charset="0"/>
                <a:cs typeface="Consolas" panose="020B0609020204030204" pitchFamily="49" charset="0"/>
              </a:rPr>
              <a:t>r[1]=7                        .  7  .  . 10  .</a:t>
            </a:r>
          </a:p>
          <a:p>
            <a:r>
              <a:rPr lang="pt-BR" dirty="0">
                <a:latin typeface="Consolas" panose="020B0609020204030204" pitchFamily="49" charset="0"/>
                <a:cs typeface="Consolas" panose="020B0609020204030204" pitchFamily="49" charset="0"/>
              </a:rPr>
              <a:t>r[2]=12                                      . 13  . 15  .  .</a:t>
            </a:r>
          </a:p>
          <a:p>
            <a:r>
              <a:rPr lang="pt-BR" dirty="0">
                <a:latin typeface="Consolas" panose="020B0609020204030204" pitchFamily="49" charset="0"/>
                <a:cs typeface="Consolas" panose="020B0609020204030204" pitchFamily="49" charset="0"/>
              </a:rPr>
              <a:t>r[5]=13                               30  .  .  . 34  .</a:t>
            </a:r>
          </a:p>
          <a:p>
            <a:endParaRPr lang="pt-BR" dirty="0">
              <a:latin typeface="Consolas" panose="020B0609020204030204" pitchFamily="49" charset="0"/>
              <a:cs typeface="Consolas" panose="020B0609020204030204" pitchFamily="49" charset="0"/>
            </a:endParaRPr>
          </a:p>
          <a:p>
            <a:r>
              <a:rPr lang="pt-BR" dirty="0">
                <a:latin typeface="Consolas" panose="020B0609020204030204" pitchFamily="49" charset="0"/>
                <a:cs typeface="Consolas" panose="020B0609020204030204" pitchFamily="49" charset="0"/>
              </a:rPr>
              <a:t>keys: 18 19  0 21 22  3  4 24  7 26 30 10 29 13 34 15</a:t>
            </a:r>
          </a:p>
          <a:p>
            <a:r>
              <a:rPr lang="pt-BR" dirty="0">
                <a:latin typeface="Consolas" panose="020B0609020204030204" pitchFamily="49" charset="0"/>
                <a:cs typeface="Consolas" panose="020B0609020204030204" pitchFamily="49" charset="0"/>
              </a:rPr>
              <a:t>index: 0  1  2  3  4  5  6  7  8  9 10 11 12 13 14 15</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9527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End</a:t>
            </a:r>
            <a:endParaRPr lang="en-US" dirty="0"/>
          </a:p>
        </p:txBody>
      </p:sp>
      <p:sp>
        <p:nvSpPr>
          <p:cNvPr id="3" name="Content Placeholder 2"/>
          <p:cNvSpPr>
            <a:spLocks noGrp="1"/>
          </p:cNvSpPr>
          <p:nvPr>
            <p:ph idx="1"/>
          </p:nvPr>
        </p:nvSpPr>
        <p:spPr>
          <a:xfrm>
            <a:off x="457200" y="1066800"/>
            <a:ext cx="8229600" cy="5410200"/>
          </a:xfrm>
        </p:spPr>
        <p:txBody>
          <a:bodyPr/>
          <a:lstStyle/>
          <a:p>
            <a:r>
              <a:rPr lang="en-US" dirty="0" smtClean="0">
                <a:latin typeface="Times New Roman" panose="02020603050405020304" pitchFamily="18" charset="0"/>
                <a:cs typeface="Times New Roman" panose="02020603050405020304" pitchFamily="18" charset="0"/>
              </a:rPr>
              <a:t>End</a:t>
            </a:r>
          </a:p>
        </p:txBody>
      </p:sp>
      <p:pic>
        <p:nvPicPr>
          <p:cNvPr id="4" name="Picture 2" descr="http://cf.ltkcdn.net/web-design/images/std/37765-425x264-GIFani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3962400"/>
            <a:ext cx="4048125"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1526275"/>
            <a:ext cx="6715125" cy="2438400"/>
          </a:xfrm>
          <a:prstGeom prst="rect">
            <a:avLst/>
          </a:prstGeom>
          <a:solidFill>
            <a:srgbClr val="FEFEBE"/>
          </a:solidFill>
          <a:ln>
            <a:solidFill>
              <a:schemeClr val="tx1"/>
            </a:solidFill>
          </a:ln>
        </p:spPr>
        <p:txBody>
          <a:bodyPr wrap="none" rtlCol="0">
            <a:noAutofit/>
          </a:bodyPr>
          <a:lstStyle/>
          <a:p>
            <a:r>
              <a:rPr lang="en-US" sz="5400" dirty="0" smtClean="0"/>
              <a:t>ANY QUESTIONS ???</a:t>
            </a:r>
          </a:p>
          <a:p>
            <a:endParaRPr lang="en-US" sz="3600" dirty="0"/>
          </a:p>
          <a:p>
            <a:r>
              <a:rPr lang="en-US" sz="3600" dirty="0" smtClean="0"/>
              <a:t>Is this thing on?</a:t>
            </a:r>
            <a:endParaRPr lang="en-US" sz="3600" dirty="0"/>
          </a:p>
        </p:txBody>
      </p:sp>
    </p:spTree>
    <p:extLst>
      <p:ext uri="{BB962C8B-B14F-4D97-AF65-F5344CB8AC3E}">
        <p14:creationId xmlns:p14="http://schemas.microsoft.com/office/powerpoint/2010/main" val="260754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nt Office - 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10426</TotalTime>
  <Words>6475</Words>
  <Application>Microsoft Office PowerPoint</Application>
  <PresentationFormat>On-screen Show (4:3)</PresentationFormat>
  <Paragraphs>1463</Paragraphs>
  <Slides>96</Slides>
  <Notes>13</Notes>
  <HiddenSlides>2</HiddenSlides>
  <MMClips>2</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Review and Prepare for Test 2</vt:lpstr>
      <vt:lpstr>In the Past</vt:lpstr>
      <vt:lpstr>Now and Future</vt:lpstr>
      <vt:lpstr>Layout for Test 2</vt:lpstr>
      <vt:lpstr>Topics for Test 1</vt:lpstr>
      <vt:lpstr>Things of Interest</vt:lpstr>
      <vt:lpstr>Marker Slide</vt:lpstr>
      <vt:lpstr>Big Oh – Again </vt:lpstr>
      <vt:lpstr>Given a C++ function</vt:lpstr>
      <vt:lpstr>Given a C++ function</vt:lpstr>
      <vt:lpstr>Given a C++ function</vt:lpstr>
      <vt:lpstr>Given a C++ function</vt:lpstr>
      <vt:lpstr>Given a C++ function</vt:lpstr>
      <vt:lpstr>Given a C++ function</vt:lpstr>
      <vt:lpstr>Why Summations Before?</vt:lpstr>
      <vt:lpstr>Summations and Loops</vt:lpstr>
      <vt:lpstr>Summations and Loops</vt:lpstr>
      <vt:lpstr>And Math Wins</vt:lpstr>
      <vt:lpstr>And Math Wins</vt:lpstr>
      <vt:lpstr>And Math Wins</vt:lpstr>
      <vt:lpstr>Marker Slide</vt:lpstr>
      <vt:lpstr>Linked Lists</vt:lpstr>
      <vt:lpstr>Marker Slide</vt:lpstr>
      <vt:lpstr>Stacks</vt:lpstr>
      <vt:lpstr>Stacks</vt:lpstr>
      <vt:lpstr>Stacks</vt:lpstr>
      <vt:lpstr>Stacks</vt:lpstr>
      <vt:lpstr>Class Activity: Stacks</vt:lpstr>
      <vt:lpstr>Marker Slide</vt:lpstr>
      <vt:lpstr>Queues</vt:lpstr>
      <vt:lpstr>Queues</vt:lpstr>
      <vt:lpstr>Queues</vt:lpstr>
      <vt:lpstr>Queues</vt:lpstr>
      <vt:lpstr>Class Activity: Queues</vt:lpstr>
      <vt:lpstr>Class Activity: Queues</vt:lpstr>
      <vt:lpstr>Marker Slide</vt:lpstr>
      <vt:lpstr>The Priority Queue ADT</vt:lpstr>
      <vt:lpstr>Additional PQ Info</vt:lpstr>
      <vt:lpstr>Priority Queues</vt:lpstr>
      <vt:lpstr>Marker Slide</vt:lpstr>
      <vt:lpstr>Double-Ended Queues &amp; Doubly Linked Lists</vt:lpstr>
      <vt:lpstr>Double-Ended Queues &amp; Doubly Linked Lists</vt:lpstr>
      <vt:lpstr>Double-Ended Queues &amp; Doubly Linked Lists</vt:lpstr>
      <vt:lpstr>Double-Ended Queues &amp; Doubly Linked Lists</vt:lpstr>
      <vt:lpstr>Double-Ended Queues &amp; Doubly Linked Lists</vt:lpstr>
      <vt:lpstr>Double-Ended Queues &amp; Doubly Linked Lists</vt:lpstr>
      <vt:lpstr>Double-Ended Queues &amp; Doubly Linked Lists</vt:lpstr>
      <vt:lpstr>Double-Ended Queues &amp; Doubly Linked Lists</vt:lpstr>
      <vt:lpstr>Marker Slide</vt:lpstr>
      <vt:lpstr>Class Activity: Chaining</vt:lpstr>
      <vt:lpstr>Exercise: Chaining</vt:lpstr>
      <vt:lpstr>Exercise: Chaining</vt:lpstr>
      <vt:lpstr>Exercise: Chaining</vt:lpstr>
      <vt:lpstr>Exercise: Chaining</vt:lpstr>
      <vt:lpstr>Exercise: Chaining</vt:lpstr>
      <vt:lpstr>Exercise: Chaining</vt:lpstr>
      <vt:lpstr>Exercise: Chaining</vt:lpstr>
      <vt:lpstr>Exercise: Chaining</vt:lpstr>
      <vt:lpstr>Exercise: Chaining</vt:lpstr>
      <vt:lpstr>Exercise: Chaining</vt:lpstr>
      <vt:lpstr>Marker Slide</vt:lpstr>
      <vt:lpstr>Class 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Exercise: Linear Probing</vt:lpstr>
      <vt:lpstr>Marker Slide</vt:lpstr>
      <vt:lpstr>Hash Tables</vt:lpstr>
      <vt:lpstr>Hash Functions</vt:lpstr>
      <vt:lpstr>Hash Functions</vt:lpstr>
      <vt:lpstr>Resolving Collisions</vt:lpstr>
      <vt:lpstr>Average Number of Compares/Probes</vt:lpstr>
      <vt:lpstr>Marker Slide</vt:lpstr>
      <vt:lpstr>Perfect Hashing</vt:lpstr>
      <vt:lpstr>Dr. Dobbs</vt:lpstr>
      <vt:lpstr>The Situation</vt:lpstr>
      <vt:lpstr>The Situation</vt:lpstr>
      <vt:lpstr>The Algorithm</vt:lpstr>
      <vt:lpstr>Illustration</vt:lpstr>
      <vt:lpstr>Illustration: Steps 1 and 2</vt:lpstr>
      <vt:lpstr>Illustration: Step 3</vt:lpstr>
      <vt:lpstr>Illustration: Step 4</vt:lpstr>
      <vt:lpstr>Illustration: Step 5</vt:lpstr>
      <vt:lpstr>Illustration: Step 5</vt:lpstr>
      <vt:lpstr>Illustration: Step 5</vt:lpstr>
      <vt:lpstr>Alternate Method</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 and C++</dc:title>
  <dc:creator>Dingle, Brent</dc:creator>
  <cp:lastModifiedBy>Dingle, Brent</cp:lastModifiedBy>
  <cp:revision>2418</cp:revision>
  <dcterms:created xsi:type="dcterms:W3CDTF">2006-08-16T00:00:00Z</dcterms:created>
  <dcterms:modified xsi:type="dcterms:W3CDTF">2014-11-10T15:20:22Z</dcterms:modified>
</cp:coreProperties>
</file>