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414" r:id="rId3"/>
    <p:sldId id="431" r:id="rId4"/>
    <p:sldId id="435" r:id="rId5"/>
    <p:sldId id="436" r:id="rId6"/>
    <p:sldId id="432" r:id="rId7"/>
    <p:sldId id="433" r:id="rId8"/>
    <p:sldId id="437" r:id="rId9"/>
    <p:sldId id="438" r:id="rId10"/>
    <p:sldId id="439" r:id="rId11"/>
    <p:sldId id="440" r:id="rId12"/>
    <p:sldId id="441" r:id="rId13"/>
    <p:sldId id="442" r:id="rId14"/>
    <p:sldId id="443" r:id="rId15"/>
    <p:sldId id="444" r:id="rId16"/>
    <p:sldId id="445" r:id="rId17"/>
    <p:sldId id="446" r:id="rId18"/>
    <p:sldId id="447" r:id="rId19"/>
    <p:sldId id="459" r:id="rId20"/>
    <p:sldId id="460" r:id="rId21"/>
    <p:sldId id="461" r:id="rId22"/>
    <p:sldId id="462" r:id="rId23"/>
    <p:sldId id="463" r:id="rId24"/>
    <p:sldId id="464" r:id="rId25"/>
    <p:sldId id="465" r:id="rId26"/>
    <p:sldId id="466" r:id="rId27"/>
    <p:sldId id="467" r:id="rId28"/>
    <p:sldId id="468" r:id="rId29"/>
    <p:sldId id="458" r:id="rId30"/>
    <p:sldId id="448" r:id="rId31"/>
    <p:sldId id="449" r:id="rId32"/>
    <p:sldId id="450" r:id="rId33"/>
    <p:sldId id="451" r:id="rId34"/>
    <p:sldId id="452" r:id="rId35"/>
    <p:sldId id="453" r:id="rId36"/>
    <p:sldId id="454" r:id="rId37"/>
    <p:sldId id="455" r:id="rId38"/>
    <p:sldId id="456" r:id="rId39"/>
    <p:sldId id="457" r:id="rId40"/>
    <p:sldId id="469" r:id="rId41"/>
    <p:sldId id="434" r:id="rId42"/>
    <p:sldId id="470" r:id="rId43"/>
    <p:sldId id="471" r:id="rId44"/>
    <p:sldId id="366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5B4"/>
    <a:srgbClr val="FEF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1" autoAdjust="0"/>
    <p:restoredTop sz="86387" autoAdjust="0"/>
  </p:normalViewPr>
  <p:slideViewPr>
    <p:cSldViewPr>
      <p:cViewPr>
        <p:scale>
          <a:sx n="70" d="100"/>
          <a:sy n="70" d="100"/>
        </p:scale>
        <p:origin x="-528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1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 line should be: 3 9 10 13 15 22 25 44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91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919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91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919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91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91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919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919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919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smtClean="0"/>
              <a:t>line should be: 3 9 10 13 15 22 25 44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smtClean="0"/>
              <a:t>line should be: 3 9 10 13 15 22 25 44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smtClean="0"/>
              <a:t>line should be: 3 9 10 13 15 22 25 44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smtClean="0"/>
              <a:t>line should be: 3 9 10 13 15 22 25 44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smtClean="0"/>
              <a:t>line should be: 3 9 10 13 15 22 25 44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smtClean="0"/>
              <a:t>line should be: 3 9 10 13 15 22 25 44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smtClean="0"/>
              <a:t>line should be: 3 9 10 13 15 22 25 44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smtClean="0"/>
              <a:t>line should be: 3 9 10 13 15 22 25 44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2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Reading from a file,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Sorting, and a little Searching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Structures and Algorithms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414010"/>
            <a:ext cx="6705600" cy="129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book: Data Structures and Algorithms in C++ (Goodrich, </a:t>
            </a:r>
            <a:r>
              <a:rPr lang="en-US" sz="1050" i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Mount)</a:t>
            </a:r>
          </a:p>
          <a:p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Data Structures Using C++ (D.S. Malik)</a:t>
            </a:r>
            <a:endParaRPr lang="en-US" sz="1050" i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rs676.pbsrc.com/albums/vv123/Gardnerius/Animated%20gifs%20for%20boards/thcoffee.gif%7Ec20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Setup for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3429000" cy="51053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Let data[] be defined to hold:</a:t>
            </a:r>
          </a:p>
          <a:p>
            <a:pPr marL="342900" lvl="1" indent="-342900"/>
            <a:endParaRPr lang="en-US" altLang="en-US" dirty="0" smtClean="0"/>
          </a:p>
          <a:p>
            <a:pPr marL="342900" lvl="1" indent="-342900"/>
            <a:r>
              <a:rPr lang="en-US" altLang="en-US" dirty="0" smtClean="0"/>
              <a:t>22</a:t>
            </a:r>
            <a:r>
              <a:rPr lang="en-US" altLang="en-US" dirty="0"/>
              <a:t>, 15, </a:t>
            </a:r>
            <a:r>
              <a:rPr lang="en-US" altLang="en-US" dirty="0" smtClean="0"/>
              <a:t>44</a:t>
            </a:r>
            <a:r>
              <a:rPr lang="en-US" altLang="en-US" dirty="0"/>
              <a:t>, 10, 3, 9, </a:t>
            </a:r>
            <a:r>
              <a:rPr lang="en-US" altLang="en-US" dirty="0" smtClean="0"/>
              <a:t>13, 25</a:t>
            </a:r>
            <a:endParaRPr lang="en-US" altLang="en-US" dirty="0"/>
          </a:p>
          <a:p>
            <a:endParaRPr lang="en-US" dirty="0" smtClean="0"/>
          </a:p>
          <a:p>
            <a:r>
              <a:rPr lang="en-US" dirty="0" smtClean="0"/>
              <a:t>And thus n = </a:t>
            </a:r>
            <a:r>
              <a:rPr lang="en-US" dirty="0"/>
              <a:t>8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Execute the function on that input data</a:t>
            </a:r>
          </a:p>
          <a:p>
            <a:endParaRPr lang="en-US" dirty="0" smtClean="0"/>
          </a:p>
          <a:p>
            <a:r>
              <a:rPr lang="en-US" dirty="0" smtClean="0"/>
              <a:t>For each iteration of the outer for-loop write the contents of data[] plus one line before entry</a:t>
            </a:r>
          </a:p>
          <a:p>
            <a:pPr lvl="1"/>
            <a:r>
              <a:rPr lang="en-US" dirty="0"/>
              <a:t>8</a:t>
            </a:r>
            <a:r>
              <a:rPr lang="en-US" dirty="0" smtClean="0"/>
              <a:t> lines of output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1066799"/>
            <a:ext cx="3429000" cy="526297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selectionSort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data[],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 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smallest, saved;</a:t>
            </a:r>
          </a:p>
          <a:p>
            <a:r>
              <a:rPr lang="nn-NO" sz="1400" dirty="0">
                <a:latin typeface="Comic Sans MS" panose="030F0702030302020204" pitchFamily="66" charset="0"/>
              </a:rPr>
              <a:t>   for (int i=0; i &lt; n-1; i++)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Find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smallest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nb-NO" sz="1400" dirty="0">
                <a:latin typeface="Comic Sans MS" panose="030F0702030302020204" pitchFamily="66" charset="0"/>
              </a:rPr>
              <a:t>      for (int j=i+1;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if (data[j] &lt; smallest)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smallest </a:t>
            </a:r>
            <a:r>
              <a:rPr lang="en-US" sz="1400" dirty="0">
                <a:latin typeface="Comic Sans MS" panose="030F0702030302020204" pitchFamily="66" charset="0"/>
              </a:rPr>
              <a:t>= data[j];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smallestIndex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= j;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Swap with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saved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=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 = saved;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204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Participation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 smtClean="0"/>
              <a:t>22</a:t>
            </a:r>
            <a:r>
              <a:rPr lang="en-US" altLang="en-US" sz="2000" dirty="0"/>
              <a:t>, 15, </a:t>
            </a:r>
            <a:r>
              <a:rPr lang="en-US" altLang="en-US" sz="2000" dirty="0" smtClean="0"/>
              <a:t>44</a:t>
            </a:r>
            <a:r>
              <a:rPr lang="en-US" altLang="en-US" sz="2000" dirty="0"/>
              <a:t>, 10, 3, 9, </a:t>
            </a:r>
            <a:r>
              <a:rPr lang="en-US" altLang="en-US" sz="2000" dirty="0" smtClean="0"/>
              <a:t>13, 25</a:t>
            </a:r>
            <a:endParaRPr lang="en-US" alt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1066799"/>
            <a:ext cx="3429000" cy="526297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selectionSort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data[],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 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smallest, saved;</a:t>
            </a:r>
          </a:p>
          <a:p>
            <a:r>
              <a:rPr lang="nn-NO" sz="1400" dirty="0">
                <a:latin typeface="Comic Sans MS" panose="030F0702030302020204" pitchFamily="66" charset="0"/>
              </a:rPr>
              <a:t>   for (int i=0; i &lt; n-1; i++)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Find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smallest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nb-NO" sz="1400" dirty="0">
                <a:latin typeface="Comic Sans MS" panose="030F0702030302020204" pitchFamily="66" charset="0"/>
              </a:rPr>
              <a:t>      for (int j=i+1;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if (data[j] &lt; smallest)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smallest </a:t>
            </a:r>
            <a:r>
              <a:rPr lang="en-US" sz="1400" dirty="0">
                <a:latin typeface="Comic Sans MS" panose="030F0702030302020204" pitchFamily="66" charset="0"/>
              </a:rPr>
              <a:t>= data[j];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smallestIndex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= j;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Swap with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saved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=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 = saved;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3    15   44   10   22   9    13   25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" y="2209800"/>
            <a:ext cx="12954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667000" y="2209800"/>
            <a:ext cx="12954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57200" y="2209800"/>
            <a:ext cx="5334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133600" y="2209800"/>
            <a:ext cx="5334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70387" y="3665306"/>
            <a:ext cx="4201613" cy="2031325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chemeClr val="accent5">
                  <a:lumMod val="40000"/>
                  <a:lumOff val="60000"/>
                </a:schemeClr>
              </a:gs>
              <a:gs pos="7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For each iteration of the outer for-loop write the contents of data[] plus one line before </a:t>
            </a:r>
            <a:r>
              <a:rPr lang="en-US" dirty="0" smtClean="0"/>
              <a:t>entry</a:t>
            </a:r>
          </a:p>
          <a:p>
            <a:r>
              <a:rPr lang="en-US" dirty="0" smtClean="0"/>
              <a:t>	8 </a:t>
            </a:r>
            <a:r>
              <a:rPr lang="en-US" dirty="0"/>
              <a:t>lines of </a:t>
            </a:r>
            <a:r>
              <a:rPr lang="en-US" dirty="0" smtClean="0"/>
              <a:t>output</a:t>
            </a:r>
          </a:p>
          <a:p>
            <a:endParaRPr lang="en-US" dirty="0" smtClean="0"/>
          </a:p>
          <a:p>
            <a:r>
              <a:rPr lang="en-US" dirty="0" smtClean="0"/>
              <a:t>Take 5 minutes to finish this out</a:t>
            </a:r>
            <a:endParaRPr lang="en-US" dirty="0"/>
          </a:p>
          <a:p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2125639" y="1623828"/>
            <a:ext cx="6561161" cy="3252972"/>
            <a:chOff x="2125639" y="1623828"/>
            <a:chExt cx="6561161" cy="3252972"/>
          </a:xfrm>
        </p:grpSpPr>
        <p:sp>
          <p:nvSpPr>
            <p:cNvPr id="10" name="Rounded Rectangle 9"/>
            <p:cNvSpPr/>
            <p:nvPr/>
          </p:nvSpPr>
          <p:spPr>
            <a:xfrm>
              <a:off x="4876800" y="2362200"/>
              <a:ext cx="3810000" cy="25146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125639" y="1623828"/>
              <a:ext cx="533400" cy="5334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 flipV="1">
              <a:off x="2667000" y="1890528"/>
              <a:ext cx="2209800" cy="1728972"/>
            </a:xfrm>
            <a:prstGeom prst="straightConnector1">
              <a:avLst/>
            </a:prstGeom>
            <a:ln w="444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304800" y="2095500"/>
            <a:ext cx="8534400" cy="3638614"/>
            <a:chOff x="152400" y="838072"/>
            <a:chExt cx="8534400" cy="3638614"/>
          </a:xfrm>
        </p:grpSpPr>
        <p:sp>
          <p:nvSpPr>
            <p:cNvPr id="18" name="Rounded Rectangle 17"/>
            <p:cNvSpPr/>
            <p:nvPr/>
          </p:nvSpPr>
          <p:spPr>
            <a:xfrm>
              <a:off x="4876800" y="4076572"/>
              <a:ext cx="3810000" cy="400114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152400" y="838072"/>
              <a:ext cx="533400" cy="5334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/>
            <p:cNvCxnSpPr>
              <a:stCxn id="18" idx="1"/>
              <a:endCxn id="19" idx="3"/>
            </p:cNvCxnSpPr>
            <p:nvPr/>
          </p:nvCxnSpPr>
          <p:spPr>
            <a:xfrm flipH="1" flipV="1">
              <a:off x="685800" y="1104772"/>
              <a:ext cx="4191000" cy="3171857"/>
            </a:xfrm>
            <a:prstGeom prst="straightConnector1">
              <a:avLst/>
            </a:prstGeom>
            <a:ln w="444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125639" y="2081028"/>
            <a:ext cx="6561161" cy="3857239"/>
            <a:chOff x="2125639" y="1623828"/>
            <a:chExt cx="6561161" cy="3857239"/>
          </a:xfrm>
        </p:grpSpPr>
        <p:sp>
          <p:nvSpPr>
            <p:cNvPr id="25" name="Rounded Rectangle 24"/>
            <p:cNvSpPr/>
            <p:nvPr/>
          </p:nvSpPr>
          <p:spPr>
            <a:xfrm>
              <a:off x="4876800" y="5076856"/>
              <a:ext cx="3810000" cy="404211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125639" y="1623828"/>
              <a:ext cx="533400" cy="5334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>
              <a:stCxn id="25" idx="1"/>
              <a:endCxn id="26" idx="3"/>
            </p:cNvCxnSpPr>
            <p:nvPr/>
          </p:nvCxnSpPr>
          <p:spPr>
            <a:xfrm flipH="1" flipV="1">
              <a:off x="2659039" y="1890528"/>
              <a:ext cx="2217761" cy="3388434"/>
            </a:xfrm>
            <a:prstGeom prst="straightConnector1">
              <a:avLst/>
            </a:prstGeom>
            <a:ln w="444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945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 smtClean="0"/>
              <a:t>22</a:t>
            </a:r>
            <a:r>
              <a:rPr lang="en-US" altLang="en-US" sz="2000" dirty="0"/>
              <a:t>, 15, </a:t>
            </a:r>
            <a:r>
              <a:rPr lang="en-US" altLang="en-US" sz="2000" dirty="0" smtClean="0"/>
              <a:t>44</a:t>
            </a:r>
            <a:r>
              <a:rPr lang="en-US" altLang="en-US" sz="2000" dirty="0"/>
              <a:t>, 10, 3, 9, </a:t>
            </a:r>
            <a:r>
              <a:rPr lang="en-US" altLang="en-US" sz="2000" dirty="0" smtClean="0"/>
              <a:t>13, 25</a:t>
            </a:r>
            <a:endParaRPr lang="en-US" alt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1066799"/>
            <a:ext cx="3429000" cy="526297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selectionSort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data[],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 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smallest, saved;</a:t>
            </a:r>
          </a:p>
          <a:p>
            <a:r>
              <a:rPr lang="nn-NO" sz="1400" dirty="0">
                <a:latin typeface="Comic Sans MS" panose="030F0702030302020204" pitchFamily="66" charset="0"/>
              </a:rPr>
              <a:t>   for (int i=0; i &lt; n-1; i++)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Find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smallest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nb-NO" sz="1400" dirty="0">
                <a:latin typeface="Comic Sans MS" panose="030F0702030302020204" pitchFamily="66" charset="0"/>
              </a:rPr>
              <a:t>      for (int j=i+1;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if (data[j] &lt; smallest)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smallest </a:t>
            </a:r>
            <a:r>
              <a:rPr lang="en-US" sz="1400" dirty="0">
                <a:latin typeface="Comic Sans MS" panose="030F0702030302020204" pitchFamily="66" charset="0"/>
              </a:rPr>
              <a:t>= data[j];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smallestIndex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= j;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Swap with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saved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=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 = saved;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143000" y="2777319"/>
            <a:ext cx="15240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048000" y="2777319"/>
            <a:ext cx="9144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800100" y="2777319"/>
            <a:ext cx="3429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521424" y="2777319"/>
            <a:ext cx="5334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81000" y="2777319"/>
            <a:ext cx="4191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498527" y="54792"/>
            <a:ext cx="161454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enhanced version</a:t>
            </a:r>
          </a:p>
        </p:txBody>
      </p:sp>
    </p:spTree>
    <p:extLst>
      <p:ext uri="{BB962C8B-B14F-4D97-AF65-F5344CB8AC3E}">
        <p14:creationId xmlns:p14="http://schemas.microsoft.com/office/powerpoint/2010/main" val="101551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 smtClean="0"/>
              <a:t>22</a:t>
            </a:r>
            <a:r>
              <a:rPr lang="en-US" altLang="en-US" sz="2000" dirty="0"/>
              <a:t>, 15, </a:t>
            </a:r>
            <a:r>
              <a:rPr lang="en-US" altLang="en-US" sz="2000" dirty="0" smtClean="0"/>
              <a:t>44</a:t>
            </a:r>
            <a:r>
              <a:rPr lang="en-US" altLang="en-US" sz="2000" dirty="0"/>
              <a:t>, 10, 3, 9, </a:t>
            </a:r>
            <a:r>
              <a:rPr lang="en-US" altLang="en-US" sz="2000" dirty="0" smtClean="0"/>
              <a:t>13, 25</a:t>
            </a:r>
            <a:endParaRPr lang="en-US" alt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1066799"/>
            <a:ext cx="3429000" cy="526297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selectionSort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data[],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 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smallest, saved;</a:t>
            </a:r>
          </a:p>
          <a:p>
            <a:r>
              <a:rPr lang="nn-NO" sz="1400" dirty="0">
                <a:latin typeface="Comic Sans MS" panose="030F0702030302020204" pitchFamily="66" charset="0"/>
              </a:rPr>
              <a:t>   for (int i=0; i &lt; n-1; i++)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Find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smallest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nb-NO" sz="1400" dirty="0">
                <a:latin typeface="Comic Sans MS" panose="030F0702030302020204" pitchFamily="66" charset="0"/>
              </a:rPr>
              <a:t>      for (int j=i+1;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if (data[j] &lt; smallest)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smallest </a:t>
            </a:r>
            <a:r>
              <a:rPr lang="en-US" sz="1400" dirty="0">
                <a:latin typeface="Comic Sans MS" panose="030F0702030302020204" pitchFamily="66" charset="0"/>
              </a:rPr>
              <a:t>= data[j];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smallestIndex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= j;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Swap with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saved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=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 = saved;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10    44    22  15  13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698288"/>
            <a:ext cx="15240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362200" y="3276600"/>
            <a:ext cx="1607024" cy="4216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143000" y="3377566"/>
            <a:ext cx="457200" cy="32072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817427" y="3377566"/>
            <a:ext cx="5334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81000" y="3393488"/>
            <a:ext cx="762000" cy="28887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498527" y="54792"/>
            <a:ext cx="161454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enhanced version</a:t>
            </a:r>
          </a:p>
        </p:txBody>
      </p:sp>
    </p:spTree>
    <p:extLst>
      <p:ext uri="{BB962C8B-B14F-4D97-AF65-F5344CB8AC3E}">
        <p14:creationId xmlns:p14="http://schemas.microsoft.com/office/powerpoint/2010/main" val="343585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 smtClean="0"/>
              <a:t>22</a:t>
            </a:r>
            <a:r>
              <a:rPr lang="en-US" altLang="en-US" sz="2000" dirty="0"/>
              <a:t>, 15, </a:t>
            </a:r>
            <a:r>
              <a:rPr lang="en-US" altLang="en-US" sz="2000" dirty="0" smtClean="0"/>
              <a:t>44</a:t>
            </a:r>
            <a:r>
              <a:rPr lang="en-US" altLang="en-US" sz="2000" dirty="0"/>
              <a:t>, 10, 3, 9, </a:t>
            </a:r>
            <a:r>
              <a:rPr lang="en-US" altLang="en-US" sz="2000" dirty="0" smtClean="0"/>
              <a:t>13, 25</a:t>
            </a:r>
            <a:endParaRPr lang="en-US" alt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1066799"/>
            <a:ext cx="3429000" cy="526297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selectionSort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data[],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 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smallest, saved;</a:t>
            </a:r>
          </a:p>
          <a:p>
            <a:r>
              <a:rPr lang="nn-NO" sz="1400" dirty="0">
                <a:latin typeface="Comic Sans MS" panose="030F0702030302020204" pitchFamily="66" charset="0"/>
              </a:rPr>
              <a:t>   for (int i=0; i &lt; n-1; i++)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Find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smallest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nb-NO" sz="1400" dirty="0">
                <a:latin typeface="Comic Sans MS" panose="030F0702030302020204" pitchFamily="66" charset="0"/>
              </a:rPr>
              <a:t>      for (int j=i+1;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if (data[j] &lt; smallest)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smallest </a:t>
            </a:r>
            <a:r>
              <a:rPr lang="en-US" sz="1400" dirty="0">
                <a:latin typeface="Comic Sans MS" panose="030F0702030302020204" pitchFamily="66" charset="0"/>
              </a:rPr>
              <a:t>= data[j];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smallestIndex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= j;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Swap with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saved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=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 = saved;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13    22  15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86000" y="3930080"/>
            <a:ext cx="762000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581400" y="3955031"/>
            <a:ext cx="789580" cy="4216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676400" y="3916763"/>
            <a:ext cx="457200" cy="32072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132730" y="3964385"/>
            <a:ext cx="44867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81000" y="3955031"/>
            <a:ext cx="1143000" cy="35528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498527" y="54792"/>
            <a:ext cx="161454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enhanced version</a:t>
            </a:r>
          </a:p>
        </p:txBody>
      </p:sp>
    </p:spTree>
    <p:extLst>
      <p:ext uri="{BB962C8B-B14F-4D97-AF65-F5344CB8AC3E}">
        <p14:creationId xmlns:p14="http://schemas.microsoft.com/office/powerpoint/2010/main" val="106286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 smtClean="0"/>
              <a:t>22</a:t>
            </a:r>
            <a:r>
              <a:rPr lang="en-US" altLang="en-US" sz="2000" dirty="0"/>
              <a:t>, 15, </a:t>
            </a:r>
            <a:r>
              <a:rPr lang="en-US" altLang="en-US" sz="2000" dirty="0" smtClean="0"/>
              <a:t>44</a:t>
            </a:r>
            <a:r>
              <a:rPr lang="en-US" altLang="en-US" sz="2000" dirty="0"/>
              <a:t>, 10, 3, 9, </a:t>
            </a:r>
            <a:r>
              <a:rPr lang="en-US" altLang="en-US" sz="2000" dirty="0" smtClean="0"/>
              <a:t>13, 25</a:t>
            </a:r>
            <a:endParaRPr lang="en-US" alt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1066799"/>
            <a:ext cx="3429000" cy="526297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selectionSort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data[],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 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smallest, saved;</a:t>
            </a:r>
          </a:p>
          <a:p>
            <a:r>
              <a:rPr lang="nn-NO" sz="1400" dirty="0">
                <a:latin typeface="Comic Sans MS" panose="030F0702030302020204" pitchFamily="66" charset="0"/>
              </a:rPr>
              <a:t>   for (int i=0; i &lt; n-1; i++)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Find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smallest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nb-NO" sz="1400" dirty="0">
                <a:latin typeface="Comic Sans MS" panose="030F0702030302020204" pitchFamily="66" charset="0"/>
              </a:rPr>
              <a:t>      for (int j=i+1;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if (data[j] &lt; smallest)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smallest </a:t>
            </a:r>
            <a:r>
              <a:rPr lang="en-US" sz="1400" dirty="0">
                <a:latin typeface="Comic Sans MS" panose="030F0702030302020204" pitchFamily="66" charset="0"/>
              </a:rPr>
              <a:t>= data[j];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smallestIndex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= j;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Swap with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saved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=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 = saved;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13   22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</a:t>
            </a:r>
            <a:r>
              <a:rPr lang="en-US" dirty="0" smtClean="0">
                <a:latin typeface="Comic Sans MS" panose="030F0702030302020204" pitchFamily="66" charset="0"/>
              </a:rPr>
              <a:t>13   15   22   44  25</a:t>
            </a: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730991" y="4895623"/>
            <a:ext cx="762000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115670" y="4466926"/>
            <a:ext cx="876442" cy="4216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111991" y="4495800"/>
            <a:ext cx="457200" cy="32072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667000" y="4525370"/>
            <a:ext cx="44867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57200" y="4533331"/>
            <a:ext cx="1654790" cy="35528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498527" y="54792"/>
            <a:ext cx="161454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enhanced version</a:t>
            </a:r>
          </a:p>
        </p:txBody>
      </p:sp>
    </p:spTree>
    <p:extLst>
      <p:ext uri="{BB962C8B-B14F-4D97-AF65-F5344CB8AC3E}">
        <p14:creationId xmlns:p14="http://schemas.microsoft.com/office/powerpoint/2010/main" val="171938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 smtClean="0"/>
              <a:t>22</a:t>
            </a:r>
            <a:r>
              <a:rPr lang="en-US" altLang="en-US" sz="2000" dirty="0"/>
              <a:t>, 15, </a:t>
            </a:r>
            <a:r>
              <a:rPr lang="en-US" altLang="en-US" sz="2000" dirty="0" smtClean="0"/>
              <a:t>44</a:t>
            </a:r>
            <a:r>
              <a:rPr lang="en-US" altLang="en-US" sz="2000" dirty="0"/>
              <a:t>, 10, 3, 9, </a:t>
            </a:r>
            <a:r>
              <a:rPr lang="en-US" altLang="en-US" sz="2000" dirty="0" smtClean="0"/>
              <a:t>13, 25</a:t>
            </a:r>
            <a:endParaRPr lang="en-US" alt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1066799"/>
            <a:ext cx="3429000" cy="526297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selectionSort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data[],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 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smallest, saved;</a:t>
            </a:r>
          </a:p>
          <a:p>
            <a:r>
              <a:rPr lang="nn-NO" sz="1400" dirty="0">
                <a:latin typeface="Comic Sans MS" panose="030F0702030302020204" pitchFamily="66" charset="0"/>
              </a:rPr>
              <a:t>   for (int i=0; i &lt; n-1; i++)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Find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smallest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nb-NO" sz="1400" dirty="0">
                <a:latin typeface="Comic Sans MS" panose="030F0702030302020204" pitchFamily="66" charset="0"/>
              </a:rPr>
              <a:t>      for (int j=i+1;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if (data[j] &lt; smallest)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smallest </a:t>
            </a:r>
            <a:r>
              <a:rPr lang="en-US" sz="1400" dirty="0">
                <a:latin typeface="Comic Sans MS" panose="030F0702030302020204" pitchFamily="66" charset="0"/>
              </a:rPr>
              <a:t>= data[j];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smallestIndex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= j;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Swap with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saved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=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 = saved;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13   22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</a:t>
            </a:r>
            <a:r>
              <a:rPr lang="en-US" dirty="0" smtClean="0">
                <a:latin typeface="Comic Sans MS" panose="030F0702030302020204" pitchFamily="66" charset="0"/>
              </a:rPr>
              <a:t>13  15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22</a:t>
            </a:r>
            <a:r>
              <a:rPr lang="en-US" dirty="0" smtClean="0">
                <a:latin typeface="Comic Sans MS" panose="030F0702030302020204" pitchFamily="66" charset="0"/>
              </a:rPr>
              <a:t>   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22    44  25</a:t>
            </a:r>
            <a:endParaRPr lang="en-US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140691" y="5004434"/>
            <a:ext cx="876442" cy="4216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585113" y="5105400"/>
            <a:ext cx="457200" cy="32072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568463" y="5461894"/>
            <a:ext cx="44867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73122" y="5105400"/>
            <a:ext cx="2041478" cy="35649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498527" y="54792"/>
            <a:ext cx="161454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enhanced version</a:t>
            </a:r>
          </a:p>
        </p:txBody>
      </p:sp>
    </p:spTree>
    <p:extLst>
      <p:ext uri="{BB962C8B-B14F-4D97-AF65-F5344CB8AC3E}">
        <p14:creationId xmlns:p14="http://schemas.microsoft.com/office/powerpoint/2010/main" val="271677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 smtClean="0"/>
              <a:t>22</a:t>
            </a:r>
            <a:r>
              <a:rPr lang="en-US" altLang="en-US" sz="2000" dirty="0"/>
              <a:t>, 15, </a:t>
            </a:r>
            <a:r>
              <a:rPr lang="en-US" altLang="en-US" sz="2000" dirty="0" smtClean="0"/>
              <a:t>44</a:t>
            </a:r>
            <a:r>
              <a:rPr lang="en-US" altLang="en-US" sz="2000" dirty="0"/>
              <a:t>, 10, 3, 9, </a:t>
            </a:r>
            <a:r>
              <a:rPr lang="en-US" altLang="en-US" sz="2000" dirty="0" smtClean="0"/>
              <a:t>13, 25</a:t>
            </a:r>
            <a:endParaRPr lang="en-US" alt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1066799"/>
            <a:ext cx="3429000" cy="526297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selectionSort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data[],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 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smallest, saved;</a:t>
            </a:r>
          </a:p>
          <a:p>
            <a:r>
              <a:rPr lang="nn-NO" sz="1400" dirty="0">
                <a:latin typeface="Comic Sans MS" panose="030F0702030302020204" pitchFamily="66" charset="0"/>
              </a:rPr>
              <a:t>   for (int i=0; i &lt; n-1; i++)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Find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smallest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nb-NO" sz="1400" dirty="0">
                <a:latin typeface="Comic Sans MS" panose="030F0702030302020204" pitchFamily="66" charset="0"/>
              </a:rPr>
              <a:t>      for (int j=i+1;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if (data[j] &lt; smallest)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smallest </a:t>
            </a:r>
            <a:r>
              <a:rPr lang="en-US" sz="1400" dirty="0">
                <a:latin typeface="Comic Sans MS" panose="030F0702030302020204" pitchFamily="66" charset="0"/>
              </a:rPr>
              <a:t>= data[j];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smallestIndex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= j;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Swap with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saved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=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 = saved;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13   22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</a:t>
            </a:r>
            <a:r>
              <a:rPr lang="en-US" dirty="0" smtClean="0">
                <a:latin typeface="Comic Sans MS" panose="030F0702030302020204" pitchFamily="66" charset="0"/>
              </a:rPr>
              <a:t>13  15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22</a:t>
            </a:r>
            <a:r>
              <a:rPr lang="en-US" dirty="0" smtClean="0">
                <a:latin typeface="Comic Sans MS" panose="030F0702030302020204" pitchFamily="66" charset="0"/>
              </a:rPr>
              <a:t>   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22   44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25</a:t>
            </a:r>
            <a:endParaRPr lang="en-US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22   25  44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46394" y="5657437"/>
            <a:ext cx="2525405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069751" y="5638800"/>
            <a:ext cx="457200" cy="32072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526951" y="5657436"/>
            <a:ext cx="465729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498527" y="54792"/>
            <a:ext cx="161454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enhanced version</a:t>
            </a:r>
          </a:p>
        </p:txBody>
      </p:sp>
    </p:spTree>
    <p:extLst>
      <p:ext uri="{BB962C8B-B14F-4D97-AF65-F5344CB8AC3E}">
        <p14:creationId xmlns:p14="http://schemas.microsoft.com/office/powerpoint/2010/main" val="260070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 smtClean="0"/>
              <a:t>22</a:t>
            </a:r>
            <a:r>
              <a:rPr lang="en-US" altLang="en-US" sz="2000" dirty="0"/>
              <a:t>, 15, </a:t>
            </a:r>
            <a:r>
              <a:rPr lang="en-US" altLang="en-US" sz="2000" dirty="0" smtClean="0"/>
              <a:t>44</a:t>
            </a:r>
            <a:r>
              <a:rPr lang="en-US" altLang="en-US" sz="2000" dirty="0"/>
              <a:t>, 10, 3, 9, </a:t>
            </a:r>
            <a:r>
              <a:rPr lang="en-US" altLang="en-US" sz="2000" dirty="0" smtClean="0"/>
              <a:t>13, 25</a:t>
            </a:r>
            <a:endParaRPr lang="en-US" alt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1066799"/>
            <a:ext cx="3429000" cy="526297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selectionSort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data[],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 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smallest, saved;</a:t>
            </a:r>
          </a:p>
          <a:p>
            <a:r>
              <a:rPr lang="nn-NO" sz="1400" dirty="0">
                <a:latin typeface="Comic Sans MS" panose="030F0702030302020204" pitchFamily="66" charset="0"/>
              </a:rPr>
              <a:t>   for (int i=0; i &lt; n-1; i++)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Find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smallest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nb-NO" sz="1400" dirty="0">
                <a:latin typeface="Comic Sans MS" panose="030F0702030302020204" pitchFamily="66" charset="0"/>
              </a:rPr>
              <a:t>      for (int j=i+1;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if (data[j] &lt; smallest)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smallest </a:t>
            </a:r>
            <a:r>
              <a:rPr lang="en-US" sz="1400" dirty="0">
                <a:latin typeface="Comic Sans MS" panose="030F0702030302020204" pitchFamily="66" charset="0"/>
              </a:rPr>
              <a:t>= data[j];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smallestIndex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= j;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Swap with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saved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=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 = saved;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13   22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</a:t>
            </a:r>
            <a:r>
              <a:rPr lang="en-US" dirty="0" smtClean="0">
                <a:latin typeface="Comic Sans MS" panose="030F0702030302020204" pitchFamily="66" charset="0"/>
              </a:rPr>
              <a:t>13  15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22</a:t>
            </a:r>
            <a:r>
              <a:rPr lang="en-US" dirty="0" smtClean="0">
                <a:latin typeface="Comic Sans MS" panose="030F0702030302020204" pitchFamily="66" charset="0"/>
              </a:rPr>
              <a:t>   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22   44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25</a:t>
            </a:r>
            <a:endParaRPr lang="en-US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22   25  44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0830287">
            <a:off x="3439276" y="5923679"/>
            <a:ext cx="1914307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and there it is. done.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98527" y="54792"/>
            <a:ext cx="161454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enhanced version</a:t>
            </a:r>
          </a:p>
        </p:txBody>
      </p:sp>
    </p:spTree>
    <p:extLst>
      <p:ext uri="{BB962C8B-B14F-4D97-AF65-F5344CB8AC3E}">
        <p14:creationId xmlns:p14="http://schemas.microsoft.com/office/powerpoint/2010/main" val="415478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It Named 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/>
          <a:lstStyle/>
          <a:p>
            <a:r>
              <a:rPr lang="en-US" dirty="0" smtClean="0"/>
              <a:t>It repeatedly </a:t>
            </a:r>
            <a:br>
              <a:rPr lang="en-US" dirty="0" smtClean="0"/>
            </a:br>
            <a:r>
              <a:rPr lang="en-US" dirty="0" smtClean="0"/>
              <a:t>selects </a:t>
            </a:r>
            <a:br>
              <a:rPr lang="en-US" dirty="0" smtClean="0"/>
            </a:br>
            <a:r>
              <a:rPr lang="en-US" dirty="0" smtClean="0"/>
              <a:t>the least element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1066799"/>
            <a:ext cx="3429000" cy="526297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selectionSort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data[],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 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smallest, saved;</a:t>
            </a:r>
          </a:p>
          <a:p>
            <a:r>
              <a:rPr lang="nn-NO" sz="1400" dirty="0">
                <a:latin typeface="Comic Sans MS" panose="030F0702030302020204" pitchFamily="66" charset="0"/>
              </a:rPr>
              <a:t>   for (int i=0; i &lt; n-1; i++)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Find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smallest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nb-NO" sz="1400" dirty="0">
                <a:latin typeface="Comic Sans MS" panose="030F0702030302020204" pitchFamily="66" charset="0"/>
              </a:rPr>
              <a:t>      for (int j=i+1;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if (data[j] &lt; smallest)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smallest </a:t>
            </a:r>
            <a:r>
              <a:rPr lang="en-US" sz="1400" dirty="0">
                <a:latin typeface="Comic Sans MS" panose="030F0702030302020204" pitchFamily="66" charset="0"/>
              </a:rPr>
              <a:t>= data[j];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smallestIndex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= j;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Swap with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saved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=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 = saved;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724400" y="2362200"/>
            <a:ext cx="2895600" cy="2362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9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Points of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All things to date should now be graded.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Test 1 grades are posted</a:t>
            </a:r>
          </a:p>
          <a:p>
            <a:pPr lvl="1"/>
            <a:r>
              <a:rPr lang="en-US" dirty="0" smtClean="0"/>
              <a:t>Test was handed back and gone over last class</a:t>
            </a:r>
          </a:p>
          <a:p>
            <a:pPr lvl="1"/>
            <a:r>
              <a:rPr lang="en-US" dirty="0" smtClean="0"/>
              <a:t>Come see me during office hours if you have any remaining questions</a:t>
            </a:r>
          </a:p>
          <a:p>
            <a:pPr lvl="1"/>
            <a:endParaRPr lang="en-US" dirty="0"/>
          </a:p>
          <a:p>
            <a:r>
              <a:rPr lang="en-US" dirty="0" smtClean="0"/>
              <a:t>Homework 7 </a:t>
            </a:r>
          </a:p>
          <a:p>
            <a:pPr lvl="1"/>
            <a:r>
              <a:rPr lang="en-US" dirty="0" smtClean="0"/>
              <a:t>was Due March 27</a:t>
            </a:r>
            <a:br>
              <a:rPr lang="en-US" dirty="0" smtClean="0"/>
            </a:br>
            <a:r>
              <a:rPr lang="en-US" dirty="0" smtClean="0"/>
              <a:t>moved to March 30 to allow the use of the weekend</a:t>
            </a:r>
          </a:p>
          <a:p>
            <a:endParaRPr lang="en-US" dirty="0"/>
          </a:p>
          <a:p>
            <a:r>
              <a:rPr lang="en-US" dirty="0" smtClean="0"/>
              <a:t>Homework 8</a:t>
            </a:r>
          </a:p>
          <a:p>
            <a:pPr lvl="1"/>
            <a:r>
              <a:rPr lang="en-US" dirty="0" smtClean="0"/>
              <a:t>is due April 3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259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82" y="76200"/>
            <a:ext cx="8229600" cy="792162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855" y="849868"/>
            <a:ext cx="8229600" cy="82653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Selection Sort repeatedly selects the element of least value</a:t>
            </a:r>
          </a:p>
          <a:p>
            <a:pPr lvl="1"/>
            <a:r>
              <a:rPr lang="en-US" dirty="0" smtClean="0"/>
              <a:t>that has not previously been selected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38100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13   22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</a:t>
            </a:r>
            <a:r>
              <a:rPr lang="en-US" dirty="0" smtClean="0">
                <a:latin typeface="Comic Sans MS" panose="030F0702030302020204" pitchFamily="66" charset="0"/>
              </a:rPr>
              <a:t>13  15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22</a:t>
            </a:r>
            <a:r>
              <a:rPr lang="en-US" dirty="0" smtClean="0">
                <a:latin typeface="Comic Sans MS" panose="030F0702030302020204" pitchFamily="66" charset="0"/>
              </a:rPr>
              <a:t>   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22   44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25</a:t>
            </a:r>
            <a:endParaRPr lang="en-US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22   25  44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2332704"/>
            <a:ext cx="487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	              | 22  15  44  10  9  13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</a:t>
            </a:r>
            <a:r>
              <a:rPr lang="en-US" dirty="0">
                <a:latin typeface="Comic Sans MS" panose="030F0702030302020204" pitchFamily="66" charset="0"/>
              </a:rPr>
              <a:t>9	</a:t>
            </a:r>
            <a:r>
              <a:rPr lang="en-US" dirty="0" smtClean="0">
                <a:latin typeface="Comic Sans MS" panose="030F0702030302020204" pitchFamily="66" charset="0"/>
              </a:rPr>
              <a:t>               |   22  15  44  10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</a:t>
            </a: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                 |     22  15  44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              |      22  15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          |        22  44  25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       |       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</a:t>
            </a:r>
            <a:r>
              <a:rPr lang="en-US" dirty="0">
                <a:latin typeface="Comic Sans MS" panose="030F0702030302020204" pitchFamily="66" charset="0"/>
              </a:rPr>
              <a:t>10  13  15  22  </a:t>
            </a:r>
            <a:r>
              <a:rPr lang="en-US" dirty="0" smtClean="0">
                <a:latin typeface="Comic Sans MS" panose="030F0702030302020204" pitchFamily="66" charset="0"/>
              </a:rPr>
              <a:t>25      |          44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25  44  |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49973" y="1459468"/>
            <a:ext cx="45704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 smtClean="0">
                <a:latin typeface="Comic Sans MS" panose="030F0702030302020204" pitchFamily="66" charset="0"/>
              </a:rPr>
              <a:t>================================================</a:t>
            </a:r>
            <a:endParaRPr lang="en-US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96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82" y="76200"/>
            <a:ext cx="8229600" cy="792162"/>
          </a:xfrm>
        </p:spPr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855" y="849868"/>
            <a:ext cx="8229600" cy="609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38100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13   22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</a:t>
            </a:r>
            <a:r>
              <a:rPr lang="en-US" dirty="0" smtClean="0">
                <a:latin typeface="Comic Sans MS" panose="030F0702030302020204" pitchFamily="66" charset="0"/>
              </a:rPr>
              <a:t>13  15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22</a:t>
            </a:r>
            <a:r>
              <a:rPr lang="en-US" dirty="0" smtClean="0">
                <a:latin typeface="Comic Sans MS" panose="030F0702030302020204" pitchFamily="66" charset="0"/>
              </a:rPr>
              <a:t>   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22   44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25</a:t>
            </a:r>
            <a:endParaRPr lang="en-US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22   25  44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2332704"/>
            <a:ext cx="487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	              | 22  15  44  10  9  13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</a:t>
            </a:r>
            <a:r>
              <a:rPr lang="en-US" dirty="0">
                <a:latin typeface="Comic Sans MS" panose="030F0702030302020204" pitchFamily="66" charset="0"/>
              </a:rPr>
              <a:t>9	</a:t>
            </a:r>
            <a:r>
              <a:rPr lang="en-US" dirty="0" smtClean="0">
                <a:latin typeface="Comic Sans MS" panose="030F0702030302020204" pitchFamily="66" charset="0"/>
              </a:rPr>
              <a:t>               |   22  15  44  10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</a:t>
            </a: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                 |     22  15  44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              |      22  15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          |        22  44  25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       |       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</a:t>
            </a:r>
            <a:r>
              <a:rPr lang="en-US" dirty="0">
                <a:latin typeface="Comic Sans MS" panose="030F0702030302020204" pitchFamily="66" charset="0"/>
              </a:rPr>
              <a:t>10  13  15  22  </a:t>
            </a:r>
            <a:r>
              <a:rPr lang="en-US" dirty="0" smtClean="0">
                <a:latin typeface="Comic Sans MS" panose="030F0702030302020204" pitchFamily="66" charset="0"/>
              </a:rPr>
              <a:t>25      |          44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25  44  |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838200"/>
            <a:ext cx="6915178" cy="83099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Observing the “selection” process can be visually illustrated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 smtClean="0">
                <a:latin typeface="Comic Sans MS" panose="030F0702030302020204" pitchFamily="66" charset="0"/>
              </a:rPr>
              <a:t>So X out the red numbers 1 at a time – use line 1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438399"/>
            <a:ext cx="3810000" cy="4343401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49973" y="2743200"/>
            <a:ext cx="2074460" cy="4038600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36943" y="5867400"/>
            <a:ext cx="873457" cy="914400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&quot;No&quot; Symbol 5"/>
          <p:cNvSpPr/>
          <p:nvPr/>
        </p:nvSpPr>
        <p:spPr>
          <a:xfrm>
            <a:off x="2133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28600" y="1778340"/>
            <a:ext cx="1828800" cy="554364"/>
          </a:xfrm>
          <a:prstGeom prst="round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867400" y="2188836"/>
            <a:ext cx="1828800" cy="554364"/>
          </a:xfrm>
          <a:prstGeom prst="round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514600" y="1779551"/>
            <a:ext cx="1400189" cy="554364"/>
          </a:xfrm>
          <a:prstGeom prst="round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696201" y="2188836"/>
            <a:ext cx="1219200" cy="554364"/>
          </a:xfrm>
          <a:prstGeom prst="round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049973" y="1459468"/>
            <a:ext cx="45704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 smtClean="0">
                <a:latin typeface="Comic Sans MS" panose="030F0702030302020204" pitchFamily="66" charset="0"/>
              </a:rPr>
              <a:t>================================================</a:t>
            </a:r>
            <a:endParaRPr lang="en-US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05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82" y="76200"/>
            <a:ext cx="8229600" cy="792162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855" y="849868"/>
            <a:ext cx="8229600" cy="609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38100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13   22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</a:t>
            </a:r>
            <a:r>
              <a:rPr lang="en-US" dirty="0" smtClean="0">
                <a:latin typeface="Comic Sans MS" panose="030F0702030302020204" pitchFamily="66" charset="0"/>
              </a:rPr>
              <a:t>13  15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22</a:t>
            </a:r>
            <a:r>
              <a:rPr lang="en-US" dirty="0" smtClean="0">
                <a:latin typeface="Comic Sans MS" panose="030F0702030302020204" pitchFamily="66" charset="0"/>
              </a:rPr>
              <a:t>   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22   44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25</a:t>
            </a:r>
            <a:endParaRPr lang="en-US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22   25  44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2332704"/>
            <a:ext cx="487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	              | 22  15  44  10  9  13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</a:t>
            </a:r>
            <a:r>
              <a:rPr lang="en-US" dirty="0">
                <a:latin typeface="Comic Sans MS" panose="030F0702030302020204" pitchFamily="66" charset="0"/>
              </a:rPr>
              <a:t>9	</a:t>
            </a:r>
            <a:r>
              <a:rPr lang="en-US" dirty="0" smtClean="0">
                <a:latin typeface="Comic Sans MS" panose="030F0702030302020204" pitchFamily="66" charset="0"/>
              </a:rPr>
              <a:t>               |   22  15  44  10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</a:t>
            </a: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                 |     22  15  44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              |      22  15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          |        22  44  25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       |       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</a:t>
            </a:r>
            <a:r>
              <a:rPr lang="en-US" dirty="0">
                <a:latin typeface="Comic Sans MS" panose="030F0702030302020204" pitchFamily="66" charset="0"/>
              </a:rPr>
              <a:t>10  13  15  22  </a:t>
            </a:r>
            <a:r>
              <a:rPr lang="en-US" dirty="0" smtClean="0">
                <a:latin typeface="Comic Sans MS" panose="030F0702030302020204" pitchFamily="66" charset="0"/>
              </a:rPr>
              <a:t>25      |          44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25  44  |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438399"/>
            <a:ext cx="3810000" cy="4343401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49973" y="3429000"/>
            <a:ext cx="2074460" cy="3352800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36943" y="5867400"/>
            <a:ext cx="873457" cy="914400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&quot;No&quot; Symbol 5"/>
          <p:cNvSpPr/>
          <p:nvPr/>
        </p:nvSpPr>
        <p:spPr>
          <a:xfrm>
            <a:off x="2133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28600" y="1778340"/>
            <a:ext cx="1828800" cy="554364"/>
          </a:xfrm>
          <a:prstGeom prst="round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019800" y="2860988"/>
            <a:ext cx="1828800" cy="554364"/>
          </a:xfrm>
          <a:prstGeom prst="round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895600" y="1779551"/>
            <a:ext cx="1019189" cy="554364"/>
          </a:xfrm>
          <a:prstGeom prst="round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859973" y="2860988"/>
            <a:ext cx="903027" cy="554364"/>
          </a:xfrm>
          <a:prstGeom prst="round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&quot;No&quot; Symbol 16"/>
          <p:cNvSpPr/>
          <p:nvPr/>
        </p:nvSpPr>
        <p:spPr>
          <a:xfrm>
            <a:off x="2469107" y="1779551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49973" y="1459468"/>
            <a:ext cx="45704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 smtClean="0">
                <a:latin typeface="Comic Sans MS" panose="030F0702030302020204" pitchFamily="66" charset="0"/>
              </a:rPr>
              <a:t>================================================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838200"/>
            <a:ext cx="6915178" cy="83099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Observing the “selection” process can be visually illustrated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 smtClean="0">
                <a:latin typeface="Comic Sans MS" panose="030F0702030302020204" pitchFamily="66" charset="0"/>
              </a:rPr>
              <a:t>So X out the red numbers 1 at a time – use line 1</a:t>
            </a:r>
          </a:p>
        </p:txBody>
      </p:sp>
    </p:spTree>
    <p:extLst>
      <p:ext uri="{BB962C8B-B14F-4D97-AF65-F5344CB8AC3E}">
        <p14:creationId xmlns:p14="http://schemas.microsoft.com/office/powerpoint/2010/main" val="140998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82" y="76200"/>
            <a:ext cx="8229600" cy="792162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855" y="849868"/>
            <a:ext cx="8229600" cy="609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38100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13   22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</a:t>
            </a:r>
            <a:r>
              <a:rPr lang="en-US" dirty="0" smtClean="0">
                <a:latin typeface="Comic Sans MS" panose="030F0702030302020204" pitchFamily="66" charset="0"/>
              </a:rPr>
              <a:t>13  15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22</a:t>
            </a:r>
            <a:r>
              <a:rPr lang="en-US" dirty="0" smtClean="0">
                <a:latin typeface="Comic Sans MS" panose="030F0702030302020204" pitchFamily="66" charset="0"/>
              </a:rPr>
              <a:t>   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22   44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25</a:t>
            </a:r>
            <a:endParaRPr lang="en-US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22   25  44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2332704"/>
            <a:ext cx="487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	              | 22  15  44  10  9  13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</a:t>
            </a:r>
            <a:r>
              <a:rPr lang="en-US" dirty="0">
                <a:latin typeface="Comic Sans MS" panose="030F0702030302020204" pitchFamily="66" charset="0"/>
              </a:rPr>
              <a:t>9	</a:t>
            </a:r>
            <a:r>
              <a:rPr lang="en-US" dirty="0" smtClean="0">
                <a:latin typeface="Comic Sans MS" panose="030F0702030302020204" pitchFamily="66" charset="0"/>
              </a:rPr>
              <a:t>               |   22  15  44  10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</a:t>
            </a: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                 |     22  15  44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              |      22  15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          |        22  44  25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       |       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</a:t>
            </a:r>
            <a:r>
              <a:rPr lang="en-US" dirty="0">
                <a:latin typeface="Comic Sans MS" panose="030F0702030302020204" pitchFamily="66" charset="0"/>
              </a:rPr>
              <a:t>10  13  15  22  </a:t>
            </a:r>
            <a:r>
              <a:rPr lang="en-US" dirty="0" smtClean="0">
                <a:latin typeface="Comic Sans MS" panose="030F0702030302020204" pitchFamily="66" charset="0"/>
              </a:rPr>
              <a:t>25      |          44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25  44  |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438399"/>
            <a:ext cx="3810000" cy="4343401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49973" y="3962400"/>
            <a:ext cx="2074460" cy="2819400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36943" y="5867400"/>
            <a:ext cx="873457" cy="914400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&quot;No&quot; Symbol 5"/>
          <p:cNvSpPr/>
          <p:nvPr/>
        </p:nvSpPr>
        <p:spPr>
          <a:xfrm>
            <a:off x="2133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28600" y="1778340"/>
            <a:ext cx="1371600" cy="554364"/>
          </a:xfrm>
          <a:prstGeom prst="round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477000" y="3408036"/>
            <a:ext cx="1353402" cy="554364"/>
          </a:xfrm>
          <a:prstGeom prst="round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895600" y="1779551"/>
            <a:ext cx="1019189" cy="554364"/>
          </a:xfrm>
          <a:prstGeom prst="round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830402" y="3408036"/>
            <a:ext cx="903027" cy="554364"/>
          </a:xfrm>
          <a:prstGeom prst="round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&quot;No&quot; Symbol 16"/>
          <p:cNvSpPr/>
          <p:nvPr/>
        </p:nvSpPr>
        <p:spPr>
          <a:xfrm>
            <a:off x="2469107" y="1779551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&quot;No&quot; Symbol 17"/>
          <p:cNvSpPr/>
          <p:nvPr/>
        </p:nvSpPr>
        <p:spPr>
          <a:xfrm>
            <a:off x="1752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9973" y="1459468"/>
            <a:ext cx="45704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 smtClean="0">
                <a:latin typeface="Comic Sans MS" panose="030F0702030302020204" pitchFamily="66" charset="0"/>
              </a:rPr>
              <a:t>================================================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838200"/>
            <a:ext cx="6915178" cy="83099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Observing the “selection” process can be visually illustrated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 smtClean="0">
                <a:latin typeface="Comic Sans MS" panose="030F0702030302020204" pitchFamily="66" charset="0"/>
              </a:rPr>
              <a:t>So X out the red numbers 1 at a time – use line 1</a:t>
            </a:r>
          </a:p>
        </p:txBody>
      </p:sp>
    </p:spTree>
    <p:extLst>
      <p:ext uri="{BB962C8B-B14F-4D97-AF65-F5344CB8AC3E}">
        <p14:creationId xmlns:p14="http://schemas.microsoft.com/office/powerpoint/2010/main" val="292913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82" y="76200"/>
            <a:ext cx="8229600" cy="792162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855" y="849868"/>
            <a:ext cx="8229600" cy="609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38100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13   22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</a:t>
            </a:r>
            <a:r>
              <a:rPr lang="en-US" dirty="0" smtClean="0">
                <a:latin typeface="Comic Sans MS" panose="030F0702030302020204" pitchFamily="66" charset="0"/>
              </a:rPr>
              <a:t>13  15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22</a:t>
            </a:r>
            <a:r>
              <a:rPr lang="en-US" dirty="0" smtClean="0">
                <a:latin typeface="Comic Sans MS" panose="030F0702030302020204" pitchFamily="66" charset="0"/>
              </a:rPr>
              <a:t>   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22   44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25</a:t>
            </a:r>
            <a:endParaRPr lang="en-US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22   25  44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2332704"/>
            <a:ext cx="487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	              | 22  15  44  10  9  13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</a:t>
            </a:r>
            <a:r>
              <a:rPr lang="en-US" dirty="0">
                <a:latin typeface="Comic Sans MS" panose="030F0702030302020204" pitchFamily="66" charset="0"/>
              </a:rPr>
              <a:t>9	</a:t>
            </a:r>
            <a:r>
              <a:rPr lang="en-US" dirty="0" smtClean="0">
                <a:latin typeface="Comic Sans MS" panose="030F0702030302020204" pitchFamily="66" charset="0"/>
              </a:rPr>
              <a:t>               |   22  15  44  10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</a:t>
            </a: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                 |     22  15  44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              |      22  15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          |        22  44  25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       |       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</a:t>
            </a:r>
            <a:r>
              <a:rPr lang="en-US" dirty="0">
                <a:latin typeface="Comic Sans MS" panose="030F0702030302020204" pitchFamily="66" charset="0"/>
              </a:rPr>
              <a:t>10  13  15  22  </a:t>
            </a:r>
            <a:r>
              <a:rPr lang="en-US" dirty="0" smtClean="0">
                <a:latin typeface="Comic Sans MS" panose="030F0702030302020204" pitchFamily="66" charset="0"/>
              </a:rPr>
              <a:t>25      |          44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25  44  |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438399"/>
            <a:ext cx="3810000" cy="4343401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49973" y="4610098"/>
            <a:ext cx="2074460" cy="2171701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36943" y="5867400"/>
            <a:ext cx="873457" cy="914400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&quot;No&quot; Symbol 5"/>
          <p:cNvSpPr/>
          <p:nvPr/>
        </p:nvSpPr>
        <p:spPr>
          <a:xfrm>
            <a:off x="2133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28600" y="1778340"/>
            <a:ext cx="1371600" cy="554364"/>
          </a:xfrm>
          <a:prstGeom prst="round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695677" y="3962400"/>
            <a:ext cx="1353402" cy="554364"/>
          </a:xfrm>
          <a:prstGeom prst="round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405194" y="1779551"/>
            <a:ext cx="509595" cy="554364"/>
          </a:xfrm>
          <a:prstGeom prst="round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8049080" y="3962400"/>
            <a:ext cx="571376" cy="554364"/>
          </a:xfrm>
          <a:prstGeom prst="round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&quot;No&quot; Symbol 16"/>
          <p:cNvSpPr/>
          <p:nvPr/>
        </p:nvSpPr>
        <p:spPr>
          <a:xfrm>
            <a:off x="2469107" y="1779551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&quot;No&quot; Symbol 17"/>
          <p:cNvSpPr/>
          <p:nvPr/>
        </p:nvSpPr>
        <p:spPr>
          <a:xfrm>
            <a:off x="1752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&quot;No&quot; Symbol 18"/>
          <p:cNvSpPr/>
          <p:nvPr/>
        </p:nvSpPr>
        <p:spPr>
          <a:xfrm>
            <a:off x="2850107" y="1779551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49973" y="1459468"/>
            <a:ext cx="45704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 smtClean="0">
                <a:latin typeface="Comic Sans MS" panose="030F0702030302020204" pitchFamily="66" charset="0"/>
              </a:rPr>
              <a:t>================================================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838200"/>
            <a:ext cx="6915178" cy="83099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Observing the “selection” process can be visually illustrated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 smtClean="0">
                <a:latin typeface="Comic Sans MS" panose="030F0702030302020204" pitchFamily="66" charset="0"/>
              </a:rPr>
              <a:t>So X out the red numbers 1 at a time – use line 1</a:t>
            </a:r>
          </a:p>
        </p:txBody>
      </p:sp>
    </p:spTree>
    <p:extLst>
      <p:ext uri="{BB962C8B-B14F-4D97-AF65-F5344CB8AC3E}">
        <p14:creationId xmlns:p14="http://schemas.microsoft.com/office/powerpoint/2010/main" val="157377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82" y="76200"/>
            <a:ext cx="8229600" cy="792162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855" y="849868"/>
            <a:ext cx="8229600" cy="609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38100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13   22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</a:t>
            </a:r>
            <a:r>
              <a:rPr lang="en-US" dirty="0" smtClean="0">
                <a:latin typeface="Comic Sans MS" panose="030F0702030302020204" pitchFamily="66" charset="0"/>
              </a:rPr>
              <a:t>13  15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22</a:t>
            </a:r>
            <a:r>
              <a:rPr lang="en-US" dirty="0" smtClean="0">
                <a:latin typeface="Comic Sans MS" panose="030F0702030302020204" pitchFamily="66" charset="0"/>
              </a:rPr>
              <a:t>   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22   44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25</a:t>
            </a:r>
            <a:endParaRPr lang="en-US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22   25  44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2332704"/>
            <a:ext cx="487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	              | 22  15  44  10  9  13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</a:t>
            </a:r>
            <a:r>
              <a:rPr lang="en-US" dirty="0">
                <a:latin typeface="Comic Sans MS" panose="030F0702030302020204" pitchFamily="66" charset="0"/>
              </a:rPr>
              <a:t>9	</a:t>
            </a:r>
            <a:r>
              <a:rPr lang="en-US" dirty="0" smtClean="0">
                <a:latin typeface="Comic Sans MS" panose="030F0702030302020204" pitchFamily="66" charset="0"/>
              </a:rPr>
              <a:t>               |   22  15  44  10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</a:t>
            </a: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                 |     22  15  44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              |      22  15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          |        22  44  25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       |       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</a:t>
            </a:r>
            <a:r>
              <a:rPr lang="en-US" dirty="0">
                <a:latin typeface="Comic Sans MS" panose="030F0702030302020204" pitchFamily="66" charset="0"/>
              </a:rPr>
              <a:t>10  13  15  22  </a:t>
            </a:r>
            <a:r>
              <a:rPr lang="en-US" dirty="0" smtClean="0">
                <a:latin typeface="Comic Sans MS" panose="030F0702030302020204" pitchFamily="66" charset="0"/>
              </a:rPr>
              <a:t>25      |          44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25  44  |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438399"/>
            <a:ext cx="3810000" cy="4343401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49973" y="5181600"/>
            <a:ext cx="2074460" cy="1600199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36943" y="5867400"/>
            <a:ext cx="873457" cy="914400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&quot;No&quot; Symbol 5"/>
          <p:cNvSpPr/>
          <p:nvPr/>
        </p:nvSpPr>
        <p:spPr>
          <a:xfrm>
            <a:off x="2133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28600" y="1778340"/>
            <a:ext cx="381000" cy="554364"/>
          </a:xfrm>
          <a:prstGeom prst="round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695677" y="4594861"/>
            <a:ext cx="802850" cy="554364"/>
          </a:xfrm>
          <a:prstGeom prst="round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405194" y="1779551"/>
            <a:ext cx="509595" cy="554364"/>
          </a:xfrm>
          <a:prstGeom prst="round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924800" y="4594216"/>
            <a:ext cx="571376" cy="554364"/>
          </a:xfrm>
          <a:prstGeom prst="round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&quot;No&quot; Symbol 16"/>
          <p:cNvSpPr/>
          <p:nvPr/>
        </p:nvSpPr>
        <p:spPr>
          <a:xfrm>
            <a:off x="2469107" y="1779551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&quot;No&quot; Symbol 17"/>
          <p:cNvSpPr/>
          <p:nvPr/>
        </p:nvSpPr>
        <p:spPr>
          <a:xfrm>
            <a:off x="1752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&quot;No&quot; Symbol 18"/>
          <p:cNvSpPr/>
          <p:nvPr/>
        </p:nvSpPr>
        <p:spPr>
          <a:xfrm>
            <a:off x="2850107" y="1779551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&quot;No&quot; Symbol 19"/>
          <p:cNvSpPr/>
          <p:nvPr/>
        </p:nvSpPr>
        <p:spPr>
          <a:xfrm>
            <a:off x="685800" y="1817206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505824" y="4594861"/>
            <a:ext cx="418976" cy="554364"/>
          </a:xfrm>
          <a:prstGeom prst="roundRect">
            <a:avLst/>
          </a:prstGeom>
          <a:noFill/>
          <a:ln w="635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066800" y="1772197"/>
            <a:ext cx="533400" cy="554364"/>
          </a:xfrm>
          <a:prstGeom prst="roundRect">
            <a:avLst/>
          </a:prstGeom>
          <a:noFill/>
          <a:ln w="635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049973" y="1459468"/>
            <a:ext cx="45704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 smtClean="0">
                <a:latin typeface="Comic Sans MS" panose="030F0702030302020204" pitchFamily="66" charset="0"/>
              </a:rPr>
              <a:t>================================================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838200"/>
            <a:ext cx="6915178" cy="83099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Observing the “selection” process can be visually illustrated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 smtClean="0">
                <a:latin typeface="Comic Sans MS" panose="030F0702030302020204" pitchFamily="66" charset="0"/>
              </a:rPr>
              <a:t>So X out the red numbers 1 at a time – use line 1</a:t>
            </a:r>
          </a:p>
        </p:txBody>
      </p:sp>
    </p:spTree>
    <p:extLst>
      <p:ext uri="{BB962C8B-B14F-4D97-AF65-F5344CB8AC3E}">
        <p14:creationId xmlns:p14="http://schemas.microsoft.com/office/powerpoint/2010/main" val="302873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82" y="76200"/>
            <a:ext cx="8229600" cy="792162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855" y="849868"/>
            <a:ext cx="8229600" cy="609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38100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13   22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</a:t>
            </a:r>
            <a:r>
              <a:rPr lang="en-US" dirty="0" smtClean="0">
                <a:latin typeface="Comic Sans MS" panose="030F0702030302020204" pitchFamily="66" charset="0"/>
              </a:rPr>
              <a:t>13  15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22</a:t>
            </a:r>
            <a:r>
              <a:rPr lang="en-US" dirty="0" smtClean="0">
                <a:latin typeface="Comic Sans MS" panose="030F0702030302020204" pitchFamily="66" charset="0"/>
              </a:rPr>
              <a:t>   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22   44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25</a:t>
            </a:r>
            <a:endParaRPr lang="en-US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22   25  44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2332704"/>
            <a:ext cx="487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	              | 22  15  44  10  9  13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</a:t>
            </a:r>
            <a:r>
              <a:rPr lang="en-US" dirty="0">
                <a:latin typeface="Comic Sans MS" panose="030F0702030302020204" pitchFamily="66" charset="0"/>
              </a:rPr>
              <a:t>9	</a:t>
            </a:r>
            <a:r>
              <a:rPr lang="en-US" dirty="0" smtClean="0">
                <a:latin typeface="Comic Sans MS" panose="030F0702030302020204" pitchFamily="66" charset="0"/>
              </a:rPr>
              <a:t>               |   22  15  44  10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</a:t>
            </a: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                 |     22  15  44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              |      22  15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          |        22  44  25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       |       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</a:t>
            </a:r>
            <a:r>
              <a:rPr lang="en-US" dirty="0">
                <a:latin typeface="Comic Sans MS" panose="030F0702030302020204" pitchFamily="66" charset="0"/>
              </a:rPr>
              <a:t>10  13  15  22  </a:t>
            </a:r>
            <a:r>
              <a:rPr lang="en-US" dirty="0" smtClean="0">
                <a:latin typeface="Comic Sans MS" panose="030F0702030302020204" pitchFamily="66" charset="0"/>
              </a:rPr>
              <a:t>25      |          44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25  44  |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438399"/>
            <a:ext cx="3810000" cy="4343401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49973" y="5715000"/>
            <a:ext cx="2074460" cy="1066799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36943" y="5867400"/>
            <a:ext cx="873457" cy="914400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&quot;No&quot; Symbol 5"/>
          <p:cNvSpPr/>
          <p:nvPr/>
        </p:nvSpPr>
        <p:spPr>
          <a:xfrm>
            <a:off x="2133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405194" y="1779551"/>
            <a:ext cx="509595" cy="554364"/>
          </a:xfrm>
          <a:prstGeom prst="round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741090" y="5148580"/>
            <a:ext cx="571376" cy="554364"/>
          </a:xfrm>
          <a:prstGeom prst="round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&quot;No&quot; Symbol 16"/>
          <p:cNvSpPr/>
          <p:nvPr/>
        </p:nvSpPr>
        <p:spPr>
          <a:xfrm>
            <a:off x="2469107" y="1779551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&quot;No&quot; Symbol 17"/>
          <p:cNvSpPr/>
          <p:nvPr/>
        </p:nvSpPr>
        <p:spPr>
          <a:xfrm>
            <a:off x="1752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&quot;No&quot; Symbol 18"/>
          <p:cNvSpPr/>
          <p:nvPr/>
        </p:nvSpPr>
        <p:spPr>
          <a:xfrm>
            <a:off x="2850107" y="1779551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&quot;No&quot; Symbol 19"/>
          <p:cNvSpPr/>
          <p:nvPr/>
        </p:nvSpPr>
        <p:spPr>
          <a:xfrm>
            <a:off x="685800" y="1817206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322114" y="5148580"/>
            <a:ext cx="418976" cy="554364"/>
          </a:xfrm>
          <a:prstGeom prst="roundRect">
            <a:avLst/>
          </a:prstGeom>
          <a:noFill/>
          <a:ln w="635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066800" y="1772197"/>
            <a:ext cx="533400" cy="554364"/>
          </a:xfrm>
          <a:prstGeom prst="roundRect">
            <a:avLst/>
          </a:prstGeom>
          <a:noFill/>
          <a:ln w="635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&quot;No&quot; Symbol 22"/>
          <p:cNvSpPr/>
          <p:nvPr/>
        </p:nvSpPr>
        <p:spPr>
          <a:xfrm>
            <a:off x="266700" y="182880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49973" y="1459468"/>
            <a:ext cx="45704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 smtClean="0">
                <a:latin typeface="Comic Sans MS" panose="030F0702030302020204" pitchFamily="66" charset="0"/>
              </a:rPr>
              <a:t>================================================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838200"/>
            <a:ext cx="6915178" cy="83099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Observing the “selection” process can be visually illustrated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 smtClean="0">
                <a:latin typeface="Comic Sans MS" panose="030F0702030302020204" pitchFamily="66" charset="0"/>
              </a:rPr>
              <a:t>So X out the red numbers 1 at a time – use line 1</a:t>
            </a:r>
          </a:p>
        </p:txBody>
      </p:sp>
    </p:spTree>
    <p:extLst>
      <p:ext uri="{BB962C8B-B14F-4D97-AF65-F5344CB8AC3E}">
        <p14:creationId xmlns:p14="http://schemas.microsoft.com/office/powerpoint/2010/main" val="41306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82" y="76200"/>
            <a:ext cx="8229600" cy="792162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855" y="849868"/>
            <a:ext cx="8229600" cy="609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38100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13   22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</a:t>
            </a:r>
            <a:r>
              <a:rPr lang="en-US" dirty="0" smtClean="0">
                <a:latin typeface="Comic Sans MS" panose="030F0702030302020204" pitchFamily="66" charset="0"/>
              </a:rPr>
              <a:t>13  15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22</a:t>
            </a:r>
            <a:r>
              <a:rPr lang="en-US" dirty="0" smtClean="0">
                <a:latin typeface="Comic Sans MS" panose="030F0702030302020204" pitchFamily="66" charset="0"/>
              </a:rPr>
              <a:t>   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22   44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25</a:t>
            </a:r>
            <a:endParaRPr lang="en-US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22   25  44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2332704"/>
            <a:ext cx="487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	              | 22  15  44  10  9  13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</a:t>
            </a:r>
            <a:r>
              <a:rPr lang="en-US" dirty="0">
                <a:latin typeface="Comic Sans MS" panose="030F0702030302020204" pitchFamily="66" charset="0"/>
              </a:rPr>
              <a:t>9	</a:t>
            </a:r>
            <a:r>
              <a:rPr lang="en-US" dirty="0" smtClean="0">
                <a:latin typeface="Comic Sans MS" panose="030F0702030302020204" pitchFamily="66" charset="0"/>
              </a:rPr>
              <a:t>               |   22  15  44  10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</a:t>
            </a: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                 |     22  15  44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              |      22  15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          |        22  44  25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       |       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</a:t>
            </a:r>
            <a:r>
              <a:rPr lang="en-US" dirty="0">
                <a:latin typeface="Comic Sans MS" panose="030F0702030302020204" pitchFamily="66" charset="0"/>
              </a:rPr>
              <a:t>10  13  15  22  </a:t>
            </a:r>
            <a:r>
              <a:rPr lang="en-US" dirty="0" smtClean="0">
                <a:latin typeface="Comic Sans MS" panose="030F0702030302020204" pitchFamily="66" charset="0"/>
              </a:rPr>
              <a:t>25      |          44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25  44  |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438399"/>
            <a:ext cx="3810000" cy="4343401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49973" y="6248399"/>
            <a:ext cx="2074460" cy="533400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36943" y="6248398"/>
            <a:ext cx="873457" cy="533401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&quot;No&quot; Symbol 5"/>
          <p:cNvSpPr/>
          <p:nvPr/>
        </p:nvSpPr>
        <p:spPr>
          <a:xfrm>
            <a:off x="2133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&quot;No&quot; Symbol 16"/>
          <p:cNvSpPr/>
          <p:nvPr/>
        </p:nvSpPr>
        <p:spPr>
          <a:xfrm>
            <a:off x="2469107" y="1779551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&quot;No&quot; Symbol 17"/>
          <p:cNvSpPr/>
          <p:nvPr/>
        </p:nvSpPr>
        <p:spPr>
          <a:xfrm>
            <a:off x="1752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&quot;No&quot; Symbol 18"/>
          <p:cNvSpPr/>
          <p:nvPr/>
        </p:nvSpPr>
        <p:spPr>
          <a:xfrm>
            <a:off x="2850107" y="1779551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&quot;No&quot; Symbol 19"/>
          <p:cNvSpPr/>
          <p:nvPr/>
        </p:nvSpPr>
        <p:spPr>
          <a:xfrm>
            <a:off x="685800" y="1817206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523798" y="5719019"/>
            <a:ext cx="553401" cy="554364"/>
          </a:xfrm>
          <a:prstGeom prst="roundRect">
            <a:avLst/>
          </a:prstGeom>
          <a:noFill/>
          <a:ln w="635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066800" y="1772197"/>
            <a:ext cx="533400" cy="554364"/>
          </a:xfrm>
          <a:prstGeom prst="roundRect">
            <a:avLst/>
          </a:prstGeom>
          <a:noFill/>
          <a:ln w="635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&quot;No&quot; Symbol 22"/>
          <p:cNvSpPr/>
          <p:nvPr/>
        </p:nvSpPr>
        <p:spPr>
          <a:xfrm>
            <a:off x="266700" y="182880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&quot;No&quot; Symbol 23"/>
          <p:cNvSpPr/>
          <p:nvPr/>
        </p:nvSpPr>
        <p:spPr>
          <a:xfrm>
            <a:off x="3383507" y="1780393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49973" y="1459468"/>
            <a:ext cx="45704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 smtClean="0">
                <a:latin typeface="Comic Sans MS" panose="030F0702030302020204" pitchFamily="66" charset="0"/>
              </a:rPr>
              <a:t>================================================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838200"/>
            <a:ext cx="6915178" cy="83099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Observing the “selection” process can be visually illustrated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 smtClean="0">
                <a:latin typeface="Comic Sans MS" panose="030F0702030302020204" pitchFamily="66" charset="0"/>
              </a:rPr>
              <a:t>So X out the red numbers 1 at a time – use line 1</a:t>
            </a:r>
          </a:p>
        </p:txBody>
      </p:sp>
    </p:spTree>
    <p:extLst>
      <p:ext uri="{BB962C8B-B14F-4D97-AF65-F5344CB8AC3E}">
        <p14:creationId xmlns:p14="http://schemas.microsoft.com/office/powerpoint/2010/main" val="6511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82" y="76200"/>
            <a:ext cx="8229600" cy="792162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855" y="849868"/>
            <a:ext cx="8229600" cy="609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38100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22   15   44   10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9    13   25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3    15   44   10   22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3     9   44 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22  15  13   25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</a:t>
            </a:r>
            <a:r>
              <a:rPr lang="en-US" dirty="0" smtClean="0">
                <a:latin typeface="Comic Sans MS" panose="030F0702030302020204" pitchFamily="66" charset="0"/>
              </a:rPr>
              <a:t>  10    44   22  15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</a:t>
            </a:r>
            <a:r>
              <a:rPr lang="en-US" dirty="0" smtClean="0">
                <a:latin typeface="Comic Sans MS" panose="030F0702030302020204" pitchFamily="66" charset="0"/>
              </a:rPr>
              <a:t>   13   22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</a:t>
            </a:r>
            <a:r>
              <a:rPr lang="en-US" sz="1600" dirty="0" smtClean="0">
                <a:latin typeface="Comic Sans MS" panose="030F0702030302020204" pitchFamily="66" charset="0"/>
              </a:rPr>
              <a:t>   </a:t>
            </a:r>
            <a:r>
              <a:rPr lang="en-US" dirty="0" smtClean="0">
                <a:latin typeface="Comic Sans MS" panose="030F0702030302020204" pitchFamily="66" charset="0"/>
              </a:rPr>
              <a:t>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</a:t>
            </a:r>
            <a:r>
              <a:rPr lang="en-US" dirty="0" smtClean="0">
                <a:latin typeface="Comic Sans MS" panose="030F0702030302020204" pitchFamily="66" charset="0"/>
              </a:rPr>
              <a:t>13  15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22</a:t>
            </a:r>
            <a:r>
              <a:rPr lang="en-US" dirty="0" smtClean="0">
                <a:latin typeface="Comic Sans MS" panose="030F0702030302020204" pitchFamily="66" charset="0"/>
              </a:rPr>
              <a:t>   44  25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22   44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25</a:t>
            </a:r>
            <a:endParaRPr lang="en-US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3     9   10    13  15   </a:t>
            </a:r>
            <a:r>
              <a:rPr lang="en-US" dirty="0" smtClean="0">
                <a:latin typeface="Comic Sans MS" panose="030F0702030302020204" pitchFamily="66" charset="0"/>
              </a:rPr>
              <a:t>22   25  44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2332704"/>
            <a:ext cx="487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	              | 22  15  44  10  9  13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</a:t>
            </a:r>
            <a:r>
              <a:rPr lang="en-US" dirty="0">
                <a:latin typeface="Comic Sans MS" panose="030F0702030302020204" pitchFamily="66" charset="0"/>
              </a:rPr>
              <a:t>9	</a:t>
            </a:r>
            <a:r>
              <a:rPr lang="en-US" dirty="0" smtClean="0">
                <a:latin typeface="Comic Sans MS" panose="030F0702030302020204" pitchFamily="66" charset="0"/>
              </a:rPr>
              <a:t>               |   22  15  44  10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</a:t>
            </a: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                 |     22  15  44  13  25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              |      22  15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          |        22  44  25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       |         44  25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</a:t>
            </a:r>
            <a:r>
              <a:rPr lang="en-US" dirty="0">
                <a:latin typeface="Comic Sans MS" panose="030F0702030302020204" pitchFamily="66" charset="0"/>
              </a:rPr>
              <a:t>10  13  15  22  </a:t>
            </a:r>
            <a:r>
              <a:rPr lang="en-US" dirty="0" smtClean="0">
                <a:latin typeface="Comic Sans MS" panose="030F0702030302020204" pitchFamily="66" charset="0"/>
              </a:rPr>
              <a:t>25      |          44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9  10  13  15  22  25  44  |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438399"/>
            <a:ext cx="3810000" cy="4343401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&quot;No&quot; Symbol 5"/>
          <p:cNvSpPr/>
          <p:nvPr/>
        </p:nvSpPr>
        <p:spPr>
          <a:xfrm>
            <a:off x="2133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&quot;No&quot; Symbol 16"/>
          <p:cNvSpPr/>
          <p:nvPr/>
        </p:nvSpPr>
        <p:spPr>
          <a:xfrm>
            <a:off x="2469107" y="1779551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&quot;No&quot; Symbol 17"/>
          <p:cNvSpPr/>
          <p:nvPr/>
        </p:nvSpPr>
        <p:spPr>
          <a:xfrm>
            <a:off x="1752600" y="177834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&quot;No&quot; Symbol 18"/>
          <p:cNvSpPr/>
          <p:nvPr/>
        </p:nvSpPr>
        <p:spPr>
          <a:xfrm>
            <a:off x="2850107" y="1779551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&quot;No&quot; Symbol 19"/>
          <p:cNvSpPr/>
          <p:nvPr/>
        </p:nvSpPr>
        <p:spPr>
          <a:xfrm>
            <a:off x="685800" y="1817206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&quot;No&quot; Symbol 22"/>
          <p:cNvSpPr/>
          <p:nvPr/>
        </p:nvSpPr>
        <p:spPr>
          <a:xfrm>
            <a:off x="266700" y="182880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&quot;No&quot; Symbol 23"/>
          <p:cNvSpPr/>
          <p:nvPr/>
        </p:nvSpPr>
        <p:spPr>
          <a:xfrm>
            <a:off x="3383507" y="1780393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&quot;No&quot; Symbol 24"/>
          <p:cNvSpPr/>
          <p:nvPr/>
        </p:nvSpPr>
        <p:spPr>
          <a:xfrm>
            <a:off x="1219200" y="1828800"/>
            <a:ext cx="381000" cy="419792"/>
          </a:xfrm>
          <a:prstGeom prst="noSmoking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49973" y="1459468"/>
            <a:ext cx="45704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 smtClean="0">
                <a:latin typeface="Comic Sans MS" panose="030F0702030302020204" pitchFamily="66" charset="0"/>
              </a:rPr>
              <a:t>================================================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838200"/>
            <a:ext cx="6915178" cy="83099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Observing the “selection” process can be visually illustrated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 smtClean="0">
                <a:latin typeface="Comic Sans MS" panose="030F0702030302020204" pitchFamily="66" charset="0"/>
              </a:rPr>
              <a:t>So X out the red numbers 1 at a time – use line 1</a:t>
            </a:r>
          </a:p>
        </p:txBody>
      </p:sp>
    </p:spTree>
    <p:extLst>
      <p:ext uri="{BB962C8B-B14F-4D97-AF65-F5344CB8AC3E}">
        <p14:creationId xmlns:p14="http://schemas.microsoft.com/office/powerpoint/2010/main" val="94109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/>
              <a:t>Reading Data from a file</a:t>
            </a:r>
          </a:p>
          <a:p>
            <a:pPr lvl="1"/>
            <a:r>
              <a:rPr lang="en-US" dirty="0"/>
              <a:t>Sorting</a:t>
            </a:r>
          </a:p>
          <a:p>
            <a:pPr lvl="2"/>
            <a:r>
              <a:rPr lang="en-US" dirty="0"/>
              <a:t>Selection Sort</a:t>
            </a:r>
          </a:p>
          <a:p>
            <a:pPr lvl="1"/>
            <a:endParaRPr lang="en-US" dirty="0"/>
          </a:p>
          <a:p>
            <a:r>
              <a:rPr lang="en-US" dirty="0"/>
              <a:t>Next up</a:t>
            </a:r>
          </a:p>
          <a:p>
            <a:pPr lvl="1"/>
            <a:r>
              <a:rPr lang="en-US" dirty="0" smtClean="0"/>
              <a:t>Sorting</a:t>
            </a:r>
          </a:p>
          <a:p>
            <a:pPr lvl="2"/>
            <a:r>
              <a:rPr lang="en-US" dirty="0" smtClean="0"/>
              <a:t>Insertion Sort</a:t>
            </a:r>
          </a:p>
          <a:p>
            <a:pPr lvl="1"/>
            <a:r>
              <a:rPr lang="en-US" dirty="0"/>
              <a:t>Binary Search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1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Test 1</a:t>
            </a:r>
          </a:p>
          <a:p>
            <a:endParaRPr lang="en-US" dirty="0" smtClean="0"/>
          </a:p>
          <a:p>
            <a:r>
              <a:rPr lang="en-US" dirty="0" smtClean="0"/>
              <a:t>Spring Break</a:t>
            </a:r>
          </a:p>
          <a:p>
            <a:endParaRPr lang="en-US" dirty="0"/>
          </a:p>
          <a:p>
            <a:r>
              <a:rPr lang="en-US" dirty="0" smtClean="0"/>
              <a:t>You are now back in class</a:t>
            </a:r>
          </a:p>
          <a:p>
            <a:endParaRPr lang="en-US" dirty="0"/>
          </a:p>
          <a:p>
            <a:r>
              <a:rPr lang="en-US" dirty="0" smtClean="0"/>
              <a:t>Recall Searching methods</a:t>
            </a:r>
          </a:p>
          <a:p>
            <a:pPr lvl="1"/>
            <a:r>
              <a:rPr lang="en-US" dirty="0" smtClean="0"/>
              <a:t>Linear (sequential) Search</a:t>
            </a:r>
          </a:p>
          <a:p>
            <a:pPr lvl="1"/>
            <a:r>
              <a:rPr lang="en-US" dirty="0" smtClean="0"/>
              <a:t>Binary Search</a:t>
            </a:r>
          </a:p>
          <a:p>
            <a:endParaRPr lang="en-US" dirty="0" smtClean="0"/>
          </a:p>
          <a:p>
            <a:r>
              <a:rPr lang="en-US" dirty="0" smtClean="0"/>
              <a:t>Recall Sorting Methods</a:t>
            </a:r>
          </a:p>
          <a:p>
            <a:pPr lvl="1"/>
            <a:r>
              <a:rPr lang="en-US" dirty="0" smtClean="0"/>
              <a:t>Insertion Sort</a:t>
            </a:r>
          </a:p>
          <a:p>
            <a:pPr lvl="1"/>
            <a:r>
              <a:rPr lang="en-US" dirty="0" smtClean="0"/>
              <a:t>Selection Sort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83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Insertion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3429000" cy="51053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Not long ago we saw an </a:t>
            </a:r>
            <a:br>
              <a:rPr lang="en-US" dirty="0" smtClean="0"/>
            </a:br>
            <a:r>
              <a:rPr lang="en-US" dirty="0" smtClean="0"/>
              <a:t>insertion sort </a:t>
            </a:r>
            <a:br>
              <a:rPr lang="en-US" dirty="0" smtClean="0"/>
            </a:br>
            <a:r>
              <a:rPr lang="en-US" dirty="0" smtClean="0"/>
              <a:t>algorithm</a:t>
            </a:r>
          </a:p>
          <a:p>
            <a:endParaRPr lang="en-US" dirty="0" smtClean="0"/>
          </a:p>
          <a:p>
            <a:r>
              <a:rPr lang="en-US" dirty="0" smtClean="0"/>
              <a:t>It looked a lot like that to the right</a:t>
            </a:r>
          </a:p>
          <a:p>
            <a:endParaRPr lang="en-US" dirty="0"/>
          </a:p>
          <a:p>
            <a:r>
              <a:rPr lang="en-US" dirty="0" smtClean="0"/>
              <a:t>Watch the animation</a:t>
            </a:r>
          </a:p>
          <a:p>
            <a:pPr lvl="1"/>
            <a:r>
              <a:rPr lang="en-US" dirty="0" smtClean="0"/>
              <a:t>See how it inserts the current number into the correct position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1066799"/>
            <a:ext cx="3429000" cy="332398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insertion_sort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x[],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key,i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j=1;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key = x[j];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j - 1;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while ( (x[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&gt; key) &amp;&amp; (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&gt;= 0) 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x[i+1] = 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--;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x[i+1] = key;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pic>
        <p:nvPicPr>
          <p:cNvPr id="1026" name="Picture 2" descr="File:Insertion-sort-example-300px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724400"/>
            <a:ext cx="2857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17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Setup for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3429000" cy="51053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Let data[] be defined to hold:</a:t>
            </a:r>
          </a:p>
          <a:p>
            <a:pPr marL="342900" lvl="1" indent="-342900"/>
            <a:endParaRPr lang="en-US" altLang="en-US" dirty="0" smtClean="0"/>
          </a:p>
          <a:p>
            <a:pPr marL="342900" lvl="1" indent="-342900"/>
            <a:r>
              <a:rPr lang="en-US" altLang="en-US" dirty="0" smtClean="0"/>
              <a:t>6, 5, 3, 1, 8, 7, 2, 4</a:t>
            </a:r>
            <a:endParaRPr lang="en-US" altLang="en-US" dirty="0"/>
          </a:p>
          <a:p>
            <a:endParaRPr lang="en-US" dirty="0" smtClean="0"/>
          </a:p>
          <a:p>
            <a:r>
              <a:rPr lang="en-US" dirty="0" smtClean="0"/>
              <a:t>And thus N = </a:t>
            </a:r>
            <a:r>
              <a:rPr lang="en-US" dirty="0"/>
              <a:t>8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Execute the function on that input data</a:t>
            </a:r>
          </a:p>
          <a:p>
            <a:endParaRPr lang="en-US" dirty="0" smtClean="0"/>
          </a:p>
          <a:p>
            <a:r>
              <a:rPr lang="en-US" dirty="0" smtClean="0"/>
              <a:t>For each iteration of the outer for-loop write the contents of data[] plus one line before entry</a:t>
            </a:r>
          </a:p>
          <a:p>
            <a:pPr lvl="1"/>
            <a:r>
              <a:rPr lang="en-US" dirty="0"/>
              <a:t>8</a:t>
            </a:r>
            <a:r>
              <a:rPr lang="en-US" dirty="0" smtClean="0"/>
              <a:t> lines of output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1066799"/>
            <a:ext cx="3429000" cy="332398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insertion_sort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x[],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key,i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j=1;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key = x[j];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j - 1;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while ( (x[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&gt; key) &amp;&amp; (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&gt;= 0) 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x[i+1] = 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--;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x[i+1] = key;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pic>
        <p:nvPicPr>
          <p:cNvPr id="6" name="Picture 2" descr="File:Insertion-sort-example-300px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724400"/>
            <a:ext cx="2857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47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/>
              <a:t>6, 5, 3, 1, 8, 7, 2, 4</a:t>
            </a:r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6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US" dirty="0" smtClean="0">
                <a:latin typeface="Comic Sans MS" panose="030F0702030302020204" pitchFamily="66" charset="0"/>
              </a:rPr>
              <a:t>   3   1   8   7   2   4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 </a:t>
            </a:r>
            <a:r>
              <a:rPr lang="en-US" dirty="0" smtClean="0">
                <a:latin typeface="Comic Sans MS" panose="030F0702030302020204" pitchFamily="66" charset="0"/>
              </a:rPr>
              <a:t>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3   5   6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 </a:t>
            </a:r>
            <a:r>
              <a:rPr lang="en-US" dirty="0" smtClean="0">
                <a:latin typeface="Comic Sans MS" panose="030F0702030302020204" pitchFamily="66" charset="0"/>
              </a:rPr>
              <a:t>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7   8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dirty="0" smtClean="0">
                <a:latin typeface="Comic Sans MS" panose="030F0702030302020204" pitchFamily="66" charset="0"/>
              </a:rPr>
              <a:t>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1   2   3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3 </a:t>
            </a:r>
            <a:r>
              <a:rPr lang="en-US" dirty="0" smtClean="0">
                <a:latin typeface="Comic Sans MS" panose="030F0702030302020204" pitchFamily="66" charset="0"/>
              </a:rPr>
              <a:t>  4   5 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8</a:t>
            </a:r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1066799"/>
            <a:ext cx="3429000" cy="332398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insertion_sort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x[],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key,i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j=1;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key = x[j];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j - 1;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while ( (x[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&gt; key) &amp;&amp; (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&gt;= 0) 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x[i+1] = 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--;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x[i+1] = key;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54775" y="2188037"/>
            <a:ext cx="2525405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85800" y="2150937"/>
            <a:ext cx="266700" cy="43986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91805" y="2201315"/>
            <a:ext cx="293996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91804" y="2438400"/>
            <a:ext cx="2819400" cy="3581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9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/>
              <a:t>6, 5, 3, 1, 8, 7, 2, 4</a:t>
            </a:r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6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US" dirty="0" smtClean="0">
                <a:latin typeface="Comic Sans MS" panose="030F0702030302020204" pitchFamily="66" charset="0"/>
              </a:rPr>
              <a:t>   3   1   8   7   2   4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 </a:t>
            </a:r>
            <a:r>
              <a:rPr lang="en-US" dirty="0" smtClean="0">
                <a:latin typeface="Comic Sans MS" panose="030F0702030302020204" pitchFamily="66" charset="0"/>
              </a:rPr>
              <a:t>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3   5   6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 </a:t>
            </a:r>
            <a:r>
              <a:rPr lang="en-US" dirty="0" smtClean="0">
                <a:latin typeface="Comic Sans MS" panose="030F0702030302020204" pitchFamily="66" charset="0"/>
              </a:rPr>
              <a:t>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7   8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dirty="0" smtClean="0">
                <a:latin typeface="Comic Sans MS" panose="030F0702030302020204" pitchFamily="66" charset="0"/>
              </a:rPr>
              <a:t>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1   2   3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3 </a:t>
            </a:r>
            <a:r>
              <a:rPr lang="en-US" dirty="0" smtClean="0">
                <a:latin typeface="Comic Sans MS" panose="030F0702030302020204" pitchFamily="66" charset="0"/>
              </a:rPr>
              <a:t>  4   5 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8</a:t>
            </a:r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1066799"/>
            <a:ext cx="3429000" cy="332398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insertion_sort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x[],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key,i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j=1;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key = x[j];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j - 1;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while ( (x[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&gt; key) &amp;&amp; (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&gt;= 0) 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x[i+1] = 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--;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x[i+1] = key;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47801" y="2728792"/>
            <a:ext cx="2286000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86084" y="2700735"/>
            <a:ext cx="533116" cy="43986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91804" y="2751113"/>
            <a:ext cx="206992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91804" y="3048000"/>
            <a:ext cx="2819400" cy="2971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70387" y="3665306"/>
            <a:ext cx="4201613" cy="2031325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chemeClr val="accent5">
                  <a:lumMod val="40000"/>
                  <a:lumOff val="60000"/>
                </a:schemeClr>
              </a:gs>
              <a:gs pos="7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For each iteration of the outer for-loop write the contents of data[] plus one line before </a:t>
            </a:r>
            <a:r>
              <a:rPr lang="en-US" dirty="0" smtClean="0"/>
              <a:t>entry</a:t>
            </a:r>
          </a:p>
          <a:p>
            <a:r>
              <a:rPr lang="en-US" dirty="0" smtClean="0"/>
              <a:t>	8 </a:t>
            </a:r>
            <a:r>
              <a:rPr lang="en-US" dirty="0"/>
              <a:t>lines of </a:t>
            </a:r>
            <a:r>
              <a:rPr lang="en-US" dirty="0" smtClean="0"/>
              <a:t>output</a:t>
            </a:r>
          </a:p>
          <a:p>
            <a:endParaRPr lang="en-US" dirty="0" smtClean="0"/>
          </a:p>
          <a:p>
            <a:r>
              <a:rPr lang="en-US" dirty="0" smtClean="0"/>
              <a:t>Take 5 minutes to finish this out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52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/>
              <a:t>6, 5, 3, 1, 8, 7, 2, 4</a:t>
            </a:r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6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US" dirty="0" smtClean="0">
                <a:latin typeface="Comic Sans MS" panose="030F0702030302020204" pitchFamily="66" charset="0"/>
              </a:rPr>
              <a:t>   3   1   8   7   2   4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 </a:t>
            </a:r>
            <a:r>
              <a:rPr lang="en-US" dirty="0" smtClean="0">
                <a:latin typeface="Comic Sans MS" panose="030F0702030302020204" pitchFamily="66" charset="0"/>
              </a:rPr>
              <a:t>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3   5   6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 </a:t>
            </a:r>
            <a:r>
              <a:rPr lang="en-US" dirty="0" smtClean="0">
                <a:latin typeface="Comic Sans MS" panose="030F0702030302020204" pitchFamily="66" charset="0"/>
              </a:rPr>
              <a:t>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7   8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dirty="0" smtClean="0">
                <a:latin typeface="Comic Sans MS" panose="030F0702030302020204" pitchFamily="66" charset="0"/>
              </a:rPr>
              <a:t>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1   2   3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3 </a:t>
            </a:r>
            <a:r>
              <a:rPr lang="en-US" dirty="0" smtClean="0">
                <a:latin typeface="Comic Sans MS" panose="030F0702030302020204" pitchFamily="66" charset="0"/>
              </a:rPr>
              <a:t>  4   5 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8</a:t>
            </a:r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98527" y="54792"/>
            <a:ext cx="161454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enhanced version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1066799"/>
            <a:ext cx="3429000" cy="332398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insertion_sort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x[],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key,i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j=1;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key = x[j];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j - 1;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while ( (x[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&gt; key) &amp;&amp; (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&gt;= 0) 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x[i+1] = 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--;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x[i+1] = key;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00200" y="3304892"/>
            <a:ext cx="2446360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86084" y="3217737"/>
            <a:ext cx="914116" cy="43986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91804" y="3318495"/>
            <a:ext cx="206992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91804" y="3657600"/>
            <a:ext cx="2819400" cy="23622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9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/>
              <a:t>6, 5, 3, 1, 8, 7, 2, 4</a:t>
            </a:r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6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US" dirty="0" smtClean="0">
                <a:latin typeface="Comic Sans MS" panose="030F0702030302020204" pitchFamily="66" charset="0"/>
              </a:rPr>
              <a:t>   3   1   8   7   2   4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 </a:t>
            </a:r>
            <a:r>
              <a:rPr lang="en-US" dirty="0" smtClean="0">
                <a:latin typeface="Comic Sans MS" panose="030F0702030302020204" pitchFamily="66" charset="0"/>
              </a:rPr>
              <a:t>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3   5   6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 </a:t>
            </a:r>
            <a:r>
              <a:rPr lang="en-US" dirty="0" smtClean="0">
                <a:latin typeface="Comic Sans MS" panose="030F0702030302020204" pitchFamily="66" charset="0"/>
              </a:rPr>
              <a:t>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7   8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dirty="0" smtClean="0">
                <a:latin typeface="Comic Sans MS" panose="030F0702030302020204" pitchFamily="66" charset="0"/>
              </a:rPr>
              <a:t>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1   2   3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3 </a:t>
            </a:r>
            <a:r>
              <a:rPr lang="en-US" dirty="0" smtClean="0">
                <a:latin typeface="Comic Sans MS" panose="030F0702030302020204" pitchFamily="66" charset="0"/>
              </a:rPr>
              <a:t>  4   5 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8</a:t>
            </a:r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98527" y="54792"/>
            <a:ext cx="161454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enhanced version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1066799"/>
            <a:ext cx="3429000" cy="332398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insertion_sort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x[],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key,i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j=1;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key = x[j];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j - 1;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while ( (x[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&gt; key) &amp;&amp; (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&gt;= 0) 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x[i+1] = 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--;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x[i+1] = key;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988024" y="3851895"/>
            <a:ext cx="2050576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20294" y="3751137"/>
            <a:ext cx="1203705" cy="43986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654506" y="3851894"/>
            <a:ext cx="293996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91804" y="4191000"/>
            <a:ext cx="2819400" cy="1828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9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/>
              <a:t>6, 5, 3, 1, 8, 7, 2, 4</a:t>
            </a:r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6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US" dirty="0" smtClean="0">
                <a:latin typeface="Comic Sans MS" panose="030F0702030302020204" pitchFamily="66" charset="0"/>
              </a:rPr>
              <a:t>   3   1   8   7   2   4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 </a:t>
            </a:r>
            <a:r>
              <a:rPr lang="en-US" dirty="0" smtClean="0">
                <a:latin typeface="Comic Sans MS" panose="030F0702030302020204" pitchFamily="66" charset="0"/>
              </a:rPr>
              <a:t>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3   5   6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 </a:t>
            </a:r>
            <a:r>
              <a:rPr lang="en-US" dirty="0" smtClean="0">
                <a:latin typeface="Comic Sans MS" panose="030F0702030302020204" pitchFamily="66" charset="0"/>
              </a:rPr>
              <a:t>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7   8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dirty="0" smtClean="0">
                <a:latin typeface="Comic Sans MS" panose="030F0702030302020204" pitchFamily="66" charset="0"/>
              </a:rPr>
              <a:t>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1   2   3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3 </a:t>
            </a:r>
            <a:r>
              <a:rPr lang="en-US" dirty="0" smtClean="0">
                <a:latin typeface="Comic Sans MS" panose="030F0702030302020204" pitchFamily="66" charset="0"/>
              </a:rPr>
              <a:t>  4   5 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8</a:t>
            </a:r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98527" y="54792"/>
            <a:ext cx="161454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enhanced version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1066799"/>
            <a:ext cx="3429000" cy="332398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insertion_sort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x[],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key,i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j=1;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key = x[j];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j - 1;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while ( (x[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&gt; key) &amp;&amp; (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&gt;= 0) 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x[i+1] = 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--;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x[i+1] = key;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91804" y="4344384"/>
            <a:ext cx="1262702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007499" y="4344384"/>
            <a:ext cx="354701" cy="43986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654506" y="4366069"/>
            <a:ext cx="293996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91804" y="4876800"/>
            <a:ext cx="2819400" cy="1143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362200" y="4344383"/>
            <a:ext cx="1296538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/>
              <a:t>6, 5, 3, 1, 8, 7, 2, 4</a:t>
            </a:r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6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US" dirty="0" smtClean="0">
                <a:latin typeface="Comic Sans MS" panose="030F0702030302020204" pitchFamily="66" charset="0"/>
              </a:rPr>
              <a:t>   3   1   8   7   2   4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 </a:t>
            </a:r>
            <a:r>
              <a:rPr lang="en-US" dirty="0" smtClean="0">
                <a:latin typeface="Comic Sans MS" panose="030F0702030302020204" pitchFamily="66" charset="0"/>
              </a:rPr>
              <a:t>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3   5   6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 </a:t>
            </a:r>
            <a:r>
              <a:rPr lang="en-US" dirty="0" smtClean="0">
                <a:latin typeface="Comic Sans MS" panose="030F0702030302020204" pitchFamily="66" charset="0"/>
              </a:rPr>
              <a:t>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7   8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dirty="0" smtClean="0">
                <a:latin typeface="Comic Sans MS" panose="030F0702030302020204" pitchFamily="66" charset="0"/>
              </a:rPr>
              <a:t>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1   2   3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3 </a:t>
            </a:r>
            <a:r>
              <a:rPr lang="en-US" dirty="0" smtClean="0">
                <a:latin typeface="Comic Sans MS" panose="030F0702030302020204" pitchFamily="66" charset="0"/>
              </a:rPr>
              <a:t>  4   5 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8</a:t>
            </a:r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98527" y="54792"/>
            <a:ext cx="161454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enhanced version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1066799"/>
            <a:ext cx="3429000" cy="332398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insertion_sort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x[],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key,i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j=1;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key = x[j];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j - 1;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while ( (x[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&gt; key) &amp;&amp; (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&gt;= 0) 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x[i+1] = 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--;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x[i+1] = key;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74176" y="4898869"/>
            <a:ext cx="228600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021803" y="4898870"/>
            <a:ext cx="1645197" cy="43986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72009" y="4949248"/>
            <a:ext cx="293996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91804" y="5448300"/>
            <a:ext cx="2819400" cy="5715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743200" y="4898870"/>
            <a:ext cx="1296538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3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/>
              <a:t>6, 5, 3, 1, 8, 7, 2, 4</a:t>
            </a:r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6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US" dirty="0" smtClean="0">
                <a:latin typeface="Comic Sans MS" panose="030F0702030302020204" pitchFamily="66" charset="0"/>
              </a:rPr>
              <a:t>   3   1   8   7   2   4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 </a:t>
            </a:r>
            <a:r>
              <a:rPr lang="en-US" dirty="0" smtClean="0">
                <a:latin typeface="Comic Sans MS" panose="030F0702030302020204" pitchFamily="66" charset="0"/>
              </a:rPr>
              <a:t> 2   4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3   5   6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 </a:t>
            </a:r>
            <a:r>
              <a:rPr lang="en-US" dirty="0" smtClean="0">
                <a:latin typeface="Comic Sans MS" panose="030F0702030302020204" pitchFamily="66" charset="0"/>
              </a:rPr>
              <a:t>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7   8 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dirty="0" smtClean="0">
                <a:latin typeface="Comic Sans MS" panose="030F0702030302020204" pitchFamily="66" charset="0"/>
              </a:rPr>
              <a:t>  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1   2   3   </a:t>
            </a:r>
            <a:r>
              <a:rPr lang="en-US" dirty="0">
                <a:latin typeface="Comic Sans MS" panose="030F0702030302020204" pitchFamily="66" charset="0"/>
              </a:rPr>
              <a:t>5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8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3 </a:t>
            </a:r>
            <a:r>
              <a:rPr lang="en-US" dirty="0" smtClean="0">
                <a:latin typeface="Comic Sans MS" panose="030F0702030302020204" pitchFamily="66" charset="0"/>
              </a:rPr>
              <a:t>  4   5   </a:t>
            </a:r>
            <a:r>
              <a:rPr lang="en-US" dirty="0">
                <a:latin typeface="Comic Sans MS" panose="030F0702030302020204" pitchFamily="66" charset="0"/>
              </a:rPr>
              <a:t>6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7 </a:t>
            </a:r>
            <a:r>
              <a:rPr lang="en-US" dirty="0" smtClean="0">
                <a:latin typeface="Comic Sans MS" panose="030F0702030302020204" pitchFamily="66" charset="0"/>
              </a:rPr>
              <a:t>  8</a:t>
            </a:r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98527" y="54792"/>
            <a:ext cx="161454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enhanced version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1066799"/>
            <a:ext cx="3429000" cy="332398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insertion_sort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x[],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key,i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j=1;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key = x[j];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j - 1;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while ( (x[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&gt; key) &amp;&amp; (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&gt;= 0) 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x[i+1] = 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--;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x[i+1] = key;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74176" y="5457163"/>
            <a:ext cx="845024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723846" y="5356405"/>
            <a:ext cx="1645197" cy="43986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295400" y="5457163"/>
            <a:ext cx="428446" cy="3391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13882" y="4872388"/>
            <a:ext cx="5625318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Notice we are really INSERTING the 4 where it belongs in the list</a:t>
            </a:r>
          </a:p>
          <a:p>
            <a:r>
              <a:rPr lang="en-US" sz="1600" dirty="0" smtClean="0"/>
              <a:t>We just shifted stuff to make a place for the 4 to be inserted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1057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105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 data[] be:</a:t>
            </a:r>
          </a:p>
          <a:p>
            <a:r>
              <a:rPr lang="en-US" altLang="en-US" sz="2000" dirty="0"/>
              <a:t>6, 5, 3, 1, 8, 7, 2, 4</a:t>
            </a:r>
          </a:p>
          <a:p>
            <a:endParaRPr lang="en-US" sz="2000" dirty="0" smtClean="0"/>
          </a:p>
          <a:p>
            <a:r>
              <a:rPr lang="en-US" sz="2000" dirty="0" smtClean="0"/>
              <a:t>And thus n = </a:t>
            </a: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Execute the function on that input data</a:t>
            </a:r>
          </a:p>
          <a:p>
            <a:endParaRPr lang="en-US" sz="2000" dirty="0" smtClean="0"/>
          </a:p>
          <a:p>
            <a:r>
              <a:rPr lang="en-US" sz="2000" dirty="0" smtClean="0"/>
              <a:t>For each iteration of the outer for-loop write the contents of data[]</a:t>
            </a:r>
          </a:p>
          <a:p>
            <a:pPr lvl="1"/>
            <a:r>
              <a:rPr lang="en-US" sz="1800" dirty="0"/>
              <a:t>8</a:t>
            </a:r>
            <a:r>
              <a:rPr lang="en-US" sz="1800" dirty="0" smtClean="0"/>
              <a:t> lines of output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23828"/>
            <a:ext cx="4419600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US" dirty="0">
                <a:latin typeface="Comic Sans MS" panose="030F0702030302020204" pitchFamily="66" charset="0"/>
              </a:rPr>
              <a:t>   3   1   8   7   2   4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dirty="0">
                <a:latin typeface="Comic Sans MS" panose="030F0702030302020204" pitchFamily="66" charset="0"/>
              </a:rPr>
              <a:t>   1   8   7   2   4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3   5   6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latin typeface="Comic Sans MS" panose="030F0702030302020204" pitchFamily="66" charset="0"/>
              </a:rPr>
              <a:t>   8   7   2   4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1   3   5   6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US" dirty="0">
                <a:latin typeface="Comic Sans MS" panose="030F0702030302020204" pitchFamily="66" charset="0"/>
              </a:rPr>
              <a:t>   7   2   4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1   3   5   6   8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r>
              <a:rPr lang="en-US" dirty="0">
                <a:latin typeface="Comic Sans MS" panose="030F0702030302020204" pitchFamily="66" charset="0"/>
              </a:rPr>
              <a:t>   2   4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1   3   5   6   7   8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dirty="0">
                <a:latin typeface="Comic Sans MS" panose="030F0702030302020204" pitchFamily="66" charset="0"/>
              </a:rPr>
              <a:t>   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1   2   3   5   6   7   8  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1   2   3   4   5   6   7   8</a:t>
            </a: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98527" y="54792"/>
            <a:ext cx="161454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enhanced version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1066799"/>
            <a:ext cx="3429000" cy="332398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insertion_sort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x[],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key,i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for(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j=1;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key = x[j];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= j - 1;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while ( (x[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&gt; key) &amp;&amp; (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 &gt;= 0) 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x[i+1] = x[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--;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x[i+1] = key;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 rot="20830287">
            <a:off x="3463160" y="5738500"/>
            <a:ext cx="1914307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and there it is. done.</a:t>
            </a:r>
          </a:p>
        </p:txBody>
      </p:sp>
    </p:spTree>
    <p:extLst>
      <p:ext uri="{BB962C8B-B14F-4D97-AF65-F5344CB8AC3E}">
        <p14:creationId xmlns:p14="http://schemas.microsoft.com/office/powerpoint/2010/main" val="220079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Reading data from a file</a:t>
            </a:r>
          </a:p>
          <a:p>
            <a:endParaRPr lang="en-US" dirty="0" smtClean="0"/>
          </a:p>
          <a:p>
            <a:r>
              <a:rPr lang="en-US" dirty="0" smtClean="0"/>
              <a:t>Review: Sorting Data</a:t>
            </a:r>
          </a:p>
          <a:p>
            <a:pPr lvl="1"/>
            <a:r>
              <a:rPr lang="en-US" dirty="0" smtClean="0"/>
              <a:t>Insertion</a:t>
            </a:r>
          </a:p>
          <a:p>
            <a:pPr lvl="1"/>
            <a:r>
              <a:rPr lang="en-US" dirty="0" smtClean="0"/>
              <a:t>Selection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Motivation:</a:t>
            </a:r>
          </a:p>
          <a:p>
            <a:pPr lvl="2"/>
            <a:r>
              <a:rPr lang="en-US" dirty="0" smtClean="0"/>
              <a:t>Recall binary search required data to be sorted</a:t>
            </a:r>
          </a:p>
          <a:p>
            <a:pPr lvl="2"/>
            <a:r>
              <a:rPr lang="en-US" dirty="0" smtClean="0"/>
              <a:t>So might want to be able to sort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77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/>
              <a:t>Reading Data from a file</a:t>
            </a:r>
          </a:p>
          <a:p>
            <a:pPr lvl="1"/>
            <a:r>
              <a:rPr lang="en-US" dirty="0"/>
              <a:t>Sorting</a:t>
            </a:r>
          </a:p>
          <a:p>
            <a:pPr lvl="2"/>
            <a:r>
              <a:rPr lang="en-US" dirty="0"/>
              <a:t>Selection Sort</a:t>
            </a:r>
          </a:p>
          <a:p>
            <a:pPr lvl="2"/>
            <a:r>
              <a:rPr lang="en-US" dirty="0"/>
              <a:t>Insertion Sort</a:t>
            </a:r>
          </a:p>
          <a:p>
            <a:pPr lvl="2"/>
            <a:endParaRPr lang="en-US" dirty="0"/>
          </a:p>
          <a:p>
            <a:r>
              <a:rPr lang="en-US" dirty="0"/>
              <a:t>Next up</a:t>
            </a:r>
          </a:p>
          <a:p>
            <a:pPr lvl="1"/>
            <a:r>
              <a:rPr lang="en-US" dirty="0"/>
              <a:t>Binary Search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3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Binary Search </a:t>
            </a:r>
          </a:p>
          <a:p>
            <a:pPr lvl="1"/>
            <a:r>
              <a:rPr lang="en-US" dirty="0" smtClean="0"/>
              <a:t>Uses a divide and conquer methodology</a:t>
            </a:r>
          </a:p>
          <a:p>
            <a:pPr lvl="1"/>
            <a:r>
              <a:rPr lang="en-US" dirty="0" smtClean="0"/>
              <a:t>Requires the data to be sorted</a:t>
            </a:r>
          </a:p>
          <a:p>
            <a:pPr lvl="1"/>
            <a:r>
              <a:rPr lang="en-US" dirty="0" smtClean="0"/>
              <a:t>Runs in O(</a:t>
            </a:r>
            <a:r>
              <a:rPr lang="en-US" dirty="0" err="1" smtClean="0"/>
              <a:t>lg</a:t>
            </a:r>
            <a:r>
              <a:rPr lang="en-US" dirty="0" smtClean="0"/>
              <a:t> n) time</a:t>
            </a:r>
          </a:p>
          <a:p>
            <a:pPr lvl="1"/>
            <a:r>
              <a:rPr lang="en-US" dirty="0" smtClean="0"/>
              <a:t>Human World Example of divide and conquer</a:t>
            </a:r>
          </a:p>
          <a:p>
            <a:pPr lvl="2"/>
            <a:r>
              <a:rPr lang="en-US" dirty="0" smtClean="0"/>
              <a:t>Looking up a word in a dictionary</a:t>
            </a:r>
          </a:p>
          <a:p>
            <a:pPr lvl="1"/>
            <a:endParaRPr lang="en-US" dirty="0"/>
          </a:p>
          <a:p>
            <a:r>
              <a:rPr lang="en-US" dirty="0" smtClean="0"/>
              <a:t>How do we implement it?</a:t>
            </a:r>
          </a:p>
          <a:p>
            <a:endParaRPr lang="en-US" dirty="0"/>
          </a:p>
          <a:p>
            <a:r>
              <a:rPr lang="en-US" dirty="0" smtClean="0"/>
              <a:t>Let’s assume we have a sorted array of data</a:t>
            </a:r>
          </a:p>
          <a:p>
            <a:pPr lvl="1"/>
            <a:r>
              <a:rPr lang="en-US" dirty="0" smtClean="0"/>
              <a:t>Perhaps read from a file… [next slide]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6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Code for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3581400" cy="4983163"/>
          </a:xfrm>
        </p:spPr>
        <p:txBody>
          <a:bodyPr/>
          <a:lstStyle/>
          <a:p>
            <a:r>
              <a:rPr lang="en-US" dirty="0" smtClean="0"/>
              <a:t>Assuming </a:t>
            </a:r>
            <a:r>
              <a:rPr lang="en-US" dirty="0" err="1" smtClean="0"/>
              <a:t>theArray</a:t>
            </a:r>
            <a:r>
              <a:rPr lang="en-US" dirty="0" smtClean="0"/>
              <a:t> is sorted and size is correct</a:t>
            </a:r>
          </a:p>
          <a:p>
            <a:pPr lvl="1"/>
            <a:r>
              <a:rPr lang="en-US" dirty="0" smtClean="0"/>
              <a:t>This code will perform a binary search looking for the value of </a:t>
            </a:r>
            <a:r>
              <a:rPr lang="en-US" dirty="0" err="1" smtClean="0"/>
              <a:t>findMe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cout</a:t>
            </a:r>
            <a:r>
              <a:rPr lang="en-US" dirty="0" smtClean="0"/>
              <a:t> is mostly for debugging and illustration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1142999"/>
            <a:ext cx="4800600" cy="526297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</a:rPr>
              <a:t>// </a:t>
            </a:r>
            <a:r>
              <a:rPr lang="en-US" sz="1600" dirty="0" smtClean="0">
                <a:solidFill>
                  <a:srgbClr val="008000"/>
                </a:solidFill>
              </a:rPr>
              <a:t>--------------------------------------------------------------</a:t>
            </a:r>
            <a:endParaRPr lang="en-US" sz="1600" dirty="0">
              <a:solidFill>
                <a:srgbClr val="008000"/>
              </a:solidFill>
            </a:endParaRPr>
          </a:p>
          <a:p>
            <a:r>
              <a:rPr lang="en-US" sz="1600" dirty="0" err="1">
                <a:solidFill>
                  <a:srgbClr val="0000FF"/>
                </a:solidFill>
              </a:rPr>
              <a:t>bool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BinSearchFor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findMe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* </a:t>
            </a:r>
            <a:r>
              <a:rPr lang="en-US" sz="1600" dirty="0" err="1">
                <a:solidFill>
                  <a:prstClr val="black"/>
                </a:solidFill>
              </a:rPr>
              <a:t>theArray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size)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left = 0;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right = size - 1;</a:t>
            </a:r>
          </a:p>
          <a:p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bool</a:t>
            </a:r>
            <a:r>
              <a:rPr lang="en-US" sz="1600" dirty="0">
                <a:solidFill>
                  <a:prstClr val="black"/>
                </a:solidFill>
              </a:rPr>
              <a:t> found = </a:t>
            </a:r>
            <a:r>
              <a:rPr lang="en-US" sz="1600" dirty="0">
                <a:solidFill>
                  <a:srgbClr val="0000FF"/>
                </a:solidFill>
              </a:rPr>
              <a:t>false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((!found) &amp;&amp; (left != right))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</a:t>
            </a:r>
            <a:r>
              <a:rPr lang="en-US" sz="1600" dirty="0">
                <a:solidFill>
                  <a:prstClr val="black"/>
                </a:solidFill>
              </a:rPr>
              <a:t> = left + (right - left)/2;       </a:t>
            </a:r>
            <a:r>
              <a:rPr lang="en-US" sz="1600" dirty="0">
                <a:solidFill>
                  <a:srgbClr val="008000"/>
                </a:solidFill>
              </a:rPr>
              <a:t>// truncates decimal part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"checking index = 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i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findMe</a:t>
            </a:r>
            <a:r>
              <a:rPr lang="en-US" sz="1600" dirty="0">
                <a:solidFill>
                  <a:prstClr val="black"/>
                </a:solidFill>
              </a:rPr>
              <a:t> == </a:t>
            </a:r>
            <a:r>
              <a:rPr lang="en-US" sz="1600" dirty="0" err="1">
                <a:solidFill>
                  <a:prstClr val="black"/>
                </a:solidFill>
              </a:rPr>
              <a:t>theArray</a:t>
            </a:r>
            <a:r>
              <a:rPr lang="en-US" sz="1600" dirty="0">
                <a:solidFill>
                  <a:prstClr val="black"/>
                </a:solidFill>
              </a:rPr>
              <a:t>[</a:t>
            </a:r>
            <a:r>
              <a:rPr lang="en-US" sz="1600" dirty="0" err="1">
                <a:solidFill>
                  <a:prstClr val="black"/>
                </a:solidFill>
              </a:rPr>
              <a:t>i</a:t>
            </a:r>
            <a:r>
              <a:rPr lang="en-US" sz="1600" dirty="0">
                <a:solidFill>
                  <a:prstClr val="black"/>
                </a:solidFill>
              </a:rPr>
              <a:t>])        </a:t>
            </a:r>
            <a:r>
              <a:rPr lang="en-US" sz="1600" dirty="0" smtClean="0">
                <a:solidFill>
                  <a:prstClr val="black"/>
                </a:solidFill>
              </a:rPr>
              <a:t> { </a:t>
            </a:r>
            <a:r>
              <a:rPr lang="en-US" sz="1600" dirty="0">
                <a:solidFill>
                  <a:prstClr val="black"/>
                </a:solidFill>
              </a:rPr>
              <a:t>found = </a:t>
            </a:r>
            <a:r>
              <a:rPr lang="en-US" sz="1600" dirty="0">
                <a:solidFill>
                  <a:srgbClr val="0000FF"/>
                </a:solidFill>
              </a:rPr>
              <a:t>true</a:t>
            </a:r>
            <a:r>
              <a:rPr lang="en-US" sz="1600" dirty="0">
                <a:solidFill>
                  <a:prstClr val="black"/>
                </a:solidFill>
              </a:rPr>
              <a:t>;  }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else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findMe</a:t>
            </a:r>
            <a:r>
              <a:rPr lang="en-US" sz="1600" dirty="0">
                <a:solidFill>
                  <a:prstClr val="black"/>
                </a:solidFill>
              </a:rPr>
              <a:t> &lt; </a:t>
            </a:r>
            <a:r>
              <a:rPr lang="en-US" sz="1600" dirty="0" err="1">
                <a:solidFill>
                  <a:prstClr val="black"/>
                </a:solidFill>
              </a:rPr>
              <a:t>theArray</a:t>
            </a:r>
            <a:r>
              <a:rPr lang="en-US" sz="1600" dirty="0">
                <a:solidFill>
                  <a:prstClr val="black"/>
                </a:solidFill>
              </a:rPr>
              <a:t>[</a:t>
            </a:r>
            <a:r>
              <a:rPr lang="en-US" sz="1600" dirty="0" err="1">
                <a:solidFill>
                  <a:prstClr val="black"/>
                </a:solidFill>
              </a:rPr>
              <a:t>i</a:t>
            </a:r>
            <a:r>
              <a:rPr lang="en-US" sz="1600" dirty="0">
                <a:solidFill>
                  <a:prstClr val="black"/>
                </a:solidFill>
              </a:rPr>
              <a:t>])   { right = </a:t>
            </a:r>
            <a:r>
              <a:rPr lang="en-US" sz="1600" dirty="0" err="1">
                <a:solidFill>
                  <a:prstClr val="black"/>
                </a:solidFill>
              </a:rPr>
              <a:t>i</a:t>
            </a:r>
            <a:r>
              <a:rPr lang="en-US" sz="1600" dirty="0" smtClean="0">
                <a:solidFill>
                  <a:prstClr val="black"/>
                </a:solidFill>
              </a:rPr>
              <a:t>;         }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else</a:t>
            </a:r>
            <a:r>
              <a:rPr lang="en-US" sz="1600" dirty="0">
                <a:solidFill>
                  <a:prstClr val="black"/>
                </a:solidFill>
              </a:rPr>
              <a:t>                             </a:t>
            </a:r>
            <a:r>
              <a:rPr lang="en-US" sz="1600" dirty="0" smtClean="0">
                <a:solidFill>
                  <a:prstClr val="black"/>
                </a:solidFill>
              </a:rPr>
              <a:t>               { </a:t>
            </a:r>
            <a:r>
              <a:rPr lang="en-US" sz="1600" dirty="0">
                <a:solidFill>
                  <a:prstClr val="black"/>
                </a:solidFill>
              </a:rPr>
              <a:t>left  = i+1;   </a:t>
            </a:r>
            <a:r>
              <a:rPr lang="en-US" sz="1600" dirty="0" smtClean="0">
                <a:solidFill>
                  <a:prstClr val="black"/>
                </a:solidFill>
              </a:rPr>
              <a:t>   }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}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 found;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426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Graded In-Class Assignment: </a:t>
            </a:r>
            <a:r>
              <a:rPr lang="en-US" sz="3600" dirty="0" err="1" smtClean="0"/>
              <a:t>BinarySearch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Download the </a:t>
            </a:r>
            <a:r>
              <a:rPr lang="en-US" dirty="0" smtClean="0"/>
              <a:t>files:</a:t>
            </a:r>
            <a:endParaRPr lang="en-US" dirty="0"/>
          </a:p>
          <a:p>
            <a:pPr lvl="1"/>
            <a:r>
              <a:rPr lang="en-US" dirty="0" smtClean="0"/>
              <a:t>ICA201_BinarySearch.cpp</a:t>
            </a:r>
          </a:p>
          <a:p>
            <a:pPr lvl="1"/>
            <a:r>
              <a:rPr lang="en-US" dirty="0" smtClean="0"/>
              <a:t>ICA201_data.txt</a:t>
            </a:r>
          </a:p>
          <a:p>
            <a:pPr lvl="1"/>
            <a:endParaRPr lang="en-US" dirty="0"/>
          </a:p>
          <a:p>
            <a:r>
              <a:rPr lang="en-US" dirty="0" smtClean="0"/>
              <a:t>Modify/Correct the CPP file so it </a:t>
            </a:r>
          </a:p>
          <a:p>
            <a:pPr lvl="1"/>
            <a:r>
              <a:rPr lang="en-US" dirty="0" smtClean="0"/>
              <a:t>reads integer values from a file, </a:t>
            </a:r>
          </a:p>
          <a:p>
            <a:pPr lvl="1"/>
            <a:r>
              <a:rPr lang="en-US" dirty="0" smtClean="0"/>
              <a:t>sorts them, </a:t>
            </a:r>
          </a:p>
          <a:p>
            <a:pPr lvl="1"/>
            <a:r>
              <a:rPr lang="en-US" dirty="0" smtClean="0"/>
              <a:t>and then can do a search for a hard coded value</a:t>
            </a:r>
          </a:p>
          <a:p>
            <a:endParaRPr lang="en-US" dirty="0" smtClean="0"/>
          </a:p>
          <a:p>
            <a:r>
              <a:rPr lang="en-US" dirty="0" smtClean="0"/>
              <a:t>Test your results</a:t>
            </a:r>
          </a:p>
          <a:p>
            <a:pPr lvl="1"/>
            <a:r>
              <a:rPr lang="en-US" dirty="0"/>
              <a:t>Compile </a:t>
            </a:r>
            <a:r>
              <a:rPr lang="en-US" dirty="0" smtClean="0"/>
              <a:t>it, Run </a:t>
            </a:r>
            <a:r>
              <a:rPr lang="en-US" dirty="0"/>
              <a:t>it</a:t>
            </a:r>
          </a:p>
          <a:p>
            <a:pPr lvl="1"/>
            <a:r>
              <a:rPr lang="en-US" dirty="0"/>
              <a:t>When satisfied with it (or out of time) upload the resulting FIXED code to the appropriate D2L </a:t>
            </a:r>
            <a:r>
              <a:rPr lang="en-US" dirty="0" err="1"/>
              <a:t>dropbox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 work in groups</a:t>
            </a:r>
          </a:p>
          <a:p>
            <a:pPr lvl="1"/>
            <a:r>
              <a:rPr lang="en-US" dirty="0"/>
              <a:t>BUT each individual must submit something to D2L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5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 (of this part)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this part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may be more</a:t>
            </a:r>
          </a:p>
        </p:txBody>
      </p:sp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General Questions  ?</a:t>
            </a:r>
          </a:p>
          <a:p>
            <a:pPr lvl="1"/>
            <a:endParaRPr lang="en-US" dirty="0"/>
          </a:p>
          <a:p>
            <a:r>
              <a:rPr lang="en-US" dirty="0"/>
              <a:t>Next up</a:t>
            </a:r>
          </a:p>
          <a:p>
            <a:pPr lvl="1"/>
            <a:r>
              <a:rPr lang="en-US" dirty="0" smtClean="0"/>
              <a:t>Reading Data from a file</a:t>
            </a:r>
          </a:p>
          <a:p>
            <a:pPr lvl="1"/>
            <a:r>
              <a:rPr lang="en-US" dirty="0" smtClean="0"/>
              <a:t>Sorting</a:t>
            </a:r>
          </a:p>
          <a:p>
            <a:pPr lvl="1"/>
            <a:r>
              <a:rPr lang="en-US" dirty="0" smtClean="0"/>
              <a:t>Binary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Reading Data from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76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common programming task is to read data from a file.</a:t>
            </a:r>
          </a:p>
          <a:p>
            <a:r>
              <a:rPr lang="en-US" dirty="0" smtClean="0"/>
              <a:t>This can be accomplished in C++ as shown below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8961" y="1752600"/>
            <a:ext cx="4953000" cy="477053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</a:rPr>
              <a:t>// </a:t>
            </a:r>
            <a:r>
              <a:rPr lang="en-US" sz="1600" dirty="0">
                <a:solidFill>
                  <a:srgbClr val="008000"/>
                </a:solidFill>
              </a:rPr>
              <a:t>Program to demonstrate a way to read data from a file</a:t>
            </a:r>
          </a:p>
          <a:p>
            <a:r>
              <a:rPr lang="en-US" sz="1600" dirty="0">
                <a:solidFill>
                  <a:srgbClr val="0000FF"/>
                </a:solidFill>
              </a:rPr>
              <a:t>#include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srgbClr val="A31515"/>
                </a:solidFill>
              </a:rPr>
              <a:t>&lt;</a:t>
            </a:r>
            <a:r>
              <a:rPr lang="en-US" sz="1600" dirty="0" err="1">
                <a:solidFill>
                  <a:srgbClr val="A31515"/>
                </a:solidFill>
              </a:rPr>
              <a:t>iostream</a:t>
            </a:r>
            <a:r>
              <a:rPr lang="en-US" sz="1600" dirty="0">
                <a:solidFill>
                  <a:srgbClr val="A31515"/>
                </a:solidFill>
              </a:rPr>
              <a:t>&gt;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#include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srgbClr val="A31515"/>
                </a:solidFill>
              </a:rPr>
              <a:t>&lt;</a:t>
            </a:r>
            <a:r>
              <a:rPr lang="en-US" sz="1600" dirty="0" err="1">
                <a:solidFill>
                  <a:srgbClr val="A31515"/>
                </a:solidFill>
              </a:rPr>
              <a:t>fstream</a:t>
            </a:r>
            <a:r>
              <a:rPr lang="en-US" sz="1600" dirty="0">
                <a:solidFill>
                  <a:srgbClr val="A31515"/>
                </a:solidFill>
              </a:rPr>
              <a:t>&gt;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using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namespace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std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main(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argc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* </a:t>
            </a:r>
            <a:r>
              <a:rPr lang="en-US" sz="1600" dirty="0" err="1">
                <a:solidFill>
                  <a:prstClr val="black"/>
                </a:solidFill>
              </a:rPr>
              <a:t>argv</a:t>
            </a:r>
            <a:r>
              <a:rPr lang="en-US" sz="1600" dirty="0">
                <a:solidFill>
                  <a:prstClr val="black"/>
                </a:solidFill>
              </a:rPr>
              <a:t>[])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</a:t>
            </a:r>
            <a:r>
              <a:rPr lang="en-US" sz="1600" dirty="0">
                <a:solidFill>
                  <a:srgbClr val="008000"/>
                </a:solidFill>
              </a:rPr>
              <a:t>// open the data.txt file for input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</a:t>
            </a:r>
            <a:r>
              <a:rPr lang="en-US" sz="1600" dirty="0" err="1">
                <a:solidFill>
                  <a:prstClr val="black"/>
                </a:solidFill>
              </a:rPr>
              <a:t>std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myfile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>
                <a:solidFill>
                  <a:srgbClr val="A31515"/>
                </a:solidFill>
              </a:rPr>
              <a:t>"./data.txt"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 err="1">
                <a:solidFill>
                  <a:prstClr val="black"/>
                </a:solidFill>
              </a:rPr>
              <a:t>std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ios_base</a:t>
            </a:r>
            <a:r>
              <a:rPr lang="en-US" sz="1600" dirty="0">
                <a:solidFill>
                  <a:prstClr val="black"/>
                </a:solidFill>
              </a:rPr>
              <a:t>::in);</a:t>
            </a:r>
          </a:p>
          <a:p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 </a:t>
            </a:r>
            <a:r>
              <a:rPr lang="en-US" sz="1600" dirty="0">
                <a:solidFill>
                  <a:srgbClr val="0000FF"/>
                </a:solidFill>
              </a:rPr>
              <a:t>float</a:t>
            </a:r>
            <a:r>
              <a:rPr lang="en-US" sz="1600" dirty="0">
                <a:solidFill>
                  <a:prstClr val="black"/>
                </a:solidFill>
              </a:rPr>
              <a:t> number;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myfile</a:t>
            </a:r>
            <a:r>
              <a:rPr lang="en-US" sz="1600" dirty="0">
                <a:solidFill>
                  <a:prstClr val="black"/>
                </a:solidFill>
              </a:rPr>
              <a:t> &gt;&gt; number)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number &lt;&lt; </a:t>
            </a:r>
            <a:r>
              <a:rPr lang="en-US" sz="1600" dirty="0">
                <a:solidFill>
                  <a:srgbClr val="A31515"/>
                </a:solidFill>
              </a:rPr>
              <a:t>"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}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"\</a:t>
            </a:r>
            <a:r>
              <a:rPr lang="en-US" sz="1600" dirty="0" err="1">
                <a:solidFill>
                  <a:srgbClr val="A31515"/>
                </a:solidFill>
              </a:rPr>
              <a:t>nProgram</a:t>
            </a:r>
            <a:r>
              <a:rPr lang="en-US" sz="1600" dirty="0">
                <a:solidFill>
                  <a:srgbClr val="A31515"/>
                </a:solidFill>
              </a:rPr>
              <a:t> ends.\n</a:t>
            </a:r>
            <a:r>
              <a:rPr lang="en-US" sz="1600" dirty="0" smtClean="0">
                <a:solidFill>
                  <a:srgbClr val="A31515"/>
                </a:solidFill>
              </a:rPr>
              <a:t>"</a:t>
            </a:r>
            <a:r>
              <a:rPr lang="en-US" sz="1600" dirty="0" smtClean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/>
              <a:t>myfile.close</a:t>
            </a:r>
            <a:r>
              <a:rPr lang="en-US" sz="1600" dirty="0"/>
              <a:t>();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 0;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029200" y="2726801"/>
            <a:ext cx="2895600" cy="1182973"/>
            <a:chOff x="5029200" y="2726801"/>
            <a:chExt cx="2895600" cy="1182973"/>
          </a:xfrm>
        </p:grpSpPr>
        <p:sp>
          <p:nvSpPr>
            <p:cNvPr id="5" name="TextBox 4"/>
            <p:cNvSpPr txBox="1"/>
            <p:nvPr/>
          </p:nvSpPr>
          <p:spPr>
            <a:xfrm>
              <a:off x="5181600" y="3048000"/>
              <a:ext cx="2743200" cy="861774"/>
            </a:xfrm>
            <a:prstGeom prst="rect">
              <a:avLst/>
            </a:prstGeom>
            <a:solidFill>
              <a:srgbClr val="E5E5B4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65.3 12.56 -34.123 9000</a:t>
              </a:r>
            </a:p>
            <a:p>
              <a:r>
                <a:rPr lang="en-US" sz="1600" dirty="0"/>
                <a:t>4321 123.45</a:t>
              </a:r>
            </a:p>
            <a:p>
              <a:r>
                <a:rPr lang="en-US" sz="1600" dirty="0"/>
                <a:t>999.999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029200" y="2726801"/>
              <a:ext cx="1792478" cy="33855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Sample data.txt file</a:t>
              </a:r>
              <a:endParaRPr lang="en-US" sz="16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064793" y="4864382"/>
            <a:ext cx="4976813" cy="1193518"/>
            <a:chOff x="4064793" y="4864382"/>
            <a:chExt cx="4976813" cy="119351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4793" y="5219700"/>
              <a:ext cx="4976813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4064793" y="4864382"/>
              <a:ext cx="1378904" cy="33855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Sample output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71056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Open a User Specified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2743200"/>
          </a:xfrm>
        </p:spPr>
        <p:txBody>
          <a:bodyPr/>
          <a:lstStyle/>
          <a:p>
            <a:r>
              <a:rPr lang="en-US" dirty="0" smtClean="0"/>
              <a:t>To allow a user to specify a file to read from the command line you need to</a:t>
            </a:r>
          </a:p>
          <a:p>
            <a:pPr lvl="1"/>
            <a:r>
              <a:rPr lang="en-US" dirty="0" smtClean="0"/>
              <a:t>check that 2 arguments were provided</a:t>
            </a:r>
          </a:p>
          <a:p>
            <a:pPr lvl="1"/>
            <a:r>
              <a:rPr lang="en-US" dirty="0" smtClean="0"/>
              <a:t>and use the second one as the name of the data file</a:t>
            </a:r>
          </a:p>
          <a:p>
            <a:pPr lvl="2"/>
            <a:r>
              <a:rPr lang="en-US" dirty="0" err="1" smtClean="0"/>
              <a:t>argv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733800"/>
            <a:ext cx="6477000" cy="2308324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main(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argc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* </a:t>
            </a:r>
            <a:r>
              <a:rPr lang="en-US" sz="1600" dirty="0" err="1">
                <a:solidFill>
                  <a:prstClr val="black"/>
                </a:solidFill>
              </a:rPr>
              <a:t>argv</a:t>
            </a:r>
            <a:r>
              <a:rPr lang="en-US" sz="1600" dirty="0">
                <a:solidFill>
                  <a:prstClr val="black"/>
                </a:solidFill>
              </a:rPr>
              <a:t>[])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argc</a:t>
            </a:r>
            <a:r>
              <a:rPr lang="en-US" sz="1600" dirty="0">
                <a:solidFill>
                  <a:prstClr val="black"/>
                </a:solidFill>
              </a:rPr>
              <a:t> &gt;= 2)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"Reading data from file: ["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argv</a:t>
            </a:r>
            <a:r>
              <a:rPr lang="en-US" sz="1600" dirty="0">
                <a:solidFill>
                  <a:prstClr val="black"/>
                </a:solidFill>
              </a:rPr>
              <a:t>[1] &lt;&lt; </a:t>
            </a:r>
            <a:r>
              <a:rPr lang="en-US" sz="1600" dirty="0">
                <a:solidFill>
                  <a:srgbClr val="A31515"/>
                </a:solidFill>
              </a:rPr>
              <a:t>"]\n"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      </a:t>
            </a:r>
            <a:r>
              <a:rPr lang="en-US" sz="1600" dirty="0" err="1" smtClean="0">
                <a:solidFill>
                  <a:prstClr val="black"/>
                </a:solidFill>
              </a:rPr>
              <a:t>std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myfile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argv</a:t>
            </a:r>
            <a:r>
              <a:rPr lang="en-US" sz="1600" dirty="0">
                <a:solidFill>
                  <a:prstClr val="black"/>
                </a:solidFill>
              </a:rPr>
              <a:t>[1], </a:t>
            </a:r>
            <a:r>
              <a:rPr lang="en-US" sz="1600" dirty="0" err="1">
                <a:solidFill>
                  <a:prstClr val="black"/>
                </a:solidFill>
              </a:rPr>
              <a:t>std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ios_base</a:t>
            </a:r>
            <a:r>
              <a:rPr lang="en-US" sz="1600" dirty="0">
                <a:solidFill>
                  <a:prstClr val="black"/>
                </a:solidFill>
              </a:rPr>
              <a:t>::in);</a:t>
            </a:r>
          </a:p>
          <a:p>
            <a:endParaRPr lang="en-US" sz="1600" dirty="0" smtClean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      :</a:t>
            </a:r>
          </a:p>
          <a:p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      :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29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/>
              <a:t>Reading Data from a file</a:t>
            </a:r>
          </a:p>
          <a:p>
            <a:pPr lvl="1"/>
            <a:endParaRPr lang="en-US" dirty="0"/>
          </a:p>
          <a:p>
            <a:r>
              <a:rPr lang="en-US" dirty="0"/>
              <a:t>Next up</a:t>
            </a:r>
          </a:p>
          <a:p>
            <a:pPr lvl="1"/>
            <a:r>
              <a:rPr lang="en-US" dirty="0" smtClean="0"/>
              <a:t>Sorting</a:t>
            </a:r>
          </a:p>
          <a:p>
            <a:pPr lvl="2"/>
            <a:r>
              <a:rPr lang="en-US" dirty="0" smtClean="0"/>
              <a:t>Selection Sort</a:t>
            </a:r>
          </a:p>
          <a:p>
            <a:pPr lvl="2"/>
            <a:r>
              <a:rPr lang="en-US" dirty="0" smtClean="0"/>
              <a:t>Insertion Sort</a:t>
            </a:r>
          </a:p>
          <a:p>
            <a:pPr lvl="1"/>
            <a:r>
              <a:rPr lang="en-US" dirty="0" smtClean="0"/>
              <a:t>Binary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78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3429000" cy="5105399"/>
          </a:xfrm>
        </p:spPr>
        <p:txBody>
          <a:bodyPr>
            <a:normAutofit/>
          </a:bodyPr>
          <a:lstStyle/>
          <a:p>
            <a:r>
              <a:rPr lang="en-US" dirty="0" smtClean="0"/>
              <a:t>Not so long ago we saw a selection sort </a:t>
            </a:r>
            <a:br>
              <a:rPr lang="en-US" dirty="0" smtClean="0"/>
            </a:br>
            <a:r>
              <a:rPr lang="en-US" dirty="0" smtClean="0"/>
              <a:t>algorithm</a:t>
            </a:r>
          </a:p>
          <a:p>
            <a:endParaRPr lang="en-US" dirty="0" smtClean="0"/>
          </a:p>
          <a:p>
            <a:r>
              <a:rPr lang="en-US" dirty="0" smtClean="0"/>
              <a:t>It looked a lot like that to the right: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1066799"/>
            <a:ext cx="3429000" cy="526297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void </a:t>
            </a:r>
            <a:r>
              <a:rPr lang="en-US" sz="1400" dirty="0" err="1">
                <a:latin typeface="Comic Sans MS" panose="030F0702030302020204" pitchFamily="66" charset="0"/>
              </a:rPr>
              <a:t>selectionSort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data[],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n)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{ 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</a:t>
            </a:r>
            <a:r>
              <a:rPr lang="en-US" sz="1400" dirty="0" err="1">
                <a:latin typeface="Comic Sans MS" panose="030F0702030302020204" pitchFamily="66" charset="0"/>
              </a:rPr>
              <a:t>int</a:t>
            </a:r>
            <a:r>
              <a:rPr lang="en-US" sz="1400" dirty="0">
                <a:latin typeface="Comic Sans MS" panose="030F0702030302020204" pitchFamily="66" charset="0"/>
              </a:rPr>
              <a:t> smallest, saved;</a:t>
            </a:r>
          </a:p>
          <a:p>
            <a:r>
              <a:rPr lang="nn-NO" sz="1400" dirty="0">
                <a:latin typeface="Comic Sans MS" panose="030F0702030302020204" pitchFamily="66" charset="0"/>
              </a:rPr>
              <a:t>   for (int i=0; i &lt; n-1; i++)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{	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Find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smallest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;</a:t>
            </a:r>
          </a:p>
          <a:p>
            <a:r>
              <a:rPr lang="nb-NO" sz="1400" dirty="0">
                <a:latin typeface="Comic Sans MS" panose="030F0702030302020204" pitchFamily="66" charset="0"/>
              </a:rPr>
              <a:t>      for (int j=i+1; j &lt; n; j++)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if (data[j] &lt; smallest)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{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smallest </a:t>
            </a:r>
            <a:r>
              <a:rPr lang="en-US" sz="1400" dirty="0">
                <a:latin typeface="Comic Sans MS" panose="030F0702030302020204" pitchFamily="66" charset="0"/>
              </a:rPr>
              <a:t>= data[j];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</a:t>
            </a:r>
            <a:r>
              <a:rPr lang="en-US" sz="1400" dirty="0" smtClean="0">
                <a:latin typeface="Comic Sans MS" panose="030F0702030302020204" pitchFamily="66" charset="0"/>
              </a:rPr>
              <a:t>   </a:t>
            </a:r>
            <a:r>
              <a:rPr lang="en-US" sz="1400" dirty="0" err="1" smtClean="0">
                <a:latin typeface="Comic Sans MS" panose="030F0702030302020204" pitchFamily="66" charset="0"/>
              </a:rPr>
              <a:t>smallestIndex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= j;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}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      </a:t>
            </a:r>
            <a:r>
              <a:rPr lang="en-US" sz="1200" i="1" dirty="0">
                <a:latin typeface="Comic Sans MS" panose="030F0702030302020204" pitchFamily="66" charset="0"/>
              </a:rPr>
              <a:t>// Swap with smallest element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saved =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] =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   data[</a:t>
            </a:r>
            <a:r>
              <a:rPr lang="en-US" sz="1400" dirty="0" err="1">
                <a:latin typeface="Comic Sans MS" panose="030F0702030302020204" pitchFamily="66" charset="0"/>
              </a:rPr>
              <a:t>smallestIndex</a:t>
            </a:r>
            <a:r>
              <a:rPr lang="en-US" sz="1400" dirty="0">
                <a:latin typeface="Comic Sans MS" panose="030F0702030302020204" pitchFamily="66" charset="0"/>
              </a:rPr>
              <a:t>] = saved;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   }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4486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6537</TotalTime>
  <Words>4596</Words>
  <Application>Microsoft Office PowerPoint</Application>
  <PresentationFormat>On-screen Show (4:3)</PresentationFormat>
  <Paragraphs>1383</Paragraphs>
  <Slides>44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Reading from a file, Sorting, and a little Searching</vt:lpstr>
      <vt:lpstr>Points of Note</vt:lpstr>
      <vt:lpstr>Previously</vt:lpstr>
      <vt:lpstr>For Today</vt:lpstr>
      <vt:lpstr>Marker Slide</vt:lpstr>
      <vt:lpstr>Reading Data from a File</vt:lpstr>
      <vt:lpstr>To Open a User Specified File</vt:lpstr>
      <vt:lpstr>Marker Slide</vt:lpstr>
      <vt:lpstr>Selection Sort</vt:lpstr>
      <vt:lpstr>Setup for Class Activity</vt:lpstr>
      <vt:lpstr>Class Participation Activity</vt:lpstr>
      <vt:lpstr>Class Activity</vt:lpstr>
      <vt:lpstr>Class Activity</vt:lpstr>
      <vt:lpstr>Class Activity</vt:lpstr>
      <vt:lpstr>Class Activity</vt:lpstr>
      <vt:lpstr>Class Activity</vt:lpstr>
      <vt:lpstr>Class Activity</vt:lpstr>
      <vt:lpstr>Class Activity</vt:lpstr>
      <vt:lpstr>Why Is It Named Selection Sort</vt:lpstr>
      <vt:lpstr>Selection Sort</vt:lpstr>
      <vt:lpstr>Selection Sort</vt:lpstr>
      <vt:lpstr>Selection Sort</vt:lpstr>
      <vt:lpstr>Selection Sort</vt:lpstr>
      <vt:lpstr>Selection Sort</vt:lpstr>
      <vt:lpstr>Selection Sort</vt:lpstr>
      <vt:lpstr>Selection Sort</vt:lpstr>
      <vt:lpstr>Selection Sort</vt:lpstr>
      <vt:lpstr>Selection Sort</vt:lpstr>
      <vt:lpstr>Marker Slide</vt:lpstr>
      <vt:lpstr>Insertion Sort</vt:lpstr>
      <vt:lpstr>Setup for Class Activity</vt:lpstr>
      <vt:lpstr>Class Activity</vt:lpstr>
      <vt:lpstr>Class Activity</vt:lpstr>
      <vt:lpstr>Class Activity</vt:lpstr>
      <vt:lpstr>Class Activity</vt:lpstr>
      <vt:lpstr>Class Activity</vt:lpstr>
      <vt:lpstr>Class Activity</vt:lpstr>
      <vt:lpstr>Class Activity</vt:lpstr>
      <vt:lpstr>Class Activity</vt:lpstr>
      <vt:lpstr>Marker Slide</vt:lpstr>
      <vt:lpstr>Binary Search</vt:lpstr>
      <vt:lpstr>Code for Binary Search</vt:lpstr>
      <vt:lpstr>Graded In-Class Assignment: BinarySearch</vt:lpstr>
      <vt:lpstr>The End (of this part)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1606</cp:revision>
  <dcterms:created xsi:type="dcterms:W3CDTF">2006-08-16T00:00:00Z</dcterms:created>
  <dcterms:modified xsi:type="dcterms:W3CDTF">2014-03-25T01:54:17Z</dcterms:modified>
</cp:coreProperties>
</file>