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414" r:id="rId3"/>
    <p:sldId id="502" r:id="rId4"/>
    <p:sldId id="415" r:id="rId5"/>
    <p:sldId id="497" r:id="rId6"/>
    <p:sldId id="423" r:id="rId7"/>
    <p:sldId id="496" r:id="rId8"/>
    <p:sldId id="507" r:id="rId9"/>
    <p:sldId id="493" r:id="rId10"/>
    <p:sldId id="498" r:id="rId11"/>
    <p:sldId id="494" r:id="rId12"/>
    <p:sldId id="504" r:id="rId13"/>
    <p:sldId id="505" r:id="rId14"/>
    <p:sldId id="495" r:id="rId15"/>
    <p:sldId id="442" r:id="rId16"/>
    <p:sldId id="444" r:id="rId17"/>
    <p:sldId id="503" r:id="rId18"/>
    <p:sldId id="445" r:id="rId19"/>
    <p:sldId id="506" r:id="rId20"/>
    <p:sldId id="448" r:id="rId21"/>
    <p:sldId id="458" r:id="rId22"/>
    <p:sldId id="499" r:id="rId23"/>
    <p:sldId id="446" r:id="rId24"/>
    <p:sldId id="447" r:id="rId25"/>
    <p:sldId id="453" r:id="rId26"/>
    <p:sldId id="454" r:id="rId27"/>
    <p:sldId id="459" r:id="rId28"/>
    <p:sldId id="479" r:id="rId29"/>
    <p:sldId id="461" r:id="rId30"/>
    <p:sldId id="455" r:id="rId31"/>
    <p:sldId id="456" r:id="rId32"/>
    <p:sldId id="457" r:id="rId33"/>
    <p:sldId id="462" r:id="rId34"/>
    <p:sldId id="451" r:id="rId35"/>
    <p:sldId id="452" r:id="rId36"/>
    <p:sldId id="463" r:id="rId37"/>
    <p:sldId id="464" r:id="rId38"/>
    <p:sldId id="475" r:id="rId39"/>
    <p:sldId id="480" r:id="rId40"/>
    <p:sldId id="476" r:id="rId41"/>
    <p:sldId id="481" r:id="rId42"/>
    <p:sldId id="477" r:id="rId43"/>
    <p:sldId id="482" r:id="rId44"/>
    <p:sldId id="500" r:id="rId45"/>
    <p:sldId id="478" r:id="rId46"/>
    <p:sldId id="465" r:id="rId47"/>
    <p:sldId id="466" r:id="rId48"/>
    <p:sldId id="468" r:id="rId49"/>
    <p:sldId id="469" r:id="rId50"/>
    <p:sldId id="470" r:id="rId51"/>
    <p:sldId id="483" r:id="rId52"/>
    <p:sldId id="484" r:id="rId53"/>
    <p:sldId id="485" r:id="rId54"/>
    <p:sldId id="486" r:id="rId55"/>
    <p:sldId id="488" r:id="rId56"/>
    <p:sldId id="487" r:id="rId57"/>
    <p:sldId id="489" r:id="rId58"/>
    <p:sldId id="491" r:id="rId59"/>
    <p:sldId id="490" r:id="rId60"/>
    <p:sldId id="492" r:id="rId61"/>
    <p:sldId id="471" r:id="rId62"/>
    <p:sldId id="472" r:id="rId63"/>
    <p:sldId id="441" r:id="rId64"/>
    <p:sldId id="501" r:id="rId65"/>
    <p:sldId id="36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8" autoAdjust="0"/>
    <p:restoredTop sz="86387" autoAdjust="0"/>
  </p:normalViewPr>
  <p:slideViewPr>
    <p:cSldViewPr>
      <p:cViewPr>
        <p:scale>
          <a:sx n="80" d="100"/>
          <a:sy n="80" d="100"/>
        </p:scale>
        <p:origin x="-100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Arrays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  <p:pic>
        <p:nvPicPr>
          <p:cNvPr id="5" name="Picture 2" descr="http://31.media.tumblr.com/98eccc12164ee25b0f34b8b35b6fb575/tumblr_mgr57iOTAf1r3a6jh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6676"/>
            <a:ext cx="3467099" cy="18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s251.pbsrc.com/albums/gg307/angellovernumberone/WINTER%20TIME%20GIFS/316p5ed.gif%7Ec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" y="3352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Pitcher Pour</a:t>
            </a:r>
          </a:p>
          <a:p>
            <a:pPr lvl="2"/>
            <a:r>
              <a:rPr lang="en-US" dirty="0" smtClean="0"/>
              <a:t>Pitcher Class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Picture Pour?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is a picture to illustrate:</a:t>
            </a:r>
          </a:p>
          <a:p>
            <a:pPr lvl="1"/>
            <a:r>
              <a:rPr lang="en-US" dirty="0" smtClean="0"/>
              <a:t>A vector has become full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A pitcher has become full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memory has been allocated (double the size)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New pitcher twice the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the old data is copied (poured) into the newly allocated memory space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Contents of small pitcher poured into larger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viola there is now plenty of space to add more elements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105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3352800"/>
            <a:ext cx="2743200" cy="32004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09800"/>
            <a:ext cx="5486400" cy="43434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1219200"/>
            <a:ext cx="990600" cy="21336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Picture Pour?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picture to illustrate: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vector has become full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pitcher has become full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memory has been allocated (double the size)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New pitcher twice the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the old data is copied (poured) into the newly allocated memory space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Contents of small pitcher poured into larger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viola there is now plenty of space to add more elements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105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1219200"/>
            <a:ext cx="990600" cy="5334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581400"/>
            <a:ext cx="5486400" cy="29718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Picture Pour?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picture to illustrate: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vector has become full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pitcher has become full</a:t>
            </a:r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memory has been allocated (double the size)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pitcher twice the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the old data is copied (poured) into the newly allocated memory space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Contents of small pitcher poured into larger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viola there is now plenty of space to add more elements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105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Array Towards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go with the idea of Pitcher…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a get together – we have a pitcher of tea</a:t>
            </a:r>
          </a:p>
          <a:p>
            <a:pPr lvl="1"/>
            <a:r>
              <a:rPr lang="en-US" dirty="0" smtClean="0"/>
              <a:t>It can only hold enough for 4 drinks</a:t>
            </a:r>
          </a:p>
          <a:p>
            <a:r>
              <a:rPr lang="en-US" dirty="0" smtClean="0"/>
              <a:t>We invite 3 friends to come over</a:t>
            </a:r>
          </a:p>
          <a:p>
            <a:pPr lvl="1"/>
            <a:r>
              <a:rPr lang="en-US" dirty="0" smtClean="0"/>
              <a:t>so all is good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a.dilcdn.com/bl/wp-content/uploads/sites/2/2013/06/Screen-Shot-2013-06-10-at-11.57.29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060879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Say we have a pitcher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can only hold enough water for 4 drinks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friends to come over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all is good</a:t>
            </a:r>
          </a:p>
          <a:p>
            <a:endParaRPr lang="en-US" dirty="0" smtClean="0"/>
          </a:p>
          <a:p>
            <a:r>
              <a:rPr lang="en-US" dirty="0" smtClean="0"/>
              <a:t>At the last minute</a:t>
            </a:r>
          </a:p>
          <a:p>
            <a:pPr lvl="1"/>
            <a:r>
              <a:rPr lang="en-US" dirty="0" smtClean="0"/>
              <a:t>Someone decides to </a:t>
            </a:r>
            <a:br>
              <a:rPr lang="en-US" dirty="0" smtClean="0"/>
            </a:br>
            <a:r>
              <a:rPr lang="en-US" dirty="0" smtClean="0"/>
              <a:t>bring their roommate with them</a:t>
            </a:r>
          </a:p>
          <a:p>
            <a:pPr lvl="2"/>
            <a:endParaRPr lang="en-US" dirty="0"/>
          </a:p>
          <a:p>
            <a:r>
              <a:rPr lang="en-US" dirty="0" smtClean="0"/>
              <a:t>Now we have to make more tea</a:t>
            </a:r>
          </a:p>
          <a:p>
            <a:r>
              <a:rPr lang="en-US" dirty="0" smtClean="0"/>
              <a:t>AND need a bigger pitcher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a.dilcdn.com/bl/wp-content/uploads/sites/2/2013/06/Screen-Shot-2013-06-10-at-11.56.15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2819400"/>
            <a:ext cx="3175994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select </a:t>
            </a:r>
            <a:br>
              <a:rPr lang="en-US" dirty="0" smtClean="0"/>
            </a:br>
            <a:r>
              <a:rPr lang="en-US" dirty="0" smtClean="0"/>
              <a:t>a pitcher that can hold enough for 5 drinks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what if we get another last minute addition?</a:t>
            </a:r>
          </a:p>
          <a:p>
            <a:pPr lvl="2"/>
            <a:r>
              <a:rPr lang="en-US" dirty="0" smtClean="0"/>
              <a:t>Then we would have to do this whole thing again for each new addition</a:t>
            </a:r>
          </a:p>
          <a:p>
            <a:endParaRPr lang="en-US" dirty="0"/>
          </a:p>
        </p:txBody>
      </p:sp>
      <p:sp>
        <p:nvSpPr>
          <p:cNvPr id="4" name="AutoShape 2" descr="https://encrypted-tbn1.gstatic.com/images?q=tbn:ANd9GcTz26cFogpoAhAfxhoLajwa6k5bACpDm1NeiAMA4QdeQ6iiXRVh"/>
          <p:cNvSpPr>
            <a:spLocks noChangeAspect="1" noChangeArrowheads="1"/>
          </p:cNvSpPr>
          <p:nvPr/>
        </p:nvSpPr>
        <p:spPr bwMode="auto">
          <a:xfrm>
            <a:off x="63500" y="-136525"/>
            <a:ext cx="5876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encrypted-tbn1.gstatic.com/images?q=tbn:ANd9GcTz26cFogpoAhAfxhoLajwa6k5bACpDm1NeiAMA4QdeQ6iiXR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12983"/>
            <a:ext cx="3362325" cy="2403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18836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Perhaps a pitcher that holds 6 drinks (2 more than original would be better)</a:t>
            </a:r>
          </a:p>
          <a:p>
            <a:pPr lvl="1"/>
            <a:r>
              <a:rPr lang="en-US" dirty="0" smtClean="0"/>
              <a:t>Then we only need to do this for each 2 new additions…</a:t>
            </a:r>
          </a:p>
          <a:p>
            <a:endParaRPr lang="en-US" dirty="0" smtClean="0"/>
          </a:p>
          <a:p>
            <a:pPr lvl="5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s://encrypted-tbn1.gstatic.com/images?q=tbn:ANd9GcTz26cFogpoAhAfxhoLajwa6k5bACpDm1NeiAMA4QdeQ6iiXRVh"/>
          <p:cNvSpPr>
            <a:spLocks noChangeAspect="1" noChangeArrowheads="1"/>
          </p:cNvSpPr>
          <p:nvPr/>
        </p:nvSpPr>
        <p:spPr bwMode="auto">
          <a:xfrm>
            <a:off x="63500" y="-136525"/>
            <a:ext cx="5876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05" y="3285445"/>
            <a:ext cx="569852" cy="7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34295" y="3097764"/>
            <a:ext cx="2024020" cy="946369"/>
            <a:chOff x="2234295" y="3097764"/>
            <a:chExt cx="2024020" cy="94636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844" y="3735272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251" y="3441406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496" y="3097764"/>
              <a:ext cx="710819" cy="946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34295" y="3546263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        =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8315" y="2882111"/>
            <a:ext cx="2235386" cy="1162022"/>
            <a:chOff x="4258315" y="2882111"/>
            <a:chExt cx="2235386" cy="1162022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05" y="2882111"/>
              <a:ext cx="872796" cy="1162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698" y="3700979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05" y="3407113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258315" y="3545885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        =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0582" y="2605037"/>
            <a:ext cx="2499377" cy="1498011"/>
            <a:chOff x="6550582" y="2605037"/>
            <a:chExt cx="2499377" cy="1498011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1" y="2605037"/>
              <a:ext cx="1125158" cy="149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928" y="3719706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335" y="3425840"/>
              <a:ext cx="486032" cy="27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550582" y="3519474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        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7" y="118836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Perhaps a pitcher that holds 6 drinks (2 more than original would be better)</a:t>
            </a:r>
          </a:p>
          <a:p>
            <a:pPr lvl="1"/>
            <a:r>
              <a:rPr lang="en-US" dirty="0" smtClean="0"/>
              <a:t>Then we only need to do this for each 2 new additions…</a:t>
            </a:r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Or maybe getting a pitcher that can hold </a:t>
            </a:r>
            <a:br>
              <a:rPr lang="en-US" dirty="0" smtClean="0"/>
            </a:br>
            <a:r>
              <a:rPr lang="en-US" dirty="0" smtClean="0"/>
              <a:t>twice as much would be better</a:t>
            </a:r>
          </a:p>
          <a:p>
            <a:endParaRPr lang="en-US" dirty="0"/>
          </a:p>
        </p:txBody>
      </p:sp>
      <p:sp>
        <p:nvSpPr>
          <p:cNvPr id="4" name="AutoShape 2" descr="https://encrypted-tbn1.gstatic.com/images?q=tbn:ANd9GcTz26cFogpoAhAfxhoLajwa6k5bACpDm1NeiAMA4QdeQ6iiXRVh"/>
          <p:cNvSpPr>
            <a:spLocks noChangeAspect="1" noChangeArrowheads="1"/>
          </p:cNvSpPr>
          <p:nvPr/>
        </p:nvSpPr>
        <p:spPr bwMode="auto">
          <a:xfrm>
            <a:off x="63500" y="-136525"/>
            <a:ext cx="58769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44" y="3735272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51" y="3441406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05" y="3285445"/>
            <a:ext cx="569852" cy="7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96" y="3097764"/>
            <a:ext cx="710819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05" y="2882111"/>
            <a:ext cx="872796" cy="1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605037"/>
            <a:ext cx="1125158" cy="149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98" y="3700979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05" y="3407113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28" y="3719706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35" y="3425840"/>
            <a:ext cx="486032" cy="2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4295" y="354626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  =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58315" y="354588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  =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50582" y="351947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  =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46" y="5879598"/>
            <a:ext cx="569852" cy="7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76698" y="5476264"/>
            <a:ext cx="1706679" cy="1162022"/>
            <a:chOff x="4676698" y="5476264"/>
            <a:chExt cx="1706679" cy="1162022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581" y="5476264"/>
              <a:ext cx="872796" cy="1162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76698" y="588961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* 2   =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43184" y="4543838"/>
            <a:ext cx="2589721" cy="2255281"/>
            <a:chOff x="6443184" y="4543838"/>
            <a:chExt cx="2589721" cy="2255281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960" y="4543838"/>
              <a:ext cx="1693945" cy="225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43184" y="588961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* 2   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89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Assignment 7 is posted</a:t>
            </a:r>
          </a:p>
          <a:p>
            <a:pPr lvl="1"/>
            <a:r>
              <a:rPr lang="en-US" dirty="0"/>
              <a:t>Due soon: </a:t>
            </a:r>
            <a:r>
              <a:rPr lang="en-US" dirty="0" smtClean="0"/>
              <a:t>Wednesday, April 2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Assignment 8 is posted</a:t>
            </a:r>
          </a:p>
          <a:p>
            <a:pPr lvl="1"/>
            <a:r>
              <a:rPr lang="en-US" dirty="0"/>
              <a:t>Due Thursday, April 3</a:t>
            </a:r>
          </a:p>
          <a:p>
            <a:pPr lvl="1"/>
            <a:endParaRPr lang="en-US" dirty="0"/>
          </a:p>
          <a:p>
            <a:r>
              <a:rPr lang="en-US" dirty="0"/>
              <a:t>Assignment 9 is posted</a:t>
            </a:r>
          </a:p>
          <a:p>
            <a:pPr lvl="1"/>
            <a:r>
              <a:rPr lang="en-US" dirty="0"/>
              <a:t>Due Thursday, April </a:t>
            </a:r>
            <a:r>
              <a:rPr lang="en-US" dirty="0" smtClean="0"/>
              <a:t>10</a:t>
            </a:r>
          </a:p>
          <a:p>
            <a:pPr lvl="1"/>
            <a:endParaRPr lang="en-US" dirty="0"/>
          </a:p>
          <a:p>
            <a:pPr lvl="4"/>
            <a:r>
              <a:rPr lang="en-US" dirty="0" smtClean="0"/>
              <a:t>Check D2L to confirm all due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In-Class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Assume it takes 10 minutes of preparation time each time we have to get a new pitcher (a</a:t>
            </a:r>
            <a:r>
              <a:rPr lang="en-US" sz="1600" dirty="0" smtClean="0"/>
              <a:t>nd 1 minute to prepare/place out things for each guest)</a:t>
            </a:r>
          </a:p>
          <a:p>
            <a:pPr lvl="2"/>
            <a:r>
              <a:rPr lang="en-US" sz="1400" dirty="0" smtClean="0"/>
              <a:t>4 minutes originally, 5+10 minutes with late addition, 6+10 minutes if another…</a:t>
            </a:r>
          </a:p>
          <a:p>
            <a:endParaRPr lang="en-US" sz="1800" dirty="0" smtClean="0"/>
          </a:p>
          <a:p>
            <a:r>
              <a:rPr lang="en-US" sz="1800" dirty="0" smtClean="0"/>
              <a:t>Which solution will be the better option for saving time as the number of guests (</a:t>
            </a:r>
            <a:r>
              <a:rPr lang="en-US" sz="1800" i="1" dirty="0" smtClean="0"/>
              <a:t>n</a:t>
            </a:r>
            <a:r>
              <a:rPr lang="en-US" sz="1800" dirty="0" smtClean="0"/>
              <a:t>) increases? </a:t>
            </a:r>
          </a:p>
          <a:p>
            <a:pPr lvl="1"/>
            <a:r>
              <a:rPr lang="en-US" sz="1600" dirty="0"/>
              <a:t>Increasing the pitcher size by 2 each as needed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or Doubling </a:t>
            </a:r>
            <a:r>
              <a:rPr lang="en-US" sz="1600" dirty="0"/>
              <a:t>the pitcher size as needed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r>
              <a:rPr lang="en-US" sz="1400" dirty="0" smtClean="0"/>
              <a:t>Assume </a:t>
            </a:r>
            <a:r>
              <a:rPr lang="en-US" sz="1400" i="1" dirty="0" smtClean="0"/>
              <a:t>n</a:t>
            </a:r>
            <a:r>
              <a:rPr lang="en-US" sz="1400" dirty="0" smtClean="0"/>
              <a:t> increments by 1 for an undetermined amount of time.</a:t>
            </a:r>
          </a:p>
          <a:p>
            <a:pPr lvl="1"/>
            <a:r>
              <a:rPr lang="en-US" sz="1400" dirty="0" smtClean="0"/>
              <a:t>Assume our party size could get huge (to unknown large maximum)</a:t>
            </a:r>
          </a:p>
          <a:p>
            <a:pPr lvl="1"/>
            <a:r>
              <a:rPr lang="en-US" sz="1400" dirty="0" smtClean="0"/>
              <a:t>Cannot use a pitcher size of infinity or 5 million or whatever without a need for it</a:t>
            </a:r>
          </a:p>
          <a:p>
            <a:endParaRPr lang="en-US" sz="1800" dirty="0"/>
          </a:p>
          <a:p>
            <a:r>
              <a:rPr lang="en-US" sz="1800" dirty="0" smtClean="0"/>
              <a:t>Discuss in groups of 3 or 4</a:t>
            </a:r>
            <a:endParaRPr lang="en-US" sz="1600" dirty="0" smtClean="0"/>
          </a:p>
          <a:p>
            <a:pPr lvl="1"/>
            <a:r>
              <a:rPr lang="en-US" sz="1600" dirty="0" smtClean="0"/>
              <a:t>Elect someone to write it up (.txt file) for discussion</a:t>
            </a:r>
            <a:endParaRPr lang="en-US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6" y="3690526"/>
            <a:ext cx="441415" cy="5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22" y="3569963"/>
            <a:ext cx="676078" cy="9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783" y="3835355"/>
            <a:ext cx="83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* 2   =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759" y="2926124"/>
            <a:ext cx="378954" cy="2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4166" y="2632258"/>
            <a:ext cx="378954" cy="2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6399" y="2607997"/>
            <a:ext cx="444308" cy="5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2137" y="2557186"/>
            <a:ext cx="554219" cy="7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5528520" y="2698427"/>
            <a:ext cx="124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         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some of the solutions proposed</a:t>
            </a:r>
            <a:endParaRPr lang="en-US" dirty="0"/>
          </a:p>
        </p:txBody>
      </p:sp>
      <p:pic>
        <p:nvPicPr>
          <p:cNvPr id="5122" name="Picture 2" descr="http://imgur.com/qfXwM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93" y="2514600"/>
            <a:ext cx="58769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Pitcher Pour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Pitcher Class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“Official”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next presentation (mostly)</a:t>
            </a:r>
          </a:p>
          <a:p>
            <a:endParaRPr lang="en-US" dirty="0"/>
          </a:p>
          <a:p>
            <a:r>
              <a:rPr lang="en-US" dirty="0" smtClean="0"/>
              <a:t>Now let’s think about some code</a:t>
            </a:r>
          </a:p>
          <a:p>
            <a:endParaRPr lang="en-US" dirty="0"/>
          </a:p>
          <a:p>
            <a:r>
              <a:rPr lang="en-US" dirty="0" smtClean="0"/>
              <a:t>We want to make a Pitcher class</a:t>
            </a:r>
          </a:p>
          <a:p>
            <a:pPr lvl="1"/>
            <a:r>
              <a:rPr lang="en-US" dirty="0" smtClean="0"/>
              <a:t>sort of a dynamic array class</a:t>
            </a:r>
          </a:p>
          <a:p>
            <a:pPr lvl="1"/>
            <a:r>
              <a:rPr lang="en-US" dirty="0" smtClean="0"/>
              <a:t>but no array (to start with)</a:t>
            </a:r>
          </a:p>
        </p:txBody>
      </p:sp>
    </p:spTree>
    <p:extLst>
      <p:ext uri="{BB962C8B-B14F-4D97-AF65-F5344CB8AC3E}">
        <p14:creationId xmlns:p14="http://schemas.microsoft.com/office/powerpoint/2010/main" val="25566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pitcher needs to have 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Max number of drinks </a:t>
            </a:r>
            <a:br>
              <a:rPr lang="en-US" dirty="0" smtClean="0"/>
            </a:br>
            <a:r>
              <a:rPr lang="en-US" dirty="0" smtClean="0"/>
              <a:t>it can hold</a:t>
            </a:r>
          </a:p>
          <a:p>
            <a:pPr lvl="2"/>
            <a:r>
              <a:rPr lang="en-US" dirty="0" smtClean="0"/>
              <a:t>Member variable 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m_capacity</a:t>
            </a:r>
            <a:endParaRPr lang="en-US" dirty="0" smtClean="0"/>
          </a:p>
          <a:p>
            <a:pPr lvl="2"/>
            <a:r>
              <a:rPr lang="en-US" dirty="0"/>
              <a:t>Default initial capacity is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Some tea in it</a:t>
            </a:r>
          </a:p>
          <a:p>
            <a:pPr lvl="2"/>
            <a:r>
              <a:rPr lang="en-US" dirty="0" smtClean="0"/>
              <a:t>The amount used </a:t>
            </a:r>
          </a:p>
          <a:p>
            <a:pPr lvl="3"/>
            <a:r>
              <a:rPr lang="en-US" dirty="0" smtClean="0"/>
              <a:t>Number of drinks currently held</a:t>
            </a:r>
          </a:p>
          <a:p>
            <a:pPr lvl="2"/>
            <a:r>
              <a:rPr lang="en-US" dirty="0" smtClean="0"/>
              <a:t>Member variable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337773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183761"/>
            <a:ext cx="1524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2590800"/>
            <a:ext cx="19050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pitcher needs to have 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Max number of drinks </a:t>
            </a:r>
            <a:br>
              <a:rPr lang="en-US" dirty="0" smtClean="0"/>
            </a:br>
            <a:r>
              <a:rPr lang="en-US" dirty="0" smtClean="0"/>
              <a:t>it can hold</a:t>
            </a:r>
          </a:p>
          <a:p>
            <a:pPr lvl="2"/>
            <a:r>
              <a:rPr lang="en-US" dirty="0" smtClean="0"/>
              <a:t>Member variable 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m_capacity</a:t>
            </a:r>
            <a:endParaRPr lang="en-US" dirty="0" smtClean="0"/>
          </a:p>
          <a:p>
            <a:pPr lvl="2"/>
            <a:r>
              <a:rPr lang="en-US" dirty="0"/>
              <a:t>Default initial capacity is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Some tea in it</a:t>
            </a:r>
          </a:p>
          <a:p>
            <a:pPr lvl="2"/>
            <a:r>
              <a:rPr lang="en-US" dirty="0" smtClean="0"/>
              <a:t>The amount used </a:t>
            </a:r>
          </a:p>
          <a:p>
            <a:pPr lvl="3"/>
            <a:r>
              <a:rPr lang="en-US" dirty="0" smtClean="0"/>
              <a:t>Number of drinks currently held</a:t>
            </a:r>
          </a:p>
          <a:p>
            <a:pPr lvl="2"/>
            <a:r>
              <a:rPr lang="en-US" dirty="0" smtClean="0"/>
              <a:t>Member variable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337773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5715000"/>
            <a:ext cx="15240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2895600"/>
            <a:ext cx="19050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header file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pitcher needs to have 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Max number of drinks </a:t>
            </a:r>
            <a:br>
              <a:rPr lang="en-US" dirty="0" smtClean="0"/>
            </a:br>
            <a:r>
              <a:rPr lang="en-US" dirty="0" smtClean="0"/>
              <a:t>it can hold</a:t>
            </a:r>
          </a:p>
          <a:p>
            <a:pPr lvl="2"/>
            <a:r>
              <a:rPr lang="en-US" dirty="0" smtClean="0"/>
              <a:t>Member variable 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m_capacity</a:t>
            </a:r>
            <a:endParaRPr lang="en-US" dirty="0" smtClean="0"/>
          </a:p>
          <a:p>
            <a:pPr lvl="2"/>
            <a:r>
              <a:rPr lang="en-US" dirty="0"/>
              <a:t>Default initial capacity is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Some tea in it</a:t>
            </a:r>
          </a:p>
          <a:p>
            <a:pPr lvl="2"/>
            <a:r>
              <a:rPr lang="en-US" dirty="0" smtClean="0"/>
              <a:t>The amount used </a:t>
            </a:r>
          </a:p>
          <a:p>
            <a:pPr lvl="3"/>
            <a:r>
              <a:rPr lang="en-US" dirty="0" smtClean="0"/>
              <a:t>Number of drinks currently held</a:t>
            </a:r>
          </a:p>
          <a:p>
            <a:pPr lvl="2"/>
            <a:r>
              <a:rPr lang="en-US" dirty="0" smtClean="0"/>
              <a:t>Member variable</a:t>
            </a:r>
          </a:p>
          <a:p>
            <a:pPr lvl="3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3337773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3488561"/>
            <a:ext cx="28956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199" y="3488560"/>
            <a:ext cx="3109173" cy="6262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constructor (</a:t>
            </a:r>
            <a:r>
              <a:rPr lang="en-US" dirty="0" err="1" smtClean="0"/>
              <a:t>cpp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Pitcher constructor</a:t>
            </a:r>
          </a:p>
          <a:p>
            <a:endParaRPr lang="en-US" dirty="0"/>
          </a:p>
          <a:p>
            <a:r>
              <a:rPr lang="en-US" dirty="0" smtClean="0"/>
              <a:t>Initializes the private</a:t>
            </a:r>
            <a:br>
              <a:rPr lang="en-US" dirty="0" smtClean="0"/>
            </a:br>
            <a:r>
              <a:rPr lang="en-US" dirty="0" smtClean="0"/>
              <a:t>member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886200"/>
            <a:ext cx="3310522" cy="14773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what goes here ?</a:t>
            </a:r>
          </a:p>
          <a:p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419600"/>
            <a:ext cx="44196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337773" cy="313932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Recall header file was like so: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constructor (</a:t>
            </a:r>
            <a:r>
              <a:rPr lang="en-US" dirty="0" err="1" smtClean="0"/>
              <a:t>cpp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Pitcher constructor</a:t>
            </a:r>
          </a:p>
          <a:p>
            <a:endParaRPr lang="en-US" dirty="0"/>
          </a:p>
          <a:p>
            <a:r>
              <a:rPr lang="en-US" dirty="0" smtClean="0"/>
              <a:t>Initializes the private</a:t>
            </a:r>
            <a:br>
              <a:rPr lang="en-US" dirty="0" smtClean="0"/>
            </a:br>
            <a:r>
              <a:rPr lang="en-US" dirty="0" smtClean="0"/>
              <a:t>member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886200"/>
            <a:ext cx="3413114" cy="14773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capacity;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0;   </a:t>
            </a:r>
            <a:r>
              <a:rPr lang="en-US" sz="1200" i="1" dirty="0" smtClean="0">
                <a:latin typeface="Comic Sans MS" panose="030F0702030302020204" pitchFamily="66" charset="0"/>
              </a:rPr>
              <a:t> //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size to 0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337773" cy="313932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Recall header file was like so: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: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610" y="4648201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0600" y="3505200"/>
            <a:ext cx="2819400" cy="2343329"/>
            <a:chOff x="4800600" y="3505200"/>
            <a:chExt cx="2819400" cy="2343329"/>
          </a:xfrm>
        </p:grpSpPr>
        <p:sp>
          <p:nvSpPr>
            <p:cNvPr id="5" name="Rounded Rectangle 4"/>
            <p:cNvSpPr/>
            <p:nvPr/>
          </p:nvSpPr>
          <p:spPr>
            <a:xfrm>
              <a:off x="4800600" y="3505200"/>
              <a:ext cx="2617920" cy="3810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0600" y="4648200"/>
              <a:ext cx="2819400" cy="1200329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10400" y="1291824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726" y="570050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discussion was on </a:t>
            </a:r>
          </a:p>
          <a:p>
            <a:pPr lvl="1"/>
            <a:r>
              <a:rPr lang="en-US" dirty="0"/>
              <a:t>Reading Data from a text file</a:t>
            </a:r>
          </a:p>
          <a:p>
            <a:pPr lvl="1"/>
            <a:r>
              <a:rPr lang="en-US" dirty="0"/>
              <a:t>Sorting Data</a:t>
            </a:r>
          </a:p>
          <a:p>
            <a:pPr lvl="1"/>
            <a:r>
              <a:rPr lang="en-US" dirty="0"/>
              <a:t>Searching Data</a:t>
            </a:r>
          </a:p>
          <a:p>
            <a:pPr lvl="1"/>
            <a:r>
              <a:rPr lang="en-US" dirty="0" smtClean="0"/>
              <a:t>Linked Lists</a:t>
            </a:r>
          </a:p>
          <a:p>
            <a:pPr lvl="2"/>
            <a:r>
              <a:rPr lang="en-US" dirty="0" smtClean="0"/>
              <a:t>Single, Double, Circular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610" y="4648201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26430"/>
            <a:ext cx="5029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WAIT! </a:t>
            </a:r>
          </a:p>
          <a:p>
            <a:r>
              <a:rPr lang="en-US" sz="3200" dirty="0" smtClean="0"/>
              <a:t>There is something missing!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79726" y="570050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291824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610" y="4648201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26430"/>
            <a:ext cx="5029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WAIT! </a:t>
            </a:r>
          </a:p>
          <a:p>
            <a:r>
              <a:rPr lang="en-US" sz="3200" dirty="0" smtClean="0"/>
              <a:t>There is something missing!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79726" y="570050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291824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7262E-7 L -0.49323 -0.45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-226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524000"/>
            <a:ext cx="7162800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i="1" dirty="0" smtClean="0">
                <a:latin typeface="Comic Sans MS" panose="030F0702030302020204" pitchFamily="66" charset="0"/>
              </a:rPr>
              <a:t>           Corrections needed here ….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257153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2381429"/>
            <a:ext cx="7010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</a:t>
            </a:r>
            <a:r>
              <a:rPr lang="en-US" dirty="0" err="1" smtClean="0"/>
              <a:t>addTea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522021"/>
            <a:ext cx="7162800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if ( (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+ 1) &gt;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* 2;    </a:t>
            </a:r>
            <a:r>
              <a:rPr lang="en-US" sz="1400" i="1" dirty="0" smtClean="0">
                <a:latin typeface="Comic Sans MS" panose="030F0702030302020204" pitchFamily="66" charset="0"/>
              </a:rPr>
              <a:t>// go with doubling idea here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925" y="1522021"/>
            <a:ext cx="7162800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i="1" dirty="0" smtClean="0">
                <a:latin typeface="Comic Sans MS" panose="030F0702030302020204" pitchFamily="66" charset="0"/>
              </a:rPr>
              <a:t>           Corrections needed here ….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133600"/>
            <a:ext cx="3337773" cy="397031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78045" y="4876800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9007" y="2133600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635" y="1600199"/>
            <a:ext cx="290656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what goes here ?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00198"/>
            <a:ext cx="2468946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what goes here ?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114727"/>
            <a:ext cx="3581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40234" y="2114727"/>
            <a:ext cx="3581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6999" y="2971800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78045" y="4872841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79007" y="2967842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92421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6343" y="1292422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635" y="1600199"/>
            <a:ext cx="290656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return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00198"/>
            <a:ext cx="2468946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what goes here ?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0234" y="2114727"/>
            <a:ext cx="3581400" cy="68580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6999" y="2971800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78045" y="4872841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79007" y="2967842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92421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6343" y="1292422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getters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635" y="1600199"/>
            <a:ext cx="290656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return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00198"/>
            <a:ext cx="2468946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Pitcher::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return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}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99" y="2971800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getCapacity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getSize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78045" y="4872841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79007" y="2967842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92421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6343" y="1292422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Pitcher – 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02139"/>
            <a:ext cx="3504486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33255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7320" y="1386175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691305"/>
            <a:ext cx="4148893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  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what goes here 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40234" y="2207170"/>
            <a:ext cx="4175166" cy="161405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3951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Pitcher – 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02139"/>
            <a:ext cx="3504486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 = 4);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33255"/>
            <a:ext cx="3429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690176"/>
            <a:ext cx="4155305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320" y="1386175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3951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Arrays</a:t>
            </a:r>
          </a:p>
          <a:p>
            <a:pPr lvl="1"/>
            <a:r>
              <a:rPr lang="en-US" dirty="0" smtClean="0"/>
              <a:t>Establishes a setting to talk about how to implement stacks</a:t>
            </a:r>
          </a:p>
          <a:p>
            <a:pPr lvl="2"/>
            <a:r>
              <a:rPr lang="en-US" dirty="0" smtClean="0"/>
              <a:t>transitions to Stack ADT</a:t>
            </a:r>
          </a:p>
          <a:p>
            <a:pPr lvl="2"/>
            <a:endParaRPr lang="en-US" dirty="0"/>
          </a:p>
          <a:p>
            <a:r>
              <a:rPr lang="en-US" dirty="0" smtClean="0"/>
              <a:t>Suggest</a:t>
            </a:r>
          </a:p>
          <a:p>
            <a:pPr lvl="1"/>
            <a:r>
              <a:rPr lang="en-US" dirty="0" smtClean="0"/>
              <a:t>In the background download example: </a:t>
            </a:r>
          </a:p>
          <a:p>
            <a:pPr lvl="2"/>
            <a:r>
              <a:rPr lang="en-US" dirty="0" smtClean="0"/>
              <a:t>DS214_Pitcher from D2L</a:t>
            </a:r>
          </a:p>
          <a:p>
            <a:endParaRPr lang="en-US" dirty="0"/>
          </a:p>
        </p:txBody>
      </p:sp>
      <p:pic>
        <p:nvPicPr>
          <p:cNvPr id="4" name="Picture 2" descr="http://images.moviepilot-cdn.com/the-boxtrolls-24676-1680x1050-get-full-of-whimsy-in-trailer-for-stop-animated-the-boxtrolls.jpeg?width=1680&amp;height=1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64107"/>
            <a:ext cx="2769425" cy="17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3.gstatic.com/images?q=tbn:ANd9GcQ9t-yEqzq3KLyXfyJpVm3gYJD0RruQD8wkmwLIoQlJ7jURyt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assignment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5044971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Pitcher&amp; operator= (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133600"/>
            <a:ext cx="4953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1214260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25" y="3408892"/>
            <a:ext cx="5482591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Pitcher&amp; </a:t>
            </a:r>
            <a:r>
              <a:rPr lang="en-US" dirty="0" smtClean="0">
                <a:latin typeface="Comic Sans MS" panose="030F0702030302020204" pitchFamily="66" charset="0"/>
              </a:rPr>
              <a:t>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what goes here 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20702" y="4038600"/>
            <a:ext cx="6118298" cy="161405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82286" y="32505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assignment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5044971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Pitcher&amp; operator= (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133600"/>
            <a:ext cx="4953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05005" y="1219200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25" y="3408892"/>
            <a:ext cx="5482591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Pitcher&amp; 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2286" y="3250525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525" y="3408892"/>
            <a:ext cx="6213560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bool</a:t>
            </a:r>
            <a:r>
              <a:rPr lang="en-US" dirty="0">
                <a:latin typeface="Comic Sans MS" panose="030F0702030302020204" pitchFamily="66" charset="0"/>
              </a:rPr>
              <a:t> operator==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lhs, 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      what goes here ?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operator ==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492757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friend </a:t>
            </a:r>
            <a:r>
              <a:rPr lang="en-US" dirty="0" err="1" smtClean="0">
                <a:latin typeface="Comic Sans MS" panose="030F0702030302020204" pitchFamily="66" charset="0"/>
              </a:rPr>
              <a:t>bool</a:t>
            </a:r>
            <a:r>
              <a:rPr lang="en-US" dirty="0" smtClean="0">
                <a:latin typeface="Comic Sans MS" panose="030F0702030302020204" pitchFamily="66" charset="0"/>
              </a:rPr>
              <a:t> operator</a:t>
            </a:r>
            <a:r>
              <a:rPr lang="en-US" dirty="0">
                <a:latin typeface="Comic Sans MS" panose="030F0702030302020204" pitchFamily="66" charset="0"/>
              </a:rPr>
              <a:t>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</a:t>
            </a:r>
            <a:r>
              <a:rPr lang="en-US" dirty="0" smtClean="0">
                <a:latin typeface="Comic Sans MS" panose="030F0702030302020204" pitchFamily="66" charset="0"/>
              </a:rPr>
              <a:t>hs, 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234862"/>
            <a:ext cx="7315200" cy="5845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2791" y="1238011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0702" y="4038600"/>
            <a:ext cx="6118298" cy="1614055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16069" y="3730823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operator 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492757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friend </a:t>
            </a:r>
            <a:r>
              <a:rPr lang="en-US" dirty="0" err="1" smtClean="0">
                <a:latin typeface="Comic Sans MS" panose="030F0702030302020204" pitchFamily="66" charset="0"/>
              </a:rPr>
              <a:t>bool</a:t>
            </a:r>
            <a:r>
              <a:rPr lang="en-US" dirty="0" smtClean="0">
                <a:latin typeface="Comic Sans MS" panose="030F0702030302020204" pitchFamily="66" charset="0"/>
              </a:rPr>
              <a:t> operator</a:t>
            </a:r>
            <a:r>
              <a:rPr lang="en-US" dirty="0">
                <a:latin typeface="Comic Sans MS" panose="030F0702030302020204" pitchFamily="66" charset="0"/>
              </a:rPr>
              <a:t>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</a:t>
            </a:r>
            <a:r>
              <a:rPr lang="en-US" dirty="0" smtClean="0">
                <a:latin typeface="Comic Sans MS" panose="030F0702030302020204" pitchFamily="66" charset="0"/>
              </a:rPr>
              <a:t>hs, </a:t>
            </a:r>
            <a:r>
              <a:rPr lang="en-US" dirty="0" err="1" smtClean="0">
                <a:latin typeface="Comic Sans MS" panose="030F0702030302020204" pitchFamily="66" charset="0"/>
              </a:rPr>
              <a:t>const</a:t>
            </a:r>
            <a:r>
              <a:rPr lang="en-US" dirty="0" smtClean="0">
                <a:latin typeface="Comic Sans MS" panose="030F0702030302020204" pitchFamily="66" charset="0"/>
              </a:rPr>
              <a:t> Pitcher&amp; </a:t>
            </a:r>
            <a:r>
              <a:rPr lang="en-US" dirty="0" err="1" smtClean="0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234862"/>
            <a:ext cx="7315200" cy="5845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2791" y="1238011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25" y="3408892"/>
            <a:ext cx="6213560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bool</a:t>
            </a:r>
            <a:r>
              <a:rPr lang="en-US" dirty="0">
                <a:latin typeface="Comic Sans MS" panose="030F0702030302020204" pitchFamily="66" charset="0"/>
              </a:rPr>
              <a:t> operator==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lhs, 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bool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retVal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= false;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if (</a:t>
            </a:r>
            <a:r>
              <a:rPr lang="en-US" dirty="0" err="1" smtClean="0">
                <a:latin typeface="Comic Sans MS" panose="030F0702030302020204" pitchFamily="66" charset="0"/>
              </a:rPr>
              <a:t>lhs.m_size</a:t>
            </a:r>
            <a:r>
              <a:rPr lang="en-US" dirty="0" smtClean="0">
                <a:latin typeface="Comic Sans MS" panose="030F0702030302020204" pitchFamily="66" charset="0"/>
              </a:rPr>
              <a:t> ==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retVal</a:t>
            </a:r>
            <a:r>
              <a:rPr lang="en-US" dirty="0" smtClean="0">
                <a:latin typeface="Comic Sans MS" panose="030F0702030302020204" pitchFamily="66" charset="0"/>
              </a:rPr>
              <a:t> = true;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return </a:t>
            </a:r>
            <a:r>
              <a:rPr lang="en-US" dirty="0" err="1" smtClean="0">
                <a:latin typeface="Comic Sans MS" panose="030F0702030302020204" pitchFamily="66" charset="0"/>
              </a:rPr>
              <a:t>retVal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705511"/>
            <a:ext cx="35349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 size (contents) matters  for equality</a:t>
            </a:r>
          </a:p>
          <a:p>
            <a:r>
              <a:rPr lang="en-US" sz="1600" i="1" dirty="0" smtClean="0"/>
              <a:t>Capacity does not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6069" y="3730823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Pitcher Pour</a:t>
            </a:r>
          </a:p>
          <a:p>
            <a:pPr lvl="2"/>
            <a:r>
              <a:rPr lang="en-US" dirty="0"/>
              <a:t>Pitcher Class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because we want to see an example of a dynamic array…</a:t>
            </a:r>
          </a:p>
          <a:p>
            <a:endParaRPr lang="en-US" dirty="0" smtClean="0"/>
          </a:p>
          <a:p>
            <a:r>
              <a:rPr lang="en-US" dirty="0" smtClean="0"/>
              <a:t>We need to change the story a little…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c00.deviantart.net/fs71/f/2012/262/1/3/snowfall_animated_gif_by_retsamys-d5f8kxr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requires some creative thought…</a:t>
            </a:r>
          </a:p>
          <a:p>
            <a:pPr lvl="1"/>
            <a:r>
              <a:rPr lang="en-US" dirty="0" smtClean="0"/>
              <a:t>because pitchers hold liquid normally…</a:t>
            </a:r>
          </a:p>
          <a:p>
            <a:pPr lvl="1"/>
            <a:endParaRPr lang="en-US" dirty="0"/>
          </a:p>
          <a:p>
            <a:r>
              <a:rPr lang="en-US" dirty="0" smtClean="0"/>
              <a:t>It is pretty cold here…</a:t>
            </a:r>
          </a:p>
          <a:p>
            <a:pPr lvl="1"/>
            <a:r>
              <a:rPr lang="en-US" dirty="0" smtClean="0"/>
              <a:t>I think our tea has frozen</a:t>
            </a:r>
          </a:p>
          <a:p>
            <a:pPr lvl="1"/>
            <a:r>
              <a:rPr lang="en-US" dirty="0" smtClean="0"/>
              <a:t>So each serving is now an ice cube</a:t>
            </a:r>
          </a:p>
          <a:p>
            <a:pPr lvl="1"/>
            <a:endParaRPr lang="en-US" dirty="0"/>
          </a:p>
          <a:p>
            <a:r>
              <a:rPr lang="en-US" dirty="0" smtClean="0"/>
              <a:t>To make it interesting</a:t>
            </a:r>
          </a:p>
          <a:p>
            <a:pPr lvl="1"/>
            <a:r>
              <a:rPr lang="en-US" dirty="0" smtClean="0"/>
              <a:t>Let’s say each ice cube has a flavor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Enumerated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header let’s add a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59566"/>
            <a:ext cx="7447873" cy="406265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enum</a:t>
            </a:r>
            <a:r>
              <a:rPr lang="en-US" sz="2000" dirty="0" smtClean="0">
                <a:latin typeface="Comic Sans MS" panose="030F0702030302020204" pitchFamily="66" charset="0"/>
              </a:rPr>
              <a:t> Flavor { </a:t>
            </a:r>
            <a:r>
              <a:rPr lang="en-US" sz="2000" dirty="0" err="1" smtClean="0">
                <a:latin typeface="Comic Sans MS" panose="030F0702030302020204" pitchFamily="66" charset="0"/>
              </a:rPr>
              <a:t>noFlavorSet</a:t>
            </a:r>
            <a:r>
              <a:rPr lang="en-US" sz="2000" dirty="0" smtClean="0">
                <a:latin typeface="Comic Sans MS" panose="030F0702030302020204" pitchFamily="66" charset="0"/>
              </a:rPr>
              <a:t> = -1,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                        raspberry, peach, lemon, grape, strawberry };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362200"/>
            <a:ext cx="8229600" cy="9906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8907" y="1949203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with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pitcher already has 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Size</a:t>
            </a:r>
          </a:p>
          <a:p>
            <a:r>
              <a:rPr lang="en-US" dirty="0" smtClean="0"/>
              <a:t>Let’s make an array to keep track of each flavor of each serving (each ice cube)</a:t>
            </a:r>
          </a:p>
          <a:p>
            <a:r>
              <a:rPr lang="en-US" dirty="0" smtClean="0"/>
              <a:t>So add another member variable:</a:t>
            </a:r>
          </a:p>
          <a:p>
            <a:pPr lvl="1"/>
            <a:r>
              <a:rPr lang="en-US" dirty="0" err="1" smtClean="0"/>
              <a:t>mp_serving</a:t>
            </a:r>
            <a:endParaRPr lang="en-US" dirty="0" smtClean="0"/>
          </a:p>
          <a:p>
            <a:pPr lvl="1"/>
            <a:r>
              <a:rPr lang="en-US" dirty="0" smtClean="0"/>
              <a:t>of type Flavor*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875531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Flavor*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capacity = </a:t>
            </a:r>
            <a:r>
              <a:rPr lang="en-US" dirty="0" smtClean="0">
                <a:latin typeface="Comic Sans MS" panose="030F0702030302020204" pitchFamily="66" charset="0"/>
              </a:rPr>
              <a:t>4);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5257800"/>
            <a:ext cx="30480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4254691"/>
            <a:ext cx="32766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7448" y="1752600"/>
            <a:ext cx="4193777" cy="92333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enum</a:t>
            </a:r>
            <a:r>
              <a:rPr lang="en-US" dirty="0" smtClean="0">
                <a:latin typeface="Comic Sans MS" panose="030F0702030302020204" pitchFamily="66" charset="0"/>
              </a:rPr>
              <a:t> Flavor { </a:t>
            </a:r>
            <a:r>
              <a:rPr lang="en-US" dirty="0" err="1" smtClean="0">
                <a:latin typeface="Comic Sans MS" panose="030F0702030302020204" pitchFamily="66" charset="0"/>
              </a:rPr>
              <a:t>noFlavorSet</a:t>
            </a:r>
            <a:r>
              <a:rPr lang="en-US" dirty="0" smtClean="0">
                <a:latin typeface="Comic Sans MS" panose="030F0702030302020204" pitchFamily="66" charset="0"/>
              </a:rPr>
              <a:t> = -1,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           raspberry, peach, lemon,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                 grape, strawberry 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7757" y="1442237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865911"/>
            <a:ext cx="162576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Pitcher – 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need to modify some functions now</a:t>
            </a:r>
          </a:p>
          <a:p>
            <a:endParaRPr lang="en-US" dirty="0"/>
          </a:p>
          <a:p>
            <a:r>
              <a:rPr lang="en-US" dirty="0" smtClean="0"/>
              <a:t>First create a function to allocate memory and “save things” when more memory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Dynamic Arrays</a:t>
            </a:r>
          </a:p>
          <a:p>
            <a:pPr lvl="2"/>
            <a:r>
              <a:rPr lang="en-US" dirty="0" smtClean="0"/>
              <a:t>Setup</a:t>
            </a:r>
          </a:p>
          <a:p>
            <a:pPr lvl="2"/>
            <a:r>
              <a:rPr lang="en-US" dirty="0" smtClean="0"/>
              <a:t>Pitcher Pour</a:t>
            </a:r>
          </a:p>
          <a:p>
            <a:pPr lvl="2"/>
            <a:r>
              <a:rPr lang="en-US" dirty="0" smtClean="0"/>
              <a:t>Pitcher Class</a:t>
            </a:r>
          </a:p>
          <a:p>
            <a:pPr lvl="2"/>
            <a:r>
              <a:rPr lang="en-US" dirty="0" smtClean="0"/>
              <a:t>Ice Cube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Flavor*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</a:t>
            </a:r>
            <a:r>
              <a:rPr lang="en-US" sz="1400" dirty="0" smtClean="0">
                <a:latin typeface="Comic Sans MS" panose="030F0702030302020204" pitchFamily="66" charset="0"/>
              </a:rPr>
              <a:t>Flavor[n];     </a:t>
            </a:r>
            <a:r>
              <a:rPr lang="en-US" sz="1100" i="1" dirty="0" smtClean="0">
                <a:latin typeface="Comic Sans MS" panose="030F0702030302020204" pitchFamily="66" charset="0"/>
              </a:rPr>
              <a:t>//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alloc</a:t>
            </a:r>
            <a:r>
              <a:rPr lang="en-US" sz="1100" i="1" dirty="0" smtClean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905000"/>
            <a:ext cx="5715000" cy="533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</a:t>
            </a:r>
            <a:r>
              <a:rPr lang="en-US" sz="1400" dirty="0" smtClean="0">
                <a:latin typeface="Comic Sans MS" panose="030F0702030302020204" pitchFamily="66" charset="0"/>
              </a:rPr>
              <a:t>Flavor[n];     </a:t>
            </a:r>
            <a:r>
              <a:rPr lang="en-US" sz="1100" i="1" dirty="0" smtClean="0">
                <a:latin typeface="Comic Sans MS" panose="030F0702030302020204" pitchFamily="66" charset="0"/>
              </a:rPr>
              <a:t>//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alloc</a:t>
            </a:r>
            <a:r>
              <a:rPr lang="en-US" sz="1100" i="1" dirty="0" smtClean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438400"/>
            <a:ext cx="5715000" cy="1828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</a:t>
            </a:r>
            <a:r>
              <a:rPr lang="en-US" sz="1400" dirty="0" smtClean="0">
                <a:latin typeface="Comic Sans MS" panose="030F0702030302020204" pitchFamily="66" charset="0"/>
              </a:rPr>
              <a:t>Flavor[n];     </a:t>
            </a:r>
            <a:r>
              <a:rPr lang="en-US" sz="1100" i="1" dirty="0" smtClean="0">
                <a:latin typeface="Comic Sans MS" panose="030F0702030302020204" pitchFamily="66" charset="0"/>
              </a:rPr>
              <a:t>//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alloc</a:t>
            </a:r>
            <a:r>
              <a:rPr lang="en-US" sz="1100" i="1" dirty="0" smtClean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191000"/>
            <a:ext cx="5715000" cy="533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Pitcher::</a:t>
            </a:r>
            <a:r>
              <a:rPr lang="en-US" dirty="0" err="1" smtClean="0"/>
              <a:t>growPitcher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065810" cy="413959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void </a:t>
            </a:r>
            <a:r>
              <a:rPr lang="en-US" sz="1400" dirty="0" smtClean="0">
                <a:latin typeface="Comic Sans MS" panose="030F0702030302020204" pitchFamily="66" charset="0"/>
              </a:rPr>
              <a:t>Pitcher::</a:t>
            </a:r>
            <a:r>
              <a:rPr lang="en-US" sz="1400" dirty="0" err="1" smtClean="0">
                <a:latin typeface="Comic Sans MS" panose="030F0702030302020204" pitchFamily="66" charset="0"/>
              </a:rPr>
              <a:t>growPitcher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n, </a:t>
            </a:r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copy)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*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 = new </a:t>
            </a:r>
            <a:r>
              <a:rPr lang="en-US" sz="1400" dirty="0" smtClean="0">
                <a:latin typeface="Comic Sans MS" panose="030F0702030302020204" pitchFamily="66" charset="0"/>
              </a:rPr>
              <a:t>Flavor[n];     </a:t>
            </a:r>
            <a:r>
              <a:rPr lang="en-US" sz="1100" i="1" dirty="0" smtClean="0">
                <a:latin typeface="Comic Sans MS" panose="030F0702030302020204" pitchFamily="66" charset="0"/>
              </a:rPr>
              <a:t>//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alloc</a:t>
            </a:r>
            <a:r>
              <a:rPr lang="en-US" sz="1100" i="1" dirty="0" smtClean="0">
                <a:latin typeface="Comic Sans MS" panose="030F0702030302020204" pitchFamily="66" charset="0"/>
              </a:rPr>
              <a:t> memory</a:t>
            </a:r>
            <a:endParaRPr lang="en-US" sz="1400" i="1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if copy is true, loop to copy elements in </a:t>
            </a:r>
            <a:r>
              <a:rPr lang="en-US" sz="1100" i="1" dirty="0" err="1">
                <a:latin typeface="Comic Sans MS" panose="030F0702030302020204" pitchFamily="66" charset="0"/>
              </a:rPr>
              <a:t>mp_array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if </a:t>
            </a:r>
            <a:r>
              <a:rPr lang="en-US" sz="1400" dirty="0">
                <a:latin typeface="Comic Sans MS" panose="030F0702030302020204" pitchFamily="66" charset="0"/>
              </a:rPr>
              <a:t>(true == copy)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nn-NO" sz="1400" dirty="0" smtClean="0">
                <a:latin typeface="Comic Sans MS" panose="030F0702030302020204" pitchFamily="66" charset="0"/>
              </a:rPr>
              <a:t>        for(int </a:t>
            </a:r>
            <a:r>
              <a:rPr lang="nn-NO" sz="1400" dirty="0">
                <a:latin typeface="Comic Sans MS" panose="030F0702030302020204" pitchFamily="66" charset="0"/>
              </a:rPr>
              <a:t>i=0; i &lt; m_size; i++)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newArr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delete </a:t>
            </a:r>
            <a:r>
              <a:rPr lang="en-US" sz="1400" dirty="0">
                <a:latin typeface="Comic Sans MS" panose="030F0702030302020204" pitchFamily="66" charset="0"/>
              </a:rPr>
              <a:t>[]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; </a:t>
            </a:r>
            <a:r>
              <a:rPr lang="en-US" sz="1100" i="1" dirty="0">
                <a:latin typeface="Comic Sans MS" panose="030F0702030302020204" pitchFamily="66" charset="0"/>
              </a:rPr>
              <a:t>// free memory </a:t>
            </a:r>
            <a:r>
              <a:rPr lang="en-US" sz="1100" i="1" dirty="0" smtClean="0">
                <a:latin typeface="Comic Sans MS" panose="030F0702030302020204" pitchFamily="66" charset="0"/>
              </a:rPr>
              <a:t>used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// </a:t>
            </a:r>
            <a:r>
              <a:rPr lang="en-US" sz="1100" i="1" dirty="0">
                <a:latin typeface="Comic Sans MS" panose="030F0702030302020204" pitchFamily="66" charset="0"/>
              </a:rPr>
              <a:t>Assign </a:t>
            </a:r>
            <a:r>
              <a:rPr lang="en-US" sz="1100" i="1" dirty="0" err="1">
                <a:latin typeface="Comic Sans MS" panose="030F0702030302020204" pitchFamily="66" charset="0"/>
              </a:rPr>
              <a:t>newArr</a:t>
            </a:r>
            <a:r>
              <a:rPr lang="en-US" sz="1100" i="1" dirty="0">
                <a:latin typeface="Comic Sans MS" panose="030F0702030302020204" pitchFamily="66" charset="0"/>
              </a:rPr>
              <a:t> to </a:t>
            </a:r>
            <a:r>
              <a:rPr lang="en-US" sz="1100" i="1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>
                <a:latin typeface="Comic Sans MS" panose="030F0702030302020204" pitchFamily="66" charset="0"/>
              </a:rPr>
              <a:t>and Update capacity to n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mp_serving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newArr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</a:t>
            </a:r>
            <a:r>
              <a:rPr lang="en-US" sz="1400" dirty="0" err="1" smtClean="0">
                <a:latin typeface="Comic Sans MS" panose="030F0702030302020204" pitchFamily="66" charset="0"/>
              </a:rPr>
              <a:t>m_capacity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n;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722420"/>
            <a:ext cx="5715000" cy="7639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882" y="5532549"/>
            <a:ext cx="1754006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371600"/>
            <a:ext cx="6546532" cy="1508105"/>
            <a:chOff x="2438400" y="1371600"/>
            <a:chExt cx="6546532" cy="1508105"/>
          </a:xfrm>
        </p:grpSpPr>
        <p:sp>
          <p:nvSpPr>
            <p:cNvPr id="7" name="TextBox 6"/>
            <p:cNvSpPr txBox="1"/>
            <p:nvPr/>
          </p:nvSpPr>
          <p:spPr>
            <a:xfrm>
              <a:off x="6096000" y="1371600"/>
              <a:ext cx="2888932" cy="1508105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latin typeface="Comic Sans MS" panose="030F0702030302020204" pitchFamily="66" charset="0"/>
                </a:rPr>
                <a:t>// should also initialize all elements </a:t>
              </a:r>
            </a:p>
            <a:p>
              <a:r>
                <a:rPr lang="en-US" sz="1100" i="1" dirty="0" smtClean="0">
                  <a:latin typeface="Comic Sans MS" panose="030F0702030302020204" pitchFamily="66" charset="0"/>
                </a:rPr>
                <a:t>// to invalid state – as a safety</a:t>
              </a:r>
              <a:endParaRPr lang="en-US" sz="1100" i="1" dirty="0">
                <a:latin typeface="Comic Sans MS" panose="030F0702030302020204" pitchFamily="66" charset="0"/>
              </a:endParaRPr>
            </a:p>
            <a:p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nn-NO" sz="1400" dirty="0" smtClean="0">
                  <a:latin typeface="Comic Sans MS" panose="030F0702030302020204" pitchFamily="66" charset="0"/>
                </a:rPr>
                <a:t>        for(int </a:t>
              </a:r>
              <a:r>
                <a:rPr lang="nn-NO" sz="1400" dirty="0">
                  <a:latin typeface="Comic Sans MS" panose="030F0702030302020204" pitchFamily="66" charset="0"/>
                </a:rPr>
                <a:t>i=0; i &lt; </a:t>
              </a:r>
              <a:r>
                <a:rPr lang="nn-NO" sz="1400" dirty="0" smtClean="0">
                  <a:latin typeface="Comic Sans MS" panose="030F0702030302020204" pitchFamily="66" charset="0"/>
                </a:rPr>
                <a:t>m_n; </a:t>
              </a:r>
              <a:r>
                <a:rPr lang="nn-NO" sz="1400" dirty="0">
                  <a:latin typeface="Comic Sans MS" panose="030F0702030302020204" pitchFamily="66" charset="0"/>
                </a:rPr>
                <a:t>i++)</a:t>
              </a: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{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   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newArr</a:t>
              </a:r>
              <a:r>
                <a:rPr lang="en-US" sz="1400" dirty="0" smtClean="0">
                  <a:latin typeface="Comic Sans MS" panose="030F0702030302020204" pitchFamily="66" charset="0"/>
                </a:rPr>
                <a:t>[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i</a:t>
              </a:r>
              <a:r>
                <a:rPr lang="en-US" sz="1400" dirty="0">
                  <a:latin typeface="Comic Sans MS" panose="030F0702030302020204" pitchFamily="66" charset="0"/>
                </a:rPr>
                <a:t>] </a:t>
              </a:r>
              <a:r>
                <a:rPr lang="en-US" sz="1400" dirty="0" smtClean="0">
                  <a:latin typeface="Comic Sans MS" panose="030F0702030302020204" pitchFamily="66" charset="0"/>
                </a:rPr>
                <a:t>= </a:t>
              </a:r>
              <a:r>
                <a:rPr lang="en-US" sz="1400" dirty="0" err="1" smtClean="0">
                  <a:latin typeface="Comic Sans MS" panose="030F0702030302020204" pitchFamily="66" charset="0"/>
                </a:rPr>
                <a:t>noFlavorSet</a:t>
              </a:r>
              <a:r>
                <a:rPr lang="en-US" sz="1400" dirty="0" smtClean="0">
                  <a:latin typeface="Comic Sans MS" panose="030F0702030302020204" pitchFamily="66" charset="0"/>
                </a:rPr>
                <a:t>;</a:t>
              </a:r>
              <a:endParaRPr lang="en-US" sz="1400" dirty="0"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latin typeface="Comic Sans MS" panose="030F0702030302020204" pitchFamily="66" charset="0"/>
                </a:rPr>
                <a:t>        }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800600" y="1371600"/>
              <a:ext cx="1295400" cy="914400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00600" y="2286000"/>
              <a:ext cx="1295400" cy="593705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438400" y="2286000"/>
              <a:ext cx="2362200" cy="152400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6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constructor,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allocate memory 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38864"/>
            <a:ext cx="3413114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capacity;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0;   </a:t>
            </a:r>
            <a:r>
              <a:rPr lang="en-US" sz="1200" i="1" dirty="0" smtClean="0">
                <a:latin typeface="Comic Sans MS" panose="030F0702030302020204" pitchFamily="66" charset="0"/>
              </a:rPr>
              <a:t> //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size to 0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338864"/>
            <a:ext cx="4112023" cy="33547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capacity)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 = NULL;  </a:t>
            </a:r>
            <a:r>
              <a:rPr lang="en-US" sz="1200" i="1" dirty="0" smtClean="0">
                <a:latin typeface="Comic Sans MS" panose="030F0702030302020204" pitchFamily="66" charset="0"/>
              </a:rPr>
              <a:t>// always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ptrs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(capacity, false);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>
                <a:latin typeface="Comic Sans MS" panose="030F0702030302020204" pitchFamily="66" charset="0"/>
              </a:rPr>
              <a:t>m_size</a:t>
            </a:r>
            <a:r>
              <a:rPr lang="en-US" dirty="0">
                <a:latin typeface="Comic Sans MS" panose="030F0702030302020204" pitchFamily="66" charset="0"/>
              </a:rPr>
              <a:t> = 0;</a:t>
            </a:r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200" i="1" dirty="0">
                <a:latin typeface="Comic Sans MS" panose="030F0702030302020204" pitchFamily="66" charset="0"/>
              </a:rPr>
              <a:t>   </a:t>
            </a:r>
            <a:r>
              <a:rPr lang="en-US" sz="1200" i="1" dirty="0" smtClean="0">
                <a:latin typeface="Comic Sans MS" panose="030F0702030302020204" pitchFamily="66" charset="0"/>
              </a:rPr>
              <a:t>//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200" i="1" dirty="0" smtClean="0">
                <a:latin typeface="Comic Sans MS" panose="030F0702030302020204" pitchFamily="66" charset="0"/>
              </a:rPr>
              <a:t> </a:t>
            </a:r>
            <a:r>
              <a:rPr lang="en-US" sz="1200" i="1" dirty="0">
                <a:latin typeface="Comic Sans MS" panose="030F0702030302020204" pitchFamily="66" charset="0"/>
              </a:rPr>
              <a:t>size to </a:t>
            </a:r>
            <a:r>
              <a:rPr lang="en-US" sz="1200" i="1" dirty="0" smtClean="0">
                <a:latin typeface="Comic Sans MS" panose="030F0702030302020204" pitchFamily="66" charset="0"/>
              </a:rPr>
              <a:t>0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1400" i="1" dirty="0">
                <a:latin typeface="Comic Sans MS" panose="030F0702030302020204" pitchFamily="66" charset="0"/>
              </a:rPr>
              <a:t> </a:t>
            </a:r>
            <a:r>
              <a:rPr lang="en-US" sz="1400" i="1" dirty="0" smtClean="0">
                <a:latin typeface="Comic Sans MS" panose="030F0702030302020204" pitchFamily="66" charset="0"/>
              </a:rPr>
              <a:t>    // </a:t>
            </a:r>
            <a:r>
              <a:rPr lang="en-US" sz="1400" i="1" dirty="0" err="1" smtClean="0">
                <a:latin typeface="Comic Sans MS" panose="030F0702030302020204" pitchFamily="66" charset="0"/>
              </a:rPr>
              <a:t>init</a:t>
            </a:r>
            <a:r>
              <a:rPr lang="en-US" sz="1400" i="1" dirty="0" smtClean="0">
                <a:latin typeface="Comic Sans MS" panose="030F0702030302020204" pitchFamily="66" charset="0"/>
              </a:rPr>
              <a:t> all servings to </a:t>
            </a:r>
            <a:r>
              <a:rPr lang="en-US" sz="1400" i="1" dirty="0" err="1" smtClean="0">
                <a:latin typeface="Comic Sans MS" panose="030F0702030302020204" pitchFamily="66" charset="0"/>
              </a:rPr>
              <a:t>notSet</a:t>
            </a:r>
            <a:endParaRPr lang="en-US" sz="1400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for 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j=0;j &lt;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; j++)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[j] = </a:t>
            </a:r>
            <a:r>
              <a:rPr lang="en-US" dirty="0" err="1" smtClean="0">
                <a:latin typeface="Comic Sans MS" panose="030F0702030302020204" pitchFamily="66" charset="0"/>
              </a:rPr>
              <a:t>noFlavorSet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16192"/>
            <a:ext cx="2178802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465" y="5508963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</a:t>
            </a:r>
            <a:r>
              <a:rPr lang="en-US" dirty="0" err="1" smtClean="0"/>
              <a:t>addTea</a:t>
            </a:r>
            <a:r>
              <a:rPr lang="en-US" dirty="0" smtClean="0"/>
              <a:t>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</a:p>
          <a:p>
            <a:endParaRPr lang="en-US" dirty="0" smtClean="0"/>
          </a:p>
          <a:p>
            <a:r>
              <a:rPr lang="en-US" dirty="0" smtClean="0"/>
              <a:t>Now allow a flavor to be specified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: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291824"/>
            <a:ext cx="197682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029200"/>
            <a:ext cx="37338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</a:t>
            </a:r>
            <a:r>
              <a:rPr lang="en-US" dirty="0" err="1" smtClean="0"/>
              <a:t>addTea</a:t>
            </a:r>
            <a:r>
              <a:rPr lang="en-US" dirty="0" smtClean="0"/>
              <a:t>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need to be able to add tea to the pitcher</a:t>
            </a:r>
          </a:p>
          <a:p>
            <a:endParaRPr lang="en-US" dirty="0" smtClean="0"/>
          </a:p>
          <a:p>
            <a:r>
              <a:rPr lang="en-US" dirty="0" smtClean="0"/>
              <a:t>Because we have a </a:t>
            </a:r>
            <a:r>
              <a:rPr lang="en-US" dirty="0" err="1" smtClean="0"/>
              <a:t>Keurig</a:t>
            </a:r>
            <a:r>
              <a:rPr lang="en-US" dirty="0" smtClean="0"/>
              <a:t> we make our tea one serving at a time</a:t>
            </a:r>
          </a:p>
          <a:p>
            <a:endParaRPr lang="en-US" dirty="0" smtClean="0"/>
          </a:p>
          <a:p>
            <a:r>
              <a:rPr lang="en-US" dirty="0" smtClean="0"/>
              <a:t>So we add one serving at a time to our pitcher</a:t>
            </a:r>
          </a:p>
          <a:p>
            <a:endParaRPr lang="en-US" dirty="0" smtClean="0"/>
          </a:p>
          <a:p>
            <a:r>
              <a:rPr lang="en-US" dirty="0"/>
              <a:t>Now allow a flavor to be specified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598" y="1318379"/>
            <a:ext cx="3337773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class Pitcher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>
                <a:latin typeface="Comic Sans MS" panose="030F0702030302020204" pitchFamily="66" charset="0"/>
              </a:rPr>
              <a:t>private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: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void 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(Flavor </a:t>
            </a:r>
            <a:r>
              <a:rPr lang="en-US" dirty="0" err="1" smtClean="0">
                <a:latin typeface="Comic Sans MS" panose="030F0702030302020204" pitchFamily="66" charset="0"/>
              </a:rPr>
              <a:t>flav</a:t>
            </a:r>
            <a:r>
              <a:rPr lang="en-US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};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3505200"/>
            <a:ext cx="13716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1291824"/>
            <a:ext cx="204254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 .h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5029200"/>
            <a:ext cx="37338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 – </a:t>
            </a:r>
            <a:r>
              <a:rPr lang="en-US" dirty="0" err="1" smtClean="0"/>
              <a:t>addTea</a:t>
            </a:r>
            <a:r>
              <a:rPr lang="en-US" dirty="0" smtClean="0"/>
              <a:t>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261200"/>
            <a:ext cx="7162800" cy="2308324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if ( (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+ 1) &gt;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* 2;    </a:t>
            </a:r>
            <a:r>
              <a:rPr lang="en-US" sz="1400" i="1" dirty="0" smtClean="0">
                <a:latin typeface="Comic Sans MS" panose="030F0702030302020204" pitchFamily="66" charset="0"/>
              </a:rPr>
              <a:t>// go with doubling idea here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594" y="1261200"/>
            <a:ext cx="210506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7162800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void Pitcher::</a:t>
            </a:r>
            <a:r>
              <a:rPr lang="en-US" dirty="0" err="1" smtClean="0">
                <a:latin typeface="Comic Sans MS" panose="030F0702030302020204" pitchFamily="66" charset="0"/>
              </a:rPr>
              <a:t>addTea</a:t>
            </a:r>
            <a:r>
              <a:rPr lang="en-US" dirty="0" smtClean="0">
                <a:latin typeface="Comic Sans MS" panose="030F0702030302020204" pitchFamily="66" charset="0"/>
              </a:rPr>
              <a:t>(Flavor </a:t>
            </a:r>
            <a:r>
              <a:rPr lang="en-US" dirty="0" err="1">
                <a:latin typeface="Comic Sans MS" panose="030F0702030302020204" pitchFamily="66" charset="0"/>
              </a:rPr>
              <a:t>f</a:t>
            </a:r>
            <a:r>
              <a:rPr lang="en-US" dirty="0" err="1" smtClean="0">
                <a:latin typeface="Comic Sans MS" panose="030F0702030302020204" pitchFamily="66" charset="0"/>
              </a:rPr>
              <a:t>lav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if ( (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+ 1) &gt;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* 2, true); </a:t>
            </a:r>
            <a:r>
              <a:rPr lang="en-US" sz="1400" i="1" dirty="0" smtClean="0">
                <a:latin typeface="Comic Sans MS" panose="030F0702030302020204" pitchFamily="66" charset="0"/>
              </a:rPr>
              <a:t>// go with doubling idea here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] = </a:t>
            </a:r>
            <a:r>
              <a:rPr lang="en-US" dirty="0" err="1" smtClean="0">
                <a:latin typeface="Comic Sans MS" panose="030F0702030302020204" pitchFamily="66" charset="0"/>
              </a:rPr>
              <a:t>flav</a:t>
            </a:r>
            <a:r>
              <a:rPr lang="en-US" dirty="0" smtClean="0">
                <a:latin typeface="Comic Sans MS" panose="030F0702030302020204" pitchFamily="66" charset="0"/>
              </a:rPr>
              <a:t>;   </a:t>
            </a:r>
            <a:r>
              <a:rPr lang="en-US" sz="1400" i="1" dirty="0" smtClean="0">
                <a:latin typeface="Comic Sans MS" panose="030F0702030302020204" pitchFamily="66" charset="0"/>
              </a:rPr>
              <a:t>// set the new serving flavor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++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;                              </a:t>
            </a:r>
            <a:r>
              <a:rPr lang="en-US" sz="1400" i="1" dirty="0" smtClean="0">
                <a:latin typeface="Comic Sans MS" panose="030F0702030302020204" pitchFamily="66" charset="0"/>
              </a:rPr>
              <a:t>// add 1 to serving count</a:t>
            </a:r>
            <a:endParaRPr lang="en-US" i="1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584" y="5880196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4493061"/>
            <a:ext cx="7010400" cy="762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38200" y="5181600"/>
            <a:ext cx="7010400" cy="41636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Pitcher – copy constructor,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9595"/>
            <a:ext cx="4155305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973" y="2399756"/>
            <a:ext cx="210506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844304"/>
            <a:ext cx="5101076" cy="313932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Pitcher::Pitcher(Pitcher&amp; </a:t>
            </a:r>
            <a:r>
              <a:rPr lang="en-US" dirty="0" err="1" smtClean="0">
                <a:latin typeface="Comic Sans MS" panose="030F0702030302020204" pitchFamily="66" charset="0"/>
              </a:rPr>
              <a:t>copyMe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>
                <a:latin typeface="Comic Sans MS" panose="030F0702030302020204" pitchFamily="66" charset="0"/>
              </a:rPr>
              <a:t>mp_serving</a:t>
            </a:r>
            <a:r>
              <a:rPr lang="en-US" dirty="0">
                <a:latin typeface="Comic Sans MS" panose="030F0702030302020204" pitchFamily="66" charset="0"/>
              </a:rPr>
              <a:t> = NULL;  </a:t>
            </a:r>
            <a:r>
              <a:rPr lang="en-US" sz="1200" i="1" dirty="0">
                <a:latin typeface="Comic Sans MS" panose="030F0702030302020204" pitchFamily="66" charset="0"/>
              </a:rPr>
              <a:t>// always </a:t>
            </a:r>
            <a:r>
              <a:rPr lang="en-US" sz="1200" i="1" dirty="0" err="1">
                <a:latin typeface="Comic Sans MS" panose="030F0702030302020204" pitchFamily="66" charset="0"/>
              </a:rPr>
              <a:t>init</a:t>
            </a:r>
            <a:r>
              <a:rPr lang="en-US" sz="1200" i="1" dirty="0">
                <a:latin typeface="Comic Sans MS" panose="030F0702030302020204" pitchFamily="66" charset="0"/>
              </a:rPr>
              <a:t> </a:t>
            </a:r>
            <a:r>
              <a:rPr lang="en-US" sz="1200" i="1" dirty="0" err="1" smtClean="0">
                <a:latin typeface="Comic Sans MS" panose="030F0702030302020204" pitchFamily="66" charset="0"/>
              </a:rPr>
              <a:t>ptrs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>
                <a:latin typeface="Comic Sans MS" panose="030F0702030302020204" pitchFamily="66" charset="0"/>
              </a:rPr>
              <a:t>, false);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for (</a:t>
            </a:r>
            <a:r>
              <a:rPr lang="en-US" dirty="0" err="1">
                <a:latin typeface="Comic Sans MS" panose="030F0702030302020204" pitchFamily="66" charset="0"/>
              </a:rPr>
              <a:t>int</a:t>
            </a:r>
            <a:r>
              <a:rPr lang="en-US" dirty="0">
                <a:latin typeface="Comic Sans MS" panose="030F0702030302020204" pitchFamily="66" charset="0"/>
              </a:rPr>
              <a:t> j=0; j &lt; </a:t>
            </a:r>
            <a:r>
              <a:rPr lang="en-US" dirty="0" err="1" smtClean="0">
                <a:latin typeface="Comic Sans MS" panose="030F0702030302020204" pitchFamily="66" charset="0"/>
              </a:rPr>
              <a:t>copyMe.m_capacity</a:t>
            </a:r>
            <a:r>
              <a:rPr lang="en-US" dirty="0">
                <a:latin typeface="Comic Sans MS" panose="030F0702030302020204" pitchFamily="66" charset="0"/>
              </a:rPr>
              <a:t>; j++)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</a:t>
            </a:r>
            <a:r>
              <a:rPr lang="en-US" dirty="0" err="1">
                <a:latin typeface="Comic Sans MS" panose="030F0702030302020204" pitchFamily="66" charset="0"/>
              </a:rPr>
              <a:t>mp_serving</a:t>
            </a:r>
            <a:r>
              <a:rPr lang="en-US" dirty="0">
                <a:latin typeface="Comic Sans MS" panose="030F0702030302020204" pitchFamily="66" charset="0"/>
              </a:rPr>
              <a:t>[j] = </a:t>
            </a:r>
            <a:r>
              <a:rPr lang="en-US" dirty="0" err="1" smtClean="0">
                <a:latin typeface="Comic Sans MS" panose="030F0702030302020204" pitchFamily="66" charset="0"/>
              </a:rPr>
              <a:t>copyMe.mp_serving</a:t>
            </a:r>
            <a:r>
              <a:rPr lang="en-US" dirty="0" smtClean="0">
                <a:latin typeface="Comic Sans MS" panose="030F0702030302020204" pitchFamily="66" charset="0"/>
              </a:rPr>
              <a:t>[j</a:t>
            </a:r>
            <a:r>
              <a:rPr lang="en-US" dirty="0">
                <a:latin typeface="Comic Sans MS" panose="030F0702030302020204" pitchFamily="66" charset="0"/>
              </a:rPr>
              <a:t>];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</a:t>
            </a:r>
            <a:r>
              <a:rPr lang="en-US" dirty="0" smtClean="0">
                <a:latin typeface="Comic Sans MS" panose="030F0702030302020204" pitchFamily="66" charset="0"/>
              </a:rPr>
              <a:t>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copyMe.m_size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6216" y="5651539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3362046"/>
            <a:ext cx="5638800" cy="6765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43000" y="4191000"/>
            <a:ext cx="5638800" cy="1219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itcher – assignment operator, Revised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5482591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Pitcher&amp; 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728" y="2464951"/>
            <a:ext cx="2105063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257" y="2911257"/>
            <a:ext cx="5482591" cy="34163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Pitcher&amp; Pitcher::operator</a:t>
            </a:r>
            <a:r>
              <a:rPr lang="en-US" dirty="0">
                <a:latin typeface="Comic Sans MS" panose="030F0702030302020204" pitchFamily="66" charset="0"/>
              </a:rPr>
              <a:t>= (</a:t>
            </a:r>
            <a:r>
              <a:rPr lang="en-US" dirty="0" err="1">
                <a:latin typeface="Comic Sans MS" panose="030F0702030302020204" pitchFamily="66" charset="0"/>
              </a:rPr>
              <a:t>const</a:t>
            </a:r>
            <a:r>
              <a:rPr lang="en-US" dirty="0">
                <a:latin typeface="Comic Sans MS" panose="030F0702030302020204" pitchFamily="66" charset="0"/>
              </a:rPr>
              <a:t> Pitcher&amp; </a:t>
            </a:r>
            <a:r>
              <a:rPr lang="en-US" dirty="0" err="1">
                <a:latin typeface="Comic Sans MS" panose="030F0702030302020204" pitchFamily="66" charset="0"/>
              </a:rPr>
              <a:t>rhs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if (</a:t>
            </a:r>
            <a:r>
              <a:rPr lang="en-US" dirty="0" err="1" smtClean="0">
                <a:latin typeface="Comic Sans MS" panose="030F0702030302020204" pitchFamily="66" charset="0"/>
              </a:rPr>
              <a:t>m_capacity</a:t>
            </a:r>
            <a:r>
              <a:rPr lang="en-US" dirty="0" smtClean="0">
                <a:latin typeface="Comic Sans MS" panose="030F0702030302020204" pitchFamily="66" charset="0"/>
              </a:rPr>
              <a:t> &lt;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growPitcher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, false);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}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for (</a:t>
            </a:r>
            <a:r>
              <a:rPr lang="en-US" dirty="0" err="1" smtClean="0">
                <a:latin typeface="Comic Sans MS" panose="030F0702030302020204" pitchFamily="66" charset="0"/>
              </a:rPr>
              <a:t>int</a:t>
            </a:r>
            <a:r>
              <a:rPr lang="en-US" dirty="0" smtClean="0">
                <a:latin typeface="Comic Sans MS" panose="030F0702030302020204" pitchFamily="66" charset="0"/>
              </a:rPr>
              <a:t> j=0; j &lt; </a:t>
            </a:r>
            <a:r>
              <a:rPr lang="en-US" dirty="0" err="1" smtClean="0">
                <a:latin typeface="Comic Sans MS" panose="030F0702030302020204" pitchFamily="66" charset="0"/>
              </a:rPr>
              <a:t>rhs.m_capacity</a:t>
            </a:r>
            <a:r>
              <a:rPr lang="en-US" dirty="0" smtClean="0">
                <a:latin typeface="Comic Sans MS" panose="030F0702030302020204" pitchFamily="66" charset="0"/>
              </a:rPr>
              <a:t>; j++)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{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err="1" smtClean="0">
                <a:latin typeface="Comic Sans MS" panose="030F0702030302020204" pitchFamily="66" charset="0"/>
              </a:rPr>
              <a:t>mp_serving</a:t>
            </a:r>
            <a:r>
              <a:rPr lang="en-US" dirty="0" smtClean="0">
                <a:latin typeface="Comic Sans MS" panose="030F0702030302020204" pitchFamily="66" charset="0"/>
              </a:rPr>
              <a:t>[j] = </a:t>
            </a:r>
            <a:r>
              <a:rPr lang="en-US" dirty="0" err="1" smtClean="0">
                <a:latin typeface="Comic Sans MS" panose="030F0702030302020204" pitchFamily="66" charset="0"/>
              </a:rPr>
              <a:t>rhs.mp_serving</a:t>
            </a:r>
            <a:r>
              <a:rPr lang="en-US" dirty="0" smtClean="0">
                <a:latin typeface="Comic Sans MS" panose="030F0702030302020204" pitchFamily="66" charset="0"/>
              </a:rPr>
              <a:t>[j];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}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dirty="0" err="1" smtClean="0">
                <a:latin typeface="Comic Sans MS" panose="030F0702030302020204" pitchFamily="66" charset="0"/>
              </a:rPr>
              <a:t>m_size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dirty="0" err="1" smtClean="0">
                <a:latin typeface="Comic Sans MS" panose="030F0702030302020204" pitchFamily="66" charset="0"/>
              </a:rPr>
              <a:t>rhs.m_size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}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0061" y="6019800"/>
            <a:ext cx="2170787" cy="30777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400" i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3428999"/>
            <a:ext cx="5638800" cy="1190417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43000" y="4619417"/>
            <a:ext cx="5638800" cy="10955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39791" y="3810000"/>
            <a:ext cx="303801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An oddity could happen here</a:t>
            </a:r>
          </a:p>
          <a:p>
            <a:r>
              <a:rPr lang="en-US" sz="1600" i="1" dirty="0" smtClean="0"/>
              <a:t>if this-&gt;</a:t>
            </a:r>
            <a:r>
              <a:rPr lang="en-US" sz="1600" i="1" dirty="0" err="1" smtClean="0"/>
              <a:t>m_capacity</a:t>
            </a:r>
            <a:r>
              <a:rPr lang="en-US" sz="1600" i="1" dirty="0" smtClean="0"/>
              <a:t> was originally</a:t>
            </a:r>
          </a:p>
          <a:p>
            <a:r>
              <a:rPr lang="en-US" sz="1600" i="1" dirty="0" smtClean="0"/>
              <a:t>greater than </a:t>
            </a:r>
            <a:r>
              <a:rPr lang="en-US" sz="1600" i="1" dirty="0" err="1" smtClean="0"/>
              <a:t>rhs.m_capacity</a:t>
            </a:r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smtClean="0"/>
              <a:t>All will work… but…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what if this-&gt;size was initially </a:t>
            </a:r>
          </a:p>
          <a:p>
            <a:r>
              <a:rPr lang="en-US" sz="1600" i="1" dirty="0" smtClean="0"/>
              <a:t>greater than </a:t>
            </a:r>
            <a:r>
              <a:rPr lang="en-US" sz="1600" i="1" dirty="0" err="1" smtClean="0"/>
              <a:t>rhs.m_size</a:t>
            </a:r>
            <a:r>
              <a:rPr lang="en-US" sz="1600" i="1" dirty="0" smtClean="0"/>
              <a:t> too 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71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Dynamic Array</a:t>
            </a:r>
          </a:p>
          <a:p>
            <a:pPr lvl="1"/>
            <a:r>
              <a:rPr lang="en-US" dirty="0" smtClean="0"/>
              <a:t>An array that can grow in size</a:t>
            </a:r>
          </a:p>
          <a:p>
            <a:pPr lvl="1"/>
            <a:r>
              <a:rPr lang="en-US" dirty="0" smtClean="0"/>
              <a:t>Has a Capacity</a:t>
            </a:r>
          </a:p>
          <a:p>
            <a:pPr lvl="2"/>
            <a:r>
              <a:rPr lang="en-US" dirty="0" smtClean="0"/>
              <a:t>The maximum number of things it can hold</a:t>
            </a:r>
          </a:p>
          <a:p>
            <a:pPr lvl="2"/>
            <a:r>
              <a:rPr lang="en-US" dirty="0" smtClean="0"/>
              <a:t>Number of cells</a:t>
            </a:r>
          </a:p>
          <a:p>
            <a:pPr lvl="2"/>
            <a:r>
              <a:rPr lang="en-US" dirty="0" smtClean="0"/>
              <a:t>Number chairs in the room</a:t>
            </a:r>
          </a:p>
          <a:p>
            <a:pPr lvl="1"/>
            <a:r>
              <a:rPr lang="en-US" dirty="0" smtClean="0"/>
              <a:t>Has a Size</a:t>
            </a:r>
          </a:p>
          <a:p>
            <a:pPr lvl="2"/>
            <a:r>
              <a:rPr lang="en-US" dirty="0" smtClean="0"/>
              <a:t>The current number of things it holds</a:t>
            </a:r>
          </a:p>
          <a:p>
            <a:pPr lvl="2"/>
            <a:r>
              <a:rPr lang="en-US" dirty="0" smtClean="0"/>
              <a:t>Number of cells used</a:t>
            </a:r>
          </a:p>
          <a:p>
            <a:pPr lvl="2"/>
            <a:r>
              <a:rPr lang="en-US" dirty="0" smtClean="0"/>
              <a:t>Number of chairs being used (students in the room)</a:t>
            </a:r>
          </a:p>
          <a:p>
            <a:endParaRPr lang="en-US" dirty="0" smtClean="0"/>
          </a:p>
          <a:p>
            <a:r>
              <a:rPr lang="en-US" dirty="0" smtClean="0"/>
              <a:t>Standard Template Library example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::vector in STL </a:t>
            </a:r>
          </a:p>
          <a:p>
            <a:pPr lvl="2"/>
            <a:r>
              <a:rPr lang="en-US" dirty="0" smtClean="0"/>
              <a:t>is a “dynamic array”</a:t>
            </a:r>
          </a:p>
        </p:txBody>
      </p:sp>
      <p:sp>
        <p:nvSpPr>
          <p:cNvPr id="4" name="Cube 3"/>
          <p:cNvSpPr/>
          <p:nvPr/>
        </p:nvSpPr>
        <p:spPr>
          <a:xfrm>
            <a:off x="7239000" y="41098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281553" y="35764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296397" y="3000004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7298871" y="2421577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7301345" y="1880755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306293" y="1347355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239000" y="46432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7225640" y="51766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7306293" y="5710052"/>
            <a:ext cx="533400" cy="533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990600"/>
            <a:ext cx="1752600" cy="5715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29313" y="141909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9313" y="195991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29313" y="2493312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88598" y="3098954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2532" y="3648187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1143000"/>
            <a:ext cx="2286000" cy="3048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5" grpId="1" animBg="1"/>
      <p:bldP spid="6" grpId="0"/>
      <p:bldP spid="17" grpId="0"/>
      <p:bldP spid="18" grpId="0"/>
      <p:bldP spid="19" grpId="0"/>
      <p:bldP spid="20" grpId="0"/>
      <p:bldP spid="15" grpId="0" animBg="1"/>
      <p:bldP spid="1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Pitcher – operator 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4879862" cy="160043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operator== (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lhs, 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</a:t>
            </a:r>
            <a:r>
              <a:rPr lang="en-US" sz="1400" dirty="0" err="1">
                <a:latin typeface="Comic Sans MS" panose="030F0702030302020204" pitchFamily="66" charset="0"/>
              </a:rPr>
              <a:t>rhs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</a:t>
            </a:r>
            <a:r>
              <a:rPr lang="en-US" sz="1400" dirty="0" err="1" smtClean="0">
                <a:latin typeface="Comic Sans MS" panose="030F0702030302020204" pitchFamily="66" charset="0"/>
              </a:rPr>
              <a:t>bool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= false;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if (</a:t>
            </a:r>
            <a:r>
              <a:rPr lang="en-US" sz="1400" dirty="0" err="1" smtClean="0">
                <a:latin typeface="Comic Sans MS" panose="030F0702030302020204" pitchFamily="66" charset="0"/>
              </a:rPr>
              <a:t>lhs.m_size</a:t>
            </a:r>
            <a:r>
              <a:rPr lang="en-US" sz="1400" dirty="0" smtClean="0">
                <a:latin typeface="Comic Sans MS" panose="030F0702030302020204" pitchFamily="66" charset="0"/>
              </a:rPr>
              <a:t> == </a:t>
            </a:r>
            <a:r>
              <a:rPr lang="en-US" sz="1400" dirty="0" err="1" smtClean="0">
                <a:latin typeface="Comic Sans MS" panose="030F0702030302020204" pitchFamily="66" charset="0"/>
              </a:rPr>
              <a:t>rhs.m_size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true;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return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4509" y="1752600"/>
            <a:ext cx="1832553" cy="27699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mic Sans MS" panose="030F0702030302020204" pitchFamily="66" charset="0"/>
              </a:rPr>
              <a:t>//  Old Pitcher.cpp file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996580"/>
            <a:ext cx="5998758" cy="332398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operator== (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lhs, </a:t>
            </a:r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Pitcher&amp; </a:t>
            </a:r>
            <a:r>
              <a:rPr lang="en-US" sz="1400" dirty="0" err="1">
                <a:latin typeface="Comic Sans MS" panose="030F0702030302020204" pitchFamily="66" charset="0"/>
              </a:rPr>
              <a:t>rhs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</a:t>
            </a:r>
            <a:r>
              <a:rPr lang="en-US" sz="1400" dirty="0" err="1" smtClean="0">
                <a:latin typeface="Comic Sans MS" panose="030F0702030302020204" pitchFamily="66" charset="0"/>
              </a:rPr>
              <a:t>bool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= false;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if (</a:t>
            </a:r>
            <a:r>
              <a:rPr lang="en-US" sz="1400" dirty="0" err="1" smtClean="0">
                <a:latin typeface="Comic Sans MS" panose="030F0702030302020204" pitchFamily="66" charset="0"/>
              </a:rPr>
              <a:t>lhs.m_size</a:t>
            </a:r>
            <a:r>
              <a:rPr lang="en-US" sz="1400" dirty="0" smtClean="0">
                <a:latin typeface="Comic Sans MS" panose="030F0702030302020204" pitchFamily="66" charset="0"/>
              </a:rPr>
              <a:t> == </a:t>
            </a:r>
            <a:r>
              <a:rPr lang="en-US" sz="1400" dirty="0" err="1" smtClean="0">
                <a:latin typeface="Comic Sans MS" panose="030F0702030302020204" pitchFamily="66" charset="0"/>
              </a:rPr>
              <a:t>rhs.m_size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true;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j = 0;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while ( (j &lt; </a:t>
            </a:r>
            <a:r>
              <a:rPr lang="en-US" sz="1400" dirty="0" err="1" smtClean="0">
                <a:latin typeface="Comic Sans MS" panose="030F0702030302020204" pitchFamily="66" charset="0"/>
              </a:rPr>
              <a:t>lhs.m_size</a:t>
            </a:r>
            <a:r>
              <a:rPr lang="en-US" sz="1400" dirty="0" smtClean="0">
                <a:latin typeface="Comic Sans MS" panose="030F0702030302020204" pitchFamily="66" charset="0"/>
              </a:rPr>
              <a:t>) &amp;&amp; (true ==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))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  if ( </a:t>
            </a:r>
            <a:r>
              <a:rPr lang="en-US" sz="1400" dirty="0" err="1" smtClean="0">
                <a:latin typeface="Comic Sans MS" panose="030F0702030302020204" pitchFamily="66" charset="0"/>
              </a:rPr>
              <a:t>lhs.mp_serving</a:t>
            </a:r>
            <a:r>
              <a:rPr lang="en-US" sz="1400" dirty="0" smtClean="0">
                <a:latin typeface="Comic Sans MS" panose="030F0702030302020204" pitchFamily="66" charset="0"/>
              </a:rPr>
              <a:t>[j] != </a:t>
            </a:r>
            <a:r>
              <a:rPr lang="en-US" sz="1400" dirty="0" err="1" smtClean="0">
                <a:latin typeface="Comic Sans MS" panose="030F0702030302020204" pitchFamily="66" charset="0"/>
              </a:rPr>
              <a:t>rhs.mp_serving</a:t>
            </a:r>
            <a:r>
              <a:rPr lang="en-US" sz="1400" dirty="0" smtClean="0">
                <a:latin typeface="Comic Sans MS" panose="030F0702030302020204" pitchFamily="66" charset="0"/>
              </a:rPr>
              <a:t>[j]) {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false;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    ++j;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    }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   }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return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3817" y="3500538"/>
            <a:ext cx="1891865" cy="27699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mic Sans MS" panose="030F0702030302020204" pitchFamily="66" charset="0"/>
              </a:rPr>
              <a:t>//  New Pitcher.cpp file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00" y="4110331"/>
            <a:ext cx="5846086" cy="5366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2200" y="4780313"/>
            <a:ext cx="5846086" cy="53339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27564" y="4513614"/>
            <a:ext cx="5846086" cy="26669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1" animBg="1"/>
      <p:bldP spid="10" grpId="0" animBg="1"/>
      <p:bldP spid="10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should mostly work</a:t>
            </a:r>
          </a:p>
          <a:p>
            <a:endParaRPr lang="en-US" dirty="0"/>
          </a:p>
          <a:p>
            <a:r>
              <a:rPr lang="en-US" dirty="0" smtClean="0"/>
              <a:t>Probably want one more function to </a:t>
            </a:r>
            <a:r>
              <a:rPr lang="en-US" smtClean="0"/>
              <a:t>output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class Pitcher operator &lt;&lt;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5495415" cy="5509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anose="030F0702030302020204" pitchFamily="66" charset="0"/>
              </a:rPr>
              <a:t>ostream</a:t>
            </a:r>
            <a:r>
              <a:rPr lang="en-US" sz="1600" dirty="0">
                <a:latin typeface="Comic Sans MS" panose="030F0702030302020204" pitchFamily="66" charset="0"/>
              </a:rPr>
              <a:t>&amp; operator&lt;&lt; (</a:t>
            </a:r>
            <a:r>
              <a:rPr lang="en-US" sz="1600" dirty="0" err="1">
                <a:latin typeface="Comic Sans MS" panose="030F0702030302020204" pitchFamily="66" charset="0"/>
              </a:rPr>
              <a:t>ostream</a:t>
            </a:r>
            <a:r>
              <a:rPr lang="en-US" sz="1600" dirty="0">
                <a:latin typeface="Comic Sans MS" panose="030F0702030302020204" pitchFamily="66" charset="0"/>
              </a:rPr>
              <a:t>&amp; </a:t>
            </a:r>
            <a:r>
              <a:rPr lang="en-US" sz="1600" dirty="0" err="1">
                <a:latin typeface="Comic Sans MS" panose="030F0702030302020204" pitchFamily="66" charset="0"/>
              </a:rPr>
              <a:t>ostr</a:t>
            </a:r>
            <a:r>
              <a:rPr lang="en-US" sz="1600" dirty="0"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latin typeface="Comic Sans MS" panose="030F0702030302020204" pitchFamily="66" charset="0"/>
              </a:rPr>
              <a:t>const</a:t>
            </a:r>
            <a:r>
              <a:rPr lang="en-US" sz="1600" dirty="0">
                <a:latin typeface="Comic Sans MS" panose="030F0702030302020204" pitchFamily="66" charset="0"/>
              </a:rPr>
              <a:t> Pitcher&amp; pi)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if </a:t>
            </a:r>
            <a:r>
              <a:rPr lang="en-US" sz="1600" dirty="0">
                <a:latin typeface="Comic Sans MS" panose="030F0702030302020204" pitchFamily="66" charset="0"/>
              </a:rPr>
              <a:t>( </a:t>
            </a:r>
            <a:r>
              <a:rPr lang="en-US" sz="1600" dirty="0" err="1">
                <a:latin typeface="Comic Sans MS" panose="030F0702030302020204" pitchFamily="66" charset="0"/>
              </a:rPr>
              <a:t>pi.m_size</a:t>
            </a:r>
            <a:r>
              <a:rPr lang="en-US" sz="1600" dirty="0">
                <a:latin typeface="Comic Sans MS" panose="030F0702030302020204" pitchFamily="66" charset="0"/>
              </a:rPr>
              <a:t> &lt;= 0</a:t>
            </a:r>
            <a:r>
              <a:rPr lang="en-US" sz="1600" dirty="0" smtClean="0">
                <a:latin typeface="Comic Sans MS" panose="030F0702030302020204" pitchFamily="66" charset="0"/>
              </a:rPr>
              <a:t>) {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"pitcher is empty</a:t>
            </a:r>
            <a:r>
              <a:rPr lang="en-US" sz="1600" dirty="0" smtClean="0">
                <a:latin typeface="Comic Sans MS" panose="030F0702030302020204" pitchFamily="66" charset="0"/>
              </a:rPr>
              <a:t>";  }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nn-NO" sz="1600" dirty="0" smtClean="0">
                <a:latin typeface="Comic Sans MS" panose="030F0702030302020204" pitchFamily="66" charset="0"/>
              </a:rPr>
              <a:t>    for(int </a:t>
            </a:r>
            <a:r>
              <a:rPr lang="nn-NO" sz="1600" dirty="0">
                <a:latin typeface="Comic Sans MS" panose="030F0702030302020204" pitchFamily="66" charset="0"/>
              </a:rPr>
              <a:t>i=0; i &lt; pi.m_size; i++)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{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switch 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pi.mp_serving</a:t>
            </a:r>
            <a:r>
              <a:rPr lang="en-US" sz="1600" dirty="0">
                <a:latin typeface="Comic Sans MS" panose="030F0702030302020204" pitchFamily="66" charset="0"/>
              </a:rPr>
              <a:t>[</a:t>
            </a:r>
            <a:r>
              <a:rPr lang="en-US" sz="16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])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{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case </a:t>
            </a:r>
            <a:r>
              <a:rPr lang="en-US" sz="1600" dirty="0">
                <a:latin typeface="Comic Sans MS" panose="030F0702030302020204" pitchFamily="66" charset="0"/>
              </a:rPr>
              <a:t>raspberry: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"raspberry";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break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case </a:t>
            </a:r>
            <a:r>
              <a:rPr lang="en-US" sz="1600" dirty="0">
                <a:latin typeface="Comic Sans MS" panose="030F0702030302020204" pitchFamily="66" charset="0"/>
              </a:rPr>
              <a:t>peach: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"peach";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break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</a:t>
            </a:r>
            <a:r>
              <a:rPr lang="en-US" sz="1600" dirty="0" smtClean="0">
                <a:latin typeface="Comic Sans MS" panose="030F0702030302020204" pitchFamily="66" charset="0"/>
              </a:rPr>
              <a:t>     :    </a:t>
            </a:r>
            <a:r>
              <a:rPr lang="en-US" sz="1400" i="1" dirty="0" smtClean="0">
                <a:latin typeface="Comic Sans MS" panose="030F0702030302020204" pitchFamily="66" charset="0"/>
              </a:rPr>
              <a:t>// lines skipped here</a:t>
            </a:r>
            <a:r>
              <a:rPr lang="en-US" sz="1600" dirty="0">
                <a:latin typeface="Comic Sans MS" panose="030F0702030302020204" pitchFamily="66" charset="0"/>
              </a:rPr>
              <a:t>	  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default</a:t>
            </a:r>
            <a:r>
              <a:rPr lang="en-US" sz="1600" dirty="0">
                <a:latin typeface="Comic Sans MS" panose="030F0702030302020204" pitchFamily="66" charset="0"/>
              </a:rPr>
              <a:t>: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"oops spilled one";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             break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} </a:t>
            </a:r>
            <a:r>
              <a:rPr lang="en-US" sz="1600" dirty="0">
                <a:latin typeface="Comic Sans MS" panose="030F0702030302020204" pitchFamily="66" charset="0"/>
              </a:rPr>
              <a:t>// end switch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ostr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&lt;&lt; </a:t>
            </a:r>
            <a:r>
              <a:rPr lang="en-US" sz="1600" dirty="0" smtClean="0">
                <a:latin typeface="Comic Sans MS" panose="030F0702030302020204" pitchFamily="66" charset="0"/>
              </a:rPr>
              <a:t>" </a:t>
            </a:r>
            <a:r>
              <a:rPr lang="en-US" sz="1600" dirty="0">
                <a:latin typeface="Comic Sans MS" panose="030F0702030302020204" pitchFamily="66" charset="0"/>
              </a:rPr>
              <a:t>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} </a:t>
            </a:r>
            <a:r>
              <a:rPr lang="en-US" sz="1600" dirty="0">
                <a:latin typeface="Comic Sans MS" panose="030F0702030302020204" pitchFamily="66" charset="0"/>
              </a:rPr>
              <a:t>// end for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   return </a:t>
            </a:r>
            <a:r>
              <a:rPr lang="en-US" sz="1600" dirty="0" err="1">
                <a:latin typeface="Comic Sans MS" panose="030F0702030302020204" pitchFamily="66" charset="0"/>
              </a:rPr>
              <a:t>ostr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80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Ends </a:t>
            </a:r>
            <a:r>
              <a:rPr lang="en-US" dirty="0"/>
              <a:t>C</a:t>
            </a:r>
            <a:r>
              <a:rPr lang="en-US" dirty="0" smtClean="0"/>
              <a:t>lass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of this class may be found on D2L</a:t>
            </a:r>
          </a:p>
          <a:p>
            <a:pPr lvl="1"/>
            <a:r>
              <a:rPr lang="en-US" dirty="0" smtClean="0"/>
              <a:t>Ask if you cannot locate them</a:t>
            </a:r>
          </a:p>
          <a:p>
            <a:pPr lvl="2"/>
            <a:r>
              <a:rPr lang="en-US" dirty="0" smtClean="0"/>
              <a:t>Check In-Class Assignments, Unit 2, Examples</a:t>
            </a:r>
          </a:p>
          <a:p>
            <a:pPr lvl="2"/>
            <a:r>
              <a:rPr lang="en-US" dirty="0" smtClean="0"/>
              <a:t>or similar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Dynamic Arrays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Pitcher Pour</a:t>
            </a:r>
          </a:p>
          <a:p>
            <a:pPr lvl="2"/>
            <a:r>
              <a:rPr lang="en-US" dirty="0"/>
              <a:t>Pitcher Class</a:t>
            </a:r>
          </a:p>
          <a:p>
            <a:pPr lvl="2"/>
            <a:r>
              <a:rPr lang="en-US" dirty="0"/>
              <a:t>Ice Cube Tea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End of Part 1</a:t>
            </a:r>
          </a:p>
        </p:txBody>
      </p:sp>
    </p:spTree>
    <p:extLst>
      <p:ext uri="{BB962C8B-B14F-4D97-AF65-F5344CB8AC3E}">
        <p14:creationId xmlns:p14="http://schemas.microsoft.com/office/powerpoint/2010/main" val="16710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part 1, presentation 15</a:t>
            </a: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Array Example in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C++ Vector in STL</a:t>
            </a:r>
          </a:p>
          <a:p>
            <a:pPr lvl="1"/>
            <a:r>
              <a:rPr lang="en-US" dirty="0" smtClean="0"/>
              <a:t>Recall </a:t>
            </a:r>
            <a:r>
              <a:rPr lang="en-US" dirty="0" smtClean="0"/>
              <a:t>the Standard Template Library is a collection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data types (and algorithms)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::vector is one of these data types</a:t>
            </a:r>
          </a:p>
          <a:p>
            <a:pPr lvl="2"/>
            <a:r>
              <a:rPr lang="en-US" dirty="0" smtClean="0"/>
              <a:t>Allows random access </a:t>
            </a:r>
          </a:p>
          <a:p>
            <a:pPr lvl="3"/>
            <a:r>
              <a:rPr lang="en-US" dirty="0" smtClean="0"/>
              <a:t>i.e. A[5],  A[231], A[59], …   </a:t>
            </a:r>
            <a:r>
              <a:rPr lang="en-US" dirty="0" smtClean="0">
                <a:sym typeface="Wingdings" panose="05000000000000000000" pitchFamily="2" charset="2"/>
              </a:rPr>
              <a:t> not ordered (‘random’ indices)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Similar to Java’s </a:t>
            </a:r>
            <a:r>
              <a:rPr lang="en-US" dirty="0" err="1" smtClean="0"/>
              <a:t>ArrayList</a:t>
            </a:r>
            <a:r>
              <a:rPr lang="en-US" dirty="0" smtClean="0"/>
              <a:t> (but a different API)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Some functions of </a:t>
            </a:r>
            <a:r>
              <a:rPr lang="en-US" dirty="0" err="1" smtClean="0"/>
              <a:t>std</a:t>
            </a:r>
            <a:r>
              <a:rPr lang="en-US" dirty="0" smtClean="0"/>
              <a:t>::vector include</a:t>
            </a:r>
          </a:p>
          <a:p>
            <a:pPr lvl="2"/>
            <a:r>
              <a:rPr lang="en-US" dirty="0" smtClean="0"/>
              <a:t>size()</a:t>
            </a:r>
          </a:p>
          <a:p>
            <a:pPr lvl="2"/>
            <a:r>
              <a:rPr lang="en-US" dirty="0" smtClean="0"/>
              <a:t>capacity()</a:t>
            </a:r>
          </a:p>
          <a:p>
            <a:pPr lvl="2"/>
            <a:r>
              <a:rPr lang="en-US" dirty="0" err="1" smtClean="0"/>
              <a:t>push_back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empty()</a:t>
            </a:r>
          </a:p>
          <a:p>
            <a:pPr lvl="2"/>
            <a:r>
              <a:rPr lang="en-US" dirty="0" smtClean="0"/>
              <a:t>there are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“Dynamic array” is too wordy</a:t>
            </a:r>
          </a:p>
          <a:p>
            <a:pPr lvl="1"/>
            <a:r>
              <a:rPr lang="en-US" dirty="0"/>
              <a:t>also called </a:t>
            </a:r>
            <a:r>
              <a:rPr lang="en-US" dirty="0" err="1"/>
              <a:t>growable</a:t>
            </a:r>
            <a:r>
              <a:rPr lang="en-US" dirty="0"/>
              <a:t> arrays and expandable </a:t>
            </a:r>
            <a:r>
              <a:rPr lang="en-US" dirty="0" smtClean="0"/>
              <a:t>arrays</a:t>
            </a:r>
          </a:p>
          <a:p>
            <a:pPr lvl="2"/>
            <a:r>
              <a:rPr lang="en-US" dirty="0" smtClean="0"/>
              <a:t>and a variety of other [synonym for dynamic] arrays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SO Many CS types have taken to using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VECTOR</a:t>
            </a:r>
          </a:p>
          <a:p>
            <a:r>
              <a:rPr lang="en-US" dirty="0" smtClean="0"/>
              <a:t>to mean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Dynamic Array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and “array” means “static array”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be aware of who you are talking with and how they use the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3581400"/>
            <a:ext cx="3106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Vector however</a:t>
            </a:r>
          </a:p>
          <a:p>
            <a:r>
              <a:rPr lang="en-US" i="1" dirty="0" smtClean="0"/>
              <a:t>is a very well defined</a:t>
            </a:r>
          </a:p>
          <a:p>
            <a:r>
              <a:rPr lang="en-US" i="1" dirty="0" smtClean="0"/>
              <a:t>math-physics-engineering word</a:t>
            </a:r>
          </a:p>
          <a:p>
            <a:r>
              <a:rPr lang="en-US" i="1" dirty="0" smtClean="0"/>
              <a:t>ALSO used by CS types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27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Adding elements to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Vectors, like static arrays can become full</a:t>
            </a:r>
          </a:p>
          <a:p>
            <a:pPr lvl="1"/>
            <a:r>
              <a:rPr lang="en-US" dirty="0" smtClean="0"/>
              <a:t>when the vector’s size == the vector’s capacity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unlike static arrays (which just throw errors)</a:t>
            </a:r>
          </a:p>
          <a:p>
            <a:endParaRPr lang="en-US" dirty="0" smtClean="0"/>
          </a:p>
          <a:p>
            <a:r>
              <a:rPr lang="en-US" dirty="0" smtClean="0"/>
              <a:t>Vectors can allocate more memory to hold more elements</a:t>
            </a:r>
          </a:p>
          <a:p>
            <a:pPr lvl="1"/>
            <a:r>
              <a:rPr lang="en-US" dirty="0" smtClean="0"/>
              <a:t>hence “dynamic array”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 this </a:t>
            </a:r>
            <a:r>
              <a:rPr lang="en-US" dirty="0" smtClean="0">
                <a:solidFill>
                  <a:srgbClr val="FF0000"/>
                </a:solidFill>
              </a:rPr>
              <a:t>allocation of more memory is hidden </a:t>
            </a:r>
            <a:r>
              <a:rPr lang="en-US" dirty="0" smtClean="0"/>
              <a:t>from the person “using” the vector</a:t>
            </a:r>
          </a:p>
          <a:p>
            <a:pPr lvl="2"/>
            <a:r>
              <a:rPr lang="en-US" dirty="0" smtClean="0"/>
              <a:t>It just happens automatically and behind the scenes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we are concerned and interested programmers and must understand HOW this automation happens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3518</Words>
  <Application>Microsoft Office PowerPoint</Application>
  <PresentationFormat>On-screen Show (4:3)</PresentationFormat>
  <Paragraphs>1019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Dynamic Arrays</vt:lpstr>
      <vt:lpstr>Points of Note</vt:lpstr>
      <vt:lpstr>Previously</vt:lpstr>
      <vt:lpstr>Today</vt:lpstr>
      <vt:lpstr>Marker Slide</vt:lpstr>
      <vt:lpstr>Dynamic Arrays</vt:lpstr>
      <vt:lpstr>Dynamic Array Example in STL</vt:lpstr>
      <vt:lpstr>Words</vt:lpstr>
      <vt:lpstr>Adding elements to a vector</vt:lpstr>
      <vt:lpstr>Marker Slide</vt:lpstr>
      <vt:lpstr>Picture Pour?</vt:lpstr>
      <vt:lpstr>Picture Pour?</vt:lpstr>
      <vt:lpstr>Picture Pour?</vt:lpstr>
      <vt:lpstr>Dynamic Array Towards an Example</vt:lpstr>
      <vt:lpstr>Motivation / Analogy</vt:lpstr>
      <vt:lpstr>Motivation / Analogy</vt:lpstr>
      <vt:lpstr>Motivation / Analogy</vt:lpstr>
      <vt:lpstr>Motivation / Analogy</vt:lpstr>
      <vt:lpstr>Motivation / Analogy</vt:lpstr>
      <vt:lpstr>Group In-Class Exercise</vt:lpstr>
      <vt:lpstr>Discuss Some</vt:lpstr>
      <vt:lpstr>Marker Slide</vt:lpstr>
      <vt:lpstr>“Official” Solution</vt:lpstr>
      <vt:lpstr>class Pitcher</vt:lpstr>
      <vt:lpstr>class Pitcher</vt:lpstr>
      <vt:lpstr>class Pitcher – header file stuff</vt:lpstr>
      <vt:lpstr>class Pitcher – constructor (cpp) </vt:lpstr>
      <vt:lpstr>class Pitcher – constructor (cpp) </vt:lpstr>
      <vt:lpstr>class Pitcher – addTea </vt:lpstr>
      <vt:lpstr>class Pitcher – addTea </vt:lpstr>
      <vt:lpstr>class Pitcher – addTea </vt:lpstr>
      <vt:lpstr>class Pitcher – addTea </vt:lpstr>
      <vt:lpstr>class Pitcher – addTea </vt:lpstr>
      <vt:lpstr>class Pitcher – getters</vt:lpstr>
      <vt:lpstr>class Pitcher – getters </vt:lpstr>
      <vt:lpstr>class Pitcher – getters </vt:lpstr>
      <vt:lpstr>class Pitcher – getters </vt:lpstr>
      <vt:lpstr>class Pitcher – copy constructor</vt:lpstr>
      <vt:lpstr>class Pitcher – copy constructor</vt:lpstr>
      <vt:lpstr>class pitcher – assignment operator</vt:lpstr>
      <vt:lpstr>class pitcher – assignment operator</vt:lpstr>
      <vt:lpstr>class Pitcher – operator ==</vt:lpstr>
      <vt:lpstr>class Pitcher – operator ==</vt:lpstr>
      <vt:lpstr>Marker Slide</vt:lpstr>
      <vt:lpstr>Adding a Twist</vt:lpstr>
      <vt:lpstr>What about the array?</vt:lpstr>
      <vt:lpstr>Enumerated Flavors</vt:lpstr>
      <vt:lpstr>class Pitcher – with an array</vt:lpstr>
      <vt:lpstr>class Pitcher – memory allocation</vt:lpstr>
      <vt:lpstr>Pitcher::growPitcher</vt:lpstr>
      <vt:lpstr>Pitcher::growPitcher</vt:lpstr>
      <vt:lpstr>Pitcher::growPitcher</vt:lpstr>
      <vt:lpstr>Pitcher::growPitcher</vt:lpstr>
      <vt:lpstr>Pitcher – constructor, Revised</vt:lpstr>
      <vt:lpstr>Pitcher – addTea, Revised</vt:lpstr>
      <vt:lpstr>Pitcher – addTea, Revised</vt:lpstr>
      <vt:lpstr>Pitcher – addTea, Revised</vt:lpstr>
      <vt:lpstr>Pitcher – copy constructor, Revised</vt:lpstr>
      <vt:lpstr>Pitcher – assignment operator, Revised</vt:lpstr>
      <vt:lpstr>Revised Pitcher – operator ==</vt:lpstr>
      <vt:lpstr>End of Revisions</vt:lpstr>
      <vt:lpstr>class Pitcher operator &lt;&lt;</vt:lpstr>
      <vt:lpstr>So Ends Class Pitcher</vt:lpstr>
      <vt:lpstr>Marker Slide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1746</cp:revision>
  <dcterms:created xsi:type="dcterms:W3CDTF">2006-08-16T00:00:00Z</dcterms:created>
  <dcterms:modified xsi:type="dcterms:W3CDTF">2014-03-27T14:09:56Z</dcterms:modified>
</cp:coreProperties>
</file>