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256" r:id="rId2"/>
    <p:sldId id="414" r:id="rId3"/>
    <p:sldId id="552" r:id="rId4"/>
    <p:sldId id="415" r:id="rId5"/>
    <p:sldId id="607" r:id="rId6"/>
    <p:sldId id="518" r:id="rId7"/>
    <p:sldId id="519" r:id="rId8"/>
    <p:sldId id="682" r:id="rId9"/>
    <p:sldId id="608" r:id="rId10"/>
    <p:sldId id="479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609" r:id="rId23"/>
    <p:sldId id="493" r:id="rId24"/>
    <p:sldId id="494" r:id="rId25"/>
    <p:sldId id="497" r:id="rId26"/>
    <p:sldId id="498" r:id="rId27"/>
    <p:sldId id="499" r:id="rId28"/>
    <p:sldId id="500" r:id="rId29"/>
    <p:sldId id="501" r:id="rId30"/>
    <p:sldId id="610" r:id="rId31"/>
    <p:sldId id="511" r:id="rId32"/>
    <p:sldId id="512" r:id="rId33"/>
    <p:sldId id="513" r:id="rId34"/>
    <p:sldId id="514" r:id="rId35"/>
    <p:sldId id="515" r:id="rId36"/>
    <p:sldId id="659" r:id="rId37"/>
    <p:sldId id="660" r:id="rId38"/>
    <p:sldId id="520" r:id="rId39"/>
    <p:sldId id="525" r:id="rId40"/>
    <p:sldId id="526" r:id="rId41"/>
    <p:sldId id="521" r:id="rId42"/>
    <p:sldId id="523" r:id="rId43"/>
    <p:sldId id="524" r:id="rId44"/>
    <p:sldId id="611" r:id="rId45"/>
    <p:sldId id="505" r:id="rId46"/>
    <p:sldId id="507" r:id="rId47"/>
    <p:sldId id="612" r:id="rId48"/>
    <p:sldId id="553" r:id="rId49"/>
    <p:sldId id="554" r:id="rId50"/>
    <p:sldId id="555" r:id="rId51"/>
    <p:sldId id="516" r:id="rId52"/>
    <p:sldId id="477" r:id="rId53"/>
    <p:sldId id="475" r:id="rId54"/>
    <p:sldId id="478" r:id="rId55"/>
    <p:sldId id="613" r:id="rId56"/>
    <p:sldId id="527" r:id="rId57"/>
    <p:sldId id="476" r:id="rId58"/>
    <p:sldId id="606" r:id="rId59"/>
    <p:sldId id="602" r:id="rId60"/>
    <p:sldId id="605" r:id="rId61"/>
    <p:sldId id="468" r:id="rId62"/>
    <p:sldId id="529" r:id="rId63"/>
    <p:sldId id="530" r:id="rId64"/>
    <p:sldId id="531" r:id="rId65"/>
    <p:sldId id="603" r:id="rId66"/>
    <p:sldId id="533" r:id="rId67"/>
    <p:sldId id="528" r:id="rId68"/>
    <p:sldId id="534" r:id="rId69"/>
    <p:sldId id="535" r:id="rId70"/>
    <p:sldId id="536" r:id="rId71"/>
    <p:sldId id="537" r:id="rId72"/>
    <p:sldId id="604" r:id="rId73"/>
    <p:sldId id="614" r:id="rId74"/>
    <p:sldId id="601" r:id="rId75"/>
    <p:sldId id="662" r:id="rId76"/>
    <p:sldId id="538" r:id="rId77"/>
    <p:sldId id="539" r:id="rId78"/>
    <p:sldId id="540" r:id="rId79"/>
    <p:sldId id="541" r:id="rId80"/>
    <p:sldId id="542" r:id="rId81"/>
    <p:sldId id="653" r:id="rId82"/>
    <p:sldId id="654" r:id="rId83"/>
    <p:sldId id="655" r:id="rId84"/>
    <p:sldId id="656" r:id="rId85"/>
    <p:sldId id="657" r:id="rId86"/>
    <p:sldId id="543" r:id="rId87"/>
    <p:sldId id="615" r:id="rId88"/>
    <p:sldId id="545" r:id="rId89"/>
    <p:sldId id="544" r:id="rId90"/>
    <p:sldId id="546" r:id="rId91"/>
    <p:sldId id="547" r:id="rId92"/>
    <p:sldId id="548" r:id="rId93"/>
    <p:sldId id="658" r:id="rId94"/>
    <p:sldId id="616" r:id="rId95"/>
    <p:sldId id="665" r:id="rId96"/>
    <p:sldId id="666" r:id="rId97"/>
    <p:sldId id="667" r:id="rId98"/>
    <p:sldId id="668" r:id="rId99"/>
    <p:sldId id="669" r:id="rId100"/>
    <p:sldId id="680" r:id="rId101"/>
    <p:sldId id="681" r:id="rId102"/>
    <p:sldId id="670" r:id="rId103"/>
    <p:sldId id="671" r:id="rId104"/>
    <p:sldId id="672" r:id="rId105"/>
    <p:sldId id="673" r:id="rId106"/>
    <p:sldId id="674" r:id="rId107"/>
    <p:sldId id="675" r:id="rId108"/>
    <p:sldId id="676" r:id="rId109"/>
    <p:sldId id="677" r:id="rId110"/>
    <p:sldId id="678" r:id="rId111"/>
    <p:sldId id="679" r:id="rId112"/>
    <p:sldId id="366" r:id="rId1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B4"/>
    <a:srgbClr val="FE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3" autoAdjust="0"/>
    <p:restoredTop sz="86387" autoAdjust="0"/>
  </p:normalViewPr>
  <p:slideViewPr>
    <p:cSldViewPr>
      <p:cViewPr>
        <p:scale>
          <a:sx n="70" d="100"/>
          <a:sy n="70" d="100"/>
        </p:scale>
        <p:origin x="-6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9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2.xml"/><Relationship Id="rId13" Type="http://schemas.openxmlformats.org/officeDocument/2006/relationships/slide" Target="slides/slide45.xml"/><Relationship Id="rId18" Type="http://schemas.openxmlformats.org/officeDocument/2006/relationships/slide" Target="slides/slide92.xml"/><Relationship Id="rId3" Type="http://schemas.openxmlformats.org/officeDocument/2006/relationships/slide" Target="slides/slide26.xml"/><Relationship Id="rId7" Type="http://schemas.openxmlformats.org/officeDocument/2006/relationships/slide" Target="slides/slide31.xml"/><Relationship Id="rId12" Type="http://schemas.openxmlformats.org/officeDocument/2006/relationships/slide" Target="slides/slide42.xml"/><Relationship Id="rId17" Type="http://schemas.openxmlformats.org/officeDocument/2006/relationships/slide" Target="slides/slide91.xml"/><Relationship Id="rId2" Type="http://schemas.openxmlformats.org/officeDocument/2006/relationships/slide" Target="slides/slide25.xml"/><Relationship Id="rId16" Type="http://schemas.openxmlformats.org/officeDocument/2006/relationships/slide" Target="slides/slide90.xml"/><Relationship Id="rId1" Type="http://schemas.openxmlformats.org/officeDocument/2006/relationships/slide" Target="slides/slide21.xml"/><Relationship Id="rId6" Type="http://schemas.openxmlformats.org/officeDocument/2006/relationships/slide" Target="slides/slide29.xml"/><Relationship Id="rId11" Type="http://schemas.openxmlformats.org/officeDocument/2006/relationships/slide" Target="slides/slide35.xml"/><Relationship Id="rId5" Type="http://schemas.openxmlformats.org/officeDocument/2006/relationships/slide" Target="slides/slide28.xml"/><Relationship Id="rId15" Type="http://schemas.openxmlformats.org/officeDocument/2006/relationships/slide" Target="slides/slide89.xml"/><Relationship Id="rId10" Type="http://schemas.openxmlformats.org/officeDocument/2006/relationships/slide" Target="slides/slide34.xml"/><Relationship Id="rId19" Type="http://schemas.openxmlformats.org/officeDocument/2006/relationships/slide" Target="slides/slide111.xml"/><Relationship Id="rId4" Type="http://schemas.openxmlformats.org/officeDocument/2006/relationships/slide" Target="slides/slide27.xml"/><Relationship Id="rId9" Type="http://schemas.openxmlformats.org/officeDocument/2006/relationships/slide" Target="slides/slide33.xml"/><Relationship Id="rId14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finished SUPER early (45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short) </a:t>
            </a:r>
            <a:br>
              <a:rPr lang="en-US" baseline="0" dirty="0" smtClean="0"/>
            </a:br>
            <a:r>
              <a:rPr lang="en-US" dirty="0" smtClean="0"/>
              <a:t>--- Put the Magic Trick and Discussion Back in --- allow up to 30 minutes for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7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completed in 90 minutes with 15 minutes ‘magic’ and 30 minutes </a:t>
            </a:r>
            <a:r>
              <a:rPr lang="en-US" smtClean="0"/>
              <a:t>static</a:t>
            </a:r>
            <a:r>
              <a:rPr lang="en-US" baseline="0" smtClean="0"/>
              <a:t> stack.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A085-6076-4B28-9E7B-5AA60691C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1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Arrays and Stacks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4010"/>
            <a:ext cx="6705600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content from Data Structures Using C++ (D.S. Malik)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digitalterium.com/wp-content/uploads/2012/10/Halo-4-Valhalla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29" y="4724400"/>
            <a:ext cx="330259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are now to chapter 5 of the book</a:t>
            </a:r>
          </a:p>
          <a:p>
            <a:pPr lvl="1"/>
            <a:r>
              <a:rPr lang="en-US" dirty="0" smtClean="0"/>
              <a:t>Unit 2 on D2L</a:t>
            </a:r>
          </a:p>
          <a:p>
            <a:endParaRPr lang="en-US" dirty="0" smtClean="0"/>
          </a:p>
          <a:p>
            <a:r>
              <a:rPr lang="en-US" dirty="0" smtClean="0"/>
              <a:t>You are now all assumed to be proficient at C++ and familiar with the processes needed to analyze algorithms using Big-Oh notation</a:t>
            </a:r>
          </a:p>
          <a:p>
            <a:pPr lvl="1"/>
            <a:r>
              <a:rPr lang="en-US" dirty="0" smtClean="0"/>
              <a:t>We may still review from time to time</a:t>
            </a:r>
          </a:p>
          <a:p>
            <a:endParaRPr lang="en-US" dirty="0"/>
          </a:p>
          <a:p>
            <a:r>
              <a:rPr lang="en-US" dirty="0" smtClean="0"/>
              <a:t>We will be discussing Stacks today</a:t>
            </a:r>
          </a:p>
          <a:p>
            <a:pPr lvl="1"/>
            <a:r>
              <a:rPr lang="en-US" dirty="0" smtClean="0"/>
              <a:t>As an ADT – what are they?</a:t>
            </a:r>
          </a:p>
          <a:p>
            <a:pPr lvl="1"/>
            <a:r>
              <a:rPr lang="en-US" dirty="0" smtClean="0"/>
              <a:t>Using Static Arrays to implement the Stack ADT</a:t>
            </a:r>
          </a:p>
          <a:p>
            <a:pPr lvl="1"/>
            <a:r>
              <a:rPr lang="en-US" dirty="0" smtClean="0"/>
              <a:t>Using Dynamic Arrays to implement the Stack ADT</a:t>
            </a:r>
          </a:p>
          <a:p>
            <a:pPr lvl="1"/>
            <a:r>
              <a:rPr lang="en-US" dirty="0" smtClean="0"/>
              <a:t>Using Linked Lists to implement the Stack ADT</a:t>
            </a:r>
          </a:p>
        </p:txBody>
      </p:sp>
    </p:spTree>
    <p:extLst>
      <p:ext uri="{BB962C8B-B14F-4D97-AF65-F5344CB8AC3E}">
        <p14:creationId xmlns:p14="http://schemas.microsoft.com/office/powerpoint/2010/main" val="35197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STATIC </a:t>
            </a:r>
            <a:r>
              <a:rPr lang="en-US" dirty="0"/>
              <a:t>Array Based</a:t>
            </a:r>
          </a:p>
          <a:p>
            <a:pPr lvl="2"/>
            <a:r>
              <a:rPr lang="en-US" dirty="0"/>
              <a:t>DYNAMIC Array Based</a:t>
            </a:r>
          </a:p>
          <a:p>
            <a:pPr lvl="1"/>
            <a:r>
              <a:rPr lang="en-US" dirty="0"/>
              <a:t>Amortization</a:t>
            </a:r>
          </a:p>
          <a:p>
            <a:pPr lvl="2"/>
            <a:r>
              <a:rPr lang="en-US" dirty="0"/>
              <a:t>Description</a:t>
            </a:r>
          </a:p>
          <a:p>
            <a:pPr lvl="2"/>
            <a:r>
              <a:rPr lang="en-US" dirty="0"/>
              <a:t>Applied to Incremental Increase for Dynamic Array Resizing</a:t>
            </a:r>
          </a:p>
          <a:p>
            <a:pPr lvl="2"/>
            <a:r>
              <a:rPr lang="en-US" dirty="0"/>
              <a:t>Applied to Doubling Increase for Dynamic Array Resizing</a:t>
            </a:r>
          </a:p>
          <a:p>
            <a:pPr lvl="2"/>
            <a:r>
              <a:rPr lang="en-US" dirty="0"/>
              <a:t>Static Array versus Dynamic Array</a:t>
            </a:r>
          </a:p>
          <a:p>
            <a:pPr lvl="1"/>
            <a:r>
              <a:rPr lang="en-US" dirty="0"/>
              <a:t>Linked List Refresher head towards Stacks again</a:t>
            </a:r>
          </a:p>
          <a:p>
            <a:pPr lvl="1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30381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Stacks implemented using</a:t>
            </a:r>
          </a:p>
          <a:p>
            <a:pPr lvl="1"/>
            <a:r>
              <a:rPr lang="en-US" dirty="0" smtClean="0"/>
              <a:t>Static Arrays</a:t>
            </a:r>
          </a:p>
          <a:p>
            <a:pPr lvl="1"/>
            <a:r>
              <a:rPr lang="en-US" dirty="0" smtClean="0"/>
              <a:t>Dynamic Arrays  </a:t>
            </a:r>
            <a:r>
              <a:rPr lang="en-US" sz="2000" dirty="0" smtClean="0"/>
              <a:t>(also in the </a:t>
            </a:r>
            <a:r>
              <a:rPr lang="en-US" sz="2000" dirty="0" err="1" smtClean="0"/>
              <a:t>MiniStack</a:t>
            </a:r>
            <a:r>
              <a:rPr lang="en-US" sz="2000" dirty="0" smtClean="0"/>
              <a:t> homework)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Linked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 with a Singly Linked List</a:t>
            </a:r>
          </a:p>
        </p:txBody>
      </p:sp>
      <p:sp>
        <p:nvSpPr>
          <p:cNvPr id="512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213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CLAIM: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We can implement a stack with a singly linked list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The </a:t>
            </a:r>
            <a:r>
              <a:rPr lang="en-US" sz="2000" b="1" dirty="0" smtClean="0"/>
              <a:t>top</a:t>
            </a:r>
            <a:r>
              <a:rPr lang="en-US" sz="2000" dirty="0" smtClean="0"/>
              <a:t> element of the stack is the </a:t>
            </a:r>
            <a:r>
              <a:rPr lang="en-US" sz="2000" b="1" dirty="0" smtClean="0"/>
              <a:t>first node</a:t>
            </a:r>
            <a:r>
              <a:rPr lang="en-US" sz="2000" dirty="0" smtClean="0"/>
              <a:t> of the list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The space used is </a:t>
            </a:r>
            <a:r>
              <a:rPr lang="en-US" sz="2000" b="1" i="1" dirty="0" smtClean="0"/>
              <a:t>O</a:t>
            </a:r>
            <a:r>
              <a:rPr lang="en-US" sz="2000" dirty="0" smtClean="0"/>
              <a:t>(</a:t>
            </a:r>
            <a:r>
              <a:rPr lang="en-US" sz="2000" b="1" i="1" dirty="0" smtClean="0"/>
              <a:t>n</a:t>
            </a:r>
            <a:r>
              <a:rPr lang="en-US" sz="2000" dirty="0" smtClean="0"/>
              <a:t>) and each operation of the Stack ADT takes </a:t>
            </a:r>
            <a:r>
              <a:rPr lang="en-US" sz="2000" b="1" i="1" dirty="0" smtClean="0"/>
              <a:t>O</a:t>
            </a:r>
            <a:r>
              <a:rPr lang="en-US" sz="2000" dirty="0" smtClean="0"/>
              <a:t>(1) time</a:t>
            </a:r>
          </a:p>
          <a:p>
            <a:pPr lvl="2">
              <a:buClr>
                <a:schemeClr val="tx1"/>
              </a:buClr>
              <a:defRPr/>
            </a:pPr>
            <a:r>
              <a:rPr lang="en-US" sz="1600" dirty="0" smtClean="0"/>
              <a:t>Demonstration of how follows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828800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365375" y="4152900"/>
            <a:ext cx="538163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097088" y="4421188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2633663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440113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976688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4244975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5051425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5588000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V="1">
            <a:off x="5856288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6662738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7199313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V="1">
            <a:off x="7467600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3708400" y="4421188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5319713" y="4421188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6931025" y="4421188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8226425" y="42465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latin typeface="Calibri" pitchFamily="34" charset="0"/>
            </a:endParaRP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885825" y="41910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i="1">
                <a:latin typeface="Times New Roman" charset="0"/>
              </a:rPr>
              <a:t>t</a:t>
            </a:r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flipV="1">
            <a:off x="1219200" y="4457700"/>
            <a:ext cx="577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6343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64150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6344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5264150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634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264150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6346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5264150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6347" name="AutoShape 27"/>
          <p:cNvSpPr>
            <a:spLocks noChangeArrowheads="1"/>
          </p:cNvSpPr>
          <p:nvPr/>
        </p:nvSpPr>
        <p:spPr bwMode="auto">
          <a:xfrm>
            <a:off x="1524000" y="3619500"/>
            <a:ext cx="64770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1676400" y="3581400"/>
            <a:ext cx="849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nodes</a:t>
            </a:r>
          </a:p>
        </p:txBody>
      </p:sp>
      <p:sp>
        <p:nvSpPr>
          <p:cNvPr id="56349" name="AutoShape 29"/>
          <p:cNvSpPr>
            <a:spLocks noChangeArrowheads="1"/>
          </p:cNvSpPr>
          <p:nvPr/>
        </p:nvSpPr>
        <p:spPr bwMode="auto">
          <a:xfrm>
            <a:off x="1524000" y="4991100"/>
            <a:ext cx="59436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6053138" y="5854700"/>
            <a:ext cx="11953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elements</a:t>
            </a:r>
          </a:p>
        </p:txBody>
      </p:sp>
      <p:sp>
        <p:nvSpPr>
          <p:cNvPr id="56351" name="TextBox 33"/>
          <p:cNvSpPr txBox="1">
            <a:spLocks noChangeArrowheads="1"/>
          </p:cNvSpPr>
          <p:nvPr/>
        </p:nvSpPr>
        <p:spPr bwMode="auto">
          <a:xfrm>
            <a:off x="457200" y="4265613"/>
            <a:ext cx="6127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0"/>
                </a:solidFill>
                <a:latin typeface="Calibri" pitchFamily="34" charset="0"/>
              </a:rPr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35056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Stack and </a:t>
            </a:r>
            <a:r>
              <a:rPr lang="en-US" altLang="en-US" dirty="0"/>
              <a:t>Singly Linked List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76800" y="1326931"/>
            <a:ext cx="38100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Singly linked list Operations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1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insertFront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removeFront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insertBack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removeBack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end of the list</a:t>
            </a: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46482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Stack Operations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  <p:sp>
        <p:nvSpPr>
          <p:cNvPr id="4" name="TextBox 3"/>
          <p:cNvSpPr txBox="1"/>
          <p:nvPr/>
        </p:nvSpPr>
        <p:spPr>
          <a:xfrm rot="18013506">
            <a:off x="-88683" y="678507"/>
            <a:ext cx="147027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Recall</a:t>
            </a:r>
            <a:endParaRPr lang="en-US" sz="24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Stack and </a:t>
            </a:r>
            <a:r>
              <a:rPr lang="en-US" altLang="en-US" dirty="0"/>
              <a:t>Singly Linked List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76800" y="1326931"/>
            <a:ext cx="38100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Singly linked list Operations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1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insertFront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removeFront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insertBack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removeBack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end of the list</a:t>
            </a: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46482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Stack Operations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1262" y="1744717"/>
            <a:ext cx="4191000" cy="61748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29048" y="1752600"/>
            <a:ext cx="395756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6686" y="1352490"/>
            <a:ext cx="277351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Top is the First Node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Stack and </a:t>
            </a:r>
            <a:r>
              <a:rPr lang="en-US" altLang="en-US" dirty="0"/>
              <a:t>Singly Linked List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76800" y="1326931"/>
            <a:ext cx="38100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Singly linked list Operations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1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insertFront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removeFront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insertBack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removeBack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end of the list</a:t>
            </a: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46482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Stack Operations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1262" y="1744717"/>
            <a:ext cx="4191000" cy="61748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29048" y="1752600"/>
            <a:ext cx="395756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6007" y="2380593"/>
            <a:ext cx="4191000" cy="896007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2590800"/>
            <a:ext cx="3957568" cy="9906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Stack and </a:t>
            </a:r>
            <a:r>
              <a:rPr lang="en-US" altLang="en-US" dirty="0"/>
              <a:t>Singly Linked List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76800" y="1326931"/>
            <a:ext cx="38100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Singly linked list Operations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1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insertFront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removeFront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insertBack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removeBack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end of the list</a:t>
            </a: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46482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Stack Operations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1262" y="1744717"/>
            <a:ext cx="4191000" cy="61748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29048" y="1752600"/>
            <a:ext cx="395756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6007" y="2380593"/>
            <a:ext cx="4191000" cy="896007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2590800"/>
            <a:ext cx="3957568" cy="9906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&quot;No&quot; Symbol 1"/>
          <p:cNvSpPr/>
          <p:nvPr/>
        </p:nvSpPr>
        <p:spPr>
          <a:xfrm>
            <a:off x="5466693" y="3735114"/>
            <a:ext cx="3124200" cy="8382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Stack and </a:t>
            </a:r>
            <a:r>
              <a:rPr lang="en-US" altLang="en-US" dirty="0"/>
              <a:t>Singly Linked List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76800" y="1326931"/>
            <a:ext cx="38100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Singly linked list Operations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1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insertFront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removeFront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insertBack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removeBack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end of the list</a:t>
            </a: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46482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Stack Operations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1262" y="1744717"/>
            <a:ext cx="4191000" cy="61748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29048" y="1752600"/>
            <a:ext cx="395756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6007" y="2380593"/>
            <a:ext cx="4191000" cy="896007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2590800"/>
            <a:ext cx="3957568" cy="9906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&quot;No&quot; Symbol 1"/>
          <p:cNvSpPr/>
          <p:nvPr/>
        </p:nvSpPr>
        <p:spPr>
          <a:xfrm>
            <a:off x="5466693" y="3735114"/>
            <a:ext cx="3124200" cy="8382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5466693" y="4632435"/>
            <a:ext cx="3124200" cy="8382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Stack and </a:t>
            </a:r>
            <a:r>
              <a:rPr lang="en-US" altLang="en-US" dirty="0"/>
              <a:t>Singly Linked List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76800" y="1326931"/>
            <a:ext cx="38100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Singly linked list Operations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1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insertFront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removeFront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46482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Stack Operations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1262" y="1744717"/>
            <a:ext cx="4191000" cy="61748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29048" y="1752600"/>
            <a:ext cx="395756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6007" y="2380593"/>
            <a:ext cx="4191000" cy="896007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2590800"/>
            <a:ext cx="3957568" cy="9906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724400" y="3086101"/>
            <a:ext cx="914400" cy="876299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28745" y="5192817"/>
            <a:ext cx="342914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top() would require a minor</a:t>
            </a:r>
          </a:p>
          <a:p>
            <a:r>
              <a:rPr lang="en-US" dirty="0" smtClean="0"/>
              <a:t>alteration or addition to </a:t>
            </a:r>
            <a:r>
              <a:rPr lang="en-US" dirty="0" err="1" smtClean="0"/>
              <a:t>LinkedList</a:t>
            </a:r>
            <a:endParaRPr lang="en-US" dirty="0" smtClean="0"/>
          </a:p>
          <a:p>
            <a:r>
              <a:rPr lang="en-US" dirty="0" smtClean="0"/>
              <a:t>very similar to </a:t>
            </a:r>
            <a:r>
              <a:rPr lang="en-US" dirty="0" err="1" smtClean="0"/>
              <a:t>removeFront</a:t>
            </a:r>
            <a:r>
              <a:rPr lang="en-US" dirty="0" smtClean="0"/>
              <a:t>()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572000" y="4258003"/>
            <a:ext cx="756746" cy="924708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01262" y="3467100"/>
            <a:ext cx="4191000" cy="990600"/>
          </a:xfrm>
          <a:prstGeom prst="roundRect">
            <a:avLst/>
          </a:prstGeom>
          <a:solidFill>
            <a:schemeClr val="accent3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Stack and </a:t>
            </a:r>
            <a:r>
              <a:rPr lang="en-US" altLang="en-US" dirty="0"/>
              <a:t>Singly Linked List</a:t>
            </a:r>
            <a:endParaRPr lang="en-US" altLang="en-US" sz="4000" dirty="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76800" y="1326931"/>
            <a:ext cx="38100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Singly linked list Operations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1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insertFront</a:t>
            </a:r>
            <a:r>
              <a:rPr lang="en-US" sz="1800" dirty="0" smtClean="0">
                <a:solidFill>
                  <a:srgbClr val="FF0000"/>
                </a:solidFill>
              </a:rPr>
              <a:t>(e)</a:t>
            </a:r>
            <a:r>
              <a:rPr lang="en-US" sz="18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1800" dirty="0" err="1" smtClean="0">
                <a:solidFill>
                  <a:srgbClr val="FF0000"/>
                </a:solidFill>
              </a:rPr>
              <a:t>removeFront</a:t>
            </a:r>
            <a:r>
              <a:rPr lang="en-US" sz="1800" dirty="0" smtClean="0">
                <a:solidFill>
                  <a:srgbClr val="FF0000"/>
                </a:solidFill>
              </a:rPr>
              <a:t>()</a:t>
            </a:r>
            <a:r>
              <a:rPr lang="en-US" sz="18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1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46482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Stack Operations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01262" y="1744717"/>
            <a:ext cx="4191000" cy="61748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29048" y="1752600"/>
            <a:ext cx="395756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6007" y="2380593"/>
            <a:ext cx="4191000" cy="896007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2590800"/>
            <a:ext cx="3957568" cy="990600"/>
          </a:xfrm>
          <a:prstGeom prst="round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01262" y="3467100"/>
            <a:ext cx="4191000" cy="990600"/>
          </a:xfrm>
          <a:prstGeom prst="roundRect">
            <a:avLst/>
          </a:prstGeom>
          <a:solidFill>
            <a:schemeClr val="accent3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23793" y="5016300"/>
            <a:ext cx="391645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size() and </a:t>
            </a:r>
            <a:r>
              <a:rPr lang="en-US" dirty="0" err="1" smtClean="0"/>
              <a:t>isEmpty</a:t>
            </a:r>
            <a:r>
              <a:rPr lang="en-US" dirty="0" smtClean="0"/>
              <a:t>() would require</a:t>
            </a:r>
          </a:p>
          <a:p>
            <a:r>
              <a:rPr lang="en-US" dirty="0" smtClean="0"/>
              <a:t>the addition of a counter that increments</a:t>
            </a:r>
          </a:p>
          <a:p>
            <a:r>
              <a:rPr lang="en-US" dirty="0" smtClean="0"/>
              <a:t>each time push() is called and</a:t>
            </a:r>
          </a:p>
          <a:p>
            <a:r>
              <a:rPr lang="en-US" dirty="0" smtClean="0"/>
              <a:t>decrements when pop() is called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4400" y="4755930"/>
            <a:ext cx="4191000" cy="172107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19272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 with a Singly Linked List</a:t>
            </a:r>
          </a:p>
        </p:txBody>
      </p:sp>
      <p:sp>
        <p:nvSpPr>
          <p:cNvPr id="512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213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CONCLUSION: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We can implement a stack with a singly linked list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The </a:t>
            </a:r>
            <a:r>
              <a:rPr lang="en-US" sz="2000" b="1" dirty="0" smtClean="0"/>
              <a:t>top</a:t>
            </a:r>
            <a:r>
              <a:rPr lang="en-US" sz="2000" dirty="0" smtClean="0"/>
              <a:t> element of the stack is the </a:t>
            </a:r>
            <a:r>
              <a:rPr lang="en-US" sz="2000" b="1" dirty="0" smtClean="0"/>
              <a:t>first node</a:t>
            </a:r>
            <a:r>
              <a:rPr lang="en-US" sz="2000" dirty="0" smtClean="0"/>
              <a:t> of the list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The space used is </a:t>
            </a:r>
            <a:r>
              <a:rPr lang="en-US" sz="2000" b="1" i="1" dirty="0" smtClean="0"/>
              <a:t>O</a:t>
            </a:r>
            <a:r>
              <a:rPr lang="en-US" sz="2000" dirty="0" smtClean="0"/>
              <a:t>(</a:t>
            </a:r>
            <a:r>
              <a:rPr lang="en-US" sz="2000" b="1" i="1" dirty="0" smtClean="0"/>
              <a:t>n</a:t>
            </a:r>
            <a:r>
              <a:rPr lang="en-US" sz="2000" dirty="0" smtClean="0"/>
              <a:t>)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/>
              <a:t>and each operation of the Stack ADT takes </a:t>
            </a:r>
            <a:r>
              <a:rPr lang="en-US" sz="2000" b="1" i="1" dirty="0" smtClean="0"/>
              <a:t>O</a:t>
            </a:r>
            <a:r>
              <a:rPr lang="en-US" sz="2000" dirty="0" smtClean="0"/>
              <a:t>(1) time</a:t>
            </a:r>
          </a:p>
          <a:p>
            <a:pPr lvl="2">
              <a:buClr>
                <a:schemeClr val="tx1"/>
              </a:buClr>
              <a:defRPr/>
            </a:pPr>
            <a:r>
              <a:rPr lang="en-US" sz="1600" dirty="0" smtClean="0"/>
              <a:t>push, pop, top, size, empty each are </a:t>
            </a:r>
            <a:r>
              <a:rPr lang="en-US" sz="1600" b="1" i="1" dirty="0" smtClean="0"/>
              <a:t>O</a:t>
            </a:r>
            <a:r>
              <a:rPr lang="en-US" sz="1600" dirty="0" smtClean="0"/>
              <a:t>(1) time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828800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365375" y="4152900"/>
            <a:ext cx="538163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097088" y="4421188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2633663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440113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976688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4244975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5051425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5588000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V="1">
            <a:off x="5856288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6662738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7199313" y="4152900"/>
            <a:ext cx="536575" cy="536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V="1">
            <a:off x="7467600" y="4421188"/>
            <a:ext cx="8064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3708400" y="4421188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5319713" y="4421188"/>
            <a:ext cx="1587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6931025" y="4421188"/>
            <a:ext cx="1588" cy="806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8226425" y="42465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latin typeface="Calibri" pitchFamily="34" charset="0"/>
            </a:endParaRP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885825" y="41910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i="1">
                <a:latin typeface="Times New Roman" charset="0"/>
              </a:rPr>
              <a:t>t</a:t>
            </a:r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flipV="1">
            <a:off x="1219200" y="4457700"/>
            <a:ext cx="5778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6343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64150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6344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5264150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634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264150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6346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5264150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6347" name="AutoShape 27"/>
          <p:cNvSpPr>
            <a:spLocks noChangeArrowheads="1"/>
          </p:cNvSpPr>
          <p:nvPr/>
        </p:nvSpPr>
        <p:spPr bwMode="auto">
          <a:xfrm>
            <a:off x="1524000" y="3619500"/>
            <a:ext cx="64770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1676400" y="3581400"/>
            <a:ext cx="849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nodes</a:t>
            </a:r>
          </a:p>
        </p:txBody>
      </p:sp>
      <p:sp>
        <p:nvSpPr>
          <p:cNvPr id="56349" name="AutoShape 29"/>
          <p:cNvSpPr>
            <a:spLocks noChangeArrowheads="1"/>
          </p:cNvSpPr>
          <p:nvPr/>
        </p:nvSpPr>
        <p:spPr bwMode="auto">
          <a:xfrm>
            <a:off x="1524000" y="4991100"/>
            <a:ext cx="5943600" cy="121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6053138" y="5854700"/>
            <a:ext cx="11953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elements</a:t>
            </a:r>
          </a:p>
        </p:txBody>
      </p:sp>
      <p:sp>
        <p:nvSpPr>
          <p:cNvPr id="56351" name="TextBox 33"/>
          <p:cNvSpPr txBox="1">
            <a:spLocks noChangeArrowheads="1"/>
          </p:cNvSpPr>
          <p:nvPr/>
        </p:nvSpPr>
        <p:spPr bwMode="auto">
          <a:xfrm>
            <a:off x="457200" y="4265613"/>
            <a:ext cx="6127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90"/>
                </a:solidFill>
                <a:latin typeface="Calibri" pitchFamily="34" charset="0"/>
              </a:rPr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30546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 Summary</a:t>
            </a:r>
          </a:p>
        </p:txBody>
      </p:sp>
      <p:sp>
        <p:nvSpPr>
          <p:cNvPr id="57347" name="Content Placeholder 9"/>
          <p:cNvSpPr>
            <a:spLocks noGrp="1"/>
          </p:cNvSpPr>
          <p:nvPr>
            <p:ph idx="1"/>
          </p:nvPr>
        </p:nvSpPr>
        <p:spPr>
          <a:xfrm>
            <a:off x="611188" y="1295401"/>
            <a:ext cx="8761412" cy="914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Stack Operation Complexity for Different Implementations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90129"/>
              </p:ext>
            </p:extLst>
          </p:nvPr>
        </p:nvGraphicFramePr>
        <p:xfrm>
          <a:off x="533400" y="2181225"/>
          <a:ext cx="7772400" cy="3990975"/>
        </p:xfrm>
        <a:graphic>
          <a:graphicData uri="http://schemas.openxmlformats.org/drawingml/2006/table">
            <a:tbl>
              <a:tblPr/>
              <a:tblGrid>
                <a:gridCol w="1943100"/>
                <a:gridCol w="1333500"/>
                <a:gridCol w="2819400"/>
                <a:gridCol w="16764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Array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Fixed-Size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Array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Dynamic (doubling strategy)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Singly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Linked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Pop()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Push(o)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O(n) Worst Case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 Best Case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 Average 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Top()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Size(), isEmpty()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6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next time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Chapter 5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Stacks and Queues</a:t>
            </a: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19272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smtClean="0"/>
              <a:t>Stacks store arbitrary objects (Pez in this case)</a:t>
            </a:r>
          </a:p>
        </p:txBody>
      </p:sp>
    </p:spTree>
    <p:extLst>
      <p:ext uri="{BB962C8B-B14F-4D97-AF65-F5344CB8AC3E}">
        <p14:creationId xmlns:p14="http://schemas.microsoft.com/office/powerpoint/2010/main" val="41597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19272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127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dirty="0" smtClean="0"/>
              <a:t>Stacks store arbitrary objects (</a:t>
            </a:r>
            <a:r>
              <a:rPr lang="en-US" altLang="en-US" sz="2400" dirty="0" err="1" smtClean="0"/>
              <a:t>Pez</a:t>
            </a:r>
            <a:r>
              <a:rPr lang="en-US" altLang="en-US" sz="2400" dirty="0" smtClean="0"/>
              <a:t> in this case)</a:t>
            </a:r>
          </a:p>
          <a:p>
            <a:pPr eaLnBrk="1" hangingPunct="1"/>
            <a:r>
              <a:rPr lang="en-US" altLang="en-US" sz="2400" dirty="0" smtClean="0"/>
              <a:t>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</p:txBody>
      </p:sp>
    </p:spTree>
    <p:extLst>
      <p:ext uri="{BB962C8B-B14F-4D97-AF65-F5344CB8AC3E}">
        <p14:creationId xmlns:p14="http://schemas.microsoft.com/office/powerpoint/2010/main" val="33441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021">
            <a:off x="7493000" y="18256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057900" y="3192463"/>
            <a:ext cx="533400" cy="228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72188" y="3194050"/>
            <a:ext cx="533400" cy="228600"/>
          </a:xfrm>
          <a:prstGeom prst="roundRect">
            <a:avLst/>
          </a:prstGeom>
          <a:solidFill>
            <a:srgbClr val="FFFF00"/>
          </a:solidFill>
          <a:ln>
            <a:solidFill>
              <a:srgbClr val="D7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59488" y="3195638"/>
            <a:ext cx="5334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sp>
        <p:nvSpPr>
          <p:cNvPr id="12296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dirty="0" smtClean="0"/>
              <a:t>Stacks store arbitrary objects (</a:t>
            </a:r>
            <a:r>
              <a:rPr lang="en-US" altLang="en-US" sz="2400" dirty="0" err="1" smtClean="0"/>
              <a:t>Pez</a:t>
            </a:r>
            <a:r>
              <a:rPr lang="en-US" altLang="en-US" sz="2400" dirty="0" smtClean="0"/>
              <a:t> in this case)</a:t>
            </a:r>
          </a:p>
          <a:p>
            <a:pPr eaLnBrk="1" hangingPunct="1"/>
            <a:r>
              <a:rPr lang="en-US" altLang="en-US" sz="2400" dirty="0" smtClean="0"/>
              <a:t>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</p:txBody>
      </p:sp>
    </p:spTree>
    <p:extLst>
      <p:ext uri="{BB962C8B-B14F-4D97-AF65-F5344CB8AC3E}">
        <p14:creationId xmlns:p14="http://schemas.microsoft.com/office/powerpoint/2010/main" val="2683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4149 -2.59259E-6 L 0.14149 0.04074 " pathEditMode="relative" ptsTypes="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4149 -2.59259E-6 L 0.14149 0.04074 " pathEditMode="relative" ptsTypes="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49 0.04074 L 0.1401 0.0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4149 -2.59259E-6 L 0.14149 0.04074 " pathEditMode="relative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1 0.08426 L 0.1401 0.12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5 0.04097 L 0.14166 0.0844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6" grpId="0" animBg="1"/>
      <p:bldP spid="6" grpId="1" animBg="1"/>
      <p:bldP spid="6" grpId="2" animBg="1"/>
      <p:bldP spid="6" grpId="3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359650" y="3773488"/>
            <a:ext cx="533400" cy="228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021">
            <a:off x="7493000" y="18256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48538" y="4075113"/>
            <a:ext cx="533400" cy="228600"/>
          </a:xfrm>
          <a:prstGeom prst="roundRect">
            <a:avLst/>
          </a:prstGeom>
          <a:solidFill>
            <a:srgbClr val="FFFF00"/>
          </a:solidFill>
          <a:ln>
            <a:solidFill>
              <a:srgbClr val="D7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343775" y="3476625"/>
            <a:ext cx="5334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sp>
        <p:nvSpPr>
          <p:cNvPr id="13320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dirty="0" smtClean="0"/>
              <a:t>Stacks store arbitrary objects (</a:t>
            </a:r>
            <a:r>
              <a:rPr lang="en-US" altLang="en-US" sz="2400" dirty="0" err="1" smtClean="0"/>
              <a:t>Pez</a:t>
            </a:r>
            <a:r>
              <a:rPr lang="en-US" altLang="en-US" sz="2400" dirty="0" smtClean="0"/>
              <a:t> in this case)</a:t>
            </a:r>
          </a:p>
          <a:p>
            <a:pPr eaLnBrk="1" hangingPunct="1"/>
            <a:r>
              <a:rPr lang="en-US" altLang="en-US" sz="2400" dirty="0" smtClean="0"/>
              <a:t>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</p:txBody>
      </p:sp>
    </p:spTree>
    <p:extLst>
      <p:ext uri="{BB962C8B-B14F-4D97-AF65-F5344CB8AC3E}">
        <p14:creationId xmlns:p14="http://schemas.microsoft.com/office/powerpoint/2010/main" val="21228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359650" y="3513138"/>
            <a:ext cx="533400" cy="228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021">
            <a:off x="7493000" y="18256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48538" y="3814763"/>
            <a:ext cx="533400" cy="228600"/>
          </a:xfrm>
          <a:prstGeom prst="roundRect">
            <a:avLst/>
          </a:prstGeom>
          <a:solidFill>
            <a:srgbClr val="FFFF00"/>
          </a:solidFill>
          <a:ln>
            <a:solidFill>
              <a:srgbClr val="D7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24600" y="3200400"/>
            <a:ext cx="5334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sp>
        <p:nvSpPr>
          <p:cNvPr id="14344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dirty="0" smtClean="0"/>
              <a:t>Stacks store arbitrary objects (</a:t>
            </a:r>
            <a:r>
              <a:rPr lang="en-US" altLang="en-US" sz="2400" dirty="0" err="1" smtClean="0"/>
              <a:t>Pez</a:t>
            </a:r>
            <a:r>
              <a:rPr lang="en-US" altLang="en-US" sz="2400" dirty="0" smtClean="0"/>
              <a:t> in this case)</a:t>
            </a:r>
          </a:p>
          <a:p>
            <a:pPr eaLnBrk="1" hangingPunct="1"/>
            <a:r>
              <a:rPr lang="en-US" altLang="en-US" sz="2400" dirty="0" smtClean="0"/>
              <a:t>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</p:txBody>
      </p:sp>
    </p:spTree>
    <p:extLst>
      <p:ext uri="{BB962C8B-B14F-4D97-AF65-F5344CB8AC3E}">
        <p14:creationId xmlns:p14="http://schemas.microsoft.com/office/powerpoint/2010/main" val="3445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Content Placeholder 8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330950" y="3203575"/>
            <a:ext cx="533400" cy="228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021">
            <a:off x="7493000" y="18256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50125" y="3521075"/>
            <a:ext cx="533400" cy="228600"/>
          </a:xfrm>
          <a:prstGeom prst="roundRect">
            <a:avLst/>
          </a:prstGeom>
          <a:solidFill>
            <a:srgbClr val="FFFF00"/>
          </a:solidFill>
          <a:ln>
            <a:solidFill>
              <a:srgbClr val="D7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sp>
        <p:nvSpPr>
          <p:cNvPr id="1536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dirty="0" smtClean="0"/>
              <a:t>Stacks store arbitrary objects (</a:t>
            </a:r>
            <a:r>
              <a:rPr lang="en-US" altLang="en-US" sz="2400" dirty="0" err="1" smtClean="0"/>
              <a:t>Pez</a:t>
            </a:r>
            <a:r>
              <a:rPr lang="en-US" altLang="en-US" sz="2400" dirty="0" smtClean="0"/>
              <a:t> in this case)</a:t>
            </a:r>
          </a:p>
          <a:p>
            <a:pPr eaLnBrk="1" hangingPunct="1"/>
            <a:r>
              <a:rPr lang="en-US" altLang="en-US" sz="2400" dirty="0" smtClean="0"/>
              <a:t>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</p:txBody>
      </p:sp>
    </p:spTree>
    <p:extLst>
      <p:ext uri="{BB962C8B-B14F-4D97-AF65-F5344CB8AC3E}">
        <p14:creationId xmlns:p14="http://schemas.microsoft.com/office/powerpoint/2010/main" val="7985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021">
            <a:off x="7493000" y="18256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50125" y="3521075"/>
            <a:ext cx="533400" cy="228600"/>
          </a:xfrm>
          <a:prstGeom prst="roundRect">
            <a:avLst/>
          </a:prstGeom>
          <a:solidFill>
            <a:srgbClr val="FFFF00"/>
          </a:solidFill>
          <a:ln>
            <a:solidFill>
              <a:srgbClr val="D7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sp>
        <p:nvSpPr>
          <p:cNvPr id="16390" name="Content Placeholder 8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639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 dirty="0" smtClean="0"/>
              <a:t>Stacks store arbitrary objects (</a:t>
            </a:r>
            <a:r>
              <a:rPr lang="en-US" altLang="en-US" sz="2400" dirty="0" err="1" smtClean="0"/>
              <a:t>Pez</a:t>
            </a:r>
            <a:r>
              <a:rPr lang="en-US" altLang="en-US" sz="2400" dirty="0" smtClean="0"/>
              <a:t> in this case)</a:t>
            </a:r>
          </a:p>
          <a:p>
            <a:pPr eaLnBrk="1" hangingPunct="1"/>
            <a:r>
              <a:rPr lang="en-US" altLang="en-US" sz="2400" dirty="0" smtClean="0"/>
              <a:t>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</p:txBody>
      </p:sp>
    </p:spTree>
    <p:extLst>
      <p:ext uri="{BB962C8B-B14F-4D97-AF65-F5344CB8AC3E}">
        <p14:creationId xmlns:p14="http://schemas.microsoft.com/office/powerpoint/2010/main" val="22879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021">
            <a:off x="7493000" y="18256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50125" y="3521075"/>
            <a:ext cx="533400" cy="228600"/>
          </a:xfrm>
          <a:prstGeom prst="roundRect">
            <a:avLst/>
          </a:prstGeom>
          <a:solidFill>
            <a:srgbClr val="FFFF00"/>
          </a:solidFill>
          <a:ln>
            <a:solidFill>
              <a:srgbClr val="D7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Stacks</a:t>
            </a:r>
          </a:p>
        </p:txBody>
      </p:sp>
      <p:sp>
        <p:nvSpPr>
          <p:cNvPr id="174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648200" cy="5334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/>
              <a:t>Stacks store arbitrary objects (</a:t>
            </a:r>
            <a:r>
              <a:rPr lang="en-US" altLang="en-US" sz="2400" dirty="0" err="1" smtClean="0"/>
              <a:t>Pez</a:t>
            </a:r>
            <a:r>
              <a:rPr lang="en-US" altLang="en-US" sz="2400" dirty="0" smtClean="0"/>
              <a:t> in this case)</a:t>
            </a:r>
          </a:p>
          <a:p>
            <a:pPr eaLnBrk="1" hangingPunct="1"/>
            <a:r>
              <a:rPr lang="en-US" altLang="en-US" sz="2400" dirty="0" smtClean="0"/>
              <a:t>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push(e)</a:t>
            </a:r>
            <a:r>
              <a:rPr lang="en-US" altLang="en-US" sz="2000" dirty="0" smtClean="0"/>
              <a:t>: inserts an element to  the top of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pop()</a:t>
            </a:r>
            <a:r>
              <a:rPr lang="en-US" altLang="en-US" sz="2000" dirty="0" smtClean="0"/>
              <a:t>: removes and returns the top element of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top()</a:t>
            </a:r>
            <a:r>
              <a:rPr lang="en-US" altLang="en-US" sz="2000" dirty="0" smtClean="0"/>
              <a:t>: returns a reference to the top element of the stack, but doesn’t remove it</a:t>
            </a:r>
          </a:p>
          <a:p>
            <a:pPr eaLnBrk="1" hangingPunct="1"/>
            <a:r>
              <a:rPr lang="en-US" altLang="en-US" sz="2400" dirty="0" smtClean="0"/>
              <a:t>Optional operations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size()</a:t>
            </a:r>
            <a:r>
              <a:rPr lang="en-US" altLang="en-US" sz="2000" dirty="0" smtClean="0"/>
              <a:t>: returns the number of elements in the stack</a:t>
            </a:r>
          </a:p>
          <a:p>
            <a:pPr lvl="1" eaLnBrk="1" hangingPunct="1"/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FF0000"/>
                </a:solidFill>
              </a:rPr>
              <a:t>empty()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/>
              <a:t>returns a </a:t>
            </a:r>
            <a:r>
              <a:rPr lang="en-US" altLang="en-US" sz="2000" dirty="0" err="1" smtClean="0"/>
              <a:t>bool</a:t>
            </a:r>
            <a:r>
              <a:rPr lang="en-US" altLang="en-US" sz="2000" dirty="0" smtClean="0"/>
              <a:t> indicating if the stack contains any objects</a:t>
            </a:r>
          </a:p>
        </p:txBody>
      </p:sp>
    </p:spTree>
    <p:extLst>
      <p:ext uri="{BB962C8B-B14F-4D97-AF65-F5344CB8AC3E}">
        <p14:creationId xmlns:p14="http://schemas.microsoft.com/office/powerpoint/2010/main" val="20508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 7 is posted</a:t>
            </a:r>
          </a:p>
          <a:p>
            <a:pPr lvl="1"/>
            <a:r>
              <a:rPr lang="en-US" dirty="0"/>
              <a:t>Due soon: </a:t>
            </a:r>
            <a:r>
              <a:rPr lang="en-US" dirty="0" smtClean="0"/>
              <a:t>Wednesday, April 2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Assignment 8 is posted</a:t>
            </a:r>
          </a:p>
          <a:p>
            <a:pPr lvl="1"/>
            <a:r>
              <a:rPr lang="en-US" dirty="0"/>
              <a:t>Due Thursday, April 3</a:t>
            </a:r>
          </a:p>
          <a:p>
            <a:pPr lvl="1"/>
            <a:endParaRPr lang="en-US" dirty="0"/>
          </a:p>
          <a:p>
            <a:r>
              <a:rPr lang="en-US" dirty="0"/>
              <a:t>Assignment 9 is posted</a:t>
            </a:r>
          </a:p>
          <a:p>
            <a:pPr lvl="1"/>
            <a:r>
              <a:rPr lang="en-US" dirty="0"/>
              <a:t>Due Thursday, April 10</a:t>
            </a:r>
          </a:p>
        </p:txBody>
      </p:sp>
    </p:spTree>
    <p:extLst>
      <p:ext uri="{BB962C8B-B14F-4D97-AF65-F5344CB8AC3E}">
        <p14:creationId xmlns:p14="http://schemas.microsoft.com/office/powerpoint/2010/main" val="39025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1096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021">
            <a:off x="7493000" y="1825625"/>
            <a:ext cx="10715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50125" y="3521075"/>
            <a:ext cx="533400" cy="228600"/>
          </a:xfrm>
          <a:prstGeom prst="roundRect">
            <a:avLst/>
          </a:prstGeom>
          <a:solidFill>
            <a:srgbClr val="FFFF00"/>
          </a:solidFill>
          <a:ln>
            <a:solidFill>
              <a:srgbClr val="D7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Stack Exceptions</a:t>
            </a:r>
          </a:p>
        </p:txBody>
      </p:sp>
      <p:sp>
        <p:nvSpPr>
          <p:cNvPr id="1843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6477000" cy="5334000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400" dirty="0" smtClean="0"/>
              <a:t>Attempting to execute an operation of ADT may cause an error condition called an exception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400" dirty="0" smtClean="0"/>
              <a:t>Exceptions are said to be “thrown” by an operation that cannot be executed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400" dirty="0" smtClean="0"/>
              <a:t>In the </a:t>
            </a:r>
            <a:r>
              <a:rPr lang="en-US" altLang="en-US" sz="2400" dirty="0" smtClean="0">
                <a:solidFill>
                  <a:srgbClr val="FF0000"/>
                </a:solidFill>
              </a:rPr>
              <a:t>Stack</a:t>
            </a:r>
            <a:r>
              <a:rPr lang="en-US" altLang="en-US" sz="2400" dirty="0" smtClean="0"/>
              <a:t> ADT, </a:t>
            </a:r>
            <a:r>
              <a:rPr lang="en-US" altLang="en-US" sz="2400" dirty="0" smtClean="0">
                <a:solidFill>
                  <a:srgbClr val="FF0000"/>
                </a:solidFill>
              </a:rPr>
              <a:t>pop</a:t>
            </a:r>
            <a:r>
              <a:rPr lang="en-US" altLang="en-US" sz="2400" dirty="0" smtClean="0"/>
              <a:t> and </a:t>
            </a:r>
            <a:r>
              <a:rPr lang="en-US" altLang="en-US" sz="2400" dirty="0" smtClean="0">
                <a:solidFill>
                  <a:srgbClr val="FF0000"/>
                </a:solidFill>
              </a:rPr>
              <a:t>top</a:t>
            </a:r>
            <a:r>
              <a:rPr lang="en-US" altLang="en-US" sz="2400" dirty="0" smtClean="0"/>
              <a:t> cannot be performed if the stack is empty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400" dirty="0" smtClean="0"/>
              <a:t>Attempting to execute </a:t>
            </a:r>
            <a:r>
              <a:rPr lang="en-US" altLang="en-US" sz="2400" dirty="0" smtClean="0">
                <a:solidFill>
                  <a:srgbClr val="FF0000"/>
                </a:solidFill>
              </a:rPr>
              <a:t>pop</a:t>
            </a:r>
            <a:r>
              <a:rPr lang="en-US" altLang="en-US" sz="2400" dirty="0" smtClean="0"/>
              <a:t> or </a:t>
            </a:r>
            <a:r>
              <a:rPr lang="en-US" altLang="en-US" sz="2400" dirty="0" smtClean="0">
                <a:solidFill>
                  <a:srgbClr val="FF0000"/>
                </a:solidFill>
              </a:rPr>
              <a:t>top</a:t>
            </a:r>
            <a:r>
              <a:rPr lang="en-US" altLang="en-US" sz="2400" dirty="0" smtClean="0"/>
              <a:t> on an empty stack throws an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EmptyStackException</a:t>
            </a:r>
            <a:endParaRPr lang="en-US" alt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Stacks</a:t>
            </a:r>
          </a:p>
        </p:txBody>
      </p:sp>
      <p:sp>
        <p:nvSpPr>
          <p:cNvPr id="368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800" dirty="0" smtClean="0"/>
              <a:t>Describe the output and final structure of the stack after the following operations: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Push(8)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Push(3)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Pop()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Push(2)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Push(5)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Pop()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Pop()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Push(9)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Push(1)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7086600" y="3048000"/>
            <a:ext cx="990600" cy="2895600"/>
            <a:chOff x="6096000" y="3048000"/>
            <a:chExt cx="990600" cy="289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096000" y="3048000"/>
              <a:ext cx="0" cy="2895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86600" y="3048000"/>
              <a:ext cx="0" cy="289560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096000" y="5943600"/>
              <a:ext cx="9906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46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Description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2"/>
            <a:r>
              <a:rPr lang="en-US" dirty="0" smtClean="0"/>
              <a:t>Application</a:t>
            </a:r>
          </a:p>
          <a:p>
            <a:pPr lvl="2"/>
            <a:r>
              <a:rPr lang="en-US" dirty="0" smtClean="0"/>
              <a:t>STATIC Array Based</a:t>
            </a:r>
          </a:p>
          <a:p>
            <a:pPr lvl="2"/>
            <a:r>
              <a:rPr lang="en-US" dirty="0" smtClean="0"/>
              <a:t>DYNAMIC Array Based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Applied to Incremental Increase for Dynamic Array Resizing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9542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stack is an ordered collection of entries that can be accessed only at one end (the top of the stack)</a:t>
            </a:r>
          </a:p>
          <a:p>
            <a:pPr lvl="1"/>
            <a:r>
              <a:rPr lang="en-US" sz="2400" dirty="0" smtClean="0"/>
              <a:t>Common place examples:</a:t>
            </a:r>
          </a:p>
          <a:p>
            <a:pPr lvl="2"/>
            <a:r>
              <a:rPr lang="en-US" sz="2000" dirty="0" smtClean="0"/>
              <a:t>pancakes, plates, trays</a:t>
            </a:r>
          </a:p>
          <a:p>
            <a:endParaRPr lang="en-US" sz="2800" dirty="0"/>
          </a:p>
          <a:p>
            <a:r>
              <a:rPr lang="en-US" sz="2800" dirty="0" smtClean="0"/>
              <a:t>Items in a stack must be removed in the reverse order that they were added to the stack</a:t>
            </a:r>
          </a:p>
          <a:p>
            <a:pPr lvl="1"/>
            <a:r>
              <a:rPr lang="en-US" sz="2400" dirty="0" smtClean="0"/>
              <a:t>This is referred to as a </a:t>
            </a:r>
            <a:r>
              <a:rPr lang="en-US" sz="2400" b="1" dirty="0" smtClean="0"/>
              <a:t>Last-In/First Out (LIFO) structure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61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 of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Direct Applications</a:t>
            </a:r>
          </a:p>
          <a:p>
            <a:pPr lvl="1"/>
            <a:r>
              <a:rPr lang="en-US" sz="2400" dirty="0" smtClean="0"/>
              <a:t>Visited Page history of a web-browser</a:t>
            </a:r>
          </a:p>
          <a:p>
            <a:pPr lvl="1"/>
            <a:r>
              <a:rPr lang="en-US" sz="2400" dirty="0" smtClean="0"/>
              <a:t>Undo sequence in a text editor</a:t>
            </a:r>
          </a:p>
          <a:p>
            <a:pPr lvl="1"/>
            <a:r>
              <a:rPr lang="en-US" sz="2400" dirty="0" smtClean="0"/>
              <a:t>Saving local variables when one function calls another, and that one calls yet another, and…</a:t>
            </a:r>
          </a:p>
          <a:p>
            <a:endParaRPr lang="en-US" sz="2800" dirty="0"/>
          </a:p>
          <a:p>
            <a:r>
              <a:rPr lang="en-US" sz="2800" dirty="0" smtClean="0"/>
              <a:t>Indirect Applications</a:t>
            </a:r>
          </a:p>
          <a:p>
            <a:pPr lvl="1"/>
            <a:r>
              <a:rPr lang="en-US" sz="2400" dirty="0" smtClean="0"/>
              <a:t>Auxiliary data structure for algorithms</a:t>
            </a:r>
          </a:p>
          <a:p>
            <a:pPr lvl="1"/>
            <a:r>
              <a:rPr lang="en-US" sz="2400" dirty="0" smtClean="0"/>
              <a:t>Component of other data structures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90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7162800" y="1600200"/>
            <a:ext cx="1447800" cy="4572000"/>
            <a:chOff x="4512" y="864"/>
            <a:chExt cx="912" cy="3024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4512" y="864"/>
              <a:ext cx="912" cy="30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1518" name="Line 4"/>
            <p:cNvSpPr>
              <a:spLocks noChangeShapeType="1"/>
            </p:cNvSpPr>
            <p:nvPr/>
          </p:nvSpPr>
          <p:spPr bwMode="auto">
            <a:xfrm>
              <a:off x="4512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5424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4512" y="3876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C++ Run-time Stack</a:t>
            </a:r>
          </a:p>
        </p:txBody>
      </p:sp>
      <p:sp>
        <p:nvSpPr>
          <p:cNvPr id="38917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4800600" cy="4724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The C++ run-time system keeps track of the chain of active functions with a stack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is called, the run-time system pushes on the stack a frame containing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Local variables and return value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Program counter, keeping track of the statement being executed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returns, its frame is popped from the stack and control is passed to the method on top of the stack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8220075" y="3565525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0" name="Freeform 10"/>
          <p:cNvSpPr>
            <a:spLocks/>
          </p:cNvSpPr>
          <p:nvPr/>
        </p:nvSpPr>
        <p:spPr bwMode="auto">
          <a:xfrm>
            <a:off x="8277225" y="4351338"/>
            <a:ext cx="7938" cy="9525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0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6"/>
                </a:lnTo>
                <a:lnTo>
                  <a:pt x="5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8220075" y="1625600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8220075" y="2281238"/>
            <a:ext cx="7938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5638800" y="1524000"/>
            <a:ext cx="1600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main()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i;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  i = 5;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foo(i);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foo(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j)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k;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k = j+1;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bar(k);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bar(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m)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…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2590800"/>
            <a:ext cx="51054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7162800" y="1600200"/>
            <a:ext cx="1447800" cy="4572000"/>
            <a:chOff x="4512" y="864"/>
            <a:chExt cx="912" cy="3024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4512" y="864"/>
              <a:ext cx="912" cy="30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1518" name="Line 4"/>
            <p:cNvSpPr>
              <a:spLocks noChangeShapeType="1"/>
            </p:cNvSpPr>
            <p:nvPr/>
          </p:nvSpPr>
          <p:spPr bwMode="auto">
            <a:xfrm>
              <a:off x="4512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5424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4512" y="3876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C++ Run-time Stack</a:t>
            </a:r>
          </a:p>
        </p:txBody>
      </p:sp>
      <p:sp>
        <p:nvSpPr>
          <p:cNvPr id="38917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4800600" cy="4724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The C++ run-time system keeps track of the chain of active functions with a stack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is called, the run-time system pushes on the stack a frame containing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Local variables and return value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Program counter, keeping track of the statement being executed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returns, its frame is popped from the stack and control is passed to the method on top of the stack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8220075" y="3565525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0" name="Freeform 10"/>
          <p:cNvSpPr>
            <a:spLocks/>
          </p:cNvSpPr>
          <p:nvPr/>
        </p:nvSpPr>
        <p:spPr bwMode="auto">
          <a:xfrm>
            <a:off x="8277225" y="4351338"/>
            <a:ext cx="7938" cy="9525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0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6"/>
                </a:lnTo>
                <a:lnTo>
                  <a:pt x="5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8220075" y="1625600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8220075" y="2281238"/>
            <a:ext cx="7938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5638800" y="1524000"/>
            <a:ext cx="1600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main()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i;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  i = 5;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foo(i);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foo(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j)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k;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k = j+1;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bar(k);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bar(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m)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…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7315200" y="4953000"/>
            <a:ext cx="1143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main</a:t>
            </a:r>
          </a:p>
          <a:p>
            <a:pPr eaLnBrk="1" hangingPunct="1"/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PC = 2</a:t>
            </a:r>
            <a:br>
              <a:rPr lang="en-US" altLang="en-US">
                <a:solidFill>
                  <a:srgbClr val="3366FF"/>
                </a:solidFill>
                <a:latin typeface="Calibri" pitchFamily="34" charset="0"/>
              </a:rPr>
            </a:br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i = 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" y="4762500"/>
            <a:ext cx="510540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638800" y="1752600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638800" y="2133600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671457" y="2438400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" grpId="0" animBg="1"/>
      <p:bldP spid="2" grpId="1" animBg="1"/>
      <p:bldP spid="21" grpId="0" animBg="1"/>
      <p:bldP spid="21" grpId="1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7162800" y="1600200"/>
            <a:ext cx="1447800" cy="4572000"/>
            <a:chOff x="4512" y="864"/>
            <a:chExt cx="912" cy="3024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4512" y="864"/>
              <a:ext cx="912" cy="30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1518" name="Line 4"/>
            <p:cNvSpPr>
              <a:spLocks noChangeShapeType="1"/>
            </p:cNvSpPr>
            <p:nvPr/>
          </p:nvSpPr>
          <p:spPr bwMode="auto">
            <a:xfrm>
              <a:off x="4512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5424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4512" y="3876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C++ Run-time Stack</a:t>
            </a:r>
          </a:p>
        </p:txBody>
      </p:sp>
      <p:sp>
        <p:nvSpPr>
          <p:cNvPr id="38917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4800600" cy="4724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The C++ run-time system keeps track of the chain of active functions with a stack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is called, the run-time system pushes on the stack a frame containing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Local variables and return value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Program counter, keeping track of the statement being executed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returns, its frame is popped from the stack and control is passed to the method on top of the stack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8220075" y="3565525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0" name="Freeform 10"/>
          <p:cNvSpPr>
            <a:spLocks/>
          </p:cNvSpPr>
          <p:nvPr/>
        </p:nvSpPr>
        <p:spPr bwMode="auto">
          <a:xfrm>
            <a:off x="8277225" y="4351338"/>
            <a:ext cx="7938" cy="9525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0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6"/>
                </a:lnTo>
                <a:lnTo>
                  <a:pt x="5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8220075" y="1625600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8220075" y="2281238"/>
            <a:ext cx="7938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5638800" y="1524000"/>
            <a:ext cx="1600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main()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i;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  i = 5;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foo(i);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foo(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j)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k;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k = j+1;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bar(k);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bar(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m)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…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7315200" y="4953000"/>
            <a:ext cx="1143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main</a:t>
            </a:r>
          </a:p>
          <a:p>
            <a:pPr eaLnBrk="1" hangingPunct="1"/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PC = 2</a:t>
            </a:r>
            <a:br>
              <a:rPr lang="en-US" altLang="en-US">
                <a:solidFill>
                  <a:srgbClr val="3366FF"/>
                </a:solidFill>
                <a:latin typeface="Calibri" pitchFamily="34" charset="0"/>
              </a:rPr>
            </a:br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i = 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" y="4762500"/>
            <a:ext cx="510540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638800" y="3169444"/>
            <a:ext cx="14478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01591" y="3740944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829300" y="4000367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867400" y="4223886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315200" y="3314700"/>
            <a:ext cx="11430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foo</a:t>
            </a:r>
          </a:p>
          <a:p>
            <a:pPr eaLnBrk="1" hangingPunct="1"/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PC = 3</a:t>
            </a:r>
            <a:br>
              <a:rPr lang="en-US" altLang="en-US">
                <a:solidFill>
                  <a:srgbClr val="3366FF"/>
                </a:solidFill>
                <a:latin typeface="Calibri" pitchFamily="34" charset="0"/>
              </a:rPr>
            </a:br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j = 5</a:t>
            </a:r>
          </a:p>
          <a:p>
            <a:pPr eaLnBrk="1" hangingPunct="1"/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k = 6</a:t>
            </a:r>
          </a:p>
        </p:txBody>
      </p:sp>
    </p:spTree>
    <p:extLst>
      <p:ext uri="{BB962C8B-B14F-4D97-AF65-F5344CB8AC3E}">
        <p14:creationId xmlns:p14="http://schemas.microsoft.com/office/powerpoint/2010/main" val="17596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1" grpId="1" animBg="1"/>
      <p:bldP spid="22" grpId="0" animBg="1"/>
      <p:bldP spid="22" grpId="1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7162800" y="1600200"/>
            <a:ext cx="1447800" cy="4572000"/>
            <a:chOff x="4512" y="864"/>
            <a:chExt cx="912" cy="3024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4512" y="864"/>
              <a:ext cx="912" cy="30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1518" name="Line 4"/>
            <p:cNvSpPr>
              <a:spLocks noChangeShapeType="1"/>
            </p:cNvSpPr>
            <p:nvPr/>
          </p:nvSpPr>
          <p:spPr bwMode="auto">
            <a:xfrm>
              <a:off x="4512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5424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4512" y="3876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C++ Run-time Stack</a:t>
            </a:r>
          </a:p>
        </p:txBody>
      </p:sp>
      <p:sp>
        <p:nvSpPr>
          <p:cNvPr id="38917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4800600" cy="4724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The C++ run-time system keeps track of the chain of active functions with a stack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is called, the run-time system pushes on the stack a frame containing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Local variables and return value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Program counter, keeping track of the statement being executed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returns, its frame is popped from the stack and control is passed back to the function that called it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8220075" y="3565525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0" name="Freeform 10"/>
          <p:cNvSpPr>
            <a:spLocks/>
          </p:cNvSpPr>
          <p:nvPr/>
        </p:nvSpPr>
        <p:spPr bwMode="auto">
          <a:xfrm>
            <a:off x="8277225" y="4351338"/>
            <a:ext cx="7938" cy="9525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0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6"/>
                </a:lnTo>
                <a:lnTo>
                  <a:pt x="5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8220075" y="1625600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8220075" y="2281238"/>
            <a:ext cx="7938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5638800" y="1524000"/>
            <a:ext cx="1600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main()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i;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  i = 5;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foo(i);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foo(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j)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k;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k = j+1;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bar(k);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bar(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m)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…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7315200" y="4953000"/>
            <a:ext cx="1143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main</a:t>
            </a:r>
          </a:p>
          <a:p>
            <a:pPr eaLnBrk="1" hangingPunct="1"/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PC = 2</a:t>
            </a:r>
            <a:br>
              <a:rPr lang="en-US" altLang="en-US">
                <a:solidFill>
                  <a:srgbClr val="3366FF"/>
                </a:solidFill>
                <a:latin typeface="Calibri" pitchFamily="34" charset="0"/>
              </a:rPr>
            </a:br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i = 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600700" y="4953000"/>
            <a:ext cx="14478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763491" y="5524500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659582" y="5778348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715000" y="4350856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315200" y="3314700"/>
            <a:ext cx="11430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foo</a:t>
            </a:r>
          </a:p>
          <a:p>
            <a:pPr eaLnBrk="1" hangingPunct="1"/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PC = 3</a:t>
            </a:r>
            <a:br>
              <a:rPr lang="en-US" altLang="en-US">
                <a:solidFill>
                  <a:srgbClr val="3366FF"/>
                </a:solidFill>
                <a:latin typeface="Calibri" pitchFamily="34" charset="0"/>
              </a:rPr>
            </a:br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j = 5</a:t>
            </a:r>
          </a:p>
          <a:p>
            <a:pPr eaLnBrk="1" hangingPunct="1"/>
            <a:r>
              <a:rPr lang="en-US" altLang="en-US">
                <a:solidFill>
                  <a:srgbClr val="3366FF"/>
                </a:solidFill>
                <a:latin typeface="Calibri" pitchFamily="34" charset="0"/>
              </a:rPr>
              <a:t>  k = 6</a:t>
            </a:r>
          </a:p>
        </p:txBody>
      </p:sp>
    </p:spTree>
    <p:extLst>
      <p:ext uri="{BB962C8B-B14F-4D97-AF65-F5344CB8AC3E}">
        <p14:creationId xmlns:p14="http://schemas.microsoft.com/office/powerpoint/2010/main" val="32608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1" grpId="1" animBg="1"/>
      <p:bldP spid="22" grpId="0" animBg="1"/>
      <p:bldP spid="22" grpId="1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7162800" y="1600200"/>
            <a:ext cx="1447800" cy="4572000"/>
            <a:chOff x="4512" y="864"/>
            <a:chExt cx="912" cy="3024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4512" y="864"/>
              <a:ext cx="912" cy="30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1518" name="Line 4"/>
            <p:cNvSpPr>
              <a:spLocks noChangeShapeType="1"/>
            </p:cNvSpPr>
            <p:nvPr/>
          </p:nvSpPr>
          <p:spPr bwMode="auto">
            <a:xfrm>
              <a:off x="4512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5424" y="864"/>
              <a:ext cx="0" cy="30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4512" y="3876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C++ Run-time Stack</a:t>
            </a:r>
          </a:p>
        </p:txBody>
      </p:sp>
      <p:sp>
        <p:nvSpPr>
          <p:cNvPr id="38917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4800600" cy="4724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The C++ run-time system keeps track of the chain of active functions with a stack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When a function is called, the run-time system pushes on the stack a frame containing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Local variables and return value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Program counter, keeping track of the statement being executed 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smtClean="0"/>
              <a:t>When a function returns, its frame is popped from the stack and control </a:t>
            </a:r>
            <a:r>
              <a:rPr lang="en-US" dirty="0"/>
              <a:t>is passed back to the function that called it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8220075" y="3565525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0" name="Freeform 10"/>
          <p:cNvSpPr>
            <a:spLocks/>
          </p:cNvSpPr>
          <p:nvPr/>
        </p:nvSpPr>
        <p:spPr bwMode="auto">
          <a:xfrm>
            <a:off x="8277225" y="4351338"/>
            <a:ext cx="7938" cy="9525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0 w 5"/>
              <a:gd name="T5" fmla="*/ 2147483647 h 6"/>
              <a:gd name="T6" fmla="*/ 0 w 5"/>
              <a:gd name="T7" fmla="*/ 2147483647 h 6"/>
              <a:gd name="T8" fmla="*/ 2147483647 w 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6"/>
              <a:gd name="T17" fmla="*/ 5 w 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6"/>
                </a:lnTo>
                <a:lnTo>
                  <a:pt x="5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8220075" y="1625600"/>
            <a:ext cx="793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8220075" y="2281238"/>
            <a:ext cx="7938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5638800" y="1524000"/>
            <a:ext cx="1600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main()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i;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  i = 5;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foo(i);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foo(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j)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k;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k = j+1;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bar(k);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nsolas" pitchFamily="49" charset="0"/>
                <a:cs typeface="Consolas" pitchFamily="49" charset="0"/>
              </a:rPr>
              <a:t>bar(</a:t>
            </a:r>
            <a:r>
              <a:rPr lang="en-US" altLang="en-US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>
                <a:latin typeface="Consolas" pitchFamily="49" charset="0"/>
                <a:cs typeface="Consolas" pitchFamily="49" charset="0"/>
              </a:rPr>
              <a:t> m) {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	…</a:t>
            </a:r>
            <a:br>
              <a:rPr lang="en-US" altLang="en-US">
                <a:latin typeface="Consolas" pitchFamily="49" charset="0"/>
                <a:cs typeface="Consolas" pitchFamily="49" charset="0"/>
              </a:rPr>
            </a:br>
            <a:r>
              <a:rPr lang="en-US" altLang="en-US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7315200" y="4953000"/>
            <a:ext cx="11430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800000"/>
                </a:solidFill>
                <a:latin typeface="Calibri" pitchFamily="34" charset="0"/>
              </a:rPr>
              <a:t>main</a:t>
            </a:r>
          </a:p>
          <a:p>
            <a:pPr eaLnBrk="1" hangingPunct="1"/>
            <a:r>
              <a:rPr lang="en-US" altLang="en-US" dirty="0">
                <a:solidFill>
                  <a:srgbClr val="3366FF"/>
                </a:solidFill>
                <a:latin typeface="Calibri" pitchFamily="34" charset="0"/>
              </a:rPr>
              <a:t>  PC = 2</a:t>
            </a:r>
            <a:br>
              <a:rPr lang="en-US" altLang="en-US" dirty="0">
                <a:solidFill>
                  <a:srgbClr val="3366FF"/>
                </a:solidFill>
                <a:latin typeface="Calibri" pitchFamily="34" charset="0"/>
              </a:rPr>
            </a:br>
            <a:r>
              <a:rPr lang="en-US" altLang="en-US" dirty="0">
                <a:solidFill>
                  <a:srgbClr val="3366FF"/>
                </a:solidFill>
                <a:latin typeface="Calibri" pitchFamily="34" charset="0"/>
              </a:rPr>
              <a:t>  </a:t>
            </a:r>
            <a:r>
              <a:rPr lang="en-US" altLang="en-US" dirty="0" err="1">
                <a:solidFill>
                  <a:srgbClr val="3366FF"/>
                </a:solidFill>
                <a:latin typeface="Calibri" pitchFamily="34" charset="0"/>
              </a:rPr>
              <a:t>i</a:t>
            </a:r>
            <a:r>
              <a:rPr lang="en-US" altLang="en-US" dirty="0">
                <a:solidFill>
                  <a:srgbClr val="3366FF"/>
                </a:solidFill>
                <a:latin typeface="Calibri" pitchFamily="34" charset="0"/>
              </a:rPr>
              <a:t> = 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600701" y="4572000"/>
            <a:ext cx="12573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763491" y="2514600"/>
            <a:ext cx="1219200" cy="381000"/>
          </a:xfrm>
          <a:prstGeom prst="roundRect">
            <a:avLst/>
          </a:prstGeom>
          <a:solidFill>
            <a:schemeClr val="accent3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" grpId="0" animBg="1"/>
      <p:bldP spid="2" grpId="1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Talked about Dynamic Arrays</a:t>
            </a:r>
          </a:p>
          <a:p>
            <a:pPr lvl="1"/>
            <a:r>
              <a:rPr lang="en-US" dirty="0" smtClean="0"/>
              <a:t>With a Pitcher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Description</a:t>
            </a:r>
            <a:endParaRPr lang="en-US" dirty="0"/>
          </a:p>
          <a:p>
            <a:pPr lvl="2"/>
            <a:r>
              <a:rPr lang="en-US" dirty="0"/>
              <a:t>Application</a:t>
            </a:r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2"/>
            <a:r>
              <a:rPr lang="en-US" dirty="0" smtClean="0"/>
              <a:t>STATIC Array Based</a:t>
            </a:r>
          </a:p>
          <a:p>
            <a:pPr lvl="2"/>
            <a:r>
              <a:rPr lang="en-US" dirty="0" smtClean="0"/>
              <a:t>DYNAMIC Array Based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Applied to Incremental Increase for Dynamic Array Resizing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29745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(static) Array-based Stack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352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A simple way of implementing the Stack ADT uses an array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We add elements from left to right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A variable keeps track of the  index of the top element 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5715000" y="5461000"/>
            <a:ext cx="1509713" cy="379413"/>
          </a:xfrm>
          <a:custGeom>
            <a:avLst/>
            <a:gdLst>
              <a:gd name="T0" fmla="*/ 2147483647 w 951"/>
              <a:gd name="T1" fmla="*/ 2147483647 h 239"/>
              <a:gd name="T2" fmla="*/ 2147483647 w 951"/>
              <a:gd name="T3" fmla="*/ 0 h 239"/>
              <a:gd name="T4" fmla="*/ 0 w 951"/>
              <a:gd name="T5" fmla="*/ 0 h 239"/>
              <a:gd name="T6" fmla="*/ 2147483647 w 951"/>
              <a:gd name="T7" fmla="*/ 2147483647 h 239"/>
              <a:gd name="T8" fmla="*/ 2147483647 w 951"/>
              <a:gd name="T9" fmla="*/ 2147483647 h 239"/>
              <a:gd name="T10" fmla="*/ 2147483647 w 951"/>
              <a:gd name="T11" fmla="*/ 2147483647 h 239"/>
              <a:gd name="T12" fmla="*/ 2147483647 w 951"/>
              <a:gd name="T13" fmla="*/ 2147483647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1"/>
              <a:gd name="T22" fmla="*/ 0 h 239"/>
              <a:gd name="T23" fmla="*/ 951 w 951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1" h="239">
                <a:moveTo>
                  <a:pt x="951" y="239"/>
                </a:moveTo>
                <a:lnTo>
                  <a:pt x="951" y="0"/>
                </a:lnTo>
                <a:lnTo>
                  <a:pt x="0" y="0"/>
                </a:lnTo>
                <a:lnTo>
                  <a:pt x="24" y="103"/>
                </a:lnTo>
                <a:lnTo>
                  <a:pt x="104" y="143"/>
                </a:lnTo>
                <a:lnTo>
                  <a:pt x="120" y="239"/>
                </a:lnTo>
                <a:lnTo>
                  <a:pt x="951" y="2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1905000" y="5461000"/>
            <a:ext cx="2982913" cy="379413"/>
          </a:xfrm>
          <a:custGeom>
            <a:avLst/>
            <a:gdLst>
              <a:gd name="T0" fmla="*/ 0 w 1879"/>
              <a:gd name="T1" fmla="*/ 0 h 239"/>
              <a:gd name="T2" fmla="*/ 0 w 1879"/>
              <a:gd name="T3" fmla="*/ 2147483647 h 239"/>
              <a:gd name="T4" fmla="*/ 2147483647 w 1879"/>
              <a:gd name="T5" fmla="*/ 2147483647 h 239"/>
              <a:gd name="T6" fmla="*/ 2147483647 w 1879"/>
              <a:gd name="T7" fmla="*/ 2147483647 h 239"/>
              <a:gd name="T8" fmla="*/ 2147483647 w 1879"/>
              <a:gd name="T9" fmla="*/ 2147483647 h 239"/>
              <a:gd name="T10" fmla="*/ 2147483647 w 1879"/>
              <a:gd name="T11" fmla="*/ 0 h 239"/>
              <a:gd name="T12" fmla="*/ 0 w 1879"/>
              <a:gd name="T13" fmla="*/ 0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79"/>
              <a:gd name="T22" fmla="*/ 0 h 239"/>
              <a:gd name="T23" fmla="*/ 1879 w 1879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79" h="239">
                <a:moveTo>
                  <a:pt x="0" y="0"/>
                </a:moveTo>
                <a:lnTo>
                  <a:pt x="0" y="239"/>
                </a:lnTo>
                <a:lnTo>
                  <a:pt x="1879" y="239"/>
                </a:lnTo>
                <a:lnTo>
                  <a:pt x="1863" y="135"/>
                </a:lnTo>
                <a:lnTo>
                  <a:pt x="1783" y="79"/>
                </a:lnTo>
                <a:lnTo>
                  <a:pt x="17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710113" y="5448300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892300" y="5448300"/>
            <a:ext cx="2817813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892300" y="5461000"/>
            <a:ext cx="25400" cy="392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887913" y="5827713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905000" y="5827713"/>
            <a:ext cx="2982913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713413" y="5448300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726113" y="5448300"/>
            <a:ext cx="2640012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8340725" y="5461000"/>
            <a:ext cx="25400" cy="392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878513" y="5827713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891213" y="5827713"/>
            <a:ext cx="2462212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2286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2286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2286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667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2667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667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3808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3808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3808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3427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3427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3427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3048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3048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3048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4189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189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4189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68040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68040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68040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4570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4570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4570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64246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64246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64246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0436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60436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0436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7197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71977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7197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7578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75787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7578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7959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7959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1447800" y="5499100"/>
            <a:ext cx="296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40458C"/>
                </a:solidFill>
                <a:latin typeface="Times New Roman" pitchFamily="18" charset="0"/>
              </a:rPr>
              <a:t>S</a:t>
            </a:r>
            <a:endParaRPr lang="en-US" altLang="en-US" b="1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3" name="Rectangle 55"/>
          <p:cNvSpPr>
            <a:spLocks noChangeArrowheads="1"/>
          </p:cNvSpPr>
          <p:nvPr/>
        </p:nvSpPr>
        <p:spPr bwMode="auto">
          <a:xfrm>
            <a:off x="20193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0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24257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1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28067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2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6883400" y="5843588"/>
            <a:ext cx="28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40458C"/>
                </a:solidFill>
                <a:latin typeface="Times New Roman" pitchFamily="18" charset="0"/>
              </a:rPr>
              <a:t>t</a:t>
            </a:r>
            <a:endParaRPr lang="en-US" altLang="en-US" b="1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7" name="Rectangle 59"/>
          <p:cNvSpPr>
            <a:spLocks noChangeArrowheads="1"/>
          </p:cNvSpPr>
          <p:nvPr/>
        </p:nvSpPr>
        <p:spPr bwMode="auto">
          <a:xfrm>
            <a:off x="4697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8" name="Freeform 60"/>
          <p:cNvSpPr>
            <a:spLocks/>
          </p:cNvSpPr>
          <p:nvPr/>
        </p:nvSpPr>
        <p:spPr bwMode="auto">
          <a:xfrm>
            <a:off x="4697413" y="5461000"/>
            <a:ext cx="101600" cy="201613"/>
          </a:xfrm>
          <a:custGeom>
            <a:avLst/>
            <a:gdLst>
              <a:gd name="T0" fmla="*/ 2147483647 w 64"/>
              <a:gd name="T1" fmla="*/ 0 h 127"/>
              <a:gd name="T2" fmla="*/ 2147483647 w 64"/>
              <a:gd name="T3" fmla="*/ 2147483647 h 127"/>
              <a:gd name="T4" fmla="*/ 2147483647 w 64"/>
              <a:gd name="T5" fmla="*/ 2147483647 h 127"/>
              <a:gd name="T6" fmla="*/ 2147483647 w 64"/>
              <a:gd name="T7" fmla="*/ 2147483647 h 127"/>
              <a:gd name="T8" fmla="*/ 2147483647 w 64"/>
              <a:gd name="T9" fmla="*/ 2147483647 h 127"/>
              <a:gd name="T10" fmla="*/ 2147483647 w 64"/>
              <a:gd name="T11" fmla="*/ 2147483647 h 127"/>
              <a:gd name="T12" fmla="*/ 2147483647 w 64"/>
              <a:gd name="T13" fmla="*/ 2147483647 h 127"/>
              <a:gd name="T14" fmla="*/ 2147483647 w 64"/>
              <a:gd name="T15" fmla="*/ 2147483647 h 127"/>
              <a:gd name="T16" fmla="*/ 2147483647 w 64"/>
              <a:gd name="T17" fmla="*/ 2147483647 h 127"/>
              <a:gd name="T18" fmla="*/ 2147483647 w 64"/>
              <a:gd name="T19" fmla="*/ 2147483647 h 127"/>
              <a:gd name="T20" fmla="*/ 2147483647 w 64"/>
              <a:gd name="T21" fmla="*/ 2147483647 h 127"/>
              <a:gd name="T22" fmla="*/ 2147483647 w 64"/>
              <a:gd name="T23" fmla="*/ 2147483647 h 127"/>
              <a:gd name="T24" fmla="*/ 2147483647 w 64"/>
              <a:gd name="T25" fmla="*/ 2147483647 h 127"/>
              <a:gd name="T26" fmla="*/ 2147483647 w 64"/>
              <a:gd name="T27" fmla="*/ 2147483647 h 127"/>
              <a:gd name="T28" fmla="*/ 2147483647 w 64"/>
              <a:gd name="T29" fmla="*/ 2147483647 h 127"/>
              <a:gd name="T30" fmla="*/ 2147483647 w 64"/>
              <a:gd name="T31" fmla="*/ 2147483647 h 127"/>
              <a:gd name="T32" fmla="*/ 2147483647 w 64"/>
              <a:gd name="T33" fmla="*/ 2147483647 h 127"/>
              <a:gd name="T34" fmla="*/ 0 w 64"/>
              <a:gd name="T35" fmla="*/ 0 h 127"/>
              <a:gd name="T36" fmla="*/ 2147483647 w 64"/>
              <a:gd name="T37" fmla="*/ 0 h 1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4"/>
              <a:gd name="T58" fmla="*/ 0 h 127"/>
              <a:gd name="T59" fmla="*/ 64 w 64"/>
              <a:gd name="T60" fmla="*/ 127 h 1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4" h="127">
                <a:moveTo>
                  <a:pt x="16" y="0"/>
                </a:moveTo>
                <a:lnTo>
                  <a:pt x="32" y="71"/>
                </a:lnTo>
                <a:lnTo>
                  <a:pt x="40" y="95"/>
                </a:lnTo>
                <a:lnTo>
                  <a:pt x="64" y="119"/>
                </a:lnTo>
                <a:lnTo>
                  <a:pt x="64" y="111"/>
                </a:lnTo>
                <a:lnTo>
                  <a:pt x="56" y="127"/>
                </a:lnTo>
                <a:lnTo>
                  <a:pt x="32" y="103"/>
                </a:lnTo>
                <a:lnTo>
                  <a:pt x="24" y="103"/>
                </a:lnTo>
                <a:lnTo>
                  <a:pt x="16" y="79"/>
                </a:lnTo>
                <a:lnTo>
                  <a:pt x="16" y="7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Freeform 61"/>
          <p:cNvSpPr>
            <a:spLocks/>
          </p:cNvSpPr>
          <p:nvPr/>
        </p:nvSpPr>
        <p:spPr bwMode="auto">
          <a:xfrm>
            <a:off x="4786313" y="5637213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2147483647 w 64"/>
              <a:gd name="T5" fmla="*/ 2147483647 h 40"/>
              <a:gd name="T6" fmla="*/ 2147483647 w 64"/>
              <a:gd name="T7" fmla="*/ 2147483647 h 40"/>
              <a:gd name="T8" fmla="*/ 2147483647 w 64"/>
              <a:gd name="T9" fmla="*/ 2147483647 h 40"/>
              <a:gd name="T10" fmla="*/ 0 w 64"/>
              <a:gd name="T11" fmla="*/ 2147483647 h 40"/>
              <a:gd name="T12" fmla="*/ 2147483647 w 64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40"/>
              <a:gd name="T23" fmla="*/ 64 w 64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40">
                <a:moveTo>
                  <a:pt x="8" y="0"/>
                </a:moveTo>
                <a:lnTo>
                  <a:pt x="64" y="24"/>
                </a:lnTo>
                <a:lnTo>
                  <a:pt x="64" y="32"/>
                </a:lnTo>
                <a:lnTo>
                  <a:pt x="48" y="32"/>
                </a:lnTo>
                <a:lnTo>
                  <a:pt x="56" y="40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48879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1" name="Freeform 63"/>
          <p:cNvSpPr>
            <a:spLocks/>
          </p:cNvSpPr>
          <p:nvPr/>
        </p:nvSpPr>
        <p:spPr bwMode="auto">
          <a:xfrm>
            <a:off x="4862513" y="5688013"/>
            <a:ext cx="50800" cy="152400"/>
          </a:xfrm>
          <a:custGeom>
            <a:avLst/>
            <a:gdLst>
              <a:gd name="T0" fmla="*/ 2147483647 w 32"/>
              <a:gd name="T1" fmla="*/ 0 h 96"/>
              <a:gd name="T2" fmla="*/ 0 w 32"/>
              <a:gd name="T3" fmla="*/ 0 h 96"/>
              <a:gd name="T4" fmla="*/ 2147483647 w 32"/>
              <a:gd name="T5" fmla="*/ 2147483647 h 96"/>
              <a:gd name="T6" fmla="*/ 2147483647 w 32"/>
              <a:gd name="T7" fmla="*/ 2147483647 h 96"/>
              <a:gd name="T8" fmla="*/ 2147483647 w 3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96"/>
              <a:gd name="T17" fmla="*/ 32 w 3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96">
                <a:moveTo>
                  <a:pt x="16" y="0"/>
                </a:moveTo>
                <a:lnTo>
                  <a:pt x="0" y="0"/>
                </a:lnTo>
                <a:lnTo>
                  <a:pt x="16" y="96"/>
                </a:lnTo>
                <a:lnTo>
                  <a:pt x="32" y="96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Rectangle 64"/>
          <p:cNvSpPr>
            <a:spLocks noChangeArrowheads="1"/>
          </p:cNvSpPr>
          <p:nvPr/>
        </p:nvSpPr>
        <p:spPr bwMode="auto">
          <a:xfrm>
            <a:off x="56880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3" name="Freeform 65"/>
          <p:cNvSpPr>
            <a:spLocks/>
          </p:cNvSpPr>
          <p:nvPr/>
        </p:nvSpPr>
        <p:spPr bwMode="auto">
          <a:xfrm>
            <a:off x="5688013" y="5461000"/>
            <a:ext cx="101600" cy="201613"/>
          </a:xfrm>
          <a:custGeom>
            <a:avLst/>
            <a:gdLst>
              <a:gd name="T0" fmla="*/ 2147483647 w 64"/>
              <a:gd name="T1" fmla="*/ 0 h 127"/>
              <a:gd name="T2" fmla="*/ 2147483647 w 64"/>
              <a:gd name="T3" fmla="*/ 2147483647 h 127"/>
              <a:gd name="T4" fmla="*/ 2147483647 w 64"/>
              <a:gd name="T5" fmla="*/ 2147483647 h 127"/>
              <a:gd name="T6" fmla="*/ 2147483647 w 64"/>
              <a:gd name="T7" fmla="*/ 2147483647 h 127"/>
              <a:gd name="T8" fmla="*/ 2147483647 w 64"/>
              <a:gd name="T9" fmla="*/ 2147483647 h 127"/>
              <a:gd name="T10" fmla="*/ 2147483647 w 64"/>
              <a:gd name="T11" fmla="*/ 2147483647 h 127"/>
              <a:gd name="T12" fmla="*/ 2147483647 w 64"/>
              <a:gd name="T13" fmla="*/ 2147483647 h 127"/>
              <a:gd name="T14" fmla="*/ 2147483647 w 64"/>
              <a:gd name="T15" fmla="*/ 2147483647 h 127"/>
              <a:gd name="T16" fmla="*/ 2147483647 w 64"/>
              <a:gd name="T17" fmla="*/ 2147483647 h 127"/>
              <a:gd name="T18" fmla="*/ 2147483647 w 64"/>
              <a:gd name="T19" fmla="*/ 2147483647 h 127"/>
              <a:gd name="T20" fmla="*/ 2147483647 w 64"/>
              <a:gd name="T21" fmla="*/ 2147483647 h 127"/>
              <a:gd name="T22" fmla="*/ 2147483647 w 64"/>
              <a:gd name="T23" fmla="*/ 2147483647 h 127"/>
              <a:gd name="T24" fmla="*/ 2147483647 w 64"/>
              <a:gd name="T25" fmla="*/ 2147483647 h 127"/>
              <a:gd name="T26" fmla="*/ 2147483647 w 64"/>
              <a:gd name="T27" fmla="*/ 2147483647 h 127"/>
              <a:gd name="T28" fmla="*/ 2147483647 w 64"/>
              <a:gd name="T29" fmla="*/ 2147483647 h 127"/>
              <a:gd name="T30" fmla="*/ 2147483647 w 64"/>
              <a:gd name="T31" fmla="*/ 2147483647 h 127"/>
              <a:gd name="T32" fmla="*/ 2147483647 w 64"/>
              <a:gd name="T33" fmla="*/ 2147483647 h 127"/>
              <a:gd name="T34" fmla="*/ 0 w 64"/>
              <a:gd name="T35" fmla="*/ 0 h 127"/>
              <a:gd name="T36" fmla="*/ 2147483647 w 64"/>
              <a:gd name="T37" fmla="*/ 0 h 1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4"/>
              <a:gd name="T58" fmla="*/ 0 h 127"/>
              <a:gd name="T59" fmla="*/ 64 w 64"/>
              <a:gd name="T60" fmla="*/ 127 h 1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4" h="127">
                <a:moveTo>
                  <a:pt x="16" y="0"/>
                </a:moveTo>
                <a:lnTo>
                  <a:pt x="24" y="71"/>
                </a:lnTo>
                <a:lnTo>
                  <a:pt x="40" y="95"/>
                </a:lnTo>
                <a:lnTo>
                  <a:pt x="64" y="119"/>
                </a:lnTo>
                <a:lnTo>
                  <a:pt x="64" y="111"/>
                </a:lnTo>
                <a:lnTo>
                  <a:pt x="56" y="127"/>
                </a:lnTo>
                <a:lnTo>
                  <a:pt x="32" y="103"/>
                </a:lnTo>
                <a:lnTo>
                  <a:pt x="24" y="103"/>
                </a:lnTo>
                <a:lnTo>
                  <a:pt x="8" y="79"/>
                </a:lnTo>
                <a:lnTo>
                  <a:pt x="8" y="7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Freeform 66"/>
          <p:cNvSpPr>
            <a:spLocks/>
          </p:cNvSpPr>
          <p:nvPr/>
        </p:nvSpPr>
        <p:spPr bwMode="auto">
          <a:xfrm>
            <a:off x="5776913" y="5637213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2147483647 w 64"/>
              <a:gd name="T5" fmla="*/ 2147483647 h 40"/>
              <a:gd name="T6" fmla="*/ 2147483647 w 64"/>
              <a:gd name="T7" fmla="*/ 2147483647 h 40"/>
              <a:gd name="T8" fmla="*/ 2147483647 w 64"/>
              <a:gd name="T9" fmla="*/ 2147483647 h 40"/>
              <a:gd name="T10" fmla="*/ 0 w 64"/>
              <a:gd name="T11" fmla="*/ 2147483647 h 40"/>
              <a:gd name="T12" fmla="*/ 2147483647 w 64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40"/>
              <a:gd name="T23" fmla="*/ 64 w 64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40">
                <a:moveTo>
                  <a:pt x="8" y="0"/>
                </a:moveTo>
                <a:lnTo>
                  <a:pt x="64" y="24"/>
                </a:lnTo>
                <a:lnTo>
                  <a:pt x="64" y="32"/>
                </a:lnTo>
                <a:lnTo>
                  <a:pt x="48" y="32"/>
                </a:lnTo>
                <a:lnTo>
                  <a:pt x="56" y="40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Rectangle 67"/>
          <p:cNvSpPr>
            <a:spLocks noChangeArrowheads="1"/>
          </p:cNvSpPr>
          <p:nvPr/>
        </p:nvSpPr>
        <p:spPr bwMode="auto">
          <a:xfrm>
            <a:off x="58785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6" name="Freeform 68"/>
          <p:cNvSpPr>
            <a:spLocks/>
          </p:cNvSpPr>
          <p:nvPr/>
        </p:nvSpPr>
        <p:spPr bwMode="auto">
          <a:xfrm>
            <a:off x="5853113" y="5688013"/>
            <a:ext cx="50800" cy="152400"/>
          </a:xfrm>
          <a:custGeom>
            <a:avLst/>
            <a:gdLst>
              <a:gd name="T0" fmla="*/ 2147483647 w 32"/>
              <a:gd name="T1" fmla="*/ 0 h 96"/>
              <a:gd name="T2" fmla="*/ 0 w 32"/>
              <a:gd name="T3" fmla="*/ 0 h 96"/>
              <a:gd name="T4" fmla="*/ 2147483647 w 32"/>
              <a:gd name="T5" fmla="*/ 2147483647 h 96"/>
              <a:gd name="T6" fmla="*/ 2147483647 w 32"/>
              <a:gd name="T7" fmla="*/ 2147483647 h 96"/>
              <a:gd name="T8" fmla="*/ 2147483647 w 3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96"/>
              <a:gd name="T17" fmla="*/ 32 w 3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96">
                <a:moveTo>
                  <a:pt x="16" y="0"/>
                </a:moveTo>
                <a:lnTo>
                  <a:pt x="0" y="0"/>
                </a:lnTo>
                <a:lnTo>
                  <a:pt x="16" y="96"/>
                </a:lnTo>
                <a:lnTo>
                  <a:pt x="32" y="96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Rectangle 69"/>
          <p:cNvSpPr>
            <a:spLocks noChangeArrowheads="1"/>
          </p:cNvSpPr>
          <p:nvPr/>
        </p:nvSpPr>
        <p:spPr bwMode="auto">
          <a:xfrm>
            <a:off x="5141913" y="5334000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…</a:t>
            </a: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4343400" y="1676400"/>
            <a:ext cx="4648200" cy="3416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urier" charset="0"/>
              </a:rPr>
              <a:t>Algorithm size()</a:t>
            </a:r>
          </a:p>
          <a:p>
            <a:pPr eaLnBrk="1" hangingPunct="1"/>
            <a:r>
              <a:rPr lang="en-US" altLang="en-US">
                <a:latin typeface="Courier" charset="0"/>
              </a:rPr>
              <a:t>	</a:t>
            </a:r>
            <a:r>
              <a:rPr lang="en-US" altLang="en-US">
                <a:latin typeface="Courier" charset="0"/>
                <a:sym typeface="Symbol" pitchFamily="18" charset="2"/>
              </a:rPr>
              <a:t>return t + 1</a:t>
            </a:r>
          </a:p>
          <a:p>
            <a:pPr eaLnBrk="1" hangingPunct="1"/>
            <a:endParaRPr lang="en-US" altLang="en-US">
              <a:latin typeface="Courier" charset="0"/>
              <a:sym typeface="Symbol" pitchFamily="18" charset="2"/>
            </a:endParaRP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Algorithm empty()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    return size () == 0</a:t>
            </a:r>
          </a:p>
          <a:p>
            <a:pPr eaLnBrk="1" hangingPunct="1"/>
            <a:endParaRPr lang="en-US" altLang="en-US">
              <a:latin typeface="Courier" charset="0"/>
            </a:endParaRPr>
          </a:p>
          <a:p>
            <a:pPr eaLnBrk="1" hangingPunct="1"/>
            <a:r>
              <a:rPr lang="en-US" altLang="en-US">
                <a:latin typeface="Courier" charset="0"/>
              </a:rPr>
              <a:t>Algorithm pop()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if empty</a:t>
            </a:r>
            <a:r>
              <a:rPr lang="en-US" altLang="en-US">
                <a:latin typeface="Courier" charset="0"/>
              </a:rPr>
              <a:t>()</a:t>
            </a:r>
            <a:r>
              <a:rPr lang="en-US" altLang="en-US">
                <a:latin typeface="Courier" charset="0"/>
                <a:sym typeface="Symbol" pitchFamily="18" charset="2"/>
              </a:rPr>
              <a:t> then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throw EmptyStackException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 else  </a:t>
            </a:r>
            <a:endParaRPr lang="en-US" altLang="en-US">
              <a:latin typeface="Courier" charset="0"/>
            </a:endParaRPr>
          </a:p>
          <a:p>
            <a:pPr eaLnBrk="1" hangingPunct="1"/>
            <a:r>
              <a:rPr lang="en-US" altLang="en-US">
                <a:latin typeface="Courier" charset="0"/>
              </a:rPr>
              <a:t>		t </a:t>
            </a:r>
            <a:r>
              <a:rPr lang="en-US" altLang="en-US">
                <a:latin typeface="Courier" charset="0"/>
                <a:sym typeface="Symbol" pitchFamily="18" charset="2"/>
              </a:rPr>
              <a:t> t  1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return S[t + 1]</a:t>
            </a:r>
          </a:p>
        </p:txBody>
      </p:sp>
    </p:spTree>
    <p:extLst>
      <p:ext uri="{BB962C8B-B14F-4D97-AF65-F5344CB8AC3E}">
        <p14:creationId xmlns:p14="http://schemas.microsoft.com/office/powerpoint/2010/main" val="9371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4"/>
          <p:cNvSpPr>
            <a:spLocks/>
          </p:cNvSpPr>
          <p:nvPr/>
        </p:nvSpPr>
        <p:spPr bwMode="auto">
          <a:xfrm>
            <a:off x="6094412" y="5471638"/>
            <a:ext cx="1509713" cy="379413"/>
          </a:xfrm>
          <a:custGeom>
            <a:avLst/>
            <a:gdLst>
              <a:gd name="T0" fmla="*/ 2147483647 w 951"/>
              <a:gd name="T1" fmla="*/ 2147483647 h 239"/>
              <a:gd name="T2" fmla="*/ 2147483647 w 951"/>
              <a:gd name="T3" fmla="*/ 0 h 239"/>
              <a:gd name="T4" fmla="*/ 0 w 951"/>
              <a:gd name="T5" fmla="*/ 0 h 239"/>
              <a:gd name="T6" fmla="*/ 2147483647 w 951"/>
              <a:gd name="T7" fmla="*/ 2147483647 h 239"/>
              <a:gd name="T8" fmla="*/ 2147483647 w 951"/>
              <a:gd name="T9" fmla="*/ 2147483647 h 239"/>
              <a:gd name="T10" fmla="*/ 2147483647 w 951"/>
              <a:gd name="T11" fmla="*/ 2147483647 h 239"/>
              <a:gd name="T12" fmla="*/ 2147483647 w 951"/>
              <a:gd name="T13" fmla="*/ 2147483647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1"/>
              <a:gd name="T22" fmla="*/ 0 h 239"/>
              <a:gd name="T23" fmla="*/ 951 w 951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1" h="239">
                <a:moveTo>
                  <a:pt x="951" y="239"/>
                </a:moveTo>
                <a:lnTo>
                  <a:pt x="951" y="0"/>
                </a:lnTo>
                <a:lnTo>
                  <a:pt x="0" y="0"/>
                </a:lnTo>
                <a:lnTo>
                  <a:pt x="24" y="103"/>
                </a:lnTo>
                <a:lnTo>
                  <a:pt x="104" y="143"/>
                </a:lnTo>
                <a:lnTo>
                  <a:pt x="120" y="239"/>
                </a:lnTo>
                <a:lnTo>
                  <a:pt x="951" y="2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(static) Array-based Stack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352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A simple way of implementing the Stack ADT uses an array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We add elements from left to right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A variable keeps track of the  index of the top element 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5715000" y="5461000"/>
            <a:ext cx="1509713" cy="379413"/>
          </a:xfrm>
          <a:custGeom>
            <a:avLst/>
            <a:gdLst>
              <a:gd name="T0" fmla="*/ 2147483647 w 951"/>
              <a:gd name="T1" fmla="*/ 2147483647 h 239"/>
              <a:gd name="T2" fmla="*/ 2147483647 w 951"/>
              <a:gd name="T3" fmla="*/ 0 h 239"/>
              <a:gd name="T4" fmla="*/ 0 w 951"/>
              <a:gd name="T5" fmla="*/ 0 h 239"/>
              <a:gd name="T6" fmla="*/ 2147483647 w 951"/>
              <a:gd name="T7" fmla="*/ 2147483647 h 239"/>
              <a:gd name="T8" fmla="*/ 2147483647 w 951"/>
              <a:gd name="T9" fmla="*/ 2147483647 h 239"/>
              <a:gd name="T10" fmla="*/ 2147483647 w 951"/>
              <a:gd name="T11" fmla="*/ 2147483647 h 239"/>
              <a:gd name="T12" fmla="*/ 2147483647 w 951"/>
              <a:gd name="T13" fmla="*/ 2147483647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1"/>
              <a:gd name="T22" fmla="*/ 0 h 239"/>
              <a:gd name="T23" fmla="*/ 951 w 951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1" h="239">
                <a:moveTo>
                  <a:pt x="951" y="239"/>
                </a:moveTo>
                <a:lnTo>
                  <a:pt x="951" y="0"/>
                </a:lnTo>
                <a:lnTo>
                  <a:pt x="0" y="0"/>
                </a:lnTo>
                <a:lnTo>
                  <a:pt x="24" y="103"/>
                </a:lnTo>
                <a:lnTo>
                  <a:pt x="104" y="143"/>
                </a:lnTo>
                <a:lnTo>
                  <a:pt x="120" y="239"/>
                </a:lnTo>
                <a:lnTo>
                  <a:pt x="951" y="2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1905000" y="5461000"/>
            <a:ext cx="2982913" cy="379413"/>
          </a:xfrm>
          <a:custGeom>
            <a:avLst/>
            <a:gdLst>
              <a:gd name="T0" fmla="*/ 0 w 1879"/>
              <a:gd name="T1" fmla="*/ 0 h 239"/>
              <a:gd name="T2" fmla="*/ 0 w 1879"/>
              <a:gd name="T3" fmla="*/ 2147483647 h 239"/>
              <a:gd name="T4" fmla="*/ 2147483647 w 1879"/>
              <a:gd name="T5" fmla="*/ 2147483647 h 239"/>
              <a:gd name="T6" fmla="*/ 2147483647 w 1879"/>
              <a:gd name="T7" fmla="*/ 2147483647 h 239"/>
              <a:gd name="T8" fmla="*/ 2147483647 w 1879"/>
              <a:gd name="T9" fmla="*/ 2147483647 h 239"/>
              <a:gd name="T10" fmla="*/ 2147483647 w 1879"/>
              <a:gd name="T11" fmla="*/ 0 h 239"/>
              <a:gd name="T12" fmla="*/ 0 w 1879"/>
              <a:gd name="T13" fmla="*/ 0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79"/>
              <a:gd name="T22" fmla="*/ 0 h 239"/>
              <a:gd name="T23" fmla="*/ 1879 w 1879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79" h="239">
                <a:moveTo>
                  <a:pt x="0" y="0"/>
                </a:moveTo>
                <a:lnTo>
                  <a:pt x="0" y="239"/>
                </a:lnTo>
                <a:lnTo>
                  <a:pt x="1879" y="239"/>
                </a:lnTo>
                <a:lnTo>
                  <a:pt x="1863" y="135"/>
                </a:lnTo>
                <a:lnTo>
                  <a:pt x="1783" y="79"/>
                </a:lnTo>
                <a:lnTo>
                  <a:pt x="17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710113" y="5448300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892300" y="5448300"/>
            <a:ext cx="2817813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892300" y="5461000"/>
            <a:ext cx="25400" cy="392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887913" y="5827713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905000" y="5827713"/>
            <a:ext cx="2982913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713413" y="5448300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726113" y="5448300"/>
            <a:ext cx="2640012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8340725" y="5461000"/>
            <a:ext cx="25400" cy="392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878513" y="5827713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891213" y="5827713"/>
            <a:ext cx="2462212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2286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2286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2286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667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2667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667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3808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3808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3808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3427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3427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3427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3048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3048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3048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4189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189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4189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68040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68040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68040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4570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4570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4570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64246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64246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64246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0436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60436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0436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7197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71977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7197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7578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75787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7578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7959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7959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1447800" y="5499100"/>
            <a:ext cx="296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40458C"/>
                </a:solidFill>
                <a:latin typeface="Times New Roman" pitchFamily="18" charset="0"/>
              </a:rPr>
              <a:t>S</a:t>
            </a:r>
            <a:endParaRPr lang="en-US" altLang="en-US" b="1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3" name="Rectangle 55"/>
          <p:cNvSpPr>
            <a:spLocks noChangeArrowheads="1"/>
          </p:cNvSpPr>
          <p:nvPr/>
        </p:nvSpPr>
        <p:spPr bwMode="auto">
          <a:xfrm>
            <a:off x="20193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0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24257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1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28067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2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7296150" y="5868988"/>
            <a:ext cx="28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40458C"/>
                </a:solidFill>
                <a:latin typeface="Times New Roman" pitchFamily="18" charset="0"/>
              </a:rPr>
              <a:t>t</a:t>
            </a:r>
            <a:endParaRPr lang="en-US" altLang="en-US" b="1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7" name="Rectangle 59"/>
          <p:cNvSpPr>
            <a:spLocks noChangeArrowheads="1"/>
          </p:cNvSpPr>
          <p:nvPr/>
        </p:nvSpPr>
        <p:spPr bwMode="auto">
          <a:xfrm>
            <a:off x="4697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8" name="Freeform 60"/>
          <p:cNvSpPr>
            <a:spLocks/>
          </p:cNvSpPr>
          <p:nvPr/>
        </p:nvSpPr>
        <p:spPr bwMode="auto">
          <a:xfrm>
            <a:off x="4697413" y="5461000"/>
            <a:ext cx="101600" cy="201613"/>
          </a:xfrm>
          <a:custGeom>
            <a:avLst/>
            <a:gdLst>
              <a:gd name="T0" fmla="*/ 2147483647 w 64"/>
              <a:gd name="T1" fmla="*/ 0 h 127"/>
              <a:gd name="T2" fmla="*/ 2147483647 w 64"/>
              <a:gd name="T3" fmla="*/ 2147483647 h 127"/>
              <a:gd name="T4" fmla="*/ 2147483647 w 64"/>
              <a:gd name="T5" fmla="*/ 2147483647 h 127"/>
              <a:gd name="T6" fmla="*/ 2147483647 w 64"/>
              <a:gd name="T7" fmla="*/ 2147483647 h 127"/>
              <a:gd name="T8" fmla="*/ 2147483647 w 64"/>
              <a:gd name="T9" fmla="*/ 2147483647 h 127"/>
              <a:gd name="T10" fmla="*/ 2147483647 w 64"/>
              <a:gd name="T11" fmla="*/ 2147483647 h 127"/>
              <a:gd name="T12" fmla="*/ 2147483647 w 64"/>
              <a:gd name="T13" fmla="*/ 2147483647 h 127"/>
              <a:gd name="T14" fmla="*/ 2147483647 w 64"/>
              <a:gd name="T15" fmla="*/ 2147483647 h 127"/>
              <a:gd name="T16" fmla="*/ 2147483647 w 64"/>
              <a:gd name="T17" fmla="*/ 2147483647 h 127"/>
              <a:gd name="T18" fmla="*/ 2147483647 w 64"/>
              <a:gd name="T19" fmla="*/ 2147483647 h 127"/>
              <a:gd name="T20" fmla="*/ 2147483647 w 64"/>
              <a:gd name="T21" fmla="*/ 2147483647 h 127"/>
              <a:gd name="T22" fmla="*/ 2147483647 w 64"/>
              <a:gd name="T23" fmla="*/ 2147483647 h 127"/>
              <a:gd name="T24" fmla="*/ 2147483647 w 64"/>
              <a:gd name="T25" fmla="*/ 2147483647 h 127"/>
              <a:gd name="T26" fmla="*/ 2147483647 w 64"/>
              <a:gd name="T27" fmla="*/ 2147483647 h 127"/>
              <a:gd name="T28" fmla="*/ 2147483647 w 64"/>
              <a:gd name="T29" fmla="*/ 2147483647 h 127"/>
              <a:gd name="T30" fmla="*/ 2147483647 w 64"/>
              <a:gd name="T31" fmla="*/ 2147483647 h 127"/>
              <a:gd name="T32" fmla="*/ 2147483647 w 64"/>
              <a:gd name="T33" fmla="*/ 2147483647 h 127"/>
              <a:gd name="T34" fmla="*/ 0 w 64"/>
              <a:gd name="T35" fmla="*/ 0 h 127"/>
              <a:gd name="T36" fmla="*/ 2147483647 w 64"/>
              <a:gd name="T37" fmla="*/ 0 h 1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4"/>
              <a:gd name="T58" fmla="*/ 0 h 127"/>
              <a:gd name="T59" fmla="*/ 64 w 64"/>
              <a:gd name="T60" fmla="*/ 127 h 1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4" h="127">
                <a:moveTo>
                  <a:pt x="16" y="0"/>
                </a:moveTo>
                <a:lnTo>
                  <a:pt x="32" y="71"/>
                </a:lnTo>
                <a:lnTo>
                  <a:pt x="40" y="95"/>
                </a:lnTo>
                <a:lnTo>
                  <a:pt x="64" y="119"/>
                </a:lnTo>
                <a:lnTo>
                  <a:pt x="64" y="111"/>
                </a:lnTo>
                <a:lnTo>
                  <a:pt x="56" y="127"/>
                </a:lnTo>
                <a:lnTo>
                  <a:pt x="32" y="103"/>
                </a:lnTo>
                <a:lnTo>
                  <a:pt x="24" y="103"/>
                </a:lnTo>
                <a:lnTo>
                  <a:pt x="16" y="79"/>
                </a:lnTo>
                <a:lnTo>
                  <a:pt x="16" y="7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Freeform 61"/>
          <p:cNvSpPr>
            <a:spLocks/>
          </p:cNvSpPr>
          <p:nvPr/>
        </p:nvSpPr>
        <p:spPr bwMode="auto">
          <a:xfrm>
            <a:off x="4786313" y="5637213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2147483647 w 64"/>
              <a:gd name="T5" fmla="*/ 2147483647 h 40"/>
              <a:gd name="T6" fmla="*/ 2147483647 w 64"/>
              <a:gd name="T7" fmla="*/ 2147483647 h 40"/>
              <a:gd name="T8" fmla="*/ 2147483647 w 64"/>
              <a:gd name="T9" fmla="*/ 2147483647 h 40"/>
              <a:gd name="T10" fmla="*/ 0 w 64"/>
              <a:gd name="T11" fmla="*/ 2147483647 h 40"/>
              <a:gd name="T12" fmla="*/ 2147483647 w 64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40"/>
              <a:gd name="T23" fmla="*/ 64 w 64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40">
                <a:moveTo>
                  <a:pt x="8" y="0"/>
                </a:moveTo>
                <a:lnTo>
                  <a:pt x="64" y="24"/>
                </a:lnTo>
                <a:lnTo>
                  <a:pt x="64" y="32"/>
                </a:lnTo>
                <a:lnTo>
                  <a:pt x="48" y="32"/>
                </a:lnTo>
                <a:lnTo>
                  <a:pt x="56" y="40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48879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1" name="Freeform 63"/>
          <p:cNvSpPr>
            <a:spLocks/>
          </p:cNvSpPr>
          <p:nvPr/>
        </p:nvSpPr>
        <p:spPr bwMode="auto">
          <a:xfrm>
            <a:off x="4862513" y="5688013"/>
            <a:ext cx="50800" cy="152400"/>
          </a:xfrm>
          <a:custGeom>
            <a:avLst/>
            <a:gdLst>
              <a:gd name="T0" fmla="*/ 2147483647 w 32"/>
              <a:gd name="T1" fmla="*/ 0 h 96"/>
              <a:gd name="T2" fmla="*/ 0 w 32"/>
              <a:gd name="T3" fmla="*/ 0 h 96"/>
              <a:gd name="T4" fmla="*/ 2147483647 w 32"/>
              <a:gd name="T5" fmla="*/ 2147483647 h 96"/>
              <a:gd name="T6" fmla="*/ 2147483647 w 32"/>
              <a:gd name="T7" fmla="*/ 2147483647 h 96"/>
              <a:gd name="T8" fmla="*/ 2147483647 w 3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96"/>
              <a:gd name="T17" fmla="*/ 32 w 3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96">
                <a:moveTo>
                  <a:pt x="16" y="0"/>
                </a:moveTo>
                <a:lnTo>
                  <a:pt x="0" y="0"/>
                </a:lnTo>
                <a:lnTo>
                  <a:pt x="16" y="96"/>
                </a:lnTo>
                <a:lnTo>
                  <a:pt x="32" y="96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Rectangle 64"/>
          <p:cNvSpPr>
            <a:spLocks noChangeArrowheads="1"/>
          </p:cNvSpPr>
          <p:nvPr/>
        </p:nvSpPr>
        <p:spPr bwMode="auto">
          <a:xfrm>
            <a:off x="56880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3" name="Freeform 65"/>
          <p:cNvSpPr>
            <a:spLocks/>
          </p:cNvSpPr>
          <p:nvPr/>
        </p:nvSpPr>
        <p:spPr bwMode="auto">
          <a:xfrm>
            <a:off x="5688013" y="5461000"/>
            <a:ext cx="101600" cy="201613"/>
          </a:xfrm>
          <a:custGeom>
            <a:avLst/>
            <a:gdLst>
              <a:gd name="T0" fmla="*/ 2147483647 w 64"/>
              <a:gd name="T1" fmla="*/ 0 h 127"/>
              <a:gd name="T2" fmla="*/ 2147483647 w 64"/>
              <a:gd name="T3" fmla="*/ 2147483647 h 127"/>
              <a:gd name="T4" fmla="*/ 2147483647 w 64"/>
              <a:gd name="T5" fmla="*/ 2147483647 h 127"/>
              <a:gd name="T6" fmla="*/ 2147483647 w 64"/>
              <a:gd name="T7" fmla="*/ 2147483647 h 127"/>
              <a:gd name="T8" fmla="*/ 2147483647 w 64"/>
              <a:gd name="T9" fmla="*/ 2147483647 h 127"/>
              <a:gd name="T10" fmla="*/ 2147483647 w 64"/>
              <a:gd name="T11" fmla="*/ 2147483647 h 127"/>
              <a:gd name="T12" fmla="*/ 2147483647 w 64"/>
              <a:gd name="T13" fmla="*/ 2147483647 h 127"/>
              <a:gd name="T14" fmla="*/ 2147483647 w 64"/>
              <a:gd name="T15" fmla="*/ 2147483647 h 127"/>
              <a:gd name="T16" fmla="*/ 2147483647 w 64"/>
              <a:gd name="T17" fmla="*/ 2147483647 h 127"/>
              <a:gd name="T18" fmla="*/ 2147483647 w 64"/>
              <a:gd name="T19" fmla="*/ 2147483647 h 127"/>
              <a:gd name="T20" fmla="*/ 2147483647 w 64"/>
              <a:gd name="T21" fmla="*/ 2147483647 h 127"/>
              <a:gd name="T22" fmla="*/ 2147483647 w 64"/>
              <a:gd name="T23" fmla="*/ 2147483647 h 127"/>
              <a:gd name="T24" fmla="*/ 2147483647 w 64"/>
              <a:gd name="T25" fmla="*/ 2147483647 h 127"/>
              <a:gd name="T26" fmla="*/ 2147483647 w 64"/>
              <a:gd name="T27" fmla="*/ 2147483647 h 127"/>
              <a:gd name="T28" fmla="*/ 2147483647 w 64"/>
              <a:gd name="T29" fmla="*/ 2147483647 h 127"/>
              <a:gd name="T30" fmla="*/ 2147483647 w 64"/>
              <a:gd name="T31" fmla="*/ 2147483647 h 127"/>
              <a:gd name="T32" fmla="*/ 2147483647 w 64"/>
              <a:gd name="T33" fmla="*/ 2147483647 h 127"/>
              <a:gd name="T34" fmla="*/ 0 w 64"/>
              <a:gd name="T35" fmla="*/ 0 h 127"/>
              <a:gd name="T36" fmla="*/ 2147483647 w 64"/>
              <a:gd name="T37" fmla="*/ 0 h 1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4"/>
              <a:gd name="T58" fmla="*/ 0 h 127"/>
              <a:gd name="T59" fmla="*/ 64 w 64"/>
              <a:gd name="T60" fmla="*/ 127 h 1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4" h="127">
                <a:moveTo>
                  <a:pt x="16" y="0"/>
                </a:moveTo>
                <a:lnTo>
                  <a:pt x="24" y="71"/>
                </a:lnTo>
                <a:lnTo>
                  <a:pt x="40" y="95"/>
                </a:lnTo>
                <a:lnTo>
                  <a:pt x="64" y="119"/>
                </a:lnTo>
                <a:lnTo>
                  <a:pt x="64" y="111"/>
                </a:lnTo>
                <a:lnTo>
                  <a:pt x="56" y="127"/>
                </a:lnTo>
                <a:lnTo>
                  <a:pt x="32" y="103"/>
                </a:lnTo>
                <a:lnTo>
                  <a:pt x="24" y="103"/>
                </a:lnTo>
                <a:lnTo>
                  <a:pt x="8" y="79"/>
                </a:lnTo>
                <a:lnTo>
                  <a:pt x="8" y="7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Freeform 66"/>
          <p:cNvSpPr>
            <a:spLocks/>
          </p:cNvSpPr>
          <p:nvPr/>
        </p:nvSpPr>
        <p:spPr bwMode="auto">
          <a:xfrm>
            <a:off x="5776913" y="5637213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2147483647 w 64"/>
              <a:gd name="T5" fmla="*/ 2147483647 h 40"/>
              <a:gd name="T6" fmla="*/ 2147483647 w 64"/>
              <a:gd name="T7" fmla="*/ 2147483647 h 40"/>
              <a:gd name="T8" fmla="*/ 2147483647 w 64"/>
              <a:gd name="T9" fmla="*/ 2147483647 h 40"/>
              <a:gd name="T10" fmla="*/ 0 w 64"/>
              <a:gd name="T11" fmla="*/ 2147483647 h 40"/>
              <a:gd name="T12" fmla="*/ 2147483647 w 64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40"/>
              <a:gd name="T23" fmla="*/ 64 w 64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40">
                <a:moveTo>
                  <a:pt x="8" y="0"/>
                </a:moveTo>
                <a:lnTo>
                  <a:pt x="64" y="24"/>
                </a:lnTo>
                <a:lnTo>
                  <a:pt x="64" y="32"/>
                </a:lnTo>
                <a:lnTo>
                  <a:pt x="48" y="32"/>
                </a:lnTo>
                <a:lnTo>
                  <a:pt x="56" y="40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Rectangle 67"/>
          <p:cNvSpPr>
            <a:spLocks noChangeArrowheads="1"/>
          </p:cNvSpPr>
          <p:nvPr/>
        </p:nvSpPr>
        <p:spPr bwMode="auto">
          <a:xfrm>
            <a:off x="58785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6" name="Freeform 68"/>
          <p:cNvSpPr>
            <a:spLocks/>
          </p:cNvSpPr>
          <p:nvPr/>
        </p:nvSpPr>
        <p:spPr bwMode="auto">
          <a:xfrm>
            <a:off x="5853113" y="5688013"/>
            <a:ext cx="50800" cy="152400"/>
          </a:xfrm>
          <a:custGeom>
            <a:avLst/>
            <a:gdLst>
              <a:gd name="T0" fmla="*/ 2147483647 w 32"/>
              <a:gd name="T1" fmla="*/ 0 h 96"/>
              <a:gd name="T2" fmla="*/ 0 w 32"/>
              <a:gd name="T3" fmla="*/ 0 h 96"/>
              <a:gd name="T4" fmla="*/ 2147483647 w 32"/>
              <a:gd name="T5" fmla="*/ 2147483647 h 96"/>
              <a:gd name="T6" fmla="*/ 2147483647 w 32"/>
              <a:gd name="T7" fmla="*/ 2147483647 h 96"/>
              <a:gd name="T8" fmla="*/ 2147483647 w 3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96"/>
              <a:gd name="T17" fmla="*/ 32 w 3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96">
                <a:moveTo>
                  <a:pt x="16" y="0"/>
                </a:moveTo>
                <a:lnTo>
                  <a:pt x="0" y="0"/>
                </a:lnTo>
                <a:lnTo>
                  <a:pt x="16" y="96"/>
                </a:lnTo>
                <a:lnTo>
                  <a:pt x="32" y="96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Rectangle 69"/>
          <p:cNvSpPr>
            <a:spLocks noChangeArrowheads="1"/>
          </p:cNvSpPr>
          <p:nvPr/>
        </p:nvSpPr>
        <p:spPr bwMode="auto">
          <a:xfrm>
            <a:off x="5141913" y="5334000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…</a:t>
            </a: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4343400" y="1676400"/>
            <a:ext cx="4648200" cy="3416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urier" charset="0"/>
              </a:rPr>
              <a:t>Algorithm size()</a:t>
            </a:r>
          </a:p>
          <a:p>
            <a:pPr eaLnBrk="1" hangingPunct="1"/>
            <a:r>
              <a:rPr lang="en-US" altLang="en-US">
                <a:latin typeface="Courier" charset="0"/>
              </a:rPr>
              <a:t>	</a:t>
            </a:r>
            <a:r>
              <a:rPr lang="en-US" altLang="en-US">
                <a:latin typeface="Courier" charset="0"/>
                <a:sym typeface="Symbol" pitchFamily="18" charset="2"/>
              </a:rPr>
              <a:t>return t + 1</a:t>
            </a:r>
          </a:p>
          <a:p>
            <a:pPr eaLnBrk="1" hangingPunct="1"/>
            <a:endParaRPr lang="en-US" altLang="en-US">
              <a:latin typeface="Courier" charset="0"/>
              <a:sym typeface="Symbol" pitchFamily="18" charset="2"/>
            </a:endParaRP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Algorithm empty()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    return size () == 0</a:t>
            </a:r>
          </a:p>
          <a:p>
            <a:pPr eaLnBrk="1" hangingPunct="1"/>
            <a:endParaRPr lang="en-US" altLang="en-US">
              <a:latin typeface="Courier" charset="0"/>
            </a:endParaRPr>
          </a:p>
          <a:p>
            <a:pPr eaLnBrk="1" hangingPunct="1"/>
            <a:r>
              <a:rPr lang="en-US" altLang="en-US">
                <a:latin typeface="Courier" charset="0"/>
              </a:rPr>
              <a:t>Algorithm pop()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if empty</a:t>
            </a:r>
            <a:r>
              <a:rPr lang="en-US" altLang="en-US">
                <a:latin typeface="Courier" charset="0"/>
              </a:rPr>
              <a:t>()</a:t>
            </a:r>
            <a:r>
              <a:rPr lang="en-US" altLang="en-US">
                <a:latin typeface="Courier" charset="0"/>
                <a:sym typeface="Symbol" pitchFamily="18" charset="2"/>
              </a:rPr>
              <a:t> then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throw EmptyStackException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 else  </a:t>
            </a:r>
            <a:endParaRPr lang="en-US" altLang="en-US">
              <a:latin typeface="Courier" charset="0"/>
            </a:endParaRPr>
          </a:p>
          <a:p>
            <a:pPr eaLnBrk="1" hangingPunct="1"/>
            <a:r>
              <a:rPr lang="en-US" altLang="en-US">
                <a:latin typeface="Courier" charset="0"/>
              </a:rPr>
              <a:t>		t </a:t>
            </a:r>
            <a:r>
              <a:rPr lang="en-US" altLang="en-US">
                <a:latin typeface="Courier" charset="0"/>
                <a:sym typeface="Symbol" pitchFamily="18" charset="2"/>
              </a:rPr>
              <a:t> t  1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return S[t + 1]</a:t>
            </a:r>
          </a:p>
        </p:txBody>
      </p:sp>
    </p:spTree>
    <p:extLst>
      <p:ext uri="{BB962C8B-B14F-4D97-AF65-F5344CB8AC3E}">
        <p14:creationId xmlns:p14="http://schemas.microsoft.com/office/powerpoint/2010/main" val="12561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4"/>
          <p:cNvSpPr>
            <a:spLocks/>
          </p:cNvSpPr>
          <p:nvPr/>
        </p:nvSpPr>
        <p:spPr bwMode="auto">
          <a:xfrm>
            <a:off x="6462712" y="5479256"/>
            <a:ext cx="1509713" cy="379413"/>
          </a:xfrm>
          <a:custGeom>
            <a:avLst/>
            <a:gdLst>
              <a:gd name="T0" fmla="*/ 2147483647 w 951"/>
              <a:gd name="T1" fmla="*/ 2147483647 h 239"/>
              <a:gd name="T2" fmla="*/ 2147483647 w 951"/>
              <a:gd name="T3" fmla="*/ 0 h 239"/>
              <a:gd name="T4" fmla="*/ 0 w 951"/>
              <a:gd name="T5" fmla="*/ 0 h 239"/>
              <a:gd name="T6" fmla="*/ 2147483647 w 951"/>
              <a:gd name="T7" fmla="*/ 2147483647 h 239"/>
              <a:gd name="T8" fmla="*/ 2147483647 w 951"/>
              <a:gd name="T9" fmla="*/ 2147483647 h 239"/>
              <a:gd name="T10" fmla="*/ 2147483647 w 951"/>
              <a:gd name="T11" fmla="*/ 2147483647 h 239"/>
              <a:gd name="T12" fmla="*/ 2147483647 w 951"/>
              <a:gd name="T13" fmla="*/ 2147483647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1"/>
              <a:gd name="T22" fmla="*/ 0 h 239"/>
              <a:gd name="T23" fmla="*/ 951 w 951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1" h="239">
                <a:moveTo>
                  <a:pt x="951" y="239"/>
                </a:moveTo>
                <a:lnTo>
                  <a:pt x="951" y="0"/>
                </a:lnTo>
                <a:lnTo>
                  <a:pt x="0" y="0"/>
                </a:lnTo>
                <a:lnTo>
                  <a:pt x="24" y="103"/>
                </a:lnTo>
                <a:lnTo>
                  <a:pt x="104" y="143"/>
                </a:lnTo>
                <a:lnTo>
                  <a:pt x="120" y="239"/>
                </a:lnTo>
                <a:lnTo>
                  <a:pt x="951" y="2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(static) Array-based Stack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352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A simple way of implementing the Stack ADT uses an array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We add elements from left to right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smtClean="0"/>
              <a:t>A variable keeps track of the  index of the top element 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5715000" y="5461000"/>
            <a:ext cx="1509713" cy="379413"/>
          </a:xfrm>
          <a:custGeom>
            <a:avLst/>
            <a:gdLst>
              <a:gd name="T0" fmla="*/ 2147483647 w 951"/>
              <a:gd name="T1" fmla="*/ 2147483647 h 239"/>
              <a:gd name="T2" fmla="*/ 2147483647 w 951"/>
              <a:gd name="T3" fmla="*/ 0 h 239"/>
              <a:gd name="T4" fmla="*/ 0 w 951"/>
              <a:gd name="T5" fmla="*/ 0 h 239"/>
              <a:gd name="T6" fmla="*/ 2147483647 w 951"/>
              <a:gd name="T7" fmla="*/ 2147483647 h 239"/>
              <a:gd name="T8" fmla="*/ 2147483647 w 951"/>
              <a:gd name="T9" fmla="*/ 2147483647 h 239"/>
              <a:gd name="T10" fmla="*/ 2147483647 w 951"/>
              <a:gd name="T11" fmla="*/ 2147483647 h 239"/>
              <a:gd name="T12" fmla="*/ 2147483647 w 951"/>
              <a:gd name="T13" fmla="*/ 2147483647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51"/>
              <a:gd name="T22" fmla="*/ 0 h 239"/>
              <a:gd name="T23" fmla="*/ 951 w 951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51" h="239">
                <a:moveTo>
                  <a:pt x="951" y="239"/>
                </a:moveTo>
                <a:lnTo>
                  <a:pt x="951" y="0"/>
                </a:lnTo>
                <a:lnTo>
                  <a:pt x="0" y="0"/>
                </a:lnTo>
                <a:lnTo>
                  <a:pt x="24" y="103"/>
                </a:lnTo>
                <a:lnTo>
                  <a:pt x="104" y="143"/>
                </a:lnTo>
                <a:lnTo>
                  <a:pt x="120" y="239"/>
                </a:lnTo>
                <a:lnTo>
                  <a:pt x="951" y="2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1905000" y="5461000"/>
            <a:ext cx="2982913" cy="379413"/>
          </a:xfrm>
          <a:custGeom>
            <a:avLst/>
            <a:gdLst>
              <a:gd name="T0" fmla="*/ 0 w 1879"/>
              <a:gd name="T1" fmla="*/ 0 h 239"/>
              <a:gd name="T2" fmla="*/ 0 w 1879"/>
              <a:gd name="T3" fmla="*/ 2147483647 h 239"/>
              <a:gd name="T4" fmla="*/ 2147483647 w 1879"/>
              <a:gd name="T5" fmla="*/ 2147483647 h 239"/>
              <a:gd name="T6" fmla="*/ 2147483647 w 1879"/>
              <a:gd name="T7" fmla="*/ 2147483647 h 239"/>
              <a:gd name="T8" fmla="*/ 2147483647 w 1879"/>
              <a:gd name="T9" fmla="*/ 2147483647 h 239"/>
              <a:gd name="T10" fmla="*/ 2147483647 w 1879"/>
              <a:gd name="T11" fmla="*/ 0 h 239"/>
              <a:gd name="T12" fmla="*/ 0 w 1879"/>
              <a:gd name="T13" fmla="*/ 0 h 2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79"/>
              <a:gd name="T22" fmla="*/ 0 h 239"/>
              <a:gd name="T23" fmla="*/ 1879 w 1879"/>
              <a:gd name="T24" fmla="*/ 239 h 2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79" h="239">
                <a:moveTo>
                  <a:pt x="0" y="0"/>
                </a:moveTo>
                <a:lnTo>
                  <a:pt x="0" y="239"/>
                </a:lnTo>
                <a:lnTo>
                  <a:pt x="1879" y="239"/>
                </a:lnTo>
                <a:lnTo>
                  <a:pt x="1863" y="135"/>
                </a:lnTo>
                <a:lnTo>
                  <a:pt x="1783" y="79"/>
                </a:lnTo>
                <a:lnTo>
                  <a:pt x="17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710113" y="5448300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892300" y="5448300"/>
            <a:ext cx="2817813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892300" y="5461000"/>
            <a:ext cx="25400" cy="392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887913" y="5827713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905000" y="5827713"/>
            <a:ext cx="2982913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713413" y="5448300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726113" y="5448300"/>
            <a:ext cx="2640012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8340725" y="5461000"/>
            <a:ext cx="25400" cy="392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878513" y="5827713"/>
            <a:ext cx="12700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891213" y="5827713"/>
            <a:ext cx="2462212" cy="2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2286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2286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2286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667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2667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667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3808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3808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3808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3427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3427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3427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3048000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3048000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3048000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4189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189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4189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68040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68040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68040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4570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45704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45704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64246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64246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64246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0436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60436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043613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7197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71977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7197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7578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7578725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7578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7959725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7959725" y="5461000"/>
            <a:ext cx="25400" cy="379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1447800" y="5499100"/>
            <a:ext cx="296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40458C"/>
                </a:solidFill>
                <a:latin typeface="Times New Roman" pitchFamily="18" charset="0"/>
              </a:rPr>
              <a:t>S</a:t>
            </a:r>
            <a:endParaRPr lang="en-US" altLang="en-US" b="1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3" name="Rectangle 55"/>
          <p:cNvSpPr>
            <a:spLocks noChangeArrowheads="1"/>
          </p:cNvSpPr>
          <p:nvPr/>
        </p:nvSpPr>
        <p:spPr bwMode="auto">
          <a:xfrm>
            <a:off x="20193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0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24257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1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2806700" y="5842000"/>
            <a:ext cx="15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458C"/>
                </a:solidFill>
                <a:latin typeface="Times New Roman" pitchFamily="18" charset="0"/>
              </a:rPr>
              <a:t>2</a:t>
            </a:r>
            <a:endParaRPr lang="en-US" altLang="en-US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7621546" y="5868988"/>
            <a:ext cx="28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 i="1" dirty="0">
                <a:solidFill>
                  <a:srgbClr val="40458C"/>
                </a:solidFill>
                <a:latin typeface="Times New Roman" pitchFamily="18" charset="0"/>
              </a:rPr>
              <a:t>t</a:t>
            </a:r>
            <a:endParaRPr lang="en-US" altLang="en-US" b="1" dirty="0">
              <a:solidFill>
                <a:srgbClr val="40458C"/>
              </a:solidFill>
              <a:latin typeface="Calibri" pitchFamily="34" charset="0"/>
            </a:endParaRPr>
          </a:p>
        </p:txBody>
      </p:sp>
      <p:sp>
        <p:nvSpPr>
          <p:cNvPr id="22587" name="Rectangle 59"/>
          <p:cNvSpPr>
            <a:spLocks noChangeArrowheads="1"/>
          </p:cNvSpPr>
          <p:nvPr/>
        </p:nvSpPr>
        <p:spPr bwMode="auto">
          <a:xfrm>
            <a:off x="46974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88" name="Freeform 60"/>
          <p:cNvSpPr>
            <a:spLocks/>
          </p:cNvSpPr>
          <p:nvPr/>
        </p:nvSpPr>
        <p:spPr bwMode="auto">
          <a:xfrm>
            <a:off x="4697413" y="5461000"/>
            <a:ext cx="101600" cy="201613"/>
          </a:xfrm>
          <a:custGeom>
            <a:avLst/>
            <a:gdLst>
              <a:gd name="T0" fmla="*/ 2147483647 w 64"/>
              <a:gd name="T1" fmla="*/ 0 h 127"/>
              <a:gd name="T2" fmla="*/ 2147483647 w 64"/>
              <a:gd name="T3" fmla="*/ 2147483647 h 127"/>
              <a:gd name="T4" fmla="*/ 2147483647 w 64"/>
              <a:gd name="T5" fmla="*/ 2147483647 h 127"/>
              <a:gd name="T6" fmla="*/ 2147483647 w 64"/>
              <a:gd name="T7" fmla="*/ 2147483647 h 127"/>
              <a:gd name="T8" fmla="*/ 2147483647 w 64"/>
              <a:gd name="T9" fmla="*/ 2147483647 h 127"/>
              <a:gd name="T10" fmla="*/ 2147483647 w 64"/>
              <a:gd name="T11" fmla="*/ 2147483647 h 127"/>
              <a:gd name="T12" fmla="*/ 2147483647 w 64"/>
              <a:gd name="T13" fmla="*/ 2147483647 h 127"/>
              <a:gd name="T14" fmla="*/ 2147483647 w 64"/>
              <a:gd name="T15" fmla="*/ 2147483647 h 127"/>
              <a:gd name="T16" fmla="*/ 2147483647 w 64"/>
              <a:gd name="T17" fmla="*/ 2147483647 h 127"/>
              <a:gd name="T18" fmla="*/ 2147483647 w 64"/>
              <a:gd name="T19" fmla="*/ 2147483647 h 127"/>
              <a:gd name="T20" fmla="*/ 2147483647 w 64"/>
              <a:gd name="T21" fmla="*/ 2147483647 h 127"/>
              <a:gd name="T22" fmla="*/ 2147483647 w 64"/>
              <a:gd name="T23" fmla="*/ 2147483647 h 127"/>
              <a:gd name="T24" fmla="*/ 2147483647 w 64"/>
              <a:gd name="T25" fmla="*/ 2147483647 h 127"/>
              <a:gd name="T26" fmla="*/ 2147483647 w 64"/>
              <a:gd name="T27" fmla="*/ 2147483647 h 127"/>
              <a:gd name="T28" fmla="*/ 2147483647 w 64"/>
              <a:gd name="T29" fmla="*/ 2147483647 h 127"/>
              <a:gd name="T30" fmla="*/ 2147483647 w 64"/>
              <a:gd name="T31" fmla="*/ 2147483647 h 127"/>
              <a:gd name="T32" fmla="*/ 2147483647 w 64"/>
              <a:gd name="T33" fmla="*/ 2147483647 h 127"/>
              <a:gd name="T34" fmla="*/ 0 w 64"/>
              <a:gd name="T35" fmla="*/ 0 h 127"/>
              <a:gd name="T36" fmla="*/ 2147483647 w 64"/>
              <a:gd name="T37" fmla="*/ 0 h 1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4"/>
              <a:gd name="T58" fmla="*/ 0 h 127"/>
              <a:gd name="T59" fmla="*/ 64 w 64"/>
              <a:gd name="T60" fmla="*/ 127 h 1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4" h="127">
                <a:moveTo>
                  <a:pt x="16" y="0"/>
                </a:moveTo>
                <a:lnTo>
                  <a:pt x="32" y="71"/>
                </a:lnTo>
                <a:lnTo>
                  <a:pt x="40" y="95"/>
                </a:lnTo>
                <a:lnTo>
                  <a:pt x="64" y="119"/>
                </a:lnTo>
                <a:lnTo>
                  <a:pt x="64" y="111"/>
                </a:lnTo>
                <a:lnTo>
                  <a:pt x="56" y="127"/>
                </a:lnTo>
                <a:lnTo>
                  <a:pt x="32" y="103"/>
                </a:lnTo>
                <a:lnTo>
                  <a:pt x="24" y="103"/>
                </a:lnTo>
                <a:lnTo>
                  <a:pt x="16" y="79"/>
                </a:lnTo>
                <a:lnTo>
                  <a:pt x="16" y="7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Freeform 61"/>
          <p:cNvSpPr>
            <a:spLocks/>
          </p:cNvSpPr>
          <p:nvPr/>
        </p:nvSpPr>
        <p:spPr bwMode="auto">
          <a:xfrm>
            <a:off x="4786313" y="5637213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2147483647 w 64"/>
              <a:gd name="T5" fmla="*/ 2147483647 h 40"/>
              <a:gd name="T6" fmla="*/ 2147483647 w 64"/>
              <a:gd name="T7" fmla="*/ 2147483647 h 40"/>
              <a:gd name="T8" fmla="*/ 2147483647 w 64"/>
              <a:gd name="T9" fmla="*/ 2147483647 h 40"/>
              <a:gd name="T10" fmla="*/ 0 w 64"/>
              <a:gd name="T11" fmla="*/ 2147483647 h 40"/>
              <a:gd name="T12" fmla="*/ 2147483647 w 64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40"/>
              <a:gd name="T23" fmla="*/ 64 w 64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40">
                <a:moveTo>
                  <a:pt x="8" y="0"/>
                </a:moveTo>
                <a:lnTo>
                  <a:pt x="64" y="24"/>
                </a:lnTo>
                <a:lnTo>
                  <a:pt x="64" y="32"/>
                </a:lnTo>
                <a:lnTo>
                  <a:pt x="48" y="32"/>
                </a:lnTo>
                <a:lnTo>
                  <a:pt x="56" y="40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48879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1" name="Freeform 63"/>
          <p:cNvSpPr>
            <a:spLocks/>
          </p:cNvSpPr>
          <p:nvPr/>
        </p:nvSpPr>
        <p:spPr bwMode="auto">
          <a:xfrm>
            <a:off x="4862513" y="5688013"/>
            <a:ext cx="50800" cy="152400"/>
          </a:xfrm>
          <a:custGeom>
            <a:avLst/>
            <a:gdLst>
              <a:gd name="T0" fmla="*/ 2147483647 w 32"/>
              <a:gd name="T1" fmla="*/ 0 h 96"/>
              <a:gd name="T2" fmla="*/ 0 w 32"/>
              <a:gd name="T3" fmla="*/ 0 h 96"/>
              <a:gd name="T4" fmla="*/ 2147483647 w 32"/>
              <a:gd name="T5" fmla="*/ 2147483647 h 96"/>
              <a:gd name="T6" fmla="*/ 2147483647 w 32"/>
              <a:gd name="T7" fmla="*/ 2147483647 h 96"/>
              <a:gd name="T8" fmla="*/ 2147483647 w 3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96"/>
              <a:gd name="T17" fmla="*/ 32 w 3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96">
                <a:moveTo>
                  <a:pt x="16" y="0"/>
                </a:moveTo>
                <a:lnTo>
                  <a:pt x="0" y="0"/>
                </a:lnTo>
                <a:lnTo>
                  <a:pt x="16" y="96"/>
                </a:lnTo>
                <a:lnTo>
                  <a:pt x="32" y="96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Rectangle 64"/>
          <p:cNvSpPr>
            <a:spLocks noChangeArrowheads="1"/>
          </p:cNvSpPr>
          <p:nvPr/>
        </p:nvSpPr>
        <p:spPr bwMode="auto">
          <a:xfrm>
            <a:off x="5688013" y="5448300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3" name="Freeform 65"/>
          <p:cNvSpPr>
            <a:spLocks/>
          </p:cNvSpPr>
          <p:nvPr/>
        </p:nvSpPr>
        <p:spPr bwMode="auto">
          <a:xfrm>
            <a:off x="5688013" y="5461000"/>
            <a:ext cx="101600" cy="201613"/>
          </a:xfrm>
          <a:custGeom>
            <a:avLst/>
            <a:gdLst>
              <a:gd name="T0" fmla="*/ 2147483647 w 64"/>
              <a:gd name="T1" fmla="*/ 0 h 127"/>
              <a:gd name="T2" fmla="*/ 2147483647 w 64"/>
              <a:gd name="T3" fmla="*/ 2147483647 h 127"/>
              <a:gd name="T4" fmla="*/ 2147483647 w 64"/>
              <a:gd name="T5" fmla="*/ 2147483647 h 127"/>
              <a:gd name="T6" fmla="*/ 2147483647 w 64"/>
              <a:gd name="T7" fmla="*/ 2147483647 h 127"/>
              <a:gd name="T8" fmla="*/ 2147483647 w 64"/>
              <a:gd name="T9" fmla="*/ 2147483647 h 127"/>
              <a:gd name="T10" fmla="*/ 2147483647 w 64"/>
              <a:gd name="T11" fmla="*/ 2147483647 h 127"/>
              <a:gd name="T12" fmla="*/ 2147483647 w 64"/>
              <a:gd name="T13" fmla="*/ 2147483647 h 127"/>
              <a:gd name="T14" fmla="*/ 2147483647 w 64"/>
              <a:gd name="T15" fmla="*/ 2147483647 h 127"/>
              <a:gd name="T16" fmla="*/ 2147483647 w 64"/>
              <a:gd name="T17" fmla="*/ 2147483647 h 127"/>
              <a:gd name="T18" fmla="*/ 2147483647 w 64"/>
              <a:gd name="T19" fmla="*/ 2147483647 h 127"/>
              <a:gd name="T20" fmla="*/ 2147483647 w 64"/>
              <a:gd name="T21" fmla="*/ 2147483647 h 127"/>
              <a:gd name="T22" fmla="*/ 2147483647 w 64"/>
              <a:gd name="T23" fmla="*/ 2147483647 h 127"/>
              <a:gd name="T24" fmla="*/ 2147483647 w 64"/>
              <a:gd name="T25" fmla="*/ 2147483647 h 127"/>
              <a:gd name="T26" fmla="*/ 2147483647 w 64"/>
              <a:gd name="T27" fmla="*/ 2147483647 h 127"/>
              <a:gd name="T28" fmla="*/ 2147483647 w 64"/>
              <a:gd name="T29" fmla="*/ 2147483647 h 127"/>
              <a:gd name="T30" fmla="*/ 2147483647 w 64"/>
              <a:gd name="T31" fmla="*/ 2147483647 h 127"/>
              <a:gd name="T32" fmla="*/ 2147483647 w 64"/>
              <a:gd name="T33" fmla="*/ 2147483647 h 127"/>
              <a:gd name="T34" fmla="*/ 0 w 64"/>
              <a:gd name="T35" fmla="*/ 0 h 127"/>
              <a:gd name="T36" fmla="*/ 2147483647 w 64"/>
              <a:gd name="T37" fmla="*/ 0 h 1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4"/>
              <a:gd name="T58" fmla="*/ 0 h 127"/>
              <a:gd name="T59" fmla="*/ 64 w 64"/>
              <a:gd name="T60" fmla="*/ 127 h 1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4" h="127">
                <a:moveTo>
                  <a:pt x="16" y="0"/>
                </a:moveTo>
                <a:lnTo>
                  <a:pt x="24" y="71"/>
                </a:lnTo>
                <a:lnTo>
                  <a:pt x="40" y="95"/>
                </a:lnTo>
                <a:lnTo>
                  <a:pt x="64" y="119"/>
                </a:lnTo>
                <a:lnTo>
                  <a:pt x="64" y="111"/>
                </a:lnTo>
                <a:lnTo>
                  <a:pt x="56" y="127"/>
                </a:lnTo>
                <a:lnTo>
                  <a:pt x="32" y="103"/>
                </a:lnTo>
                <a:lnTo>
                  <a:pt x="24" y="103"/>
                </a:lnTo>
                <a:lnTo>
                  <a:pt x="8" y="79"/>
                </a:lnTo>
                <a:lnTo>
                  <a:pt x="8" y="7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Freeform 66"/>
          <p:cNvSpPr>
            <a:spLocks/>
          </p:cNvSpPr>
          <p:nvPr/>
        </p:nvSpPr>
        <p:spPr bwMode="auto">
          <a:xfrm>
            <a:off x="5776913" y="5637213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2147483647 w 64"/>
              <a:gd name="T5" fmla="*/ 2147483647 h 40"/>
              <a:gd name="T6" fmla="*/ 2147483647 w 64"/>
              <a:gd name="T7" fmla="*/ 2147483647 h 40"/>
              <a:gd name="T8" fmla="*/ 2147483647 w 64"/>
              <a:gd name="T9" fmla="*/ 2147483647 h 40"/>
              <a:gd name="T10" fmla="*/ 0 w 64"/>
              <a:gd name="T11" fmla="*/ 2147483647 h 40"/>
              <a:gd name="T12" fmla="*/ 2147483647 w 64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"/>
              <a:gd name="T22" fmla="*/ 0 h 40"/>
              <a:gd name="T23" fmla="*/ 64 w 64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" h="40">
                <a:moveTo>
                  <a:pt x="8" y="0"/>
                </a:moveTo>
                <a:lnTo>
                  <a:pt x="64" y="24"/>
                </a:lnTo>
                <a:lnTo>
                  <a:pt x="64" y="32"/>
                </a:lnTo>
                <a:lnTo>
                  <a:pt x="48" y="32"/>
                </a:lnTo>
                <a:lnTo>
                  <a:pt x="56" y="40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Rectangle 67"/>
          <p:cNvSpPr>
            <a:spLocks noChangeArrowheads="1"/>
          </p:cNvSpPr>
          <p:nvPr/>
        </p:nvSpPr>
        <p:spPr bwMode="auto">
          <a:xfrm>
            <a:off x="5878513" y="5840413"/>
            <a:ext cx="25400" cy="12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96" name="Freeform 68"/>
          <p:cNvSpPr>
            <a:spLocks/>
          </p:cNvSpPr>
          <p:nvPr/>
        </p:nvSpPr>
        <p:spPr bwMode="auto">
          <a:xfrm>
            <a:off x="5853113" y="5688013"/>
            <a:ext cx="50800" cy="152400"/>
          </a:xfrm>
          <a:custGeom>
            <a:avLst/>
            <a:gdLst>
              <a:gd name="T0" fmla="*/ 2147483647 w 32"/>
              <a:gd name="T1" fmla="*/ 0 h 96"/>
              <a:gd name="T2" fmla="*/ 0 w 32"/>
              <a:gd name="T3" fmla="*/ 0 h 96"/>
              <a:gd name="T4" fmla="*/ 2147483647 w 32"/>
              <a:gd name="T5" fmla="*/ 2147483647 h 96"/>
              <a:gd name="T6" fmla="*/ 2147483647 w 32"/>
              <a:gd name="T7" fmla="*/ 2147483647 h 96"/>
              <a:gd name="T8" fmla="*/ 2147483647 w 3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96"/>
              <a:gd name="T17" fmla="*/ 32 w 3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96">
                <a:moveTo>
                  <a:pt x="16" y="0"/>
                </a:moveTo>
                <a:lnTo>
                  <a:pt x="0" y="0"/>
                </a:lnTo>
                <a:lnTo>
                  <a:pt x="16" y="96"/>
                </a:lnTo>
                <a:lnTo>
                  <a:pt x="32" y="96"/>
                </a:lnTo>
                <a:lnTo>
                  <a:pt x="1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Rectangle 69"/>
          <p:cNvSpPr>
            <a:spLocks noChangeArrowheads="1"/>
          </p:cNvSpPr>
          <p:nvPr/>
        </p:nvSpPr>
        <p:spPr bwMode="auto">
          <a:xfrm>
            <a:off x="5141913" y="5334000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…</a:t>
            </a: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4343400" y="1676400"/>
            <a:ext cx="4648200" cy="3416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urier" charset="0"/>
              </a:rPr>
              <a:t>Algorithm size()</a:t>
            </a:r>
          </a:p>
          <a:p>
            <a:pPr eaLnBrk="1" hangingPunct="1"/>
            <a:r>
              <a:rPr lang="en-US" altLang="en-US">
                <a:latin typeface="Courier" charset="0"/>
              </a:rPr>
              <a:t>	</a:t>
            </a:r>
            <a:r>
              <a:rPr lang="en-US" altLang="en-US">
                <a:latin typeface="Courier" charset="0"/>
                <a:sym typeface="Symbol" pitchFamily="18" charset="2"/>
              </a:rPr>
              <a:t>return t + 1</a:t>
            </a:r>
          </a:p>
          <a:p>
            <a:pPr eaLnBrk="1" hangingPunct="1"/>
            <a:endParaRPr lang="en-US" altLang="en-US">
              <a:latin typeface="Courier" charset="0"/>
              <a:sym typeface="Symbol" pitchFamily="18" charset="2"/>
            </a:endParaRP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Algorithm empty()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    return size () == 0</a:t>
            </a:r>
          </a:p>
          <a:p>
            <a:pPr eaLnBrk="1" hangingPunct="1"/>
            <a:endParaRPr lang="en-US" altLang="en-US">
              <a:latin typeface="Courier" charset="0"/>
            </a:endParaRPr>
          </a:p>
          <a:p>
            <a:pPr eaLnBrk="1" hangingPunct="1"/>
            <a:r>
              <a:rPr lang="en-US" altLang="en-US">
                <a:latin typeface="Courier" charset="0"/>
              </a:rPr>
              <a:t>Algorithm pop()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if empty</a:t>
            </a:r>
            <a:r>
              <a:rPr lang="en-US" altLang="en-US">
                <a:latin typeface="Courier" charset="0"/>
              </a:rPr>
              <a:t>()</a:t>
            </a:r>
            <a:r>
              <a:rPr lang="en-US" altLang="en-US">
                <a:latin typeface="Courier" charset="0"/>
                <a:sym typeface="Symbol" pitchFamily="18" charset="2"/>
              </a:rPr>
              <a:t> then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throw EmptyStackException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 else  </a:t>
            </a:r>
            <a:endParaRPr lang="en-US" altLang="en-US">
              <a:latin typeface="Courier" charset="0"/>
            </a:endParaRPr>
          </a:p>
          <a:p>
            <a:pPr eaLnBrk="1" hangingPunct="1"/>
            <a:r>
              <a:rPr lang="en-US" altLang="en-US">
                <a:latin typeface="Courier" charset="0"/>
              </a:rPr>
              <a:t>		t </a:t>
            </a:r>
            <a:r>
              <a:rPr lang="en-US" altLang="en-US">
                <a:latin typeface="Courier" charset="0"/>
                <a:sym typeface="Symbol" pitchFamily="18" charset="2"/>
              </a:rPr>
              <a:t> t  1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return S[t + 1]</a:t>
            </a:r>
          </a:p>
        </p:txBody>
      </p:sp>
    </p:spTree>
    <p:extLst>
      <p:ext uri="{BB962C8B-B14F-4D97-AF65-F5344CB8AC3E}">
        <p14:creationId xmlns:p14="http://schemas.microsoft.com/office/powerpoint/2010/main" val="41262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(static) Array-based Stack</a:t>
            </a:r>
          </a:p>
        </p:txBody>
      </p:sp>
      <p:sp>
        <p:nvSpPr>
          <p:cNvPr id="409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3657600" cy="3429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mtClean="0"/>
              <a:t>The array storing the stack elements may become full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mtClean="0"/>
              <a:t>A push operation will then throw a </a:t>
            </a:r>
            <a:r>
              <a:rPr lang="en-US" smtClean="0">
                <a:solidFill>
                  <a:srgbClr val="FF0000"/>
                </a:solidFill>
              </a:rPr>
              <a:t>FullStackException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Limitation of the array-based  implementation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Not intrinsic to the Stack ADT</a:t>
            </a:r>
            <a:endParaRPr lang="en-US" sz="24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4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3557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752600"/>
            <a:ext cx="3581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endParaRPr lang="en-US" altLang="en-US">
              <a:latin typeface="Calibri" pitchFamily="34" charset="0"/>
            </a:endParaRPr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1447800" y="5453063"/>
            <a:ext cx="6934200" cy="876300"/>
            <a:chOff x="912" y="3435"/>
            <a:chExt cx="4368" cy="552"/>
          </a:xfrm>
        </p:grpSpPr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4560" y="3512"/>
              <a:ext cx="720" cy="2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61" name="Freeform 8"/>
            <p:cNvSpPr>
              <a:spLocks/>
            </p:cNvSpPr>
            <p:nvPr/>
          </p:nvSpPr>
          <p:spPr bwMode="auto">
            <a:xfrm>
              <a:off x="3600" y="3515"/>
              <a:ext cx="951" cy="239"/>
            </a:xfrm>
            <a:custGeom>
              <a:avLst/>
              <a:gdLst>
                <a:gd name="T0" fmla="*/ 951 w 951"/>
                <a:gd name="T1" fmla="*/ 239 h 239"/>
                <a:gd name="T2" fmla="*/ 951 w 951"/>
                <a:gd name="T3" fmla="*/ 0 h 239"/>
                <a:gd name="T4" fmla="*/ 0 w 951"/>
                <a:gd name="T5" fmla="*/ 0 h 239"/>
                <a:gd name="T6" fmla="*/ 24 w 951"/>
                <a:gd name="T7" fmla="*/ 103 h 239"/>
                <a:gd name="T8" fmla="*/ 104 w 951"/>
                <a:gd name="T9" fmla="*/ 143 h 239"/>
                <a:gd name="T10" fmla="*/ 120 w 951"/>
                <a:gd name="T11" fmla="*/ 239 h 239"/>
                <a:gd name="T12" fmla="*/ 951 w 951"/>
                <a:gd name="T13" fmla="*/ 239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1"/>
                <a:gd name="T22" fmla="*/ 0 h 239"/>
                <a:gd name="T23" fmla="*/ 951 w 951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1" h="239">
                  <a:moveTo>
                    <a:pt x="951" y="239"/>
                  </a:moveTo>
                  <a:lnTo>
                    <a:pt x="951" y="0"/>
                  </a:lnTo>
                  <a:lnTo>
                    <a:pt x="0" y="0"/>
                  </a:lnTo>
                  <a:lnTo>
                    <a:pt x="24" y="103"/>
                  </a:lnTo>
                  <a:lnTo>
                    <a:pt x="104" y="143"/>
                  </a:lnTo>
                  <a:lnTo>
                    <a:pt x="120" y="239"/>
                  </a:lnTo>
                  <a:lnTo>
                    <a:pt x="951" y="2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9"/>
            <p:cNvSpPr>
              <a:spLocks/>
            </p:cNvSpPr>
            <p:nvPr/>
          </p:nvSpPr>
          <p:spPr bwMode="auto">
            <a:xfrm>
              <a:off x="1200" y="3515"/>
              <a:ext cx="1879" cy="239"/>
            </a:xfrm>
            <a:custGeom>
              <a:avLst/>
              <a:gdLst>
                <a:gd name="T0" fmla="*/ 0 w 1879"/>
                <a:gd name="T1" fmla="*/ 0 h 239"/>
                <a:gd name="T2" fmla="*/ 0 w 1879"/>
                <a:gd name="T3" fmla="*/ 239 h 239"/>
                <a:gd name="T4" fmla="*/ 1879 w 1879"/>
                <a:gd name="T5" fmla="*/ 239 h 239"/>
                <a:gd name="T6" fmla="*/ 1863 w 1879"/>
                <a:gd name="T7" fmla="*/ 135 h 239"/>
                <a:gd name="T8" fmla="*/ 1783 w 1879"/>
                <a:gd name="T9" fmla="*/ 79 h 239"/>
                <a:gd name="T10" fmla="*/ 1767 w 1879"/>
                <a:gd name="T11" fmla="*/ 0 h 239"/>
                <a:gd name="T12" fmla="*/ 0 w 1879"/>
                <a:gd name="T13" fmla="*/ 0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9"/>
                <a:gd name="T22" fmla="*/ 0 h 239"/>
                <a:gd name="T23" fmla="*/ 1879 w 1879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9" h="239">
                  <a:moveTo>
                    <a:pt x="0" y="0"/>
                  </a:moveTo>
                  <a:lnTo>
                    <a:pt x="0" y="239"/>
                  </a:lnTo>
                  <a:lnTo>
                    <a:pt x="1879" y="239"/>
                  </a:lnTo>
                  <a:lnTo>
                    <a:pt x="1863" y="135"/>
                  </a:lnTo>
                  <a:lnTo>
                    <a:pt x="1783" y="79"/>
                  </a:lnTo>
                  <a:lnTo>
                    <a:pt x="17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Rectangle 10"/>
            <p:cNvSpPr>
              <a:spLocks noChangeArrowheads="1"/>
            </p:cNvSpPr>
            <p:nvPr/>
          </p:nvSpPr>
          <p:spPr bwMode="auto">
            <a:xfrm>
              <a:off x="2967" y="3507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64" name="Rectangle 11"/>
            <p:cNvSpPr>
              <a:spLocks noChangeArrowheads="1"/>
            </p:cNvSpPr>
            <p:nvPr/>
          </p:nvSpPr>
          <p:spPr bwMode="auto">
            <a:xfrm>
              <a:off x="1192" y="3507"/>
              <a:ext cx="1775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65" name="Rectangle 12"/>
            <p:cNvSpPr>
              <a:spLocks noChangeArrowheads="1"/>
            </p:cNvSpPr>
            <p:nvPr/>
          </p:nvSpPr>
          <p:spPr bwMode="auto">
            <a:xfrm>
              <a:off x="1192" y="3515"/>
              <a:ext cx="16" cy="2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66" name="Rectangle 13"/>
            <p:cNvSpPr>
              <a:spLocks noChangeArrowheads="1"/>
            </p:cNvSpPr>
            <p:nvPr/>
          </p:nvSpPr>
          <p:spPr bwMode="auto">
            <a:xfrm>
              <a:off x="3079" y="3746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67" name="Rectangle 14"/>
            <p:cNvSpPr>
              <a:spLocks noChangeArrowheads="1"/>
            </p:cNvSpPr>
            <p:nvPr/>
          </p:nvSpPr>
          <p:spPr bwMode="auto">
            <a:xfrm>
              <a:off x="1200" y="3746"/>
              <a:ext cx="1879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68" name="Rectangle 15"/>
            <p:cNvSpPr>
              <a:spLocks noChangeArrowheads="1"/>
            </p:cNvSpPr>
            <p:nvPr/>
          </p:nvSpPr>
          <p:spPr bwMode="auto">
            <a:xfrm>
              <a:off x="3599" y="3507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69" name="Rectangle 16"/>
            <p:cNvSpPr>
              <a:spLocks noChangeArrowheads="1"/>
            </p:cNvSpPr>
            <p:nvPr/>
          </p:nvSpPr>
          <p:spPr bwMode="auto">
            <a:xfrm>
              <a:off x="3607" y="3507"/>
              <a:ext cx="1663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0" name="Rectangle 17"/>
            <p:cNvSpPr>
              <a:spLocks noChangeArrowheads="1"/>
            </p:cNvSpPr>
            <p:nvPr/>
          </p:nvSpPr>
          <p:spPr bwMode="auto">
            <a:xfrm>
              <a:off x="5254" y="3515"/>
              <a:ext cx="16" cy="2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1" name="Rectangle 18"/>
            <p:cNvSpPr>
              <a:spLocks noChangeArrowheads="1"/>
            </p:cNvSpPr>
            <p:nvPr/>
          </p:nvSpPr>
          <p:spPr bwMode="auto">
            <a:xfrm>
              <a:off x="3703" y="3746"/>
              <a:ext cx="8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2" name="Rectangle 19"/>
            <p:cNvSpPr>
              <a:spLocks noChangeArrowheads="1"/>
            </p:cNvSpPr>
            <p:nvPr/>
          </p:nvSpPr>
          <p:spPr bwMode="auto">
            <a:xfrm>
              <a:off x="3711" y="3746"/>
              <a:ext cx="1551" cy="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3" name="Rectangle 20"/>
            <p:cNvSpPr>
              <a:spLocks noChangeArrowheads="1"/>
            </p:cNvSpPr>
            <p:nvPr/>
          </p:nvSpPr>
          <p:spPr bwMode="auto">
            <a:xfrm>
              <a:off x="1440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4" name="Rectangle 21"/>
            <p:cNvSpPr>
              <a:spLocks noChangeArrowheads="1"/>
            </p:cNvSpPr>
            <p:nvPr/>
          </p:nvSpPr>
          <p:spPr bwMode="auto">
            <a:xfrm>
              <a:off x="1440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5" name="Rectangle 22"/>
            <p:cNvSpPr>
              <a:spLocks noChangeArrowheads="1"/>
            </p:cNvSpPr>
            <p:nvPr/>
          </p:nvSpPr>
          <p:spPr bwMode="auto">
            <a:xfrm>
              <a:off x="1440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6" name="Rectangle 23"/>
            <p:cNvSpPr>
              <a:spLocks noChangeArrowheads="1"/>
            </p:cNvSpPr>
            <p:nvPr/>
          </p:nvSpPr>
          <p:spPr bwMode="auto">
            <a:xfrm>
              <a:off x="1680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7" name="Rectangle 24"/>
            <p:cNvSpPr>
              <a:spLocks noChangeArrowheads="1"/>
            </p:cNvSpPr>
            <p:nvPr/>
          </p:nvSpPr>
          <p:spPr bwMode="auto">
            <a:xfrm>
              <a:off x="1680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8" name="Rectangle 25"/>
            <p:cNvSpPr>
              <a:spLocks noChangeArrowheads="1"/>
            </p:cNvSpPr>
            <p:nvPr/>
          </p:nvSpPr>
          <p:spPr bwMode="auto">
            <a:xfrm>
              <a:off x="1680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79" name="Rectangle 26"/>
            <p:cNvSpPr>
              <a:spLocks noChangeArrowheads="1"/>
            </p:cNvSpPr>
            <p:nvPr/>
          </p:nvSpPr>
          <p:spPr bwMode="auto">
            <a:xfrm>
              <a:off x="239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0" name="Rectangle 27"/>
            <p:cNvSpPr>
              <a:spLocks noChangeArrowheads="1"/>
            </p:cNvSpPr>
            <p:nvPr/>
          </p:nvSpPr>
          <p:spPr bwMode="auto">
            <a:xfrm>
              <a:off x="239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1" name="Rectangle 28"/>
            <p:cNvSpPr>
              <a:spLocks noChangeArrowheads="1"/>
            </p:cNvSpPr>
            <p:nvPr/>
          </p:nvSpPr>
          <p:spPr bwMode="auto">
            <a:xfrm>
              <a:off x="239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2" name="Rectangle 29"/>
            <p:cNvSpPr>
              <a:spLocks noChangeArrowheads="1"/>
            </p:cNvSpPr>
            <p:nvPr/>
          </p:nvSpPr>
          <p:spPr bwMode="auto">
            <a:xfrm>
              <a:off x="215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3" name="Rectangle 30"/>
            <p:cNvSpPr>
              <a:spLocks noChangeArrowheads="1"/>
            </p:cNvSpPr>
            <p:nvPr/>
          </p:nvSpPr>
          <p:spPr bwMode="auto">
            <a:xfrm>
              <a:off x="215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4" name="Rectangle 31"/>
            <p:cNvSpPr>
              <a:spLocks noChangeArrowheads="1"/>
            </p:cNvSpPr>
            <p:nvPr/>
          </p:nvSpPr>
          <p:spPr bwMode="auto">
            <a:xfrm>
              <a:off x="215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5" name="Rectangle 32"/>
            <p:cNvSpPr>
              <a:spLocks noChangeArrowheads="1"/>
            </p:cNvSpPr>
            <p:nvPr/>
          </p:nvSpPr>
          <p:spPr bwMode="auto">
            <a:xfrm>
              <a:off x="1920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6" name="Rectangle 33"/>
            <p:cNvSpPr>
              <a:spLocks noChangeArrowheads="1"/>
            </p:cNvSpPr>
            <p:nvPr/>
          </p:nvSpPr>
          <p:spPr bwMode="auto">
            <a:xfrm>
              <a:off x="1920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7" name="Rectangle 34"/>
            <p:cNvSpPr>
              <a:spLocks noChangeArrowheads="1"/>
            </p:cNvSpPr>
            <p:nvPr/>
          </p:nvSpPr>
          <p:spPr bwMode="auto">
            <a:xfrm>
              <a:off x="1920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8" name="Rectangle 35"/>
            <p:cNvSpPr>
              <a:spLocks noChangeArrowheads="1"/>
            </p:cNvSpPr>
            <p:nvPr/>
          </p:nvSpPr>
          <p:spPr bwMode="auto">
            <a:xfrm>
              <a:off x="263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89" name="Rectangle 36"/>
            <p:cNvSpPr>
              <a:spLocks noChangeArrowheads="1"/>
            </p:cNvSpPr>
            <p:nvPr/>
          </p:nvSpPr>
          <p:spPr bwMode="auto">
            <a:xfrm>
              <a:off x="263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0" name="Rectangle 37"/>
            <p:cNvSpPr>
              <a:spLocks noChangeArrowheads="1"/>
            </p:cNvSpPr>
            <p:nvPr/>
          </p:nvSpPr>
          <p:spPr bwMode="auto">
            <a:xfrm>
              <a:off x="263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1" name="Rectangle 38"/>
            <p:cNvSpPr>
              <a:spLocks noChangeArrowheads="1"/>
            </p:cNvSpPr>
            <p:nvPr/>
          </p:nvSpPr>
          <p:spPr bwMode="auto">
            <a:xfrm>
              <a:off x="4286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2" name="Rectangle 39"/>
            <p:cNvSpPr>
              <a:spLocks noChangeArrowheads="1"/>
            </p:cNvSpPr>
            <p:nvPr/>
          </p:nvSpPr>
          <p:spPr bwMode="auto">
            <a:xfrm>
              <a:off x="5016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3" name="Rectangle 40"/>
            <p:cNvSpPr>
              <a:spLocks noChangeArrowheads="1"/>
            </p:cNvSpPr>
            <p:nvPr/>
          </p:nvSpPr>
          <p:spPr bwMode="auto">
            <a:xfrm>
              <a:off x="4286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4" name="Rectangle 41"/>
            <p:cNvSpPr>
              <a:spLocks noChangeArrowheads="1"/>
            </p:cNvSpPr>
            <p:nvPr/>
          </p:nvSpPr>
          <p:spPr bwMode="auto">
            <a:xfrm>
              <a:off x="287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5" name="Rectangle 42"/>
            <p:cNvSpPr>
              <a:spLocks noChangeArrowheads="1"/>
            </p:cNvSpPr>
            <p:nvPr/>
          </p:nvSpPr>
          <p:spPr bwMode="auto">
            <a:xfrm>
              <a:off x="287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6" name="Rectangle 43"/>
            <p:cNvSpPr>
              <a:spLocks noChangeArrowheads="1"/>
            </p:cNvSpPr>
            <p:nvPr/>
          </p:nvSpPr>
          <p:spPr bwMode="auto">
            <a:xfrm>
              <a:off x="2879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7" name="Rectangle 44"/>
            <p:cNvSpPr>
              <a:spLocks noChangeArrowheads="1"/>
            </p:cNvSpPr>
            <p:nvPr/>
          </p:nvSpPr>
          <p:spPr bwMode="auto">
            <a:xfrm>
              <a:off x="4047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8" name="Rectangle 45"/>
            <p:cNvSpPr>
              <a:spLocks noChangeArrowheads="1"/>
            </p:cNvSpPr>
            <p:nvPr/>
          </p:nvSpPr>
          <p:spPr bwMode="auto">
            <a:xfrm>
              <a:off x="4047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599" name="Rectangle 46"/>
            <p:cNvSpPr>
              <a:spLocks noChangeArrowheads="1"/>
            </p:cNvSpPr>
            <p:nvPr/>
          </p:nvSpPr>
          <p:spPr bwMode="auto">
            <a:xfrm>
              <a:off x="4047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0" name="Rectangle 47"/>
            <p:cNvSpPr>
              <a:spLocks noChangeArrowheads="1"/>
            </p:cNvSpPr>
            <p:nvPr/>
          </p:nvSpPr>
          <p:spPr bwMode="auto">
            <a:xfrm>
              <a:off x="3807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1" name="Rectangle 48"/>
            <p:cNvSpPr>
              <a:spLocks noChangeArrowheads="1"/>
            </p:cNvSpPr>
            <p:nvPr/>
          </p:nvSpPr>
          <p:spPr bwMode="auto">
            <a:xfrm>
              <a:off x="3807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2" name="Rectangle 49"/>
            <p:cNvSpPr>
              <a:spLocks noChangeArrowheads="1"/>
            </p:cNvSpPr>
            <p:nvPr/>
          </p:nvSpPr>
          <p:spPr bwMode="auto">
            <a:xfrm>
              <a:off x="3807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3" name="Rectangle 50"/>
            <p:cNvSpPr>
              <a:spLocks noChangeArrowheads="1"/>
            </p:cNvSpPr>
            <p:nvPr/>
          </p:nvSpPr>
          <p:spPr bwMode="auto">
            <a:xfrm>
              <a:off x="4534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4" name="Rectangle 51"/>
            <p:cNvSpPr>
              <a:spLocks noChangeArrowheads="1"/>
            </p:cNvSpPr>
            <p:nvPr/>
          </p:nvSpPr>
          <p:spPr bwMode="auto">
            <a:xfrm>
              <a:off x="5264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5" name="Rectangle 52"/>
            <p:cNvSpPr>
              <a:spLocks noChangeArrowheads="1"/>
            </p:cNvSpPr>
            <p:nvPr/>
          </p:nvSpPr>
          <p:spPr bwMode="auto">
            <a:xfrm>
              <a:off x="4534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6" name="Rectangle 53"/>
            <p:cNvSpPr>
              <a:spLocks noChangeArrowheads="1"/>
            </p:cNvSpPr>
            <p:nvPr/>
          </p:nvSpPr>
          <p:spPr bwMode="auto">
            <a:xfrm>
              <a:off x="4774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7" name="Rectangle 54"/>
            <p:cNvSpPr>
              <a:spLocks noChangeArrowheads="1"/>
            </p:cNvSpPr>
            <p:nvPr/>
          </p:nvSpPr>
          <p:spPr bwMode="auto">
            <a:xfrm>
              <a:off x="4774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8" name="Rectangle 55"/>
            <p:cNvSpPr>
              <a:spLocks noChangeArrowheads="1"/>
            </p:cNvSpPr>
            <p:nvPr/>
          </p:nvSpPr>
          <p:spPr bwMode="auto">
            <a:xfrm>
              <a:off x="4774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09" name="Rectangle 56"/>
            <p:cNvSpPr>
              <a:spLocks noChangeArrowheads="1"/>
            </p:cNvSpPr>
            <p:nvPr/>
          </p:nvSpPr>
          <p:spPr bwMode="auto">
            <a:xfrm>
              <a:off x="5014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10" name="Rectangle 57"/>
            <p:cNvSpPr>
              <a:spLocks noChangeArrowheads="1"/>
            </p:cNvSpPr>
            <p:nvPr/>
          </p:nvSpPr>
          <p:spPr bwMode="auto">
            <a:xfrm>
              <a:off x="5014" y="3515"/>
              <a:ext cx="16" cy="23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11" name="Rectangle 58"/>
            <p:cNvSpPr>
              <a:spLocks noChangeArrowheads="1"/>
            </p:cNvSpPr>
            <p:nvPr/>
          </p:nvSpPr>
          <p:spPr bwMode="auto">
            <a:xfrm>
              <a:off x="912" y="3530"/>
              <a:ext cx="1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solidFill>
                    <a:srgbClr val="40458C"/>
                  </a:solidFill>
                  <a:latin typeface="Times New Roman" pitchFamily="18" charset="0"/>
                </a:rPr>
                <a:t>S</a:t>
              </a:r>
              <a:endParaRPr lang="en-US" altLang="en-US" b="1">
                <a:solidFill>
                  <a:srgbClr val="40458C"/>
                </a:solidFill>
                <a:latin typeface="Calibri" pitchFamily="34" charset="0"/>
              </a:endParaRPr>
            </a:p>
          </p:txBody>
        </p:sp>
        <p:sp>
          <p:nvSpPr>
            <p:cNvPr id="23612" name="Rectangle 59"/>
            <p:cNvSpPr>
              <a:spLocks noChangeArrowheads="1"/>
            </p:cNvSpPr>
            <p:nvPr/>
          </p:nvSpPr>
          <p:spPr bwMode="auto">
            <a:xfrm>
              <a:off x="1272" y="374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40458C"/>
                  </a:solidFill>
                  <a:latin typeface="Times New Roman" pitchFamily="18" charset="0"/>
                </a:rPr>
                <a:t>0</a:t>
              </a:r>
              <a:endParaRPr lang="en-US" altLang="en-US">
                <a:solidFill>
                  <a:srgbClr val="40458C"/>
                </a:solidFill>
                <a:latin typeface="Calibri" pitchFamily="34" charset="0"/>
              </a:endParaRPr>
            </a:p>
          </p:txBody>
        </p:sp>
        <p:sp>
          <p:nvSpPr>
            <p:cNvPr id="23613" name="Rectangle 60"/>
            <p:cNvSpPr>
              <a:spLocks noChangeArrowheads="1"/>
            </p:cNvSpPr>
            <p:nvPr/>
          </p:nvSpPr>
          <p:spPr bwMode="auto">
            <a:xfrm>
              <a:off x="1528" y="374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40458C"/>
                  </a:solidFill>
                  <a:latin typeface="Times New Roman" pitchFamily="18" charset="0"/>
                </a:rPr>
                <a:t>1</a:t>
              </a:r>
              <a:endParaRPr lang="en-US" altLang="en-US">
                <a:solidFill>
                  <a:srgbClr val="40458C"/>
                </a:solidFill>
                <a:latin typeface="Calibri" pitchFamily="34" charset="0"/>
              </a:endParaRPr>
            </a:p>
          </p:txBody>
        </p:sp>
        <p:sp>
          <p:nvSpPr>
            <p:cNvPr id="23614" name="Rectangle 61"/>
            <p:cNvSpPr>
              <a:spLocks noChangeArrowheads="1"/>
            </p:cNvSpPr>
            <p:nvPr/>
          </p:nvSpPr>
          <p:spPr bwMode="auto">
            <a:xfrm>
              <a:off x="1768" y="3744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40458C"/>
                  </a:solidFill>
                  <a:latin typeface="Times New Roman" pitchFamily="18" charset="0"/>
                </a:rPr>
                <a:t>2</a:t>
              </a:r>
              <a:endParaRPr lang="en-US" altLang="en-US">
                <a:solidFill>
                  <a:srgbClr val="40458C"/>
                </a:solidFill>
                <a:latin typeface="Calibri" pitchFamily="34" charset="0"/>
              </a:endParaRPr>
            </a:p>
          </p:txBody>
        </p:sp>
        <p:sp>
          <p:nvSpPr>
            <p:cNvPr id="23615" name="Rectangle 62"/>
            <p:cNvSpPr>
              <a:spLocks noChangeArrowheads="1"/>
            </p:cNvSpPr>
            <p:nvPr/>
          </p:nvSpPr>
          <p:spPr bwMode="auto">
            <a:xfrm>
              <a:off x="5066" y="3754"/>
              <a:ext cx="1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solidFill>
                    <a:srgbClr val="40458C"/>
                  </a:solidFill>
                  <a:latin typeface="Times New Roman" pitchFamily="18" charset="0"/>
                </a:rPr>
                <a:t>t</a:t>
              </a:r>
              <a:endParaRPr lang="en-US" altLang="en-US" b="1">
                <a:solidFill>
                  <a:srgbClr val="40458C"/>
                </a:solidFill>
                <a:latin typeface="Calibri" pitchFamily="34" charset="0"/>
              </a:endParaRPr>
            </a:p>
          </p:txBody>
        </p:sp>
        <p:sp>
          <p:nvSpPr>
            <p:cNvPr id="23616" name="Rectangle 63"/>
            <p:cNvSpPr>
              <a:spLocks noChangeArrowheads="1"/>
            </p:cNvSpPr>
            <p:nvPr/>
          </p:nvSpPr>
          <p:spPr bwMode="auto">
            <a:xfrm>
              <a:off x="2959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17" name="Freeform 64"/>
            <p:cNvSpPr>
              <a:spLocks/>
            </p:cNvSpPr>
            <p:nvPr/>
          </p:nvSpPr>
          <p:spPr bwMode="auto">
            <a:xfrm>
              <a:off x="2959" y="3515"/>
              <a:ext cx="64" cy="127"/>
            </a:xfrm>
            <a:custGeom>
              <a:avLst/>
              <a:gdLst>
                <a:gd name="T0" fmla="*/ 16 w 64"/>
                <a:gd name="T1" fmla="*/ 0 h 127"/>
                <a:gd name="T2" fmla="*/ 32 w 64"/>
                <a:gd name="T3" fmla="*/ 71 h 127"/>
                <a:gd name="T4" fmla="*/ 32 w 64"/>
                <a:gd name="T5" fmla="*/ 71 h 127"/>
                <a:gd name="T6" fmla="*/ 32 w 64"/>
                <a:gd name="T7" fmla="*/ 71 h 127"/>
                <a:gd name="T8" fmla="*/ 40 w 64"/>
                <a:gd name="T9" fmla="*/ 95 h 127"/>
                <a:gd name="T10" fmla="*/ 40 w 64"/>
                <a:gd name="T11" fmla="*/ 95 h 127"/>
                <a:gd name="T12" fmla="*/ 40 w 64"/>
                <a:gd name="T13" fmla="*/ 95 h 127"/>
                <a:gd name="T14" fmla="*/ 64 w 64"/>
                <a:gd name="T15" fmla="*/ 119 h 127"/>
                <a:gd name="T16" fmla="*/ 64 w 64"/>
                <a:gd name="T17" fmla="*/ 111 h 127"/>
                <a:gd name="T18" fmla="*/ 56 w 64"/>
                <a:gd name="T19" fmla="*/ 127 h 127"/>
                <a:gd name="T20" fmla="*/ 56 w 64"/>
                <a:gd name="T21" fmla="*/ 127 h 127"/>
                <a:gd name="T22" fmla="*/ 32 w 64"/>
                <a:gd name="T23" fmla="*/ 103 h 127"/>
                <a:gd name="T24" fmla="*/ 32 w 64"/>
                <a:gd name="T25" fmla="*/ 103 h 127"/>
                <a:gd name="T26" fmla="*/ 24 w 64"/>
                <a:gd name="T27" fmla="*/ 103 h 127"/>
                <a:gd name="T28" fmla="*/ 16 w 64"/>
                <a:gd name="T29" fmla="*/ 79 h 127"/>
                <a:gd name="T30" fmla="*/ 16 w 64"/>
                <a:gd name="T31" fmla="*/ 79 h 127"/>
                <a:gd name="T32" fmla="*/ 16 w 64"/>
                <a:gd name="T33" fmla="*/ 71 h 127"/>
                <a:gd name="T34" fmla="*/ 0 w 64"/>
                <a:gd name="T35" fmla="*/ 0 h 127"/>
                <a:gd name="T36" fmla="*/ 16 w 64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27"/>
                <a:gd name="T59" fmla="*/ 64 w 64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27">
                  <a:moveTo>
                    <a:pt x="16" y="0"/>
                  </a:moveTo>
                  <a:lnTo>
                    <a:pt x="32" y="71"/>
                  </a:lnTo>
                  <a:lnTo>
                    <a:pt x="40" y="95"/>
                  </a:lnTo>
                  <a:lnTo>
                    <a:pt x="64" y="119"/>
                  </a:lnTo>
                  <a:lnTo>
                    <a:pt x="64" y="111"/>
                  </a:lnTo>
                  <a:lnTo>
                    <a:pt x="56" y="127"/>
                  </a:lnTo>
                  <a:lnTo>
                    <a:pt x="32" y="103"/>
                  </a:lnTo>
                  <a:lnTo>
                    <a:pt x="24" y="103"/>
                  </a:lnTo>
                  <a:lnTo>
                    <a:pt x="16" y="79"/>
                  </a:lnTo>
                  <a:lnTo>
                    <a:pt x="16" y="71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Freeform 65"/>
            <p:cNvSpPr>
              <a:spLocks/>
            </p:cNvSpPr>
            <p:nvPr/>
          </p:nvSpPr>
          <p:spPr bwMode="auto">
            <a:xfrm>
              <a:off x="3015" y="3626"/>
              <a:ext cx="64" cy="40"/>
            </a:xfrm>
            <a:custGeom>
              <a:avLst/>
              <a:gdLst>
                <a:gd name="T0" fmla="*/ 8 w 64"/>
                <a:gd name="T1" fmla="*/ 0 h 40"/>
                <a:gd name="T2" fmla="*/ 64 w 64"/>
                <a:gd name="T3" fmla="*/ 24 h 40"/>
                <a:gd name="T4" fmla="*/ 64 w 64"/>
                <a:gd name="T5" fmla="*/ 32 h 40"/>
                <a:gd name="T6" fmla="*/ 48 w 64"/>
                <a:gd name="T7" fmla="*/ 32 h 40"/>
                <a:gd name="T8" fmla="*/ 56 w 64"/>
                <a:gd name="T9" fmla="*/ 40 h 40"/>
                <a:gd name="T10" fmla="*/ 0 w 64"/>
                <a:gd name="T11" fmla="*/ 16 h 40"/>
                <a:gd name="T12" fmla="*/ 8 w 6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0"/>
                <a:gd name="T23" fmla="*/ 64 w 6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0">
                  <a:moveTo>
                    <a:pt x="8" y="0"/>
                  </a:move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Rectangle 66"/>
            <p:cNvSpPr>
              <a:spLocks noChangeArrowheads="1"/>
            </p:cNvSpPr>
            <p:nvPr/>
          </p:nvSpPr>
          <p:spPr bwMode="auto">
            <a:xfrm>
              <a:off x="3079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20" name="Freeform 67"/>
            <p:cNvSpPr>
              <a:spLocks/>
            </p:cNvSpPr>
            <p:nvPr/>
          </p:nvSpPr>
          <p:spPr bwMode="auto">
            <a:xfrm>
              <a:off x="3063" y="3658"/>
              <a:ext cx="32" cy="96"/>
            </a:xfrm>
            <a:custGeom>
              <a:avLst/>
              <a:gdLst>
                <a:gd name="T0" fmla="*/ 16 w 32"/>
                <a:gd name="T1" fmla="*/ 0 h 96"/>
                <a:gd name="T2" fmla="*/ 0 w 32"/>
                <a:gd name="T3" fmla="*/ 0 h 96"/>
                <a:gd name="T4" fmla="*/ 16 w 32"/>
                <a:gd name="T5" fmla="*/ 96 h 96"/>
                <a:gd name="T6" fmla="*/ 32 w 32"/>
                <a:gd name="T7" fmla="*/ 96 h 96"/>
                <a:gd name="T8" fmla="*/ 16 w 3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96"/>
                <a:gd name="T17" fmla="*/ 32 w 3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96">
                  <a:moveTo>
                    <a:pt x="16" y="0"/>
                  </a:moveTo>
                  <a:lnTo>
                    <a:pt x="0" y="0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Rectangle 68"/>
            <p:cNvSpPr>
              <a:spLocks noChangeArrowheads="1"/>
            </p:cNvSpPr>
            <p:nvPr/>
          </p:nvSpPr>
          <p:spPr bwMode="auto">
            <a:xfrm>
              <a:off x="3583" y="3507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22" name="Freeform 69"/>
            <p:cNvSpPr>
              <a:spLocks/>
            </p:cNvSpPr>
            <p:nvPr/>
          </p:nvSpPr>
          <p:spPr bwMode="auto">
            <a:xfrm>
              <a:off x="3583" y="3515"/>
              <a:ext cx="64" cy="127"/>
            </a:xfrm>
            <a:custGeom>
              <a:avLst/>
              <a:gdLst>
                <a:gd name="T0" fmla="*/ 16 w 64"/>
                <a:gd name="T1" fmla="*/ 0 h 127"/>
                <a:gd name="T2" fmla="*/ 24 w 64"/>
                <a:gd name="T3" fmla="*/ 71 h 127"/>
                <a:gd name="T4" fmla="*/ 24 w 64"/>
                <a:gd name="T5" fmla="*/ 71 h 127"/>
                <a:gd name="T6" fmla="*/ 24 w 64"/>
                <a:gd name="T7" fmla="*/ 71 h 127"/>
                <a:gd name="T8" fmla="*/ 40 w 64"/>
                <a:gd name="T9" fmla="*/ 95 h 127"/>
                <a:gd name="T10" fmla="*/ 40 w 64"/>
                <a:gd name="T11" fmla="*/ 95 h 127"/>
                <a:gd name="T12" fmla="*/ 40 w 64"/>
                <a:gd name="T13" fmla="*/ 95 h 127"/>
                <a:gd name="T14" fmla="*/ 64 w 64"/>
                <a:gd name="T15" fmla="*/ 119 h 127"/>
                <a:gd name="T16" fmla="*/ 64 w 64"/>
                <a:gd name="T17" fmla="*/ 111 h 127"/>
                <a:gd name="T18" fmla="*/ 56 w 64"/>
                <a:gd name="T19" fmla="*/ 127 h 127"/>
                <a:gd name="T20" fmla="*/ 56 w 64"/>
                <a:gd name="T21" fmla="*/ 127 h 127"/>
                <a:gd name="T22" fmla="*/ 32 w 64"/>
                <a:gd name="T23" fmla="*/ 103 h 127"/>
                <a:gd name="T24" fmla="*/ 32 w 64"/>
                <a:gd name="T25" fmla="*/ 103 h 127"/>
                <a:gd name="T26" fmla="*/ 24 w 64"/>
                <a:gd name="T27" fmla="*/ 103 h 127"/>
                <a:gd name="T28" fmla="*/ 8 w 64"/>
                <a:gd name="T29" fmla="*/ 79 h 127"/>
                <a:gd name="T30" fmla="*/ 8 w 64"/>
                <a:gd name="T31" fmla="*/ 79 h 127"/>
                <a:gd name="T32" fmla="*/ 8 w 64"/>
                <a:gd name="T33" fmla="*/ 71 h 127"/>
                <a:gd name="T34" fmla="*/ 0 w 64"/>
                <a:gd name="T35" fmla="*/ 0 h 127"/>
                <a:gd name="T36" fmla="*/ 16 w 64"/>
                <a:gd name="T37" fmla="*/ 0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27"/>
                <a:gd name="T59" fmla="*/ 64 w 64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27">
                  <a:moveTo>
                    <a:pt x="16" y="0"/>
                  </a:moveTo>
                  <a:lnTo>
                    <a:pt x="24" y="71"/>
                  </a:lnTo>
                  <a:lnTo>
                    <a:pt x="40" y="95"/>
                  </a:lnTo>
                  <a:lnTo>
                    <a:pt x="64" y="119"/>
                  </a:lnTo>
                  <a:lnTo>
                    <a:pt x="64" y="111"/>
                  </a:lnTo>
                  <a:lnTo>
                    <a:pt x="56" y="127"/>
                  </a:lnTo>
                  <a:lnTo>
                    <a:pt x="32" y="103"/>
                  </a:lnTo>
                  <a:lnTo>
                    <a:pt x="24" y="103"/>
                  </a:lnTo>
                  <a:lnTo>
                    <a:pt x="8" y="79"/>
                  </a:lnTo>
                  <a:lnTo>
                    <a:pt x="8" y="71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Freeform 70"/>
            <p:cNvSpPr>
              <a:spLocks/>
            </p:cNvSpPr>
            <p:nvPr/>
          </p:nvSpPr>
          <p:spPr bwMode="auto">
            <a:xfrm>
              <a:off x="3639" y="3626"/>
              <a:ext cx="64" cy="40"/>
            </a:xfrm>
            <a:custGeom>
              <a:avLst/>
              <a:gdLst>
                <a:gd name="T0" fmla="*/ 8 w 64"/>
                <a:gd name="T1" fmla="*/ 0 h 40"/>
                <a:gd name="T2" fmla="*/ 64 w 64"/>
                <a:gd name="T3" fmla="*/ 24 h 40"/>
                <a:gd name="T4" fmla="*/ 64 w 64"/>
                <a:gd name="T5" fmla="*/ 32 h 40"/>
                <a:gd name="T6" fmla="*/ 48 w 64"/>
                <a:gd name="T7" fmla="*/ 32 h 40"/>
                <a:gd name="T8" fmla="*/ 56 w 64"/>
                <a:gd name="T9" fmla="*/ 40 h 40"/>
                <a:gd name="T10" fmla="*/ 0 w 64"/>
                <a:gd name="T11" fmla="*/ 16 h 40"/>
                <a:gd name="T12" fmla="*/ 8 w 64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0"/>
                <a:gd name="T23" fmla="*/ 64 w 6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0">
                  <a:moveTo>
                    <a:pt x="8" y="0"/>
                  </a:move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Rectangle 71"/>
            <p:cNvSpPr>
              <a:spLocks noChangeArrowheads="1"/>
            </p:cNvSpPr>
            <p:nvPr/>
          </p:nvSpPr>
          <p:spPr bwMode="auto">
            <a:xfrm>
              <a:off x="3703" y="3754"/>
              <a:ext cx="16" cy="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3625" name="Freeform 72"/>
            <p:cNvSpPr>
              <a:spLocks/>
            </p:cNvSpPr>
            <p:nvPr/>
          </p:nvSpPr>
          <p:spPr bwMode="auto">
            <a:xfrm>
              <a:off x="3687" y="3658"/>
              <a:ext cx="32" cy="96"/>
            </a:xfrm>
            <a:custGeom>
              <a:avLst/>
              <a:gdLst>
                <a:gd name="T0" fmla="*/ 16 w 32"/>
                <a:gd name="T1" fmla="*/ 0 h 96"/>
                <a:gd name="T2" fmla="*/ 0 w 32"/>
                <a:gd name="T3" fmla="*/ 0 h 96"/>
                <a:gd name="T4" fmla="*/ 16 w 32"/>
                <a:gd name="T5" fmla="*/ 96 h 96"/>
                <a:gd name="T6" fmla="*/ 32 w 32"/>
                <a:gd name="T7" fmla="*/ 96 h 96"/>
                <a:gd name="T8" fmla="*/ 16 w 32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96"/>
                <a:gd name="T17" fmla="*/ 32 w 3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96">
                  <a:moveTo>
                    <a:pt x="16" y="0"/>
                  </a:moveTo>
                  <a:lnTo>
                    <a:pt x="0" y="0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Rectangle 73"/>
            <p:cNvSpPr>
              <a:spLocks noChangeArrowheads="1"/>
            </p:cNvSpPr>
            <p:nvPr/>
          </p:nvSpPr>
          <p:spPr bwMode="auto">
            <a:xfrm>
              <a:off x="3239" y="3435"/>
              <a:ext cx="16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FF"/>
                  </a:solidFill>
                  <a:latin typeface="Times New Roman" pitchFamily="18" charset="0"/>
                </a:rPr>
                <a:t>…</a:t>
              </a:r>
            </a:p>
          </p:txBody>
        </p:sp>
      </p:grpSp>
      <p:sp>
        <p:nvSpPr>
          <p:cNvPr id="23559" name="Text Box 74"/>
          <p:cNvSpPr txBox="1">
            <a:spLocks noChangeArrowheads="1"/>
          </p:cNvSpPr>
          <p:nvPr/>
        </p:nvSpPr>
        <p:spPr bwMode="auto">
          <a:xfrm>
            <a:off x="4343400" y="2143125"/>
            <a:ext cx="4419600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urier" charset="0"/>
              </a:rPr>
              <a:t>Algorithm push(e)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if </a:t>
            </a:r>
            <a:r>
              <a:rPr lang="en-US" altLang="en-US">
                <a:latin typeface="Courier" charset="0"/>
              </a:rPr>
              <a:t>t </a:t>
            </a:r>
            <a:r>
              <a:rPr lang="en-US" altLang="en-US">
                <a:latin typeface="Courier" charset="0"/>
                <a:sym typeface="Symbol" pitchFamily="18" charset="2"/>
              </a:rPr>
              <a:t>= S.length  1 then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throw FullStackException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 else  </a:t>
            </a:r>
            <a:endParaRPr lang="en-US" altLang="en-US">
              <a:latin typeface="Courier" charset="0"/>
            </a:endParaRPr>
          </a:p>
          <a:p>
            <a:pPr eaLnBrk="1" hangingPunct="1"/>
            <a:r>
              <a:rPr lang="en-US" altLang="en-US">
                <a:latin typeface="Courier" charset="0"/>
              </a:rPr>
              <a:t>		t </a:t>
            </a:r>
            <a:r>
              <a:rPr lang="en-US" altLang="en-US">
                <a:latin typeface="Courier" charset="0"/>
                <a:sym typeface="Symbol" pitchFamily="18" charset="2"/>
              </a:rPr>
              <a:t> t + 1</a:t>
            </a:r>
          </a:p>
          <a:p>
            <a:pPr eaLnBrk="1" hangingPunct="1"/>
            <a:r>
              <a:rPr lang="en-US" altLang="en-US">
                <a:latin typeface="Courier" charset="0"/>
                <a:sym typeface="Symbol" pitchFamily="18" charset="2"/>
              </a:rPr>
              <a:t>		S[t]  e</a:t>
            </a:r>
          </a:p>
        </p:txBody>
      </p:sp>
      <p:pic>
        <p:nvPicPr>
          <p:cNvPr id="2" name="bell-ring-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45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and Limitations </a:t>
            </a:r>
            <a:br>
              <a:rPr lang="en-US" dirty="0" smtClean="0"/>
            </a:br>
            <a:r>
              <a:rPr lang="en-US" sz="3200" dirty="0" smtClean="0"/>
              <a:t>(array-based implementation of stack ADT)</a:t>
            </a:r>
            <a:endParaRPr lang="en-US" dirty="0" smtClean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696200" cy="4267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Performance</a:t>
            </a:r>
          </a:p>
          <a:p>
            <a:pPr lvl="1" eaLnBrk="1" hangingPunct="1"/>
            <a:r>
              <a:rPr lang="en-US" altLang="en-US" sz="2400" dirty="0" smtClean="0"/>
              <a:t>Let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/>
              <a:t> be the number of elements in the stack</a:t>
            </a:r>
          </a:p>
          <a:p>
            <a:pPr lvl="1" eaLnBrk="1" hangingPunct="1"/>
            <a:r>
              <a:rPr lang="en-US" altLang="en-US" sz="2400" dirty="0" smtClean="0"/>
              <a:t>The space used is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Each operation (push, pop, top, size, empty) </a:t>
            </a:r>
            <a:br>
              <a:rPr lang="en-US" altLang="en-US" sz="2400" dirty="0" smtClean="0"/>
            </a:br>
            <a:r>
              <a:rPr lang="en-US" altLang="en-US" sz="2400" dirty="0" smtClean="0"/>
              <a:t>runs in time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(1)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 dirty="0" smtClean="0"/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Limitations</a:t>
            </a:r>
          </a:p>
          <a:p>
            <a:pPr lvl="1" eaLnBrk="1" hangingPunct="1"/>
            <a:r>
              <a:rPr lang="en-US" altLang="en-US" sz="2400" dirty="0" smtClean="0"/>
              <a:t>The maximum size of the stack must be defined </a:t>
            </a:r>
            <a:r>
              <a:rPr lang="en-US" altLang="en-US" sz="2400" i="1" dirty="0" smtClean="0"/>
              <a:t>a priori</a:t>
            </a:r>
            <a:r>
              <a:rPr lang="en-US" altLang="en-US" sz="2400" dirty="0" smtClean="0"/>
              <a:t> , and cannot be changed</a:t>
            </a:r>
          </a:p>
          <a:p>
            <a:pPr lvl="1" eaLnBrk="1" hangingPunct="1"/>
            <a:r>
              <a:rPr lang="en-US" altLang="en-US" sz="2400" dirty="0" smtClean="0"/>
              <a:t>Trying to push a new element onto a full stack causes an implementation-specific exception</a:t>
            </a:r>
          </a:p>
        </p:txBody>
      </p:sp>
    </p:spTree>
    <p:extLst>
      <p:ext uri="{BB962C8B-B14F-4D97-AF65-F5344CB8AC3E}">
        <p14:creationId xmlns:p14="http://schemas.microsoft.com/office/powerpoint/2010/main" val="34138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Stack Interface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Requires the </a:t>
            </a:r>
            <a:br>
              <a:rPr lang="en-US" sz="2800" dirty="0" smtClean="0"/>
            </a:br>
            <a:r>
              <a:rPr lang="en-US" sz="2800" dirty="0" smtClean="0"/>
              <a:t>definition of a class</a:t>
            </a:r>
          </a:p>
          <a:p>
            <a:pPr lvl="1"/>
            <a:r>
              <a:rPr lang="en-US" sz="2400" dirty="0" err="1" smtClean="0"/>
              <a:t>EmptyStackException</a:t>
            </a:r>
            <a:endParaRPr lang="en-US" sz="2400" dirty="0" smtClean="0"/>
          </a:p>
          <a:p>
            <a:endParaRPr lang="en-US" sz="2800" dirty="0" smtClean="0"/>
          </a:p>
          <a:p>
            <a:r>
              <a:rPr lang="en-US" sz="2800" dirty="0" smtClean="0"/>
              <a:t>Most similar in STL to </a:t>
            </a:r>
            <a:r>
              <a:rPr lang="en-US" sz="2800" dirty="0" err="1" smtClean="0"/>
              <a:t>std</a:t>
            </a:r>
            <a:r>
              <a:rPr lang="en-US" sz="2800" dirty="0" smtClean="0"/>
              <a:t>::vector</a:t>
            </a:r>
            <a:endParaRPr lang="en-US" sz="2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43400" y="1643063"/>
            <a:ext cx="4495800" cy="314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template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typename</a:t>
            </a:r>
            <a:r>
              <a:rPr lang="en-US" alt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Stack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{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: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size();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isEmpty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();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Type&amp;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top()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			</a:t>
            </a: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throw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EmptyStackException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);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push(Type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e);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Type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pop()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			 </a:t>
            </a: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throw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EmptyStackException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);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2746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9"/>
          <p:cNvSpPr txBox="1">
            <a:spLocks noChangeArrowheads="1"/>
          </p:cNvSpPr>
          <p:nvPr/>
        </p:nvSpPr>
        <p:spPr bwMode="auto">
          <a:xfrm>
            <a:off x="312683" y="990600"/>
            <a:ext cx="8686800" cy="550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template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&lt;</a:t>
            </a:r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Type&gt;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ArrayStack</a:t>
            </a:r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1" hangingPunct="1"/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6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capacity;	</a:t>
            </a:r>
            <a:r>
              <a:rPr lang="en-US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stack capacity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Type *S;	</a:t>
            </a:r>
            <a:r>
              <a:rPr lang="en-US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stack array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6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top;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top of stack</a:t>
            </a:r>
          </a:p>
          <a:p>
            <a:pPr eaLnBrk="1" hangingPunct="1"/>
            <a:endParaRPr lang="en-US" altLang="en-US" sz="1600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ArrayStack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6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c) : capacity(c) {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S = </a:t>
            </a:r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Type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[capacity];</a:t>
            </a:r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top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= -1;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}</a:t>
            </a:r>
          </a:p>
          <a:p>
            <a:pPr eaLnBrk="1" hangingPunct="1"/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600" dirty="0" err="1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isEmpty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() { </a:t>
            </a:r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top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&lt; 0; }</a:t>
            </a:r>
          </a:p>
          <a:p>
            <a:pPr eaLnBrk="1" hangingPunct="1"/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Type pop() </a:t>
            </a:r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throw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EmptyStackException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(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isEmpty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) 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throw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EmptyStackException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("Popping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from empty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stack");</a:t>
            </a:r>
            <a:endParaRPr lang="en-US" altLang="en-US" sz="1600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en-US" sz="16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S[ top-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- ];</a:t>
            </a:r>
          </a:p>
          <a:p>
            <a:pPr eaLnBrk="1" hangingPunct="1"/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}</a:t>
            </a:r>
          </a:p>
          <a:p>
            <a:pPr eaLnBrk="1" hangingPunct="1"/>
            <a:r>
              <a:rPr lang="en-US" altLang="en-US" sz="16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//… (other functions omitted)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Array-based Stack in C++</a:t>
            </a:r>
          </a:p>
        </p:txBody>
      </p:sp>
    </p:spTree>
    <p:extLst>
      <p:ext uri="{BB962C8B-B14F-4D97-AF65-F5344CB8AC3E}">
        <p14:creationId xmlns:p14="http://schemas.microsoft.com/office/powerpoint/2010/main" val="37743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– Fun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796" y="1600200"/>
            <a:ext cx="7274004" cy="4525963"/>
          </a:xfrm>
        </p:spPr>
        <p:txBody>
          <a:bodyPr/>
          <a:lstStyle/>
          <a:p>
            <a:r>
              <a:rPr lang="en-US" dirty="0" smtClean="0"/>
              <a:t>Word Reversal</a:t>
            </a:r>
          </a:p>
          <a:p>
            <a:pPr lvl="1"/>
            <a:r>
              <a:rPr lang="en-US" dirty="0" smtClean="0"/>
              <a:t>LOVE  becomes  EVOL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Useful for finding palindromes</a:t>
            </a:r>
          </a:p>
          <a:p>
            <a:pPr lvl="2"/>
            <a:r>
              <a:rPr lang="en-US" dirty="0" smtClean="0"/>
              <a:t>"Radar" becomes </a:t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 err="1" smtClean="0"/>
              <a:t>radaR</a:t>
            </a:r>
            <a:r>
              <a:rPr lang="en-US" dirty="0" smtClean="0"/>
              <a:t>"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"Step on no Pets" becomes </a:t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 err="1" smtClean="0"/>
              <a:t>steP</a:t>
            </a:r>
            <a:r>
              <a:rPr lang="en-US" dirty="0" smtClean="0"/>
              <a:t> on no </a:t>
            </a:r>
            <a:r>
              <a:rPr lang="en-US" dirty="0" err="1" smtClean="0"/>
              <a:t>petS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831822" y="2843442"/>
            <a:ext cx="542328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Castellar" panose="020A0402060406010301" pitchFamily="18" charset="0"/>
              </a:rPr>
              <a:t>Sidetrack</a:t>
            </a:r>
            <a:endParaRPr lang="en-US" sz="66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Check – Application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816" y="1600200"/>
            <a:ext cx="7252983" cy="4525963"/>
          </a:xfrm>
        </p:spPr>
        <p:txBody>
          <a:bodyPr/>
          <a:lstStyle/>
          <a:p>
            <a:r>
              <a:rPr lang="en-US" dirty="0" smtClean="0"/>
              <a:t>Stacks are often used for evaluating math formulas</a:t>
            </a:r>
          </a:p>
          <a:p>
            <a:pPr lvl="1"/>
            <a:r>
              <a:rPr lang="en-US" dirty="0" smtClean="0"/>
              <a:t>For example checking for matching parentheses</a:t>
            </a:r>
          </a:p>
          <a:p>
            <a:pPr lvl="2"/>
            <a:r>
              <a:rPr lang="en-US" dirty="0" smtClean="0"/>
              <a:t>( ( x + y * ( z + 7 ) ) * (a + b) )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Processing the line left to right</a:t>
            </a:r>
          </a:p>
          <a:p>
            <a:pPr lvl="3"/>
            <a:r>
              <a:rPr lang="en-US" dirty="0" smtClean="0"/>
              <a:t>Each open </a:t>
            </a:r>
            <a:r>
              <a:rPr lang="en-US" dirty="0" err="1" smtClean="0"/>
              <a:t>paren</a:t>
            </a:r>
            <a:r>
              <a:rPr lang="en-US" dirty="0" smtClean="0"/>
              <a:t>, (, equates to a push</a:t>
            </a:r>
          </a:p>
          <a:p>
            <a:pPr lvl="3"/>
            <a:r>
              <a:rPr lang="en-US" dirty="0" smtClean="0"/>
              <a:t>Each closed </a:t>
            </a:r>
            <a:r>
              <a:rPr lang="en-US" dirty="0" err="1" smtClean="0"/>
              <a:t>paren</a:t>
            </a:r>
            <a:r>
              <a:rPr lang="en-US" dirty="0" smtClean="0"/>
              <a:t>, ),  is a pop</a:t>
            </a:r>
          </a:p>
          <a:p>
            <a:pPr lvl="3"/>
            <a:r>
              <a:rPr lang="en-US" dirty="0" smtClean="0"/>
              <a:t>If matched the stack is empty at 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831822" y="2843442"/>
            <a:ext cx="542328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Castellar" panose="020A0402060406010301" pitchFamily="18" charset="0"/>
              </a:rPr>
              <a:t>Sidetrack</a:t>
            </a:r>
            <a:endParaRPr lang="en-US" sz="66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Stacks – Chapter 5</a:t>
            </a:r>
          </a:p>
          <a:p>
            <a:pPr lvl="1"/>
            <a:r>
              <a:rPr lang="en-US" dirty="0" smtClean="0"/>
              <a:t>What are they?</a:t>
            </a:r>
          </a:p>
          <a:p>
            <a:pPr lvl="1"/>
            <a:r>
              <a:rPr lang="en-US" dirty="0" smtClean="0"/>
              <a:t>How are the used?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 can we implement them</a:t>
            </a:r>
          </a:p>
          <a:p>
            <a:pPr lvl="2"/>
            <a:r>
              <a:rPr lang="en-US" dirty="0" smtClean="0"/>
              <a:t>Static Array</a:t>
            </a:r>
          </a:p>
          <a:p>
            <a:pPr lvl="2"/>
            <a:r>
              <a:rPr lang="en-US" dirty="0" smtClean="0"/>
              <a:t>Dynamic Array</a:t>
            </a:r>
          </a:p>
          <a:p>
            <a:pPr lvl="3"/>
            <a:r>
              <a:rPr lang="en-US" dirty="0" smtClean="0"/>
              <a:t>Amortized Time</a:t>
            </a:r>
          </a:p>
          <a:p>
            <a:pPr lvl="2"/>
            <a:r>
              <a:rPr lang="en-US" dirty="0" smtClean="0"/>
              <a:t>Linked Lists</a:t>
            </a:r>
          </a:p>
        </p:txBody>
      </p:sp>
    </p:spTree>
    <p:extLst>
      <p:ext uri="{BB962C8B-B14F-4D97-AF65-F5344CB8AC3E}">
        <p14:creationId xmlns:p14="http://schemas.microsoft.com/office/powerpoint/2010/main" val="20423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816" y="1600200"/>
            <a:ext cx="725298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Individually</a:t>
            </a:r>
          </a:p>
          <a:p>
            <a:pPr lvl="1"/>
            <a:r>
              <a:rPr lang="en-US" dirty="0" smtClean="0"/>
              <a:t>Write a program to print out the characters of a char array in reverse order by using a stack</a:t>
            </a:r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Write a program to check if the parentheses in a math string are balanced by using a stack</a:t>
            </a:r>
          </a:p>
          <a:p>
            <a:pPr lvl="1"/>
            <a:endParaRPr lang="en-US" dirty="0"/>
          </a:p>
          <a:p>
            <a:r>
              <a:rPr lang="en-US" dirty="0" smtClean="0"/>
              <a:t>Details on following slide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831822" y="2843442"/>
            <a:ext cx="542328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Castellar" panose="020A0402060406010301" pitchFamily="18" charset="0"/>
              </a:rPr>
              <a:t>Sidetrack</a:t>
            </a:r>
            <a:endParaRPr lang="en-US" sz="66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0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– Pick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0"/>
            <a:ext cx="4800600" cy="10167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Submit the code to DS15 – Static Stack drop box </a:t>
            </a:r>
          </a:p>
          <a:p>
            <a:pPr marL="457200" lvl="1" indent="0">
              <a:buNone/>
            </a:pPr>
            <a:r>
              <a:rPr lang="en-US" dirty="0" smtClean="0"/>
              <a:t>ONE .</a:t>
            </a:r>
            <a:r>
              <a:rPr lang="en-US" dirty="0" err="1" smtClean="0"/>
              <a:t>cpp</a:t>
            </a:r>
            <a:r>
              <a:rPr lang="en-US" dirty="0" smtClean="0"/>
              <a:t> file should be all you need </a:t>
            </a:r>
            <a:r>
              <a:rPr lang="en-US" b="1" dirty="0" smtClean="0"/>
              <a:t>NOT GROUP</a:t>
            </a:r>
          </a:p>
          <a:p>
            <a:pPr marL="457200" lvl="1" indent="0">
              <a:buNone/>
            </a:pPr>
            <a:r>
              <a:rPr lang="en-US" dirty="0" smtClean="0"/>
              <a:t>For possible extra credit on an assignment</a:t>
            </a:r>
          </a:p>
          <a:p>
            <a:pPr marL="457200" lvl="1" indent="0">
              <a:buNone/>
            </a:pPr>
            <a:r>
              <a:rPr lang="en-US" dirty="0" smtClean="0"/>
              <a:t>You have until before midnight tonight to finish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4618572" cy="5262979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iostream</a:t>
            </a:r>
            <a:r>
              <a:rPr lang="en-US" sz="1400" dirty="0">
                <a:latin typeface="Comic Sans MS" panose="030F0702030302020204" pitchFamily="66" charset="0"/>
              </a:rPr>
              <a:t>&gt;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#include &lt;</a:t>
            </a:r>
            <a:r>
              <a:rPr lang="en-US" sz="1400" dirty="0" err="1">
                <a:latin typeface="Comic Sans MS" panose="030F0702030302020204" pitchFamily="66" charset="0"/>
              </a:rPr>
              <a:t>cstring</a:t>
            </a:r>
            <a:r>
              <a:rPr lang="en-US" sz="1400" dirty="0">
                <a:latin typeface="Comic Sans MS" panose="030F0702030302020204" pitchFamily="66" charset="0"/>
              </a:rPr>
              <a:t>&gt;   // C version of string </a:t>
            </a:r>
            <a:r>
              <a:rPr lang="en-US" sz="1400" dirty="0" smtClean="0">
                <a:latin typeface="Comic Sans MS" panose="030F0702030302020204" pitchFamily="66" charset="0"/>
              </a:rPr>
              <a:t>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                       //    </a:t>
            </a:r>
            <a:r>
              <a:rPr lang="en-US" sz="1400" dirty="0">
                <a:latin typeface="Comic Sans MS" panose="030F0702030302020204" pitchFamily="66" charset="0"/>
              </a:rPr>
              <a:t> - for </a:t>
            </a:r>
            <a:r>
              <a:rPr lang="en-US" sz="1400" dirty="0" err="1">
                <a:latin typeface="Comic Sans MS" panose="030F0702030302020204" pitchFamily="66" charset="0"/>
              </a:rPr>
              <a:t>strcpy</a:t>
            </a:r>
            <a:r>
              <a:rPr lang="en-US" sz="1400" dirty="0">
                <a:latin typeface="Comic Sans MS" panose="030F0702030302020204" pitchFamily="66" charset="0"/>
              </a:rPr>
              <a:t>, </a:t>
            </a:r>
            <a:r>
              <a:rPr lang="en-US" sz="1400" dirty="0" err="1">
                <a:latin typeface="Comic Sans MS" panose="030F0702030302020204" pitchFamily="66" charset="0"/>
              </a:rPr>
              <a:t>strlen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using namespace </a:t>
            </a:r>
            <a:r>
              <a:rPr lang="en-US" sz="1400" dirty="0" err="1">
                <a:latin typeface="Comic Sans MS" panose="030F0702030302020204" pitchFamily="66" charset="0"/>
              </a:rPr>
              <a:t>std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const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MAX_WORDSIZE  = 300;</a:t>
            </a:r>
          </a:p>
          <a:p>
            <a:r>
              <a:rPr lang="en-US" sz="1400" dirty="0" err="1">
                <a:latin typeface="Comic Sans MS" panose="030F0702030302020204" pitchFamily="66" charset="0"/>
              </a:rPr>
              <a:t>const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MAX_STACKSIZE = MAX_WORDSIZE;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pushChar</a:t>
            </a:r>
            <a:r>
              <a:rPr lang="en-US" sz="1400" dirty="0">
                <a:latin typeface="Comic Sans MS" panose="030F0702030302020204" pitchFamily="66" charset="0"/>
              </a:rPr>
              <a:t>(char </a:t>
            </a:r>
            <a:r>
              <a:rPr lang="en-US" sz="1400" dirty="0" err="1">
                <a:latin typeface="Comic Sans MS" panose="030F0702030302020204" pitchFamily="66" charset="0"/>
              </a:rPr>
              <a:t>ch</a:t>
            </a:r>
            <a:r>
              <a:rPr lang="en-US" sz="1400" dirty="0" smtClean="0">
                <a:latin typeface="Comic Sans MS" panose="030F0702030302020204" pitchFamily="66" charset="0"/>
              </a:rPr>
              <a:t>);   // function prototypes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char </a:t>
            </a:r>
            <a:r>
              <a:rPr lang="en-US" sz="1400" dirty="0" err="1">
                <a:latin typeface="Comic Sans MS" panose="030F0702030302020204" pitchFamily="66" charset="0"/>
              </a:rPr>
              <a:t>popChar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sz="1400" dirty="0" err="1">
                <a:latin typeface="Comic Sans MS" panose="030F0702030302020204" pitchFamily="66" charset="0"/>
              </a:rPr>
              <a:t>bool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stackEmpty</a:t>
            </a:r>
            <a:r>
              <a:rPr lang="en-US" sz="1400" dirty="0">
                <a:latin typeface="Comic Sans MS" panose="030F0702030302020204" pitchFamily="66" charset="0"/>
              </a:rPr>
              <a:t>();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char </a:t>
            </a:r>
            <a:r>
              <a:rPr lang="en-US" sz="1400" dirty="0" err="1">
                <a:latin typeface="Comic Sans MS" panose="030F0702030302020204" pitchFamily="66" charset="0"/>
              </a:rPr>
              <a:t>g_stack</a:t>
            </a:r>
            <a:r>
              <a:rPr lang="en-US" sz="1400" dirty="0">
                <a:latin typeface="Comic Sans MS" panose="030F0702030302020204" pitchFamily="66" charset="0"/>
              </a:rPr>
              <a:t>[MAX_STACKSIZE</a:t>
            </a:r>
            <a:r>
              <a:rPr lang="en-US" sz="1400" dirty="0" smtClean="0">
                <a:latin typeface="Comic Sans MS" panose="030F0702030302020204" pitchFamily="66" charset="0"/>
              </a:rPr>
              <a:t>];  // global </a:t>
            </a:r>
            <a:r>
              <a:rPr lang="en-US" sz="1400" dirty="0" err="1" smtClean="0">
                <a:latin typeface="Comic Sans MS" panose="030F0702030302020204" pitchFamily="66" charset="0"/>
              </a:rPr>
              <a:t>vars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 </a:t>
            </a:r>
            <a:r>
              <a:rPr lang="en-US" sz="1400" dirty="0" err="1">
                <a:latin typeface="Comic Sans MS" panose="030F0702030302020204" pitchFamily="66" charset="0"/>
              </a:rPr>
              <a:t>g_topIndex</a:t>
            </a:r>
            <a:r>
              <a:rPr lang="en-US" sz="1400" dirty="0">
                <a:latin typeface="Comic Sans MS" panose="030F0702030302020204" pitchFamily="66" charset="0"/>
              </a:rPr>
              <a:t> = -1</a:t>
            </a:r>
            <a:r>
              <a:rPr lang="en-US" sz="1400" dirty="0" smtClean="0">
                <a:latin typeface="Comic Sans MS" panose="030F0702030302020204" pitchFamily="66" charset="0"/>
              </a:rPr>
              <a:t>;                       // “g_” for global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main()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char </a:t>
            </a:r>
            <a:r>
              <a:rPr lang="en-US" sz="1400" dirty="0">
                <a:latin typeface="Comic Sans MS" panose="030F0702030302020204" pitchFamily="66" charset="0"/>
              </a:rPr>
              <a:t>word[MAX_WORDSIZE];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// </a:t>
            </a:r>
            <a:r>
              <a:rPr lang="en-US" sz="1400" dirty="0">
                <a:latin typeface="Comic Sans MS" panose="030F0702030302020204" pitchFamily="66" charset="0"/>
              </a:rPr>
              <a:t>use </a:t>
            </a:r>
            <a:r>
              <a:rPr lang="en-US" sz="1400" dirty="0" smtClean="0">
                <a:latin typeface="Comic Sans MS" panose="030F0702030302020204" pitchFamily="66" charset="0"/>
              </a:rPr>
              <a:t>a C </a:t>
            </a:r>
            <a:r>
              <a:rPr lang="en-US" sz="1400" dirty="0">
                <a:latin typeface="Comic Sans MS" panose="030F0702030302020204" pitchFamily="66" charset="0"/>
              </a:rPr>
              <a:t>function to copy a word into </a:t>
            </a:r>
            <a:r>
              <a:rPr lang="en-US" sz="1400" dirty="0" smtClean="0">
                <a:latin typeface="Comic Sans MS" panose="030F0702030302020204" pitchFamily="66" charset="0"/>
              </a:rPr>
              <a:t>char </a:t>
            </a:r>
            <a:r>
              <a:rPr lang="en-US" sz="1400" dirty="0">
                <a:latin typeface="Comic Sans MS" panose="030F0702030302020204" pitchFamily="66" charset="0"/>
              </a:rPr>
              <a:t>array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 smtClean="0">
                <a:latin typeface="Comic Sans MS" panose="030F0702030302020204" pitchFamily="66" charset="0"/>
              </a:rPr>
              <a:t>strcpy</a:t>
            </a:r>
            <a:r>
              <a:rPr lang="en-US" sz="1400" dirty="0" smtClean="0">
                <a:latin typeface="Comic Sans MS" panose="030F0702030302020204" pitchFamily="66" charset="0"/>
              </a:rPr>
              <a:t>(word</a:t>
            </a:r>
            <a:r>
              <a:rPr lang="en-US" sz="1400" dirty="0">
                <a:latin typeface="Comic Sans MS" panose="030F0702030302020204" pitchFamily="66" charset="0"/>
              </a:rPr>
              <a:t>, "Bobby Socks");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 smtClean="0">
                <a:latin typeface="Comic Sans MS" panose="030F0702030302020204" pitchFamily="66" charset="0"/>
              </a:rPr>
              <a:t>cout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&lt;&lt; "Original word = " &lt;&lt; word &lt;&lt; </a:t>
            </a:r>
            <a:r>
              <a:rPr lang="en-US" sz="1400" dirty="0" err="1">
                <a:latin typeface="Comic Sans MS" panose="030F0702030302020204" pitchFamily="66" charset="0"/>
              </a:rPr>
              <a:t>endl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for (unsigned 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 smtClean="0">
                <a:latin typeface="Comic Sans MS" panose="030F0702030302020204" pitchFamily="66" charset="0"/>
              </a:rPr>
              <a:t>=0; 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 smtClean="0">
                <a:latin typeface="Comic Sans MS" panose="030F0702030302020204" pitchFamily="66" charset="0"/>
              </a:rPr>
              <a:t> &lt; </a:t>
            </a:r>
            <a:r>
              <a:rPr lang="en-US" sz="1400" dirty="0" err="1" smtClean="0">
                <a:latin typeface="Comic Sans MS" panose="030F0702030302020204" pitchFamily="66" charset="0"/>
              </a:rPr>
              <a:t>strlen</a:t>
            </a:r>
            <a:r>
              <a:rPr lang="en-US" sz="1400" dirty="0" smtClean="0">
                <a:latin typeface="Comic Sans MS" panose="030F0702030302020204" pitchFamily="66" charset="0"/>
              </a:rPr>
              <a:t>(word); </a:t>
            </a:r>
            <a:r>
              <a:rPr lang="en-US" sz="1400" dirty="0" err="1" smtClean="0">
                <a:latin typeface="Comic Sans MS" panose="030F0702030302020204" pitchFamily="66" charset="0"/>
              </a:rPr>
              <a:t>i</a:t>
            </a:r>
            <a:r>
              <a:rPr lang="en-US" sz="1400" dirty="0" smtClean="0">
                <a:latin typeface="Comic Sans MS" panose="030F0702030302020204" pitchFamily="66" charset="0"/>
              </a:rPr>
              <a:t>++) 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           :    stuff you put in goes here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517" y="1169199"/>
            <a:ext cx="3805850" cy="203132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mic Sans MS" panose="030F0702030302020204" pitchFamily="66" charset="0"/>
              </a:rPr>
              <a:t>int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pushChar</a:t>
            </a:r>
            <a:r>
              <a:rPr lang="en-US" sz="1400" dirty="0">
                <a:latin typeface="Comic Sans MS" panose="030F0702030302020204" pitchFamily="66" charset="0"/>
              </a:rPr>
              <a:t>(char </a:t>
            </a:r>
            <a:r>
              <a:rPr lang="en-US" sz="1400" dirty="0" err="1">
                <a:latin typeface="Comic Sans MS" panose="030F0702030302020204" pitchFamily="66" charset="0"/>
              </a:rPr>
              <a:t>ch</a:t>
            </a:r>
            <a:r>
              <a:rPr lang="en-US" sz="1400" dirty="0" smtClean="0">
                <a:latin typeface="Comic Sans MS" panose="030F0702030302020204" pitchFamily="66" charset="0"/>
              </a:rPr>
              <a:t>)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 smtClean="0">
                <a:latin typeface="Comic Sans MS" panose="030F0702030302020204" pitchFamily="66" charset="0"/>
              </a:rPr>
              <a:t>int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retVal</a:t>
            </a:r>
            <a:r>
              <a:rPr lang="en-US" sz="1400" dirty="0">
                <a:latin typeface="Comic Sans MS" panose="030F0702030302020204" pitchFamily="66" charset="0"/>
              </a:rPr>
              <a:t> = 0; </a:t>
            </a:r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100" i="1" dirty="0" smtClean="0">
                <a:latin typeface="Comic Sans MS" panose="030F0702030302020204" pitchFamily="66" charset="0"/>
              </a:rPr>
              <a:t>// </a:t>
            </a:r>
            <a:r>
              <a:rPr lang="en-US" sz="1100" i="1" dirty="0">
                <a:latin typeface="Comic Sans MS" panose="030F0702030302020204" pitchFamily="66" charset="0"/>
              </a:rPr>
              <a:t>default to fail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if </a:t>
            </a:r>
            <a:r>
              <a:rPr lang="en-US" sz="1400" dirty="0">
                <a:latin typeface="Comic Sans MS" panose="030F0702030302020204" pitchFamily="66" charset="0"/>
              </a:rPr>
              <a:t>(g_topIndex+1 &lt; MAX_STACKSIZE</a:t>
            </a:r>
            <a:r>
              <a:rPr lang="en-US" sz="1400" dirty="0" smtClean="0">
                <a:latin typeface="Comic Sans MS" panose="030F0702030302020204" pitchFamily="66" charset="0"/>
              </a:rPr>
              <a:t>)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++</a:t>
            </a:r>
            <a:r>
              <a:rPr lang="en-US" sz="1400" dirty="0" err="1">
                <a:latin typeface="Comic Sans MS" panose="030F0702030302020204" pitchFamily="66" charset="0"/>
              </a:rPr>
              <a:t>g_topIndex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g_stack</a:t>
            </a:r>
            <a:r>
              <a:rPr lang="en-US" sz="1400" dirty="0" smtClean="0">
                <a:latin typeface="Comic Sans MS" panose="030F0702030302020204" pitchFamily="66" charset="0"/>
              </a:rPr>
              <a:t>[</a:t>
            </a:r>
            <a:r>
              <a:rPr lang="en-US" sz="1400" dirty="0" err="1" smtClean="0">
                <a:latin typeface="Comic Sans MS" panose="030F0702030302020204" pitchFamily="66" charset="0"/>
              </a:rPr>
              <a:t>g_topIndex</a:t>
            </a:r>
            <a:r>
              <a:rPr lang="en-US" sz="1400" dirty="0">
                <a:latin typeface="Comic Sans MS" panose="030F0702030302020204" pitchFamily="66" charset="0"/>
              </a:rPr>
              <a:t>] = </a:t>
            </a:r>
            <a:r>
              <a:rPr lang="en-US" sz="1400" dirty="0" err="1">
                <a:latin typeface="Comic Sans MS" panose="030F0702030302020204" pitchFamily="66" charset="0"/>
              </a:rPr>
              <a:t>ch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1; // success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return </a:t>
            </a:r>
            <a:r>
              <a:rPr lang="en-US" sz="1400" dirty="0" err="1">
                <a:latin typeface="Comic Sans MS" panose="030F0702030302020204" pitchFamily="66" charset="0"/>
              </a:rPr>
              <a:t>retVal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4717" y="3000093"/>
            <a:ext cx="3111749" cy="181588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char </a:t>
            </a:r>
            <a:r>
              <a:rPr lang="en-US" sz="1400" dirty="0" err="1">
                <a:latin typeface="Comic Sans MS" panose="030F0702030302020204" pitchFamily="66" charset="0"/>
              </a:rPr>
              <a:t>popChar</a:t>
            </a:r>
            <a:r>
              <a:rPr lang="en-US" sz="1400" dirty="0" smtClean="0">
                <a:latin typeface="Comic Sans MS" panose="030F0702030302020204" pitchFamily="66" charset="0"/>
              </a:rPr>
              <a:t>()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char </a:t>
            </a:r>
            <a:r>
              <a:rPr lang="en-US" sz="1400" dirty="0" err="1">
                <a:latin typeface="Comic Sans MS" panose="030F0702030302020204" pitchFamily="66" charset="0"/>
              </a:rPr>
              <a:t>retVal</a:t>
            </a:r>
            <a:r>
              <a:rPr lang="en-US" sz="1400" dirty="0">
                <a:latin typeface="Comic Sans MS" panose="030F0702030302020204" pitchFamily="66" charset="0"/>
              </a:rPr>
              <a:t> = '\0';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if </a:t>
            </a:r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g_topIndex</a:t>
            </a:r>
            <a:r>
              <a:rPr lang="en-US" sz="1400" dirty="0">
                <a:latin typeface="Comic Sans MS" panose="030F0702030302020204" pitchFamily="66" charset="0"/>
              </a:rPr>
              <a:t> &gt;= 0</a:t>
            </a:r>
            <a:r>
              <a:rPr lang="en-US" sz="1400" dirty="0" smtClean="0">
                <a:latin typeface="Comic Sans MS" panose="030F0702030302020204" pitchFamily="66" charset="0"/>
              </a:rPr>
              <a:t>)   {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= </a:t>
            </a:r>
            <a:r>
              <a:rPr lang="en-US" sz="1400" dirty="0" err="1">
                <a:latin typeface="Comic Sans MS" panose="030F0702030302020204" pitchFamily="66" charset="0"/>
              </a:rPr>
              <a:t>g_stack</a:t>
            </a:r>
            <a:r>
              <a:rPr lang="en-US" sz="1400" dirty="0">
                <a:latin typeface="Comic Sans MS" panose="030F0702030302020204" pitchFamily="66" charset="0"/>
              </a:rPr>
              <a:t>[</a:t>
            </a:r>
            <a:r>
              <a:rPr lang="en-US" sz="1400" dirty="0" err="1">
                <a:latin typeface="Comic Sans MS" panose="030F0702030302020204" pitchFamily="66" charset="0"/>
              </a:rPr>
              <a:t>g_topIndex</a:t>
            </a:r>
            <a:r>
              <a:rPr lang="en-US" sz="1400" dirty="0">
                <a:latin typeface="Comic Sans MS" panose="030F0702030302020204" pitchFamily="66" charset="0"/>
              </a:rPr>
              <a:t>];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--</a:t>
            </a:r>
            <a:r>
              <a:rPr lang="en-US" sz="1400" dirty="0" err="1">
                <a:latin typeface="Comic Sans MS" panose="030F0702030302020204" pitchFamily="66" charset="0"/>
              </a:rPr>
              <a:t>g_topIndex</a:t>
            </a:r>
            <a:r>
              <a:rPr lang="en-US" sz="1400" dirty="0" smtClean="0">
                <a:latin typeface="Comic Sans MS" panose="030F0702030302020204" pitchFamily="66" charset="0"/>
              </a:rPr>
              <a:t>;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}</a:t>
            </a:r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   return </a:t>
            </a:r>
            <a:r>
              <a:rPr lang="en-US" sz="1400" dirty="0" err="1">
                <a:latin typeface="Comic Sans MS" panose="030F0702030302020204" pitchFamily="66" charset="0"/>
              </a:rPr>
              <a:t>retVal</a:t>
            </a:r>
            <a:r>
              <a:rPr lang="en-US" sz="1400" dirty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7325" y="4695420"/>
            <a:ext cx="2214068" cy="1600438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mic Sans MS" panose="030F0702030302020204" pitchFamily="66" charset="0"/>
              </a:rPr>
              <a:t>bool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stackEmpty</a:t>
            </a:r>
            <a:r>
              <a:rPr lang="en-US" sz="1400" dirty="0" smtClean="0">
                <a:latin typeface="Comic Sans MS" panose="030F0702030302020204" pitchFamily="66" charset="0"/>
              </a:rPr>
              <a:t>()  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</a:t>
            </a:r>
            <a:r>
              <a:rPr lang="en-US" sz="1400" dirty="0" err="1" smtClean="0">
                <a:latin typeface="Comic Sans MS" panose="030F0702030302020204" pitchFamily="66" charset="0"/>
              </a:rPr>
              <a:t>bool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 = false;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if (</a:t>
            </a:r>
            <a:r>
              <a:rPr lang="en-US" sz="1400" dirty="0" err="1" smtClean="0">
                <a:latin typeface="Comic Sans MS" panose="030F0702030302020204" pitchFamily="66" charset="0"/>
              </a:rPr>
              <a:t>g_topIndex</a:t>
            </a:r>
            <a:r>
              <a:rPr lang="en-US" sz="1400" dirty="0" smtClean="0">
                <a:latin typeface="Comic Sans MS" panose="030F0702030302020204" pitchFamily="66" charset="0"/>
              </a:rPr>
              <a:t> &lt; 0)    {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   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 = true;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}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   return </a:t>
            </a:r>
            <a:r>
              <a:rPr lang="en-US" sz="1400" dirty="0" err="1" smtClean="0">
                <a:latin typeface="Comic Sans MS" panose="030F0702030302020204" pitchFamily="66" charset="0"/>
              </a:rPr>
              <a:t>retVal</a:t>
            </a:r>
            <a:r>
              <a:rPr lang="en-US" sz="1400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2788" y="5348476"/>
            <a:ext cx="252665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 put an equation here like:</a:t>
            </a:r>
          </a:p>
          <a:p>
            <a:r>
              <a:rPr lang="en-US" sz="1400" dirty="0" smtClean="0"/>
              <a:t>"( </a:t>
            </a:r>
            <a:r>
              <a:rPr lang="en-US" sz="1400" dirty="0"/>
              <a:t>( x + y * ( z + 7 ) ) * (a + b) </a:t>
            </a:r>
            <a:r>
              <a:rPr lang="en-US" sz="1400" dirty="0" smtClean="0"/>
              <a:t>)"</a:t>
            </a: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 flipV="1">
            <a:off x="2895601" y="5410200"/>
            <a:ext cx="1197187" cy="1998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1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and Limitations </a:t>
            </a:r>
            <a:br>
              <a:rPr lang="en-US" dirty="0" smtClean="0"/>
            </a:br>
            <a:r>
              <a:rPr lang="en-US" sz="3200" dirty="0" smtClean="0"/>
              <a:t>(Static Array Implementation of Stack ADT)</a:t>
            </a:r>
            <a:endParaRPr lang="en-US" dirty="0" smtClean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135798" y="1752600"/>
            <a:ext cx="7398602" cy="4267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Performance</a:t>
            </a:r>
          </a:p>
          <a:p>
            <a:pPr lvl="1" eaLnBrk="1" hangingPunct="1"/>
            <a:r>
              <a:rPr lang="en-US" altLang="en-US" sz="2400" dirty="0" smtClean="0"/>
              <a:t>Let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/>
              <a:t> be the number of elements in the stack</a:t>
            </a:r>
          </a:p>
          <a:p>
            <a:pPr lvl="1" eaLnBrk="1" hangingPunct="1"/>
            <a:r>
              <a:rPr lang="en-US" altLang="en-US" sz="2400" dirty="0" smtClean="0"/>
              <a:t>The space used is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Each operation (push, pop, top, size, empty) </a:t>
            </a:r>
            <a:br>
              <a:rPr lang="en-US" altLang="en-US" sz="2400" dirty="0" smtClean="0"/>
            </a:br>
            <a:r>
              <a:rPr lang="en-US" altLang="en-US" sz="2400" dirty="0" smtClean="0"/>
              <a:t>runs in time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(1)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 dirty="0" smtClean="0"/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Limitations</a:t>
            </a:r>
          </a:p>
          <a:p>
            <a:pPr lvl="1" eaLnBrk="1" hangingPunct="1"/>
            <a:r>
              <a:rPr lang="en-US" altLang="en-US" sz="2400" dirty="0" smtClean="0"/>
              <a:t>The maximum size of the stack must be defined </a:t>
            </a:r>
            <a:r>
              <a:rPr lang="en-US" altLang="en-US" sz="2400" i="1" dirty="0" smtClean="0"/>
              <a:t>a priori</a:t>
            </a:r>
            <a:r>
              <a:rPr lang="en-US" altLang="en-US" sz="2400" dirty="0" smtClean="0"/>
              <a:t> , and cannot be changed</a:t>
            </a:r>
          </a:p>
          <a:p>
            <a:pPr lvl="1" eaLnBrk="1" hangingPunct="1"/>
            <a:r>
              <a:rPr lang="en-US" altLang="en-US" sz="2400" dirty="0" smtClean="0"/>
              <a:t>Trying to push a new element onto a full stack causes an implementation-specific exception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2276676" y="2981940"/>
            <a:ext cx="599394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astellar" panose="020A0402060406010301" pitchFamily="18" charset="0"/>
              </a:rPr>
              <a:t>Back on Track</a:t>
            </a:r>
            <a:endParaRPr lang="en-US" sz="48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 Static – Begin Dynamic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Static arrays can be used to implement stacks</a:t>
            </a:r>
          </a:p>
          <a:p>
            <a:pPr lvl="2"/>
            <a:r>
              <a:rPr lang="en-US" dirty="0" smtClean="0"/>
              <a:t>But have limitations (previous slide)</a:t>
            </a:r>
          </a:p>
          <a:p>
            <a:endParaRPr lang="en-US" dirty="0"/>
          </a:p>
          <a:p>
            <a:pPr lvl="1"/>
            <a:r>
              <a:rPr lang="en-US" dirty="0" smtClean="0"/>
              <a:t>Perhaps Dynamic Arrays will be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Description</a:t>
            </a:r>
            <a:endParaRPr lang="en-US" dirty="0"/>
          </a:p>
          <a:p>
            <a:pPr lvl="2"/>
            <a:r>
              <a:rPr lang="en-US" dirty="0"/>
              <a:t>Application</a:t>
            </a:r>
          </a:p>
          <a:p>
            <a:pPr lvl="2"/>
            <a:r>
              <a:rPr lang="en-US" dirty="0"/>
              <a:t>STATIC Array Based</a:t>
            </a:r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2"/>
            <a:r>
              <a:rPr lang="en-US" dirty="0" smtClean="0"/>
              <a:t>DYNAMIC Array Based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Applied to Incremental Increase for Dynamic Array Resizing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25669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Dynamic (</a:t>
            </a:r>
            <a:r>
              <a:rPr lang="en-US" altLang="en-US" dirty="0" err="1" smtClean="0"/>
              <a:t>growable</a:t>
            </a:r>
            <a:r>
              <a:rPr lang="en-US" altLang="en-US" dirty="0" smtClean="0"/>
              <a:t>) Array-based Stack</a:t>
            </a:r>
          </a:p>
        </p:txBody>
      </p:sp>
      <p:sp>
        <p:nvSpPr>
          <p:cNvPr id="440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876800" cy="4648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In a push operation, when the array is full, instead of throwing an exception, we can replace the array with a larger one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How large should the new array be?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incremental strategy</a:t>
            </a:r>
            <a:r>
              <a:rPr lang="en-US" dirty="0" smtClean="0"/>
              <a:t>: increase the size by a constant </a:t>
            </a:r>
            <a:r>
              <a:rPr lang="en-US" b="1" i="1" dirty="0" smtClean="0">
                <a:latin typeface="Times New Roman" charset="0"/>
              </a:rPr>
              <a:t>c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doubling strategy</a:t>
            </a:r>
            <a:r>
              <a:rPr lang="en-US" dirty="0" smtClean="0"/>
              <a:t>: double the size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867400" y="1676400"/>
            <a:ext cx="2819400" cy="2308225"/>
          </a:xfrm>
          <a:prstGeom prst="rect">
            <a:avLst/>
          </a:prstGeom>
          <a:noFill/>
          <a:ln w="9525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Courier" charset="0"/>
              </a:rPr>
              <a:t>Algorithm </a:t>
            </a:r>
            <a:r>
              <a:rPr lang="en-US" altLang="en-US" sz="1600" dirty="0" smtClean="0">
                <a:latin typeface="Courier" charset="0"/>
              </a:rPr>
              <a:t>push(e)</a:t>
            </a:r>
            <a:endParaRPr lang="en-US" altLang="en-US" sz="1600" dirty="0">
              <a:latin typeface="Courier" charset="0"/>
            </a:endParaRP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if </a:t>
            </a:r>
            <a:r>
              <a:rPr lang="en-US" altLang="en-US" sz="1600" dirty="0">
                <a:latin typeface="Courier" charset="0"/>
              </a:rPr>
              <a:t>t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= </a:t>
            </a:r>
            <a:r>
              <a:rPr lang="en-US" altLang="en-US" sz="1600" dirty="0" err="1">
                <a:latin typeface="Courier" charset="0"/>
                <a:sym typeface="Symbol" pitchFamily="18" charset="2"/>
              </a:rPr>
              <a:t>S.length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  1 then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</a:t>
            </a:r>
            <a:r>
              <a:rPr lang="en-US" altLang="en-US" sz="1600" dirty="0">
                <a:latin typeface="Courier" charset="0"/>
              </a:rPr>
              <a:t>A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 </a:t>
            </a:r>
            <a:r>
              <a:rPr lang="en-US" altLang="en-US" sz="1600" dirty="0">
                <a:latin typeface="Courier" charset="0"/>
              </a:rPr>
              <a:t>new array of</a:t>
            </a:r>
          </a:p>
          <a:p>
            <a:pPr eaLnBrk="1" hangingPunct="1"/>
            <a:r>
              <a:rPr lang="en-US" altLang="en-US" sz="1600" dirty="0">
                <a:latin typeface="Courier" charset="0"/>
              </a:rPr>
              <a:t>					size …</a:t>
            </a:r>
            <a:endParaRPr lang="en-US" altLang="en-US" sz="1600" dirty="0">
              <a:latin typeface="Courier" charset="0"/>
              <a:sym typeface="Symbol" pitchFamily="18" charset="2"/>
            </a:endParaRP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</a:t>
            </a:r>
            <a:r>
              <a:rPr lang="en-US" altLang="en-US" sz="1600" dirty="0">
                <a:latin typeface="Courier" charset="0"/>
              </a:rPr>
              <a:t>for </a:t>
            </a:r>
            <a:r>
              <a:rPr lang="en-US" altLang="en-US" sz="1600" dirty="0" err="1">
                <a:latin typeface="Courier" charset="0"/>
              </a:rPr>
              <a:t>i</a:t>
            </a:r>
            <a:r>
              <a:rPr lang="en-US" altLang="en-US" sz="1600" dirty="0">
                <a:latin typeface="Courier" charset="0"/>
              </a:rPr>
              <a:t>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 0 to t do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	 A[</a:t>
            </a:r>
            <a:r>
              <a:rPr lang="en-US" altLang="en-US" sz="1600" dirty="0" err="1">
                <a:latin typeface="Courier" charset="0"/>
                <a:sym typeface="Symbol" pitchFamily="18" charset="2"/>
              </a:rPr>
              <a:t>i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]  S[</a:t>
            </a:r>
            <a:r>
              <a:rPr lang="en-US" altLang="en-US" sz="1600" dirty="0" err="1">
                <a:latin typeface="Courier" charset="0"/>
                <a:sym typeface="Symbol" pitchFamily="18" charset="2"/>
              </a:rPr>
              <a:t>i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]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S  A</a:t>
            </a:r>
          </a:p>
          <a:p>
            <a:pPr eaLnBrk="1" hangingPunct="1"/>
            <a:r>
              <a:rPr lang="en-US" altLang="en-US" sz="1600" dirty="0">
                <a:latin typeface="Courier" charset="0"/>
              </a:rPr>
              <a:t>	t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 t + 1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S[t]  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4953000"/>
            <a:ext cx="180049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Did we see these </a:t>
            </a:r>
          </a:p>
          <a:p>
            <a:r>
              <a:rPr lang="en-US" dirty="0" smtClean="0"/>
              <a:t>options before?</a:t>
            </a:r>
          </a:p>
          <a:p>
            <a:endParaRPr lang="en-US" dirty="0"/>
          </a:p>
          <a:p>
            <a:r>
              <a:rPr lang="en-US" dirty="0" smtClean="0"/>
              <a:t>With c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which will be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Incremental Strategy</a:t>
            </a:r>
          </a:p>
          <a:p>
            <a:pPr lvl="1"/>
            <a:r>
              <a:rPr lang="en-US" dirty="0" smtClean="0"/>
              <a:t>Increasing the array size by a constant </a:t>
            </a:r>
            <a:r>
              <a:rPr lang="en-US" b="1" i="1" dirty="0" smtClean="0"/>
              <a:t>c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Doubling Strategy</a:t>
            </a:r>
          </a:p>
          <a:p>
            <a:pPr lvl="1"/>
            <a:r>
              <a:rPr lang="en-US" dirty="0" smtClean="0"/>
              <a:t>Doubling the array size</a:t>
            </a:r>
          </a:p>
          <a:p>
            <a:pPr lvl="1"/>
            <a:endParaRPr lang="en-US" dirty="0"/>
          </a:p>
          <a:p>
            <a:r>
              <a:rPr lang="en-US" dirty="0" smtClean="0"/>
              <a:t>The answer is found using </a:t>
            </a:r>
            <a:r>
              <a:rPr lang="en-US" b="1" u="sng" dirty="0" smtClean="0"/>
              <a:t>amortized time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2610579"/>
            <a:ext cx="180049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Did we see these </a:t>
            </a:r>
          </a:p>
          <a:p>
            <a:r>
              <a:rPr lang="en-US" dirty="0" smtClean="0"/>
              <a:t>options before?</a:t>
            </a:r>
          </a:p>
          <a:p>
            <a:endParaRPr lang="en-US" dirty="0"/>
          </a:p>
          <a:p>
            <a:r>
              <a:rPr lang="en-US" dirty="0" smtClean="0"/>
              <a:t>With c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Description</a:t>
            </a:r>
            <a:endParaRPr lang="en-US" dirty="0"/>
          </a:p>
          <a:p>
            <a:pPr lvl="2"/>
            <a:r>
              <a:rPr lang="en-US" dirty="0"/>
              <a:t>Application</a:t>
            </a:r>
          </a:p>
          <a:p>
            <a:pPr lvl="2"/>
            <a:r>
              <a:rPr lang="en-US" dirty="0"/>
              <a:t>STATIC Array Based</a:t>
            </a:r>
          </a:p>
          <a:p>
            <a:pPr lvl="2"/>
            <a:r>
              <a:rPr lang="en-US" dirty="0"/>
              <a:t>DYNAMIC Array Based</a:t>
            </a:r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Applied to Incremental Increase for Dynamic Array Resizing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647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(common 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Amortization (definition)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Any guesses at this?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62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(common 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Amortization (definition)</a:t>
            </a:r>
          </a:p>
          <a:p>
            <a:pPr lvl="1"/>
            <a:r>
              <a:rPr lang="en-US" dirty="0" smtClean="0"/>
              <a:t>The process of decreasing an amount over time</a:t>
            </a:r>
          </a:p>
          <a:p>
            <a:endParaRPr lang="en-US" dirty="0" smtClean="0"/>
          </a:p>
          <a:p>
            <a:r>
              <a:rPr lang="en-US" dirty="0" smtClean="0"/>
              <a:t>This shows up in several places in “real life”</a:t>
            </a:r>
          </a:p>
          <a:p>
            <a:pPr lvl="1"/>
            <a:r>
              <a:rPr lang="en-US" dirty="0" smtClean="0"/>
              <a:t>Such as</a:t>
            </a:r>
            <a:endParaRPr lang="en-US" dirty="0"/>
          </a:p>
          <a:p>
            <a:pPr lvl="2"/>
            <a:r>
              <a:rPr lang="en-US" dirty="0" smtClean="0"/>
              <a:t>Home Loans</a:t>
            </a:r>
          </a:p>
          <a:p>
            <a:pPr lvl="2"/>
            <a:r>
              <a:rPr lang="en-US" dirty="0" smtClean="0"/>
              <a:t>Business Payments</a:t>
            </a:r>
          </a:p>
        </p:txBody>
      </p:sp>
    </p:spTree>
    <p:extLst>
      <p:ext uri="{BB962C8B-B14F-4D97-AF65-F5344CB8AC3E}">
        <p14:creationId xmlns:p14="http://schemas.microsoft.com/office/powerpoint/2010/main" val="35646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Any General Questions ?</a:t>
            </a:r>
          </a:p>
          <a:p>
            <a:pPr lvl="1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Stacks</a:t>
            </a:r>
          </a:p>
          <a:p>
            <a:pPr lvl="2"/>
            <a:r>
              <a:rPr lang="en-US" dirty="0" smtClean="0"/>
              <a:t>Optional: Magic Trick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Application</a:t>
            </a:r>
          </a:p>
          <a:p>
            <a:pPr lvl="2"/>
            <a:r>
              <a:rPr lang="en-US" dirty="0" smtClean="0"/>
              <a:t>STATIC Array Based</a:t>
            </a:r>
          </a:p>
          <a:p>
            <a:pPr lvl="2"/>
            <a:r>
              <a:rPr lang="en-US" dirty="0" smtClean="0"/>
              <a:t>DYNAMIC Array Based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Applied to Incremental Increase for Dynamic Array Resizing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31090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(common 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Amortization (definition)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process of decreasing an amount over time</a:t>
            </a:r>
          </a:p>
          <a:p>
            <a:endParaRPr lang="en-US" dirty="0" smtClean="0"/>
          </a:p>
          <a:p>
            <a:r>
              <a:rPr lang="en-US" b="1" dirty="0" smtClean="0"/>
              <a:t>Home Loans</a:t>
            </a:r>
          </a:p>
          <a:p>
            <a:pPr lvl="1"/>
            <a:r>
              <a:rPr lang="en-US" dirty="0" smtClean="0"/>
              <a:t>Amortization is the process by which loan principle decreases over the life of a loan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portion of the payment is applied towards principle and a portion is applied toward interest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“cost” is stretched out over time</a:t>
            </a:r>
          </a:p>
          <a:p>
            <a:pPr lvl="2"/>
            <a:r>
              <a:rPr lang="en-US" dirty="0" smtClean="0"/>
              <a:t>Each payment is paying a small amount of </a:t>
            </a:r>
            <a:br>
              <a:rPr lang="en-US" dirty="0" smtClean="0"/>
            </a:br>
            <a:r>
              <a:rPr lang="en-US" dirty="0" smtClean="0"/>
              <a:t>what would be a large payment if paid all at once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800233"/>
              </p:ext>
            </p:extLst>
          </p:nvPr>
        </p:nvGraphicFramePr>
        <p:xfrm>
          <a:off x="7086600" y="4419600"/>
          <a:ext cx="1916414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Clip" r:id="rId3" imgW="2943225" imgH="2628900" progId="MS_ClipArt_Gallery.2">
                  <p:embed/>
                </p:oleObj>
              </mc:Choice>
              <mc:Fallback>
                <p:oleObj name="Clip" r:id="rId3" imgW="2943225" imgH="26289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419600"/>
                        <a:ext cx="1916414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0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(common use)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Amortization (definition)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process of decreasing an amount over time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Home Loans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Amortization is the process by which loan principle decreases over the life of a loan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portion of the payment is applied towards principle and a portion is applied toward interest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“cost” is stretched out over time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Each payment is paying a small amount of what would be a large payment if paid all at once</a:t>
            </a:r>
          </a:p>
          <a:p>
            <a:endParaRPr lang="en-US" dirty="0" smtClean="0"/>
          </a:p>
          <a:p>
            <a:r>
              <a:rPr lang="en-US" b="1" dirty="0" smtClean="0"/>
              <a:t>Business</a:t>
            </a:r>
          </a:p>
          <a:p>
            <a:pPr lvl="1"/>
            <a:r>
              <a:rPr lang="en-US" dirty="0" smtClean="0"/>
              <a:t>Amortization allocates a lump sum (payment) amount to different time 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(CS concept)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Back in Computer Science world</a:t>
            </a:r>
          </a:p>
          <a:p>
            <a:endParaRPr lang="en-US" dirty="0" smtClean="0"/>
          </a:p>
          <a:p>
            <a:r>
              <a:rPr lang="en-US" dirty="0" smtClean="0"/>
              <a:t>Certain operations may be extremely costly</a:t>
            </a:r>
          </a:p>
          <a:p>
            <a:endParaRPr lang="en-US" dirty="0" smtClean="0"/>
          </a:p>
          <a:p>
            <a:r>
              <a:rPr lang="en-US" dirty="0" smtClean="0"/>
              <a:t>BUT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hey cannot occur frequently enough to slow down the entire program</a:t>
            </a:r>
          </a:p>
          <a:p>
            <a:pPr lvl="1"/>
            <a:r>
              <a:rPr lang="en-US" dirty="0" smtClean="0"/>
              <a:t>The less costly operations far outnumber the costly one</a:t>
            </a:r>
          </a:p>
          <a:p>
            <a:pPr lvl="1"/>
            <a:r>
              <a:rPr lang="en-US" dirty="0" smtClean="0"/>
              <a:t>Thus over the long-term they are “paying back” the program over a number of 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Requires knowledge about the entire series of operations</a:t>
            </a:r>
          </a:p>
          <a:p>
            <a:pPr lvl="1"/>
            <a:r>
              <a:rPr lang="en-US" dirty="0" smtClean="0"/>
              <a:t>Usually where a state persists between operations</a:t>
            </a:r>
          </a:p>
          <a:p>
            <a:pPr lvl="2"/>
            <a:r>
              <a:rPr lang="en-US" dirty="0" smtClean="0"/>
              <a:t>Like the capacity of memory allocated</a:t>
            </a:r>
          </a:p>
          <a:p>
            <a:endParaRPr lang="en-US" dirty="0" smtClean="0"/>
          </a:p>
          <a:p>
            <a:r>
              <a:rPr lang="en-US" dirty="0" smtClean="0"/>
              <a:t>The idea is </a:t>
            </a:r>
            <a:r>
              <a:rPr lang="en-US" b="1" dirty="0" smtClean="0"/>
              <a:t>the worst case operation can alter the state in such a way that </a:t>
            </a:r>
            <a:r>
              <a:rPr lang="en-US" b="1" dirty="0" smtClean="0">
                <a:solidFill>
                  <a:srgbClr val="FF0000"/>
                </a:solidFill>
              </a:rPr>
              <a:t>the worst case cannot occur again for a “long” time</a:t>
            </a:r>
          </a:p>
          <a:p>
            <a:pPr lvl="1"/>
            <a:r>
              <a:rPr lang="en-US" dirty="0" smtClean="0"/>
              <a:t>thus </a:t>
            </a:r>
            <a:r>
              <a:rPr lang="en-US" i="1" dirty="0" smtClean="0"/>
              <a:t>amortizing</a:t>
            </a:r>
            <a:r>
              <a:rPr lang="en-US" dirty="0" smtClean="0"/>
              <a:t> its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Amortization Analysis</a:t>
            </a:r>
            <a:br>
              <a:rPr lang="en-US" dirty="0" smtClean="0"/>
            </a:br>
            <a:r>
              <a:rPr lang="en-US" dirty="0" smtClean="0"/>
              <a:t>(aka Aggregate Analysis)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Aggregate analysis determines the upper bound T(</a:t>
            </a:r>
            <a:r>
              <a:rPr lang="en-US" i="1" dirty="0" smtClean="0"/>
              <a:t>n</a:t>
            </a:r>
            <a:r>
              <a:rPr lang="en-US" dirty="0" smtClean="0"/>
              <a:t>) of the total cost of a sequence of </a:t>
            </a:r>
            <a:r>
              <a:rPr lang="en-US" i="1" dirty="0" smtClean="0"/>
              <a:t>n</a:t>
            </a:r>
            <a:r>
              <a:rPr lang="en-US" dirty="0" smtClean="0"/>
              <a:t> operations</a:t>
            </a:r>
          </a:p>
          <a:p>
            <a:pPr lvl="1"/>
            <a:r>
              <a:rPr lang="en-US" dirty="0" smtClean="0"/>
              <a:t>T(</a:t>
            </a:r>
            <a:r>
              <a:rPr lang="en-US" i="1" dirty="0" smtClean="0"/>
              <a:t>n</a:t>
            </a:r>
            <a:r>
              <a:rPr lang="en-US" dirty="0" smtClean="0"/>
              <a:t>) is what we have been calculating previously</a:t>
            </a:r>
            <a:br>
              <a:rPr lang="en-US" dirty="0" smtClean="0"/>
            </a:br>
            <a:r>
              <a:rPr lang="en-US" dirty="0" smtClean="0"/>
              <a:t>for our Big-Oh stuff</a:t>
            </a:r>
          </a:p>
          <a:p>
            <a:endParaRPr lang="en-US" dirty="0" smtClean="0"/>
          </a:p>
          <a:p>
            <a:r>
              <a:rPr lang="en-US" dirty="0" smtClean="0"/>
              <a:t>Then </a:t>
            </a:r>
            <a:r>
              <a:rPr lang="en-US" b="1" dirty="0" smtClean="0">
                <a:solidFill>
                  <a:srgbClr val="FF0000"/>
                </a:solidFill>
              </a:rPr>
              <a:t>the amortized cost is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T(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) /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</a:p>
          <a:p>
            <a:pPr lvl="1"/>
            <a:r>
              <a:rPr lang="en-US" dirty="0" smtClean="0"/>
              <a:t>because we make “small payments” for the worst operation across each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Description</a:t>
            </a:r>
            <a:endParaRPr lang="en-US" dirty="0"/>
          </a:p>
          <a:p>
            <a:pPr lvl="2"/>
            <a:r>
              <a:rPr lang="en-US" dirty="0"/>
              <a:t>Application</a:t>
            </a:r>
          </a:p>
          <a:p>
            <a:pPr lvl="2"/>
            <a:r>
              <a:rPr lang="en-US" dirty="0"/>
              <a:t>STATIC Array Based</a:t>
            </a:r>
          </a:p>
          <a:p>
            <a:pPr lvl="2"/>
            <a:r>
              <a:rPr lang="en-US" dirty="0"/>
              <a:t>DYNAMIC Array Based</a:t>
            </a:r>
          </a:p>
          <a:p>
            <a:pPr lvl="1"/>
            <a:r>
              <a:rPr lang="en-US" dirty="0"/>
              <a:t>Amortization</a:t>
            </a:r>
          </a:p>
          <a:p>
            <a:pPr lvl="2"/>
            <a:r>
              <a:rPr lang="en-US" dirty="0"/>
              <a:t>Description</a:t>
            </a:r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Applied to Incremental Increase for Dynamic Array Resizing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27967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Dynamic Array-based Stack</a:t>
            </a:r>
          </a:p>
        </p:txBody>
      </p:sp>
      <p:sp>
        <p:nvSpPr>
          <p:cNvPr id="440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876800" cy="4648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In a push operation, when the array is full, instead of throwing an exception, we can replace the array with a larger one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dirty="0" smtClean="0"/>
              <a:t>How large should the new array be?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incremental strategy</a:t>
            </a:r>
            <a:r>
              <a:rPr lang="en-US" dirty="0" smtClean="0"/>
              <a:t>: increase the size by a constant </a:t>
            </a:r>
            <a:r>
              <a:rPr lang="en-US" b="1" i="1" dirty="0" smtClean="0">
                <a:latin typeface="Times New Roman" charset="0"/>
              </a:rPr>
              <a:t>c (say c = 2)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doubling strategy</a:t>
            </a:r>
            <a:r>
              <a:rPr lang="en-US" dirty="0" smtClean="0"/>
              <a:t>: double the size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867400" y="1676400"/>
            <a:ext cx="2819400" cy="2308225"/>
          </a:xfrm>
          <a:prstGeom prst="rect">
            <a:avLst/>
          </a:prstGeom>
          <a:noFill/>
          <a:ln w="9525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Courier" charset="0"/>
              </a:rPr>
              <a:t>Algorithm </a:t>
            </a:r>
            <a:r>
              <a:rPr lang="en-US" altLang="en-US" sz="1600" dirty="0" smtClean="0">
                <a:latin typeface="Courier" charset="0"/>
              </a:rPr>
              <a:t>push(e)</a:t>
            </a:r>
            <a:endParaRPr lang="en-US" altLang="en-US" sz="1600" dirty="0">
              <a:latin typeface="Courier" charset="0"/>
            </a:endParaRP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if </a:t>
            </a:r>
            <a:r>
              <a:rPr lang="en-US" altLang="en-US" sz="1600" dirty="0">
                <a:latin typeface="Courier" charset="0"/>
              </a:rPr>
              <a:t>t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= </a:t>
            </a:r>
            <a:r>
              <a:rPr lang="en-US" altLang="en-US" sz="1600" dirty="0" err="1">
                <a:latin typeface="Courier" charset="0"/>
                <a:sym typeface="Symbol" pitchFamily="18" charset="2"/>
              </a:rPr>
              <a:t>S.length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  1 then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</a:t>
            </a:r>
            <a:r>
              <a:rPr lang="en-US" altLang="en-US" sz="1600" dirty="0">
                <a:latin typeface="Courier" charset="0"/>
              </a:rPr>
              <a:t>A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 </a:t>
            </a:r>
            <a:r>
              <a:rPr lang="en-US" altLang="en-US" sz="1600" dirty="0">
                <a:latin typeface="Courier" charset="0"/>
              </a:rPr>
              <a:t>new array of</a:t>
            </a:r>
          </a:p>
          <a:p>
            <a:pPr eaLnBrk="1" hangingPunct="1"/>
            <a:r>
              <a:rPr lang="en-US" altLang="en-US" sz="1600" dirty="0">
                <a:latin typeface="Courier" charset="0"/>
              </a:rPr>
              <a:t>					size …</a:t>
            </a:r>
            <a:endParaRPr lang="en-US" altLang="en-US" sz="1600" dirty="0">
              <a:latin typeface="Courier" charset="0"/>
              <a:sym typeface="Symbol" pitchFamily="18" charset="2"/>
            </a:endParaRP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</a:t>
            </a:r>
            <a:r>
              <a:rPr lang="en-US" altLang="en-US" sz="1600" dirty="0">
                <a:latin typeface="Courier" charset="0"/>
              </a:rPr>
              <a:t>for </a:t>
            </a:r>
            <a:r>
              <a:rPr lang="en-US" altLang="en-US" sz="1600" dirty="0" err="1">
                <a:latin typeface="Courier" charset="0"/>
              </a:rPr>
              <a:t>i</a:t>
            </a:r>
            <a:r>
              <a:rPr lang="en-US" altLang="en-US" sz="1600" dirty="0">
                <a:latin typeface="Courier" charset="0"/>
              </a:rPr>
              <a:t>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 0 to t do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	 A[</a:t>
            </a:r>
            <a:r>
              <a:rPr lang="en-US" altLang="en-US" sz="1600" dirty="0" err="1">
                <a:latin typeface="Courier" charset="0"/>
                <a:sym typeface="Symbol" pitchFamily="18" charset="2"/>
              </a:rPr>
              <a:t>i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]  S[</a:t>
            </a:r>
            <a:r>
              <a:rPr lang="en-US" altLang="en-US" sz="1600" dirty="0" err="1">
                <a:latin typeface="Courier" charset="0"/>
                <a:sym typeface="Symbol" pitchFamily="18" charset="2"/>
              </a:rPr>
              <a:t>i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]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	S  A</a:t>
            </a:r>
          </a:p>
          <a:p>
            <a:pPr eaLnBrk="1" hangingPunct="1"/>
            <a:r>
              <a:rPr lang="en-US" altLang="en-US" sz="1600" dirty="0">
                <a:latin typeface="Courier" charset="0"/>
              </a:rPr>
              <a:t>	t </a:t>
            </a:r>
            <a:r>
              <a:rPr lang="en-US" altLang="en-US" sz="1600" dirty="0">
                <a:latin typeface="Courier" charset="0"/>
                <a:sym typeface="Symbol" pitchFamily="18" charset="2"/>
              </a:rPr>
              <a:t> t + 1</a:t>
            </a:r>
          </a:p>
          <a:p>
            <a:pPr eaLnBrk="1" hangingPunct="1"/>
            <a:r>
              <a:rPr lang="en-US" altLang="en-US" sz="1600" dirty="0">
                <a:latin typeface="Courier" charset="0"/>
                <a:sym typeface="Symbol" pitchFamily="18" charset="2"/>
              </a:rPr>
              <a:t>	S[t]  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149246"/>
            <a:ext cx="11977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Recall: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4572000"/>
            <a:ext cx="201208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Recall we used</a:t>
            </a:r>
          </a:p>
          <a:p>
            <a:endParaRPr lang="en-US" dirty="0"/>
          </a:p>
          <a:p>
            <a:r>
              <a:rPr lang="en-US" dirty="0" smtClean="0"/>
              <a:t>c = 2</a:t>
            </a:r>
          </a:p>
          <a:p>
            <a:endParaRPr lang="en-US" dirty="0"/>
          </a:p>
          <a:p>
            <a:r>
              <a:rPr lang="en-US" dirty="0" smtClean="0"/>
              <a:t>for the Pitcher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 to +2(incremental) vs. double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compare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incremental strategy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doubling strategy</a:t>
            </a:r>
            <a:r>
              <a:rPr lang="en-US" dirty="0" smtClean="0"/>
              <a:t> by analyzing the total time T(</a:t>
            </a:r>
            <a:r>
              <a:rPr lang="en-US" b="1" i="1" dirty="0" smtClean="0"/>
              <a:t>n</a:t>
            </a:r>
            <a:r>
              <a:rPr lang="en-US" dirty="0" smtClean="0"/>
              <a:t>) needed to perform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operations.</a:t>
            </a:r>
          </a:p>
          <a:p>
            <a:endParaRPr lang="en-US" dirty="0" smtClean="0"/>
          </a:p>
          <a:p>
            <a:r>
              <a:rPr lang="en-US" dirty="0" smtClean="0"/>
              <a:t>Assume we start with an empty stack represented by an array of size 1</a:t>
            </a:r>
          </a:p>
          <a:p>
            <a:endParaRPr lang="en-US" dirty="0" smtClean="0"/>
          </a:p>
          <a:p>
            <a:r>
              <a:rPr lang="en-US" dirty="0" smtClean="0"/>
              <a:t>We call the </a:t>
            </a:r>
            <a:r>
              <a:rPr lang="en-US" u="sng" dirty="0" smtClean="0"/>
              <a:t>amortized time of a push operation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average time taken by a push over the series of operations </a:t>
            </a:r>
          </a:p>
          <a:p>
            <a:pPr lvl="1"/>
            <a:r>
              <a:rPr lang="en-US" dirty="0" smtClean="0"/>
              <a:t>i.e. </a:t>
            </a:r>
            <a:r>
              <a:rPr lang="en-US" dirty="0" smtClean="0">
                <a:solidFill>
                  <a:srgbClr val="FF0000"/>
                </a:solidFill>
              </a:rPr>
              <a:t>T(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 /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142981"/>
              </p:ext>
            </p:extLst>
          </p:nvPr>
        </p:nvGraphicFramePr>
        <p:xfrm>
          <a:off x="7772400" y="5486400"/>
          <a:ext cx="1038225" cy="92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Clip" r:id="rId3" imgW="2943225" imgH="2628900" progId="MS_ClipArt_Gallery.2">
                  <p:embed/>
                </p:oleObj>
              </mc:Choice>
              <mc:Fallback>
                <p:oleObj name="Clip" r:id="rId3" imgW="2943225" imgH="26289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486400"/>
                        <a:ext cx="1038225" cy="927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36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0490" y="1981200"/>
            <a:ext cx="8392510" cy="4038600"/>
          </a:xfrm>
          <a:prstGeom prst="rect">
            <a:avLst/>
          </a:prstGeom>
          <a:solidFill>
            <a:schemeClr val="accent5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How do we know it will replace the array k = n/c times?</a:t>
            </a:r>
          </a:p>
          <a:p>
            <a:endParaRPr lang="en-US" dirty="0"/>
          </a:p>
          <a:p>
            <a:r>
              <a:rPr lang="en-US" dirty="0" smtClean="0"/>
              <a:t>       Think:   how many “groups of size c” are in a set of n things?   </a:t>
            </a:r>
            <a:r>
              <a:rPr lang="en-US" dirty="0" smtClean="0">
                <a:sym typeface="Wingdings" panose="05000000000000000000" pitchFamily="2" charset="2"/>
              </a:rPr>
              <a:t> n/c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71" y="3606421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92" y="42243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" y="43767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30" y="499464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0247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89" y="4543822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39" y="452038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49" y="512540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70" y="3795901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91" y="3449864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01" y="4545528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63" y="499464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90" y="4067778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11" y="391226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6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0490" y="1981200"/>
            <a:ext cx="8392510" cy="4038600"/>
          </a:xfrm>
          <a:prstGeom prst="rect">
            <a:avLst/>
          </a:prstGeom>
          <a:solidFill>
            <a:schemeClr val="accent5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How do we know it will replace the array k = n/c times?</a:t>
            </a:r>
          </a:p>
          <a:p>
            <a:endParaRPr lang="en-US" dirty="0"/>
          </a:p>
          <a:p>
            <a:r>
              <a:rPr lang="en-US" dirty="0" smtClean="0"/>
              <a:t>       Think:   how many “groups of size c” are in a set of n things?   </a:t>
            </a:r>
            <a:r>
              <a:rPr lang="en-US" dirty="0" smtClean="0">
                <a:sym typeface="Wingdings" panose="05000000000000000000" pitchFamily="2" charset="2"/>
              </a:rPr>
              <a:t> n/c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71" y="3606421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92" y="42243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" y="43767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30" y="499464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0247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89" y="4543822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39" y="452038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49" y="512540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70" y="3795901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91" y="3449864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01" y="4545528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63" y="499464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90" y="4067778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11" y="391226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2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Optional: Begin with a “Magic”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Pick a card from 15</a:t>
            </a:r>
          </a:p>
          <a:p>
            <a:r>
              <a:rPr lang="en-US" dirty="0" smtClean="0"/>
              <a:t>Put card back</a:t>
            </a:r>
          </a:p>
          <a:p>
            <a:r>
              <a:rPr lang="en-US" dirty="0" smtClean="0"/>
              <a:t>Deal the 15 cards into 3 columns (stacks)</a:t>
            </a:r>
          </a:p>
          <a:p>
            <a:r>
              <a:rPr lang="en-US" dirty="0" smtClean="0"/>
              <a:t>Identify the column containing the card</a:t>
            </a:r>
          </a:p>
          <a:p>
            <a:r>
              <a:rPr lang="en-US" dirty="0" smtClean="0"/>
              <a:t>Pick up into 1 stack and repeat (2 times)</a:t>
            </a:r>
          </a:p>
          <a:p>
            <a:endParaRPr lang="en-US" dirty="0" smtClean="0"/>
          </a:p>
          <a:p>
            <a:r>
              <a:rPr lang="en-US" dirty="0" smtClean="0"/>
              <a:t>The eighth card will now be the selected card</a:t>
            </a:r>
          </a:p>
          <a:p>
            <a:r>
              <a:rPr lang="en-US" dirty="0" smtClean="0"/>
              <a:t>How?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0490" y="1981200"/>
            <a:ext cx="8392510" cy="4038600"/>
          </a:xfrm>
          <a:prstGeom prst="rect">
            <a:avLst/>
          </a:prstGeom>
          <a:solidFill>
            <a:schemeClr val="accent5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How do we know it will replace the array k = n/c times?</a:t>
            </a:r>
          </a:p>
          <a:p>
            <a:endParaRPr lang="en-US" dirty="0"/>
          </a:p>
          <a:p>
            <a:r>
              <a:rPr lang="en-US" dirty="0" smtClean="0"/>
              <a:t>       Think:   how many “groups of size c” are in a set of n things?   </a:t>
            </a:r>
            <a:r>
              <a:rPr lang="en-US" dirty="0" smtClean="0">
                <a:sym typeface="Wingdings" panose="05000000000000000000" pitchFamily="2" charset="2"/>
              </a:rPr>
              <a:t> n/c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71" y="3606421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92" y="42243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" y="43767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30" y="499464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0247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89" y="4543822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39" y="452038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49" y="512540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70" y="3795901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91" y="3449864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01" y="4545528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63" y="499464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90" y="4067778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11" y="391226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859809" y="4230806"/>
            <a:ext cx="1378689" cy="1600236"/>
          </a:xfrm>
          <a:custGeom>
            <a:avLst/>
            <a:gdLst>
              <a:gd name="connsiteX0" fmla="*/ 941695 w 1378689"/>
              <a:gd name="connsiteY0" fmla="*/ 409433 h 1600236"/>
              <a:gd name="connsiteX1" fmla="*/ 941695 w 1378689"/>
              <a:gd name="connsiteY1" fmla="*/ 409433 h 1600236"/>
              <a:gd name="connsiteX2" fmla="*/ 873457 w 1378689"/>
              <a:gd name="connsiteY2" fmla="*/ 286603 h 1600236"/>
              <a:gd name="connsiteX3" fmla="*/ 791570 w 1378689"/>
              <a:gd name="connsiteY3" fmla="*/ 232012 h 1600236"/>
              <a:gd name="connsiteX4" fmla="*/ 750627 w 1378689"/>
              <a:gd name="connsiteY4" fmla="*/ 191069 h 1600236"/>
              <a:gd name="connsiteX5" fmla="*/ 655092 w 1378689"/>
              <a:gd name="connsiteY5" fmla="*/ 136478 h 1600236"/>
              <a:gd name="connsiteX6" fmla="*/ 532263 w 1378689"/>
              <a:gd name="connsiteY6" fmla="*/ 40943 h 1600236"/>
              <a:gd name="connsiteX7" fmla="*/ 450376 w 1378689"/>
              <a:gd name="connsiteY7" fmla="*/ 13648 h 1600236"/>
              <a:gd name="connsiteX8" fmla="*/ 409433 w 1378689"/>
              <a:gd name="connsiteY8" fmla="*/ 0 h 1600236"/>
              <a:gd name="connsiteX9" fmla="*/ 218364 w 1378689"/>
              <a:gd name="connsiteY9" fmla="*/ 13648 h 1600236"/>
              <a:gd name="connsiteX10" fmla="*/ 177421 w 1378689"/>
              <a:gd name="connsiteY10" fmla="*/ 27295 h 1600236"/>
              <a:gd name="connsiteX11" fmla="*/ 95534 w 1378689"/>
              <a:gd name="connsiteY11" fmla="*/ 81887 h 1600236"/>
              <a:gd name="connsiteX12" fmla="*/ 54591 w 1378689"/>
              <a:gd name="connsiteY12" fmla="*/ 109182 h 1600236"/>
              <a:gd name="connsiteX13" fmla="*/ 27295 w 1378689"/>
              <a:gd name="connsiteY13" fmla="*/ 150125 h 1600236"/>
              <a:gd name="connsiteX14" fmla="*/ 0 w 1378689"/>
              <a:gd name="connsiteY14" fmla="*/ 232012 h 1600236"/>
              <a:gd name="connsiteX15" fmla="*/ 13648 w 1378689"/>
              <a:gd name="connsiteY15" fmla="*/ 600501 h 1600236"/>
              <a:gd name="connsiteX16" fmla="*/ 54591 w 1378689"/>
              <a:gd name="connsiteY16" fmla="*/ 777922 h 1600236"/>
              <a:gd name="connsiteX17" fmla="*/ 68239 w 1378689"/>
              <a:gd name="connsiteY17" fmla="*/ 818866 h 1600236"/>
              <a:gd name="connsiteX18" fmla="*/ 81887 w 1378689"/>
              <a:gd name="connsiteY18" fmla="*/ 873457 h 1600236"/>
              <a:gd name="connsiteX19" fmla="*/ 122830 w 1378689"/>
              <a:gd name="connsiteY19" fmla="*/ 928048 h 1600236"/>
              <a:gd name="connsiteX20" fmla="*/ 136478 w 1378689"/>
              <a:gd name="connsiteY20" fmla="*/ 982639 h 1600236"/>
              <a:gd name="connsiteX21" fmla="*/ 245660 w 1378689"/>
              <a:gd name="connsiteY21" fmla="*/ 1105469 h 1600236"/>
              <a:gd name="connsiteX22" fmla="*/ 327546 w 1378689"/>
              <a:gd name="connsiteY22" fmla="*/ 1187355 h 1600236"/>
              <a:gd name="connsiteX23" fmla="*/ 423081 w 1378689"/>
              <a:gd name="connsiteY23" fmla="*/ 1323833 h 1600236"/>
              <a:gd name="connsiteX24" fmla="*/ 450376 w 1378689"/>
              <a:gd name="connsiteY24" fmla="*/ 1364776 h 1600236"/>
              <a:gd name="connsiteX25" fmla="*/ 491319 w 1378689"/>
              <a:gd name="connsiteY25" fmla="*/ 1405719 h 1600236"/>
              <a:gd name="connsiteX26" fmla="*/ 532263 w 1378689"/>
              <a:gd name="connsiteY26" fmla="*/ 1460310 h 1600236"/>
              <a:gd name="connsiteX27" fmla="*/ 655092 w 1378689"/>
              <a:gd name="connsiteY27" fmla="*/ 1528549 h 1600236"/>
              <a:gd name="connsiteX28" fmla="*/ 750627 w 1378689"/>
              <a:gd name="connsiteY28" fmla="*/ 1569493 h 1600236"/>
              <a:gd name="connsiteX29" fmla="*/ 818866 w 1378689"/>
              <a:gd name="connsiteY29" fmla="*/ 1583140 h 1600236"/>
              <a:gd name="connsiteX30" fmla="*/ 873457 w 1378689"/>
              <a:gd name="connsiteY30" fmla="*/ 1596788 h 1600236"/>
              <a:gd name="connsiteX31" fmla="*/ 1255594 w 1378689"/>
              <a:gd name="connsiteY31" fmla="*/ 1569493 h 1600236"/>
              <a:gd name="connsiteX32" fmla="*/ 1310185 w 1378689"/>
              <a:gd name="connsiteY32" fmla="*/ 1542197 h 1600236"/>
              <a:gd name="connsiteX33" fmla="*/ 1351128 w 1378689"/>
              <a:gd name="connsiteY33" fmla="*/ 1514901 h 1600236"/>
              <a:gd name="connsiteX34" fmla="*/ 1378424 w 1378689"/>
              <a:gd name="connsiteY34" fmla="*/ 1433015 h 1600236"/>
              <a:gd name="connsiteX35" fmla="*/ 1364776 w 1378689"/>
              <a:gd name="connsiteY35" fmla="*/ 1296537 h 1600236"/>
              <a:gd name="connsiteX36" fmla="*/ 1337481 w 1378689"/>
              <a:gd name="connsiteY36" fmla="*/ 1214651 h 1600236"/>
              <a:gd name="connsiteX37" fmla="*/ 1323833 w 1378689"/>
              <a:gd name="connsiteY37" fmla="*/ 1146412 h 1600236"/>
              <a:gd name="connsiteX38" fmla="*/ 1296537 w 1378689"/>
              <a:gd name="connsiteY38" fmla="*/ 846161 h 1600236"/>
              <a:gd name="connsiteX39" fmla="*/ 1282890 w 1378689"/>
              <a:gd name="connsiteY39" fmla="*/ 791570 h 1600236"/>
              <a:gd name="connsiteX40" fmla="*/ 1255594 w 1378689"/>
              <a:gd name="connsiteY40" fmla="*/ 750627 h 1600236"/>
              <a:gd name="connsiteX41" fmla="*/ 1201003 w 1378689"/>
              <a:gd name="connsiteY41" fmla="*/ 655093 h 1600236"/>
              <a:gd name="connsiteX42" fmla="*/ 1119116 w 1378689"/>
              <a:gd name="connsiteY42" fmla="*/ 627797 h 1600236"/>
              <a:gd name="connsiteX43" fmla="*/ 1091821 w 1378689"/>
              <a:gd name="connsiteY43" fmla="*/ 586854 h 1600236"/>
              <a:gd name="connsiteX44" fmla="*/ 1050878 w 1378689"/>
              <a:gd name="connsiteY44" fmla="*/ 559558 h 1600236"/>
              <a:gd name="connsiteX45" fmla="*/ 996287 w 1378689"/>
              <a:gd name="connsiteY45" fmla="*/ 477672 h 1600236"/>
              <a:gd name="connsiteX46" fmla="*/ 941695 w 1378689"/>
              <a:gd name="connsiteY46" fmla="*/ 409433 h 160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78689" h="1600236">
                <a:moveTo>
                  <a:pt x="941695" y="409433"/>
                </a:moveTo>
                <a:lnTo>
                  <a:pt x="941695" y="409433"/>
                </a:lnTo>
                <a:cubicBezTo>
                  <a:pt x="918949" y="368490"/>
                  <a:pt x="903711" y="322358"/>
                  <a:pt x="873457" y="286603"/>
                </a:cubicBezTo>
                <a:cubicBezTo>
                  <a:pt x="852267" y="261560"/>
                  <a:pt x="814767" y="255209"/>
                  <a:pt x="791570" y="232012"/>
                </a:cubicBezTo>
                <a:cubicBezTo>
                  <a:pt x="777922" y="218364"/>
                  <a:pt x="765454" y="203425"/>
                  <a:pt x="750627" y="191069"/>
                </a:cubicBezTo>
                <a:cubicBezTo>
                  <a:pt x="721688" y="166953"/>
                  <a:pt x="688469" y="153166"/>
                  <a:pt x="655092" y="136478"/>
                </a:cubicBezTo>
                <a:cubicBezTo>
                  <a:pt x="619766" y="101151"/>
                  <a:pt x="581236" y="57267"/>
                  <a:pt x="532263" y="40943"/>
                </a:cubicBezTo>
                <a:lnTo>
                  <a:pt x="450376" y="13648"/>
                </a:lnTo>
                <a:lnTo>
                  <a:pt x="409433" y="0"/>
                </a:lnTo>
                <a:cubicBezTo>
                  <a:pt x="345743" y="4549"/>
                  <a:pt x="281779" y="6188"/>
                  <a:pt x="218364" y="13648"/>
                </a:cubicBezTo>
                <a:cubicBezTo>
                  <a:pt x="204077" y="15329"/>
                  <a:pt x="189996" y="20309"/>
                  <a:pt x="177421" y="27295"/>
                </a:cubicBezTo>
                <a:cubicBezTo>
                  <a:pt x="148744" y="43227"/>
                  <a:pt x="122830" y="63690"/>
                  <a:pt x="95534" y="81887"/>
                </a:cubicBezTo>
                <a:lnTo>
                  <a:pt x="54591" y="109182"/>
                </a:lnTo>
                <a:cubicBezTo>
                  <a:pt x="45492" y="122830"/>
                  <a:pt x="33957" y="135136"/>
                  <a:pt x="27295" y="150125"/>
                </a:cubicBezTo>
                <a:cubicBezTo>
                  <a:pt x="15610" y="176417"/>
                  <a:pt x="0" y="232012"/>
                  <a:pt x="0" y="232012"/>
                </a:cubicBezTo>
                <a:cubicBezTo>
                  <a:pt x="4549" y="354842"/>
                  <a:pt x="5981" y="477826"/>
                  <a:pt x="13648" y="600501"/>
                </a:cubicBezTo>
                <a:cubicBezTo>
                  <a:pt x="15314" y="627157"/>
                  <a:pt x="52942" y="772976"/>
                  <a:pt x="54591" y="777922"/>
                </a:cubicBezTo>
                <a:cubicBezTo>
                  <a:pt x="59140" y="791570"/>
                  <a:pt x="64287" y="805033"/>
                  <a:pt x="68239" y="818866"/>
                </a:cubicBezTo>
                <a:cubicBezTo>
                  <a:pt x="73392" y="836901"/>
                  <a:pt x="73499" y="856680"/>
                  <a:pt x="81887" y="873457"/>
                </a:cubicBezTo>
                <a:cubicBezTo>
                  <a:pt x="92059" y="893802"/>
                  <a:pt x="109182" y="909851"/>
                  <a:pt x="122830" y="928048"/>
                </a:cubicBezTo>
                <a:cubicBezTo>
                  <a:pt x="127379" y="946245"/>
                  <a:pt x="126828" y="966555"/>
                  <a:pt x="136478" y="982639"/>
                </a:cubicBezTo>
                <a:cubicBezTo>
                  <a:pt x="182392" y="1059163"/>
                  <a:pt x="198431" y="1050369"/>
                  <a:pt x="245660" y="1105469"/>
                </a:cubicBezTo>
                <a:cubicBezTo>
                  <a:pt x="313373" y="1184467"/>
                  <a:pt x="255470" y="1139305"/>
                  <a:pt x="327546" y="1187355"/>
                </a:cubicBezTo>
                <a:cubicBezTo>
                  <a:pt x="453049" y="1375611"/>
                  <a:pt x="322033" y="1182367"/>
                  <a:pt x="423081" y="1323833"/>
                </a:cubicBezTo>
                <a:cubicBezTo>
                  <a:pt x="432615" y="1337180"/>
                  <a:pt x="439875" y="1352175"/>
                  <a:pt x="450376" y="1364776"/>
                </a:cubicBezTo>
                <a:cubicBezTo>
                  <a:pt x="462732" y="1379603"/>
                  <a:pt x="478758" y="1391065"/>
                  <a:pt x="491319" y="1405719"/>
                </a:cubicBezTo>
                <a:cubicBezTo>
                  <a:pt x="506122" y="1422989"/>
                  <a:pt x="515262" y="1445198"/>
                  <a:pt x="532263" y="1460310"/>
                </a:cubicBezTo>
                <a:cubicBezTo>
                  <a:pt x="614809" y="1533684"/>
                  <a:pt x="587987" y="1499790"/>
                  <a:pt x="655092" y="1528549"/>
                </a:cubicBezTo>
                <a:cubicBezTo>
                  <a:pt x="709768" y="1551982"/>
                  <a:pt x="699422" y="1556692"/>
                  <a:pt x="750627" y="1569493"/>
                </a:cubicBezTo>
                <a:cubicBezTo>
                  <a:pt x="773131" y="1575119"/>
                  <a:pt x="796222" y="1578108"/>
                  <a:pt x="818866" y="1583140"/>
                </a:cubicBezTo>
                <a:cubicBezTo>
                  <a:pt x="837176" y="1587209"/>
                  <a:pt x="855260" y="1592239"/>
                  <a:pt x="873457" y="1596788"/>
                </a:cubicBezTo>
                <a:cubicBezTo>
                  <a:pt x="940178" y="1594119"/>
                  <a:pt x="1143176" y="1617672"/>
                  <a:pt x="1255594" y="1569493"/>
                </a:cubicBezTo>
                <a:cubicBezTo>
                  <a:pt x="1274294" y="1561479"/>
                  <a:pt x="1292521" y="1552291"/>
                  <a:pt x="1310185" y="1542197"/>
                </a:cubicBezTo>
                <a:cubicBezTo>
                  <a:pt x="1324426" y="1534059"/>
                  <a:pt x="1337480" y="1524000"/>
                  <a:pt x="1351128" y="1514901"/>
                </a:cubicBezTo>
                <a:cubicBezTo>
                  <a:pt x="1360227" y="1487606"/>
                  <a:pt x="1381287" y="1461644"/>
                  <a:pt x="1378424" y="1433015"/>
                </a:cubicBezTo>
                <a:cubicBezTo>
                  <a:pt x="1373875" y="1387522"/>
                  <a:pt x="1373202" y="1341474"/>
                  <a:pt x="1364776" y="1296537"/>
                </a:cubicBezTo>
                <a:cubicBezTo>
                  <a:pt x="1359474" y="1268258"/>
                  <a:pt x="1343124" y="1242864"/>
                  <a:pt x="1337481" y="1214651"/>
                </a:cubicBezTo>
                <a:lnTo>
                  <a:pt x="1323833" y="1146412"/>
                </a:lnTo>
                <a:cubicBezTo>
                  <a:pt x="1301465" y="721431"/>
                  <a:pt x="1338880" y="994366"/>
                  <a:pt x="1296537" y="846161"/>
                </a:cubicBezTo>
                <a:cubicBezTo>
                  <a:pt x="1291384" y="828126"/>
                  <a:pt x="1290279" y="808810"/>
                  <a:pt x="1282890" y="791570"/>
                </a:cubicBezTo>
                <a:cubicBezTo>
                  <a:pt x="1276429" y="776494"/>
                  <a:pt x="1264693" y="764275"/>
                  <a:pt x="1255594" y="750627"/>
                </a:cubicBezTo>
                <a:cubicBezTo>
                  <a:pt x="1244062" y="704501"/>
                  <a:pt x="1248215" y="681322"/>
                  <a:pt x="1201003" y="655093"/>
                </a:cubicBezTo>
                <a:cubicBezTo>
                  <a:pt x="1175852" y="641120"/>
                  <a:pt x="1119116" y="627797"/>
                  <a:pt x="1119116" y="627797"/>
                </a:cubicBezTo>
                <a:cubicBezTo>
                  <a:pt x="1110018" y="614149"/>
                  <a:pt x="1103419" y="598452"/>
                  <a:pt x="1091821" y="586854"/>
                </a:cubicBezTo>
                <a:cubicBezTo>
                  <a:pt x="1080223" y="575256"/>
                  <a:pt x="1061679" y="571902"/>
                  <a:pt x="1050878" y="559558"/>
                </a:cubicBezTo>
                <a:cubicBezTo>
                  <a:pt x="1029276" y="534870"/>
                  <a:pt x="996287" y="477672"/>
                  <a:pt x="996287" y="477672"/>
                </a:cubicBezTo>
                <a:lnTo>
                  <a:pt x="941695" y="409433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19367" y="3439236"/>
            <a:ext cx="1504062" cy="1557281"/>
          </a:xfrm>
          <a:custGeom>
            <a:avLst/>
            <a:gdLst>
              <a:gd name="connsiteX0" fmla="*/ 0 w 1504062"/>
              <a:gd name="connsiteY0" fmla="*/ 68239 h 1557281"/>
              <a:gd name="connsiteX1" fmla="*/ 0 w 1504062"/>
              <a:gd name="connsiteY1" fmla="*/ 68239 h 1557281"/>
              <a:gd name="connsiteX2" fmla="*/ 13648 w 1504062"/>
              <a:gd name="connsiteY2" fmla="*/ 423080 h 1557281"/>
              <a:gd name="connsiteX3" fmla="*/ 27296 w 1504062"/>
              <a:gd name="connsiteY3" fmla="*/ 464024 h 1557281"/>
              <a:gd name="connsiteX4" fmla="*/ 81887 w 1504062"/>
              <a:gd name="connsiteY4" fmla="*/ 559558 h 1557281"/>
              <a:gd name="connsiteX5" fmla="*/ 136478 w 1504062"/>
              <a:gd name="connsiteY5" fmla="*/ 641445 h 1557281"/>
              <a:gd name="connsiteX6" fmla="*/ 204717 w 1504062"/>
              <a:gd name="connsiteY6" fmla="*/ 777922 h 1557281"/>
              <a:gd name="connsiteX7" fmla="*/ 259308 w 1504062"/>
              <a:gd name="connsiteY7" fmla="*/ 859809 h 1557281"/>
              <a:gd name="connsiteX8" fmla="*/ 286603 w 1504062"/>
              <a:gd name="connsiteY8" fmla="*/ 900752 h 1557281"/>
              <a:gd name="connsiteX9" fmla="*/ 409433 w 1504062"/>
              <a:gd name="connsiteY9" fmla="*/ 968991 h 1557281"/>
              <a:gd name="connsiteX10" fmla="*/ 477672 w 1504062"/>
              <a:gd name="connsiteY10" fmla="*/ 1037230 h 1557281"/>
              <a:gd name="connsiteX11" fmla="*/ 545911 w 1504062"/>
              <a:gd name="connsiteY11" fmla="*/ 1105468 h 1557281"/>
              <a:gd name="connsiteX12" fmla="*/ 614149 w 1504062"/>
              <a:gd name="connsiteY12" fmla="*/ 1173707 h 1557281"/>
              <a:gd name="connsiteX13" fmla="*/ 682388 w 1504062"/>
              <a:gd name="connsiteY13" fmla="*/ 1241946 h 1557281"/>
              <a:gd name="connsiteX14" fmla="*/ 696036 w 1504062"/>
              <a:gd name="connsiteY14" fmla="*/ 1282889 h 1557281"/>
              <a:gd name="connsiteX15" fmla="*/ 818866 w 1504062"/>
              <a:gd name="connsiteY15" fmla="*/ 1378424 h 1557281"/>
              <a:gd name="connsiteX16" fmla="*/ 859809 w 1504062"/>
              <a:gd name="connsiteY16" fmla="*/ 1405719 h 1557281"/>
              <a:gd name="connsiteX17" fmla="*/ 900752 w 1504062"/>
              <a:gd name="connsiteY17" fmla="*/ 1433015 h 1557281"/>
              <a:gd name="connsiteX18" fmla="*/ 941696 w 1504062"/>
              <a:gd name="connsiteY18" fmla="*/ 1446663 h 1557281"/>
              <a:gd name="connsiteX19" fmla="*/ 982639 w 1504062"/>
              <a:gd name="connsiteY19" fmla="*/ 1473958 h 1557281"/>
              <a:gd name="connsiteX20" fmla="*/ 1064526 w 1504062"/>
              <a:gd name="connsiteY20" fmla="*/ 1501254 h 1557281"/>
              <a:gd name="connsiteX21" fmla="*/ 1105469 w 1504062"/>
              <a:gd name="connsiteY21" fmla="*/ 1528549 h 1557281"/>
              <a:gd name="connsiteX22" fmla="*/ 1228299 w 1504062"/>
              <a:gd name="connsiteY22" fmla="*/ 1555845 h 1557281"/>
              <a:gd name="connsiteX23" fmla="*/ 1446663 w 1504062"/>
              <a:gd name="connsiteY23" fmla="*/ 1542197 h 1557281"/>
              <a:gd name="connsiteX24" fmla="*/ 1473958 w 1504062"/>
              <a:gd name="connsiteY24" fmla="*/ 1460310 h 1557281"/>
              <a:gd name="connsiteX25" fmla="*/ 1487606 w 1504062"/>
              <a:gd name="connsiteY25" fmla="*/ 1419367 h 1557281"/>
              <a:gd name="connsiteX26" fmla="*/ 1487606 w 1504062"/>
              <a:gd name="connsiteY26" fmla="*/ 1091821 h 1557281"/>
              <a:gd name="connsiteX27" fmla="*/ 1446663 w 1504062"/>
              <a:gd name="connsiteY27" fmla="*/ 1009934 h 1557281"/>
              <a:gd name="connsiteX28" fmla="*/ 1405720 w 1504062"/>
              <a:gd name="connsiteY28" fmla="*/ 968991 h 1557281"/>
              <a:gd name="connsiteX29" fmla="*/ 1351129 w 1504062"/>
              <a:gd name="connsiteY29" fmla="*/ 887104 h 1557281"/>
              <a:gd name="connsiteX30" fmla="*/ 1323833 w 1504062"/>
              <a:gd name="connsiteY30" fmla="*/ 846161 h 1557281"/>
              <a:gd name="connsiteX31" fmla="*/ 1255594 w 1504062"/>
              <a:gd name="connsiteY31" fmla="*/ 764274 h 1557281"/>
              <a:gd name="connsiteX32" fmla="*/ 1173708 w 1504062"/>
              <a:gd name="connsiteY32" fmla="*/ 696036 h 1557281"/>
              <a:gd name="connsiteX33" fmla="*/ 1091821 w 1504062"/>
              <a:gd name="connsiteY33" fmla="*/ 627797 h 1557281"/>
              <a:gd name="connsiteX34" fmla="*/ 1037230 w 1504062"/>
              <a:gd name="connsiteY34" fmla="*/ 545910 h 1557281"/>
              <a:gd name="connsiteX35" fmla="*/ 1009934 w 1504062"/>
              <a:gd name="connsiteY35" fmla="*/ 504967 h 1557281"/>
              <a:gd name="connsiteX36" fmla="*/ 928048 w 1504062"/>
              <a:gd name="connsiteY36" fmla="*/ 436728 h 1557281"/>
              <a:gd name="connsiteX37" fmla="*/ 859809 w 1504062"/>
              <a:gd name="connsiteY37" fmla="*/ 382137 h 1557281"/>
              <a:gd name="connsiteX38" fmla="*/ 791570 w 1504062"/>
              <a:gd name="connsiteY38" fmla="*/ 313898 h 1557281"/>
              <a:gd name="connsiteX39" fmla="*/ 750627 w 1504062"/>
              <a:gd name="connsiteY39" fmla="*/ 272955 h 1557281"/>
              <a:gd name="connsiteX40" fmla="*/ 709684 w 1504062"/>
              <a:gd name="connsiteY40" fmla="*/ 259307 h 1557281"/>
              <a:gd name="connsiteX41" fmla="*/ 627797 w 1504062"/>
              <a:gd name="connsiteY41" fmla="*/ 204716 h 1557281"/>
              <a:gd name="connsiteX42" fmla="*/ 545911 w 1504062"/>
              <a:gd name="connsiteY42" fmla="*/ 136477 h 1557281"/>
              <a:gd name="connsiteX43" fmla="*/ 423081 w 1504062"/>
              <a:gd name="connsiteY43" fmla="*/ 40943 h 1557281"/>
              <a:gd name="connsiteX44" fmla="*/ 286603 w 1504062"/>
              <a:gd name="connsiteY44" fmla="*/ 0 h 1557281"/>
              <a:gd name="connsiteX45" fmla="*/ 163773 w 1504062"/>
              <a:gd name="connsiteY45" fmla="*/ 40943 h 1557281"/>
              <a:gd name="connsiteX46" fmla="*/ 0 w 1504062"/>
              <a:gd name="connsiteY46" fmla="*/ 68239 h 15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04062" h="1557281">
                <a:moveTo>
                  <a:pt x="0" y="68239"/>
                </a:moveTo>
                <a:lnTo>
                  <a:pt x="0" y="68239"/>
                </a:lnTo>
                <a:cubicBezTo>
                  <a:pt x="4549" y="186519"/>
                  <a:pt x="5504" y="304993"/>
                  <a:pt x="13648" y="423080"/>
                </a:cubicBezTo>
                <a:cubicBezTo>
                  <a:pt x="14638" y="437432"/>
                  <a:pt x="23344" y="450191"/>
                  <a:pt x="27296" y="464024"/>
                </a:cubicBezTo>
                <a:cubicBezTo>
                  <a:pt x="56561" y="566454"/>
                  <a:pt x="16426" y="475394"/>
                  <a:pt x="81887" y="559558"/>
                </a:cubicBezTo>
                <a:cubicBezTo>
                  <a:pt x="102028" y="585453"/>
                  <a:pt x="136478" y="641445"/>
                  <a:pt x="136478" y="641445"/>
                </a:cubicBezTo>
                <a:cubicBezTo>
                  <a:pt x="158083" y="727862"/>
                  <a:pt x="139721" y="680428"/>
                  <a:pt x="204717" y="777922"/>
                </a:cubicBezTo>
                <a:lnTo>
                  <a:pt x="259308" y="859809"/>
                </a:lnTo>
                <a:cubicBezTo>
                  <a:pt x="268406" y="873457"/>
                  <a:pt x="272955" y="891654"/>
                  <a:pt x="286603" y="900752"/>
                </a:cubicBezTo>
                <a:cubicBezTo>
                  <a:pt x="380460" y="963323"/>
                  <a:pt x="337368" y="944969"/>
                  <a:pt x="409433" y="968991"/>
                </a:cubicBezTo>
                <a:cubicBezTo>
                  <a:pt x="482225" y="1078176"/>
                  <a:pt x="386684" y="946241"/>
                  <a:pt x="477672" y="1037230"/>
                </a:cubicBezTo>
                <a:cubicBezTo>
                  <a:pt x="568650" y="1128209"/>
                  <a:pt x="436734" y="1032686"/>
                  <a:pt x="545911" y="1105468"/>
                </a:cubicBezTo>
                <a:cubicBezTo>
                  <a:pt x="618696" y="1214649"/>
                  <a:pt x="523167" y="1082725"/>
                  <a:pt x="614149" y="1173707"/>
                </a:cubicBezTo>
                <a:cubicBezTo>
                  <a:pt x="705134" y="1264692"/>
                  <a:pt x="573208" y="1169160"/>
                  <a:pt x="682388" y="1241946"/>
                </a:cubicBezTo>
                <a:cubicBezTo>
                  <a:pt x="686937" y="1255594"/>
                  <a:pt x="688056" y="1270919"/>
                  <a:pt x="696036" y="1282889"/>
                </a:cubicBezTo>
                <a:cubicBezTo>
                  <a:pt x="721694" y="1321376"/>
                  <a:pt x="786326" y="1356731"/>
                  <a:pt x="818866" y="1378424"/>
                </a:cubicBezTo>
                <a:lnTo>
                  <a:pt x="859809" y="1405719"/>
                </a:lnTo>
                <a:cubicBezTo>
                  <a:pt x="873457" y="1414818"/>
                  <a:pt x="885191" y="1427828"/>
                  <a:pt x="900752" y="1433015"/>
                </a:cubicBezTo>
                <a:cubicBezTo>
                  <a:pt x="914400" y="1437564"/>
                  <a:pt x="928829" y="1440229"/>
                  <a:pt x="941696" y="1446663"/>
                </a:cubicBezTo>
                <a:cubicBezTo>
                  <a:pt x="956367" y="1453998"/>
                  <a:pt x="967650" y="1467296"/>
                  <a:pt x="982639" y="1473958"/>
                </a:cubicBezTo>
                <a:cubicBezTo>
                  <a:pt x="1008931" y="1485643"/>
                  <a:pt x="1040586" y="1485294"/>
                  <a:pt x="1064526" y="1501254"/>
                </a:cubicBezTo>
                <a:cubicBezTo>
                  <a:pt x="1078174" y="1510352"/>
                  <a:pt x="1090798" y="1521214"/>
                  <a:pt x="1105469" y="1528549"/>
                </a:cubicBezTo>
                <a:cubicBezTo>
                  <a:pt x="1139068" y="1545348"/>
                  <a:pt x="1196846" y="1550603"/>
                  <a:pt x="1228299" y="1555845"/>
                </a:cubicBezTo>
                <a:cubicBezTo>
                  <a:pt x="1301087" y="1551296"/>
                  <a:pt x="1378692" y="1568630"/>
                  <a:pt x="1446663" y="1542197"/>
                </a:cubicBezTo>
                <a:cubicBezTo>
                  <a:pt x="1473479" y="1531769"/>
                  <a:pt x="1464860" y="1487606"/>
                  <a:pt x="1473958" y="1460310"/>
                </a:cubicBezTo>
                <a:lnTo>
                  <a:pt x="1487606" y="1419367"/>
                </a:lnTo>
                <a:cubicBezTo>
                  <a:pt x="1509554" y="1265735"/>
                  <a:pt x="1509541" y="1311163"/>
                  <a:pt x="1487606" y="1091821"/>
                </a:cubicBezTo>
                <a:cubicBezTo>
                  <a:pt x="1484808" y="1063843"/>
                  <a:pt x="1463653" y="1030323"/>
                  <a:pt x="1446663" y="1009934"/>
                </a:cubicBezTo>
                <a:cubicBezTo>
                  <a:pt x="1434307" y="995107"/>
                  <a:pt x="1417569" y="984226"/>
                  <a:pt x="1405720" y="968991"/>
                </a:cubicBezTo>
                <a:cubicBezTo>
                  <a:pt x="1385580" y="943096"/>
                  <a:pt x="1369326" y="914400"/>
                  <a:pt x="1351129" y="887104"/>
                </a:cubicBezTo>
                <a:cubicBezTo>
                  <a:pt x="1342030" y="873456"/>
                  <a:pt x="1335431" y="857759"/>
                  <a:pt x="1323833" y="846161"/>
                </a:cubicBezTo>
                <a:cubicBezTo>
                  <a:pt x="1204219" y="726547"/>
                  <a:pt x="1350598" y="878279"/>
                  <a:pt x="1255594" y="764274"/>
                </a:cubicBezTo>
                <a:cubicBezTo>
                  <a:pt x="1201222" y="699028"/>
                  <a:pt x="1232266" y="744834"/>
                  <a:pt x="1173708" y="696036"/>
                </a:cubicBezTo>
                <a:cubicBezTo>
                  <a:pt x="1068625" y="608467"/>
                  <a:pt x="1193474" y="695565"/>
                  <a:pt x="1091821" y="627797"/>
                </a:cubicBezTo>
                <a:lnTo>
                  <a:pt x="1037230" y="545910"/>
                </a:lnTo>
                <a:cubicBezTo>
                  <a:pt x="1028131" y="532262"/>
                  <a:pt x="1023582" y="514066"/>
                  <a:pt x="1009934" y="504967"/>
                </a:cubicBezTo>
                <a:cubicBezTo>
                  <a:pt x="969676" y="478128"/>
                  <a:pt x="960886" y="476134"/>
                  <a:pt x="928048" y="436728"/>
                </a:cubicBezTo>
                <a:cubicBezTo>
                  <a:pt x="880562" y="379745"/>
                  <a:pt x="927022" y="404542"/>
                  <a:pt x="859809" y="382137"/>
                </a:cubicBezTo>
                <a:cubicBezTo>
                  <a:pt x="809768" y="307075"/>
                  <a:pt x="859809" y="370764"/>
                  <a:pt x="791570" y="313898"/>
                </a:cubicBezTo>
                <a:cubicBezTo>
                  <a:pt x="776743" y="301542"/>
                  <a:pt x="766686" y="283661"/>
                  <a:pt x="750627" y="272955"/>
                </a:cubicBezTo>
                <a:cubicBezTo>
                  <a:pt x="738657" y="264975"/>
                  <a:pt x="722260" y="266293"/>
                  <a:pt x="709684" y="259307"/>
                </a:cubicBezTo>
                <a:cubicBezTo>
                  <a:pt x="681007" y="243375"/>
                  <a:pt x="650994" y="227913"/>
                  <a:pt x="627797" y="204716"/>
                </a:cubicBezTo>
                <a:cubicBezTo>
                  <a:pt x="508190" y="85109"/>
                  <a:pt x="659908" y="231474"/>
                  <a:pt x="545911" y="136477"/>
                </a:cubicBezTo>
                <a:cubicBezTo>
                  <a:pt x="498812" y="97228"/>
                  <a:pt x="492062" y="63936"/>
                  <a:pt x="423081" y="40943"/>
                </a:cubicBezTo>
                <a:cubicBezTo>
                  <a:pt x="323399" y="7717"/>
                  <a:pt x="369107" y="20626"/>
                  <a:pt x="286603" y="0"/>
                </a:cubicBezTo>
                <a:cubicBezTo>
                  <a:pt x="178331" y="15468"/>
                  <a:pt x="213816" y="-9098"/>
                  <a:pt x="163773" y="40943"/>
                </a:cubicBezTo>
                <a:lnTo>
                  <a:pt x="0" y="68239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890033" y="3630304"/>
            <a:ext cx="1082730" cy="1740477"/>
          </a:xfrm>
          <a:custGeom>
            <a:avLst/>
            <a:gdLst>
              <a:gd name="connsiteX0" fmla="*/ 958636 w 1082730"/>
              <a:gd name="connsiteY0" fmla="*/ 1078174 h 1740477"/>
              <a:gd name="connsiteX1" fmla="*/ 958636 w 1082730"/>
              <a:gd name="connsiteY1" fmla="*/ 1078174 h 1740477"/>
              <a:gd name="connsiteX2" fmla="*/ 1013227 w 1082730"/>
              <a:gd name="connsiteY2" fmla="*/ 968992 h 1740477"/>
              <a:gd name="connsiteX3" fmla="*/ 1026874 w 1082730"/>
              <a:gd name="connsiteY3" fmla="*/ 900753 h 1740477"/>
              <a:gd name="connsiteX4" fmla="*/ 1054170 w 1082730"/>
              <a:gd name="connsiteY4" fmla="*/ 777923 h 1740477"/>
              <a:gd name="connsiteX5" fmla="*/ 1081466 w 1082730"/>
              <a:gd name="connsiteY5" fmla="*/ 382138 h 1740477"/>
              <a:gd name="connsiteX6" fmla="*/ 1040522 w 1082730"/>
              <a:gd name="connsiteY6" fmla="*/ 122830 h 1740477"/>
              <a:gd name="connsiteX7" fmla="*/ 944988 w 1082730"/>
              <a:gd name="connsiteY7" fmla="*/ 54592 h 1740477"/>
              <a:gd name="connsiteX8" fmla="*/ 863101 w 1082730"/>
              <a:gd name="connsiteY8" fmla="*/ 27296 h 1740477"/>
              <a:gd name="connsiteX9" fmla="*/ 822158 w 1082730"/>
              <a:gd name="connsiteY9" fmla="*/ 13648 h 1740477"/>
              <a:gd name="connsiteX10" fmla="*/ 753919 w 1082730"/>
              <a:gd name="connsiteY10" fmla="*/ 0 h 1740477"/>
              <a:gd name="connsiteX11" fmla="*/ 521907 w 1082730"/>
              <a:gd name="connsiteY11" fmla="*/ 13648 h 1740477"/>
              <a:gd name="connsiteX12" fmla="*/ 440021 w 1082730"/>
              <a:gd name="connsiteY12" fmla="*/ 40944 h 1740477"/>
              <a:gd name="connsiteX13" fmla="*/ 399077 w 1082730"/>
              <a:gd name="connsiteY13" fmla="*/ 81887 h 1740477"/>
              <a:gd name="connsiteX14" fmla="*/ 371782 w 1082730"/>
              <a:gd name="connsiteY14" fmla="*/ 122830 h 1740477"/>
              <a:gd name="connsiteX15" fmla="*/ 330839 w 1082730"/>
              <a:gd name="connsiteY15" fmla="*/ 150126 h 1740477"/>
              <a:gd name="connsiteX16" fmla="*/ 289895 w 1082730"/>
              <a:gd name="connsiteY16" fmla="*/ 232012 h 1740477"/>
              <a:gd name="connsiteX17" fmla="*/ 262600 w 1082730"/>
              <a:gd name="connsiteY17" fmla="*/ 272956 h 1740477"/>
              <a:gd name="connsiteX18" fmla="*/ 248952 w 1082730"/>
              <a:gd name="connsiteY18" fmla="*/ 313899 h 1740477"/>
              <a:gd name="connsiteX19" fmla="*/ 208009 w 1082730"/>
              <a:gd name="connsiteY19" fmla="*/ 395786 h 1740477"/>
              <a:gd name="connsiteX20" fmla="*/ 194361 w 1082730"/>
              <a:gd name="connsiteY20" fmla="*/ 436729 h 1740477"/>
              <a:gd name="connsiteX21" fmla="*/ 139770 w 1082730"/>
              <a:gd name="connsiteY21" fmla="*/ 559559 h 1740477"/>
              <a:gd name="connsiteX22" fmla="*/ 112474 w 1082730"/>
              <a:gd name="connsiteY22" fmla="*/ 696036 h 1740477"/>
              <a:gd name="connsiteX23" fmla="*/ 85179 w 1082730"/>
              <a:gd name="connsiteY23" fmla="*/ 777923 h 1740477"/>
              <a:gd name="connsiteX24" fmla="*/ 57883 w 1082730"/>
              <a:gd name="connsiteY24" fmla="*/ 818866 h 1740477"/>
              <a:gd name="connsiteX25" fmla="*/ 30588 w 1082730"/>
              <a:gd name="connsiteY25" fmla="*/ 1037230 h 1740477"/>
              <a:gd name="connsiteX26" fmla="*/ 16940 w 1082730"/>
              <a:gd name="connsiteY26" fmla="*/ 1078174 h 1740477"/>
              <a:gd name="connsiteX27" fmla="*/ 16940 w 1082730"/>
              <a:gd name="connsiteY27" fmla="*/ 1473959 h 1740477"/>
              <a:gd name="connsiteX28" fmla="*/ 30588 w 1082730"/>
              <a:gd name="connsiteY28" fmla="*/ 1514902 h 1740477"/>
              <a:gd name="connsiteX29" fmla="*/ 57883 w 1082730"/>
              <a:gd name="connsiteY29" fmla="*/ 1637732 h 1740477"/>
              <a:gd name="connsiteX30" fmla="*/ 126122 w 1082730"/>
              <a:gd name="connsiteY30" fmla="*/ 1719618 h 1740477"/>
              <a:gd name="connsiteX31" fmla="*/ 631089 w 1082730"/>
              <a:gd name="connsiteY31" fmla="*/ 1678675 h 1740477"/>
              <a:gd name="connsiteX32" fmla="*/ 672033 w 1082730"/>
              <a:gd name="connsiteY32" fmla="*/ 1637732 h 1740477"/>
              <a:gd name="connsiteX33" fmla="*/ 712976 w 1082730"/>
              <a:gd name="connsiteY33" fmla="*/ 1583141 h 1740477"/>
              <a:gd name="connsiteX34" fmla="*/ 753919 w 1082730"/>
              <a:gd name="connsiteY34" fmla="*/ 1501254 h 1740477"/>
              <a:gd name="connsiteX35" fmla="*/ 794863 w 1082730"/>
              <a:gd name="connsiteY35" fmla="*/ 1419368 h 1740477"/>
              <a:gd name="connsiteX36" fmla="*/ 808510 w 1082730"/>
              <a:gd name="connsiteY36" fmla="*/ 1378424 h 1740477"/>
              <a:gd name="connsiteX37" fmla="*/ 822158 w 1082730"/>
              <a:gd name="connsiteY37" fmla="*/ 1323833 h 1740477"/>
              <a:gd name="connsiteX38" fmla="*/ 849454 w 1082730"/>
              <a:gd name="connsiteY38" fmla="*/ 1241947 h 1740477"/>
              <a:gd name="connsiteX39" fmla="*/ 863101 w 1082730"/>
              <a:gd name="connsiteY39" fmla="*/ 1201003 h 1740477"/>
              <a:gd name="connsiteX40" fmla="*/ 876749 w 1082730"/>
              <a:gd name="connsiteY40" fmla="*/ 1160060 h 1740477"/>
              <a:gd name="connsiteX41" fmla="*/ 890397 w 1082730"/>
              <a:gd name="connsiteY41" fmla="*/ 1119117 h 1740477"/>
              <a:gd name="connsiteX42" fmla="*/ 958636 w 1082730"/>
              <a:gd name="connsiteY42" fmla="*/ 1078174 h 174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82730" h="1740477">
                <a:moveTo>
                  <a:pt x="958636" y="1078174"/>
                </a:moveTo>
                <a:lnTo>
                  <a:pt x="958636" y="1078174"/>
                </a:lnTo>
                <a:cubicBezTo>
                  <a:pt x="976833" y="1041780"/>
                  <a:pt x="998620" y="1006970"/>
                  <a:pt x="1013227" y="968992"/>
                </a:cubicBezTo>
                <a:cubicBezTo>
                  <a:pt x="1021554" y="947341"/>
                  <a:pt x="1021842" y="923397"/>
                  <a:pt x="1026874" y="900753"/>
                </a:cubicBezTo>
                <a:cubicBezTo>
                  <a:pt x="1065435" y="727225"/>
                  <a:pt x="1012991" y="983813"/>
                  <a:pt x="1054170" y="777923"/>
                </a:cubicBezTo>
                <a:cubicBezTo>
                  <a:pt x="1065173" y="656887"/>
                  <a:pt x="1081466" y="497182"/>
                  <a:pt x="1081466" y="382138"/>
                </a:cubicBezTo>
                <a:cubicBezTo>
                  <a:pt x="1081466" y="294861"/>
                  <a:pt x="1093941" y="197616"/>
                  <a:pt x="1040522" y="122830"/>
                </a:cubicBezTo>
                <a:cubicBezTo>
                  <a:pt x="1014141" y="85896"/>
                  <a:pt x="986329" y="71128"/>
                  <a:pt x="944988" y="54592"/>
                </a:cubicBezTo>
                <a:cubicBezTo>
                  <a:pt x="918274" y="43906"/>
                  <a:pt x="890397" y="36395"/>
                  <a:pt x="863101" y="27296"/>
                </a:cubicBezTo>
                <a:cubicBezTo>
                  <a:pt x="849453" y="22747"/>
                  <a:pt x="836265" y="16469"/>
                  <a:pt x="822158" y="13648"/>
                </a:cubicBezTo>
                <a:lnTo>
                  <a:pt x="753919" y="0"/>
                </a:lnTo>
                <a:cubicBezTo>
                  <a:pt x="676582" y="4549"/>
                  <a:pt x="598727" y="3628"/>
                  <a:pt x="521907" y="13648"/>
                </a:cubicBezTo>
                <a:cubicBezTo>
                  <a:pt x="493377" y="17369"/>
                  <a:pt x="440021" y="40944"/>
                  <a:pt x="440021" y="40944"/>
                </a:cubicBezTo>
                <a:cubicBezTo>
                  <a:pt x="426373" y="54592"/>
                  <a:pt x="411433" y="67060"/>
                  <a:pt x="399077" y="81887"/>
                </a:cubicBezTo>
                <a:cubicBezTo>
                  <a:pt x="388576" y="94488"/>
                  <a:pt x="383380" y="111232"/>
                  <a:pt x="371782" y="122830"/>
                </a:cubicBezTo>
                <a:cubicBezTo>
                  <a:pt x="360184" y="134428"/>
                  <a:pt x="344487" y="141027"/>
                  <a:pt x="330839" y="150126"/>
                </a:cubicBezTo>
                <a:cubicBezTo>
                  <a:pt x="252622" y="267449"/>
                  <a:pt x="346392" y="119017"/>
                  <a:pt x="289895" y="232012"/>
                </a:cubicBezTo>
                <a:cubicBezTo>
                  <a:pt x="282560" y="246683"/>
                  <a:pt x="269935" y="258285"/>
                  <a:pt x="262600" y="272956"/>
                </a:cubicBezTo>
                <a:cubicBezTo>
                  <a:pt x="256166" y="285823"/>
                  <a:pt x="254795" y="300753"/>
                  <a:pt x="248952" y="313899"/>
                </a:cubicBezTo>
                <a:cubicBezTo>
                  <a:pt x="236558" y="341786"/>
                  <a:pt x="220403" y="367899"/>
                  <a:pt x="208009" y="395786"/>
                </a:cubicBezTo>
                <a:cubicBezTo>
                  <a:pt x="202166" y="408932"/>
                  <a:pt x="200795" y="423862"/>
                  <a:pt x="194361" y="436729"/>
                </a:cubicBezTo>
                <a:cubicBezTo>
                  <a:pt x="159588" y="506276"/>
                  <a:pt x="157375" y="453931"/>
                  <a:pt x="139770" y="559559"/>
                </a:cubicBezTo>
                <a:cubicBezTo>
                  <a:pt x="130547" y="614898"/>
                  <a:pt x="127744" y="645135"/>
                  <a:pt x="112474" y="696036"/>
                </a:cubicBezTo>
                <a:cubicBezTo>
                  <a:pt x="104206" y="723595"/>
                  <a:pt x="101139" y="753983"/>
                  <a:pt x="85179" y="777923"/>
                </a:cubicBezTo>
                <a:lnTo>
                  <a:pt x="57883" y="818866"/>
                </a:lnTo>
                <a:cubicBezTo>
                  <a:pt x="21902" y="926814"/>
                  <a:pt x="60091" y="801208"/>
                  <a:pt x="30588" y="1037230"/>
                </a:cubicBezTo>
                <a:cubicBezTo>
                  <a:pt x="28804" y="1051505"/>
                  <a:pt x="21489" y="1064526"/>
                  <a:pt x="16940" y="1078174"/>
                </a:cubicBezTo>
                <a:cubicBezTo>
                  <a:pt x="-5915" y="1261010"/>
                  <a:pt x="-5379" y="1206133"/>
                  <a:pt x="16940" y="1473959"/>
                </a:cubicBezTo>
                <a:cubicBezTo>
                  <a:pt x="18135" y="1488295"/>
                  <a:pt x="27099" y="1500946"/>
                  <a:pt x="30588" y="1514902"/>
                </a:cubicBezTo>
                <a:cubicBezTo>
                  <a:pt x="34472" y="1530438"/>
                  <a:pt x="49480" y="1618124"/>
                  <a:pt x="57883" y="1637732"/>
                </a:cubicBezTo>
                <a:cubicBezTo>
                  <a:pt x="72133" y="1670981"/>
                  <a:pt x="101530" y="1695026"/>
                  <a:pt x="126122" y="1719618"/>
                </a:cubicBezTo>
                <a:cubicBezTo>
                  <a:pt x="274685" y="1715249"/>
                  <a:pt x="496571" y="1790773"/>
                  <a:pt x="631089" y="1678675"/>
                </a:cubicBezTo>
                <a:cubicBezTo>
                  <a:pt x="645916" y="1666319"/>
                  <a:pt x="659472" y="1652386"/>
                  <a:pt x="672033" y="1637732"/>
                </a:cubicBezTo>
                <a:cubicBezTo>
                  <a:pt x="686836" y="1620462"/>
                  <a:pt x="699328" y="1601338"/>
                  <a:pt x="712976" y="1583141"/>
                </a:cubicBezTo>
                <a:cubicBezTo>
                  <a:pt x="747280" y="1480229"/>
                  <a:pt x="701007" y="1607078"/>
                  <a:pt x="753919" y="1501254"/>
                </a:cubicBezTo>
                <a:cubicBezTo>
                  <a:pt x="810419" y="1388255"/>
                  <a:pt x="716643" y="1536696"/>
                  <a:pt x="794863" y="1419368"/>
                </a:cubicBezTo>
                <a:cubicBezTo>
                  <a:pt x="799412" y="1405720"/>
                  <a:pt x="804558" y="1392257"/>
                  <a:pt x="808510" y="1378424"/>
                </a:cubicBezTo>
                <a:cubicBezTo>
                  <a:pt x="813663" y="1360389"/>
                  <a:pt x="816768" y="1341799"/>
                  <a:pt x="822158" y="1323833"/>
                </a:cubicBezTo>
                <a:cubicBezTo>
                  <a:pt x="830426" y="1296275"/>
                  <a:pt x="840356" y="1269242"/>
                  <a:pt x="849454" y="1241947"/>
                </a:cubicBezTo>
                <a:lnTo>
                  <a:pt x="863101" y="1201003"/>
                </a:lnTo>
                <a:lnTo>
                  <a:pt x="876749" y="1160060"/>
                </a:lnTo>
                <a:cubicBezTo>
                  <a:pt x="881298" y="1146412"/>
                  <a:pt x="882417" y="1131087"/>
                  <a:pt x="890397" y="1119117"/>
                </a:cubicBezTo>
                <a:lnTo>
                  <a:pt x="958636" y="1078174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012442" y="4394579"/>
            <a:ext cx="1269242" cy="1528549"/>
          </a:xfrm>
          <a:custGeom>
            <a:avLst/>
            <a:gdLst>
              <a:gd name="connsiteX0" fmla="*/ 1064525 w 1269242"/>
              <a:gd name="connsiteY0" fmla="*/ 641445 h 1528549"/>
              <a:gd name="connsiteX1" fmla="*/ 1064525 w 1269242"/>
              <a:gd name="connsiteY1" fmla="*/ 641445 h 1528549"/>
              <a:gd name="connsiteX2" fmla="*/ 1050877 w 1269242"/>
              <a:gd name="connsiteY2" fmla="*/ 504967 h 1528549"/>
              <a:gd name="connsiteX3" fmla="*/ 1037230 w 1269242"/>
              <a:gd name="connsiteY3" fmla="*/ 464024 h 1528549"/>
              <a:gd name="connsiteX4" fmla="*/ 982639 w 1269242"/>
              <a:gd name="connsiteY4" fmla="*/ 368490 h 1528549"/>
              <a:gd name="connsiteX5" fmla="*/ 900752 w 1269242"/>
              <a:gd name="connsiteY5" fmla="*/ 286603 h 1528549"/>
              <a:gd name="connsiteX6" fmla="*/ 859809 w 1269242"/>
              <a:gd name="connsiteY6" fmla="*/ 272955 h 1528549"/>
              <a:gd name="connsiteX7" fmla="*/ 818865 w 1269242"/>
              <a:gd name="connsiteY7" fmla="*/ 232012 h 1528549"/>
              <a:gd name="connsiteX8" fmla="*/ 777922 w 1269242"/>
              <a:gd name="connsiteY8" fmla="*/ 204717 h 1528549"/>
              <a:gd name="connsiteX9" fmla="*/ 750627 w 1269242"/>
              <a:gd name="connsiteY9" fmla="*/ 163773 h 1528549"/>
              <a:gd name="connsiteX10" fmla="*/ 668740 w 1269242"/>
              <a:gd name="connsiteY10" fmla="*/ 136478 h 1528549"/>
              <a:gd name="connsiteX11" fmla="*/ 573206 w 1269242"/>
              <a:gd name="connsiteY11" fmla="*/ 81887 h 1528549"/>
              <a:gd name="connsiteX12" fmla="*/ 532262 w 1269242"/>
              <a:gd name="connsiteY12" fmla="*/ 68239 h 1528549"/>
              <a:gd name="connsiteX13" fmla="*/ 409433 w 1269242"/>
              <a:gd name="connsiteY13" fmla="*/ 13648 h 1528549"/>
              <a:gd name="connsiteX14" fmla="*/ 368489 w 1269242"/>
              <a:gd name="connsiteY14" fmla="*/ 0 h 1528549"/>
              <a:gd name="connsiteX15" fmla="*/ 218364 w 1269242"/>
              <a:gd name="connsiteY15" fmla="*/ 13648 h 1528549"/>
              <a:gd name="connsiteX16" fmla="*/ 177421 w 1269242"/>
              <a:gd name="connsiteY16" fmla="*/ 27296 h 1528549"/>
              <a:gd name="connsiteX17" fmla="*/ 163773 w 1269242"/>
              <a:gd name="connsiteY17" fmla="*/ 68239 h 1528549"/>
              <a:gd name="connsiteX18" fmla="*/ 109182 w 1269242"/>
              <a:gd name="connsiteY18" fmla="*/ 150125 h 1528549"/>
              <a:gd name="connsiteX19" fmla="*/ 81886 w 1269242"/>
              <a:gd name="connsiteY19" fmla="*/ 191069 h 1528549"/>
              <a:gd name="connsiteX20" fmla="*/ 40943 w 1269242"/>
              <a:gd name="connsiteY20" fmla="*/ 327546 h 1528549"/>
              <a:gd name="connsiteX21" fmla="*/ 0 w 1269242"/>
              <a:gd name="connsiteY21" fmla="*/ 409433 h 1528549"/>
              <a:gd name="connsiteX22" fmla="*/ 13648 w 1269242"/>
              <a:gd name="connsiteY22" fmla="*/ 627797 h 1528549"/>
              <a:gd name="connsiteX23" fmla="*/ 95534 w 1269242"/>
              <a:gd name="connsiteY23" fmla="*/ 777922 h 1528549"/>
              <a:gd name="connsiteX24" fmla="*/ 136477 w 1269242"/>
              <a:gd name="connsiteY24" fmla="*/ 900752 h 1528549"/>
              <a:gd name="connsiteX25" fmla="*/ 150125 w 1269242"/>
              <a:gd name="connsiteY25" fmla="*/ 941696 h 1528549"/>
              <a:gd name="connsiteX26" fmla="*/ 163773 w 1269242"/>
              <a:gd name="connsiteY26" fmla="*/ 1023582 h 1528549"/>
              <a:gd name="connsiteX27" fmla="*/ 204716 w 1269242"/>
              <a:gd name="connsiteY27" fmla="*/ 1064525 h 1528549"/>
              <a:gd name="connsiteX28" fmla="*/ 245659 w 1269242"/>
              <a:gd name="connsiteY28" fmla="*/ 1146412 h 1528549"/>
              <a:gd name="connsiteX29" fmla="*/ 272955 w 1269242"/>
              <a:gd name="connsiteY29" fmla="*/ 1255594 h 1528549"/>
              <a:gd name="connsiteX30" fmla="*/ 300251 w 1269242"/>
              <a:gd name="connsiteY30" fmla="*/ 1337481 h 1528549"/>
              <a:gd name="connsiteX31" fmla="*/ 382137 w 1269242"/>
              <a:gd name="connsiteY31" fmla="*/ 1392072 h 1528549"/>
              <a:gd name="connsiteX32" fmla="*/ 423080 w 1269242"/>
              <a:gd name="connsiteY32" fmla="*/ 1433015 h 1528549"/>
              <a:gd name="connsiteX33" fmla="*/ 464024 w 1269242"/>
              <a:gd name="connsiteY33" fmla="*/ 1446663 h 1528549"/>
              <a:gd name="connsiteX34" fmla="*/ 518615 w 1269242"/>
              <a:gd name="connsiteY34" fmla="*/ 1473958 h 1528549"/>
              <a:gd name="connsiteX35" fmla="*/ 559558 w 1269242"/>
              <a:gd name="connsiteY35" fmla="*/ 1501254 h 1528549"/>
              <a:gd name="connsiteX36" fmla="*/ 627797 w 1269242"/>
              <a:gd name="connsiteY36" fmla="*/ 1514902 h 1528549"/>
              <a:gd name="connsiteX37" fmla="*/ 668740 w 1269242"/>
              <a:gd name="connsiteY37" fmla="*/ 1528549 h 1528549"/>
              <a:gd name="connsiteX38" fmla="*/ 1146412 w 1269242"/>
              <a:gd name="connsiteY38" fmla="*/ 1514902 h 1528549"/>
              <a:gd name="connsiteX39" fmla="*/ 1187355 w 1269242"/>
              <a:gd name="connsiteY39" fmla="*/ 1501254 h 1528549"/>
              <a:gd name="connsiteX40" fmla="*/ 1255594 w 1269242"/>
              <a:gd name="connsiteY40" fmla="*/ 1419367 h 1528549"/>
              <a:gd name="connsiteX41" fmla="*/ 1269242 w 1269242"/>
              <a:gd name="connsiteY41" fmla="*/ 1378424 h 1528549"/>
              <a:gd name="connsiteX42" fmla="*/ 1255594 w 1269242"/>
              <a:gd name="connsiteY42" fmla="*/ 1009934 h 1528549"/>
              <a:gd name="connsiteX43" fmla="*/ 1228298 w 1269242"/>
              <a:gd name="connsiteY43" fmla="*/ 873457 h 1528549"/>
              <a:gd name="connsiteX44" fmla="*/ 1201003 w 1269242"/>
              <a:gd name="connsiteY44" fmla="*/ 791570 h 1528549"/>
              <a:gd name="connsiteX45" fmla="*/ 1160059 w 1269242"/>
              <a:gd name="connsiteY45" fmla="*/ 764275 h 1528549"/>
              <a:gd name="connsiteX46" fmla="*/ 1064525 w 1269242"/>
              <a:gd name="connsiteY46" fmla="*/ 641445 h 152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69242" h="1528549">
                <a:moveTo>
                  <a:pt x="1064525" y="641445"/>
                </a:moveTo>
                <a:lnTo>
                  <a:pt x="1064525" y="641445"/>
                </a:lnTo>
                <a:cubicBezTo>
                  <a:pt x="1059976" y="595952"/>
                  <a:pt x="1057829" y="550155"/>
                  <a:pt x="1050877" y="504967"/>
                </a:cubicBezTo>
                <a:cubicBezTo>
                  <a:pt x="1048690" y="490748"/>
                  <a:pt x="1042897" y="477247"/>
                  <a:pt x="1037230" y="464024"/>
                </a:cubicBezTo>
                <a:cubicBezTo>
                  <a:pt x="1027005" y="440165"/>
                  <a:pt x="1001542" y="389756"/>
                  <a:pt x="982639" y="368490"/>
                </a:cubicBezTo>
                <a:cubicBezTo>
                  <a:pt x="956993" y="339639"/>
                  <a:pt x="937373" y="298810"/>
                  <a:pt x="900752" y="286603"/>
                </a:cubicBezTo>
                <a:lnTo>
                  <a:pt x="859809" y="272955"/>
                </a:lnTo>
                <a:cubicBezTo>
                  <a:pt x="846161" y="259307"/>
                  <a:pt x="833693" y="244368"/>
                  <a:pt x="818865" y="232012"/>
                </a:cubicBezTo>
                <a:cubicBezTo>
                  <a:pt x="806264" y="221512"/>
                  <a:pt x="789520" y="216315"/>
                  <a:pt x="777922" y="204717"/>
                </a:cubicBezTo>
                <a:cubicBezTo>
                  <a:pt x="766324" y="193118"/>
                  <a:pt x="764536" y="172466"/>
                  <a:pt x="750627" y="163773"/>
                </a:cubicBezTo>
                <a:cubicBezTo>
                  <a:pt x="726228" y="148524"/>
                  <a:pt x="668740" y="136478"/>
                  <a:pt x="668740" y="136478"/>
                </a:cubicBezTo>
                <a:cubicBezTo>
                  <a:pt x="627619" y="109063"/>
                  <a:pt x="621692" y="102667"/>
                  <a:pt x="573206" y="81887"/>
                </a:cubicBezTo>
                <a:cubicBezTo>
                  <a:pt x="559983" y="76220"/>
                  <a:pt x="545910" y="72788"/>
                  <a:pt x="532262" y="68239"/>
                </a:cubicBezTo>
                <a:cubicBezTo>
                  <a:pt x="467379" y="24983"/>
                  <a:pt x="506880" y="46130"/>
                  <a:pt x="409433" y="13648"/>
                </a:cubicBezTo>
                <a:lnTo>
                  <a:pt x="368489" y="0"/>
                </a:lnTo>
                <a:cubicBezTo>
                  <a:pt x="318447" y="4549"/>
                  <a:pt x="268107" y="6542"/>
                  <a:pt x="218364" y="13648"/>
                </a:cubicBezTo>
                <a:cubicBezTo>
                  <a:pt x="204123" y="15683"/>
                  <a:pt x="187593" y="17124"/>
                  <a:pt x="177421" y="27296"/>
                </a:cubicBezTo>
                <a:cubicBezTo>
                  <a:pt x="167249" y="37468"/>
                  <a:pt x="170759" y="55663"/>
                  <a:pt x="163773" y="68239"/>
                </a:cubicBezTo>
                <a:cubicBezTo>
                  <a:pt x="147841" y="96916"/>
                  <a:pt x="127379" y="122830"/>
                  <a:pt x="109182" y="150125"/>
                </a:cubicBezTo>
                <a:lnTo>
                  <a:pt x="81886" y="191069"/>
                </a:lnTo>
                <a:cubicBezTo>
                  <a:pt x="74256" y="221590"/>
                  <a:pt x="54237" y="307604"/>
                  <a:pt x="40943" y="327546"/>
                </a:cubicBezTo>
                <a:cubicBezTo>
                  <a:pt x="5668" y="380460"/>
                  <a:pt x="18835" y="352929"/>
                  <a:pt x="0" y="409433"/>
                </a:cubicBezTo>
                <a:cubicBezTo>
                  <a:pt x="4549" y="482221"/>
                  <a:pt x="3334" y="555600"/>
                  <a:pt x="13648" y="627797"/>
                </a:cubicBezTo>
                <a:cubicBezTo>
                  <a:pt x="27807" y="726912"/>
                  <a:pt x="61257" y="675093"/>
                  <a:pt x="95534" y="777922"/>
                </a:cubicBezTo>
                <a:lnTo>
                  <a:pt x="136477" y="900752"/>
                </a:lnTo>
                <a:cubicBezTo>
                  <a:pt x="141026" y="914400"/>
                  <a:pt x="147760" y="927505"/>
                  <a:pt x="150125" y="941696"/>
                </a:cubicBezTo>
                <a:cubicBezTo>
                  <a:pt x="154674" y="968991"/>
                  <a:pt x="152534" y="998295"/>
                  <a:pt x="163773" y="1023582"/>
                </a:cubicBezTo>
                <a:cubicBezTo>
                  <a:pt x="171612" y="1041219"/>
                  <a:pt x="191068" y="1050877"/>
                  <a:pt x="204716" y="1064525"/>
                </a:cubicBezTo>
                <a:cubicBezTo>
                  <a:pt x="239020" y="1167437"/>
                  <a:pt x="192747" y="1040588"/>
                  <a:pt x="245659" y="1146412"/>
                </a:cubicBezTo>
                <a:cubicBezTo>
                  <a:pt x="262224" y="1179542"/>
                  <a:pt x="263610" y="1221331"/>
                  <a:pt x="272955" y="1255594"/>
                </a:cubicBezTo>
                <a:cubicBezTo>
                  <a:pt x="280526" y="1283352"/>
                  <a:pt x="276311" y="1321521"/>
                  <a:pt x="300251" y="1337481"/>
                </a:cubicBezTo>
                <a:cubicBezTo>
                  <a:pt x="327546" y="1355678"/>
                  <a:pt x="358940" y="1368875"/>
                  <a:pt x="382137" y="1392072"/>
                </a:cubicBezTo>
                <a:cubicBezTo>
                  <a:pt x="395785" y="1405720"/>
                  <a:pt x="407021" y="1422309"/>
                  <a:pt x="423080" y="1433015"/>
                </a:cubicBezTo>
                <a:cubicBezTo>
                  <a:pt x="435050" y="1440995"/>
                  <a:pt x="450801" y="1440996"/>
                  <a:pt x="464024" y="1446663"/>
                </a:cubicBezTo>
                <a:cubicBezTo>
                  <a:pt x="482724" y="1454677"/>
                  <a:pt x="500951" y="1463864"/>
                  <a:pt x="518615" y="1473958"/>
                </a:cubicBezTo>
                <a:cubicBezTo>
                  <a:pt x="532856" y="1482096"/>
                  <a:pt x="544200" y="1495495"/>
                  <a:pt x="559558" y="1501254"/>
                </a:cubicBezTo>
                <a:cubicBezTo>
                  <a:pt x="581278" y="1509399"/>
                  <a:pt x="605293" y="1509276"/>
                  <a:pt x="627797" y="1514902"/>
                </a:cubicBezTo>
                <a:cubicBezTo>
                  <a:pt x="641753" y="1518391"/>
                  <a:pt x="655092" y="1524000"/>
                  <a:pt x="668740" y="1528549"/>
                </a:cubicBezTo>
                <a:cubicBezTo>
                  <a:pt x="827964" y="1524000"/>
                  <a:pt x="987343" y="1523274"/>
                  <a:pt x="1146412" y="1514902"/>
                </a:cubicBezTo>
                <a:cubicBezTo>
                  <a:pt x="1160778" y="1514146"/>
                  <a:pt x="1175385" y="1509234"/>
                  <a:pt x="1187355" y="1501254"/>
                </a:cubicBezTo>
                <a:cubicBezTo>
                  <a:pt x="1209993" y="1486162"/>
                  <a:pt x="1243006" y="1444543"/>
                  <a:pt x="1255594" y="1419367"/>
                </a:cubicBezTo>
                <a:cubicBezTo>
                  <a:pt x="1262028" y="1406500"/>
                  <a:pt x="1264693" y="1392072"/>
                  <a:pt x="1269242" y="1378424"/>
                </a:cubicBezTo>
                <a:cubicBezTo>
                  <a:pt x="1264693" y="1255594"/>
                  <a:pt x="1263030" y="1132623"/>
                  <a:pt x="1255594" y="1009934"/>
                </a:cubicBezTo>
                <a:cubicBezTo>
                  <a:pt x="1253726" y="979113"/>
                  <a:pt x="1238582" y="907738"/>
                  <a:pt x="1228298" y="873457"/>
                </a:cubicBezTo>
                <a:cubicBezTo>
                  <a:pt x="1220030" y="845898"/>
                  <a:pt x="1224943" y="807529"/>
                  <a:pt x="1201003" y="791570"/>
                </a:cubicBezTo>
                <a:lnTo>
                  <a:pt x="1160059" y="764275"/>
                </a:lnTo>
                <a:cubicBezTo>
                  <a:pt x="1099826" y="673924"/>
                  <a:pt x="1080447" y="661917"/>
                  <a:pt x="1064525" y="6414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803945" y="3248146"/>
            <a:ext cx="1570766" cy="1255990"/>
          </a:xfrm>
          <a:custGeom>
            <a:avLst/>
            <a:gdLst>
              <a:gd name="connsiteX0" fmla="*/ 1569559 w 1570766"/>
              <a:gd name="connsiteY0" fmla="*/ 232033 h 1255990"/>
              <a:gd name="connsiteX1" fmla="*/ 1569559 w 1570766"/>
              <a:gd name="connsiteY1" fmla="*/ 232033 h 1255990"/>
              <a:gd name="connsiteX2" fmla="*/ 1446730 w 1570766"/>
              <a:gd name="connsiteY2" fmla="*/ 150147 h 1255990"/>
              <a:gd name="connsiteX3" fmla="*/ 1351195 w 1570766"/>
              <a:gd name="connsiteY3" fmla="*/ 109203 h 1255990"/>
              <a:gd name="connsiteX4" fmla="*/ 1228365 w 1570766"/>
              <a:gd name="connsiteY4" fmla="*/ 54612 h 1255990"/>
              <a:gd name="connsiteX5" fmla="*/ 1105536 w 1570766"/>
              <a:gd name="connsiteY5" fmla="*/ 40964 h 1255990"/>
              <a:gd name="connsiteX6" fmla="*/ 491386 w 1570766"/>
              <a:gd name="connsiteY6" fmla="*/ 40964 h 1255990"/>
              <a:gd name="connsiteX7" fmla="*/ 327613 w 1570766"/>
              <a:gd name="connsiteY7" fmla="*/ 122851 h 1255990"/>
              <a:gd name="connsiteX8" fmla="*/ 286670 w 1570766"/>
              <a:gd name="connsiteY8" fmla="*/ 163794 h 1255990"/>
              <a:gd name="connsiteX9" fmla="*/ 245727 w 1570766"/>
              <a:gd name="connsiteY9" fmla="*/ 191090 h 1255990"/>
              <a:gd name="connsiteX10" fmla="*/ 109249 w 1570766"/>
              <a:gd name="connsiteY10" fmla="*/ 313920 h 1255990"/>
              <a:gd name="connsiteX11" fmla="*/ 54658 w 1570766"/>
              <a:gd name="connsiteY11" fmla="*/ 395806 h 1255990"/>
              <a:gd name="connsiteX12" fmla="*/ 27362 w 1570766"/>
              <a:gd name="connsiteY12" fmla="*/ 436750 h 1255990"/>
              <a:gd name="connsiteX13" fmla="*/ 67 w 1570766"/>
              <a:gd name="connsiteY13" fmla="*/ 600523 h 1255990"/>
              <a:gd name="connsiteX14" fmla="*/ 13715 w 1570766"/>
              <a:gd name="connsiteY14" fmla="*/ 791591 h 1255990"/>
              <a:gd name="connsiteX15" fmla="*/ 95601 w 1570766"/>
              <a:gd name="connsiteY15" fmla="*/ 914421 h 1255990"/>
              <a:gd name="connsiteX16" fmla="*/ 122897 w 1570766"/>
              <a:gd name="connsiteY16" fmla="*/ 996308 h 1255990"/>
              <a:gd name="connsiteX17" fmla="*/ 136545 w 1570766"/>
              <a:gd name="connsiteY17" fmla="*/ 1037251 h 1255990"/>
              <a:gd name="connsiteX18" fmla="*/ 150192 w 1570766"/>
              <a:gd name="connsiteY18" fmla="*/ 1091842 h 1255990"/>
              <a:gd name="connsiteX19" fmla="*/ 204783 w 1570766"/>
              <a:gd name="connsiteY19" fmla="*/ 1214672 h 1255990"/>
              <a:gd name="connsiteX20" fmla="*/ 395852 w 1570766"/>
              <a:gd name="connsiteY20" fmla="*/ 1255615 h 1255990"/>
              <a:gd name="connsiteX21" fmla="*/ 846228 w 1570766"/>
              <a:gd name="connsiteY21" fmla="*/ 1214672 h 1255990"/>
              <a:gd name="connsiteX22" fmla="*/ 900819 w 1570766"/>
              <a:gd name="connsiteY22" fmla="*/ 1187376 h 1255990"/>
              <a:gd name="connsiteX23" fmla="*/ 941762 w 1570766"/>
              <a:gd name="connsiteY23" fmla="*/ 1160081 h 1255990"/>
              <a:gd name="connsiteX24" fmla="*/ 982706 w 1570766"/>
              <a:gd name="connsiteY24" fmla="*/ 1146433 h 1255990"/>
              <a:gd name="connsiteX25" fmla="*/ 1064592 w 1570766"/>
              <a:gd name="connsiteY25" fmla="*/ 1091842 h 1255990"/>
              <a:gd name="connsiteX26" fmla="*/ 1146479 w 1570766"/>
              <a:gd name="connsiteY26" fmla="*/ 1050899 h 1255990"/>
              <a:gd name="connsiteX27" fmla="*/ 1187422 w 1570766"/>
              <a:gd name="connsiteY27" fmla="*/ 1037251 h 1255990"/>
              <a:gd name="connsiteX28" fmla="*/ 1269309 w 1570766"/>
              <a:gd name="connsiteY28" fmla="*/ 996308 h 1255990"/>
              <a:gd name="connsiteX29" fmla="*/ 1364843 w 1570766"/>
              <a:gd name="connsiteY29" fmla="*/ 873478 h 1255990"/>
              <a:gd name="connsiteX30" fmla="*/ 1446730 w 1570766"/>
              <a:gd name="connsiteY30" fmla="*/ 791591 h 1255990"/>
              <a:gd name="connsiteX31" fmla="*/ 1460377 w 1570766"/>
              <a:gd name="connsiteY31" fmla="*/ 750648 h 1255990"/>
              <a:gd name="connsiteX32" fmla="*/ 1501321 w 1570766"/>
              <a:gd name="connsiteY32" fmla="*/ 668761 h 1255990"/>
              <a:gd name="connsiteX33" fmla="*/ 1514968 w 1570766"/>
              <a:gd name="connsiteY33" fmla="*/ 532284 h 1255990"/>
              <a:gd name="connsiteX34" fmla="*/ 1555912 w 1570766"/>
              <a:gd name="connsiteY34" fmla="*/ 395806 h 1255990"/>
              <a:gd name="connsiteX35" fmla="*/ 1569559 w 1570766"/>
              <a:gd name="connsiteY35" fmla="*/ 341215 h 1255990"/>
              <a:gd name="connsiteX36" fmla="*/ 1569559 w 1570766"/>
              <a:gd name="connsiteY36" fmla="*/ 232033 h 125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70766" h="1255990">
                <a:moveTo>
                  <a:pt x="1569559" y="232033"/>
                </a:moveTo>
                <a:lnTo>
                  <a:pt x="1569559" y="232033"/>
                </a:lnTo>
                <a:cubicBezTo>
                  <a:pt x="1528616" y="204738"/>
                  <a:pt x="1488638" y="175937"/>
                  <a:pt x="1446730" y="150147"/>
                </a:cubicBezTo>
                <a:cubicBezTo>
                  <a:pt x="1323671" y="74418"/>
                  <a:pt x="1450756" y="158983"/>
                  <a:pt x="1351195" y="109203"/>
                </a:cubicBezTo>
                <a:cubicBezTo>
                  <a:pt x="1290250" y="78731"/>
                  <a:pt x="1318905" y="64672"/>
                  <a:pt x="1228365" y="54612"/>
                </a:cubicBezTo>
                <a:lnTo>
                  <a:pt x="1105536" y="40964"/>
                </a:lnTo>
                <a:cubicBezTo>
                  <a:pt x="887599" y="-31676"/>
                  <a:pt x="1021536" y="7830"/>
                  <a:pt x="491386" y="40964"/>
                </a:cubicBezTo>
                <a:cubicBezTo>
                  <a:pt x="444027" y="43924"/>
                  <a:pt x="358588" y="91876"/>
                  <a:pt x="327613" y="122851"/>
                </a:cubicBezTo>
                <a:cubicBezTo>
                  <a:pt x="313965" y="136499"/>
                  <a:pt x="301497" y="151438"/>
                  <a:pt x="286670" y="163794"/>
                </a:cubicBezTo>
                <a:cubicBezTo>
                  <a:pt x="274069" y="174295"/>
                  <a:pt x="259074" y="181556"/>
                  <a:pt x="245727" y="191090"/>
                </a:cubicBezTo>
                <a:cubicBezTo>
                  <a:pt x="200876" y="223127"/>
                  <a:pt x="138283" y="270369"/>
                  <a:pt x="109249" y="313920"/>
                </a:cubicBezTo>
                <a:lnTo>
                  <a:pt x="54658" y="395806"/>
                </a:lnTo>
                <a:lnTo>
                  <a:pt x="27362" y="436750"/>
                </a:lnTo>
                <a:cubicBezTo>
                  <a:pt x="6009" y="500811"/>
                  <a:pt x="67" y="509107"/>
                  <a:pt x="67" y="600523"/>
                </a:cubicBezTo>
                <a:cubicBezTo>
                  <a:pt x="67" y="664375"/>
                  <a:pt x="-1771" y="729646"/>
                  <a:pt x="13715" y="791591"/>
                </a:cubicBezTo>
                <a:cubicBezTo>
                  <a:pt x="54656" y="955353"/>
                  <a:pt x="61483" y="812069"/>
                  <a:pt x="95601" y="914421"/>
                </a:cubicBezTo>
                <a:lnTo>
                  <a:pt x="122897" y="996308"/>
                </a:lnTo>
                <a:cubicBezTo>
                  <a:pt x="127446" y="1009956"/>
                  <a:pt x="133056" y="1023295"/>
                  <a:pt x="136545" y="1037251"/>
                </a:cubicBezTo>
                <a:cubicBezTo>
                  <a:pt x="141094" y="1055448"/>
                  <a:pt x="144802" y="1073876"/>
                  <a:pt x="150192" y="1091842"/>
                </a:cubicBezTo>
                <a:cubicBezTo>
                  <a:pt x="154162" y="1105077"/>
                  <a:pt x="177783" y="1197797"/>
                  <a:pt x="204783" y="1214672"/>
                </a:cubicBezTo>
                <a:cubicBezTo>
                  <a:pt x="253399" y="1245057"/>
                  <a:pt x="344887" y="1249244"/>
                  <a:pt x="395852" y="1255615"/>
                </a:cubicBezTo>
                <a:cubicBezTo>
                  <a:pt x="412391" y="1254953"/>
                  <a:pt x="745977" y="1264798"/>
                  <a:pt x="846228" y="1214672"/>
                </a:cubicBezTo>
                <a:cubicBezTo>
                  <a:pt x="864425" y="1205573"/>
                  <a:pt x="883155" y="1197470"/>
                  <a:pt x="900819" y="1187376"/>
                </a:cubicBezTo>
                <a:cubicBezTo>
                  <a:pt x="915060" y="1179238"/>
                  <a:pt x="927091" y="1167416"/>
                  <a:pt x="941762" y="1160081"/>
                </a:cubicBezTo>
                <a:cubicBezTo>
                  <a:pt x="954629" y="1153647"/>
                  <a:pt x="970130" y="1153420"/>
                  <a:pt x="982706" y="1146433"/>
                </a:cubicBezTo>
                <a:cubicBezTo>
                  <a:pt x="1011383" y="1130501"/>
                  <a:pt x="1033470" y="1102216"/>
                  <a:pt x="1064592" y="1091842"/>
                </a:cubicBezTo>
                <a:cubicBezTo>
                  <a:pt x="1167504" y="1057538"/>
                  <a:pt x="1040655" y="1103811"/>
                  <a:pt x="1146479" y="1050899"/>
                </a:cubicBezTo>
                <a:cubicBezTo>
                  <a:pt x="1159346" y="1044465"/>
                  <a:pt x="1174555" y="1043685"/>
                  <a:pt x="1187422" y="1037251"/>
                </a:cubicBezTo>
                <a:cubicBezTo>
                  <a:pt x="1293237" y="984342"/>
                  <a:pt x="1166405" y="1030607"/>
                  <a:pt x="1269309" y="996308"/>
                </a:cubicBezTo>
                <a:cubicBezTo>
                  <a:pt x="1389115" y="816597"/>
                  <a:pt x="1268633" y="985723"/>
                  <a:pt x="1364843" y="873478"/>
                </a:cubicBezTo>
                <a:cubicBezTo>
                  <a:pt x="1432556" y="794479"/>
                  <a:pt x="1374652" y="839643"/>
                  <a:pt x="1446730" y="791591"/>
                </a:cubicBezTo>
                <a:cubicBezTo>
                  <a:pt x="1451279" y="777943"/>
                  <a:pt x="1453943" y="763515"/>
                  <a:pt x="1460377" y="750648"/>
                </a:cubicBezTo>
                <a:cubicBezTo>
                  <a:pt x="1513293" y="644817"/>
                  <a:pt x="1467015" y="771679"/>
                  <a:pt x="1501321" y="668761"/>
                </a:cubicBezTo>
                <a:cubicBezTo>
                  <a:pt x="1505870" y="623269"/>
                  <a:pt x="1508502" y="577544"/>
                  <a:pt x="1514968" y="532284"/>
                </a:cubicBezTo>
                <a:cubicBezTo>
                  <a:pt x="1522189" y="481739"/>
                  <a:pt x="1543248" y="446464"/>
                  <a:pt x="1555912" y="395806"/>
                </a:cubicBezTo>
                <a:cubicBezTo>
                  <a:pt x="1560461" y="377609"/>
                  <a:pt x="1567693" y="359879"/>
                  <a:pt x="1569559" y="341215"/>
                </a:cubicBezTo>
                <a:cubicBezTo>
                  <a:pt x="1572275" y="314055"/>
                  <a:pt x="1569559" y="250230"/>
                  <a:pt x="1569559" y="2320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636525" y="4449170"/>
            <a:ext cx="1604038" cy="1392072"/>
          </a:xfrm>
          <a:custGeom>
            <a:avLst/>
            <a:gdLst>
              <a:gd name="connsiteX0" fmla="*/ 1160060 w 1604038"/>
              <a:gd name="connsiteY0" fmla="*/ 382137 h 1392072"/>
              <a:gd name="connsiteX1" fmla="*/ 1160060 w 1604038"/>
              <a:gd name="connsiteY1" fmla="*/ 382137 h 1392072"/>
              <a:gd name="connsiteX2" fmla="*/ 1064526 w 1604038"/>
              <a:gd name="connsiteY2" fmla="*/ 300251 h 1392072"/>
              <a:gd name="connsiteX3" fmla="*/ 982639 w 1604038"/>
              <a:gd name="connsiteY3" fmla="*/ 218364 h 1392072"/>
              <a:gd name="connsiteX4" fmla="*/ 859809 w 1604038"/>
              <a:gd name="connsiteY4" fmla="*/ 150126 h 1392072"/>
              <a:gd name="connsiteX5" fmla="*/ 777923 w 1604038"/>
              <a:gd name="connsiteY5" fmla="*/ 95534 h 1392072"/>
              <a:gd name="connsiteX6" fmla="*/ 736979 w 1604038"/>
              <a:gd name="connsiteY6" fmla="*/ 68239 h 1392072"/>
              <a:gd name="connsiteX7" fmla="*/ 696036 w 1604038"/>
              <a:gd name="connsiteY7" fmla="*/ 40943 h 1392072"/>
              <a:gd name="connsiteX8" fmla="*/ 655093 w 1604038"/>
              <a:gd name="connsiteY8" fmla="*/ 27296 h 1392072"/>
              <a:gd name="connsiteX9" fmla="*/ 545911 w 1604038"/>
              <a:gd name="connsiteY9" fmla="*/ 0 h 1392072"/>
              <a:gd name="connsiteX10" fmla="*/ 259308 w 1604038"/>
              <a:gd name="connsiteY10" fmla="*/ 13648 h 1392072"/>
              <a:gd name="connsiteX11" fmla="*/ 218365 w 1604038"/>
              <a:gd name="connsiteY11" fmla="*/ 40943 h 1392072"/>
              <a:gd name="connsiteX12" fmla="*/ 122830 w 1604038"/>
              <a:gd name="connsiteY12" fmla="*/ 95534 h 1392072"/>
              <a:gd name="connsiteX13" fmla="*/ 13648 w 1604038"/>
              <a:gd name="connsiteY13" fmla="*/ 191069 h 1392072"/>
              <a:gd name="connsiteX14" fmla="*/ 0 w 1604038"/>
              <a:gd name="connsiteY14" fmla="*/ 232012 h 1392072"/>
              <a:gd name="connsiteX15" fmla="*/ 27296 w 1604038"/>
              <a:gd name="connsiteY15" fmla="*/ 354842 h 1392072"/>
              <a:gd name="connsiteX16" fmla="*/ 81887 w 1604038"/>
              <a:gd name="connsiteY16" fmla="*/ 436729 h 1392072"/>
              <a:gd name="connsiteX17" fmla="*/ 109182 w 1604038"/>
              <a:gd name="connsiteY17" fmla="*/ 477672 h 1392072"/>
              <a:gd name="connsiteX18" fmla="*/ 122830 w 1604038"/>
              <a:gd name="connsiteY18" fmla="*/ 518615 h 1392072"/>
              <a:gd name="connsiteX19" fmla="*/ 204717 w 1604038"/>
              <a:gd name="connsiteY19" fmla="*/ 641445 h 1392072"/>
              <a:gd name="connsiteX20" fmla="*/ 259308 w 1604038"/>
              <a:gd name="connsiteY20" fmla="*/ 723331 h 1392072"/>
              <a:gd name="connsiteX21" fmla="*/ 341194 w 1604038"/>
              <a:gd name="connsiteY21" fmla="*/ 805218 h 1392072"/>
              <a:gd name="connsiteX22" fmla="*/ 409433 w 1604038"/>
              <a:gd name="connsiteY22" fmla="*/ 900752 h 1392072"/>
              <a:gd name="connsiteX23" fmla="*/ 436729 w 1604038"/>
              <a:gd name="connsiteY23" fmla="*/ 941696 h 1392072"/>
              <a:gd name="connsiteX24" fmla="*/ 464024 w 1604038"/>
              <a:gd name="connsiteY24" fmla="*/ 996287 h 1392072"/>
              <a:gd name="connsiteX25" fmla="*/ 600502 w 1604038"/>
              <a:gd name="connsiteY25" fmla="*/ 1119117 h 1392072"/>
              <a:gd name="connsiteX26" fmla="*/ 682388 w 1604038"/>
              <a:gd name="connsiteY26" fmla="*/ 1173708 h 1392072"/>
              <a:gd name="connsiteX27" fmla="*/ 764275 w 1604038"/>
              <a:gd name="connsiteY27" fmla="*/ 1228299 h 1392072"/>
              <a:gd name="connsiteX28" fmla="*/ 846162 w 1604038"/>
              <a:gd name="connsiteY28" fmla="*/ 1282890 h 1392072"/>
              <a:gd name="connsiteX29" fmla="*/ 955344 w 1604038"/>
              <a:gd name="connsiteY29" fmla="*/ 1323833 h 1392072"/>
              <a:gd name="connsiteX30" fmla="*/ 996287 w 1604038"/>
              <a:gd name="connsiteY30" fmla="*/ 1337481 h 1392072"/>
              <a:gd name="connsiteX31" fmla="*/ 1037230 w 1604038"/>
              <a:gd name="connsiteY31" fmla="*/ 1364776 h 1392072"/>
              <a:gd name="connsiteX32" fmla="*/ 1214651 w 1604038"/>
              <a:gd name="connsiteY32" fmla="*/ 1392072 h 1392072"/>
              <a:gd name="connsiteX33" fmla="*/ 1446663 w 1604038"/>
              <a:gd name="connsiteY33" fmla="*/ 1378424 h 1392072"/>
              <a:gd name="connsiteX34" fmla="*/ 1555845 w 1604038"/>
              <a:gd name="connsiteY34" fmla="*/ 1323833 h 1392072"/>
              <a:gd name="connsiteX35" fmla="*/ 1583141 w 1604038"/>
              <a:gd name="connsiteY35" fmla="*/ 1282890 h 1392072"/>
              <a:gd name="connsiteX36" fmla="*/ 1583141 w 1604038"/>
              <a:gd name="connsiteY36" fmla="*/ 955343 h 1392072"/>
              <a:gd name="connsiteX37" fmla="*/ 1569493 w 1604038"/>
              <a:gd name="connsiteY37" fmla="*/ 914400 h 1392072"/>
              <a:gd name="connsiteX38" fmla="*/ 1542197 w 1604038"/>
              <a:gd name="connsiteY38" fmla="*/ 873457 h 1392072"/>
              <a:gd name="connsiteX39" fmla="*/ 1487606 w 1604038"/>
              <a:gd name="connsiteY39" fmla="*/ 805218 h 1392072"/>
              <a:gd name="connsiteX40" fmla="*/ 1419368 w 1604038"/>
              <a:gd name="connsiteY40" fmla="*/ 750627 h 1392072"/>
              <a:gd name="connsiteX41" fmla="*/ 1351129 w 1604038"/>
              <a:gd name="connsiteY41" fmla="*/ 682388 h 1392072"/>
              <a:gd name="connsiteX42" fmla="*/ 1310185 w 1604038"/>
              <a:gd name="connsiteY42" fmla="*/ 627797 h 1392072"/>
              <a:gd name="connsiteX43" fmla="*/ 1269242 w 1604038"/>
              <a:gd name="connsiteY43" fmla="*/ 586854 h 1392072"/>
              <a:gd name="connsiteX44" fmla="*/ 1214651 w 1604038"/>
              <a:gd name="connsiteY44" fmla="*/ 450376 h 1392072"/>
              <a:gd name="connsiteX45" fmla="*/ 1160060 w 1604038"/>
              <a:gd name="connsiteY45" fmla="*/ 382137 h 139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04038" h="1392072">
                <a:moveTo>
                  <a:pt x="1160060" y="382137"/>
                </a:moveTo>
                <a:lnTo>
                  <a:pt x="1160060" y="382137"/>
                </a:lnTo>
                <a:cubicBezTo>
                  <a:pt x="1128215" y="354842"/>
                  <a:pt x="1095345" y="328699"/>
                  <a:pt x="1064526" y="300251"/>
                </a:cubicBezTo>
                <a:cubicBezTo>
                  <a:pt x="1036161" y="274068"/>
                  <a:pt x="1014758" y="239777"/>
                  <a:pt x="982639" y="218364"/>
                </a:cubicBezTo>
                <a:cubicBezTo>
                  <a:pt x="888783" y="155793"/>
                  <a:pt x="931875" y="174146"/>
                  <a:pt x="859809" y="150126"/>
                </a:cubicBezTo>
                <a:lnTo>
                  <a:pt x="777923" y="95534"/>
                </a:lnTo>
                <a:lnTo>
                  <a:pt x="736979" y="68239"/>
                </a:lnTo>
                <a:cubicBezTo>
                  <a:pt x="723331" y="59141"/>
                  <a:pt x="711597" y="46130"/>
                  <a:pt x="696036" y="40943"/>
                </a:cubicBezTo>
                <a:cubicBezTo>
                  <a:pt x="682388" y="36394"/>
                  <a:pt x="668972" y="31081"/>
                  <a:pt x="655093" y="27296"/>
                </a:cubicBezTo>
                <a:cubicBezTo>
                  <a:pt x="618901" y="17425"/>
                  <a:pt x="545911" y="0"/>
                  <a:pt x="545911" y="0"/>
                </a:cubicBezTo>
                <a:cubicBezTo>
                  <a:pt x="450377" y="4549"/>
                  <a:pt x="354212" y="1785"/>
                  <a:pt x="259308" y="13648"/>
                </a:cubicBezTo>
                <a:cubicBezTo>
                  <a:pt x="243032" y="15682"/>
                  <a:pt x="231712" y="31409"/>
                  <a:pt x="218365" y="40943"/>
                </a:cubicBezTo>
                <a:cubicBezTo>
                  <a:pt x="146067" y="92585"/>
                  <a:pt x="189273" y="73388"/>
                  <a:pt x="122830" y="95534"/>
                </a:cubicBezTo>
                <a:cubicBezTo>
                  <a:pt x="61417" y="136477"/>
                  <a:pt x="42081" y="134205"/>
                  <a:pt x="13648" y="191069"/>
                </a:cubicBezTo>
                <a:cubicBezTo>
                  <a:pt x="7214" y="203936"/>
                  <a:pt x="4549" y="218364"/>
                  <a:pt x="0" y="232012"/>
                </a:cubicBezTo>
                <a:cubicBezTo>
                  <a:pt x="3703" y="254232"/>
                  <a:pt x="11297" y="326043"/>
                  <a:pt x="27296" y="354842"/>
                </a:cubicBezTo>
                <a:cubicBezTo>
                  <a:pt x="43228" y="383519"/>
                  <a:pt x="63690" y="409433"/>
                  <a:pt x="81887" y="436729"/>
                </a:cubicBezTo>
                <a:cubicBezTo>
                  <a:pt x="90985" y="450377"/>
                  <a:pt x="103995" y="462111"/>
                  <a:pt x="109182" y="477672"/>
                </a:cubicBezTo>
                <a:cubicBezTo>
                  <a:pt x="113731" y="491320"/>
                  <a:pt x="115844" y="506039"/>
                  <a:pt x="122830" y="518615"/>
                </a:cubicBezTo>
                <a:cubicBezTo>
                  <a:pt x="122842" y="518637"/>
                  <a:pt x="191062" y="620963"/>
                  <a:pt x="204717" y="641445"/>
                </a:cubicBezTo>
                <a:cubicBezTo>
                  <a:pt x="204720" y="641450"/>
                  <a:pt x="259304" y="723327"/>
                  <a:pt x="259308" y="723331"/>
                </a:cubicBezTo>
                <a:cubicBezTo>
                  <a:pt x="286603" y="750627"/>
                  <a:pt x="323931" y="770692"/>
                  <a:pt x="341194" y="805218"/>
                </a:cubicBezTo>
                <a:cubicBezTo>
                  <a:pt x="391703" y="906235"/>
                  <a:pt x="340271" y="817757"/>
                  <a:pt x="409433" y="900752"/>
                </a:cubicBezTo>
                <a:cubicBezTo>
                  <a:pt x="419934" y="913353"/>
                  <a:pt x="428591" y="927454"/>
                  <a:pt x="436729" y="941696"/>
                </a:cubicBezTo>
                <a:cubicBezTo>
                  <a:pt x="446823" y="959360"/>
                  <a:pt x="451141" y="980541"/>
                  <a:pt x="464024" y="996287"/>
                </a:cubicBezTo>
                <a:cubicBezTo>
                  <a:pt x="602203" y="1165172"/>
                  <a:pt x="510780" y="1044348"/>
                  <a:pt x="600502" y="1119117"/>
                </a:cubicBezTo>
                <a:cubicBezTo>
                  <a:pt x="668655" y="1175912"/>
                  <a:pt x="610436" y="1149723"/>
                  <a:pt x="682388" y="1173708"/>
                </a:cubicBezTo>
                <a:cubicBezTo>
                  <a:pt x="773254" y="1264572"/>
                  <a:pt x="675394" y="1178921"/>
                  <a:pt x="764275" y="1228299"/>
                </a:cubicBezTo>
                <a:cubicBezTo>
                  <a:pt x="792952" y="1244231"/>
                  <a:pt x="815040" y="1272517"/>
                  <a:pt x="846162" y="1282890"/>
                </a:cubicBezTo>
                <a:cubicBezTo>
                  <a:pt x="939078" y="1313860"/>
                  <a:pt x="824820" y="1274886"/>
                  <a:pt x="955344" y="1323833"/>
                </a:cubicBezTo>
                <a:cubicBezTo>
                  <a:pt x="968814" y="1328884"/>
                  <a:pt x="983420" y="1331047"/>
                  <a:pt x="996287" y="1337481"/>
                </a:cubicBezTo>
                <a:cubicBezTo>
                  <a:pt x="1010958" y="1344816"/>
                  <a:pt x="1022154" y="1358315"/>
                  <a:pt x="1037230" y="1364776"/>
                </a:cubicBezTo>
                <a:cubicBezTo>
                  <a:pt x="1078600" y="1382506"/>
                  <a:pt x="1189990" y="1389332"/>
                  <a:pt x="1214651" y="1392072"/>
                </a:cubicBezTo>
                <a:cubicBezTo>
                  <a:pt x="1291988" y="1387523"/>
                  <a:pt x="1370696" y="1393617"/>
                  <a:pt x="1446663" y="1378424"/>
                </a:cubicBezTo>
                <a:cubicBezTo>
                  <a:pt x="1486563" y="1370444"/>
                  <a:pt x="1555845" y="1323833"/>
                  <a:pt x="1555845" y="1323833"/>
                </a:cubicBezTo>
                <a:cubicBezTo>
                  <a:pt x="1564944" y="1310185"/>
                  <a:pt x="1575806" y="1297561"/>
                  <a:pt x="1583141" y="1282890"/>
                </a:cubicBezTo>
                <a:cubicBezTo>
                  <a:pt x="1628780" y="1191610"/>
                  <a:pt x="1585840" y="987733"/>
                  <a:pt x="1583141" y="955343"/>
                </a:cubicBezTo>
                <a:cubicBezTo>
                  <a:pt x="1581946" y="941007"/>
                  <a:pt x="1575927" y="927267"/>
                  <a:pt x="1569493" y="914400"/>
                </a:cubicBezTo>
                <a:cubicBezTo>
                  <a:pt x="1562157" y="899729"/>
                  <a:pt x="1551296" y="887105"/>
                  <a:pt x="1542197" y="873457"/>
                </a:cubicBezTo>
                <a:cubicBezTo>
                  <a:pt x="1515629" y="793750"/>
                  <a:pt x="1549338" y="866950"/>
                  <a:pt x="1487606" y="805218"/>
                </a:cubicBezTo>
                <a:cubicBezTo>
                  <a:pt x="1425874" y="743486"/>
                  <a:pt x="1499076" y="777197"/>
                  <a:pt x="1419368" y="750627"/>
                </a:cubicBezTo>
                <a:cubicBezTo>
                  <a:pt x="1346579" y="641446"/>
                  <a:pt x="1442114" y="773373"/>
                  <a:pt x="1351129" y="682388"/>
                </a:cubicBezTo>
                <a:cubicBezTo>
                  <a:pt x="1335045" y="666304"/>
                  <a:pt x="1324988" y="645067"/>
                  <a:pt x="1310185" y="627797"/>
                </a:cubicBezTo>
                <a:cubicBezTo>
                  <a:pt x="1297624" y="613143"/>
                  <a:pt x="1282890" y="600502"/>
                  <a:pt x="1269242" y="586854"/>
                </a:cubicBezTo>
                <a:cubicBezTo>
                  <a:pt x="1229080" y="506528"/>
                  <a:pt x="1248381" y="551565"/>
                  <a:pt x="1214651" y="450376"/>
                </a:cubicBezTo>
                <a:cubicBezTo>
                  <a:pt x="1198969" y="403330"/>
                  <a:pt x="1169159" y="393510"/>
                  <a:pt x="1160060" y="3821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782937" y="3684896"/>
            <a:ext cx="1480033" cy="1201003"/>
          </a:xfrm>
          <a:custGeom>
            <a:avLst/>
            <a:gdLst>
              <a:gd name="connsiteX0" fmla="*/ 846162 w 1480033"/>
              <a:gd name="connsiteY0" fmla="*/ 0 h 1201003"/>
              <a:gd name="connsiteX1" fmla="*/ 846162 w 1480033"/>
              <a:gd name="connsiteY1" fmla="*/ 0 h 1201003"/>
              <a:gd name="connsiteX2" fmla="*/ 696036 w 1480033"/>
              <a:gd name="connsiteY2" fmla="*/ 13647 h 1201003"/>
              <a:gd name="connsiteX3" fmla="*/ 559559 w 1480033"/>
              <a:gd name="connsiteY3" fmla="*/ 68238 h 1201003"/>
              <a:gd name="connsiteX4" fmla="*/ 518615 w 1480033"/>
              <a:gd name="connsiteY4" fmla="*/ 81886 h 1201003"/>
              <a:gd name="connsiteX5" fmla="*/ 436729 w 1480033"/>
              <a:gd name="connsiteY5" fmla="*/ 122829 h 1201003"/>
              <a:gd name="connsiteX6" fmla="*/ 300251 w 1480033"/>
              <a:gd name="connsiteY6" fmla="*/ 163773 h 1201003"/>
              <a:gd name="connsiteX7" fmla="*/ 259308 w 1480033"/>
              <a:gd name="connsiteY7" fmla="*/ 191068 h 1201003"/>
              <a:gd name="connsiteX8" fmla="*/ 177421 w 1480033"/>
              <a:gd name="connsiteY8" fmla="*/ 218364 h 1201003"/>
              <a:gd name="connsiteX9" fmla="*/ 136478 w 1480033"/>
              <a:gd name="connsiteY9" fmla="*/ 259307 h 1201003"/>
              <a:gd name="connsiteX10" fmla="*/ 81887 w 1480033"/>
              <a:gd name="connsiteY10" fmla="*/ 341194 h 1201003"/>
              <a:gd name="connsiteX11" fmla="*/ 40944 w 1480033"/>
              <a:gd name="connsiteY11" fmla="*/ 382137 h 1201003"/>
              <a:gd name="connsiteX12" fmla="*/ 13648 w 1480033"/>
              <a:gd name="connsiteY12" fmla="*/ 464023 h 1201003"/>
              <a:gd name="connsiteX13" fmla="*/ 0 w 1480033"/>
              <a:gd name="connsiteY13" fmla="*/ 504967 h 1201003"/>
              <a:gd name="connsiteX14" fmla="*/ 13648 w 1480033"/>
              <a:gd name="connsiteY14" fmla="*/ 914400 h 1201003"/>
              <a:gd name="connsiteX15" fmla="*/ 54591 w 1480033"/>
              <a:gd name="connsiteY15" fmla="*/ 928047 h 1201003"/>
              <a:gd name="connsiteX16" fmla="*/ 95535 w 1480033"/>
              <a:gd name="connsiteY16" fmla="*/ 955343 h 1201003"/>
              <a:gd name="connsiteX17" fmla="*/ 177421 w 1480033"/>
              <a:gd name="connsiteY17" fmla="*/ 982638 h 1201003"/>
              <a:gd name="connsiteX18" fmla="*/ 218364 w 1480033"/>
              <a:gd name="connsiteY18" fmla="*/ 996286 h 1201003"/>
              <a:gd name="connsiteX19" fmla="*/ 300251 w 1480033"/>
              <a:gd name="connsiteY19" fmla="*/ 1037229 h 1201003"/>
              <a:gd name="connsiteX20" fmla="*/ 313899 w 1480033"/>
              <a:gd name="connsiteY20" fmla="*/ 1078173 h 1201003"/>
              <a:gd name="connsiteX21" fmla="*/ 436729 w 1480033"/>
              <a:gd name="connsiteY21" fmla="*/ 1146411 h 1201003"/>
              <a:gd name="connsiteX22" fmla="*/ 477672 w 1480033"/>
              <a:gd name="connsiteY22" fmla="*/ 1173707 h 1201003"/>
              <a:gd name="connsiteX23" fmla="*/ 614150 w 1480033"/>
              <a:gd name="connsiteY23" fmla="*/ 1187355 h 1201003"/>
              <a:gd name="connsiteX24" fmla="*/ 668741 w 1480033"/>
              <a:gd name="connsiteY24" fmla="*/ 1201003 h 1201003"/>
              <a:gd name="connsiteX25" fmla="*/ 1064526 w 1480033"/>
              <a:gd name="connsiteY25" fmla="*/ 1187355 h 1201003"/>
              <a:gd name="connsiteX26" fmla="*/ 1146412 w 1480033"/>
              <a:gd name="connsiteY26" fmla="*/ 1119116 h 1201003"/>
              <a:gd name="connsiteX27" fmla="*/ 1173708 w 1480033"/>
              <a:gd name="connsiteY27" fmla="*/ 1064525 h 1201003"/>
              <a:gd name="connsiteX28" fmla="*/ 1201003 w 1480033"/>
              <a:gd name="connsiteY28" fmla="*/ 982638 h 1201003"/>
              <a:gd name="connsiteX29" fmla="*/ 1241947 w 1480033"/>
              <a:gd name="connsiteY29" fmla="*/ 941695 h 1201003"/>
              <a:gd name="connsiteX30" fmla="*/ 1269242 w 1480033"/>
              <a:gd name="connsiteY30" fmla="*/ 900752 h 1201003"/>
              <a:gd name="connsiteX31" fmla="*/ 1392072 w 1480033"/>
              <a:gd name="connsiteY31" fmla="*/ 805217 h 1201003"/>
              <a:gd name="connsiteX32" fmla="*/ 1405720 w 1480033"/>
              <a:gd name="connsiteY32" fmla="*/ 764274 h 1201003"/>
              <a:gd name="connsiteX33" fmla="*/ 1460311 w 1480033"/>
              <a:gd name="connsiteY33" fmla="*/ 682388 h 1201003"/>
              <a:gd name="connsiteX34" fmla="*/ 1460311 w 1480033"/>
              <a:gd name="connsiteY34" fmla="*/ 436728 h 1201003"/>
              <a:gd name="connsiteX35" fmla="*/ 1378424 w 1480033"/>
              <a:gd name="connsiteY35" fmla="*/ 300250 h 1201003"/>
              <a:gd name="connsiteX36" fmla="*/ 1351129 w 1480033"/>
              <a:gd name="connsiteY36" fmla="*/ 259307 h 1201003"/>
              <a:gd name="connsiteX37" fmla="*/ 1255594 w 1480033"/>
              <a:gd name="connsiteY37" fmla="*/ 204716 h 1201003"/>
              <a:gd name="connsiteX38" fmla="*/ 1214651 w 1480033"/>
              <a:gd name="connsiteY38" fmla="*/ 177420 h 1201003"/>
              <a:gd name="connsiteX39" fmla="*/ 1132764 w 1480033"/>
              <a:gd name="connsiteY39" fmla="*/ 150125 h 1201003"/>
              <a:gd name="connsiteX40" fmla="*/ 1050878 w 1480033"/>
              <a:gd name="connsiteY40" fmla="*/ 95534 h 1201003"/>
              <a:gd name="connsiteX41" fmla="*/ 968991 w 1480033"/>
              <a:gd name="connsiteY41" fmla="*/ 54591 h 1201003"/>
              <a:gd name="connsiteX42" fmla="*/ 887105 w 1480033"/>
              <a:gd name="connsiteY42" fmla="*/ 13647 h 1201003"/>
              <a:gd name="connsiteX43" fmla="*/ 846162 w 1480033"/>
              <a:gd name="connsiteY43" fmla="*/ 0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480033" h="1201003">
                <a:moveTo>
                  <a:pt x="846162" y="0"/>
                </a:moveTo>
                <a:lnTo>
                  <a:pt x="846162" y="0"/>
                </a:lnTo>
                <a:cubicBezTo>
                  <a:pt x="796120" y="4549"/>
                  <a:pt x="745520" y="4915"/>
                  <a:pt x="696036" y="13647"/>
                </a:cubicBezTo>
                <a:cubicBezTo>
                  <a:pt x="625630" y="26072"/>
                  <a:pt x="618119" y="43141"/>
                  <a:pt x="559559" y="68238"/>
                </a:cubicBezTo>
                <a:cubicBezTo>
                  <a:pt x="546336" y="73905"/>
                  <a:pt x="532263" y="77337"/>
                  <a:pt x="518615" y="81886"/>
                </a:cubicBezTo>
                <a:cubicBezTo>
                  <a:pt x="473753" y="111795"/>
                  <a:pt x="486172" y="108703"/>
                  <a:pt x="436729" y="122829"/>
                </a:cubicBezTo>
                <a:cubicBezTo>
                  <a:pt x="403351" y="132365"/>
                  <a:pt x="324575" y="147557"/>
                  <a:pt x="300251" y="163773"/>
                </a:cubicBezTo>
                <a:cubicBezTo>
                  <a:pt x="286603" y="172871"/>
                  <a:pt x="274297" y="184406"/>
                  <a:pt x="259308" y="191068"/>
                </a:cubicBezTo>
                <a:cubicBezTo>
                  <a:pt x="233016" y="202753"/>
                  <a:pt x="177421" y="218364"/>
                  <a:pt x="177421" y="218364"/>
                </a:cubicBezTo>
                <a:cubicBezTo>
                  <a:pt x="163773" y="232012"/>
                  <a:pt x="148327" y="244072"/>
                  <a:pt x="136478" y="259307"/>
                </a:cubicBezTo>
                <a:cubicBezTo>
                  <a:pt x="116338" y="285202"/>
                  <a:pt x="105084" y="317997"/>
                  <a:pt x="81887" y="341194"/>
                </a:cubicBezTo>
                <a:lnTo>
                  <a:pt x="40944" y="382137"/>
                </a:lnTo>
                <a:lnTo>
                  <a:pt x="13648" y="464023"/>
                </a:lnTo>
                <a:lnTo>
                  <a:pt x="0" y="504967"/>
                </a:lnTo>
                <a:cubicBezTo>
                  <a:pt x="4549" y="641445"/>
                  <a:pt x="-3827" y="778969"/>
                  <a:pt x="13648" y="914400"/>
                </a:cubicBezTo>
                <a:cubicBezTo>
                  <a:pt x="15489" y="928668"/>
                  <a:pt x="41724" y="921614"/>
                  <a:pt x="54591" y="928047"/>
                </a:cubicBezTo>
                <a:cubicBezTo>
                  <a:pt x="69262" y="935383"/>
                  <a:pt x="80546" y="948681"/>
                  <a:pt x="95535" y="955343"/>
                </a:cubicBezTo>
                <a:cubicBezTo>
                  <a:pt x="121827" y="967028"/>
                  <a:pt x="150126" y="973540"/>
                  <a:pt x="177421" y="982638"/>
                </a:cubicBezTo>
                <a:cubicBezTo>
                  <a:pt x="191069" y="987187"/>
                  <a:pt x="206394" y="988306"/>
                  <a:pt x="218364" y="996286"/>
                </a:cubicBezTo>
                <a:cubicBezTo>
                  <a:pt x="271278" y="1031562"/>
                  <a:pt x="243747" y="1018395"/>
                  <a:pt x="300251" y="1037229"/>
                </a:cubicBezTo>
                <a:cubicBezTo>
                  <a:pt x="304800" y="1050877"/>
                  <a:pt x="303726" y="1068000"/>
                  <a:pt x="313899" y="1078173"/>
                </a:cubicBezTo>
                <a:cubicBezTo>
                  <a:pt x="360829" y="1125103"/>
                  <a:pt x="385242" y="1129250"/>
                  <a:pt x="436729" y="1146411"/>
                </a:cubicBezTo>
                <a:cubicBezTo>
                  <a:pt x="450377" y="1155510"/>
                  <a:pt x="461689" y="1170019"/>
                  <a:pt x="477672" y="1173707"/>
                </a:cubicBezTo>
                <a:cubicBezTo>
                  <a:pt x="522221" y="1183988"/>
                  <a:pt x="568890" y="1180889"/>
                  <a:pt x="614150" y="1187355"/>
                </a:cubicBezTo>
                <a:cubicBezTo>
                  <a:pt x="632719" y="1190008"/>
                  <a:pt x="650544" y="1196454"/>
                  <a:pt x="668741" y="1201003"/>
                </a:cubicBezTo>
                <a:cubicBezTo>
                  <a:pt x="800669" y="1196454"/>
                  <a:pt x="933096" y="1199677"/>
                  <a:pt x="1064526" y="1187355"/>
                </a:cubicBezTo>
                <a:cubicBezTo>
                  <a:pt x="1082853" y="1185637"/>
                  <a:pt x="1139379" y="1128962"/>
                  <a:pt x="1146412" y="1119116"/>
                </a:cubicBezTo>
                <a:cubicBezTo>
                  <a:pt x="1158237" y="1102561"/>
                  <a:pt x="1166152" y="1083415"/>
                  <a:pt x="1173708" y="1064525"/>
                </a:cubicBezTo>
                <a:cubicBezTo>
                  <a:pt x="1184394" y="1037811"/>
                  <a:pt x="1180658" y="1002983"/>
                  <a:pt x="1201003" y="982638"/>
                </a:cubicBezTo>
                <a:cubicBezTo>
                  <a:pt x="1214651" y="968990"/>
                  <a:pt x="1229591" y="956522"/>
                  <a:pt x="1241947" y="941695"/>
                </a:cubicBezTo>
                <a:cubicBezTo>
                  <a:pt x="1252448" y="929094"/>
                  <a:pt x="1256898" y="911553"/>
                  <a:pt x="1269242" y="900752"/>
                </a:cubicBezTo>
                <a:cubicBezTo>
                  <a:pt x="1530399" y="672240"/>
                  <a:pt x="1231908" y="965385"/>
                  <a:pt x="1392072" y="805217"/>
                </a:cubicBezTo>
                <a:cubicBezTo>
                  <a:pt x="1396621" y="791569"/>
                  <a:pt x="1398734" y="776850"/>
                  <a:pt x="1405720" y="764274"/>
                </a:cubicBezTo>
                <a:cubicBezTo>
                  <a:pt x="1421652" y="735597"/>
                  <a:pt x="1460311" y="682388"/>
                  <a:pt x="1460311" y="682388"/>
                </a:cubicBezTo>
                <a:cubicBezTo>
                  <a:pt x="1485924" y="579937"/>
                  <a:pt x="1487283" y="598557"/>
                  <a:pt x="1460311" y="436728"/>
                </a:cubicBezTo>
                <a:cubicBezTo>
                  <a:pt x="1455648" y="408752"/>
                  <a:pt x="1384149" y="308837"/>
                  <a:pt x="1378424" y="300250"/>
                </a:cubicBezTo>
                <a:cubicBezTo>
                  <a:pt x="1369326" y="286602"/>
                  <a:pt x="1364777" y="268405"/>
                  <a:pt x="1351129" y="259307"/>
                </a:cubicBezTo>
                <a:cubicBezTo>
                  <a:pt x="1251369" y="192800"/>
                  <a:pt x="1376811" y="273983"/>
                  <a:pt x="1255594" y="204716"/>
                </a:cubicBezTo>
                <a:cubicBezTo>
                  <a:pt x="1241353" y="196578"/>
                  <a:pt x="1229640" y="184082"/>
                  <a:pt x="1214651" y="177420"/>
                </a:cubicBezTo>
                <a:cubicBezTo>
                  <a:pt x="1188359" y="165735"/>
                  <a:pt x="1132764" y="150125"/>
                  <a:pt x="1132764" y="150125"/>
                </a:cubicBezTo>
                <a:cubicBezTo>
                  <a:pt x="1055149" y="72510"/>
                  <a:pt x="1129883" y="135038"/>
                  <a:pt x="1050878" y="95534"/>
                </a:cubicBezTo>
                <a:cubicBezTo>
                  <a:pt x="945063" y="42625"/>
                  <a:pt x="1071895" y="88890"/>
                  <a:pt x="968991" y="54591"/>
                </a:cubicBezTo>
                <a:cubicBezTo>
                  <a:pt x="939505" y="34933"/>
                  <a:pt x="923062" y="18784"/>
                  <a:pt x="887105" y="13647"/>
                </a:cubicBezTo>
                <a:cubicBezTo>
                  <a:pt x="869091" y="11074"/>
                  <a:pt x="852986" y="2275"/>
                  <a:pt x="846162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0490" y="3352800"/>
            <a:ext cx="8392510" cy="2667000"/>
          </a:xfrm>
          <a:prstGeom prst="rect">
            <a:avLst/>
          </a:prstGeom>
          <a:solidFill>
            <a:schemeClr val="accent5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47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0490" y="4495800"/>
            <a:ext cx="8392510" cy="1524000"/>
          </a:xfrm>
          <a:prstGeom prst="rect">
            <a:avLst/>
          </a:prstGeom>
          <a:solidFill>
            <a:schemeClr val="accent5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53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14800" y="5257800"/>
            <a:ext cx="4648200" cy="762000"/>
          </a:xfrm>
          <a:prstGeom prst="rect">
            <a:avLst/>
          </a:prstGeom>
          <a:solidFill>
            <a:schemeClr val="accent5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96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+ 2*1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76800" y="3124200"/>
            <a:ext cx="685800" cy="25146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7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</a:t>
            </a:r>
            <a:r>
              <a:rPr lang="en-US" dirty="0" smtClean="0"/>
              <a:t>/2 times) we will increase capacity by </a:t>
            </a:r>
            <a:r>
              <a:rPr lang="en-US" b="1" i="1" dirty="0" smtClean="0"/>
              <a:t>c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6 items the third, 8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</a:t>
            </a:r>
          </a:p>
          <a:p>
            <a:r>
              <a:rPr lang="en-US" dirty="0" smtClean="0"/>
              <a:t>2 + 4 + 6 + 8 + …  + 2*</a:t>
            </a:r>
            <a:r>
              <a:rPr lang="en-US" b="1" i="1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+ 2*1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b="1" i="1" dirty="0" smtClean="0"/>
          </a:p>
          <a:p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96000" y="3733800"/>
            <a:ext cx="1752600" cy="1828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53200" y="3733800"/>
            <a:ext cx="1295400" cy="1828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124701" y="3733800"/>
            <a:ext cx="723899" cy="1828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696201" y="3733800"/>
            <a:ext cx="152399" cy="1828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848600" y="3733800"/>
            <a:ext cx="685800" cy="1828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8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+ 2 + 2*2 + 2*3 + 2*4 +…+2*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b="1" i="1" dirty="0">
              <a:sym typeface="Wingdings" panose="05000000000000000000" pitchFamily="2" charset="2"/>
            </a:endParaRPr>
          </a:p>
          <a:p>
            <a:r>
              <a:rPr lang="en-US" b="1" i="1" dirty="0" smtClean="0">
                <a:sym typeface="Wingdings" panose="05000000000000000000" pitchFamily="2" charset="2"/>
              </a:rPr>
              <a:t>but we were using c = 2 for that… now put the c back in   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total </a:t>
            </a:r>
            <a:r>
              <a:rPr lang="en-US" dirty="0">
                <a:sym typeface="Wingdings" panose="05000000000000000000" pitchFamily="2" charset="2"/>
              </a:rPr>
              <a:t>time = </a:t>
            </a:r>
            <a:r>
              <a:rPr lang="en-US" b="1" i="1" dirty="0">
                <a:sym typeface="Wingdings" panose="05000000000000000000" pitchFamily="2" charset="2"/>
              </a:rPr>
              <a:t>n</a:t>
            </a:r>
            <a:r>
              <a:rPr lang="en-US" dirty="0">
                <a:sym typeface="Wingdings" panose="05000000000000000000" pitchFamily="2" charset="2"/>
              </a:rPr>
              <a:t> + </a:t>
            </a:r>
            <a:r>
              <a:rPr lang="en-US" b="1" i="1" dirty="0" smtClean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+ </a:t>
            </a:r>
            <a:r>
              <a:rPr lang="en-US" b="1" i="1" dirty="0" smtClean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*2 </a:t>
            </a:r>
            <a:r>
              <a:rPr lang="en-US" dirty="0">
                <a:sym typeface="Wingdings" panose="05000000000000000000" pitchFamily="2" charset="2"/>
              </a:rPr>
              <a:t>+ </a:t>
            </a:r>
            <a:r>
              <a:rPr lang="en-US" b="1" i="1" dirty="0" smtClean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*3 </a:t>
            </a:r>
            <a:r>
              <a:rPr lang="en-US" dirty="0">
                <a:sym typeface="Wingdings" panose="05000000000000000000" pitchFamily="2" charset="2"/>
              </a:rPr>
              <a:t>+ </a:t>
            </a:r>
            <a:r>
              <a:rPr lang="en-US" b="1" i="1" dirty="0" smtClean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*4 +…+ </a:t>
            </a:r>
            <a:r>
              <a:rPr lang="en-US" b="1" i="1" dirty="0" smtClean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*</a:t>
            </a:r>
            <a:r>
              <a:rPr lang="en-US" b="1" i="1" dirty="0" smtClean="0">
                <a:sym typeface="Wingdings" panose="05000000000000000000" pitchFamily="2" charset="2"/>
              </a:rPr>
              <a:t>k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Next we simplify</a:t>
            </a:r>
          </a:p>
        </p:txBody>
      </p:sp>
    </p:spTree>
    <p:extLst>
      <p:ext uri="{BB962C8B-B14F-4D97-AF65-F5344CB8AC3E}">
        <p14:creationId xmlns:p14="http://schemas.microsoft.com/office/powerpoint/2010/main" val="2368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replaces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/>
              <a:t>n + c + 2c + 3c + 4c + … + </a:t>
            </a:r>
            <a:r>
              <a:rPr lang="en-US" dirty="0" err="1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.</a:t>
            </a:r>
            <a:endParaRPr lang="en-US" b="1" i="1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ym typeface="Wingdings" panose="05000000000000000000" pitchFamily="2" charset="2"/>
                  </a:rPr>
                  <a:t>total time =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n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*2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*3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*4 +…+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k</a:t>
                </a:r>
                <a:endParaRPr lang="en-US" sz="2400" dirty="0">
                  <a:sym typeface="Wingdings" panose="05000000000000000000" pitchFamily="2" charset="2"/>
                </a:endParaRPr>
              </a:p>
              <a:p>
                <a:r>
                  <a:rPr lang="en-US" sz="2400" dirty="0" smtClean="0"/>
                  <a:t>		=  n + c(1 + 2 + 3 + 4 +… + k)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So … T(n) is O</a:t>
                </a:r>
                <a:r>
                  <a:rPr lang="en-US" sz="2400" dirty="0" smtClean="0"/>
                  <a:t>( ??? )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blipFill rotWithShape="1">
                <a:blip r:embed="rId2"/>
                <a:stretch>
                  <a:fillRect l="-1152" t="-1983" b="-5382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1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replaces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/>
              <a:t>n + c + 2c + 3c + 4c + … + </a:t>
            </a:r>
            <a:r>
              <a:rPr lang="en-US" dirty="0" err="1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.</a:t>
            </a:r>
            <a:endParaRPr lang="en-US" b="1" i="1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ym typeface="Wingdings" panose="05000000000000000000" pitchFamily="2" charset="2"/>
                  </a:rPr>
                  <a:t>total time =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n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*2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*3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*4 +…+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k</a:t>
                </a:r>
                <a:endParaRPr lang="en-US" sz="2400" dirty="0">
                  <a:sym typeface="Wingdings" panose="05000000000000000000" pitchFamily="2" charset="2"/>
                </a:endParaRPr>
              </a:p>
              <a:p>
                <a:r>
                  <a:rPr lang="en-US" sz="2400" dirty="0" smtClean="0"/>
                  <a:t>		=  n + c(1 + 2 + 3 + 4 +… + k)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So … T(n) is O(n + k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 = ???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blipFill rotWithShape="1">
                <a:blip r:embed="rId2"/>
                <a:stretch>
                  <a:fillRect l="-1152" t="-1983" b="-5382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3048000" y="5295900"/>
            <a:ext cx="6858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733800" y="5295900"/>
            <a:ext cx="6858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343400" y="4726609"/>
            <a:ext cx="1371600" cy="68359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46310" y="4797123"/>
            <a:ext cx="330390" cy="498778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91200" y="4695735"/>
            <a:ext cx="194476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 stays n,</a:t>
            </a:r>
          </a:p>
          <a:p>
            <a:r>
              <a:rPr lang="en-US" dirty="0" smtClean="0"/>
              <a:t>c*(k</a:t>
            </a:r>
            <a:r>
              <a:rPr lang="en-US" baseline="30000" dirty="0" smtClean="0"/>
              <a:t>2</a:t>
            </a:r>
            <a:r>
              <a:rPr lang="en-US" dirty="0" smtClean="0"/>
              <a:t> + k)/2</a:t>
            </a:r>
          </a:p>
          <a:p>
            <a:r>
              <a:rPr lang="en-US" dirty="0"/>
              <a:t> </a:t>
            </a:r>
            <a:r>
              <a:rPr lang="en-US" dirty="0" smtClean="0"/>
              <a:t>= (c/2)*k</a:t>
            </a:r>
            <a:r>
              <a:rPr lang="en-US" baseline="30000" dirty="0" smtClean="0"/>
              <a:t>2</a:t>
            </a:r>
            <a:r>
              <a:rPr lang="en-US" dirty="0" smtClean="0"/>
              <a:t>   +   k/2</a:t>
            </a:r>
          </a:p>
          <a:p>
            <a:r>
              <a:rPr lang="en-US" dirty="0" smtClean="0"/>
              <a:t> </a:t>
            </a:r>
            <a:r>
              <a:rPr lang="en-US" dirty="0"/>
              <a:t>=&gt; k</a:t>
            </a:r>
            <a:r>
              <a:rPr lang="en-U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replaces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/>
              <a:t>n + c + 2c + 3c + 4c + … + </a:t>
            </a:r>
            <a:r>
              <a:rPr lang="en-US" dirty="0" err="1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.</a:t>
            </a:r>
            <a:endParaRPr lang="en-US" b="1" i="1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ym typeface="Wingdings" panose="05000000000000000000" pitchFamily="2" charset="2"/>
                  </a:rPr>
                  <a:t>total time =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n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*2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*3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*4 +…+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k</a:t>
                </a:r>
                <a:endParaRPr lang="en-US" sz="2400" dirty="0">
                  <a:sym typeface="Wingdings" panose="05000000000000000000" pitchFamily="2" charset="2"/>
                </a:endParaRPr>
              </a:p>
              <a:p>
                <a:r>
                  <a:rPr lang="en-US" sz="2400" dirty="0" smtClean="0"/>
                  <a:t>		=  n + c(1 + 2 + 3 + 4 +… + k)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So … T(n) is O(n + k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 = O(n + n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blipFill rotWithShape="1">
                <a:blip r:embed="rId2"/>
                <a:stretch>
                  <a:fillRect l="-1152" t="-1983" b="-5382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943600" y="1981200"/>
            <a:ext cx="1371600" cy="5334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29200" y="2514600"/>
            <a:ext cx="1600200" cy="2895600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03494" y="2514600"/>
            <a:ext cx="3125906" cy="2831910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62600" y="4423180"/>
            <a:ext cx="134524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Substitute in</a:t>
            </a:r>
          </a:p>
          <a:p>
            <a:r>
              <a:rPr lang="en-US" i="1" dirty="0" smtClean="0"/>
              <a:t>n/c</a:t>
            </a:r>
            <a:r>
              <a:rPr lang="en-US" dirty="0" smtClean="0"/>
              <a:t> for </a:t>
            </a:r>
            <a:r>
              <a:rPr lang="en-US" i="1" dirty="0" smtClean="0"/>
              <a:t>k</a:t>
            </a:r>
          </a:p>
          <a:p>
            <a:r>
              <a:rPr lang="en-US" dirty="0" smtClean="0"/>
              <a:t>and simplify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Optional: Group Work – Duplicate and Explain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Create an explanation of </a:t>
            </a:r>
            <a:br>
              <a:rPr lang="en-US" dirty="0" smtClean="0"/>
            </a:br>
            <a:r>
              <a:rPr lang="en-US" dirty="0" smtClean="0"/>
              <a:t>why it works</a:t>
            </a:r>
          </a:p>
          <a:p>
            <a:pPr lvl="1"/>
            <a:r>
              <a:rPr lang="en-US" dirty="0" smtClean="0"/>
              <a:t>Try doing it wrong</a:t>
            </a:r>
          </a:p>
          <a:p>
            <a:pPr lvl="1"/>
            <a:r>
              <a:rPr lang="en-US" dirty="0" smtClean="0"/>
              <a:t>Note the importance </a:t>
            </a:r>
            <a:br>
              <a:rPr lang="en-US" dirty="0" smtClean="0"/>
            </a:br>
            <a:r>
              <a:rPr lang="en-US" dirty="0" smtClean="0"/>
              <a:t>of STACKS</a:t>
            </a:r>
          </a:p>
          <a:p>
            <a:pPr lvl="2"/>
            <a:r>
              <a:rPr lang="en-US" dirty="0" smtClean="0"/>
              <a:t>How do you pick up the </a:t>
            </a:r>
            <a:br>
              <a:rPr lang="en-US" dirty="0" smtClean="0"/>
            </a:br>
            <a:r>
              <a:rPr lang="en-US" dirty="0" smtClean="0"/>
              <a:t>columns (stacks) and why?</a:t>
            </a:r>
          </a:p>
          <a:p>
            <a:pPr lvl="2"/>
            <a:r>
              <a:rPr lang="en-US" dirty="0" smtClean="0"/>
              <a:t>How do you deal out the </a:t>
            </a:r>
            <a:br>
              <a:rPr lang="en-US" dirty="0" smtClean="0"/>
            </a:br>
            <a:r>
              <a:rPr lang="en-US" dirty="0" smtClean="0"/>
              <a:t>cards to make the columns </a:t>
            </a:r>
            <a:br>
              <a:rPr lang="en-US" dirty="0" smtClean="0"/>
            </a:br>
            <a:r>
              <a:rPr lang="en-US" dirty="0" smtClean="0"/>
              <a:t>and why?</a:t>
            </a:r>
          </a:p>
          <a:p>
            <a:pPr lvl="1"/>
            <a:r>
              <a:rPr lang="en-US" dirty="0" smtClean="0"/>
              <a:t>Note the relationship of the numbers and the math behind it</a:t>
            </a:r>
          </a:p>
          <a:p>
            <a:pPr lvl="2"/>
            <a:r>
              <a:rPr lang="en-US" dirty="0" smtClean="0"/>
              <a:t>Why 3 stacks? Why 15 cards? Why deal them out 3 times?</a:t>
            </a:r>
          </a:p>
          <a:p>
            <a:pPr lvl="2"/>
            <a:r>
              <a:rPr lang="en-US" dirty="0" smtClean="0"/>
              <a:t>Does it work with other numbers of cards? Try 9? Try 12?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1338" y="1219200"/>
            <a:ext cx="4378122" cy="258532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Pick a card from 15</a:t>
            </a:r>
          </a:p>
          <a:p>
            <a:r>
              <a:rPr lang="en-US" dirty="0"/>
              <a:t>Put card back</a:t>
            </a:r>
          </a:p>
          <a:p>
            <a:r>
              <a:rPr lang="en-US" dirty="0"/>
              <a:t>Deal the 15 cards into 3 columns (stacks)</a:t>
            </a:r>
          </a:p>
          <a:p>
            <a:r>
              <a:rPr lang="en-US" dirty="0"/>
              <a:t>Identify the column containing the card</a:t>
            </a:r>
          </a:p>
          <a:p>
            <a:r>
              <a:rPr lang="en-US" dirty="0"/>
              <a:t>Pick up into 1 stack and repeat (2 times)</a:t>
            </a:r>
          </a:p>
          <a:p>
            <a:endParaRPr lang="en-US" dirty="0"/>
          </a:p>
          <a:p>
            <a:r>
              <a:rPr lang="en-US" dirty="0"/>
              <a:t>The eighth card will now be the selected card</a:t>
            </a:r>
          </a:p>
          <a:p>
            <a:r>
              <a:rPr lang="en-US" dirty="0"/>
              <a:t>How?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6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replaces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/>
              <a:t>n + c + 2c + 3c + 4c + … + </a:t>
            </a:r>
            <a:r>
              <a:rPr lang="en-US" dirty="0" err="1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.</a:t>
            </a:r>
            <a:endParaRPr lang="en-US" b="1" i="1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ym typeface="Wingdings" panose="05000000000000000000" pitchFamily="2" charset="2"/>
                  </a:rPr>
                  <a:t>total time =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n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*2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*3 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*4 +…+ 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*</a:t>
                </a:r>
                <a:r>
                  <a:rPr lang="en-US" sz="2400" b="1" i="1" dirty="0">
                    <a:sym typeface="Wingdings" panose="05000000000000000000" pitchFamily="2" charset="2"/>
                  </a:rPr>
                  <a:t>k</a:t>
                </a:r>
                <a:endParaRPr lang="en-US" sz="2400" dirty="0">
                  <a:sym typeface="Wingdings" panose="05000000000000000000" pitchFamily="2" charset="2"/>
                </a:endParaRPr>
              </a:p>
              <a:p>
                <a:r>
                  <a:rPr lang="en-US" sz="2400" dirty="0" smtClean="0"/>
                  <a:t>		=  n + c(1 + 2 + 3 + 4 +… + k)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= n + c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So … T(n) is O(n + k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 = O(n + n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7599"/>
                <a:ext cx="7924800" cy="2138021"/>
              </a:xfrm>
              <a:prstGeom prst="rect">
                <a:avLst/>
              </a:prstGeom>
              <a:blipFill rotWithShape="1">
                <a:blip r:embed="rId2"/>
                <a:stretch>
                  <a:fillRect l="-1152" t="-1983" b="-5382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0" y="5282909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O( 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36284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replaces the array </a:t>
            </a:r>
            <a:r>
              <a:rPr lang="en-US" b="1" i="1" dirty="0" smtClean="0"/>
              <a:t>k</a:t>
            </a:r>
            <a:r>
              <a:rPr lang="en-US" dirty="0" smtClean="0"/>
              <a:t> = </a:t>
            </a:r>
            <a:r>
              <a:rPr lang="en-US" b="1" i="1" dirty="0" smtClean="0"/>
              <a:t>n/c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/>
              <a:t>n + c + 2c + 3c + 4c + … + </a:t>
            </a:r>
            <a:r>
              <a:rPr lang="en-US" dirty="0" err="1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.</a:t>
            </a:r>
            <a:endParaRPr lang="en-US" b="1" i="1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657598"/>
            <a:ext cx="7848600" cy="2209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So … T(n) is O(n + k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= O(n + 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And the </a:t>
            </a:r>
            <a:r>
              <a:rPr lang="en-US" sz="2800" b="1" dirty="0" smtClean="0">
                <a:solidFill>
                  <a:srgbClr val="FF0000"/>
                </a:solidFill>
              </a:rPr>
              <a:t>Amortized Time</a:t>
            </a:r>
            <a:r>
              <a:rPr lang="en-US" sz="2400" dirty="0" smtClean="0">
                <a:solidFill>
                  <a:srgbClr val="FF0000"/>
                </a:solidFill>
              </a:rPr>
              <a:t> is T(n)/n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0276" y="3657599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O( 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4783845"/>
            <a:ext cx="1981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O( n ) </a:t>
            </a:r>
          </a:p>
        </p:txBody>
      </p:sp>
    </p:spTree>
    <p:extLst>
      <p:ext uri="{BB962C8B-B14F-4D97-AF65-F5344CB8AC3E}">
        <p14:creationId xmlns:p14="http://schemas.microsoft.com/office/powerpoint/2010/main" val="29757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Amortized Analysis tells us</a:t>
            </a:r>
            <a:endParaRPr lang="en-US" dirty="0"/>
          </a:p>
          <a:p>
            <a:pPr lvl="1"/>
            <a:r>
              <a:rPr lang="en-US" dirty="0" smtClean="0"/>
              <a:t>Incremental Increase Method is</a:t>
            </a:r>
          </a:p>
          <a:p>
            <a:pPr lvl="2"/>
            <a:r>
              <a:rPr lang="en-US" dirty="0" smtClean="0"/>
              <a:t>O(n)</a:t>
            </a:r>
          </a:p>
          <a:p>
            <a:pPr lvl="2"/>
            <a:endParaRPr lang="en-US" dirty="0"/>
          </a:p>
          <a:p>
            <a:r>
              <a:rPr lang="en-US" dirty="0" smtClean="0"/>
              <a:t>Next we do similar for the Doubling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STATIC </a:t>
            </a:r>
            <a:r>
              <a:rPr lang="en-US" dirty="0"/>
              <a:t>Array Based</a:t>
            </a:r>
          </a:p>
          <a:p>
            <a:pPr lvl="2"/>
            <a:r>
              <a:rPr lang="en-US" dirty="0"/>
              <a:t>DYNAMIC Array Based</a:t>
            </a:r>
          </a:p>
          <a:p>
            <a:pPr lvl="1"/>
            <a:r>
              <a:rPr lang="en-US" dirty="0"/>
              <a:t>Amortization</a:t>
            </a:r>
          </a:p>
          <a:p>
            <a:pPr lvl="2"/>
            <a:r>
              <a:rPr lang="en-US" dirty="0"/>
              <a:t>Description</a:t>
            </a:r>
          </a:p>
          <a:p>
            <a:pPr lvl="2"/>
            <a:r>
              <a:rPr lang="en-US" dirty="0"/>
              <a:t>Applied to Incremental Increase for Dynamic Array Resizing</a:t>
            </a:r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27318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b="1" i="1" dirty="0" smtClean="0"/>
              <a:t>n</a:t>
            </a:r>
            <a:r>
              <a:rPr lang="en-US" dirty="0" smtClean="0"/>
              <a:t> times) we will double capacity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8 items the third, 16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/>
              <a:t>2 + 4 + 8 + 16 + …  + 2</a:t>
            </a:r>
            <a:r>
              <a:rPr lang="en-US" b="1" i="1" baseline="30000" dirty="0"/>
              <a:t>k</a:t>
            </a:r>
            <a:r>
              <a:rPr lang="en-US" dirty="0"/>
              <a:t> 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8392510" cy="4038600"/>
          </a:xfrm>
          <a:prstGeom prst="rect">
            <a:avLst/>
          </a:prstGeom>
          <a:solidFill>
            <a:schemeClr val="accent3">
              <a:lumMod val="40000"/>
              <a:lumOff val="60000"/>
              <a:alpha val="9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Think on:  How do we know it replaces the array k = </a:t>
            </a:r>
            <a:r>
              <a:rPr lang="en-US" dirty="0" err="1" smtClean="0"/>
              <a:t>lg</a:t>
            </a:r>
            <a:r>
              <a:rPr lang="en-US" dirty="0" smtClean="0"/>
              <a:t> n  times ?</a:t>
            </a:r>
          </a:p>
        </p:txBody>
      </p:sp>
    </p:spTree>
    <p:extLst>
      <p:ext uri="{BB962C8B-B14F-4D97-AF65-F5344CB8AC3E}">
        <p14:creationId xmlns:p14="http://schemas.microsoft.com/office/powerpoint/2010/main" val="12115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b="1" i="1" dirty="0" smtClean="0"/>
              <a:t>n</a:t>
            </a:r>
            <a:r>
              <a:rPr lang="en-US" dirty="0" smtClean="0"/>
              <a:t> times) we will double capacity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8 items the third, 16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/>
              <a:t>2 + 4 + 8 + 16 + …  + 2</a:t>
            </a:r>
            <a:r>
              <a:rPr lang="en-US" b="1" i="1" baseline="30000" dirty="0"/>
              <a:t>k</a:t>
            </a:r>
            <a:r>
              <a:rPr lang="en-US" dirty="0"/>
              <a:t> 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8392510" cy="4038600"/>
          </a:xfrm>
          <a:prstGeom prst="rect">
            <a:avLst/>
          </a:prstGeom>
          <a:solidFill>
            <a:schemeClr val="accent3">
              <a:lumMod val="40000"/>
              <a:lumOff val="60000"/>
              <a:alpha val="9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Think on:  How do we know it replaces the array k = </a:t>
            </a:r>
            <a:r>
              <a:rPr lang="en-US" dirty="0" err="1" smtClean="0"/>
              <a:t>lg</a:t>
            </a:r>
            <a:r>
              <a:rPr lang="en-US" dirty="0" smtClean="0"/>
              <a:t> n  times ?</a:t>
            </a:r>
          </a:p>
          <a:p>
            <a:r>
              <a:rPr lang="en-US" dirty="0" smtClean="0"/>
              <a:t>                 </a:t>
            </a:r>
            <a:r>
              <a:rPr lang="en-US" dirty="0" err="1" smtClean="0"/>
              <a:t>lg</a:t>
            </a:r>
            <a:r>
              <a:rPr lang="en-US" dirty="0" smtClean="0"/>
              <a:t> n  is the number of times n can be divided by 2…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71" y="3606421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3" y="43767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30" y="499464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61" y="4224335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28" y="3137809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10" y="3908123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87" y="4526037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18" y="3755723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04" y="3649992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86" y="4420306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63" y="503822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94" y="4267906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61" y="3181380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43" y="3951694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20" y="4569608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751" y="3799294"/>
            <a:ext cx="574621" cy="6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b="1" i="1" dirty="0" smtClean="0"/>
              <a:t>n</a:t>
            </a:r>
            <a:r>
              <a:rPr lang="en-US" dirty="0" smtClean="0"/>
              <a:t> times) we will double capacity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8 items the third, 16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/>
              <a:t>2 + 4 + 8 + 16 + …  + 2</a:t>
            </a:r>
            <a:r>
              <a:rPr lang="en-US" b="1" i="1" baseline="30000" dirty="0"/>
              <a:t>k</a:t>
            </a:r>
            <a:r>
              <a:rPr lang="en-US" dirty="0"/>
              <a:t> 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3352800"/>
            <a:ext cx="8392510" cy="2667000"/>
          </a:xfrm>
          <a:prstGeom prst="rect">
            <a:avLst/>
          </a:prstGeom>
          <a:solidFill>
            <a:schemeClr val="accent3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42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b="1" i="1" dirty="0" smtClean="0"/>
              <a:t>n</a:t>
            </a:r>
            <a:r>
              <a:rPr lang="en-US" dirty="0" smtClean="0"/>
              <a:t> times) we will double capacity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8 items the third, 16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/>
              <a:t>2 + 4 + 8 + 16 + …  + 2</a:t>
            </a:r>
            <a:r>
              <a:rPr lang="en-US" b="1" i="1" baseline="30000" dirty="0"/>
              <a:t>k</a:t>
            </a:r>
            <a:r>
              <a:rPr lang="en-US" dirty="0"/>
              <a:t> 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8392510" cy="1600200"/>
          </a:xfrm>
          <a:prstGeom prst="rect">
            <a:avLst/>
          </a:prstGeom>
          <a:solidFill>
            <a:schemeClr val="accent3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8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b="1" i="1" dirty="0" smtClean="0"/>
              <a:t>n</a:t>
            </a:r>
            <a:r>
              <a:rPr lang="en-US" dirty="0" smtClean="0"/>
              <a:t> times) we will double capacity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8 items the third, 16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/>
              <a:t>2 + 4 + 8 + 16 + …  + 2</a:t>
            </a:r>
            <a:r>
              <a:rPr lang="en-US" b="1" i="1" baseline="30000" dirty="0"/>
              <a:t>k</a:t>
            </a:r>
            <a:r>
              <a:rPr lang="en-US" dirty="0"/>
              <a:t> </a:t>
            </a:r>
            <a:endParaRPr lang="en-US" b="1" i="1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38600" y="5219700"/>
            <a:ext cx="4734910" cy="800100"/>
          </a:xfrm>
          <a:prstGeom prst="rect">
            <a:avLst/>
          </a:prstGeom>
          <a:solidFill>
            <a:schemeClr val="accent3">
              <a:lumMod val="40000"/>
              <a:lumOff val="60000"/>
              <a:alpha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start with an array of capacity 2 and size 0  (empty)</a:t>
            </a:r>
          </a:p>
          <a:p>
            <a:endParaRPr lang="en-US" dirty="0" smtClean="0"/>
          </a:p>
          <a:p>
            <a:r>
              <a:rPr lang="en-US" dirty="0" smtClean="0"/>
              <a:t>Assume a call to push() takes time 1 unit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we will push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things one at a time so need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time we go past our capacity (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b="1" i="1" dirty="0" smtClean="0"/>
              <a:t>n</a:t>
            </a:r>
            <a:r>
              <a:rPr lang="en-US" dirty="0" smtClean="0"/>
              <a:t> times) we will double capacity</a:t>
            </a:r>
          </a:p>
          <a:p>
            <a:r>
              <a:rPr lang="en-US" dirty="0" smtClean="0"/>
              <a:t>And we will have to copy the stuff already in the array into the new array</a:t>
            </a:r>
          </a:p>
          <a:p>
            <a:r>
              <a:rPr lang="en-US" dirty="0" smtClean="0"/>
              <a:t>So 2 items the first time, 4 items the second, 8 items the third, 16 items the fourth …</a:t>
            </a:r>
          </a:p>
          <a:p>
            <a:endParaRPr lang="en-US" dirty="0" smtClean="0"/>
          </a:p>
          <a:p>
            <a:r>
              <a:rPr lang="en-US" dirty="0" smtClean="0"/>
              <a:t>Assuming each item we copy requires time 1 unit</a:t>
            </a:r>
          </a:p>
          <a:p>
            <a:r>
              <a:rPr lang="en-US" dirty="0" smtClean="0"/>
              <a:t>So 2 units of time  for 2 items,  4 units of times for 4 items, 6 units for 6 items, …</a:t>
            </a:r>
          </a:p>
          <a:p>
            <a:endParaRPr lang="en-US" dirty="0"/>
          </a:p>
          <a:p>
            <a:r>
              <a:rPr lang="en-US" dirty="0" smtClean="0"/>
              <a:t>We then have the need for</a:t>
            </a:r>
          </a:p>
          <a:p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units of time  </a:t>
            </a:r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/>
              <a:t>2 + 4 + 8 + 16 + …  + 2</a:t>
            </a:r>
            <a:r>
              <a:rPr lang="en-US" b="1" i="1" baseline="30000" dirty="0"/>
              <a:t>k</a:t>
            </a:r>
            <a:r>
              <a:rPr lang="en-US" dirty="0"/>
              <a:t> </a:t>
            </a:r>
            <a:endParaRPr lang="en-US" b="1" i="1" dirty="0" smtClean="0"/>
          </a:p>
          <a:p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00600" y="3124200"/>
            <a:ext cx="685800" cy="25146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0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/>
              <a:t>Optional: Magic Trick</a:t>
            </a:r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Application</a:t>
            </a:r>
          </a:p>
          <a:p>
            <a:pPr lvl="2"/>
            <a:r>
              <a:rPr lang="en-US" dirty="0" smtClean="0"/>
              <a:t>STATIC Array Based</a:t>
            </a:r>
          </a:p>
          <a:p>
            <a:pPr lvl="2"/>
            <a:r>
              <a:rPr lang="en-US" dirty="0" smtClean="0"/>
              <a:t>DYNAMIC Array Based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Applied to Incremental Increase for Dynamic Array Resizing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19345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60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 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</a:t>
            </a:r>
            <a:endParaRPr lang="en-US" b="1" i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87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 total time = </a:t>
                </a:r>
                <a:r>
                  <a:rPr lang="en-US" b="1" i="1" dirty="0" smtClean="0">
                    <a:sym typeface="Wingdings" panose="05000000000000000000" pitchFamily="2" charset="2"/>
                  </a:rPr>
                  <a:t>n</a:t>
                </a:r>
                <a:r>
                  <a:rPr lang="en-US" dirty="0" smtClean="0">
                    <a:sym typeface="Wingdings" panose="05000000000000000000" pitchFamily="2" charset="2"/>
                  </a:rPr>
                  <a:t> + </a:t>
                </a:r>
                <a:r>
                  <a:rPr lang="en-US" dirty="0" smtClean="0"/>
                  <a:t>2 + 4 + 8 + 16 + …  + 2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</a:t>
                </a:r>
                <a:endParaRPr lang="en-US" b="1" i="1" dirty="0" smtClean="0"/>
              </a:p>
              <a:p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566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19790" y="2744155"/>
            <a:ext cx="260199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Put into Summation Notation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09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 total time = </a:t>
                </a:r>
                <a:r>
                  <a:rPr lang="en-US" b="1" i="1" dirty="0" smtClean="0">
                    <a:sym typeface="Wingdings" panose="05000000000000000000" pitchFamily="2" charset="2"/>
                  </a:rPr>
                  <a:t>n</a:t>
                </a:r>
                <a:r>
                  <a:rPr lang="en-US" dirty="0" smtClean="0">
                    <a:sym typeface="Wingdings" panose="05000000000000000000" pitchFamily="2" charset="2"/>
                  </a:rPr>
                  <a:t> + </a:t>
                </a:r>
                <a:r>
                  <a:rPr lang="en-US" dirty="0" smtClean="0"/>
                  <a:t>2 + 4 + 8 + 16 + …  + 2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</a:t>
                </a:r>
                <a:endParaRPr lang="en-US" b="1" i="1" dirty="0" smtClean="0"/>
              </a:p>
              <a:p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	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(2</a:t>
                </a:r>
                <a:r>
                  <a:rPr lang="en-US" b="1" i="1" baseline="30000" dirty="0" smtClean="0"/>
                  <a:t>k</a:t>
                </a:r>
                <a:r>
                  <a:rPr lang="en-US" baseline="30000" dirty="0" smtClean="0"/>
                  <a:t>+1</a:t>
                </a:r>
                <a:r>
                  <a:rPr lang="en-US" dirty="0" smtClean="0"/>
                  <a:t> – 1)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566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19600" y="3124200"/>
            <a:ext cx="2209259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Simplify the Summation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09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 total time = </a:t>
                </a:r>
                <a:r>
                  <a:rPr lang="en-US" b="1" i="1" dirty="0" smtClean="0">
                    <a:sym typeface="Wingdings" panose="05000000000000000000" pitchFamily="2" charset="2"/>
                  </a:rPr>
                  <a:t>n</a:t>
                </a:r>
                <a:r>
                  <a:rPr lang="en-US" dirty="0" smtClean="0">
                    <a:sym typeface="Wingdings" panose="05000000000000000000" pitchFamily="2" charset="2"/>
                  </a:rPr>
                  <a:t> + </a:t>
                </a:r>
                <a:r>
                  <a:rPr lang="en-US" dirty="0" smtClean="0"/>
                  <a:t>2 + 4 + 8 + 16 + …  + 2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</a:t>
                </a:r>
                <a:endParaRPr lang="en-US" b="1" i="1" dirty="0" smtClean="0"/>
              </a:p>
              <a:p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	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(2</a:t>
                </a:r>
                <a:r>
                  <a:rPr lang="en-US" b="1" i="1" baseline="30000" dirty="0" smtClean="0"/>
                  <a:t>k</a:t>
                </a:r>
                <a:r>
                  <a:rPr lang="en-US" baseline="30000" dirty="0" smtClean="0"/>
                  <a:t>+1</a:t>
                </a:r>
                <a:r>
                  <a:rPr lang="en-US" dirty="0" smtClean="0"/>
                  <a:t> – 1)</a:t>
                </a:r>
              </a:p>
              <a:p>
                <a:endParaRPr lang="en-US" dirty="0"/>
              </a:p>
              <a:p>
                <a:r>
                  <a:rPr lang="en-US" dirty="0"/>
                  <a:t>		= </a:t>
                </a:r>
                <a:r>
                  <a:rPr lang="en-US" b="1" i="1" dirty="0"/>
                  <a:t>n</a:t>
                </a:r>
                <a:r>
                  <a:rPr lang="en-US" dirty="0"/>
                  <a:t> + </a:t>
                </a:r>
                <a:r>
                  <a:rPr lang="en-US" dirty="0" smtClean="0"/>
                  <a:t>(2 *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– </a:t>
                </a:r>
                <a:r>
                  <a:rPr lang="en-US" dirty="0"/>
                  <a:t>1)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566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53000" y="3505200"/>
            <a:ext cx="119148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Take a 2 out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09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 total time = </a:t>
                </a:r>
                <a:r>
                  <a:rPr lang="en-US" b="1" i="1" dirty="0" smtClean="0">
                    <a:sym typeface="Wingdings" panose="05000000000000000000" pitchFamily="2" charset="2"/>
                  </a:rPr>
                  <a:t>n</a:t>
                </a:r>
                <a:r>
                  <a:rPr lang="en-US" dirty="0" smtClean="0">
                    <a:sym typeface="Wingdings" panose="05000000000000000000" pitchFamily="2" charset="2"/>
                  </a:rPr>
                  <a:t> + </a:t>
                </a:r>
                <a:r>
                  <a:rPr lang="en-US" dirty="0" smtClean="0"/>
                  <a:t>2 + 4 + 8 + 16 + …  + 2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</a:t>
                </a:r>
                <a:endParaRPr lang="en-US" b="1" i="1" dirty="0" smtClean="0"/>
              </a:p>
              <a:p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	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(2</a:t>
                </a:r>
                <a:r>
                  <a:rPr lang="en-US" b="1" i="1" baseline="30000" dirty="0" smtClean="0"/>
                  <a:t>k</a:t>
                </a:r>
                <a:r>
                  <a:rPr lang="en-US" baseline="30000" dirty="0" smtClean="0"/>
                  <a:t>+1</a:t>
                </a:r>
                <a:r>
                  <a:rPr lang="en-US" dirty="0" smtClean="0"/>
                  <a:t> – 1)</a:t>
                </a:r>
              </a:p>
              <a:p>
                <a:endParaRPr lang="en-US" dirty="0"/>
              </a:p>
              <a:p>
                <a:r>
                  <a:rPr lang="en-US" dirty="0"/>
                  <a:t>		= </a:t>
                </a:r>
                <a:r>
                  <a:rPr lang="en-US" b="1" i="1" dirty="0"/>
                  <a:t>n</a:t>
                </a:r>
                <a:r>
                  <a:rPr lang="en-US" dirty="0"/>
                  <a:t> + </a:t>
                </a:r>
                <a:r>
                  <a:rPr lang="en-US" dirty="0" smtClean="0"/>
                  <a:t>(2 *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– </a:t>
                </a:r>
                <a:r>
                  <a:rPr lang="en-US" dirty="0"/>
                  <a:t>1)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		= </a:t>
                </a:r>
                <a:r>
                  <a:rPr lang="en-US" b="1" i="1" dirty="0"/>
                  <a:t>n</a:t>
                </a:r>
                <a:r>
                  <a:rPr lang="en-US" dirty="0"/>
                  <a:t> + </a:t>
                </a:r>
                <a:r>
                  <a:rPr lang="en-US" dirty="0" smtClean="0"/>
                  <a:t>(2*2</a:t>
                </a:r>
                <a:r>
                  <a:rPr lang="en-US" b="1" i="1" baseline="30000" dirty="0" smtClean="0"/>
                  <a:t>lg</a:t>
                </a:r>
                <a:r>
                  <a:rPr lang="en-US" b="1" i="1" dirty="0" smtClean="0"/>
                  <a:t> 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– 1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566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19600" y="4243316"/>
            <a:ext cx="142539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Substitute </a:t>
            </a:r>
            <a:r>
              <a:rPr lang="en-US" sz="1600" i="1" dirty="0" err="1" smtClean="0"/>
              <a:t>lg</a:t>
            </a:r>
            <a:r>
              <a:rPr lang="en-US" sz="1600" i="1" dirty="0" smtClean="0"/>
              <a:t> n </a:t>
            </a:r>
          </a:p>
          <a:p>
            <a:r>
              <a:rPr lang="en-US" sz="1600" dirty="0" smtClean="0"/>
              <a:t>in for </a:t>
            </a:r>
            <a:r>
              <a:rPr lang="en-US" sz="1600" i="1" dirty="0" smtClean="0"/>
              <a:t>k</a:t>
            </a:r>
            <a:endParaRPr lang="en-US" sz="1600" i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98995" y="1981200"/>
            <a:ext cx="1230405" cy="22860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9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n + c + 2c + 3c + 4c + … + </a:t>
            </a:r>
            <a:r>
              <a:rPr lang="en-US" dirty="0" err="1" smtClean="0"/>
              <a:t>kc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 total time = </a:t>
                </a:r>
                <a:r>
                  <a:rPr lang="en-US" b="1" i="1" dirty="0" smtClean="0">
                    <a:sym typeface="Wingdings" panose="05000000000000000000" pitchFamily="2" charset="2"/>
                  </a:rPr>
                  <a:t>n</a:t>
                </a:r>
                <a:r>
                  <a:rPr lang="en-US" dirty="0" smtClean="0">
                    <a:sym typeface="Wingdings" panose="05000000000000000000" pitchFamily="2" charset="2"/>
                  </a:rPr>
                  <a:t> + </a:t>
                </a:r>
                <a:r>
                  <a:rPr lang="en-US" dirty="0" smtClean="0"/>
                  <a:t>2 + 4 + 8 + 16 + …  + 2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</a:t>
                </a:r>
                <a:endParaRPr lang="en-US" b="1" i="1" dirty="0" smtClean="0"/>
              </a:p>
              <a:p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		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+ (2</a:t>
                </a:r>
                <a:r>
                  <a:rPr lang="en-US" b="1" i="1" baseline="30000" dirty="0" smtClean="0"/>
                  <a:t>k</a:t>
                </a:r>
                <a:r>
                  <a:rPr lang="en-US" baseline="30000" dirty="0" smtClean="0"/>
                  <a:t>+1</a:t>
                </a:r>
                <a:r>
                  <a:rPr lang="en-US" dirty="0" smtClean="0"/>
                  <a:t> – 1)</a:t>
                </a:r>
              </a:p>
              <a:p>
                <a:endParaRPr lang="en-US" dirty="0"/>
              </a:p>
              <a:p>
                <a:r>
                  <a:rPr lang="en-US" dirty="0"/>
                  <a:t>		= </a:t>
                </a:r>
                <a:r>
                  <a:rPr lang="en-US" b="1" i="1" dirty="0"/>
                  <a:t>n</a:t>
                </a:r>
                <a:r>
                  <a:rPr lang="en-US" dirty="0"/>
                  <a:t> + </a:t>
                </a:r>
                <a:r>
                  <a:rPr lang="en-US" dirty="0" smtClean="0"/>
                  <a:t>(2 * 2</a:t>
                </a:r>
                <a:r>
                  <a:rPr lang="en-US" b="1" i="1" baseline="30000" dirty="0" smtClean="0"/>
                  <a:t>k</a:t>
                </a:r>
                <a:r>
                  <a:rPr lang="en-US" dirty="0" smtClean="0"/>
                  <a:t> – </a:t>
                </a:r>
                <a:r>
                  <a:rPr lang="en-US" dirty="0"/>
                  <a:t>1)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		= </a:t>
                </a:r>
                <a:r>
                  <a:rPr lang="en-US" b="1" i="1" dirty="0"/>
                  <a:t>n</a:t>
                </a:r>
                <a:r>
                  <a:rPr lang="en-US" dirty="0"/>
                  <a:t> + </a:t>
                </a:r>
                <a:r>
                  <a:rPr lang="en-US" dirty="0" smtClean="0"/>
                  <a:t>(2*2</a:t>
                </a:r>
                <a:r>
                  <a:rPr lang="en-US" b="1" i="1" baseline="30000" dirty="0" smtClean="0"/>
                  <a:t>lg</a:t>
                </a:r>
                <a:r>
                  <a:rPr lang="en-US" b="1" i="1" dirty="0" smtClean="0"/>
                  <a:t> 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– 1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		</a:t>
                </a:r>
                <a:r>
                  <a:rPr lang="en-US" dirty="0"/>
                  <a:t> = </a:t>
                </a:r>
                <a:r>
                  <a:rPr lang="en-US" b="1" i="1" dirty="0"/>
                  <a:t>n</a:t>
                </a:r>
                <a:r>
                  <a:rPr lang="en-US" dirty="0"/>
                  <a:t> + </a:t>
                </a:r>
                <a:r>
                  <a:rPr lang="en-US" dirty="0" smtClean="0"/>
                  <a:t>(2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– </a:t>
                </a:r>
                <a:r>
                  <a:rPr lang="en-US" dirty="0" smtClean="0"/>
                  <a:t>1)	= 3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- 1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86106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566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53000" y="4572000"/>
            <a:ext cx="90601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Simplify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09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Doubling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Say our array grows to a final size of n</a:t>
            </a:r>
          </a:p>
          <a:p>
            <a:pPr lvl="1"/>
            <a:r>
              <a:rPr lang="en-US" dirty="0" smtClean="0"/>
              <a:t>Then this strategy </a:t>
            </a:r>
            <a:r>
              <a:rPr lang="en-US" b="1" u="sng" dirty="0" smtClean="0"/>
              <a:t>replaces</a:t>
            </a:r>
            <a:r>
              <a:rPr lang="en-US" dirty="0" smtClean="0"/>
              <a:t> the array </a:t>
            </a:r>
            <a:r>
              <a:rPr lang="en-US" b="1" i="1" dirty="0" smtClean="0"/>
              <a:t>k</a:t>
            </a:r>
            <a:r>
              <a:rPr lang="en-US" dirty="0" smtClean="0"/>
              <a:t> =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times</a:t>
            </a:r>
          </a:p>
          <a:p>
            <a:endParaRPr lang="en-US" dirty="0" smtClean="0"/>
          </a:p>
          <a:p>
            <a:r>
              <a:rPr lang="en-US" dirty="0" smtClean="0"/>
              <a:t>The total time T(</a:t>
            </a:r>
            <a:r>
              <a:rPr lang="en-US" b="1" i="1" dirty="0" smtClean="0"/>
              <a:t>n</a:t>
            </a:r>
            <a:r>
              <a:rPr lang="en-US" dirty="0" smtClean="0"/>
              <a:t>) of a series of </a:t>
            </a:r>
            <a:r>
              <a:rPr lang="en-US" b="1" i="1" dirty="0" smtClean="0"/>
              <a:t>n</a:t>
            </a:r>
            <a:r>
              <a:rPr lang="en-US" dirty="0" smtClean="0"/>
              <a:t> push operations is proportional to</a:t>
            </a:r>
          </a:p>
          <a:p>
            <a:pPr lvl="1"/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Since c is a constant T(</a:t>
            </a:r>
            <a:r>
              <a:rPr lang="en-US" b="1" i="1" dirty="0" smtClean="0"/>
              <a:t>n</a:t>
            </a:r>
            <a:r>
              <a:rPr lang="en-US" dirty="0" smtClean="0"/>
              <a:t>) is O(</a:t>
            </a:r>
            <a:r>
              <a:rPr lang="en-US" b="1" i="1" dirty="0" smtClean="0"/>
              <a:t>n</a:t>
            </a:r>
            <a:r>
              <a:rPr lang="en-US" dirty="0" smtClean="0"/>
              <a:t> + </a:t>
            </a:r>
            <a:r>
              <a:rPr lang="en-US" b="1" i="1" dirty="0" smtClean="0"/>
              <a:t>k</a:t>
            </a:r>
            <a:r>
              <a:rPr lang="en-US" b="1" i="1" baseline="30000" dirty="0" smtClean="0"/>
              <a:t>2</a:t>
            </a:r>
            <a:r>
              <a:rPr lang="en-US" dirty="0" smtClean="0"/>
              <a:t>) = O(</a:t>
            </a:r>
            <a:r>
              <a:rPr lang="en-US" b="1" i="1" dirty="0" smtClean="0"/>
              <a:t>n</a:t>
            </a:r>
            <a:r>
              <a:rPr lang="en-US" b="1" i="1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Divide by T(</a:t>
            </a:r>
            <a:r>
              <a:rPr lang="en-US" b="1" i="1" dirty="0" smtClean="0"/>
              <a:t>n</a:t>
            </a:r>
            <a:r>
              <a:rPr lang="en-US" dirty="0" smtClean="0"/>
              <a:t>) by </a:t>
            </a:r>
            <a:r>
              <a:rPr lang="en-US" b="1" i="1" dirty="0" smtClean="0"/>
              <a:t>n</a:t>
            </a:r>
          </a:p>
          <a:p>
            <a:r>
              <a:rPr lang="en-US" dirty="0" smtClean="0"/>
              <a:t>The amortized time is O(</a:t>
            </a:r>
            <a:r>
              <a:rPr lang="en-US" b="1" i="1" dirty="0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352800"/>
            <a:ext cx="8610600" cy="28757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total time = </a:t>
            </a:r>
            <a:r>
              <a:rPr lang="en-US" b="1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 smtClean="0"/>
              <a:t>2 + 4 + 8 + 16 + …  + 2</a:t>
            </a:r>
            <a:r>
              <a:rPr lang="en-US" b="1" i="1" baseline="30000" dirty="0" smtClean="0"/>
              <a:t>k</a:t>
            </a:r>
            <a:r>
              <a:rPr lang="en-US" dirty="0" smtClean="0"/>
              <a:t> </a:t>
            </a:r>
            <a:r>
              <a:rPr lang="en-US" b="1" i="1" dirty="0"/>
              <a:t> </a:t>
            </a:r>
            <a:r>
              <a:rPr lang="en-US" b="1" i="1" dirty="0" smtClean="0"/>
              <a:t> </a:t>
            </a:r>
            <a:r>
              <a:rPr lang="en-US" dirty="0" smtClean="0"/>
              <a:t>=     3</a:t>
            </a:r>
            <a:r>
              <a:rPr lang="en-US" b="1" i="1" dirty="0" smtClean="0"/>
              <a:t>n</a:t>
            </a:r>
            <a:r>
              <a:rPr lang="en-US" dirty="0" smtClean="0"/>
              <a:t> – 1</a:t>
            </a:r>
          </a:p>
          <a:p>
            <a:endParaRPr lang="en-US" dirty="0"/>
          </a:p>
          <a:p>
            <a:r>
              <a:rPr lang="en-US" dirty="0" smtClean="0"/>
              <a:t>So T(n) is O(n)</a:t>
            </a:r>
          </a:p>
          <a:p>
            <a:endParaRPr lang="en-US" dirty="0"/>
          </a:p>
          <a:p>
            <a:r>
              <a:rPr lang="en-US" dirty="0" smtClean="0"/>
              <a:t>and the </a:t>
            </a:r>
            <a:r>
              <a:rPr lang="en-US" sz="2400" b="1" dirty="0" smtClean="0">
                <a:solidFill>
                  <a:srgbClr val="FF0000"/>
                </a:solidFill>
              </a:rPr>
              <a:t>amortized time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T(n) / n</a:t>
            </a:r>
            <a:r>
              <a:rPr lang="en-US" dirty="0" smtClean="0"/>
              <a:t> </a:t>
            </a:r>
            <a:r>
              <a:rPr lang="en-US" dirty="0"/>
              <a:t>=  </a:t>
            </a:r>
            <a:r>
              <a:rPr lang="en-US" dirty="0" smtClean="0"/>
              <a:t>O(</a:t>
            </a:r>
            <a:r>
              <a:rPr lang="en-US" b="1" i="1" dirty="0" smtClean="0"/>
              <a:t>n</a:t>
            </a:r>
            <a:r>
              <a:rPr lang="en-US" dirty="0" smtClean="0"/>
              <a:t>) / n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4724400"/>
            <a:ext cx="1981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O( 1 ) </a:t>
            </a:r>
          </a:p>
        </p:txBody>
      </p:sp>
    </p:spTree>
    <p:extLst>
      <p:ext uri="{BB962C8B-B14F-4D97-AF65-F5344CB8AC3E}">
        <p14:creationId xmlns:p14="http://schemas.microsoft.com/office/powerpoint/2010/main" val="30897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STATIC </a:t>
            </a:r>
            <a:r>
              <a:rPr lang="en-US" dirty="0"/>
              <a:t>Array Based</a:t>
            </a:r>
          </a:p>
          <a:p>
            <a:pPr lvl="2"/>
            <a:r>
              <a:rPr lang="en-US" dirty="0"/>
              <a:t>DYNAMIC Array Based</a:t>
            </a:r>
          </a:p>
          <a:p>
            <a:pPr lvl="1"/>
            <a:r>
              <a:rPr lang="en-US" dirty="0"/>
              <a:t>Amortization</a:t>
            </a:r>
          </a:p>
          <a:p>
            <a:pPr lvl="2"/>
            <a:r>
              <a:rPr lang="en-US" dirty="0"/>
              <a:t>Description</a:t>
            </a:r>
          </a:p>
          <a:p>
            <a:pPr lvl="2"/>
            <a:r>
              <a:rPr lang="en-US" dirty="0"/>
              <a:t>Applied to Incremental Increase for Dynamic Array Resizing</a:t>
            </a:r>
          </a:p>
          <a:p>
            <a:pPr lvl="2"/>
            <a:r>
              <a:rPr lang="en-US" dirty="0"/>
              <a:t>Applied to Doubling Increase for Dynamic Array Resizing</a:t>
            </a:r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24786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of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did we learn?</a:t>
            </a:r>
          </a:p>
          <a:p>
            <a:endParaRPr lang="en-US" dirty="0" smtClean="0"/>
          </a:p>
          <a:p>
            <a:r>
              <a:rPr lang="en-US" dirty="0" smtClean="0"/>
              <a:t>If we use a dynamic array the amortized time for a push operation is O(1)</a:t>
            </a:r>
          </a:p>
          <a:p>
            <a:endParaRPr lang="en-US" dirty="0" smtClean="0"/>
          </a:p>
          <a:p>
            <a:r>
              <a:rPr lang="en-US" dirty="0" smtClean="0"/>
              <a:t>Why do we care? … Recall next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and Limitations </a:t>
            </a:r>
            <a:br>
              <a:rPr lang="en-US" dirty="0" smtClean="0"/>
            </a:br>
            <a:r>
              <a:rPr lang="en-US" sz="3200" dirty="0" smtClean="0"/>
              <a:t>(static array-based implementation of stack ADT)</a:t>
            </a:r>
            <a:endParaRPr lang="en-US" dirty="0" smtClean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696200" cy="4267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Performance</a:t>
            </a:r>
          </a:p>
          <a:p>
            <a:pPr lvl="1" eaLnBrk="1" hangingPunct="1"/>
            <a:r>
              <a:rPr lang="en-US" altLang="en-US" sz="2400" dirty="0" smtClean="0"/>
              <a:t>Let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/>
              <a:t> be the number of elements in the stack</a:t>
            </a:r>
          </a:p>
          <a:p>
            <a:pPr lvl="1" eaLnBrk="1" hangingPunct="1"/>
            <a:r>
              <a:rPr lang="en-US" altLang="en-US" sz="2400" dirty="0" smtClean="0"/>
              <a:t>The space used is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Each operation (push, pop, top, size, empty) </a:t>
            </a:r>
            <a:br>
              <a:rPr lang="en-US" altLang="en-US" sz="2400" dirty="0" smtClean="0"/>
            </a:br>
            <a:r>
              <a:rPr lang="en-US" altLang="en-US" sz="2400" dirty="0" smtClean="0"/>
              <a:t>runs in time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(1)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 dirty="0" smtClean="0"/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Limitations</a:t>
            </a:r>
          </a:p>
          <a:p>
            <a:pPr lvl="1" eaLnBrk="1" hangingPunct="1"/>
            <a:r>
              <a:rPr lang="en-US" altLang="en-US" sz="2400" dirty="0" smtClean="0"/>
              <a:t>The maximum size of the stack must be defined </a:t>
            </a:r>
            <a:r>
              <a:rPr lang="en-US" altLang="en-US" sz="2400" i="1" dirty="0" smtClean="0"/>
              <a:t>a priori</a:t>
            </a:r>
            <a:r>
              <a:rPr lang="en-US" altLang="en-US" sz="2400" dirty="0" smtClean="0"/>
              <a:t> , and cannot be changed</a:t>
            </a:r>
          </a:p>
          <a:p>
            <a:pPr lvl="1" eaLnBrk="1" hangingPunct="1"/>
            <a:r>
              <a:rPr lang="en-US" altLang="en-US" sz="2400" dirty="0" smtClean="0"/>
              <a:t>Trying to push a new element onto a full stack causes an implementation-specific exception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0" y="228600"/>
            <a:ext cx="11977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Recall: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914400" y="914400"/>
            <a:ext cx="2971800" cy="6858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smtClean="0"/>
              <a:t>Questions?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Application</a:t>
            </a:r>
          </a:p>
          <a:p>
            <a:pPr lvl="2"/>
            <a:r>
              <a:rPr lang="en-US" dirty="0" smtClean="0"/>
              <a:t>STATIC Array Based</a:t>
            </a:r>
          </a:p>
          <a:p>
            <a:pPr lvl="2"/>
            <a:r>
              <a:rPr lang="en-US" dirty="0" smtClean="0"/>
              <a:t>DYNAMIC Array Based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Amortization</a:t>
            </a:r>
          </a:p>
          <a:p>
            <a:pPr lvl="2"/>
            <a:r>
              <a:rPr lang="en-US" dirty="0" smtClean="0"/>
              <a:t>Description</a:t>
            </a:r>
          </a:p>
          <a:p>
            <a:pPr lvl="2"/>
            <a:r>
              <a:rPr lang="en-US" dirty="0" smtClean="0"/>
              <a:t>Applied to Incremental Increase for Dynamic Array Resizing</a:t>
            </a:r>
          </a:p>
          <a:p>
            <a:pPr lvl="2"/>
            <a:r>
              <a:rPr lang="en-US" dirty="0" smtClean="0"/>
              <a:t>Applied to Doubling Increase </a:t>
            </a:r>
            <a:r>
              <a:rPr lang="en-US" dirty="0"/>
              <a:t>for Dynamic Array </a:t>
            </a:r>
            <a:r>
              <a:rPr lang="en-US" dirty="0" smtClean="0"/>
              <a:t>Resizing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Implementation Analysis</a:t>
            </a:r>
          </a:p>
          <a:p>
            <a:pPr lvl="2"/>
            <a:r>
              <a:rPr lang="en-US" dirty="0" smtClean="0"/>
              <a:t>Static Array versus Dynamic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Linked List Refresher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15800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and Limitations </a:t>
            </a:r>
            <a:br>
              <a:rPr lang="en-US" dirty="0" smtClean="0"/>
            </a:br>
            <a:r>
              <a:rPr lang="en-US" sz="3200" dirty="0" smtClean="0"/>
              <a:t>(static array-based implementation of stack ADT)</a:t>
            </a:r>
            <a:endParaRPr lang="en-US" dirty="0" smtClean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696200" cy="4267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Performance</a:t>
            </a:r>
          </a:p>
          <a:p>
            <a:pPr lvl="1" eaLnBrk="1" hangingPunct="1"/>
            <a:r>
              <a:rPr lang="en-US" altLang="en-US" sz="2400" dirty="0" smtClean="0"/>
              <a:t>Let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/>
              <a:t> be the number of elements in the stack</a:t>
            </a:r>
          </a:p>
          <a:p>
            <a:pPr lvl="1" eaLnBrk="1" hangingPunct="1"/>
            <a:r>
              <a:rPr lang="en-US" altLang="en-US" sz="2400" dirty="0" smtClean="0"/>
              <a:t>The space used is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Each operation (push, pop, top, size, empty) </a:t>
            </a:r>
            <a:br>
              <a:rPr lang="en-US" altLang="en-US" sz="2400" dirty="0" smtClean="0"/>
            </a:br>
            <a:r>
              <a:rPr lang="en-US" altLang="en-US" sz="2400" dirty="0" smtClean="0"/>
              <a:t>runs in time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(1)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 dirty="0" smtClean="0"/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Limitations</a:t>
            </a:r>
          </a:p>
          <a:p>
            <a:pPr lvl="1" eaLnBrk="1" hangingPunct="1"/>
            <a:r>
              <a:rPr lang="en-US" altLang="en-US" sz="2400" dirty="0" smtClean="0"/>
              <a:t>The maximum size of the stack must be defined </a:t>
            </a:r>
            <a:r>
              <a:rPr lang="en-US" altLang="en-US" sz="2400" i="1" dirty="0" smtClean="0"/>
              <a:t>a priori</a:t>
            </a:r>
            <a:r>
              <a:rPr lang="en-US" altLang="en-US" sz="2400" dirty="0" smtClean="0"/>
              <a:t> , and cannot be changed</a:t>
            </a:r>
          </a:p>
          <a:p>
            <a:pPr lvl="1" eaLnBrk="1" hangingPunct="1"/>
            <a:r>
              <a:rPr lang="en-US" altLang="en-US" sz="2400" dirty="0" smtClean="0"/>
              <a:t>Trying to push a new element onto a full stack causes an implementation-specific exception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0" y="228600"/>
            <a:ext cx="11977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Recall: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609392" y="3962400"/>
            <a:ext cx="8001208" cy="24384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41428" y="2577405"/>
            <a:ext cx="297180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Dynamic Arrays</a:t>
            </a:r>
          </a:p>
          <a:p>
            <a:r>
              <a:rPr lang="en-US" sz="2800" dirty="0" smtClean="0"/>
              <a:t>clearly fix this</a:t>
            </a:r>
          </a:p>
          <a:p>
            <a:r>
              <a:rPr lang="en-US" sz="2800" dirty="0" smtClean="0"/>
              <a:t>…</a:t>
            </a:r>
          </a:p>
          <a:p>
            <a:r>
              <a:rPr lang="en-US" sz="2800" dirty="0" smtClean="0"/>
              <a:t>BUT…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64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and Limitations </a:t>
            </a:r>
            <a:br>
              <a:rPr lang="en-US" dirty="0" smtClean="0"/>
            </a:br>
            <a:r>
              <a:rPr lang="en-US" sz="3200" dirty="0" smtClean="0"/>
              <a:t>(static array-based implementation of stack ADT)</a:t>
            </a:r>
            <a:endParaRPr lang="en-US" dirty="0" smtClean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696200" cy="4267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Performance</a:t>
            </a:r>
          </a:p>
          <a:p>
            <a:pPr lvl="1" eaLnBrk="1" hangingPunct="1"/>
            <a:r>
              <a:rPr lang="en-US" altLang="en-US" sz="2400" dirty="0" smtClean="0"/>
              <a:t>Let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/>
              <a:t> be the number of elements in the stack</a:t>
            </a:r>
          </a:p>
          <a:p>
            <a:pPr lvl="1" eaLnBrk="1" hangingPunct="1"/>
            <a:r>
              <a:rPr lang="en-US" altLang="en-US" sz="2400" dirty="0" smtClean="0"/>
              <a:t>The space used is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Each operation (push, pop, top, size, empty) </a:t>
            </a:r>
            <a:br>
              <a:rPr lang="en-US" altLang="en-US" sz="2400" dirty="0" smtClean="0"/>
            </a:br>
            <a:r>
              <a:rPr lang="en-US" altLang="en-US" sz="2400" dirty="0" smtClean="0"/>
              <a:t>runs in time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(1)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 dirty="0" smtClean="0"/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Limitations</a:t>
            </a:r>
          </a:p>
          <a:p>
            <a:pPr lvl="1" eaLnBrk="1" hangingPunct="1"/>
            <a:r>
              <a:rPr lang="en-US" altLang="en-US" sz="2400" dirty="0" smtClean="0"/>
              <a:t>The maximum size of the stack must be defined </a:t>
            </a:r>
            <a:r>
              <a:rPr lang="en-US" altLang="en-US" sz="2400" i="1" dirty="0" smtClean="0"/>
              <a:t>a priori</a:t>
            </a:r>
            <a:r>
              <a:rPr lang="en-US" altLang="en-US" sz="2400" dirty="0" smtClean="0"/>
              <a:t> , and cannot be changed</a:t>
            </a:r>
          </a:p>
          <a:p>
            <a:pPr lvl="1" eaLnBrk="1" hangingPunct="1"/>
            <a:r>
              <a:rPr lang="en-US" altLang="en-US" sz="2400" dirty="0" smtClean="0"/>
              <a:t>Trying to push a new element onto a full stack causes an implementation-specific exception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0" y="228600"/>
            <a:ext cx="11977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Recall: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1447800" y="2895600"/>
            <a:ext cx="281960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18742" y="3290795"/>
            <a:ext cx="2971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Seemed to fail on this point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23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and Limitations </a:t>
            </a:r>
            <a:br>
              <a:rPr lang="en-US" dirty="0" smtClean="0"/>
            </a:br>
            <a:r>
              <a:rPr lang="en-US" sz="3200" dirty="0" smtClean="0"/>
              <a:t>(static array-based implementation of stack ADT)</a:t>
            </a:r>
            <a:endParaRPr lang="en-US" dirty="0" smtClean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696200" cy="42672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Performance</a:t>
            </a:r>
          </a:p>
          <a:p>
            <a:pPr lvl="1" eaLnBrk="1" hangingPunct="1"/>
            <a:r>
              <a:rPr lang="en-US" altLang="en-US" sz="2400" dirty="0" smtClean="0"/>
              <a:t>Let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/>
              <a:t> be the number of elements in the stack</a:t>
            </a:r>
          </a:p>
          <a:p>
            <a:pPr lvl="1" eaLnBrk="1" hangingPunct="1"/>
            <a:r>
              <a:rPr lang="en-US" altLang="en-US" sz="2400" dirty="0" smtClean="0"/>
              <a:t>The space used is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Each operation (push, pop, top, size, empty) </a:t>
            </a:r>
            <a:br>
              <a:rPr lang="en-US" altLang="en-US" sz="2400" dirty="0" smtClean="0"/>
            </a:br>
            <a:r>
              <a:rPr lang="en-US" altLang="en-US" sz="2400" dirty="0" smtClean="0"/>
              <a:t>runs in time </a:t>
            </a:r>
            <a:r>
              <a:rPr lang="en-US" altLang="en-US" sz="2400" b="1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en-US" sz="2400" dirty="0" smtClean="0">
                <a:latin typeface="Times New Roman" pitchFamily="18" charset="0"/>
                <a:sym typeface="Symbol" pitchFamily="18" charset="2"/>
              </a:rPr>
              <a:t>(1)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 dirty="0" smtClean="0"/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 smtClean="0"/>
              <a:t>Limitations</a:t>
            </a:r>
          </a:p>
          <a:p>
            <a:pPr lvl="1" eaLnBrk="1" hangingPunct="1"/>
            <a:r>
              <a:rPr lang="en-US" altLang="en-US" sz="2400" dirty="0" smtClean="0"/>
              <a:t>The maximum size of the stack must be defined </a:t>
            </a:r>
            <a:r>
              <a:rPr lang="en-US" altLang="en-US" sz="2400" i="1" dirty="0" smtClean="0"/>
              <a:t>a priori</a:t>
            </a:r>
            <a:r>
              <a:rPr lang="en-US" altLang="en-US" sz="2400" dirty="0" smtClean="0"/>
              <a:t> , and cannot be changed</a:t>
            </a:r>
          </a:p>
          <a:p>
            <a:pPr lvl="1" eaLnBrk="1" hangingPunct="1"/>
            <a:r>
              <a:rPr lang="en-US" altLang="en-US" sz="2400" dirty="0" smtClean="0"/>
              <a:t>Trying to push a new element onto a full stack causes an implementation-specific exception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0" y="228600"/>
            <a:ext cx="119776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Recall: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1447800" y="2895600"/>
            <a:ext cx="2819608" cy="838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18742" y="3290795"/>
            <a:ext cx="4339458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dynamic arrays are good here too</a:t>
            </a:r>
          </a:p>
          <a:p>
            <a:r>
              <a:rPr lang="en-US" sz="2800" dirty="0" smtClean="0"/>
              <a:t>…</a:t>
            </a:r>
          </a:p>
          <a:p>
            <a:r>
              <a:rPr lang="en-US" sz="2800" dirty="0" smtClean="0"/>
              <a:t>per the </a:t>
            </a:r>
            <a:r>
              <a:rPr lang="en-US" sz="2800" b="1" dirty="0" smtClean="0"/>
              <a:t>amortized analysis of doubling the capacity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93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Conclusion:</a:t>
            </a:r>
            <a:br>
              <a:rPr lang="en-US" sz="3200" dirty="0" smtClean="0"/>
            </a:br>
            <a:r>
              <a:rPr lang="en-US" sz="3200" dirty="0" smtClean="0"/>
              <a:t>Implementing Stack Using Dynamic Array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a Dynamic array to implement a stack meets the ADT specification requirements for a Stack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Doing so does NOT limit the stack size</a:t>
            </a:r>
          </a:p>
          <a:p>
            <a:pPr lvl="2"/>
            <a:r>
              <a:rPr lang="en-US" dirty="0" smtClean="0"/>
              <a:t>like a static array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Amortization Analysis is required to see how it is also an efficient way to implement a Stack</a:t>
            </a:r>
          </a:p>
          <a:p>
            <a:pPr lvl="2"/>
            <a:r>
              <a:rPr lang="en-US" dirty="0" smtClean="0"/>
              <a:t>Intuitively it is not necessarily obvious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Stacks</a:t>
            </a:r>
          </a:p>
          <a:p>
            <a:pPr lvl="2"/>
            <a:r>
              <a:rPr lang="en-US" dirty="0" smtClean="0"/>
              <a:t>STATIC </a:t>
            </a:r>
            <a:r>
              <a:rPr lang="en-US" dirty="0"/>
              <a:t>Array Based</a:t>
            </a:r>
          </a:p>
          <a:p>
            <a:pPr lvl="2"/>
            <a:r>
              <a:rPr lang="en-US" dirty="0"/>
              <a:t>DYNAMIC Array Based</a:t>
            </a:r>
          </a:p>
          <a:p>
            <a:pPr lvl="1"/>
            <a:r>
              <a:rPr lang="en-US" dirty="0"/>
              <a:t>Amortization</a:t>
            </a:r>
          </a:p>
          <a:p>
            <a:pPr lvl="2"/>
            <a:r>
              <a:rPr lang="en-US" dirty="0"/>
              <a:t>Description</a:t>
            </a:r>
          </a:p>
          <a:p>
            <a:pPr lvl="2"/>
            <a:r>
              <a:rPr lang="en-US" dirty="0"/>
              <a:t>Applied to Incremental Increase for Dynamic Array Resizing</a:t>
            </a:r>
          </a:p>
          <a:p>
            <a:pPr lvl="2"/>
            <a:r>
              <a:rPr lang="en-US" dirty="0"/>
              <a:t>Applied to Doubling Increase for Dynamic Array Resizing</a:t>
            </a:r>
          </a:p>
          <a:p>
            <a:pPr lvl="2"/>
            <a:r>
              <a:rPr lang="en-US" dirty="0"/>
              <a:t>Static Array versus Dynamic Array</a:t>
            </a:r>
          </a:p>
          <a:p>
            <a:pPr lvl="2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Linked List Refresher head towards Stacks again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Stack Implemented as a Linked List</a:t>
            </a:r>
          </a:p>
        </p:txBody>
      </p:sp>
    </p:spTree>
    <p:extLst>
      <p:ext uri="{BB962C8B-B14F-4D97-AF65-F5344CB8AC3E}">
        <p14:creationId xmlns:p14="http://schemas.microsoft.com/office/powerpoint/2010/main" val="29256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208963" y="4841874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7" name="TextBox 36"/>
          <p:cNvSpPr txBox="1"/>
          <p:nvPr/>
        </p:nvSpPr>
        <p:spPr>
          <a:xfrm rot="18013506">
            <a:off x="-95096" y="678507"/>
            <a:ext cx="148309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Review</a:t>
            </a:r>
            <a:endParaRPr lang="en-US" sz="2400" dirty="0">
              <a:latin typeface="Castellar" panose="020A0402060406010301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25513" y="2234010"/>
            <a:ext cx="4048125" cy="22375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208963" y="4841874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7" name="TextBox 36"/>
          <p:cNvSpPr txBox="1"/>
          <p:nvPr/>
        </p:nvSpPr>
        <p:spPr>
          <a:xfrm rot="18013506">
            <a:off x="-95096" y="678507"/>
            <a:ext cx="148309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Review</a:t>
            </a:r>
            <a:endParaRPr lang="en-US" sz="2400" dirty="0">
              <a:latin typeface="Castellar" panose="020A0402060406010301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925513" y="3352800"/>
            <a:ext cx="4048125" cy="11187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39713" y="4029074"/>
            <a:ext cx="654050" cy="381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7092950" y="3965682"/>
            <a:ext cx="654050" cy="381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4114800" cy="3156744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Each node stores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181600" y="1601788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925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62001" y="5945187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35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12303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399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7543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363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6687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5831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51927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4975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4119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021513" y="4735512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326313" y="5040312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593976" y="5945187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0591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435476" y="5945187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8879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488113" y="5945187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716713" y="5040312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8208963" y="4841874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753" name="Line 16"/>
          <p:cNvSpPr>
            <a:spLocks noChangeShapeType="1"/>
          </p:cNvSpPr>
          <p:nvPr/>
        </p:nvSpPr>
        <p:spPr bwMode="auto">
          <a:xfrm>
            <a:off x="534988" y="4410074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4" name="Text Box 13"/>
          <p:cNvSpPr txBox="1">
            <a:spLocks noChangeArrowheads="1"/>
          </p:cNvSpPr>
          <p:nvPr/>
        </p:nvSpPr>
        <p:spPr bwMode="auto">
          <a:xfrm>
            <a:off x="239713" y="40290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head</a:t>
            </a:r>
          </a:p>
        </p:txBody>
      </p:sp>
      <p:sp>
        <p:nvSpPr>
          <p:cNvPr id="30755" name="Line 16"/>
          <p:cNvSpPr>
            <a:spLocks noChangeShapeType="1"/>
          </p:cNvSpPr>
          <p:nvPr/>
        </p:nvSpPr>
        <p:spPr bwMode="auto">
          <a:xfrm flipH="1">
            <a:off x="6792913" y="4333874"/>
            <a:ext cx="60007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56" name="Text Box 13"/>
          <p:cNvSpPr txBox="1">
            <a:spLocks noChangeArrowheads="1"/>
          </p:cNvSpPr>
          <p:nvPr/>
        </p:nvSpPr>
        <p:spPr bwMode="auto">
          <a:xfrm>
            <a:off x="7097713" y="3952874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tail</a:t>
            </a:r>
          </a:p>
        </p:txBody>
      </p:sp>
      <p:sp>
        <p:nvSpPr>
          <p:cNvPr id="37" name="TextBox 36"/>
          <p:cNvSpPr txBox="1"/>
          <p:nvPr/>
        </p:nvSpPr>
        <p:spPr>
          <a:xfrm rot="18013506">
            <a:off x="-95096" y="678507"/>
            <a:ext cx="148309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Review</a:t>
            </a:r>
            <a:endParaRPr lang="en-US" sz="2400" dirty="0">
              <a:latin typeface="Castellar" panose="020A0402060406010301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4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6452" y="274638"/>
            <a:ext cx="8040347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Singly Linked List Node</a:t>
            </a:r>
            <a:endParaRPr lang="en-US" altLang="en-US" sz="4000" dirty="0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4864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934200" y="19812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429250" y="3438525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848475" y="33528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5181600" y="1828800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5791200" y="24384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 flipV="1">
            <a:off x="6400800" y="2438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5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4495800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template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typename</a:t>
            </a:r>
            <a:r>
              <a:rPr lang="en-US" alt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b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SLinkedListNode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{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: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    Type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elem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SLinkedListNode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&lt;Type&gt; *next;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};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9144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750888" y="5530906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Leonard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5240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12192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18288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27432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3528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V="1">
            <a:off x="36576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45720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1816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V="1">
            <a:off x="54864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64008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7010400" y="4321231"/>
            <a:ext cx="609600" cy="609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7315200" y="4626031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582863" y="5530906"/>
            <a:ext cx="94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Sheldon</a:t>
            </a:r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30480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424363" y="5530906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Howard</a:t>
            </a:r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48768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6477000" y="5530906"/>
            <a:ext cx="47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Raj</a:t>
            </a:r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6705600" y="4626031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8197850" y="4427593"/>
            <a:ext cx="4032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Calibri" pitchFamily="34" charset="0"/>
                <a:sym typeface="Symbol" charset="2"/>
              </a:rPr>
              <a:t></a:t>
            </a:r>
            <a:endParaRPr lang="en-US" altLang="en-US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8013506">
            <a:off x="-95096" y="678507"/>
            <a:ext cx="148309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Review</a:t>
            </a:r>
            <a:endParaRPr lang="en-US" sz="2400" dirty="0">
              <a:latin typeface="Castellar" panose="020A0402060406010301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6" y="542816"/>
            <a:ext cx="518893" cy="10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5" y="579602"/>
            <a:ext cx="182238" cy="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762000" y="1371600"/>
            <a:ext cx="4114800" cy="3156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smtClean="0"/>
              <a:t>A singly linked list is a structure consisting of a sequence of nodes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smtClean="0"/>
              <a:t>A singly linked list stores a pointer to the first node (head) and last (tail)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dirty="0" smtClean="0"/>
              <a:t>Each node stores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dirty="0" smtClean="0"/>
              <a:t>element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dirty="0" smtClean="0"/>
              <a:t>link to the next node</a:t>
            </a:r>
          </a:p>
        </p:txBody>
      </p:sp>
    </p:spTree>
    <p:extLst>
      <p:ext uri="{BB962C8B-B14F-4D97-AF65-F5344CB8AC3E}">
        <p14:creationId xmlns:p14="http://schemas.microsoft.com/office/powerpoint/2010/main" val="373349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nimBg="1"/>
      <p:bldP spid="3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Singly Linked List</a:t>
            </a:r>
            <a:endParaRPr lang="en-US" altLang="en-US" sz="4000" smtClean="0"/>
          </a:p>
        </p:txBody>
      </p:sp>
      <p:sp>
        <p:nvSpPr>
          <p:cNvPr id="501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572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A singly linked list is a structure consisting of a sequence of nodes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Operations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insertFront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removeFront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front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insertBack</a:t>
            </a:r>
            <a:r>
              <a:rPr lang="en-US" sz="2600" dirty="0" smtClean="0">
                <a:solidFill>
                  <a:srgbClr val="FF0000"/>
                </a:solidFill>
              </a:rPr>
              <a:t>(e)</a:t>
            </a:r>
            <a:r>
              <a:rPr lang="en-US" sz="2600" dirty="0" smtClean="0"/>
              <a:t>: inserts an element on the back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removeBack</a:t>
            </a:r>
            <a:r>
              <a:rPr lang="en-US" sz="2600" dirty="0" smtClean="0">
                <a:solidFill>
                  <a:srgbClr val="FF0000"/>
                </a:solidFill>
              </a:rPr>
              <a:t>()</a:t>
            </a:r>
            <a:r>
              <a:rPr lang="en-US" sz="2600" dirty="0" smtClean="0"/>
              <a:t>: returns and removes the element at the end of the list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/>
            </a:pPr>
            <a:endParaRPr lang="en-US" sz="26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3000" dirty="0" smtClean="0"/>
          </a:p>
        </p:txBody>
      </p:sp>
      <p:sp>
        <p:nvSpPr>
          <p:cNvPr id="4" name="TextBox 3"/>
          <p:cNvSpPr txBox="1"/>
          <p:nvPr/>
        </p:nvSpPr>
        <p:spPr>
          <a:xfrm rot="18013506">
            <a:off x="-95096" y="678507"/>
            <a:ext cx="148309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stellar" panose="020A0402060406010301" pitchFamily="18" charset="0"/>
              </a:rPr>
              <a:t>Review</a:t>
            </a:r>
            <a:endParaRPr lang="en-US" sz="2400" dirty="0">
              <a:latin typeface="Castellar" panose="020A0402060406010301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5665857"/>
            <a:ext cx="442460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Details of each of these operations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was given in previously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7205</TotalTime>
  <Words>9610</Words>
  <Application>Microsoft Office PowerPoint</Application>
  <PresentationFormat>On-screen Show (4:3)</PresentationFormat>
  <Paragraphs>1699</Paragraphs>
  <Slides>112</Slides>
  <Notes>2</Notes>
  <HiddenSlides>6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4" baseType="lpstr">
      <vt:lpstr>Office Theme</vt:lpstr>
      <vt:lpstr>Clip</vt:lpstr>
      <vt:lpstr>Dynamic Arrays and Stacks</vt:lpstr>
      <vt:lpstr>Points of Note</vt:lpstr>
      <vt:lpstr>Previously</vt:lpstr>
      <vt:lpstr>Today</vt:lpstr>
      <vt:lpstr>Marker Slide</vt:lpstr>
      <vt:lpstr>Optional: Begin with a “Magic” Trick</vt:lpstr>
      <vt:lpstr>Optional: Group Work – Duplicate and Explain</vt:lpstr>
      <vt:lpstr>Marker Slide</vt:lpstr>
      <vt:lpstr>Marker Slide</vt:lpstr>
      <vt:lpstr>Stack Intro</vt:lpstr>
      <vt:lpstr>Stacks</vt:lpstr>
      <vt:lpstr>Stacks</vt:lpstr>
      <vt:lpstr>Stacks</vt:lpstr>
      <vt:lpstr>Stacks</vt:lpstr>
      <vt:lpstr>Stacks</vt:lpstr>
      <vt:lpstr>Stacks</vt:lpstr>
      <vt:lpstr>Stacks</vt:lpstr>
      <vt:lpstr>Stacks</vt:lpstr>
      <vt:lpstr>Stacks</vt:lpstr>
      <vt:lpstr>Stack Exceptions</vt:lpstr>
      <vt:lpstr>Class Exercise: Stacks</vt:lpstr>
      <vt:lpstr>Marker Slide</vt:lpstr>
      <vt:lpstr>So far Stacks</vt:lpstr>
      <vt:lpstr>Other Applications of Stacks</vt:lpstr>
      <vt:lpstr>C++ Run-time Stack</vt:lpstr>
      <vt:lpstr>C++ Run-time Stack</vt:lpstr>
      <vt:lpstr>C++ Run-time Stack</vt:lpstr>
      <vt:lpstr>C++ Run-time Stack</vt:lpstr>
      <vt:lpstr>C++ Run-time Stack</vt:lpstr>
      <vt:lpstr>Marker Slide</vt:lpstr>
      <vt:lpstr>(static) Array-based Stack</vt:lpstr>
      <vt:lpstr>(static) Array-based Stack</vt:lpstr>
      <vt:lpstr>(static) Array-based Stack</vt:lpstr>
      <vt:lpstr>(static) Array-based Stack</vt:lpstr>
      <vt:lpstr>Performance and Limitations  (array-based implementation of stack ADT)</vt:lpstr>
      <vt:lpstr>General Stack Interface in C++</vt:lpstr>
      <vt:lpstr>Array-based Stack in C++</vt:lpstr>
      <vt:lpstr>Stacks – Fun Application</vt:lpstr>
      <vt:lpstr>Math Check – Application </vt:lpstr>
      <vt:lpstr>2 Challenges</vt:lpstr>
      <vt:lpstr>Challenges – Pick 1</vt:lpstr>
      <vt:lpstr>Performance and Limitations  (Static Array Implementation of Stack ADT)</vt:lpstr>
      <vt:lpstr>End Static – Begin Dynamic</vt:lpstr>
      <vt:lpstr>Marker Slide</vt:lpstr>
      <vt:lpstr>Dynamic (growable) Array-based Stack</vt:lpstr>
      <vt:lpstr>So which will be better?</vt:lpstr>
      <vt:lpstr>Marker Slide</vt:lpstr>
      <vt:lpstr>Amortization (common use)</vt:lpstr>
      <vt:lpstr>Amortization (common use)</vt:lpstr>
      <vt:lpstr>Amortization (common use)</vt:lpstr>
      <vt:lpstr>Amortization (common use)</vt:lpstr>
      <vt:lpstr>Amortization (CS concept)</vt:lpstr>
      <vt:lpstr>Amortized Analysis</vt:lpstr>
      <vt:lpstr>Applying Amortization Analysis (aka Aggregate Analysis)</vt:lpstr>
      <vt:lpstr>Marker Slide</vt:lpstr>
      <vt:lpstr>Dynamic Array-based Stack</vt:lpstr>
      <vt:lpstr>Apply to +2(incremental) vs. double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Incremental Analysis</vt:lpstr>
      <vt:lpstr>Summary So Far</vt:lpstr>
      <vt:lpstr>Marker Slide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Doubling Analysis</vt:lpstr>
      <vt:lpstr>Marker Slide</vt:lpstr>
      <vt:lpstr>Conclusions of Analysis</vt:lpstr>
      <vt:lpstr>Performance and Limitations  (static array-based implementation of stack ADT)</vt:lpstr>
      <vt:lpstr>Performance and Limitations  (static array-based implementation of stack ADT)</vt:lpstr>
      <vt:lpstr>Performance and Limitations  (static array-based implementation of stack ADT)</vt:lpstr>
      <vt:lpstr>Performance and Limitations  (static array-based implementation of stack ADT)</vt:lpstr>
      <vt:lpstr>Conclusion: Implementing Stack Using Dynamic Array</vt:lpstr>
      <vt:lpstr>Marker Slide</vt:lpstr>
      <vt:lpstr>Singly Linked List</vt:lpstr>
      <vt:lpstr>Singly Linked List</vt:lpstr>
      <vt:lpstr>Singly Linked List</vt:lpstr>
      <vt:lpstr>Singly Linked List Node</vt:lpstr>
      <vt:lpstr>Singly Linked List</vt:lpstr>
      <vt:lpstr>Marker Slide</vt:lpstr>
      <vt:lpstr>So far</vt:lpstr>
      <vt:lpstr>Stack with a Singly Linked List</vt:lpstr>
      <vt:lpstr>Stack and Singly Linked List</vt:lpstr>
      <vt:lpstr>Stack and Singly Linked List</vt:lpstr>
      <vt:lpstr>Stack and Singly Linked List</vt:lpstr>
      <vt:lpstr>Stack and Singly Linked List</vt:lpstr>
      <vt:lpstr>Stack and Singly Linked List</vt:lpstr>
      <vt:lpstr>Stack and Singly Linked List</vt:lpstr>
      <vt:lpstr>Stack and Singly Linked List</vt:lpstr>
      <vt:lpstr>Stack with a Singly Linked List</vt:lpstr>
      <vt:lpstr>Stack Summary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1820</cp:revision>
  <dcterms:created xsi:type="dcterms:W3CDTF">2006-08-16T00:00:00Z</dcterms:created>
  <dcterms:modified xsi:type="dcterms:W3CDTF">2014-03-29T16:38:53Z</dcterms:modified>
</cp:coreProperties>
</file>