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414" r:id="rId3"/>
    <p:sldId id="552" r:id="rId4"/>
    <p:sldId id="553" r:id="rId5"/>
    <p:sldId id="556" r:id="rId6"/>
    <p:sldId id="557" r:id="rId7"/>
    <p:sldId id="558" r:id="rId8"/>
    <p:sldId id="559" r:id="rId9"/>
    <p:sldId id="560" r:id="rId10"/>
    <p:sldId id="561" r:id="rId11"/>
    <p:sldId id="563" r:id="rId12"/>
    <p:sldId id="564" r:id="rId13"/>
    <p:sldId id="565" r:id="rId14"/>
    <p:sldId id="566" r:id="rId15"/>
    <p:sldId id="567" r:id="rId16"/>
    <p:sldId id="568" r:id="rId17"/>
    <p:sldId id="569" r:id="rId18"/>
    <p:sldId id="570" r:id="rId19"/>
    <p:sldId id="571" r:id="rId20"/>
    <p:sldId id="572" r:id="rId21"/>
    <p:sldId id="573" r:id="rId22"/>
    <p:sldId id="574" r:id="rId23"/>
    <p:sldId id="575" r:id="rId24"/>
    <p:sldId id="576" r:id="rId25"/>
    <p:sldId id="577" r:id="rId26"/>
    <p:sldId id="578" r:id="rId27"/>
    <p:sldId id="36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BE"/>
    <a:srgbClr val="E5E5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57" autoAdjust="0"/>
    <p:restoredTop sz="84848" autoAdjust="0"/>
  </p:normalViewPr>
  <p:slideViewPr>
    <p:cSldViewPr>
      <p:cViewPr>
        <p:scale>
          <a:sx n="60" d="100"/>
          <a:sy n="60" d="100"/>
        </p:scale>
        <p:origin x="-450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39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5F073-BE05-465E-9ACA-FEBC1467B54E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E8B70-CAB0-4ED0-9DDB-1ABC1C15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2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50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See the in</a:t>
            </a:r>
            <a:r>
              <a:rPr lang="en-US" baseline="0" dirty="0" smtClean="0"/>
              <a:t> class exercise: </a:t>
            </a:r>
            <a:r>
              <a:rPr lang="en-US" dirty="0" err="1" smtClean="0"/>
              <a:t>deque</a:t>
            </a:r>
            <a:r>
              <a:rPr lang="en-US" dirty="0" smtClean="0"/>
              <a:t> intro where they use the iterator…. think the example usage is less confusing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42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circa 20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75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lIns="86623" tIns="43312" rIns="86623" bIns="43312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Vectors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ln>
            <a:miter lim="800000"/>
            <a:headEnd/>
            <a:tailEnd/>
          </a:ln>
        </p:spPr>
        <p:txBody>
          <a:bodyPr wrap="square" lIns="86623" tIns="43312" rIns="86623" bIns="43312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4486FB-A5F1-478B-A849-BAFFED04EA2D}" type="datetime8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3/30/2014 12:40 PM</a:t>
            </a:fld>
            <a:endParaRPr lang="en-US" smtClean="0"/>
          </a:p>
        </p:txBody>
      </p:sp>
      <p:sp>
        <p:nvSpPr>
          <p:cNvPr id="3174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E663F5-9E58-41AA-B17A-3081476BBB2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code examples may make more sense… and if students haven’t yet used or seen, this may not mean much (yet)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07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more FYI or if an details</a:t>
            </a:r>
            <a:r>
              <a:rPr lang="en-US" baseline="0" dirty="0" smtClean="0"/>
              <a:t> are needed for explanation of implementation differences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81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800"/>
            </a:lvl1pPr>
            <a:lvl2pPr marL="742950" indent="-285750">
              <a:buFont typeface="Arial" panose="020B0604020202020204" pitchFamily="34" charset="0"/>
              <a:buChar char="•"/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Iterators, Lists, and Sequences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Structures and Algorithms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244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5414010"/>
            <a:ext cx="6705600" cy="1297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Brent M. Dingle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Mathematics, Statistics, and Computer Science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Wisconsin –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Stout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book: Data Structures and Algorithms in C++ (Goodrich, </a:t>
            </a:r>
            <a:r>
              <a:rPr lang="en-US" sz="1050" i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Tamassia</a:t>
            </a: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Mount)</a:t>
            </a:r>
          </a:p>
          <a:p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content from Data Structures Using C++ (D.S. Malik)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4572000"/>
            <a:ext cx="3111601" cy="1947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0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2709863" y="4264025"/>
            <a:ext cx="44196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1676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Lists and Sequences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733800"/>
            <a:ext cx="871538" cy="1060450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188" y="3752850"/>
            <a:ext cx="871537" cy="1020763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538" y="3873500"/>
            <a:ext cx="873125" cy="779463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363" y="3841750"/>
            <a:ext cx="871537" cy="842963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7515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FYI Background: Position </a:t>
            </a:r>
            <a:r>
              <a:rPr lang="en-US" altLang="en-US" dirty="0" smtClean="0"/>
              <a:t>ADT</a:t>
            </a:r>
          </a:p>
        </p:txBody>
      </p:sp>
      <p:sp>
        <p:nvSpPr>
          <p:cNvPr id="18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066800"/>
            <a:ext cx="8534400" cy="51816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200" dirty="0" smtClean="0"/>
              <a:t>The </a:t>
            </a:r>
            <a:r>
              <a:rPr lang="en-US" altLang="en-US" sz="2200" dirty="0" smtClean="0">
                <a:solidFill>
                  <a:srgbClr val="FF0000"/>
                </a:solidFill>
              </a:rPr>
              <a:t>Position</a:t>
            </a:r>
            <a:r>
              <a:rPr lang="en-US" altLang="en-US" sz="2200" dirty="0" smtClean="0"/>
              <a:t> ADT models the notion of place within a data structure where a single object is stored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en-US" sz="1800" dirty="0" smtClean="0"/>
              <a:t>often in the sense of relative position</a:t>
            </a:r>
          </a:p>
          <a:p>
            <a:pPr lvl="2">
              <a:lnSpc>
                <a:spcPct val="90000"/>
              </a:lnSpc>
              <a:buClr>
                <a:schemeClr val="tx1"/>
              </a:buClr>
            </a:pPr>
            <a:r>
              <a:rPr lang="en-US" altLang="en-US" sz="1400" dirty="0" smtClean="0"/>
              <a:t>such as A is before B, or Z is after Y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en-US" sz="1800" dirty="0" smtClean="0"/>
              <a:t>also in the sense of first, second, third, … last</a:t>
            </a:r>
          </a:p>
          <a:p>
            <a:pPr lvl="2">
              <a:lnSpc>
                <a:spcPct val="90000"/>
              </a:lnSpc>
              <a:buClr>
                <a:schemeClr val="tx1"/>
              </a:buClr>
            </a:pPr>
            <a:r>
              <a:rPr lang="en-US" altLang="en-US" sz="1400" dirty="0" smtClean="0"/>
              <a:t>rather than just at index </a:t>
            </a:r>
            <a:r>
              <a:rPr lang="en-US" altLang="en-US" sz="1400" dirty="0" err="1" smtClean="0"/>
              <a:t>i</a:t>
            </a:r>
            <a:endParaRPr lang="en-US" altLang="en-US" sz="14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endParaRPr lang="en-US" altLang="en-US" sz="22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200" dirty="0" smtClean="0"/>
              <a:t>A special </a:t>
            </a:r>
            <a:r>
              <a:rPr lang="en-US" altLang="en-US" sz="2200" b="1" dirty="0" smtClean="0"/>
              <a:t>null</a:t>
            </a:r>
            <a:r>
              <a:rPr lang="en-US" altLang="en-US" sz="2200" dirty="0" smtClean="0"/>
              <a:t> position refers to no object.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endParaRPr lang="en-US" altLang="en-US" sz="22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200" dirty="0" smtClean="0"/>
              <a:t>Positions provide a unified view of diverse ways of storing data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a cell of an array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a node of a linked list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endParaRPr lang="en-US" altLang="en-US" sz="22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200" dirty="0" smtClean="0"/>
              <a:t>Member functions: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Object&amp; </a:t>
            </a:r>
            <a:r>
              <a:rPr lang="en-US" altLang="en-US" sz="1800" dirty="0" smtClean="0">
                <a:solidFill>
                  <a:srgbClr val="FF0000"/>
                </a:solidFill>
              </a:rPr>
              <a:t>element()</a:t>
            </a:r>
            <a:r>
              <a:rPr lang="en-US" altLang="en-US" sz="1800" dirty="0" smtClean="0"/>
              <a:t>: returns the element stored at this position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err="1" smtClean="0"/>
              <a:t>bool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>
                <a:solidFill>
                  <a:srgbClr val="FF0000"/>
                </a:solidFill>
              </a:rPr>
              <a:t>isNull</a:t>
            </a:r>
            <a:r>
              <a:rPr lang="en-US" altLang="en-US" sz="1800" dirty="0" smtClean="0">
                <a:solidFill>
                  <a:srgbClr val="FF0000"/>
                </a:solidFill>
              </a:rPr>
              <a:t>()</a:t>
            </a:r>
            <a:r>
              <a:rPr lang="en-US" altLang="en-US" sz="1800" dirty="0" smtClean="0"/>
              <a:t>: returns true if this is a null position</a:t>
            </a:r>
          </a:p>
        </p:txBody>
      </p:sp>
    </p:spTree>
    <p:extLst>
      <p:ext uri="{BB962C8B-B14F-4D97-AF65-F5344CB8AC3E}">
        <p14:creationId xmlns:p14="http://schemas.microsoft.com/office/powerpoint/2010/main" val="416995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Book’s List ADT </a:t>
            </a:r>
            <a:r>
              <a:rPr lang="en-US" altLang="en-US" sz="4000" dirty="0" smtClean="0"/>
              <a:t>(§6.2.2)</a:t>
            </a:r>
          </a:p>
        </p:txBody>
      </p:sp>
      <p:sp>
        <p:nvSpPr>
          <p:cNvPr id="4710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447800"/>
            <a:ext cx="3810000" cy="46482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FF0000"/>
                </a:solidFill>
              </a:rPr>
              <a:t>List</a:t>
            </a:r>
            <a:r>
              <a:rPr lang="en-US" sz="2400" dirty="0" smtClean="0"/>
              <a:t> ADT models a sequence of </a:t>
            </a:r>
            <a:r>
              <a:rPr lang="en-US" sz="2400" b="1" dirty="0" smtClean="0"/>
              <a:t>positions</a:t>
            </a:r>
            <a:r>
              <a:rPr lang="en-US" sz="2400" dirty="0" smtClean="0"/>
              <a:t> storing arbitrary objects</a:t>
            </a:r>
          </a:p>
          <a:p>
            <a:pPr lvl="1"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–"/>
              <a:defRPr/>
            </a:pPr>
            <a:r>
              <a:rPr lang="en-US" sz="2000" dirty="0" smtClean="0"/>
              <a:t>establishes a before/after relation between positions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400" dirty="0" smtClean="0"/>
              <a:t>It allows for insertion and removal in the “middle” 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400" dirty="0" smtClean="0"/>
              <a:t>Query methods: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 err="1" smtClean="0">
                <a:solidFill>
                  <a:srgbClr val="FF0000"/>
                </a:solidFill>
              </a:rPr>
              <a:t>isFirst</a:t>
            </a:r>
            <a:r>
              <a:rPr lang="en-US" sz="2000" dirty="0" smtClean="0">
                <a:solidFill>
                  <a:srgbClr val="FF0000"/>
                </a:solidFill>
              </a:rPr>
              <a:t>(p), </a:t>
            </a:r>
            <a:r>
              <a:rPr lang="en-US" sz="2000" dirty="0" err="1" smtClean="0">
                <a:solidFill>
                  <a:srgbClr val="FF0000"/>
                </a:solidFill>
              </a:rPr>
              <a:t>isLast</a:t>
            </a:r>
            <a:r>
              <a:rPr lang="en-US" sz="2000" dirty="0" smtClean="0">
                <a:solidFill>
                  <a:srgbClr val="FF0000"/>
                </a:solidFill>
              </a:rPr>
              <a:t>(p)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400" dirty="0" smtClean="0"/>
              <a:t>Generic methods: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size(), </a:t>
            </a:r>
            <a:r>
              <a:rPr lang="en-US" sz="2000" dirty="0" err="1" smtClean="0">
                <a:solidFill>
                  <a:srgbClr val="FF0000"/>
                </a:solidFill>
              </a:rPr>
              <a:t>isEmpty</a:t>
            </a:r>
            <a:r>
              <a:rPr lang="en-US" sz="2000" dirty="0" smtClean="0">
                <a:solidFill>
                  <a:srgbClr val="FF0000"/>
                </a:solidFill>
              </a:rPr>
              <a:t>()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1946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828800"/>
            <a:ext cx="3962400" cy="4343400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altLang="en-US" sz="2400" dirty="0" err="1" smtClean="0"/>
              <a:t>Accessor</a:t>
            </a:r>
            <a:r>
              <a:rPr lang="en-US" altLang="en-US" sz="2400" dirty="0" smtClean="0"/>
              <a:t> methods:</a:t>
            </a:r>
          </a:p>
          <a:p>
            <a:pPr lvl="1" eaLnBrk="1" hangingPunct="1"/>
            <a:r>
              <a:rPr lang="en-US" altLang="en-US" sz="2000" dirty="0" smtClean="0">
                <a:solidFill>
                  <a:srgbClr val="FF0000"/>
                </a:solidFill>
              </a:rPr>
              <a:t>first(), last()</a:t>
            </a:r>
          </a:p>
          <a:p>
            <a:pPr lvl="1" eaLnBrk="1" hangingPunct="1"/>
            <a:r>
              <a:rPr lang="en-US" altLang="en-US" sz="2000" dirty="0" smtClean="0">
                <a:solidFill>
                  <a:srgbClr val="FF0000"/>
                </a:solidFill>
              </a:rPr>
              <a:t>before(p), after(p)</a:t>
            </a:r>
          </a:p>
          <a:p>
            <a:pPr eaLnBrk="1" hangingPunct="1">
              <a:buClr>
                <a:schemeClr val="tx1"/>
              </a:buClr>
            </a:pPr>
            <a:endParaRPr lang="en-US" altLang="en-US" sz="2400" dirty="0" smtClean="0"/>
          </a:p>
          <a:p>
            <a:pPr eaLnBrk="1" hangingPunct="1">
              <a:buClr>
                <a:schemeClr val="tx1"/>
              </a:buClr>
            </a:pPr>
            <a:r>
              <a:rPr lang="en-US" altLang="en-US" sz="2400" dirty="0" smtClean="0"/>
              <a:t>Update methods:</a:t>
            </a:r>
          </a:p>
          <a:p>
            <a:pPr lvl="1" eaLnBrk="1" hangingPunct="1"/>
            <a:r>
              <a:rPr lang="en-US" altLang="en-US" sz="2000" dirty="0" err="1" smtClean="0">
                <a:solidFill>
                  <a:srgbClr val="FF0000"/>
                </a:solidFill>
              </a:rPr>
              <a:t>replaceElement</a:t>
            </a:r>
            <a:r>
              <a:rPr lang="en-US" altLang="en-US" sz="2000" dirty="0" smtClean="0">
                <a:solidFill>
                  <a:srgbClr val="FF0000"/>
                </a:solidFill>
              </a:rPr>
              <a:t>(p, o), </a:t>
            </a:r>
            <a:r>
              <a:rPr lang="en-US" altLang="en-US" sz="2000" dirty="0" err="1" smtClean="0">
                <a:solidFill>
                  <a:srgbClr val="FF0000"/>
                </a:solidFill>
              </a:rPr>
              <a:t>swapElements</a:t>
            </a:r>
            <a:r>
              <a:rPr lang="en-US" altLang="en-US" sz="2000" dirty="0" smtClean="0">
                <a:solidFill>
                  <a:srgbClr val="FF0000"/>
                </a:solidFill>
              </a:rPr>
              <a:t>(p, q) </a:t>
            </a:r>
          </a:p>
          <a:p>
            <a:pPr lvl="1" eaLnBrk="1" hangingPunct="1"/>
            <a:r>
              <a:rPr lang="en-US" altLang="en-US" sz="2000" dirty="0" err="1" smtClean="0">
                <a:solidFill>
                  <a:srgbClr val="FF0000"/>
                </a:solidFill>
              </a:rPr>
              <a:t>insertBefore</a:t>
            </a:r>
            <a:r>
              <a:rPr lang="en-US" altLang="en-US" sz="2000" dirty="0" smtClean="0">
                <a:solidFill>
                  <a:srgbClr val="FF0000"/>
                </a:solidFill>
              </a:rPr>
              <a:t>(p, o), </a:t>
            </a:r>
            <a:r>
              <a:rPr lang="en-US" altLang="en-US" sz="2000" dirty="0" err="1" smtClean="0">
                <a:solidFill>
                  <a:srgbClr val="FF0000"/>
                </a:solidFill>
              </a:rPr>
              <a:t>insertAfter</a:t>
            </a:r>
            <a:r>
              <a:rPr lang="en-US" altLang="en-US" sz="2000" dirty="0" smtClean="0">
                <a:solidFill>
                  <a:srgbClr val="FF0000"/>
                </a:solidFill>
              </a:rPr>
              <a:t>(p, o),</a:t>
            </a:r>
          </a:p>
          <a:p>
            <a:pPr lvl="1" eaLnBrk="1" hangingPunct="1"/>
            <a:r>
              <a:rPr lang="en-US" altLang="en-US" sz="2000" dirty="0" err="1" smtClean="0">
                <a:solidFill>
                  <a:srgbClr val="FF0000"/>
                </a:solidFill>
              </a:rPr>
              <a:t>insertFirst</a:t>
            </a:r>
            <a:r>
              <a:rPr lang="en-US" altLang="en-US" sz="2000" dirty="0" smtClean="0">
                <a:solidFill>
                  <a:srgbClr val="FF0000"/>
                </a:solidFill>
              </a:rPr>
              <a:t>(o), </a:t>
            </a:r>
            <a:r>
              <a:rPr lang="en-US" altLang="en-US" sz="2000" dirty="0" err="1" smtClean="0">
                <a:solidFill>
                  <a:srgbClr val="FF0000"/>
                </a:solidFill>
              </a:rPr>
              <a:t>insertLast</a:t>
            </a:r>
            <a:r>
              <a:rPr lang="en-US" altLang="en-US" sz="2000" dirty="0" smtClean="0">
                <a:solidFill>
                  <a:srgbClr val="FF0000"/>
                </a:solidFill>
              </a:rPr>
              <a:t>(o)</a:t>
            </a:r>
          </a:p>
          <a:p>
            <a:pPr lvl="1" eaLnBrk="1" hangingPunct="1"/>
            <a:r>
              <a:rPr lang="en-US" altLang="en-US" sz="2000" dirty="0" smtClean="0">
                <a:solidFill>
                  <a:srgbClr val="FF0000"/>
                </a:solidFill>
              </a:rPr>
              <a:t>remove(p)</a:t>
            </a:r>
          </a:p>
        </p:txBody>
      </p:sp>
      <p:sp>
        <p:nvSpPr>
          <p:cNvPr id="2" name="TextBox 1"/>
          <p:cNvSpPr txBox="1"/>
          <p:nvPr/>
        </p:nvSpPr>
        <p:spPr>
          <a:xfrm rot="21114857">
            <a:off x="1453930" y="2560002"/>
            <a:ext cx="6174062" cy="156966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This is NOT a linked list description</a:t>
            </a:r>
          </a:p>
          <a:p>
            <a:endParaRPr lang="en-US" sz="3200" dirty="0"/>
          </a:p>
          <a:p>
            <a:r>
              <a:rPr lang="en-US" sz="3200" dirty="0" smtClean="0"/>
              <a:t>It is a LIST Abstract Data Type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975010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List ADT</a:t>
            </a:r>
          </a:p>
        </p:txBody>
      </p:sp>
      <p:sp>
        <p:nvSpPr>
          <p:cNvPr id="4813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72400" cy="46482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Query methods: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isFirst</a:t>
            </a:r>
            <a:r>
              <a:rPr lang="en-US" dirty="0" smtClean="0">
                <a:solidFill>
                  <a:srgbClr val="FF0000"/>
                </a:solidFill>
              </a:rPr>
              <a:t>(p),  </a:t>
            </a:r>
            <a:r>
              <a:rPr lang="en-US" dirty="0" err="1" smtClean="0">
                <a:solidFill>
                  <a:srgbClr val="FF0000"/>
                </a:solidFill>
              </a:rPr>
              <a:t>isLast</a:t>
            </a:r>
            <a:r>
              <a:rPr lang="en-US" dirty="0" smtClean="0">
                <a:solidFill>
                  <a:srgbClr val="FF0000"/>
                </a:solidFill>
              </a:rPr>
              <a:t>(p) </a:t>
            </a:r>
            <a:r>
              <a:rPr lang="en-US" dirty="0" smtClean="0"/>
              <a:t>: 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return </a:t>
            </a:r>
            <a:r>
              <a:rPr lang="en-US" dirty="0" err="1" smtClean="0"/>
              <a:t>boolean</a:t>
            </a:r>
            <a:r>
              <a:rPr lang="en-US" dirty="0" smtClean="0"/>
              <a:t> indicating if the given position is the first or last, respectively.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err="1" smtClean="0"/>
              <a:t>Accessor</a:t>
            </a:r>
            <a:r>
              <a:rPr lang="en-US" dirty="0" smtClean="0"/>
              <a:t> methods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rgbClr val="FF0000"/>
                </a:solidFill>
              </a:rPr>
              <a:t>first(), last()</a:t>
            </a:r>
            <a:r>
              <a:rPr lang="en-US" dirty="0" smtClean="0"/>
              <a:t>: 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return the position of the first or last, resp., element of S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an error occurs if S is empty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dirty="0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rgbClr val="FF0000"/>
                </a:solidFill>
              </a:rPr>
              <a:t>before(p), after(p)</a:t>
            </a:r>
            <a:r>
              <a:rPr lang="en-US" dirty="0" smtClean="0"/>
              <a:t>: 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return the position of the element of S preceding or following, respectively, the one at position p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an error occurs if S is empty, or p is the first or last, resp., position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391400" y="4114800"/>
            <a:ext cx="1298753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S is the list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45339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List ADT</a:t>
            </a:r>
          </a:p>
        </p:txBody>
      </p:sp>
      <p:sp>
        <p:nvSpPr>
          <p:cNvPr id="21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772400" cy="5029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800" dirty="0" smtClean="0"/>
              <a:t>Update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err="1" smtClean="0">
                <a:solidFill>
                  <a:srgbClr val="FF0000"/>
                </a:solidFill>
              </a:rPr>
              <a:t>replaceElement</a:t>
            </a:r>
            <a:r>
              <a:rPr lang="en-US" altLang="en-US" sz="2400" dirty="0" smtClean="0">
                <a:solidFill>
                  <a:srgbClr val="FF0000"/>
                </a:solidFill>
              </a:rPr>
              <a:t>(p, o)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 smtClean="0"/>
              <a:t>Replace the element at position p with e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err="1" smtClean="0">
                <a:solidFill>
                  <a:srgbClr val="FF0000"/>
                </a:solidFill>
              </a:rPr>
              <a:t>swapElements</a:t>
            </a:r>
            <a:r>
              <a:rPr lang="en-US" altLang="en-US" sz="2400" dirty="0" smtClean="0">
                <a:solidFill>
                  <a:srgbClr val="FF0000"/>
                </a:solidFill>
              </a:rPr>
              <a:t>(p, q) 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 smtClean="0"/>
              <a:t>Swap the elements stored at positions p &amp; q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err="1" smtClean="0">
                <a:solidFill>
                  <a:srgbClr val="FF0000"/>
                </a:solidFill>
              </a:rPr>
              <a:t>insertBefore</a:t>
            </a:r>
            <a:r>
              <a:rPr lang="en-US" altLang="en-US" sz="2400" dirty="0" smtClean="0">
                <a:solidFill>
                  <a:srgbClr val="FF0000"/>
                </a:solidFill>
              </a:rPr>
              <a:t>(p, o), </a:t>
            </a:r>
            <a:r>
              <a:rPr lang="en-US" altLang="en-US" sz="2400" dirty="0" err="1" smtClean="0">
                <a:solidFill>
                  <a:srgbClr val="FF0000"/>
                </a:solidFill>
              </a:rPr>
              <a:t>insertAfter</a:t>
            </a:r>
            <a:r>
              <a:rPr lang="en-US" altLang="en-US" sz="2400" dirty="0" smtClean="0">
                <a:solidFill>
                  <a:srgbClr val="FF0000"/>
                </a:solidFill>
              </a:rPr>
              <a:t>(p, o)</a:t>
            </a:r>
            <a:r>
              <a:rPr lang="en-US" altLang="en-US" sz="2400" dirty="0" smtClean="0"/>
              <a:t>,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 smtClean="0"/>
              <a:t>Insert a new element o into S before or after, resp., position p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 smtClean="0"/>
              <a:t>Output: position of the newly inserted element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err="1" smtClean="0">
                <a:solidFill>
                  <a:srgbClr val="FF0000"/>
                </a:solidFill>
              </a:rPr>
              <a:t>insertFirst</a:t>
            </a:r>
            <a:r>
              <a:rPr lang="en-US" altLang="en-US" sz="2400" dirty="0" smtClean="0">
                <a:solidFill>
                  <a:srgbClr val="FF0000"/>
                </a:solidFill>
              </a:rPr>
              <a:t>(o), </a:t>
            </a:r>
            <a:r>
              <a:rPr lang="en-US" altLang="en-US" sz="2400" dirty="0" err="1" smtClean="0">
                <a:solidFill>
                  <a:srgbClr val="FF0000"/>
                </a:solidFill>
              </a:rPr>
              <a:t>insertLast</a:t>
            </a:r>
            <a:r>
              <a:rPr lang="en-US" altLang="en-US" sz="2400" dirty="0" smtClean="0">
                <a:solidFill>
                  <a:srgbClr val="FF0000"/>
                </a:solidFill>
              </a:rPr>
              <a:t>(o)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 smtClean="0"/>
              <a:t>Insert a new element o into S as the first or last, resp., element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 smtClean="0"/>
              <a:t>Output: position of the newly inserted element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FF0000"/>
                </a:solidFill>
              </a:rPr>
              <a:t>remove(p)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 smtClean="0"/>
              <a:t>Remove the element at position p from 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39000" y="5257800"/>
            <a:ext cx="1298753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S is the list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89291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Exercises Follow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are about to see 2 exercises</a:t>
            </a:r>
          </a:p>
          <a:p>
            <a:endParaRPr lang="en-US" dirty="0" smtClean="0"/>
          </a:p>
          <a:p>
            <a:r>
              <a:rPr lang="en-US" dirty="0"/>
              <a:t>M</a:t>
            </a:r>
            <a:r>
              <a:rPr lang="en-US" dirty="0" smtClean="0"/>
              <a:t>ostly a compare and contrast exercise set</a:t>
            </a:r>
          </a:p>
          <a:p>
            <a:pPr lvl="1"/>
            <a:r>
              <a:rPr lang="en-US" dirty="0" smtClean="0"/>
              <a:t>Think about run times too</a:t>
            </a:r>
          </a:p>
          <a:p>
            <a:endParaRPr lang="en-US" dirty="0"/>
          </a:p>
          <a:p>
            <a:r>
              <a:rPr lang="en-US" dirty="0" smtClean="0"/>
              <a:t>This is a group discussion activity</a:t>
            </a:r>
          </a:p>
          <a:p>
            <a:endParaRPr lang="en-US" dirty="0" smtClean="0"/>
          </a:p>
          <a:p>
            <a:r>
              <a:rPr lang="en-US" dirty="0" smtClean="0"/>
              <a:t>Elect someone in your group to capture what is talked about in a MS-Word or text document</a:t>
            </a:r>
          </a:p>
          <a:p>
            <a:pPr lvl="1"/>
            <a:r>
              <a:rPr lang="en-US" dirty="0" smtClean="0"/>
              <a:t>Randomly selected groups will present </a:t>
            </a:r>
            <a:r>
              <a:rPr lang="en-US" dirty="0" smtClean="0"/>
              <a:t>their findings </a:t>
            </a:r>
            <a:r>
              <a:rPr lang="en-US" dirty="0" smtClean="0"/>
              <a:t>at conclusion of each exercise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07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Exercise 1 of 2</a:t>
            </a:r>
          </a:p>
        </p:txBody>
      </p:sp>
      <p:sp>
        <p:nvSpPr>
          <p:cNvPr id="225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15626" y="1151123"/>
            <a:ext cx="8371174" cy="197307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700" dirty="0" smtClean="0"/>
              <a:t>Describe how to implement the following list ADT operations </a:t>
            </a:r>
            <a:r>
              <a:rPr lang="en-US" altLang="en-US" sz="2700" b="1" dirty="0" smtClean="0">
                <a:solidFill>
                  <a:srgbClr val="FF0000"/>
                </a:solidFill>
              </a:rPr>
              <a:t>using a singly-linked list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list ADT operations: </a:t>
            </a: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</a:rPr>
              <a:t>first(), last(), before(p), after(p)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For each operation, explain how it is implemented and provide the running time</a:t>
            </a:r>
          </a:p>
        </p:txBody>
      </p:sp>
      <p:sp>
        <p:nvSpPr>
          <p:cNvPr id="22550" name="Line 16"/>
          <p:cNvSpPr>
            <a:spLocks noChangeShapeType="1"/>
          </p:cNvSpPr>
          <p:nvPr/>
        </p:nvSpPr>
        <p:spPr bwMode="auto">
          <a:xfrm>
            <a:off x="1654029" y="4789203"/>
            <a:ext cx="271350" cy="33930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2" name="Line 16"/>
          <p:cNvSpPr>
            <a:spLocks noChangeShapeType="1"/>
          </p:cNvSpPr>
          <p:nvPr/>
        </p:nvSpPr>
        <p:spPr bwMode="auto">
          <a:xfrm flipH="1">
            <a:off x="6470498" y="4789203"/>
            <a:ext cx="821118" cy="407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3" name="Text Box 13"/>
          <p:cNvSpPr txBox="1">
            <a:spLocks noChangeArrowheads="1"/>
          </p:cNvSpPr>
          <p:nvPr/>
        </p:nvSpPr>
        <p:spPr bwMode="auto">
          <a:xfrm>
            <a:off x="7106209" y="4449901"/>
            <a:ext cx="582273" cy="329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dirty="0">
                <a:latin typeface="Calibri" pitchFamily="34" charset="0"/>
              </a:rPr>
              <a:t>tail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857541" y="5196366"/>
            <a:ext cx="6075705" cy="1229972"/>
            <a:chOff x="1857541" y="5196366"/>
            <a:chExt cx="6075705" cy="1229972"/>
          </a:xfrm>
        </p:grpSpPr>
        <p:sp>
          <p:nvSpPr>
            <p:cNvPr id="22535" name="Rectangle 12"/>
            <p:cNvSpPr>
              <a:spLocks noChangeArrowheads="1"/>
            </p:cNvSpPr>
            <p:nvPr/>
          </p:nvSpPr>
          <p:spPr bwMode="auto">
            <a:xfrm>
              <a:off x="1983324" y="5196366"/>
              <a:ext cx="472037" cy="472196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22536" name="Rectangle 14"/>
            <p:cNvSpPr>
              <a:spLocks noChangeArrowheads="1"/>
            </p:cNvSpPr>
            <p:nvPr/>
          </p:nvSpPr>
          <p:spPr bwMode="auto">
            <a:xfrm>
              <a:off x="2455361" y="5196366"/>
              <a:ext cx="470623" cy="472196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22537" name="Line 15"/>
            <p:cNvSpPr>
              <a:spLocks noChangeShapeType="1"/>
            </p:cNvSpPr>
            <p:nvPr/>
          </p:nvSpPr>
          <p:spPr bwMode="auto">
            <a:xfrm>
              <a:off x="2219342" y="5432465"/>
              <a:ext cx="0" cy="70688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538" name="Line 16"/>
            <p:cNvSpPr>
              <a:spLocks noChangeShapeType="1"/>
            </p:cNvSpPr>
            <p:nvPr/>
          </p:nvSpPr>
          <p:spPr bwMode="auto">
            <a:xfrm flipV="1">
              <a:off x="2689966" y="5432465"/>
              <a:ext cx="7080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539" name="Rectangle 17"/>
            <p:cNvSpPr>
              <a:spLocks noChangeArrowheads="1"/>
            </p:cNvSpPr>
            <p:nvPr/>
          </p:nvSpPr>
          <p:spPr bwMode="auto">
            <a:xfrm>
              <a:off x="3398020" y="5196366"/>
              <a:ext cx="470624" cy="472196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22540" name="Rectangle 18"/>
            <p:cNvSpPr>
              <a:spLocks noChangeArrowheads="1"/>
            </p:cNvSpPr>
            <p:nvPr/>
          </p:nvSpPr>
          <p:spPr bwMode="auto">
            <a:xfrm>
              <a:off x="3868644" y="5196366"/>
              <a:ext cx="472037" cy="472196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22541" name="Line 19"/>
            <p:cNvSpPr>
              <a:spLocks noChangeShapeType="1"/>
            </p:cNvSpPr>
            <p:nvPr/>
          </p:nvSpPr>
          <p:spPr bwMode="auto">
            <a:xfrm flipV="1">
              <a:off x="4104662" y="5432465"/>
              <a:ext cx="7066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542" name="Rectangle 20"/>
            <p:cNvSpPr>
              <a:spLocks noChangeArrowheads="1"/>
            </p:cNvSpPr>
            <p:nvPr/>
          </p:nvSpPr>
          <p:spPr bwMode="auto">
            <a:xfrm>
              <a:off x="4811303" y="5196366"/>
              <a:ext cx="472037" cy="472196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22543" name="Rectangle 21"/>
            <p:cNvSpPr>
              <a:spLocks noChangeArrowheads="1"/>
            </p:cNvSpPr>
            <p:nvPr/>
          </p:nvSpPr>
          <p:spPr bwMode="auto">
            <a:xfrm>
              <a:off x="5283340" y="5196366"/>
              <a:ext cx="472037" cy="472196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22544" name="Line 22"/>
            <p:cNvSpPr>
              <a:spLocks noChangeShapeType="1"/>
            </p:cNvSpPr>
            <p:nvPr/>
          </p:nvSpPr>
          <p:spPr bwMode="auto">
            <a:xfrm flipV="1">
              <a:off x="5519358" y="5432465"/>
              <a:ext cx="7066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545" name="Line 27"/>
            <p:cNvSpPr>
              <a:spLocks noChangeShapeType="1"/>
            </p:cNvSpPr>
            <p:nvPr/>
          </p:nvSpPr>
          <p:spPr bwMode="auto">
            <a:xfrm>
              <a:off x="3634039" y="5432465"/>
              <a:ext cx="0" cy="70688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546" name="Line 29"/>
            <p:cNvSpPr>
              <a:spLocks noChangeShapeType="1"/>
            </p:cNvSpPr>
            <p:nvPr/>
          </p:nvSpPr>
          <p:spPr bwMode="auto">
            <a:xfrm>
              <a:off x="5047322" y="5432465"/>
              <a:ext cx="0" cy="70688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547" name="Text Box 13"/>
            <p:cNvSpPr txBox="1">
              <a:spLocks noChangeArrowheads="1"/>
            </p:cNvSpPr>
            <p:nvPr/>
          </p:nvSpPr>
          <p:spPr bwMode="auto">
            <a:xfrm>
              <a:off x="1857541" y="6132276"/>
              <a:ext cx="734907" cy="285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chemeClr val="tx2"/>
                  </a:solidFill>
                  <a:latin typeface="Calibri" pitchFamily="34" charset="0"/>
                </a:rPr>
                <a:t>Leonard</a:t>
              </a:r>
            </a:p>
          </p:txBody>
        </p:sp>
        <p:sp>
          <p:nvSpPr>
            <p:cNvPr id="22548" name="Text Box 26"/>
            <p:cNvSpPr txBox="1">
              <a:spLocks noChangeArrowheads="1"/>
            </p:cNvSpPr>
            <p:nvPr/>
          </p:nvSpPr>
          <p:spPr bwMode="auto">
            <a:xfrm>
              <a:off x="3273651" y="6132276"/>
              <a:ext cx="732081" cy="285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chemeClr val="tx2"/>
                  </a:solidFill>
                  <a:latin typeface="Calibri" pitchFamily="34" charset="0"/>
                </a:rPr>
                <a:t>Sheldon</a:t>
              </a:r>
            </a:p>
          </p:txBody>
        </p:sp>
        <p:sp>
          <p:nvSpPr>
            <p:cNvPr id="22549" name="Text Box 28"/>
            <p:cNvSpPr txBox="1">
              <a:spLocks noChangeArrowheads="1"/>
            </p:cNvSpPr>
            <p:nvPr/>
          </p:nvSpPr>
          <p:spPr bwMode="auto">
            <a:xfrm>
              <a:off x="4696828" y="6132276"/>
              <a:ext cx="713708" cy="285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chemeClr val="tx2"/>
                  </a:solidFill>
                  <a:latin typeface="Calibri" pitchFamily="34" charset="0"/>
                </a:rPr>
                <a:t>Howard</a:t>
              </a:r>
            </a:p>
          </p:txBody>
        </p:sp>
        <p:sp>
          <p:nvSpPr>
            <p:cNvPr id="22554" name="Rectangle 23"/>
            <p:cNvSpPr>
              <a:spLocks noChangeArrowheads="1"/>
            </p:cNvSpPr>
            <p:nvPr/>
          </p:nvSpPr>
          <p:spPr bwMode="auto">
            <a:xfrm>
              <a:off x="6231653" y="5204849"/>
              <a:ext cx="470623" cy="470783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22555" name="Rectangle 24"/>
            <p:cNvSpPr>
              <a:spLocks noChangeArrowheads="1"/>
            </p:cNvSpPr>
            <p:nvPr/>
          </p:nvSpPr>
          <p:spPr bwMode="auto">
            <a:xfrm>
              <a:off x="6702276" y="5204849"/>
              <a:ext cx="472037" cy="470783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22556" name="Line 25"/>
            <p:cNvSpPr>
              <a:spLocks noChangeShapeType="1"/>
            </p:cNvSpPr>
            <p:nvPr/>
          </p:nvSpPr>
          <p:spPr bwMode="auto">
            <a:xfrm flipV="1">
              <a:off x="6938295" y="5439533"/>
              <a:ext cx="7066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557" name="Line 31"/>
            <p:cNvSpPr>
              <a:spLocks noChangeShapeType="1"/>
            </p:cNvSpPr>
            <p:nvPr/>
          </p:nvSpPr>
          <p:spPr bwMode="auto">
            <a:xfrm>
              <a:off x="6467671" y="5439533"/>
              <a:ext cx="0" cy="70829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558" name="Text Box 32"/>
            <p:cNvSpPr txBox="1">
              <a:spLocks noChangeArrowheads="1"/>
            </p:cNvSpPr>
            <p:nvPr/>
          </p:nvSpPr>
          <p:spPr bwMode="auto">
            <a:xfrm>
              <a:off x="7620910" y="5286847"/>
              <a:ext cx="312336" cy="295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b="1">
                  <a:solidFill>
                    <a:srgbClr val="0000FF"/>
                  </a:solidFill>
                  <a:latin typeface="Calibri" pitchFamily="34" charset="0"/>
                  <a:sym typeface="Symbol" charset="2"/>
                </a:rPr>
                <a:t></a:t>
              </a:r>
              <a:endParaRPr lang="en-US" altLang="en-US" b="1">
                <a:solidFill>
                  <a:srgbClr val="0000FF"/>
                </a:solidFill>
                <a:latin typeface="Calibri" pitchFamily="34" charset="0"/>
              </a:endParaRPr>
            </a:p>
          </p:txBody>
        </p:sp>
        <p:sp>
          <p:nvSpPr>
            <p:cNvPr id="22559" name="Text Box 30"/>
            <p:cNvSpPr txBox="1">
              <a:spLocks noChangeArrowheads="1"/>
            </p:cNvSpPr>
            <p:nvPr/>
          </p:nvSpPr>
          <p:spPr bwMode="auto">
            <a:xfrm>
              <a:off x="6289597" y="6140758"/>
              <a:ext cx="367454" cy="285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chemeClr val="tx2"/>
                  </a:solidFill>
                  <a:latin typeface="Calibri" pitchFamily="34" charset="0"/>
                </a:rPr>
                <a:t>Raj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170643" y="2908186"/>
            <a:ext cx="5827019" cy="1737896"/>
            <a:chOff x="1170643" y="2908186"/>
            <a:chExt cx="5827019" cy="1737896"/>
          </a:xfrm>
        </p:grpSpPr>
        <p:sp>
          <p:nvSpPr>
            <p:cNvPr id="22532" name="Rectangle 3" descr="Rectangle: Click to edit Master text styles&#10;Second level&#10;Third level&#10;Fourth level&#10;Fifth level"/>
            <p:cNvSpPr txBox="1">
              <a:spLocks noChangeArrowheads="1"/>
            </p:cNvSpPr>
            <p:nvPr/>
          </p:nvSpPr>
          <p:spPr bwMode="auto">
            <a:xfrm>
              <a:off x="1666384" y="3181216"/>
              <a:ext cx="3200400" cy="14648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2160" tIns="46080" rIns="92160" bIns="46080"/>
            <a:lstStyle>
              <a:lvl1pPr marL="258763" indent="-258763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617538" indent="-1778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ts val="600"/>
                </a:spcBef>
                <a:buClr>
                  <a:schemeClr val="tx1"/>
                </a:buClr>
                <a:buFont typeface="Arial" charset="0"/>
                <a:buChar char="•"/>
              </a:pPr>
              <a:r>
                <a:rPr lang="en-US" altLang="en-US" dirty="0">
                  <a:solidFill>
                    <a:schemeClr val="accent2"/>
                  </a:solidFill>
                  <a:latin typeface="Calibri" pitchFamily="34" charset="0"/>
                </a:rPr>
                <a:t>A </a:t>
              </a:r>
              <a:r>
                <a:rPr lang="en-US" altLang="en-US" b="1" u="sng" dirty="0">
                  <a:solidFill>
                    <a:schemeClr val="accent2"/>
                  </a:solidFill>
                  <a:latin typeface="Calibri" pitchFamily="34" charset="0"/>
                </a:rPr>
                <a:t>singly linked list </a:t>
              </a:r>
              <a:r>
                <a:rPr lang="en-US" altLang="en-US" dirty="0">
                  <a:solidFill>
                    <a:schemeClr val="accent2"/>
                  </a:solidFill>
                  <a:latin typeface="Calibri" pitchFamily="34" charset="0"/>
                </a:rPr>
                <a:t>consists of a sequence of nodes</a:t>
              </a:r>
            </a:p>
            <a:p>
              <a:pPr eaLnBrk="1" hangingPunct="1">
                <a:lnSpc>
                  <a:spcPct val="90000"/>
                </a:lnSpc>
                <a:spcBef>
                  <a:spcPts val="600"/>
                </a:spcBef>
                <a:buClr>
                  <a:schemeClr val="tx1"/>
                </a:buClr>
                <a:buFont typeface="Arial" charset="0"/>
                <a:buChar char="•"/>
              </a:pPr>
              <a:r>
                <a:rPr lang="en-US" altLang="en-US" dirty="0">
                  <a:solidFill>
                    <a:schemeClr val="accent2"/>
                  </a:solidFill>
                  <a:latin typeface="Calibri" pitchFamily="34" charset="0"/>
                </a:rPr>
                <a:t>Each node stores</a:t>
              </a:r>
            </a:p>
            <a:p>
              <a:pPr lvl="1" eaLnBrk="1" hangingPunct="1">
                <a:lnSpc>
                  <a:spcPct val="90000"/>
                </a:lnSpc>
                <a:buClr>
                  <a:srgbClr val="000066"/>
                </a:buClr>
                <a:buFont typeface="Arial" charset="0"/>
                <a:buChar char="•"/>
              </a:pPr>
              <a:r>
                <a:rPr lang="en-US" altLang="en-US" sz="1600" dirty="0">
                  <a:solidFill>
                    <a:schemeClr val="accent2"/>
                  </a:solidFill>
                  <a:latin typeface="Calibri" pitchFamily="34" charset="0"/>
                </a:rPr>
                <a:t>element</a:t>
              </a:r>
            </a:p>
            <a:p>
              <a:pPr lvl="1" eaLnBrk="1" hangingPunct="1">
                <a:lnSpc>
                  <a:spcPct val="90000"/>
                </a:lnSpc>
                <a:buClr>
                  <a:srgbClr val="000066"/>
                </a:buClr>
                <a:buFont typeface="Arial" charset="0"/>
                <a:buChar char="•"/>
              </a:pPr>
              <a:r>
                <a:rPr lang="en-US" altLang="en-US" sz="1600" dirty="0">
                  <a:solidFill>
                    <a:schemeClr val="accent2"/>
                  </a:solidFill>
                  <a:latin typeface="Calibri" pitchFamily="34" charset="0"/>
                </a:rPr>
                <a:t>link to the next node</a:t>
              </a:r>
              <a:endParaRPr lang="en-US" altLang="en-US" dirty="0">
                <a:solidFill>
                  <a:schemeClr val="accent2"/>
                </a:solidFill>
                <a:latin typeface="Calibri" pitchFamily="34" charset="0"/>
              </a:endParaRPr>
            </a:p>
          </p:txBody>
        </p:sp>
        <p:grpSp>
          <p:nvGrpSpPr>
            <p:cNvPr id="22533" name="Group 7"/>
            <p:cNvGrpSpPr>
              <a:grpSpLocks/>
            </p:cNvGrpSpPr>
            <p:nvPr/>
          </p:nvGrpSpPr>
          <p:grpSpPr bwMode="auto">
            <a:xfrm>
              <a:off x="5052974" y="2908186"/>
              <a:ext cx="1944688" cy="1719263"/>
              <a:chOff x="5181600" y="1828800"/>
              <a:chExt cx="2650546" cy="2133600"/>
            </a:xfrm>
          </p:grpSpPr>
          <p:sp>
            <p:nvSpPr>
              <p:cNvPr id="22560" name="Rectangle 4"/>
              <p:cNvSpPr>
                <a:spLocks noChangeArrowheads="1"/>
              </p:cNvSpPr>
              <p:nvPr/>
            </p:nvSpPr>
            <p:spPr bwMode="auto">
              <a:xfrm>
                <a:off x="5486400" y="2133600"/>
                <a:ext cx="609600" cy="60960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itchFamily="34" charset="0"/>
                </a:endParaRPr>
              </a:p>
            </p:txBody>
          </p:sp>
          <p:sp>
            <p:nvSpPr>
              <p:cNvPr id="22561" name="Text Box 5"/>
              <p:cNvSpPr txBox="1">
                <a:spLocks noChangeArrowheads="1"/>
              </p:cNvSpPr>
              <p:nvPr/>
            </p:nvSpPr>
            <p:spPr bwMode="auto">
              <a:xfrm>
                <a:off x="6934201" y="1981200"/>
                <a:ext cx="669924" cy="330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1200">
                    <a:solidFill>
                      <a:srgbClr val="0000FF"/>
                    </a:solidFill>
                    <a:latin typeface="Calibri" pitchFamily="34" charset="0"/>
                  </a:rPr>
                  <a:t>next</a:t>
                </a:r>
              </a:p>
            </p:txBody>
          </p:sp>
          <p:sp>
            <p:nvSpPr>
              <p:cNvPr id="22562" name="Text Box 6"/>
              <p:cNvSpPr txBox="1">
                <a:spLocks noChangeArrowheads="1"/>
              </p:cNvSpPr>
              <p:nvPr/>
            </p:nvSpPr>
            <p:spPr bwMode="auto">
              <a:xfrm>
                <a:off x="5428263" y="3438358"/>
                <a:ext cx="949869" cy="3664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1400">
                    <a:solidFill>
                      <a:srgbClr val="0D21FF"/>
                    </a:solidFill>
                    <a:latin typeface="Calibri" pitchFamily="34" charset="0"/>
                  </a:rPr>
                  <a:t>elem</a:t>
                </a:r>
              </a:p>
            </p:txBody>
          </p:sp>
          <p:sp>
            <p:nvSpPr>
              <p:cNvPr id="22563" name="Text Box 7"/>
              <p:cNvSpPr txBox="1">
                <a:spLocks noChangeArrowheads="1"/>
              </p:cNvSpPr>
              <p:nvPr/>
            </p:nvSpPr>
            <p:spPr bwMode="auto">
              <a:xfrm>
                <a:off x="6620456" y="3352801"/>
                <a:ext cx="1211690" cy="546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400">
                    <a:solidFill>
                      <a:srgbClr val="0000FF"/>
                    </a:solidFill>
                    <a:latin typeface="Calibri" pitchFamily="34" charset="0"/>
                  </a:rPr>
                  <a:t>node</a:t>
                </a:r>
              </a:p>
            </p:txBody>
          </p:sp>
          <p:sp>
            <p:nvSpPr>
              <p:cNvPr id="22564" name="AutoShape 8"/>
              <p:cNvSpPr>
                <a:spLocks noChangeArrowheads="1"/>
              </p:cNvSpPr>
              <p:nvPr/>
            </p:nvSpPr>
            <p:spPr bwMode="auto">
              <a:xfrm>
                <a:off x="5181600" y="1828800"/>
                <a:ext cx="2590800" cy="213360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itchFamily="34" charset="0"/>
                </a:endParaRPr>
              </a:p>
            </p:txBody>
          </p:sp>
          <p:sp>
            <p:nvSpPr>
              <p:cNvPr id="22565" name="Rectangle 9"/>
              <p:cNvSpPr>
                <a:spLocks noChangeArrowheads="1"/>
              </p:cNvSpPr>
              <p:nvPr/>
            </p:nvSpPr>
            <p:spPr bwMode="auto">
              <a:xfrm>
                <a:off x="6096000" y="2133600"/>
                <a:ext cx="609600" cy="60960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itchFamily="34" charset="0"/>
                </a:endParaRPr>
              </a:p>
            </p:txBody>
          </p:sp>
          <p:sp>
            <p:nvSpPr>
              <p:cNvPr id="22566" name="Line 10"/>
              <p:cNvSpPr>
                <a:spLocks noChangeShapeType="1"/>
              </p:cNvSpPr>
              <p:nvPr/>
            </p:nvSpPr>
            <p:spPr bwMode="auto">
              <a:xfrm>
                <a:off x="5791200" y="2438400"/>
                <a:ext cx="0" cy="91440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567" name="Line 11"/>
              <p:cNvSpPr>
                <a:spLocks noChangeShapeType="1"/>
              </p:cNvSpPr>
              <p:nvPr/>
            </p:nvSpPr>
            <p:spPr bwMode="auto">
              <a:xfrm flipV="1">
                <a:off x="6400800" y="2438400"/>
                <a:ext cx="9144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 rot="18872148">
              <a:off x="895407" y="3678511"/>
              <a:ext cx="827471" cy="2769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Castellar" panose="020A0402060406010301" pitchFamily="18" charset="0"/>
                </a:rPr>
                <a:t>Recall</a:t>
              </a:r>
              <a:endParaRPr lang="en-US" sz="1200" dirty="0">
                <a:latin typeface="Castellar" panose="020A0402060406010301" pitchFamily="18" charset="0"/>
              </a:endParaRPr>
            </a:p>
          </p:txBody>
        </p:sp>
      </p:grpSp>
      <p:sp>
        <p:nvSpPr>
          <p:cNvPr id="22551" name="Text Box 13"/>
          <p:cNvSpPr txBox="1">
            <a:spLocks noChangeArrowheads="1"/>
          </p:cNvSpPr>
          <p:nvPr/>
        </p:nvSpPr>
        <p:spPr bwMode="auto">
          <a:xfrm>
            <a:off x="1391158" y="4449901"/>
            <a:ext cx="582273" cy="329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dirty="0">
                <a:latin typeface="Calibri" pitchFamily="34" charset="0"/>
              </a:rPr>
              <a:t>head</a:t>
            </a:r>
          </a:p>
        </p:txBody>
      </p:sp>
    </p:spTree>
    <p:extLst>
      <p:ext uri="{BB962C8B-B14F-4D97-AF65-F5344CB8AC3E}">
        <p14:creationId xmlns:p14="http://schemas.microsoft.com/office/powerpoint/2010/main" val="20237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0" grpId="0" animBg="1"/>
      <p:bldP spid="22552" grpId="0" animBg="1"/>
      <p:bldP spid="22553" grpId="0"/>
      <p:bldP spid="2255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Content Placeholder 127"/>
          <p:cNvSpPr>
            <a:spLocks noGrp="1"/>
          </p:cNvSpPr>
          <p:nvPr>
            <p:ph idx="1"/>
          </p:nvPr>
        </p:nvSpPr>
        <p:spPr>
          <a:xfrm>
            <a:off x="457200" y="1600201"/>
            <a:ext cx="7977188" cy="1181100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Exercise 2 of 2</a:t>
            </a:r>
          </a:p>
        </p:txBody>
      </p:sp>
      <p:sp>
        <p:nvSpPr>
          <p:cNvPr id="23561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407968" y="1143000"/>
            <a:ext cx="8048625" cy="2133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altLang="en-US" sz="2700" dirty="0">
                <a:latin typeface="Calibri" pitchFamily="34" charset="0"/>
              </a:rPr>
              <a:t>Describe how to implement the following list ADT operations </a:t>
            </a:r>
            <a:r>
              <a:rPr lang="en-US" altLang="en-US" sz="2700" b="1" dirty="0">
                <a:solidFill>
                  <a:srgbClr val="FF0000"/>
                </a:solidFill>
                <a:latin typeface="Calibri" pitchFamily="34" charset="0"/>
              </a:rPr>
              <a:t>using a doubly-linked list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en-US" altLang="en-US" sz="2400" dirty="0">
                <a:latin typeface="Calibri" pitchFamily="34" charset="0"/>
              </a:rPr>
              <a:t>list ADT operations: </a:t>
            </a:r>
            <a:r>
              <a:rPr lang="en-US" alt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first(), last(), before(p), after(p)</a:t>
            </a:r>
          </a:p>
          <a:p>
            <a:pPr lvl="2" eaLnBrk="1" hangingPunct="1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en-US" altLang="en-US" sz="2400" dirty="0">
                <a:latin typeface="Calibri" pitchFamily="34" charset="0"/>
              </a:rPr>
              <a:t>For each operation, explain how it is implemented and provide the running time</a:t>
            </a:r>
          </a:p>
        </p:txBody>
      </p:sp>
      <p:grpSp>
        <p:nvGrpSpPr>
          <p:cNvPr id="23556" name="Group 71"/>
          <p:cNvGrpSpPr>
            <a:grpSpLocks/>
          </p:cNvGrpSpPr>
          <p:nvPr/>
        </p:nvGrpSpPr>
        <p:grpSpPr bwMode="auto">
          <a:xfrm>
            <a:off x="5248678" y="3095711"/>
            <a:ext cx="2057400" cy="1693862"/>
            <a:chOff x="6019800" y="2743200"/>
            <a:chExt cx="2590800" cy="2133600"/>
          </a:xfrm>
        </p:grpSpPr>
        <p:sp>
          <p:nvSpPr>
            <p:cNvPr id="23614" name="Text Box 5"/>
            <p:cNvSpPr txBox="1">
              <a:spLocks noChangeArrowheads="1"/>
            </p:cNvSpPr>
            <p:nvPr/>
          </p:nvSpPr>
          <p:spPr bwMode="auto">
            <a:xfrm>
              <a:off x="7924800" y="3124200"/>
              <a:ext cx="6699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rgbClr val="0000FF"/>
                  </a:solidFill>
                  <a:latin typeface="Calibri" pitchFamily="34" charset="0"/>
                </a:rPr>
                <a:t>next</a:t>
              </a:r>
            </a:p>
          </p:txBody>
        </p:sp>
        <p:sp>
          <p:nvSpPr>
            <p:cNvPr id="23615" name="Text Box 6"/>
            <p:cNvSpPr txBox="1">
              <a:spLocks noChangeArrowheads="1"/>
            </p:cNvSpPr>
            <p:nvPr/>
          </p:nvSpPr>
          <p:spPr bwMode="auto">
            <a:xfrm>
              <a:off x="6934200" y="4267200"/>
              <a:ext cx="722313" cy="398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chemeClr val="tx2"/>
                  </a:solidFill>
                  <a:latin typeface="Calibri" pitchFamily="34" charset="0"/>
                </a:rPr>
                <a:t>elem</a:t>
              </a:r>
            </a:p>
          </p:txBody>
        </p:sp>
        <p:sp>
          <p:nvSpPr>
            <p:cNvPr id="23616" name="Text Box 7"/>
            <p:cNvSpPr txBox="1">
              <a:spLocks noChangeArrowheads="1"/>
            </p:cNvSpPr>
            <p:nvPr/>
          </p:nvSpPr>
          <p:spPr bwMode="auto">
            <a:xfrm>
              <a:off x="7848600" y="4419600"/>
              <a:ext cx="755650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rgbClr val="0000FF"/>
                  </a:solidFill>
                  <a:latin typeface="Calibri" pitchFamily="34" charset="0"/>
                </a:rPr>
                <a:t>node</a:t>
              </a:r>
            </a:p>
          </p:txBody>
        </p:sp>
        <p:sp>
          <p:nvSpPr>
            <p:cNvPr id="23617" name="AutoShape 8"/>
            <p:cNvSpPr>
              <a:spLocks noChangeArrowheads="1"/>
            </p:cNvSpPr>
            <p:nvPr/>
          </p:nvSpPr>
          <p:spPr bwMode="auto">
            <a:xfrm>
              <a:off x="6019800" y="2743200"/>
              <a:ext cx="2590800" cy="213360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grpSp>
          <p:nvGrpSpPr>
            <p:cNvPr id="23618" name="Group 69"/>
            <p:cNvGrpSpPr>
              <a:grpSpLocks/>
            </p:cNvGrpSpPr>
            <p:nvPr/>
          </p:nvGrpSpPr>
          <p:grpSpPr bwMode="auto">
            <a:xfrm>
              <a:off x="6248400" y="3429000"/>
              <a:ext cx="2133600" cy="889000"/>
              <a:chOff x="5181600" y="5126121"/>
              <a:chExt cx="2133600" cy="888332"/>
            </a:xfrm>
          </p:grpSpPr>
          <p:grpSp>
            <p:nvGrpSpPr>
              <p:cNvPr id="23620" name="Group 40"/>
              <p:cNvGrpSpPr>
                <a:grpSpLocks/>
              </p:cNvGrpSpPr>
              <p:nvPr/>
            </p:nvGrpSpPr>
            <p:grpSpPr bwMode="auto">
              <a:xfrm>
                <a:off x="5600700" y="5126121"/>
                <a:ext cx="1309371" cy="436479"/>
                <a:chOff x="5600700" y="5126121"/>
                <a:chExt cx="1563437" cy="521172"/>
              </a:xfrm>
            </p:grpSpPr>
            <p:sp>
              <p:nvSpPr>
                <p:cNvPr id="23624" name="Rectangle 23"/>
                <p:cNvSpPr>
                  <a:spLocks noChangeArrowheads="1"/>
                </p:cNvSpPr>
                <p:nvPr/>
              </p:nvSpPr>
              <p:spPr bwMode="auto">
                <a:xfrm>
                  <a:off x="5600700" y="5126593"/>
                  <a:ext cx="520700" cy="520700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>
                    <a:latin typeface="Calibri" pitchFamily="34" charset="0"/>
                  </a:endParaRPr>
                </a:p>
              </p:txBody>
            </p:sp>
            <p:sp>
              <p:nvSpPr>
                <p:cNvPr id="23625" name="Rectangle 24"/>
                <p:cNvSpPr>
                  <a:spLocks noChangeArrowheads="1"/>
                </p:cNvSpPr>
                <p:nvPr/>
              </p:nvSpPr>
              <p:spPr bwMode="auto">
                <a:xfrm>
                  <a:off x="6121400" y="5126593"/>
                  <a:ext cx="520700" cy="520700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>
                    <a:latin typeface="Calibri" pitchFamily="34" charset="0"/>
                  </a:endParaRPr>
                </a:p>
              </p:txBody>
            </p:sp>
            <p:sp>
              <p:nvSpPr>
                <p:cNvPr id="23626" name="Rectangle 24"/>
                <p:cNvSpPr>
                  <a:spLocks noChangeArrowheads="1"/>
                </p:cNvSpPr>
                <p:nvPr/>
              </p:nvSpPr>
              <p:spPr bwMode="auto">
                <a:xfrm>
                  <a:off x="6643437" y="5126121"/>
                  <a:ext cx="520700" cy="520700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>
                    <a:latin typeface="Calibri" pitchFamily="34" charset="0"/>
                  </a:endParaRPr>
                </a:p>
              </p:txBody>
            </p:sp>
          </p:grpSp>
          <p:sp>
            <p:nvSpPr>
              <p:cNvPr id="23621" name="Line 31"/>
              <p:cNvSpPr>
                <a:spLocks noChangeShapeType="1"/>
              </p:cNvSpPr>
              <p:nvPr/>
            </p:nvSpPr>
            <p:spPr bwMode="auto">
              <a:xfrm>
                <a:off x="6256421" y="5348706"/>
                <a:ext cx="0" cy="665747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22" name="Freeform 24"/>
              <p:cNvSpPr>
                <a:spLocks/>
              </p:cNvSpPr>
              <p:nvPr/>
            </p:nvSpPr>
            <p:spPr bwMode="auto">
              <a:xfrm>
                <a:off x="6700253" y="5205245"/>
                <a:ext cx="614947" cy="139700"/>
              </a:xfrm>
              <a:custGeom>
                <a:avLst/>
                <a:gdLst>
                  <a:gd name="T0" fmla="*/ 0 w 480"/>
                  <a:gd name="T1" fmla="*/ 2147483647 h 88"/>
                  <a:gd name="T2" fmla="*/ 2147483647 w 480"/>
                  <a:gd name="T3" fmla="*/ 0 h 88"/>
                  <a:gd name="T4" fmla="*/ 2147483647 w 480"/>
                  <a:gd name="T5" fmla="*/ 2147483647 h 88"/>
                  <a:gd name="T6" fmla="*/ 0 60000 65536"/>
                  <a:gd name="T7" fmla="*/ 0 60000 65536"/>
                  <a:gd name="T8" fmla="*/ 0 60000 65536"/>
                  <a:gd name="T9" fmla="*/ 0 w 480"/>
                  <a:gd name="T10" fmla="*/ 0 h 88"/>
                  <a:gd name="T11" fmla="*/ 480 w 480"/>
                  <a:gd name="T12" fmla="*/ 88 h 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80" h="88">
                    <a:moveTo>
                      <a:pt x="0" y="87"/>
                    </a:moveTo>
                    <a:cubicBezTo>
                      <a:pt x="39" y="73"/>
                      <a:pt x="157" y="0"/>
                      <a:pt x="237" y="0"/>
                    </a:cubicBezTo>
                    <a:cubicBezTo>
                      <a:pt x="317" y="0"/>
                      <a:pt x="430" y="70"/>
                      <a:pt x="480" y="8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oval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23" name="Freeform 30"/>
              <p:cNvSpPr>
                <a:spLocks/>
              </p:cNvSpPr>
              <p:nvPr/>
            </p:nvSpPr>
            <p:spPr bwMode="auto">
              <a:xfrm rot="10800000">
                <a:off x="5181600" y="5342941"/>
                <a:ext cx="635000" cy="139700"/>
              </a:xfrm>
              <a:custGeom>
                <a:avLst/>
                <a:gdLst>
                  <a:gd name="T0" fmla="*/ 0 w 480"/>
                  <a:gd name="T1" fmla="*/ 2147483647 h 88"/>
                  <a:gd name="T2" fmla="*/ 2147483647 w 480"/>
                  <a:gd name="T3" fmla="*/ 0 h 88"/>
                  <a:gd name="T4" fmla="*/ 2147483647 w 480"/>
                  <a:gd name="T5" fmla="*/ 2147483647 h 88"/>
                  <a:gd name="T6" fmla="*/ 0 60000 65536"/>
                  <a:gd name="T7" fmla="*/ 0 60000 65536"/>
                  <a:gd name="T8" fmla="*/ 0 60000 65536"/>
                  <a:gd name="T9" fmla="*/ 0 w 480"/>
                  <a:gd name="T10" fmla="*/ 0 h 88"/>
                  <a:gd name="T11" fmla="*/ 480 w 480"/>
                  <a:gd name="T12" fmla="*/ 88 h 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80" h="88">
                    <a:moveTo>
                      <a:pt x="0" y="87"/>
                    </a:moveTo>
                    <a:cubicBezTo>
                      <a:pt x="39" y="73"/>
                      <a:pt x="157" y="0"/>
                      <a:pt x="237" y="0"/>
                    </a:cubicBezTo>
                    <a:cubicBezTo>
                      <a:pt x="317" y="0"/>
                      <a:pt x="430" y="70"/>
                      <a:pt x="480" y="8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oval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3619" name="Text Box 5"/>
            <p:cNvSpPr txBox="1">
              <a:spLocks noChangeArrowheads="1"/>
            </p:cNvSpPr>
            <p:nvPr/>
          </p:nvSpPr>
          <p:spPr bwMode="auto">
            <a:xfrm>
              <a:off x="6053138" y="3200400"/>
              <a:ext cx="6032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rgbClr val="0000FF"/>
                  </a:solidFill>
                  <a:latin typeface="Calibri" pitchFamily="34" charset="0"/>
                </a:rPr>
                <a:t>prev</a:t>
              </a:r>
            </a:p>
          </p:txBody>
        </p:sp>
      </p:grpSp>
      <p:sp>
        <p:nvSpPr>
          <p:cNvPr id="2355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1526158" y="3141411"/>
            <a:ext cx="3429000" cy="17722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lIns="92160" tIns="46080" rIns="92160" bIns="46080"/>
          <a:lstStyle>
            <a:lvl1pPr marL="258763" indent="-2587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17538" indent="-1778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accent2"/>
                </a:solidFill>
                <a:latin typeface="Calibri" pitchFamily="34" charset="0"/>
              </a:rPr>
              <a:t>Doubly-Linked List Nodes implement Position and store:</a:t>
            </a:r>
          </a:p>
          <a:p>
            <a:pPr lvl="1" eaLnBrk="1" hangingPunct="1">
              <a:buClr>
                <a:srgbClr val="000066"/>
              </a:buClr>
              <a:buFont typeface="Arial" charset="0"/>
              <a:buChar char="•"/>
            </a:pPr>
            <a:r>
              <a:rPr lang="en-US" altLang="en-US" sz="1600" dirty="0">
                <a:solidFill>
                  <a:schemeClr val="accent2"/>
                </a:solidFill>
                <a:latin typeface="Calibri" pitchFamily="34" charset="0"/>
              </a:rPr>
              <a:t>element</a:t>
            </a:r>
          </a:p>
          <a:p>
            <a:pPr lvl="1" eaLnBrk="1" hangingPunct="1">
              <a:buClr>
                <a:srgbClr val="000066"/>
              </a:buClr>
              <a:buFont typeface="Arial" charset="0"/>
              <a:buChar char="•"/>
            </a:pPr>
            <a:r>
              <a:rPr lang="en-US" altLang="en-US" sz="1600" dirty="0">
                <a:solidFill>
                  <a:schemeClr val="accent2"/>
                </a:solidFill>
                <a:latin typeface="Calibri" pitchFamily="34" charset="0"/>
              </a:rPr>
              <a:t>link to previous node</a:t>
            </a:r>
          </a:p>
          <a:p>
            <a:pPr lvl="1" eaLnBrk="1" hangingPunct="1">
              <a:buClr>
                <a:srgbClr val="000066"/>
              </a:buClr>
              <a:buFont typeface="Arial" charset="0"/>
              <a:buChar char="•"/>
            </a:pPr>
            <a:r>
              <a:rPr lang="en-US" altLang="en-US" sz="1600" dirty="0">
                <a:solidFill>
                  <a:schemeClr val="accent2"/>
                </a:solidFill>
                <a:latin typeface="Calibri" pitchFamily="34" charset="0"/>
              </a:rPr>
              <a:t>link to next node</a:t>
            </a:r>
          </a:p>
          <a:p>
            <a:pPr eaLnBrk="1" hangingPunct="1">
              <a:spcBef>
                <a:spcPts val="6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accent2"/>
                </a:solidFill>
                <a:latin typeface="Calibri" pitchFamily="34" charset="0"/>
              </a:rPr>
              <a:t>Special head/tail nodes</a:t>
            </a:r>
          </a:p>
        </p:txBody>
      </p:sp>
      <p:sp>
        <p:nvSpPr>
          <p:cNvPr id="75" name="TextBox 74"/>
          <p:cNvSpPr txBox="1"/>
          <p:nvPr/>
        </p:nvSpPr>
        <p:spPr>
          <a:xfrm rot="18872148">
            <a:off x="895407" y="3678511"/>
            <a:ext cx="82747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stellar" panose="020A0402060406010301" pitchFamily="18" charset="0"/>
              </a:rPr>
              <a:t>Recall</a:t>
            </a:r>
            <a:endParaRPr lang="en-US" sz="1200" dirty="0">
              <a:latin typeface="Castellar" panose="020A0402060406010301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611313" y="4962525"/>
            <a:ext cx="6494462" cy="1244600"/>
            <a:chOff x="1611313" y="4962525"/>
            <a:chExt cx="6494462" cy="1244600"/>
          </a:xfrm>
        </p:grpSpPr>
        <p:sp>
          <p:nvSpPr>
            <p:cNvPr id="76" name="Text Box 13"/>
            <p:cNvSpPr txBox="1">
              <a:spLocks noChangeArrowheads="1"/>
            </p:cNvSpPr>
            <p:nvPr/>
          </p:nvSpPr>
          <p:spPr bwMode="auto">
            <a:xfrm>
              <a:off x="1611313" y="4965700"/>
              <a:ext cx="6540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>
                  <a:latin typeface="Calibri" pitchFamily="34" charset="0"/>
                </a:rPr>
                <a:t>head</a:t>
              </a:r>
            </a:p>
          </p:txBody>
        </p:sp>
        <p:sp>
          <p:nvSpPr>
            <p:cNvPr id="77" name="Text Box 13"/>
            <p:cNvSpPr txBox="1">
              <a:spLocks noChangeArrowheads="1"/>
            </p:cNvSpPr>
            <p:nvPr/>
          </p:nvSpPr>
          <p:spPr bwMode="auto">
            <a:xfrm>
              <a:off x="7451725" y="4962525"/>
              <a:ext cx="6540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>
                  <a:latin typeface="Calibri" pitchFamily="34" charset="0"/>
                </a:rPr>
                <a:t>tail</a:t>
              </a:r>
            </a:p>
          </p:txBody>
        </p:sp>
        <p:sp>
          <p:nvSpPr>
            <p:cNvPr id="78" name="Line 16"/>
            <p:cNvSpPr>
              <a:spLocks noChangeShapeType="1"/>
            </p:cNvSpPr>
            <p:nvPr/>
          </p:nvSpPr>
          <p:spPr bwMode="auto">
            <a:xfrm>
              <a:off x="2265362" y="5150643"/>
              <a:ext cx="378679" cy="2747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2063750" y="5325995"/>
              <a:ext cx="5589587" cy="881130"/>
              <a:chOff x="2063750" y="5325995"/>
              <a:chExt cx="5589587" cy="881130"/>
            </a:xfrm>
          </p:grpSpPr>
          <p:grpSp>
            <p:nvGrpSpPr>
              <p:cNvPr id="80" name="Group 79"/>
              <p:cNvGrpSpPr/>
              <p:nvPr/>
            </p:nvGrpSpPr>
            <p:grpSpPr>
              <a:xfrm>
                <a:off x="2383374" y="5334000"/>
                <a:ext cx="5269963" cy="873125"/>
                <a:chOff x="2383374" y="5334000"/>
                <a:chExt cx="5269963" cy="873125"/>
              </a:xfrm>
            </p:grpSpPr>
            <p:grpSp>
              <p:nvGrpSpPr>
                <p:cNvPr id="82" name="Group 96"/>
                <p:cNvGrpSpPr>
                  <a:grpSpLocks/>
                </p:cNvGrpSpPr>
                <p:nvPr/>
              </p:nvGrpSpPr>
              <p:grpSpPr bwMode="auto">
                <a:xfrm>
                  <a:off x="2383374" y="5334000"/>
                  <a:ext cx="4937657" cy="873125"/>
                  <a:chOff x="1295400" y="5334000"/>
                  <a:chExt cx="6248400" cy="1104101"/>
                </a:xfrm>
              </p:grpSpPr>
              <p:sp>
                <p:nvSpPr>
                  <p:cNvPr id="84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81664" y="6123148"/>
                    <a:ext cx="810950" cy="31495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en-US">
                        <a:solidFill>
                          <a:schemeClr val="tx2"/>
                        </a:solidFill>
                        <a:latin typeface="Calibri" pitchFamily="34" charset="0"/>
                      </a:rPr>
                      <a:t>Leonard</a:t>
                    </a:r>
                  </a:p>
                </p:txBody>
              </p:sp>
              <p:sp>
                <p:nvSpPr>
                  <p:cNvPr id="85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55079" y="6123148"/>
                    <a:ext cx="806794" cy="31495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en-US">
                        <a:solidFill>
                          <a:schemeClr val="tx2"/>
                        </a:solidFill>
                        <a:latin typeface="Calibri" pitchFamily="34" charset="0"/>
                      </a:rPr>
                      <a:t>Sheldon</a:t>
                    </a:r>
                  </a:p>
                </p:txBody>
              </p:sp>
              <p:sp>
                <p:nvSpPr>
                  <p:cNvPr id="86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49633" y="6113198"/>
                    <a:ext cx="786125" cy="31495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en-US">
                        <a:solidFill>
                          <a:schemeClr val="tx2"/>
                        </a:solidFill>
                        <a:latin typeface="Calibri" pitchFamily="34" charset="0"/>
                      </a:rPr>
                      <a:t>Howard</a:t>
                    </a:r>
                  </a:p>
                </p:txBody>
              </p:sp>
              <p:sp>
                <p:nvSpPr>
                  <p:cNvPr id="87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439129" y="6113198"/>
                    <a:ext cx="404901" cy="31495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en-US">
                        <a:solidFill>
                          <a:schemeClr val="tx2"/>
                        </a:solidFill>
                        <a:latin typeface="Calibri" pitchFamily="34" charset="0"/>
                      </a:rPr>
                      <a:t>Raj</a:t>
                    </a:r>
                  </a:p>
                </p:txBody>
              </p:sp>
              <p:grpSp>
                <p:nvGrpSpPr>
                  <p:cNvPr id="88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5724343" y="5334000"/>
                    <a:ext cx="1819457" cy="757538"/>
                    <a:chOff x="5181600" y="5126121"/>
                    <a:chExt cx="2133600" cy="888332"/>
                  </a:xfrm>
                </p:grpSpPr>
                <p:grpSp>
                  <p:nvGrpSpPr>
                    <p:cNvPr id="113" name="Group 4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600700" y="5126121"/>
                      <a:ext cx="1309371" cy="436479"/>
                      <a:chOff x="5600700" y="5126121"/>
                      <a:chExt cx="1563437" cy="521172"/>
                    </a:xfrm>
                  </p:grpSpPr>
                  <p:sp>
                    <p:nvSpPr>
                      <p:cNvPr id="117" name="Rectangle 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600700" y="5126593"/>
                        <a:ext cx="520700" cy="520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/>
                        <a:endParaRPr lang="en-US" altLang="en-US">
                          <a:latin typeface="Calibri" pitchFamily="34" charset="0"/>
                        </a:endParaRPr>
                      </a:p>
                    </p:txBody>
                  </p:sp>
                  <p:sp>
                    <p:nvSpPr>
                      <p:cNvPr id="118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121400" y="5126593"/>
                        <a:ext cx="520700" cy="520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/>
                        <a:endParaRPr lang="en-US" altLang="en-US">
                          <a:latin typeface="Calibri" pitchFamily="34" charset="0"/>
                        </a:endParaRPr>
                      </a:p>
                    </p:txBody>
                  </p:sp>
                  <p:sp>
                    <p:nvSpPr>
                      <p:cNvPr id="119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43437" y="5126121"/>
                        <a:ext cx="520700" cy="520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/>
                        <a:endParaRPr lang="en-US" altLang="en-US">
                          <a:latin typeface="Calibri" pitchFamily="34" charset="0"/>
                        </a:endParaRPr>
                      </a:p>
                    </p:txBody>
                  </p:sp>
                </p:grpSp>
                <p:sp>
                  <p:nvSpPr>
                    <p:cNvPr id="114" name="Line 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256421" y="5348706"/>
                      <a:ext cx="0" cy="66574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2"/>
                      </a:solidFill>
                      <a:round/>
                      <a:headEnd type="oval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5" name="Freeform 24"/>
                    <p:cNvSpPr>
                      <a:spLocks/>
                    </p:cNvSpPr>
                    <p:nvPr/>
                  </p:nvSpPr>
                  <p:spPr bwMode="auto">
                    <a:xfrm>
                      <a:off x="6700253" y="5205245"/>
                      <a:ext cx="614947" cy="139700"/>
                    </a:xfrm>
                    <a:custGeom>
                      <a:avLst/>
                      <a:gdLst>
                        <a:gd name="T0" fmla="*/ 0 w 480"/>
                        <a:gd name="T1" fmla="*/ 2147483647 h 88"/>
                        <a:gd name="T2" fmla="*/ 2147483647 w 480"/>
                        <a:gd name="T3" fmla="*/ 0 h 88"/>
                        <a:gd name="T4" fmla="*/ 2147483647 w 480"/>
                        <a:gd name="T5" fmla="*/ 2147483647 h 88"/>
                        <a:gd name="T6" fmla="*/ 0 60000 65536"/>
                        <a:gd name="T7" fmla="*/ 0 60000 65536"/>
                        <a:gd name="T8" fmla="*/ 0 60000 65536"/>
                        <a:gd name="T9" fmla="*/ 0 w 480"/>
                        <a:gd name="T10" fmla="*/ 0 h 88"/>
                        <a:gd name="T11" fmla="*/ 480 w 480"/>
                        <a:gd name="T12" fmla="*/ 88 h 8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80" h="88">
                          <a:moveTo>
                            <a:pt x="0" y="87"/>
                          </a:moveTo>
                          <a:cubicBezTo>
                            <a:pt x="39" y="73"/>
                            <a:pt x="157" y="0"/>
                            <a:pt x="237" y="0"/>
                          </a:cubicBezTo>
                          <a:cubicBezTo>
                            <a:pt x="317" y="0"/>
                            <a:pt x="430" y="70"/>
                            <a:pt x="480" y="88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 type="oval" w="sm" len="sm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" name="Freeform 30"/>
                    <p:cNvSpPr>
                      <a:spLocks/>
                    </p:cNvSpPr>
                    <p:nvPr/>
                  </p:nvSpPr>
                  <p:spPr bwMode="auto">
                    <a:xfrm rot="10800000">
                      <a:off x="5181600" y="5342941"/>
                      <a:ext cx="635000" cy="139700"/>
                    </a:xfrm>
                    <a:custGeom>
                      <a:avLst/>
                      <a:gdLst>
                        <a:gd name="T0" fmla="*/ 0 w 480"/>
                        <a:gd name="T1" fmla="*/ 2147483647 h 88"/>
                        <a:gd name="T2" fmla="*/ 2147483647 w 480"/>
                        <a:gd name="T3" fmla="*/ 0 h 88"/>
                        <a:gd name="T4" fmla="*/ 2147483647 w 480"/>
                        <a:gd name="T5" fmla="*/ 2147483647 h 88"/>
                        <a:gd name="T6" fmla="*/ 0 60000 65536"/>
                        <a:gd name="T7" fmla="*/ 0 60000 65536"/>
                        <a:gd name="T8" fmla="*/ 0 60000 65536"/>
                        <a:gd name="T9" fmla="*/ 0 w 480"/>
                        <a:gd name="T10" fmla="*/ 0 h 88"/>
                        <a:gd name="T11" fmla="*/ 480 w 480"/>
                        <a:gd name="T12" fmla="*/ 88 h 8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80" h="88">
                          <a:moveTo>
                            <a:pt x="0" y="87"/>
                          </a:moveTo>
                          <a:cubicBezTo>
                            <a:pt x="39" y="73"/>
                            <a:pt x="157" y="0"/>
                            <a:pt x="237" y="0"/>
                          </a:cubicBezTo>
                          <a:cubicBezTo>
                            <a:pt x="317" y="0"/>
                            <a:pt x="430" y="70"/>
                            <a:pt x="480" y="88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 type="oval" w="sm" len="sm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9" name="Group 44"/>
                  <p:cNvGrpSpPr>
                    <a:grpSpLocks/>
                  </p:cNvGrpSpPr>
                  <p:nvPr/>
                </p:nvGrpSpPr>
                <p:grpSpPr bwMode="auto">
                  <a:xfrm>
                    <a:off x="4244609" y="5345400"/>
                    <a:ext cx="1819457" cy="757538"/>
                    <a:chOff x="5181600" y="5126121"/>
                    <a:chExt cx="2133600" cy="888332"/>
                  </a:xfrm>
                </p:grpSpPr>
                <p:grpSp>
                  <p:nvGrpSpPr>
                    <p:cNvPr id="106" name="Group 4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600700" y="5126121"/>
                      <a:ext cx="1309371" cy="436479"/>
                      <a:chOff x="5600700" y="5126121"/>
                      <a:chExt cx="1563437" cy="521172"/>
                    </a:xfrm>
                  </p:grpSpPr>
                  <p:sp>
                    <p:nvSpPr>
                      <p:cNvPr id="110" name="Rectangle 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600700" y="5126593"/>
                        <a:ext cx="520700" cy="520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/>
                        <a:endParaRPr lang="en-US" altLang="en-US">
                          <a:latin typeface="Calibri" pitchFamily="34" charset="0"/>
                        </a:endParaRPr>
                      </a:p>
                    </p:txBody>
                  </p:sp>
                  <p:sp>
                    <p:nvSpPr>
                      <p:cNvPr id="111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121400" y="5126593"/>
                        <a:ext cx="520700" cy="520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/>
                        <a:endParaRPr lang="en-US" altLang="en-US">
                          <a:latin typeface="Calibri" pitchFamily="34" charset="0"/>
                        </a:endParaRPr>
                      </a:p>
                    </p:txBody>
                  </p:sp>
                  <p:sp>
                    <p:nvSpPr>
                      <p:cNvPr id="112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43437" y="5126121"/>
                        <a:ext cx="520700" cy="520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/>
                        <a:endParaRPr lang="en-US" altLang="en-US">
                          <a:latin typeface="Calibri" pitchFamily="34" charset="0"/>
                        </a:endParaRPr>
                      </a:p>
                    </p:txBody>
                  </p:sp>
                </p:grpSp>
                <p:sp>
                  <p:nvSpPr>
                    <p:cNvPr id="107" name="Line 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256421" y="5348706"/>
                      <a:ext cx="0" cy="66574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2"/>
                      </a:solidFill>
                      <a:round/>
                      <a:headEnd type="oval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8" name="Freeform 24"/>
                    <p:cNvSpPr>
                      <a:spLocks/>
                    </p:cNvSpPr>
                    <p:nvPr/>
                  </p:nvSpPr>
                  <p:spPr bwMode="auto">
                    <a:xfrm>
                      <a:off x="6700253" y="5205245"/>
                      <a:ext cx="614947" cy="139700"/>
                    </a:xfrm>
                    <a:custGeom>
                      <a:avLst/>
                      <a:gdLst>
                        <a:gd name="T0" fmla="*/ 0 w 480"/>
                        <a:gd name="T1" fmla="*/ 2147483647 h 88"/>
                        <a:gd name="T2" fmla="*/ 2147483647 w 480"/>
                        <a:gd name="T3" fmla="*/ 0 h 88"/>
                        <a:gd name="T4" fmla="*/ 2147483647 w 480"/>
                        <a:gd name="T5" fmla="*/ 2147483647 h 88"/>
                        <a:gd name="T6" fmla="*/ 0 60000 65536"/>
                        <a:gd name="T7" fmla="*/ 0 60000 65536"/>
                        <a:gd name="T8" fmla="*/ 0 60000 65536"/>
                        <a:gd name="T9" fmla="*/ 0 w 480"/>
                        <a:gd name="T10" fmla="*/ 0 h 88"/>
                        <a:gd name="T11" fmla="*/ 480 w 480"/>
                        <a:gd name="T12" fmla="*/ 88 h 8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80" h="88">
                          <a:moveTo>
                            <a:pt x="0" y="87"/>
                          </a:moveTo>
                          <a:cubicBezTo>
                            <a:pt x="39" y="73"/>
                            <a:pt x="157" y="0"/>
                            <a:pt x="237" y="0"/>
                          </a:cubicBezTo>
                          <a:cubicBezTo>
                            <a:pt x="317" y="0"/>
                            <a:pt x="430" y="70"/>
                            <a:pt x="480" y="88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 type="oval" w="sm" len="sm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9" name="Freeform 30"/>
                    <p:cNvSpPr>
                      <a:spLocks/>
                    </p:cNvSpPr>
                    <p:nvPr/>
                  </p:nvSpPr>
                  <p:spPr bwMode="auto">
                    <a:xfrm rot="10800000">
                      <a:off x="5181600" y="5342941"/>
                      <a:ext cx="635000" cy="139700"/>
                    </a:xfrm>
                    <a:custGeom>
                      <a:avLst/>
                      <a:gdLst>
                        <a:gd name="T0" fmla="*/ 0 w 480"/>
                        <a:gd name="T1" fmla="*/ 2147483647 h 88"/>
                        <a:gd name="T2" fmla="*/ 2147483647 w 480"/>
                        <a:gd name="T3" fmla="*/ 0 h 88"/>
                        <a:gd name="T4" fmla="*/ 2147483647 w 480"/>
                        <a:gd name="T5" fmla="*/ 2147483647 h 88"/>
                        <a:gd name="T6" fmla="*/ 0 60000 65536"/>
                        <a:gd name="T7" fmla="*/ 0 60000 65536"/>
                        <a:gd name="T8" fmla="*/ 0 60000 65536"/>
                        <a:gd name="T9" fmla="*/ 0 w 480"/>
                        <a:gd name="T10" fmla="*/ 0 h 88"/>
                        <a:gd name="T11" fmla="*/ 480 w 480"/>
                        <a:gd name="T12" fmla="*/ 88 h 8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80" h="88">
                          <a:moveTo>
                            <a:pt x="0" y="87"/>
                          </a:moveTo>
                          <a:cubicBezTo>
                            <a:pt x="39" y="73"/>
                            <a:pt x="157" y="0"/>
                            <a:pt x="237" y="0"/>
                          </a:cubicBezTo>
                          <a:cubicBezTo>
                            <a:pt x="317" y="0"/>
                            <a:pt x="430" y="70"/>
                            <a:pt x="480" y="88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 type="oval" w="sm" len="sm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0" name="Group 52"/>
                  <p:cNvGrpSpPr>
                    <a:grpSpLocks/>
                  </p:cNvGrpSpPr>
                  <p:nvPr/>
                </p:nvGrpSpPr>
                <p:grpSpPr bwMode="auto">
                  <a:xfrm>
                    <a:off x="2775134" y="5344260"/>
                    <a:ext cx="1819457" cy="757538"/>
                    <a:chOff x="5181600" y="5126121"/>
                    <a:chExt cx="2133600" cy="888332"/>
                  </a:xfrm>
                </p:grpSpPr>
                <p:grpSp>
                  <p:nvGrpSpPr>
                    <p:cNvPr id="99" name="Group 4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600700" y="5126121"/>
                      <a:ext cx="1309371" cy="436479"/>
                      <a:chOff x="5600700" y="5126121"/>
                      <a:chExt cx="1563437" cy="521172"/>
                    </a:xfrm>
                  </p:grpSpPr>
                  <p:sp>
                    <p:nvSpPr>
                      <p:cNvPr id="103" name="Rectangle 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600700" y="5126593"/>
                        <a:ext cx="520700" cy="520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/>
                        <a:endParaRPr lang="en-US" altLang="en-US">
                          <a:latin typeface="Calibri" pitchFamily="34" charset="0"/>
                        </a:endParaRPr>
                      </a:p>
                    </p:txBody>
                  </p:sp>
                  <p:sp>
                    <p:nvSpPr>
                      <p:cNvPr id="104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121400" y="5126593"/>
                        <a:ext cx="520700" cy="520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/>
                        <a:endParaRPr lang="en-US" altLang="en-US">
                          <a:latin typeface="Calibri" pitchFamily="34" charset="0"/>
                        </a:endParaRPr>
                      </a:p>
                    </p:txBody>
                  </p:sp>
                  <p:sp>
                    <p:nvSpPr>
                      <p:cNvPr id="105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43437" y="5126121"/>
                        <a:ext cx="520700" cy="520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/>
                        <a:endParaRPr lang="en-US" altLang="en-US">
                          <a:latin typeface="Calibri" pitchFamily="34" charset="0"/>
                        </a:endParaRPr>
                      </a:p>
                    </p:txBody>
                  </p:sp>
                </p:grpSp>
                <p:sp>
                  <p:nvSpPr>
                    <p:cNvPr id="100" name="Line 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256421" y="5348706"/>
                      <a:ext cx="0" cy="66574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2"/>
                      </a:solidFill>
                      <a:round/>
                      <a:headEnd type="oval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" name="Freeform 24"/>
                    <p:cNvSpPr>
                      <a:spLocks/>
                    </p:cNvSpPr>
                    <p:nvPr/>
                  </p:nvSpPr>
                  <p:spPr bwMode="auto">
                    <a:xfrm>
                      <a:off x="6700253" y="5205245"/>
                      <a:ext cx="614947" cy="139700"/>
                    </a:xfrm>
                    <a:custGeom>
                      <a:avLst/>
                      <a:gdLst>
                        <a:gd name="T0" fmla="*/ 0 w 480"/>
                        <a:gd name="T1" fmla="*/ 2147483647 h 88"/>
                        <a:gd name="T2" fmla="*/ 2147483647 w 480"/>
                        <a:gd name="T3" fmla="*/ 0 h 88"/>
                        <a:gd name="T4" fmla="*/ 2147483647 w 480"/>
                        <a:gd name="T5" fmla="*/ 2147483647 h 88"/>
                        <a:gd name="T6" fmla="*/ 0 60000 65536"/>
                        <a:gd name="T7" fmla="*/ 0 60000 65536"/>
                        <a:gd name="T8" fmla="*/ 0 60000 65536"/>
                        <a:gd name="T9" fmla="*/ 0 w 480"/>
                        <a:gd name="T10" fmla="*/ 0 h 88"/>
                        <a:gd name="T11" fmla="*/ 480 w 480"/>
                        <a:gd name="T12" fmla="*/ 88 h 8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80" h="88">
                          <a:moveTo>
                            <a:pt x="0" y="87"/>
                          </a:moveTo>
                          <a:cubicBezTo>
                            <a:pt x="39" y="73"/>
                            <a:pt x="157" y="0"/>
                            <a:pt x="237" y="0"/>
                          </a:cubicBezTo>
                          <a:cubicBezTo>
                            <a:pt x="317" y="0"/>
                            <a:pt x="430" y="70"/>
                            <a:pt x="480" y="88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 type="oval" w="sm" len="sm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2" name="Freeform 30"/>
                    <p:cNvSpPr>
                      <a:spLocks/>
                    </p:cNvSpPr>
                    <p:nvPr/>
                  </p:nvSpPr>
                  <p:spPr bwMode="auto">
                    <a:xfrm rot="10800000">
                      <a:off x="5181600" y="5342941"/>
                      <a:ext cx="635000" cy="139700"/>
                    </a:xfrm>
                    <a:custGeom>
                      <a:avLst/>
                      <a:gdLst>
                        <a:gd name="T0" fmla="*/ 0 w 480"/>
                        <a:gd name="T1" fmla="*/ 2147483647 h 88"/>
                        <a:gd name="T2" fmla="*/ 2147483647 w 480"/>
                        <a:gd name="T3" fmla="*/ 0 h 88"/>
                        <a:gd name="T4" fmla="*/ 2147483647 w 480"/>
                        <a:gd name="T5" fmla="*/ 2147483647 h 88"/>
                        <a:gd name="T6" fmla="*/ 0 60000 65536"/>
                        <a:gd name="T7" fmla="*/ 0 60000 65536"/>
                        <a:gd name="T8" fmla="*/ 0 60000 65536"/>
                        <a:gd name="T9" fmla="*/ 0 w 480"/>
                        <a:gd name="T10" fmla="*/ 0 h 88"/>
                        <a:gd name="T11" fmla="*/ 480 w 480"/>
                        <a:gd name="T12" fmla="*/ 88 h 8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80" h="88">
                          <a:moveTo>
                            <a:pt x="0" y="87"/>
                          </a:moveTo>
                          <a:cubicBezTo>
                            <a:pt x="39" y="73"/>
                            <a:pt x="157" y="0"/>
                            <a:pt x="237" y="0"/>
                          </a:cubicBezTo>
                          <a:cubicBezTo>
                            <a:pt x="317" y="0"/>
                            <a:pt x="430" y="70"/>
                            <a:pt x="480" y="88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 type="oval" w="sm" len="sm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295400" y="5355660"/>
                    <a:ext cx="1819457" cy="757538"/>
                    <a:chOff x="5181600" y="5126121"/>
                    <a:chExt cx="2133600" cy="888332"/>
                  </a:xfrm>
                </p:grpSpPr>
                <p:grpSp>
                  <p:nvGrpSpPr>
                    <p:cNvPr id="92" name="Group 4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600700" y="5126121"/>
                      <a:ext cx="1309371" cy="436479"/>
                      <a:chOff x="5600700" y="5126121"/>
                      <a:chExt cx="1563437" cy="521172"/>
                    </a:xfrm>
                  </p:grpSpPr>
                  <p:sp>
                    <p:nvSpPr>
                      <p:cNvPr id="96" name="Rectangle 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600700" y="5126593"/>
                        <a:ext cx="520700" cy="520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/>
                        <a:endParaRPr lang="en-US" altLang="en-US">
                          <a:latin typeface="Calibri" pitchFamily="34" charset="0"/>
                        </a:endParaRPr>
                      </a:p>
                    </p:txBody>
                  </p:sp>
                  <p:sp>
                    <p:nvSpPr>
                      <p:cNvPr id="97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121400" y="5126593"/>
                        <a:ext cx="520700" cy="520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/>
                        <a:endParaRPr lang="en-US" altLang="en-US">
                          <a:latin typeface="Calibri" pitchFamily="34" charset="0"/>
                        </a:endParaRPr>
                      </a:p>
                    </p:txBody>
                  </p:sp>
                  <p:sp>
                    <p:nvSpPr>
                      <p:cNvPr id="98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43437" y="5126121"/>
                        <a:ext cx="520700" cy="520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/>
                        <a:endParaRPr lang="en-US" altLang="en-US">
                          <a:latin typeface="Calibri" pitchFamily="34" charset="0"/>
                        </a:endParaRPr>
                      </a:p>
                    </p:txBody>
                  </p:sp>
                </p:grpSp>
                <p:sp>
                  <p:nvSpPr>
                    <p:cNvPr id="93" name="Line 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256421" y="5348706"/>
                      <a:ext cx="0" cy="66574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2"/>
                      </a:solidFill>
                      <a:round/>
                      <a:headEnd type="oval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24"/>
                    <p:cNvSpPr>
                      <a:spLocks/>
                    </p:cNvSpPr>
                    <p:nvPr/>
                  </p:nvSpPr>
                  <p:spPr bwMode="auto">
                    <a:xfrm>
                      <a:off x="6700253" y="5205245"/>
                      <a:ext cx="614947" cy="139700"/>
                    </a:xfrm>
                    <a:custGeom>
                      <a:avLst/>
                      <a:gdLst>
                        <a:gd name="T0" fmla="*/ 0 w 480"/>
                        <a:gd name="T1" fmla="*/ 2147483647 h 88"/>
                        <a:gd name="T2" fmla="*/ 2147483647 w 480"/>
                        <a:gd name="T3" fmla="*/ 0 h 88"/>
                        <a:gd name="T4" fmla="*/ 2147483647 w 480"/>
                        <a:gd name="T5" fmla="*/ 2147483647 h 88"/>
                        <a:gd name="T6" fmla="*/ 0 60000 65536"/>
                        <a:gd name="T7" fmla="*/ 0 60000 65536"/>
                        <a:gd name="T8" fmla="*/ 0 60000 65536"/>
                        <a:gd name="T9" fmla="*/ 0 w 480"/>
                        <a:gd name="T10" fmla="*/ 0 h 88"/>
                        <a:gd name="T11" fmla="*/ 480 w 480"/>
                        <a:gd name="T12" fmla="*/ 88 h 8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80" h="88">
                          <a:moveTo>
                            <a:pt x="0" y="87"/>
                          </a:moveTo>
                          <a:cubicBezTo>
                            <a:pt x="39" y="73"/>
                            <a:pt x="157" y="0"/>
                            <a:pt x="237" y="0"/>
                          </a:cubicBezTo>
                          <a:cubicBezTo>
                            <a:pt x="317" y="0"/>
                            <a:pt x="430" y="70"/>
                            <a:pt x="480" y="88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 type="oval" w="sm" len="sm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5" name="Freeform 30"/>
                    <p:cNvSpPr>
                      <a:spLocks/>
                    </p:cNvSpPr>
                    <p:nvPr/>
                  </p:nvSpPr>
                  <p:spPr bwMode="auto">
                    <a:xfrm rot="10800000">
                      <a:off x="5181600" y="5342941"/>
                      <a:ext cx="635000" cy="139700"/>
                    </a:xfrm>
                    <a:custGeom>
                      <a:avLst/>
                      <a:gdLst>
                        <a:gd name="T0" fmla="*/ 0 w 480"/>
                        <a:gd name="T1" fmla="*/ 2147483647 h 88"/>
                        <a:gd name="T2" fmla="*/ 2147483647 w 480"/>
                        <a:gd name="T3" fmla="*/ 0 h 88"/>
                        <a:gd name="T4" fmla="*/ 2147483647 w 480"/>
                        <a:gd name="T5" fmla="*/ 2147483647 h 88"/>
                        <a:gd name="T6" fmla="*/ 0 60000 65536"/>
                        <a:gd name="T7" fmla="*/ 0 60000 65536"/>
                        <a:gd name="T8" fmla="*/ 0 60000 65536"/>
                        <a:gd name="T9" fmla="*/ 0 w 480"/>
                        <a:gd name="T10" fmla="*/ 0 h 88"/>
                        <a:gd name="T11" fmla="*/ 480 w 480"/>
                        <a:gd name="T12" fmla="*/ 88 h 8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80" h="88">
                          <a:moveTo>
                            <a:pt x="0" y="87"/>
                          </a:moveTo>
                          <a:cubicBezTo>
                            <a:pt x="39" y="73"/>
                            <a:pt x="157" y="0"/>
                            <a:pt x="237" y="0"/>
                          </a:cubicBezTo>
                          <a:cubicBezTo>
                            <a:pt x="317" y="0"/>
                            <a:pt x="430" y="70"/>
                            <a:pt x="480" y="88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 type="oval" w="sm" len="sm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83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7250112" y="5404488"/>
                  <a:ext cx="403225" cy="3825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altLang="en-US" b="1" dirty="0">
                      <a:solidFill>
                        <a:srgbClr val="0000FF"/>
                      </a:solidFill>
                      <a:latin typeface="Calibri" pitchFamily="34" charset="0"/>
                      <a:sym typeface="Symbol" charset="2"/>
                    </a:rPr>
                    <a:t></a:t>
                  </a:r>
                  <a:endParaRPr lang="en-US" altLang="en-US" b="1" dirty="0">
                    <a:solidFill>
                      <a:srgbClr val="0000FF"/>
                    </a:solidFill>
                    <a:latin typeface="Calibri" pitchFamily="34" charset="0"/>
                  </a:endParaRPr>
                </a:p>
              </p:txBody>
            </p:sp>
          </p:grpSp>
          <p:sp>
            <p:nvSpPr>
              <p:cNvPr id="81" name="Text Box 32"/>
              <p:cNvSpPr txBox="1">
                <a:spLocks noChangeArrowheads="1"/>
              </p:cNvSpPr>
              <p:nvPr/>
            </p:nvSpPr>
            <p:spPr bwMode="auto">
              <a:xfrm>
                <a:off x="2063750" y="5325995"/>
                <a:ext cx="403225" cy="3825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b="1" dirty="0">
                    <a:solidFill>
                      <a:srgbClr val="0000FF"/>
                    </a:solidFill>
                    <a:latin typeface="Calibri" pitchFamily="34" charset="0"/>
                    <a:sym typeface="Symbol" charset="2"/>
                  </a:rPr>
                  <a:t></a:t>
                </a:r>
                <a:endParaRPr lang="en-US" altLang="en-US" b="1" dirty="0">
                  <a:solidFill>
                    <a:srgbClr val="0000FF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120" name="Line 16"/>
            <p:cNvSpPr>
              <a:spLocks noChangeShapeType="1"/>
            </p:cNvSpPr>
            <p:nvPr/>
          </p:nvSpPr>
          <p:spPr bwMode="auto">
            <a:xfrm flipH="1">
              <a:off x="7048023" y="5150645"/>
              <a:ext cx="495774" cy="2004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576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7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Solution: Singly </a:t>
            </a:r>
            <a:r>
              <a:rPr lang="en-US" altLang="en-US" dirty="0" smtClean="0"/>
              <a:t>Linked List</a:t>
            </a:r>
          </a:p>
        </p:txBody>
      </p:sp>
      <p:sp>
        <p:nvSpPr>
          <p:cNvPr id="245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53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dirty="0" smtClean="0"/>
              <a:t>In the implementation of the List ADT by means of a </a:t>
            </a:r>
            <a:r>
              <a:rPr lang="en-US" altLang="en-US" b="1" dirty="0" smtClean="0"/>
              <a:t>singly linked list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The space used by a list with </a:t>
            </a:r>
            <a:r>
              <a:rPr lang="en-US" altLang="en-US" b="1" i="1" dirty="0" smtClean="0">
                <a:latin typeface="Times New Roman" charset="0"/>
              </a:rPr>
              <a:t>n</a:t>
            </a:r>
            <a:r>
              <a:rPr lang="en-US" altLang="en-US" dirty="0" smtClean="0"/>
              <a:t> elements is </a:t>
            </a:r>
            <a:r>
              <a:rPr lang="en-US" altLang="en-US" b="1" i="1" dirty="0" smtClean="0">
                <a:latin typeface="Times New Roman" charset="0"/>
              </a:rPr>
              <a:t>O</a:t>
            </a:r>
            <a:r>
              <a:rPr lang="en-US" altLang="en-US" dirty="0" smtClean="0">
                <a:latin typeface="Times New Roman" charset="0"/>
              </a:rPr>
              <a:t>(</a:t>
            </a:r>
            <a:r>
              <a:rPr lang="en-US" altLang="en-US" b="1" i="1" dirty="0" smtClean="0">
                <a:latin typeface="Times New Roman" charset="0"/>
              </a:rPr>
              <a:t>n</a:t>
            </a:r>
            <a:r>
              <a:rPr lang="en-US" altLang="en-US" dirty="0" smtClean="0">
                <a:latin typeface="Times New Roman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The space used by each position of the list is </a:t>
            </a:r>
            <a:r>
              <a:rPr lang="en-US" altLang="en-US" b="1" i="1" dirty="0" smtClean="0">
                <a:latin typeface="Times New Roman" charset="0"/>
              </a:rPr>
              <a:t>O</a:t>
            </a:r>
            <a:r>
              <a:rPr lang="en-US" altLang="en-US" dirty="0" smtClean="0">
                <a:latin typeface="Times New Roman" charset="0"/>
              </a:rPr>
              <a:t>(1)</a:t>
            </a: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The before() operation runs in </a:t>
            </a:r>
            <a:r>
              <a:rPr lang="en-US" altLang="en-US" b="1" i="1" dirty="0" smtClean="0"/>
              <a:t>O(n)</a:t>
            </a:r>
            <a:r>
              <a:rPr lang="en-US" altLang="en-US" dirty="0" smtClean="0"/>
              <a:t>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All the other operations of the List ADT run in </a:t>
            </a:r>
            <a:r>
              <a:rPr lang="en-US" altLang="en-US" b="1" i="1" dirty="0" smtClean="0">
                <a:latin typeface="Times New Roman" charset="0"/>
              </a:rPr>
              <a:t>O</a:t>
            </a:r>
            <a:r>
              <a:rPr lang="en-US" altLang="en-US" dirty="0" smtClean="0">
                <a:latin typeface="Times New Roman" charset="0"/>
              </a:rPr>
              <a:t>(1)</a:t>
            </a:r>
            <a:r>
              <a:rPr lang="en-US" altLang="en-US" dirty="0" smtClean="0"/>
              <a:t> time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93152" y="0"/>
            <a:ext cx="1669816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Enhanced Version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6093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Solution: Doubly </a:t>
            </a:r>
            <a:r>
              <a:rPr lang="en-US" altLang="en-US" dirty="0" smtClean="0"/>
              <a:t>Linked List</a:t>
            </a:r>
          </a:p>
        </p:txBody>
      </p:sp>
      <p:sp>
        <p:nvSpPr>
          <p:cNvPr id="245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53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dirty="0" smtClean="0"/>
              <a:t>In the implementation of the List ADT by means of a </a:t>
            </a:r>
            <a:r>
              <a:rPr lang="en-US" altLang="en-US" b="1" dirty="0" smtClean="0"/>
              <a:t>doubly linked list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The space used by a list with </a:t>
            </a:r>
            <a:r>
              <a:rPr lang="en-US" altLang="en-US" b="1" i="1" dirty="0" smtClean="0">
                <a:latin typeface="Times New Roman" charset="0"/>
              </a:rPr>
              <a:t>n</a:t>
            </a:r>
            <a:r>
              <a:rPr lang="en-US" altLang="en-US" dirty="0" smtClean="0"/>
              <a:t> elements is </a:t>
            </a:r>
            <a:r>
              <a:rPr lang="en-US" altLang="en-US" b="1" i="1" dirty="0" smtClean="0">
                <a:latin typeface="Times New Roman" charset="0"/>
              </a:rPr>
              <a:t>O</a:t>
            </a:r>
            <a:r>
              <a:rPr lang="en-US" altLang="en-US" dirty="0" smtClean="0">
                <a:latin typeface="Times New Roman" charset="0"/>
              </a:rPr>
              <a:t>(</a:t>
            </a:r>
            <a:r>
              <a:rPr lang="en-US" altLang="en-US" b="1" i="1" dirty="0" smtClean="0">
                <a:latin typeface="Times New Roman" charset="0"/>
              </a:rPr>
              <a:t>n</a:t>
            </a:r>
            <a:r>
              <a:rPr lang="en-US" altLang="en-US" dirty="0" smtClean="0">
                <a:latin typeface="Times New Roman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The space used by each position of the list is </a:t>
            </a:r>
            <a:r>
              <a:rPr lang="en-US" altLang="en-US" b="1" i="1" dirty="0" smtClean="0">
                <a:latin typeface="Times New Roman" charset="0"/>
              </a:rPr>
              <a:t>O</a:t>
            </a:r>
            <a:r>
              <a:rPr lang="en-US" altLang="en-US" dirty="0" smtClean="0">
                <a:latin typeface="Times New Roman" charset="0"/>
              </a:rPr>
              <a:t>(1)</a:t>
            </a: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All the operations of the List ADT run in </a:t>
            </a:r>
            <a:r>
              <a:rPr lang="en-US" altLang="en-US" b="1" i="1" dirty="0" smtClean="0">
                <a:latin typeface="Times New Roman" charset="0"/>
              </a:rPr>
              <a:t>O</a:t>
            </a:r>
            <a:r>
              <a:rPr lang="en-US" altLang="en-US" dirty="0" smtClean="0">
                <a:latin typeface="Times New Roman" charset="0"/>
              </a:rPr>
              <a:t>(1)</a:t>
            </a:r>
            <a:r>
              <a:rPr lang="en-US" altLang="en-US" dirty="0" smtClean="0"/>
              <a:t> time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93152" y="0"/>
            <a:ext cx="1669816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Enhanced Version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9505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Points of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aseline="0" dirty="0" smtClean="0"/>
              <a:t>Check assignment due </a:t>
            </a:r>
            <a:r>
              <a:rPr lang="en-US" baseline="0" dirty="0" smtClean="0"/>
              <a:t>dates</a:t>
            </a:r>
          </a:p>
          <a:p>
            <a:pPr lvl="1"/>
            <a:r>
              <a:rPr lang="en-US" dirty="0" smtClean="0"/>
              <a:t>HW08 due April 3 (today)</a:t>
            </a:r>
          </a:p>
          <a:p>
            <a:pPr lvl="1"/>
            <a:r>
              <a:rPr lang="en-US" baseline="0" dirty="0" smtClean="0"/>
              <a:t>HW09 due April</a:t>
            </a:r>
            <a:r>
              <a:rPr lang="en-US" dirty="0" smtClean="0"/>
              <a:t> 10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90259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Variances of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details of implementing a list will vary</a:t>
            </a:r>
          </a:p>
          <a:p>
            <a:endParaRPr lang="en-US" dirty="0"/>
          </a:p>
          <a:p>
            <a:r>
              <a:rPr lang="en-US" dirty="0" smtClean="0"/>
              <a:t>So STL implementation does not always match the book’s described ADT</a:t>
            </a:r>
          </a:p>
          <a:p>
            <a:endParaRPr lang="en-US" dirty="0"/>
          </a:p>
          <a:p>
            <a:r>
              <a:rPr lang="en-US" dirty="0" smtClean="0"/>
              <a:t>This is common</a:t>
            </a:r>
          </a:p>
          <a:p>
            <a:pPr lvl="1"/>
            <a:r>
              <a:rPr lang="en-US" dirty="0" smtClean="0"/>
              <a:t>So always check the interface description </a:t>
            </a:r>
          </a:p>
          <a:p>
            <a:pPr lvl="2"/>
            <a:r>
              <a:rPr lang="en-US" dirty="0" smtClean="0"/>
              <a:t>wherever you may work</a:t>
            </a:r>
          </a:p>
        </p:txBody>
      </p:sp>
    </p:spTree>
    <p:extLst>
      <p:ext uri="{BB962C8B-B14F-4D97-AF65-F5344CB8AC3E}">
        <p14:creationId xmlns:p14="http://schemas.microsoft.com/office/powerpoint/2010/main" val="28996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STL list class</a:t>
            </a:r>
          </a:p>
        </p:txBody>
      </p:sp>
      <p:sp>
        <p:nvSpPr>
          <p:cNvPr id="256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u="sng" dirty="0" smtClean="0"/>
              <a:t>Functions in the STL list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size() - return #elements in list, empty() - </a:t>
            </a:r>
            <a:r>
              <a:rPr lang="en-US" altLang="en-US" sz="2000" dirty="0" err="1" smtClean="0"/>
              <a:t>boolean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front(), back() - return references to first/last elements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err="1" smtClean="0"/>
              <a:t>push_front</a:t>
            </a:r>
            <a:r>
              <a:rPr lang="en-US" altLang="en-US" sz="2000" dirty="0" smtClean="0"/>
              <a:t>(e), </a:t>
            </a:r>
            <a:r>
              <a:rPr lang="en-US" altLang="en-US" sz="2000" dirty="0" err="1" smtClean="0"/>
              <a:t>push_back</a:t>
            </a:r>
            <a:r>
              <a:rPr lang="en-US" altLang="en-US" sz="2000" dirty="0" smtClean="0"/>
              <a:t>(e) - insert e at front/end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err="1" smtClean="0"/>
              <a:t>pop_front</a:t>
            </a:r>
            <a:r>
              <a:rPr lang="en-US" altLang="en-US" sz="2000" dirty="0" smtClean="0"/>
              <a:t>(), </a:t>
            </a:r>
            <a:r>
              <a:rPr lang="en-US" altLang="en-US" sz="2000" dirty="0" err="1" smtClean="0"/>
              <a:t>pop_back</a:t>
            </a:r>
            <a:r>
              <a:rPr lang="en-US" altLang="en-US" sz="2000" dirty="0" smtClean="0"/>
              <a:t>() - remove first/last element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list() - creates an empty list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endParaRPr lang="en-US" altLang="en-US" sz="2400" u="sng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u="sng" dirty="0" smtClean="0"/>
              <a:t>Similarities &amp; Differences with book’s List ADT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STL front() &amp; back() correspond to book’s first() &amp; last() </a:t>
            </a:r>
            <a:r>
              <a:rPr lang="en-US" altLang="en-US" sz="2000" dirty="0" smtClean="0">
                <a:solidFill>
                  <a:schemeClr val="tx2"/>
                </a:solidFill>
              </a:rPr>
              <a:t>except</a:t>
            </a:r>
            <a:r>
              <a:rPr lang="en-US" altLang="en-US" sz="2000" dirty="0" smtClean="0"/>
              <a:t> the STL functions return the element &amp; not its position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STL push() &amp; pop() are </a:t>
            </a:r>
            <a:r>
              <a:rPr lang="en-US" altLang="en-US" sz="2000" dirty="0" err="1" smtClean="0"/>
              <a:t>equiv</a:t>
            </a:r>
            <a:r>
              <a:rPr lang="en-US" altLang="en-US" sz="2000" dirty="0" smtClean="0"/>
              <a:t> to the book’s List ADT insert and remove </a:t>
            </a:r>
            <a:r>
              <a:rPr lang="en-US" altLang="en-US" sz="2000" dirty="0" smtClean="0">
                <a:solidFill>
                  <a:schemeClr val="tx2"/>
                </a:solidFill>
              </a:rPr>
              <a:t>when</a:t>
            </a:r>
            <a:r>
              <a:rPr lang="en-US" altLang="en-US" sz="2000" dirty="0" smtClean="0"/>
              <a:t> applied to the beginning &amp; end of the list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STL also provides functions for inserting &amp; removing from arbitrary positions in the list - these use iterators</a:t>
            </a:r>
          </a:p>
        </p:txBody>
      </p:sp>
    </p:spTree>
    <p:extLst>
      <p:ext uri="{BB962C8B-B14F-4D97-AF65-F5344CB8AC3E}">
        <p14:creationId xmlns:p14="http://schemas.microsoft.com/office/powerpoint/2010/main" val="80799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List Summary</a:t>
            </a:r>
          </a:p>
        </p:txBody>
      </p:sp>
      <p:sp>
        <p:nvSpPr>
          <p:cNvPr id="26627" name="Content Placeholder 9"/>
          <p:cNvSpPr>
            <a:spLocks noGrp="1"/>
          </p:cNvSpPr>
          <p:nvPr>
            <p:ph idx="1"/>
          </p:nvPr>
        </p:nvSpPr>
        <p:spPr>
          <a:xfrm>
            <a:off x="611188" y="1450975"/>
            <a:ext cx="8228012" cy="4340225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List Operation Complexity for different implementations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95400" y="2133600"/>
          <a:ext cx="7010401" cy="3764020"/>
        </p:xfrm>
        <a:graphic>
          <a:graphicData uri="http://schemas.openxmlformats.org/drawingml/2006/table">
            <a:tbl>
              <a:tblPr/>
              <a:tblGrid>
                <a:gridCol w="2361398"/>
                <a:gridCol w="2210602"/>
                <a:gridCol w="2438401"/>
              </a:tblGrid>
              <a:tr h="68578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List Singly-Linked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List Doubly- Linked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</a:tr>
              <a:tr h="146300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first(), last(), after(p)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insertAfter(p,o), replaceElement(p,o), swapElements(p,q)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91437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before(p), insertBefore(p,o),  remove(p)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70080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Size(), isEmpty()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75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Sequence ADT</a:t>
            </a:r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676400"/>
            <a:ext cx="41910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smtClean="0"/>
              <a:t>The </a:t>
            </a:r>
            <a:r>
              <a:rPr lang="en-US" altLang="en-US" sz="2000" smtClean="0">
                <a:solidFill>
                  <a:srgbClr val="FF0000"/>
                </a:solidFill>
              </a:rPr>
              <a:t>Sequence</a:t>
            </a:r>
            <a:r>
              <a:rPr lang="en-US" altLang="en-US" sz="2000" smtClean="0"/>
              <a:t> ADT is the union of the Vector and List ADTs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smtClean="0"/>
              <a:t>Elements accessed by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Rank, 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Position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smtClean="0"/>
              <a:t>Generic methods: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rgbClr val="FF0000"/>
                </a:solidFill>
              </a:rPr>
              <a:t>size(), isEmpty()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smtClean="0"/>
              <a:t>Vector-based methods: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rgbClr val="FF0000"/>
                </a:solidFill>
              </a:rPr>
              <a:t>elemAtRank(r), replaceAtRank(r, o), insertAtRank(r, o), removeAtRank(r)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smtClean="0"/>
          </a:p>
        </p:txBody>
      </p:sp>
      <p:sp>
        <p:nvSpPr>
          <p:cNvPr id="27652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676400"/>
            <a:ext cx="3505200" cy="4343400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altLang="en-US" sz="2400" smtClean="0"/>
              <a:t>List-based methods:</a:t>
            </a:r>
          </a:p>
          <a:p>
            <a:pPr lvl="1" eaLnBrk="1" hangingPunct="1"/>
            <a:r>
              <a:rPr lang="en-US" altLang="en-US" sz="2000" smtClean="0">
                <a:solidFill>
                  <a:srgbClr val="FF0000"/>
                </a:solidFill>
              </a:rPr>
              <a:t>first(), last(), before(p), after(p), replaceElement(p, o), swapElements(p, q), insertBefore(p, o), insertAfter(p, o), insertFirst(o), insertLast(o), remove(p)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400" smtClean="0"/>
              <a:t>Bridge methods:</a:t>
            </a:r>
          </a:p>
          <a:p>
            <a:pPr lvl="1" eaLnBrk="1" hangingPunct="1"/>
            <a:r>
              <a:rPr lang="en-US" altLang="en-US" sz="2000" smtClean="0">
                <a:solidFill>
                  <a:srgbClr val="FF0000"/>
                </a:solidFill>
              </a:rPr>
              <a:t>atRank(r), rankOf(p)</a:t>
            </a:r>
          </a:p>
        </p:txBody>
      </p:sp>
    </p:spTree>
    <p:extLst>
      <p:ext uri="{BB962C8B-B14F-4D97-AF65-F5344CB8AC3E}">
        <p14:creationId xmlns:p14="http://schemas.microsoft.com/office/powerpoint/2010/main" val="26906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Applications of Sequences</a:t>
            </a:r>
          </a:p>
        </p:txBody>
      </p:sp>
      <p:sp>
        <p:nvSpPr>
          <p:cNvPr id="286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76800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1"/>
              </a:buClr>
            </a:pPr>
            <a:r>
              <a:rPr lang="en-US" altLang="en-US" sz="2800" dirty="0" smtClean="0"/>
              <a:t>The Sequence ADT is a basic, general-purpose, data structure for storing an ordered collection of elements</a:t>
            </a:r>
          </a:p>
          <a:p>
            <a:pPr eaLnBrk="1" hangingPunct="1">
              <a:buClr>
                <a:schemeClr val="tx1"/>
              </a:buClr>
            </a:pPr>
            <a:endParaRPr lang="en-US" altLang="en-US" sz="2800" dirty="0" smtClean="0"/>
          </a:p>
          <a:p>
            <a:pPr eaLnBrk="1" hangingPunct="1">
              <a:buClr>
                <a:schemeClr val="tx1"/>
              </a:buClr>
            </a:pPr>
            <a:r>
              <a:rPr lang="en-US" altLang="en-US" sz="2800" dirty="0" smtClean="0"/>
              <a:t>Direct applications:</a:t>
            </a:r>
          </a:p>
          <a:p>
            <a:pPr lvl="1" eaLnBrk="1" hangingPunct="1"/>
            <a:r>
              <a:rPr lang="en-US" altLang="en-US" sz="2400" dirty="0" smtClean="0"/>
              <a:t>Generic replacement for stack, queue, vector, or list</a:t>
            </a:r>
          </a:p>
          <a:p>
            <a:pPr lvl="1" eaLnBrk="1" hangingPunct="1"/>
            <a:r>
              <a:rPr lang="en-US" altLang="en-US" sz="2400" dirty="0" smtClean="0"/>
              <a:t>small database (e.g., address book)</a:t>
            </a:r>
          </a:p>
          <a:p>
            <a:pPr eaLnBrk="1" hangingPunct="1">
              <a:buClr>
                <a:schemeClr val="tx1"/>
              </a:buClr>
            </a:pPr>
            <a:endParaRPr lang="en-US" altLang="en-US" sz="2800" dirty="0" smtClean="0"/>
          </a:p>
          <a:p>
            <a:pPr eaLnBrk="1" hangingPunct="1">
              <a:buClr>
                <a:schemeClr val="tx1"/>
              </a:buClr>
            </a:pPr>
            <a:r>
              <a:rPr lang="en-US" altLang="en-US" sz="2800" dirty="0" smtClean="0"/>
              <a:t>Indirect applications:</a:t>
            </a:r>
          </a:p>
          <a:p>
            <a:pPr lvl="1" eaLnBrk="1" hangingPunct="1"/>
            <a:r>
              <a:rPr lang="en-US" altLang="en-US" sz="2400" dirty="0" smtClean="0"/>
              <a:t>Building block of more complex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81740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Sequence Implementations</a:t>
            </a:r>
          </a:p>
        </p:txBody>
      </p:sp>
      <p:graphicFrame>
        <p:nvGraphicFramePr>
          <p:cNvPr id="84017" name="Group 49"/>
          <p:cNvGraphicFramePr>
            <a:graphicFrameLocks noGrp="1"/>
          </p:cNvGraphicFramePr>
          <p:nvPr/>
        </p:nvGraphicFramePr>
        <p:xfrm>
          <a:off x="914400" y="1616075"/>
          <a:ext cx="7620000" cy="4572000"/>
        </p:xfrm>
        <a:graphic>
          <a:graphicData uri="http://schemas.openxmlformats.org/drawingml/2006/table">
            <a:tbl>
              <a:tblPr/>
              <a:tblGrid>
                <a:gridCol w="5181600"/>
                <a:gridCol w="1219200"/>
                <a:gridCol w="1219200"/>
              </a:tblGrid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Operation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Array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size,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isEmpty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atRank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rankOf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elemAtRank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first, last, before, after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replaceElement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swapElements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replaceAtRank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insertAtRank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removeAtRank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insertFirst, insertLast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insertAfter, insertBefore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remove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 rot="21330196">
            <a:off x="2990274" y="1393412"/>
            <a:ext cx="2963312" cy="92333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This is important!</a:t>
            </a:r>
          </a:p>
          <a:p>
            <a:r>
              <a:rPr lang="en-US" dirty="0" smtClean="0"/>
              <a:t>It summarizes the differences </a:t>
            </a:r>
          </a:p>
          <a:p>
            <a:r>
              <a:rPr lang="en-US" dirty="0" smtClean="0"/>
              <a:t>between an Array and a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78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Outline and Reading</a:t>
            </a:r>
          </a:p>
        </p:txBody>
      </p:sp>
      <p:sp>
        <p:nvSpPr>
          <p:cNvPr id="40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 smtClean="0"/>
              <a:t>Where we are headed</a:t>
            </a:r>
          </a:p>
          <a:p>
            <a:pPr lvl="1">
              <a:lnSpc>
                <a:spcPct val="90000"/>
              </a:lnSpc>
            </a:pPr>
            <a:endParaRPr lang="en-US" altLang="zh-TW" dirty="0" smtClean="0"/>
          </a:p>
          <a:p>
            <a:pPr lvl="1">
              <a:lnSpc>
                <a:spcPct val="90000"/>
              </a:lnSpc>
            </a:pPr>
            <a:r>
              <a:rPr lang="en-US" altLang="zh-TW" dirty="0" smtClean="0"/>
              <a:t>Bubble Sort (§6.4)</a:t>
            </a:r>
          </a:p>
          <a:p>
            <a:pPr lvl="1">
              <a:lnSpc>
                <a:spcPct val="90000"/>
              </a:lnSpc>
            </a:pPr>
            <a:r>
              <a:rPr lang="en-US" altLang="zh-TW" dirty="0" smtClean="0"/>
              <a:t>Merge Sort (§11.1)</a:t>
            </a:r>
          </a:p>
          <a:p>
            <a:pPr eaLnBrk="1" hangingPunct="1">
              <a:lnSpc>
                <a:spcPct val="90000"/>
              </a:lnSpc>
            </a:pPr>
            <a:endParaRPr lang="en-US" altLang="zh-TW" dirty="0" smtClean="0"/>
          </a:p>
          <a:p>
            <a:pPr lvl="1">
              <a:lnSpc>
                <a:spcPct val="90000"/>
              </a:lnSpc>
            </a:pPr>
            <a:r>
              <a:rPr lang="en-US" altLang="zh-TW" dirty="0" smtClean="0"/>
              <a:t>Summary of sorting algorithms</a:t>
            </a:r>
          </a:p>
        </p:txBody>
      </p:sp>
    </p:spTree>
    <p:extLst>
      <p:ext uri="{BB962C8B-B14F-4D97-AF65-F5344CB8AC3E}">
        <p14:creationId xmlns:p14="http://schemas.microsoft.com/office/powerpoint/2010/main" val="188488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 of This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Bubble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Sort and Merge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Sort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6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5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Last class we talked about </a:t>
            </a:r>
            <a:endParaRPr lang="en-US" dirty="0" smtClean="0"/>
          </a:p>
          <a:p>
            <a:pPr lvl="1"/>
            <a:r>
              <a:rPr lang="en-US" dirty="0" smtClean="0"/>
              <a:t>Linked Lists</a:t>
            </a:r>
          </a:p>
          <a:p>
            <a:pPr lvl="1"/>
            <a:r>
              <a:rPr lang="en-US" dirty="0" smtClean="0"/>
              <a:t>Dynamic Arrays</a:t>
            </a:r>
          </a:p>
          <a:p>
            <a:pPr lvl="1"/>
            <a:r>
              <a:rPr lang="en-US" dirty="0" smtClean="0"/>
              <a:t>Book’s Vector ADT</a:t>
            </a:r>
          </a:p>
          <a:p>
            <a:pPr lvl="2">
              <a:buClr>
                <a:schemeClr val="tx1"/>
              </a:buClr>
            </a:pPr>
            <a:r>
              <a:rPr lang="en-US" altLang="en-US" dirty="0"/>
              <a:t>The Vector ADT (</a:t>
            </a:r>
            <a:r>
              <a:rPr lang="en-US" altLang="en-US" dirty="0">
                <a:cs typeface="Tahoma" charset="0"/>
              </a:rPr>
              <a:t>§6.1.1</a:t>
            </a:r>
            <a:r>
              <a:rPr lang="en-US" altLang="en-US" dirty="0"/>
              <a:t>)</a:t>
            </a:r>
          </a:p>
          <a:p>
            <a:pPr lvl="2">
              <a:buClr>
                <a:schemeClr val="tx1"/>
              </a:buClr>
            </a:pPr>
            <a:r>
              <a:rPr lang="en-US" altLang="en-US" dirty="0"/>
              <a:t>Array-based implementation (</a:t>
            </a:r>
            <a:r>
              <a:rPr lang="en-US" altLang="en-US" dirty="0">
                <a:cs typeface="Tahoma" charset="0"/>
              </a:rPr>
              <a:t>§6.1.2</a:t>
            </a:r>
            <a:r>
              <a:rPr lang="en-US" alt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Stacks</a:t>
            </a:r>
          </a:p>
          <a:p>
            <a:pPr lvl="1"/>
            <a:r>
              <a:rPr lang="en-US" dirty="0" smtClean="0"/>
              <a:t>Queues</a:t>
            </a:r>
          </a:p>
          <a:p>
            <a:pPr lvl="1"/>
            <a:r>
              <a:rPr lang="en-US" dirty="0" err="1" smtClean="0"/>
              <a:t>Dequeues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996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Review: Iterators</a:t>
            </a:r>
          </a:p>
          <a:p>
            <a:pPr lvl="1"/>
            <a:r>
              <a:rPr lang="en-US" altLang="en-US" i="1" dirty="0"/>
              <a:t>Iterators (</a:t>
            </a:r>
            <a:r>
              <a:rPr lang="en-US" altLang="en-US" i="1" dirty="0">
                <a:cs typeface="Tahoma" charset="0"/>
              </a:rPr>
              <a:t>§6.2.5</a:t>
            </a:r>
            <a:r>
              <a:rPr lang="en-US" altLang="en-US" i="1" dirty="0" smtClean="0">
                <a:cs typeface="Tahoma" charset="0"/>
              </a:rPr>
              <a:t>)    </a:t>
            </a:r>
            <a:r>
              <a:rPr lang="en-US" altLang="en-US" i="1" dirty="0" smtClean="0">
                <a:cs typeface="Tahoma" charset="0"/>
                <a:sym typeface="Wingdings" panose="05000000000000000000" pitchFamily="2" charset="2"/>
              </a:rPr>
              <a:t> mostly FYI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Lists and Sequences as ADTs</a:t>
            </a:r>
          </a:p>
          <a:p>
            <a:pPr lvl="1">
              <a:buClr>
                <a:schemeClr val="tx1"/>
              </a:buClr>
            </a:pPr>
            <a:r>
              <a:rPr lang="en-US" altLang="en-US" i="1" dirty="0"/>
              <a:t>Position ADT (</a:t>
            </a:r>
            <a:r>
              <a:rPr lang="en-US" altLang="en-US" i="1" dirty="0">
                <a:cs typeface="Tahoma" charset="0"/>
              </a:rPr>
              <a:t>§6.2.1</a:t>
            </a:r>
            <a:r>
              <a:rPr lang="en-US" altLang="en-US" i="1" dirty="0" smtClean="0"/>
              <a:t>) </a:t>
            </a:r>
            <a:r>
              <a:rPr lang="en-US" altLang="en-US" i="1" dirty="0">
                <a:cs typeface="Tahoma" charset="0"/>
                <a:sym typeface="Wingdings" panose="05000000000000000000" pitchFamily="2" charset="2"/>
              </a:rPr>
              <a:t> mostly FYI</a:t>
            </a:r>
            <a:endParaRPr lang="en-US" altLang="en-US" i="1" dirty="0"/>
          </a:p>
          <a:p>
            <a:pPr lvl="1">
              <a:buClr>
                <a:schemeClr val="tx1"/>
              </a:buClr>
            </a:pPr>
            <a:r>
              <a:rPr lang="en-US" altLang="en-US" dirty="0"/>
              <a:t>List ADT (</a:t>
            </a:r>
            <a:r>
              <a:rPr lang="en-US" altLang="en-US" dirty="0">
                <a:cs typeface="Tahoma" charset="0"/>
              </a:rPr>
              <a:t>§6.2.2</a:t>
            </a:r>
            <a:r>
              <a:rPr lang="en-US" altLang="en-US" dirty="0"/>
              <a:t>)</a:t>
            </a:r>
          </a:p>
          <a:p>
            <a:pPr lvl="1">
              <a:buClr>
                <a:schemeClr val="tx1"/>
              </a:buClr>
            </a:pPr>
            <a:r>
              <a:rPr lang="en-US" altLang="en-US" dirty="0"/>
              <a:t>Sequence ADT (</a:t>
            </a:r>
            <a:r>
              <a:rPr lang="en-US" altLang="en-US" dirty="0">
                <a:cs typeface="Tahoma" charset="0"/>
              </a:rPr>
              <a:t>§6.3.1</a:t>
            </a:r>
            <a:r>
              <a:rPr lang="en-US" altLang="en-US" dirty="0"/>
              <a:t>)</a:t>
            </a:r>
          </a:p>
          <a:p>
            <a:endParaRPr lang="en-US" dirty="0" smtClean="0"/>
          </a:p>
          <a:p>
            <a:r>
              <a:rPr lang="en-US" dirty="0" smtClean="0"/>
              <a:t>Sorting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36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Iterators</a:t>
            </a:r>
          </a:p>
        </p:txBody>
      </p:sp>
      <p:sp>
        <p:nvSpPr>
          <p:cNvPr id="4096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Some functions supported by STL containers such as: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begin(), end() 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/>
              <a:t>return iterators to beginning or end of container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insert(</a:t>
            </a:r>
            <a:r>
              <a:rPr lang="en-US" dirty="0" err="1" smtClean="0"/>
              <a:t>I,e</a:t>
            </a:r>
            <a:r>
              <a:rPr lang="en-US" dirty="0" smtClean="0"/>
              <a:t>) 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/>
              <a:t>insert e just before the position indicated by iterator I 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/>
              <a:t>analogous to our linked list operation: </a:t>
            </a:r>
            <a:r>
              <a:rPr lang="en-US" dirty="0" err="1" smtClean="0"/>
              <a:t>insertBefore</a:t>
            </a:r>
            <a:r>
              <a:rPr lang="en-US" dirty="0" smtClean="0"/>
              <a:t>(p)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erase(I)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/>
              <a:t>removes the element at the position indicated by I 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/>
              <a:t>analogous to our linked list operation: remove(p)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>
              <a:solidFill>
                <a:schemeClr val="tx2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The functions can be used to insert/remove elements from arbitrary positions in the STL vector and list</a:t>
            </a:r>
          </a:p>
        </p:txBody>
      </p:sp>
      <p:sp>
        <p:nvSpPr>
          <p:cNvPr id="4" name="TextBox 3"/>
          <p:cNvSpPr txBox="1"/>
          <p:nvPr/>
        </p:nvSpPr>
        <p:spPr>
          <a:xfrm rot="18872148">
            <a:off x="229510" y="381754"/>
            <a:ext cx="833883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stellar" panose="020A0402060406010301" pitchFamily="18" charset="0"/>
              </a:rPr>
              <a:t>Review</a:t>
            </a:r>
            <a:endParaRPr lang="en-US" sz="1200" dirty="0"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31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059363"/>
          </a:xfrm>
        </p:spPr>
        <p:txBody>
          <a:bodyPr/>
          <a:lstStyle/>
          <a:p>
            <a:r>
              <a:rPr lang="en-US" dirty="0" smtClean="0"/>
              <a:t>In the previous class there was an exercise that was based on the code:</a:t>
            </a:r>
          </a:p>
          <a:p>
            <a:pPr lvl="1"/>
            <a:r>
              <a:rPr lang="en-US" dirty="0" smtClean="0"/>
              <a:t>Located at or near something </a:t>
            </a:r>
            <a:r>
              <a:rPr lang="en-US" dirty="0"/>
              <a:t>like:</a:t>
            </a:r>
          </a:p>
          <a:p>
            <a:pPr lvl="2"/>
            <a:r>
              <a:rPr lang="en-US" dirty="0"/>
              <a:t>Content</a:t>
            </a:r>
            <a:r>
              <a:rPr lang="en-US" dirty="0">
                <a:sym typeface="Wingdings" panose="05000000000000000000" pitchFamily="2" charset="2"/>
              </a:rPr>
              <a:t>Unit2InClassExamplesEx225_DequeWithIters.cpp</a:t>
            </a:r>
          </a:p>
          <a:p>
            <a:pPr lvl="2"/>
            <a:endParaRPr lang="en-US" dirty="0" smtClean="0">
              <a:sym typeface="Wingdings" panose="05000000000000000000" pitchFamily="2" charset="2"/>
            </a:endParaRPr>
          </a:p>
          <a:p>
            <a:pPr lvl="2"/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Code example from this follows next slide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30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34966" y="1752600"/>
            <a:ext cx="7010400" cy="452431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    </a:t>
            </a:r>
            <a:r>
              <a:rPr lang="en-US" sz="1600" dirty="0" err="1" smtClean="0">
                <a:latin typeface="Comic Sans MS" panose="030F0702030302020204" pitchFamily="66" charset="0"/>
              </a:rPr>
              <a:t>myDeque.push_back</a:t>
            </a:r>
            <a:r>
              <a:rPr lang="en-US" sz="1600" dirty="0">
                <a:latin typeface="Comic Sans MS" panose="030F0702030302020204" pitchFamily="66" charset="0"/>
              </a:rPr>
              <a:t>( 'H' );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   </a:t>
            </a:r>
            <a:r>
              <a:rPr lang="en-US" sz="1600" dirty="0" err="1">
                <a:latin typeface="Comic Sans MS" panose="030F0702030302020204" pitchFamily="66" charset="0"/>
              </a:rPr>
              <a:t>myDeque.push_back</a:t>
            </a:r>
            <a:r>
              <a:rPr lang="en-US" sz="1600" dirty="0">
                <a:latin typeface="Comic Sans MS" panose="030F0702030302020204" pitchFamily="66" charset="0"/>
              </a:rPr>
              <a:t>( 'O' );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   </a:t>
            </a:r>
            <a:r>
              <a:rPr lang="en-US" sz="1600" dirty="0" err="1">
                <a:latin typeface="Comic Sans MS" panose="030F0702030302020204" pitchFamily="66" charset="0"/>
              </a:rPr>
              <a:t>myDeque.push_back</a:t>
            </a:r>
            <a:r>
              <a:rPr lang="en-US" sz="1600" dirty="0">
                <a:latin typeface="Comic Sans MS" panose="030F0702030302020204" pitchFamily="66" charset="0"/>
              </a:rPr>
              <a:t>( 'W' );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   </a:t>
            </a:r>
            <a:r>
              <a:rPr lang="en-US" sz="1600" dirty="0" err="1">
                <a:latin typeface="Comic Sans MS" panose="030F0702030302020204" pitchFamily="66" charset="0"/>
              </a:rPr>
              <a:t>myDeque.push_back</a:t>
            </a:r>
            <a:r>
              <a:rPr lang="en-US" sz="1600" dirty="0">
                <a:latin typeface="Comic Sans MS" panose="030F0702030302020204" pitchFamily="66" charset="0"/>
              </a:rPr>
              <a:t>( 'D' );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   </a:t>
            </a:r>
            <a:r>
              <a:rPr lang="en-US" sz="1600" dirty="0" err="1">
                <a:latin typeface="Comic Sans MS" panose="030F0702030302020204" pitchFamily="66" charset="0"/>
              </a:rPr>
              <a:t>myDeque.push_back</a:t>
            </a:r>
            <a:r>
              <a:rPr lang="en-US" sz="1600" dirty="0">
                <a:latin typeface="Comic Sans MS" panose="030F0702030302020204" pitchFamily="66" charset="0"/>
              </a:rPr>
              <a:t>( 'Y' );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 smtClean="0">
                <a:latin typeface="Comic Sans MS" panose="030F0702030302020204" pitchFamily="66" charset="0"/>
              </a:rPr>
              <a:t>   //---------------------------------------------------------------------</a:t>
            </a:r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 smtClean="0">
                <a:latin typeface="Comic Sans MS" panose="030F0702030302020204" pitchFamily="66" charset="0"/>
              </a:rPr>
              <a:t>    </a:t>
            </a:r>
            <a:r>
              <a:rPr lang="en-US" sz="1600" dirty="0">
                <a:latin typeface="Comic Sans MS" panose="030F0702030302020204" pitchFamily="66" charset="0"/>
              </a:rPr>
              <a:t>// Change them back but this time use iterators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   // instead of reference pointers.</a:t>
            </a:r>
          </a:p>
          <a:p>
            <a:r>
              <a:rPr lang="en-US" sz="1600" dirty="0" smtClean="0">
                <a:latin typeface="Comic Sans MS" panose="030F0702030302020204" pitchFamily="66" charset="0"/>
              </a:rPr>
              <a:t>    // </a:t>
            </a:r>
            <a:r>
              <a:rPr lang="en-US" sz="1600" dirty="0">
                <a:latin typeface="Comic Sans MS" panose="030F0702030302020204" pitchFamily="66" charset="0"/>
              </a:rPr>
              <a:t>Note how we dereference the iterators with * when setting them.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>
                <a:latin typeface="Comic Sans MS" panose="030F0702030302020204" pitchFamily="66" charset="0"/>
              </a:rPr>
              <a:t>    </a:t>
            </a:r>
            <a:r>
              <a:rPr lang="en-US" sz="1600" dirty="0" err="1">
                <a:latin typeface="Comic Sans MS" panose="030F0702030302020204" pitchFamily="66" charset="0"/>
              </a:rPr>
              <a:t>myDequeType</a:t>
            </a:r>
            <a:r>
              <a:rPr lang="en-US" sz="1600" dirty="0">
                <a:latin typeface="Comic Sans MS" panose="030F0702030302020204" pitchFamily="66" charset="0"/>
              </a:rPr>
              <a:t>::iterator </a:t>
            </a:r>
            <a:r>
              <a:rPr lang="en-US" sz="1600" dirty="0" err="1">
                <a:latin typeface="Comic Sans MS" panose="030F0702030302020204" pitchFamily="66" charset="0"/>
              </a:rPr>
              <a:t>it_begin</a:t>
            </a:r>
            <a:r>
              <a:rPr lang="en-US" sz="1600" dirty="0">
                <a:latin typeface="Comic Sans MS" panose="030F0702030302020204" pitchFamily="66" charset="0"/>
              </a:rPr>
              <a:t> = </a:t>
            </a:r>
            <a:r>
              <a:rPr lang="en-US" sz="1600" dirty="0" err="1">
                <a:latin typeface="Comic Sans MS" panose="030F0702030302020204" pitchFamily="66" charset="0"/>
              </a:rPr>
              <a:t>myDeque.begin</a:t>
            </a:r>
            <a:r>
              <a:rPr lang="en-US" sz="16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   </a:t>
            </a:r>
            <a:r>
              <a:rPr lang="en-US" sz="1600" dirty="0" err="1">
                <a:latin typeface="Comic Sans MS" panose="030F0702030302020204" pitchFamily="66" charset="0"/>
              </a:rPr>
              <a:t>myDequeType</a:t>
            </a:r>
            <a:r>
              <a:rPr lang="en-US" sz="1600" dirty="0">
                <a:latin typeface="Comic Sans MS" panose="030F0702030302020204" pitchFamily="66" charset="0"/>
              </a:rPr>
              <a:t>::iterator </a:t>
            </a:r>
            <a:r>
              <a:rPr lang="en-US" sz="1600" dirty="0" err="1">
                <a:latin typeface="Comic Sans MS" panose="030F0702030302020204" pitchFamily="66" charset="0"/>
              </a:rPr>
              <a:t>it_end</a:t>
            </a:r>
            <a:r>
              <a:rPr lang="en-US" sz="1600" dirty="0">
                <a:latin typeface="Comic Sans MS" panose="030F0702030302020204" pitchFamily="66" charset="0"/>
              </a:rPr>
              <a:t>   = </a:t>
            </a:r>
            <a:r>
              <a:rPr lang="en-US" sz="1600" dirty="0" err="1">
                <a:latin typeface="Comic Sans MS" panose="030F0702030302020204" pitchFamily="66" charset="0"/>
              </a:rPr>
              <a:t>myDeque.end</a:t>
            </a:r>
            <a:r>
              <a:rPr lang="en-US" sz="1600" dirty="0">
                <a:latin typeface="Comic Sans MS" panose="030F0702030302020204" pitchFamily="66" charset="0"/>
              </a:rPr>
              <a:t>();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>
                <a:latin typeface="Comic Sans MS" panose="030F0702030302020204" pitchFamily="66" charset="0"/>
              </a:rPr>
              <a:t>    *</a:t>
            </a:r>
            <a:r>
              <a:rPr lang="en-US" sz="1600" dirty="0" err="1">
                <a:latin typeface="Comic Sans MS" panose="030F0702030302020204" pitchFamily="66" charset="0"/>
              </a:rPr>
              <a:t>it_begin</a:t>
            </a:r>
            <a:r>
              <a:rPr lang="en-US" sz="1600" dirty="0">
                <a:latin typeface="Comic Sans MS" panose="030F0702030302020204" pitchFamily="66" charset="0"/>
              </a:rPr>
              <a:t> = 'H'; // Change the first element from h </a:t>
            </a:r>
            <a:r>
              <a:rPr lang="en-US" sz="1600" dirty="0" smtClean="0">
                <a:latin typeface="Comic Sans MS" panose="030F0702030302020204" pitchFamily="66" charset="0"/>
              </a:rPr>
              <a:t>back </a:t>
            </a:r>
            <a:r>
              <a:rPr lang="en-US" sz="1600" dirty="0">
                <a:latin typeface="Comic Sans MS" panose="030F0702030302020204" pitchFamily="66" charset="0"/>
              </a:rPr>
              <a:t>to H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>
                <a:latin typeface="Comic Sans MS" panose="030F0702030302020204" pitchFamily="66" charset="0"/>
              </a:rPr>
              <a:t>    --</a:t>
            </a:r>
            <a:r>
              <a:rPr lang="en-US" sz="1600" dirty="0" err="1">
                <a:latin typeface="Comic Sans MS" panose="030F0702030302020204" pitchFamily="66" charset="0"/>
              </a:rPr>
              <a:t>it_end</a:t>
            </a:r>
            <a:r>
              <a:rPr lang="en-US" sz="16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   *</a:t>
            </a:r>
            <a:r>
              <a:rPr lang="en-US" sz="1600" dirty="0" err="1">
                <a:latin typeface="Comic Sans MS" panose="030F0702030302020204" pitchFamily="66" charset="0"/>
              </a:rPr>
              <a:t>it_end</a:t>
            </a:r>
            <a:r>
              <a:rPr lang="en-US" sz="1600" dirty="0">
                <a:latin typeface="Comic Sans MS" panose="030F0702030302020204" pitchFamily="66" charset="0"/>
              </a:rPr>
              <a:t>   = 'Y'; // Change the last element from y to back to 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1262757"/>
            <a:ext cx="3512628" cy="338554"/>
          </a:xfrm>
          <a:prstGeom prst="rect">
            <a:avLst/>
          </a:prstGeom>
          <a:solidFill>
            <a:srgbClr val="E5E5B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// </a:t>
            </a:r>
            <a:r>
              <a:rPr lang="en-US" sz="1600" dirty="0" err="1" smtClean="0"/>
              <a:t>typedef</a:t>
            </a:r>
            <a:r>
              <a:rPr lang="en-US" sz="1600" dirty="0" smtClean="0"/>
              <a:t> </a:t>
            </a:r>
            <a:r>
              <a:rPr lang="en-US" sz="1600" dirty="0" err="1"/>
              <a:t>deque</a:t>
            </a:r>
            <a:r>
              <a:rPr lang="en-US" sz="1600" dirty="0"/>
              <a:t>&lt; char &gt; </a:t>
            </a:r>
            <a:r>
              <a:rPr lang="en-US" sz="1600" dirty="0" err="1"/>
              <a:t>myDequeType</a:t>
            </a:r>
            <a:r>
              <a:rPr lang="en-US" sz="16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78632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 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34966" y="1752600"/>
            <a:ext cx="7010400" cy="452431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void </a:t>
            </a:r>
            <a:r>
              <a:rPr lang="en-US" sz="1600" dirty="0" err="1">
                <a:latin typeface="Comic Sans MS" panose="030F0702030302020204" pitchFamily="66" charset="0"/>
              </a:rPr>
              <a:t>printContents</a:t>
            </a:r>
            <a:r>
              <a:rPr lang="en-US" sz="1600" dirty="0">
                <a:latin typeface="Comic Sans MS" panose="030F0702030302020204" pitchFamily="66" charset="0"/>
              </a:rPr>
              <a:t>( </a:t>
            </a:r>
            <a:r>
              <a:rPr lang="en-US" sz="1600" dirty="0" err="1">
                <a:latin typeface="Comic Sans MS" panose="030F0702030302020204" pitchFamily="66" charset="0"/>
              </a:rPr>
              <a:t>myDequeType</a:t>
            </a:r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 err="1">
                <a:latin typeface="Comic Sans MS" panose="030F0702030302020204" pitchFamily="66" charset="0"/>
              </a:rPr>
              <a:t>deque</a:t>
            </a:r>
            <a:r>
              <a:rPr lang="en-US" sz="1600" dirty="0">
                <a:latin typeface="Comic Sans MS" panose="030F0702030302020204" pitchFamily="66" charset="0"/>
              </a:rPr>
              <a:t> 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{</a:t>
            </a:r>
          </a:p>
          <a:p>
            <a:r>
              <a:rPr lang="en-US" sz="1200" i="1" dirty="0">
                <a:latin typeface="Comic Sans MS" panose="030F0702030302020204" pitchFamily="66" charset="0"/>
              </a:rPr>
              <a:t>    //---------------------------------------------------------------------</a:t>
            </a:r>
          </a:p>
          <a:p>
            <a:r>
              <a:rPr lang="en-US" sz="1200" i="1" dirty="0">
                <a:latin typeface="Comic Sans MS" panose="030F0702030302020204" pitchFamily="66" charset="0"/>
              </a:rPr>
              <a:t>    // Using iterators, </a:t>
            </a:r>
          </a:p>
          <a:p>
            <a:r>
              <a:rPr lang="en-US" sz="1200" i="1" dirty="0">
                <a:latin typeface="Comic Sans MS" panose="030F0702030302020204" pitchFamily="66" charset="0"/>
              </a:rPr>
              <a:t>    // which point to the beginning and ending of the vector,  </a:t>
            </a:r>
          </a:p>
          <a:p>
            <a:r>
              <a:rPr lang="en-US" sz="1200" i="1" dirty="0">
                <a:latin typeface="Comic Sans MS" panose="030F0702030302020204" pitchFamily="66" charset="0"/>
              </a:rPr>
              <a:t>    // loop through the vector and print out its contents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>
                <a:latin typeface="Comic Sans MS" panose="030F0702030302020204" pitchFamily="66" charset="0"/>
              </a:rPr>
              <a:t>    </a:t>
            </a:r>
            <a:r>
              <a:rPr lang="en-US" sz="1600" dirty="0" err="1">
                <a:latin typeface="Comic Sans MS" panose="030F0702030302020204" pitchFamily="66" charset="0"/>
              </a:rPr>
              <a:t>myDequeType</a:t>
            </a:r>
            <a:r>
              <a:rPr lang="en-US" sz="1600" dirty="0">
                <a:latin typeface="Comic Sans MS" panose="030F0702030302020204" pitchFamily="66" charset="0"/>
              </a:rPr>
              <a:t>::iterator </a:t>
            </a:r>
            <a:r>
              <a:rPr lang="en-US" sz="1600" dirty="0" err="1">
                <a:latin typeface="Comic Sans MS" panose="030F0702030302020204" pitchFamily="66" charset="0"/>
              </a:rPr>
              <a:t>it_begin</a:t>
            </a:r>
            <a:r>
              <a:rPr lang="en-US" sz="1600" dirty="0">
                <a:latin typeface="Comic Sans MS" panose="030F0702030302020204" pitchFamily="66" charset="0"/>
              </a:rPr>
              <a:t> = </a:t>
            </a:r>
            <a:r>
              <a:rPr lang="en-US" sz="1600" dirty="0" err="1">
                <a:latin typeface="Comic Sans MS" panose="030F0702030302020204" pitchFamily="66" charset="0"/>
              </a:rPr>
              <a:t>deque.begin</a:t>
            </a:r>
            <a:r>
              <a:rPr lang="en-US" sz="1600" dirty="0">
                <a:latin typeface="Comic Sans MS" panose="030F0702030302020204" pitchFamily="66" charset="0"/>
              </a:rPr>
              <a:t>();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   </a:t>
            </a:r>
            <a:r>
              <a:rPr lang="en-US" sz="1600" dirty="0" err="1">
                <a:latin typeface="Comic Sans MS" panose="030F0702030302020204" pitchFamily="66" charset="0"/>
              </a:rPr>
              <a:t>myDequeType</a:t>
            </a:r>
            <a:r>
              <a:rPr lang="en-US" sz="1600" dirty="0">
                <a:latin typeface="Comic Sans MS" panose="030F0702030302020204" pitchFamily="66" charset="0"/>
              </a:rPr>
              <a:t>::iterator </a:t>
            </a:r>
            <a:r>
              <a:rPr lang="en-US" sz="1600" dirty="0" err="1">
                <a:latin typeface="Comic Sans MS" panose="030F0702030302020204" pitchFamily="66" charset="0"/>
              </a:rPr>
              <a:t>it_end</a:t>
            </a:r>
            <a:r>
              <a:rPr lang="en-US" sz="1600" dirty="0">
                <a:latin typeface="Comic Sans MS" panose="030F0702030302020204" pitchFamily="66" charset="0"/>
              </a:rPr>
              <a:t>   = </a:t>
            </a:r>
            <a:r>
              <a:rPr lang="en-US" sz="1600" dirty="0" err="1">
                <a:latin typeface="Comic Sans MS" panose="030F0702030302020204" pitchFamily="66" charset="0"/>
              </a:rPr>
              <a:t>deque.end</a:t>
            </a:r>
            <a:r>
              <a:rPr lang="en-US" sz="1600" dirty="0">
                <a:latin typeface="Comic Sans MS" panose="030F0702030302020204" pitchFamily="66" charset="0"/>
              </a:rPr>
              <a:t>();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>
                <a:latin typeface="Comic Sans MS" panose="030F0702030302020204" pitchFamily="66" charset="0"/>
              </a:rPr>
              <a:t>    </a:t>
            </a:r>
            <a:r>
              <a:rPr lang="en-US" sz="1600" dirty="0" err="1">
                <a:latin typeface="Comic Sans MS" panose="030F0702030302020204" pitchFamily="66" charset="0"/>
              </a:rPr>
              <a:t>cout</a:t>
            </a:r>
            <a:r>
              <a:rPr lang="en-US" sz="1600" dirty="0">
                <a:latin typeface="Comic Sans MS" panose="030F0702030302020204" pitchFamily="66" charset="0"/>
              </a:rPr>
              <a:t> &lt;&lt; "Contents of </a:t>
            </a:r>
            <a:r>
              <a:rPr lang="en-US" sz="1600" dirty="0" err="1">
                <a:latin typeface="Comic Sans MS" panose="030F0702030302020204" pitchFamily="66" charset="0"/>
              </a:rPr>
              <a:t>myDeque</a:t>
            </a:r>
            <a:r>
              <a:rPr lang="en-US" sz="1600" dirty="0">
                <a:latin typeface="Comic Sans MS" panose="030F0702030302020204" pitchFamily="66" charset="0"/>
              </a:rPr>
              <a:t>: ";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 smtClean="0">
                <a:latin typeface="Comic Sans MS" panose="030F0702030302020204" pitchFamily="66" charset="0"/>
              </a:rPr>
              <a:t>    while (</a:t>
            </a:r>
            <a:r>
              <a:rPr lang="en-US" sz="1600" dirty="0" err="1" smtClean="0">
                <a:latin typeface="Comic Sans MS" panose="030F0702030302020204" pitchFamily="66" charset="0"/>
              </a:rPr>
              <a:t>it_begin</a:t>
            </a:r>
            <a:r>
              <a:rPr lang="en-US" sz="1600" dirty="0" smtClean="0">
                <a:latin typeface="Comic Sans MS" panose="030F0702030302020204" pitchFamily="66" charset="0"/>
              </a:rPr>
              <a:t>  !=  </a:t>
            </a:r>
            <a:r>
              <a:rPr lang="en-US" sz="1600" dirty="0" err="1" smtClean="0">
                <a:latin typeface="Comic Sans MS" panose="030F0702030302020204" pitchFamily="66" charset="0"/>
              </a:rPr>
              <a:t>it_end</a:t>
            </a:r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 smtClean="0">
                <a:latin typeface="Comic Sans MS" panose="030F0702030302020204" pitchFamily="66" charset="0"/>
              </a:rPr>
              <a:t>)</a:t>
            </a:r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>
                <a:latin typeface="Comic Sans MS" panose="030F0702030302020204" pitchFamily="66" charset="0"/>
              </a:rPr>
              <a:t>    {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       </a:t>
            </a:r>
            <a:r>
              <a:rPr lang="en-US" sz="1600" dirty="0" err="1">
                <a:latin typeface="Comic Sans MS" panose="030F0702030302020204" pitchFamily="66" charset="0"/>
              </a:rPr>
              <a:t>cout</a:t>
            </a:r>
            <a:r>
              <a:rPr lang="en-US" sz="1600" dirty="0">
                <a:latin typeface="Comic Sans MS" panose="030F0702030302020204" pitchFamily="66" charset="0"/>
              </a:rPr>
              <a:t> &lt;&lt; *</a:t>
            </a:r>
            <a:r>
              <a:rPr lang="en-US" sz="1600" dirty="0" err="1">
                <a:latin typeface="Comic Sans MS" panose="030F0702030302020204" pitchFamily="66" charset="0"/>
              </a:rPr>
              <a:t>it_begin</a:t>
            </a:r>
            <a:r>
              <a:rPr lang="en-US" sz="1600" dirty="0">
                <a:latin typeface="Comic Sans MS" panose="030F0702030302020204" pitchFamily="66" charset="0"/>
              </a:rPr>
              <a:t> &lt;&lt; " " </a:t>
            </a:r>
            <a:r>
              <a:rPr lang="en-US" sz="1600" dirty="0" smtClean="0">
                <a:latin typeface="Comic Sans MS" panose="030F0702030302020204" pitchFamily="66" charset="0"/>
              </a:rPr>
              <a:t>;</a:t>
            </a:r>
          </a:p>
          <a:p>
            <a:r>
              <a:rPr lang="en-US" sz="1600" dirty="0" smtClean="0">
                <a:latin typeface="Comic Sans MS" panose="030F0702030302020204" pitchFamily="66" charset="0"/>
              </a:rPr>
              <a:t>        </a:t>
            </a:r>
            <a:r>
              <a:rPr lang="en-US" sz="1600" dirty="0">
                <a:latin typeface="Comic Sans MS" panose="030F0702030302020204" pitchFamily="66" charset="0"/>
              </a:rPr>
              <a:t>++</a:t>
            </a:r>
            <a:r>
              <a:rPr lang="en-US" sz="1600" dirty="0" err="1">
                <a:latin typeface="Comic Sans MS" panose="030F0702030302020204" pitchFamily="66" charset="0"/>
              </a:rPr>
              <a:t>it_begin</a:t>
            </a:r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>
                <a:latin typeface="Comic Sans MS" panose="030F0702030302020204" pitchFamily="66" charset="0"/>
              </a:rPr>
              <a:t>    }</a:t>
            </a:r>
          </a:p>
          <a:p>
            <a:r>
              <a:rPr lang="en-US" sz="1600" dirty="0" smtClean="0">
                <a:latin typeface="Comic Sans MS" panose="030F0702030302020204" pitchFamily="66" charset="0"/>
              </a:rPr>
              <a:t>    </a:t>
            </a:r>
            <a:r>
              <a:rPr lang="en-US" sz="1600" dirty="0" err="1">
                <a:latin typeface="Comic Sans MS" panose="030F0702030302020204" pitchFamily="66" charset="0"/>
              </a:rPr>
              <a:t>cout</a:t>
            </a:r>
            <a:r>
              <a:rPr lang="en-US" sz="1600" dirty="0">
                <a:latin typeface="Comic Sans MS" panose="030F0702030302020204" pitchFamily="66" charset="0"/>
              </a:rPr>
              <a:t> &lt;&lt; </a:t>
            </a:r>
            <a:r>
              <a:rPr lang="en-US" sz="1600" dirty="0" err="1">
                <a:latin typeface="Comic Sans MS" panose="030F0702030302020204" pitchFamily="66" charset="0"/>
              </a:rPr>
              <a:t>endl</a:t>
            </a:r>
            <a:r>
              <a:rPr lang="en-US" sz="1600" dirty="0">
                <a:latin typeface="Comic Sans MS" panose="030F0702030302020204" pitchFamily="66" charset="0"/>
              </a:rPr>
              <a:t>;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262757"/>
            <a:ext cx="3512628" cy="338554"/>
          </a:xfrm>
          <a:prstGeom prst="rect">
            <a:avLst/>
          </a:prstGeom>
          <a:solidFill>
            <a:srgbClr val="E5E5B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// </a:t>
            </a:r>
            <a:r>
              <a:rPr lang="en-US" sz="1600" dirty="0" err="1" smtClean="0"/>
              <a:t>typedef</a:t>
            </a:r>
            <a:r>
              <a:rPr lang="en-US" sz="1600" dirty="0" smtClean="0"/>
              <a:t> </a:t>
            </a:r>
            <a:r>
              <a:rPr lang="en-US" sz="1600" dirty="0" err="1"/>
              <a:t>deque</a:t>
            </a:r>
            <a:r>
              <a:rPr lang="en-US" sz="1600" dirty="0"/>
              <a:t>&lt; char &gt; </a:t>
            </a:r>
            <a:r>
              <a:rPr lang="en-US" sz="1600" dirty="0" err="1"/>
              <a:t>myDequeType</a:t>
            </a:r>
            <a:r>
              <a:rPr lang="en-US" sz="16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95179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Group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Create a program that instantiates a vector of integers using </a:t>
            </a:r>
            <a:r>
              <a:rPr lang="en-US" dirty="0" err="1" smtClean="0"/>
              <a:t>std</a:t>
            </a:r>
            <a:r>
              <a:rPr lang="en-US" dirty="0" smtClean="0"/>
              <a:t>::vector</a:t>
            </a:r>
          </a:p>
          <a:p>
            <a:endParaRPr lang="en-US" dirty="0" smtClean="0"/>
          </a:p>
          <a:p>
            <a:r>
              <a:rPr lang="en-US" dirty="0" smtClean="0"/>
              <a:t>Then using a loop </a:t>
            </a:r>
          </a:p>
          <a:p>
            <a:pPr lvl="1"/>
            <a:r>
              <a:rPr lang="en-US" dirty="0" smtClean="0"/>
              <a:t>Based on iterators begin() and end()</a:t>
            </a:r>
          </a:p>
          <a:p>
            <a:pPr lvl="1"/>
            <a:r>
              <a:rPr lang="en-US" dirty="0" smtClean="0"/>
              <a:t>Pushes the Fibonacci numbers into the vector object</a:t>
            </a:r>
          </a:p>
          <a:p>
            <a:pPr lvl="2"/>
            <a:r>
              <a:rPr lang="en-US" dirty="0" smtClean="0"/>
              <a:t>1 1 2 3 5…</a:t>
            </a:r>
          </a:p>
          <a:p>
            <a:r>
              <a:rPr lang="en-US" dirty="0" smtClean="0"/>
              <a:t>Starter Code can be found on D2L Circa:</a:t>
            </a:r>
          </a:p>
          <a:p>
            <a:pPr lvl="1"/>
            <a:r>
              <a:rPr lang="en-US" dirty="0" smtClean="0"/>
              <a:t>Unit2</a:t>
            </a:r>
            <a:r>
              <a:rPr lang="en-US" dirty="0" smtClean="0">
                <a:sym typeface="Wingdings" panose="05000000000000000000" pitchFamily="2" charset="2"/>
              </a:rPr>
              <a:t>InClassExamples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GCA210_VectorIterators.tar.gz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Submit the code to the correct</a:t>
            </a:r>
            <a:r>
              <a:rPr lang="en-US" dirty="0">
                <a:sym typeface="Wingdings" panose="05000000000000000000" pitchFamily="2" charset="2"/>
              </a:rPr>
              <a:t/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D2L </a:t>
            </a:r>
            <a:r>
              <a:rPr lang="en-US" dirty="0" err="1" smtClean="0">
                <a:sym typeface="Wingdings" panose="05000000000000000000" pitchFamily="2" charset="2"/>
              </a:rPr>
              <a:t>dropbox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1 submission per “group”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Put all group member names 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in comments at top of main CPP file</a:t>
            </a:r>
            <a:endParaRPr lang="en-US" dirty="0" smtClean="0">
              <a:sym typeface="Wingdings" panose="05000000000000000000" pitchFamily="2" charset="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960" y="4267200"/>
            <a:ext cx="3974881" cy="17666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0" y="6033813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Forward and Backward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52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ent Office - 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8241</TotalTime>
  <Words>1834</Words>
  <Application>Microsoft Office PowerPoint</Application>
  <PresentationFormat>On-screen Show (4:3)</PresentationFormat>
  <Paragraphs>361</Paragraphs>
  <Slides>27</Slides>
  <Notes>6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Iterators, Lists, and Sequences</vt:lpstr>
      <vt:lpstr>Points of Note</vt:lpstr>
      <vt:lpstr>Last Time</vt:lpstr>
      <vt:lpstr>Today</vt:lpstr>
      <vt:lpstr>Iterators</vt:lpstr>
      <vt:lpstr>Iterators Example</vt:lpstr>
      <vt:lpstr>Iterator Example</vt:lpstr>
      <vt:lpstr>Iterator Example 2</vt:lpstr>
      <vt:lpstr>Group Class Activity</vt:lpstr>
      <vt:lpstr>Lists and Sequences</vt:lpstr>
      <vt:lpstr>FYI Background: Position ADT</vt:lpstr>
      <vt:lpstr>Book’s List ADT (§6.2.2)</vt:lpstr>
      <vt:lpstr>List ADT</vt:lpstr>
      <vt:lpstr>List ADT</vt:lpstr>
      <vt:lpstr>Class Exercises Follow</vt:lpstr>
      <vt:lpstr>Exercise 1 of 2</vt:lpstr>
      <vt:lpstr>Exercise 2 of 2</vt:lpstr>
      <vt:lpstr>Solution: Singly Linked List</vt:lpstr>
      <vt:lpstr>Solution: Doubly Linked List</vt:lpstr>
      <vt:lpstr>Variances of Implementation</vt:lpstr>
      <vt:lpstr>STL list class</vt:lpstr>
      <vt:lpstr>List Summary</vt:lpstr>
      <vt:lpstr>Sequence ADT</vt:lpstr>
      <vt:lpstr>Applications of Sequences</vt:lpstr>
      <vt:lpstr>Sequence Implementations</vt:lpstr>
      <vt:lpstr>Outline and Reading</vt:lpstr>
      <vt:lpstr>The End of This Part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and C++</dc:title>
  <dc:creator>Dingle, Brent</dc:creator>
  <cp:lastModifiedBy>Dingle, Brent</cp:lastModifiedBy>
  <cp:revision>1979</cp:revision>
  <dcterms:created xsi:type="dcterms:W3CDTF">2006-08-16T00:00:00Z</dcterms:created>
  <dcterms:modified xsi:type="dcterms:W3CDTF">2014-03-30T18:38:05Z</dcterms:modified>
</cp:coreProperties>
</file>