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sldIdLst>
    <p:sldId id="256" r:id="rId2"/>
    <p:sldId id="552" r:id="rId3"/>
    <p:sldId id="553" r:id="rId4"/>
    <p:sldId id="554" r:id="rId5"/>
    <p:sldId id="555" r:id="rId6"/>
    <p:sldId id="556" r:id="rId7"/>
    <p:sldId id="557" r:id="rId8"/>
    <p:sldId id="558" r:id="rId9"/>
    <p:sldId id="559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567" r:id="rId18"/>
    <p:sldId id="568" r:id="rId19"/>
    <p:sldId id="569" r:id="rId20"/>
    <p:sldId id="570" r:id="rId21"/>
    <p:sldId id="571" r:id="rId22"/>
    <p:sldId id="572" r:id="rId23"/>
    <p:sldId id="573" r:id="rId24"/>
    <p:sldId id="574" r:id="rId25"/>
    <p:sldId id="575" r:id="rId26"/>
    <p:sldId id="576" r:id="rId27"/>
    <p:sldId id="577" r:id="rId28"/>
    <p:sldId id="578" r:id="rId29"/>
    <p:sldId id="579" r:id="rId30"/>
    <p:sldId id="580" r:id="rId31"/>
    <p:sldId id="581" r:id="rId32"/>
    <p:sldId id="582" r:id="rId33"/>
    <p:sldId id="583" r:id="rId34"/>
    <p:sldId id="584" r:id="rId35"/>
    <p:sldId id="585" r:id="rId36"/>
    <p:sldId id="586" r:id="rId37"/>
    <p:sldId id="587" r:id="rId38"/>
    <p:sldId id="588" r:id="rId39"/>
    <p:sldId id="589" r:id="rId40"/>
    <p:sldId id="590" r:id="rId41"/>
    <p:sldId id="591" r:id="rId42"/>
    <p:sldId id="592" r:id="rId43"/>
    <p:sldId id="593" r:id="rId44"/>
    <p:sldId id="594" r:id="rId45"/>
    <p:sldId id="595" r:id="rId46"/>
    <p:sldId id="596" r:id="rId47"/>
    <p:sldId id="597" r:id="rId48"/>
    <p:sldId id="598" r:id="rId49"/>
    <p:sldId id="640" r:id="rId50"/>
    <p:sldId id="655" r:id="rId51"/>
    <p:sldId id="641" r:id="rId52"/>
    <p:sldId id="599" r:id="rId53"/>
    <p:sldId id="642" r:id="rId54"/>
    <p:sldId id="643" r:id="rId55"/>
    <p:sldId id="644" r:id="rId56"/>
    <p:sldId id="645" r:id="rId57"/>
    <p:sldId id="647" r:id="rId58"/>
    <p:sldId id="651" r:id="rId59"/>
    <p:sldId id="600" r:id="rId60"/>
    <p:sldId id="601" r:id="rId61"/>
    <p:sldId id="602" r:id="rId62"/>
    <p:sldId id="603" r:id="rId63"/>
    <p:sldId id="604" r:id="rId64"/>
    <p:sldId id="605" r:id="rId65"/>
    <p:sldId id="606" r:id="rId66"/>
    <p:sldId id="607" r:id="rId67"/>
    <p:sldId id="608" r:id="rId68"/>
    <p:sldId id="649" r:id="rId69"/>
    <p:sldId id="648" r:id="rId70"/>
    <p:sldId id="609" r:id="rId71"/>
    <p:sldId id="610" r:id="rId72"/>
    <p:sldId id="611" r:id="rId73"/>
    <p:sldId id="612" r:id="rId74"/>
    <p:sldId id="613" r:id="rId75"/>
    <p:sldId id="614" r:id="rId76"/>
    <p:sldId id="615" r:id="rId77"/>
    <p:sldId id="616" r:id="rId78"/>
    <p:sldId id="617" r:id="rId79"/>
    <p:sldId id="618" r:id="rId80"/>
    <p:sldId id="619" r:id="rId81"/>
    <p:sldId id="620" r:id="rId82"/>
    <p:sldId id="621" r:id="rId83"/>
    <p:sldId id="622" r:id="rId84"/>
    <p:sldId id="623" r:id="rId85"/>
    <p:sldId id="624" r:id="rId86"/>
    <p:sldId id="625" r:id="rId87"/>
    <p:sldId id="626" r:id="rId88"/>
    <p:sldId id="627" r:id="rId89"/>
    <p:sldId id="628" r:id="rId90"/>
    <p:sldId id="629" r:id="rId91"/>
    <p:sldId id="650" r:id="rId92"/>
    <p:sldId id="630" r:id="rId93"/>
    <p:sldId id="631" r:id="rId94"/>
    <p:sldId id="632" r:id="rId95"/>
    <p:sldId id="633" r:id="rId96"/>
    <p:sldId id="652" r:id="rId97"/>
    <p:sldId id="653" r:id="rId98"/>
    <p:sldId id="654" r:id="rId99"/>
    <p:sldId id="634" r:id="rId100"/>
    <p:sldId id="635" r:id="rId101"/>
    <p:sldId id="636" r:id="rId102"/>
    <p:sldId id="637" r:id="rId103"/>
    <p:sldId id="638" r:id="rId104"/>
    <p:sldId id="656" r:id="rId105"/>
    <p:sldId id="639" r:id="rId106"/>
    <p:sldId id="366" r:id="rId10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BE"/>
    <a:srgbClr val="E5E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57" autoAdjust="0"/>
    <p:restoredTop sz="84848" autoAdjust="0"/>
  </p:normalViewPr>
  <p:slideViewPr>
    <p:cSldViewPr>
      <p:cViewPr>
        <p:scale>
          <a:sx n="60" d="100"/>
          <a:sy n="60" d="100"/>
        </p:scale>
        <p:origin x="-786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F073-BE05-465E-9ACA-FEBC1467B54E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E8B70-CAB0-4ED0-9DDB-1ABC1C15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5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ln>
            <a:miter lim="800000"/>
            <a:headEnd/>
            <a:tailEnd/>
          </a:ln>
        </p:spPr>
        <p:txBody>
          <a:bodyPr wrap="square" lIns="86488" tIns="43244" rIns="86488" bIns="4324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mtClean="0"/>
              <a:t>Merge Sort</a:t>
            </a:r>
            <a:endParaRPr lang="en-US" altLang="zh-TW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57200"/>
          </a:xfrm>
          <a:ln>
            <a:miter lim="800000"/>
            <a:headEnd/>
            <a:tailEnd/>
          </a:ln>
        </p:spPr>
        <p:txBody>
          <a:bodyPr wrap="square" lIns="86488" tIns="43244" rIns="86488" bIns="43244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109CF9-23BC-4B0C-9A21-A48792E95896}" type="datetime8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二○一四年三月三十一日</a:t>
            </a:fld>
            <a:endParaRPr lang="en-US" altLang="zh-TW" smtClean="0"/>
          </a:p>
        </p:txBody>
      </p:sp>
      <p:sp>
        <p:nvSpPr>
          <p:cNvPr id="9830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D04D57-60B4-4672-9869-1D25CEF0B2E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zh-TW" smtClean="0"/>
          </a:p>
        </p:txBody>
      </p:sp>
      <p:sp>
        <p:nvSpPr>
          <p:cNvPr id="993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Added more details on next slide  --- so this one is hidden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57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E8B70-CAB0-4ED0-9DDB-1ABC1C150F43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6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Merge Sort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Structures and Algorithms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 244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414010"/>
            <a:ext cx="6705600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Brent M. Dingle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Mathematics, Statistics, and Computer Science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Wisconsin –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Stout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book: Data Structures and Algorithms in C++ (Goodrich, </a:t>
            </a:r>
            <a:r>
              <a:rPr lang="en-US" sz="1050" i="1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Tamassia</a:t>
            </a:r>
            <a:r>
              <a:rPr lang="en-US" sz="105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Mount)</a:t>
            </a:r>
          </a:p>
          <a:p>
            <a:r>
              <a:rPr lang="en-US" sz="105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content from Data Structures Using C++ (D.S. Malik)</a:t>
            </a:r>
          </a:p>
        </p:txBody>
      </p:sp>
    </p:spTree>
    <p:extLst>
      <p:ext uri="{BB962C8B-B14F-4D97-AF65-F5344CB8AC3E}">
        <p14:creationId xmlns:p14="http://schemas.microsoft.com/office/powerpoint/2010/main" val="35440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dirty="0" smtClean="0"/>
              <a:t>Call </a:t>
            </a:r>
            <a:r>
              <a:rPr lang="en-US" altLang="zh-TW" dirty="0" err="1" smtClean="0"/>
              <a:t>MergeSort</a:t>
            </a:r>
            <a:r>
              <a:rPr lang="en-US" altLang="zh-TW" dirty="0" smtClean="0"/>
              <a:t> on ‘left’ child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zh-TW" dirty="0" smtClean="0"/>
              <a:t>Results in partitioning it into 2 sets (left and right)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909691" y="3412331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2597197" y="3412331"/>
            <a:ext cx="5715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5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Telescoping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3929"/>
            <a:ext cx="8458200" cy="4525963"/>
          </a:xfrm>
        </p:spPr>
        <p:txBody>
          <a:bodyPr>
            <a:normAutofit fontScale="62500" lnSpcReduction="20000"/>
          </a:bodyPr>
          <a:lstStyle/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T(N)       = </a:t>
            </a:r>
            <a:r>
              <a:rPr lang="en-US" dirty="0">
                <a:latin typeface="Comic Sans MS" panose="030F0702030302020204" pitchFamily="66" charset="0"/>
              </a:rPr>
              <a:t>2 </a:t>
            </a:r>
            <a:r>
              <a:rPr lang="en-US" dirty="0" smtClean="0">
                <a:latin typeface="Comic Sans MS" panose="030F0702030302020204" pitchFamily="66" charset="0"/>
              </a:rPr>
              <a:t>* T(N/2</a:t>
            </a:r>
            <a:r>
              <a:rPr lang="en-US" dirty="0">
                <a:latin typeface="Comic Sans MS" panose="030F0702030302020204" pitchFamily="66" charset="0"/>
              </a:rPr>
              <a:t>) </a:t>
            </a:r>
            <a:r>
              <a:rPr lang="en-US" dirty="0" smtClean="0">
                <a:latin typeface="Comic Sans MS" panose="030F0702030302020204" pitchFamily="66" charset="0"/>
              </a:rPr>
              <a:t>+ N                       </a:t>
            </a:r>
            <a:r>
              <a:rPr lang="en-US" sz="2900" dirty="0" smtClean="0">
                <a:latin typeface="Comic Sans MS" panose="030F0702030302020204" pitchFamily="66" charset="0"/>
              </a:rPr>
              <a:t>Begin </a:t>
            </a:r>
            <a:r>
              <a:rPr lang="en-US" sz="2900" dirty="0">
                <a:latin typeface="Comic Sans MS" panose="030F0702030302020204" pitchFamily="66" charset="0"/>
              </a:rPr>
              <a:t>by dividing both sides by N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T(N</a:t>
            </a:r>
            <a:r>
              <a:rPr lang="en-US" dirty="0">
                <a:latin typeface="Comic Sans MS" panose="030F0702030302020204" pitchFamily="66" charset="0"/>
              </a:rPr>
              <a:t>) / N = 2 </a:t>
            </a:r>
            <a:r>
              <a:rPr lang="en-US" dirty="0" smtClean="0">
                <a:latin typeface="Comic Sans MS" panose="030F0702030302020204" pitchFamily="66" charset="0"/>
              </a:rPr>
              <a:t>* T(N/2</a:t>
            </a:r>
            <a:r>
              <a:rPr lang="en-US" dirty="0">
                <a:latin typeface="Comic Sans MS" panose="030F0702030302020204" pitchFamily="66" charset="0"/>
              </a:rPr>
              <a:t>) / N     + 1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    = T(N/2) / (N/2)  + 1    </a:t>
            </a:r>
            <a:r>
              <a:rPr lang="en-US" dirty="0" smtClean="0">
                <a:latin typeface="Comic Sans MS" panose="030F0702030302020204" pitchFamily="66" charset="0"/>
              </a:rPr>
              <a:t>           </a:t>
            </a:r>
            <a:r>
              <a:rPr lang="en-US" sz="2900" dirty="0" smtClean="0">
                <a:latin typeface="Comic Sans MS" panose="030F0702030302020204" pitchFamily="66" charset="0"/>
              </a:rPr>
              <a:t>by algebra (*2 same as divide by (1/2) )</a:t>
            </a:r>
            <a:endParaRPr lang="en-US" sz="2900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             = T(N/4) / (N/4)  + 1  + 1        </a:t>
            </a:r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sz="2900" dirty="0">
                <a:latin typeface="Comic Sans MS" panose="030F0702030302020204" pitchFamily="66" charset="0"/>
              </a:rPr>
              <a:t>telescope (apply  to first term)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    = T(N/8) / (N/8)  + 1  + 1 + 1   </a:t>
            </a:r>
            <a:r>
              <a:rPr lang="en-US" dirty="0" smtClean="0">
                <a:latin typeface="Comic Sans MS" panose="030F0702030302020204" pitchFamily="66" charset="0"/>
              </a:rPr>
              <a:t>  </a:t>
            </a:r>
            <a:r>
              <a:rPr lang="en-US" sz="2900" dirty="0" smtClean="0">
                <a:latin typeface="Comic Sans MS" panose="030F0702030302020204" pitchFamily="66" charset="0"/>
              </a:rPr>
              <a:t>telescope </a:t>
            </a:r>
            <a:r>
              <a:rPr lang="en-US" sz="2900" dirty="0">
                <a:latin typeface="Comic Sans MS" panose="030F0702030302020204" pitchFamily="66" charset="0"/>
              </a:rPr>
              <a:t>(apply  to first term)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            :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     = T(N/N) / (N/N) + 1 + 1 + … + 1   </a:t>
            </a:r>
            <a:r>
              <a:rPr lang="en-US" sz="2900" dirty="0">
                <a:latin typeface="Comic Sans MS" panose="030F0702030302020204" pitchFamily="66" charset="0"/>
              </a:rPr>
              <a:t>stop telescoping </a:t>
            </a:r>
            <a:r>
              <a:rPr lang="en-US" sz="2900" dirty="0" smtClean="0">
                <a:latin typeface="Comic Sans MS" panose="030F0702030302020204" pitchFamily="66" charset="0"/>
              </a:rPr>
              <a:t>T(N/N) = T(1</a:t>
            </a:r>
            <a:r>
              <a:rPr lang="en-US" sz="2900" dirty="0">
                <a:latin typeface="Comic Sans MS" panose="030F0702030302020204" pitchFamily="66" charset="0"/>
              </a:rPr>
              <a:t>) = 0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     = </a:t>
            </a:r>
            <a:r>
              <a:rPr lang="en-US" dirty="0" err="1" smtClean="0">
                <a:latin typeface="Comic Sans MS" panose="030F0702030302020204" pitchFamily="66" charset="0"/>
              </a:rPr>
              <a:t>lg</a:t>
            </a:r>
            <a:r>
              <a:rPr lang="en-US" dirty="0" smtClean="0">
                <a:latin typeface="Comic Sans MS" panose="030F0702030302020204" pitchFamily="66" charset="0"/>
              </a:rPr>
              <a:t> N 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that </a:t>
            </a:r>
            <a:r>
              <a:rPr lang="en-US" dirty="0">
                <a:latin typeface="Comic Sans MS" panose="030F0702030302020204" pitchFamily="66" charset="0"/>
              </a:rPr>
              <a:t>is</a:t>
            </a:r>
          </a:p>
          <a:p>
            <a:r>
              <a:rPr lang="en-US" dirty="0">
                <a:latin typeface="Comic Sans MS" panose="030F0702030302020204" pitchFamily="66" charset="0"/>
              </a:rPr>
              <a:t>    T(N) / N = </a:t>
            </a:r>
            <a:r>
              <a:rPr lang="en-US" dirty="0" err="1">
                <a:latin typeface="Comic Sans MS" panose="030F0702030302020204" pitchFamily="66" charset="0"/>
              </a:rPr>
              <a:t>lg</a:t>
            </a:r>
            <a:r>
              <a:rPr lang="en-US" dirty="0">
                <a:latin typeface="Comic Sans MS" panose="030F0702030302020204" pitchFamily="66" charset="0"/>
              </a:rPr>
              <a:t> N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so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T(N) = N </a:t>
            </a:r>
            <a:r>
              <a:rPr lang="en-US" dirty="0" err="1">
                <a:latin typeface="Comic Sans MS" panose="030F0702030302020204" pitchFamily="66" charset="0"/>
              </a:rPr>
              <a:t>lg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90599"/>
            <a:ext cx="383213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Given T(N) = 2T(N/2) + N</a:t>
            </a:r>
          </a:p>
          <a:p>
            <a:r>
              <a:rPr lang="pt-BR" dirty="0"/>
              <a:t>Prove T(N) = N lg N</a:t>
            </a:r>
          </a:p>
          <a:p>
            <a:r>
              <a:rPr lang="en-US" dirty="0" smtClean="0"/>
              <a:t>           for N&gt;1</a:t>
            </a:r>
            <a:r>
              <a:rPr lang="en-US" dirty="0"/>
              <a:t>, </a:t>
            </a:r>
            <a:r>
              <a:rPr lang="en-US" dirty="0" smtClean="0"/>
              <a:t>and also given T(1</a:t>
            </a:r>
            <a:r>
              <a:rPr lang="en-US" dirty="0"/>
              <a:t>) =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796310">
            <a:off x="2747841" y="5898681"/>
            <a:ext cx="227979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Recall:   </a:t>
            </a:r>
            <a:r>
              <a:rPr lang="en-US" sz="1400" i="1" dirty="0" err="1" smtClean="0"/>
              <a:t>lg</a:t>
            </a:r>
            <a:r>
              <a:rPr lang="en-US" sz="1400" i="1" dirty="0" smtClean="0"/>
              <a:t> N denotes  log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N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1976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Telescoping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3929"/>
            <a:ext cx="8458200" cy="4525963"/>
          </a:xfrm>
        </p:spPr>
        <p:txBody>
          <a:bodyPr>
            <a:normAutofit fontScale="55000" lnSpcReduction="20000"/>
          </a:bodyPr>
          <a:lstStyle/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T(N)       = </a:t>
            </a:r>
            <a:r>
              <a:rPr lang="en-US" dirty="0">
                <a:latin typeface="Comic Sans MS" panose="030F0702030302020204" pitchFamily="66" charset="0"/>
              </a:rPr>
              <a:t>2 </a:t>
            </a:r>
            <a:r>
              <a:rPr lang="en-US" dirty="0" smtClean="0">
                <a:latin typeface="Comic Sans MS" panose="030F0702030302020204" pitchFamily="66" charset="0"/>
              </a:rPr>
              <a:t>* T(N/2</a:t>
            </a:r>
            <a:r>
              <a:rPr lang="en-US" dirty="0">
                <a:latin typeface="Comic Sans MS" panose="030F0702030302020204" pitchFamily="66" charset="0"/>
              </a:rPr>
              <a:t>) </a:t>
            </a:r>
            <a:r>
              <a:rPr lang="en-US" dirty="0" smtClean="0">
                <a:latin typeface="Comic Sans MS" panose="030F0702030302020204" pitchFamily="66" charset="0"/>
              </a:rPr>
              <a:t>+ N                       </a:t>
            </a:r>
            <a:r>
              <a:rPr lang="en-US" sz="2900" dirty="0" smtClean="0">
                <a:latin typeface="Comic Sans MS" panose="030F0702030302020204" pitchFamily="66" charset="0"/>
              </a:rPr>
              <a:t>Begin </a:t>
            </a:r>
            <a:r>
              <a:rPr lang="en-US" sz="2900" dirty="0">
                <a:latin typeface="Comic Sans MS" panose="030F0702030302020204" pitchFamily="66" charset="0"/>
              </a:rPr>
              <a:t>by dividing both sides by N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T(N</a:t>
            </a:r>
            <a:r>
              <a:rPr lang="en-US" dirty="0">
                <a:latin typeface="Comic Sans MS" panose="030F0702030302020204" pitchFamily="66" charset="0"/>
              </a:rPr>
              <a:t>) / N = 2 </a:t>
            </a:r>
            <a:r>
              <a:rPr lang="en-US" dirty="0" smtClean="0">
                <a:latin typeface="Comic Sans MS" panose="030F0702030302020204" pitchFamily="66" charset="0"/>
              </a:rPr>
              <a:t>* T(N/2</a:t>
            </a:r>
            <a:r>
              <a:rPr lang="en-US" dirty="0">
                <a:latin typeface="Comic Sans MS" panose="030F0702030302020204" pitchFamily="66" charset="0"/>
              </a:rPr>
              <a:t>) / N     + 1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    = T(N/2) / (N/2)  + 1    </a:t>
            </a:r>
            <a:r>
              <a:rPr lang="en-US" dirty="0" smtClean="0">
                <a:latin typeface="Comic Sans MS" panose="030F0702030302020204" pitchFamily="66" charset="0"/>
              </a:rPr>
              <a:t>           </a:t>
            </a:r>
            <a:r>
              <a:rPr lang="en-US" sz="2900" dirty="0" smtClean="0">
                <a:latin typeface="Comic Sans MS" panose="030F0702030302020204" pitchFamily="66" charset="0"/>
              </a:rPr>
              <a:t>by algebra (*2 same as divide by (1/2) )</a:t>
            </a:r>
            <a:endParaRPr lang="en-US" sz="2900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             = T(N/4) / (N/4)  + 1  + 1        </a:t>
            </a:r>
            <a:r>
              <a:rPr lang="en-US" dirty="0" smtClean="0">
                <a:latin typeface="Comic Sans MS" panose="030F0702030302020204" pitchFamily="66" charset="0"/>
              </a:rPr>
              <a:t>           </a:t>
            </a:r>
            <a:r>
              <a:rPr lang="en-US" sz="2900" dirty="0" smtClean="0">
                <a:latin typeface="Comic Sans MS" panose="030F0702030302020204" pitchFamily="66" charset="0"/>
              </a:rPr>
              <a:t>telescope </a:t>
            </a:r>
            <a:r>
              <a:rPr lang="en-US" sz="2900" dirty="0">
                <a:latin typeface="Comic Sans MS" panose="030F0702030302020204" pitchFamily="66" charset="0"/>
              </a:rPr>
              <a:t>(apply  to first term)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    = T(N/8) / (N/8)  + 1  + 1 + 1   </a:t>
            </a:r>
            <a:r>
              <a:rPr lang="en-US" dirty="0" smtClean="0">
                <a:latin typeface="Comic Sans MS" panose="030F0702030302020204" pitchFamily="66" charset="0"/>
              </a:rPr>
              <a:t>      </a:t>
            </a:r>
            <a:r>
              <a:rPr lang="en-US" sz="2900" dirty="0" smtClean="0">
                <a:latin typeface="Comic Sans MS" panose="030F0702030302020204" pitchFamily="66" charset="0"/>
              </a:rPr>
              <a:t>telescope </a:t>
            </a:r>
            <a:r>
              <a:rPr lang="en-US" sz="2900" dirty="0">
                <a:latin typeface="Comic Sans MS" panose="030F0702030302020204" pitchFamily="66" charset="0"/>
              </a:rPr>
              <a:t>(apply  to first term)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            :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         = T(N/N) / (N/N) + 1 + 1 + … + 1   </a:t>
            </a:r>
            <a:r>
              <a:rPr lang="en-US" sz="2900" dirty="0">
                <a:latin typeface="Comic Sans MS" panose="030F0702030302020204" pitchFamily="66" charset="0"/>
              </a:rPr>
              <a:t>stop telescoping </a:t>
            </a:r>
            <a:r>
              <a:rPr lang="en-US" sz="2900" dirty="0" smtClean="0">
                <a:latin typeface="Comic Sans MS" panose="030F0702030302020204" pitchFamily="66" charset="0"/>
              </a:rPr>
              <a:t>T(N/N) = T(1</a:t>
            </a:r>
            <a:r>
              <a:rPr lang="en-US" sz="2900" dirty="0">
                <a:latin typeface="Comic Sans MS" panose="030F0702030302020204" pitchFamily="66" charset="0"/>
              </a:rPr>
              <a:t>) = 0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     = </a:t>
            </a:r>
            <a:r>
              <a:rPr lang="en-US" dirty="0" err="1" smtClean="0">
                <a:latin typeface="Comic Sans MS" panose="030F0702030302020204" pitchFamily="66" charset="0"/>
              </a:rPr>
              <a:t>lg</a:t>
            </a:r>
            <a:r>
              <a:rPr lang="en-US" dirty="0" smtClean="0">
                <a:latin typeface="Comic Sans MS" panose="030F0702030302020204" pitchFamily="66" charset="0"/>
              </a:rPr>
              <a:t> N 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that </a:t>
            </a:r>
            <a:r>
              <a:rPr lang="en-US" dirty="0">
                <a:latin typeface="Comic Sans MS" panose="030F0702030302020204" pitchFamily="66" charset="0"/>
              </a:rPr>
              <a:t>is</a:t>
            </a:r>
          </a:p>
          <a:p>
            <a:r>
              <a:rPr lang="en-US" dirty="0">
                <a:latin typeface="Comic Sans MS" panose="030F0702030302020204" pitchFamily="66" charset="0"/>
              </a:rPr>
              <a:t>    T(N) / N = </a:t>
            </a:r>
            <a:r>
              <a:rPr lang="en-US" dirty="0" err="1">
                <a:latin typeface="Comic Sans MS" panose="030F0702030302020204" pitchFamily="66" charset="0"/>
              </a:rPr>
              <a:t>lg</a:t>
            </a:r>
            <a:r>
              <a:rPr lang="en-US" dirty="0">
                <a:latin typeface="Comic Sans MS" panose="030F0702030302020204" pitchFamily="66" charset="0"/>
              </a:rPr>
              <a:t> N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so</a:t>
            </a:r>
          </a:p>
          <a:p>
            <a:r>
              <a:rPr lang="en-US" dirty="0">
                <a:latin typeface="Comic Sans MS" panose="030F0702030302020204" pitchFamily="66" charset="0"/>
              </a:rPr>
              <a:t>     T(N) = N </a:t>
            </a:r>
            <a:r>
              <a:rPr lang="en-US" dirty="0" err="1">
                <a:latin typeface="Comic Sans MS" panose="030F0702030302020204" pitchFamily="66" charset="0"/>
              </a:rPr>
              <a:t>lg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90599"/>
            <a:ext cx="383213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Given T(N) = 2T(N/2) + N</a:t>
            </a:r>
          </a:p>
          <a:p>
            <a:r>
              <a:rPr lang="pt-BR" dirty="0"/>
              <a:t>Prove T(N) = N lg N</a:t>
            </a:r>
          </a:p>
          <a:p>
            <a:r>
              <a:rPr lang="en-US" dirty="0" smtClean="0"/>
              <a:t>           for N&gt;1</a:t>
            </a:r>
            <a:r>
              <a:rPr lang="en-US" dirty="0"/>
              <a:t>, </a:t>
            </a:r>
            <a:r>
              <a:rPr lang="en-US" dirty="0" smtClean="0"/>
              <a:t>and also given T(1</a:t>
            </a:r>
            <a:r>
              <a:rPr lang="en-US" dirty="0"/>
              <a:t>) =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796310">
            <a:off x="2771489" y="5746282"/>
            <a:ext cx="227979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Recall:   </a:t>
            </a:r>
            <a:r>
              <a:rPr lang="en-US" sz="1400" i="1" dirty="0" err="1" smtClean="0"/>
              <a:t>lg</a:t>
            </a:r>
            <a:r>
              <a:rPr lang="en-US" sz="1400" i="1" dirty="0" smtClean="0"/>
              <a:t> N denotes  log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N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3022826"/>
            <a:ext cx="5464958" cy="1754326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T(N/2) / (N/2)  = 2 T( (N/2) / 2) / (N/2) + 1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                = 2 T( N / 4) / (N/2) + 1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                =  T( N / 4) / ( (N/2) * (1/2) ) + 1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                = T( N/ 4) / (N / 4)  + 1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telescope (apply  to first term)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5841" y="2743200"/>
            <a:ext cx="4876656" cy="1477328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2 * ( T(N/2) / N )  = ( </a:t>
            </a:r>
            <a:r>
              <a:rPr lang="en-US" dirty="0">
                <a:latin typeface="Comic Sans MS" panose="030F0702030302020204" pitchFamily="66" charset="0"/>
              </a:rPr>
              <a:t>T(N/2) / N </a:t>
            </a:r>
            <a:r>
              <a:rPr lang="en-US" dirty="0" smtClean="0">
                <a:latin typeface="Comic Sans MS" panose="030F0702030302020204" pitchFamily="66" charset="0"/>
              </a:rPr>
              <a:t>) / ( 1/ 2)</a:t>
            </a:r>
          </a:p>
          <a:p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                         = T(N/2) / ( N * (1/2) 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                              </a:t>
            </a:r>
            <a:r>
              <a:rPr lang="en-US" dirty="0">
                <a:latin typeface="Comic Sans MS" panose="030F0702030302020204" pitchFamily="66" charset="0"/>
              </a:rPr>
              <a:t>= T(N/2) / ( N </a:t>
            </a:r>
            <a:r>
              <a:rPr lang="en-US" dirty="0" smtClean="0">
                <a:latin typeface="Comic Sans MS" panose="030F0702030302020204" pitchFamily="66" charset="0"/>
              </a:rPr>
              <a:t>/2)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by algebra (*2 same as divide by (1/2) )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10255" y="4495800"/>
                <a:ext cx="5487400" cy="1287340"/>
              </a:xfrm>
              <a:prstGeom prst="rect">
                <a:avLst/>
              </a:prstGeom>
              <a:solidFill>
                <a:srgbClr val="FEFEBE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lg N </a:t>
                </a:r>
                <a:r>
                  <a:rPr lang="en-US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 integer-wise is the number of times</a:t>
                </a:r>
              </a:p>
              <a:p>
                <a:r>
                  <a:rPr lang="en-US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          N can be divided by 2</a:t>
                </a:r>
              </a:p>
              <a:p>
                <a:r>
                  <a:rPr lang="en-US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And we have a “+1” for each time we divided by N</a:t>
                </a:r>
              </a:p>
              <a:p>
                <a:r>
                  <a:rPr lang="en-US" dirty="0" smtClean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 we have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sym typeface="Wingdings" panose="05000000000000000000" pitchFamily="2" charset="2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sym typeface="Wingdings" panose="05000000000000000000" pitchFamily="2" charset="2"/>
                              </a:rPr>
                              <m:t>𝑁</m:t>
                            </m:r>
                          </m:e>
                        </m:func>
                      </m:sup>
                      <m:e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=</a:t>
                </a:r>
                <a:r>
                  <a:rPr lang="en-US" dirty="0" err="1" smtClean="0">
                    <a:latin typeface="Comic Sans MS" panose="030F0702030302020204" pitchFamily="66" charset="0"/>
                  </a:rPr>
                  <a:t>lg</a:t>
                </a:r>
                <a:r>
                  <a:rPr lang="en-US" dirty="0" smtClean="0">
                    <a:latin typeface="Comic Sans MS" panose="030F0702030302020204" pitchFamily="66" charset="0"/>
                  </a:rPr>
                  <a:t> N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255" y="4495800"/>
                <a:ext cx="5487400" cy="1287340"/>
              </a:xfrm>
              <a:prstGeom prst="rect">
                <a:avLst/>
              </a:prstGeom>
              <a:blipFill rotWithShape="1">
                <a:blip r:embed="rId2"/>
                <a:stretch>
                  <a:fillRect l="-775" t="-1878" b="-492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0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Summary of Sorting Algorithms </a:t>
            </a:r>
            <a:r>
              <a:rPr lang="en-US" sz="2800" smtClean="0"/>
              <a:t>(so far)</a:t>
            </a:r>
            <a:endParaRPr lang="en-US" smtClean="0"/>
          </a:p>
        </p:txBody>
      </p:sp>
      <p:sp>
        <p:nvSpPr>
          <p:cNvPr id="49155" name="Content Placeholder 9"/>
          <p:cNvSpPr>
            <a:spLocks noGrp="1"/>
          </p:cNvSpPr>
          <p:nvPr>
            <p:ph idx="1"/>
          </p:nvPr>
        </p:nvSpPr>
        <p:spPr>
          <a:xfrm>
            <a:off x="228600" y="1600200"/>
            <a:ext cx="8761413" cy="43402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33333"/>
              </p:ext>
            </p:extLst>
          </p:nvPr>
        </p:nvGraphicFramePr>
        <p:xfrm>
          <a:off x="1143000" y="1752600"/>
          <a:ext cx="7239000" cy="3813177"/>
        </p:xfrm>
        <a:graphic>
          <a:graphicData uri="http://schemas.openxmlformats.org/drawingml/2006/table">
            <a:tbl>
              <a:tblPr/>
              <a:tblGrid>
                <a:gridCol w="1981200"/>
                <a:gridCol w="1905000"/>
                <a:gridCol w="3352800"/>
              </a:tblGrid>
              <a:tr h="45727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Algorithm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Time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Notes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6401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Selection Sort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Slow, in-place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small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6401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Insertion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Slow, in-place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small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6401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Bubble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Slow, in-place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small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  <a:tr h="7176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Heap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nlog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n)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Fast, in-place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large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</a:tr>
              <a:tr h="71767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Merge Sort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O(n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n)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Fast, sequential data access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 huge data sets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990600" y="4191000"/>
            <a:ext cx="7391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41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934" y="274638"/>
            <a:ext cx="7637866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Graded In-Class Activity: </a:t>
            </a:r>
            <a:r>
              <a:rPr lang="en-US" sz="3600" dirty="0" err="1" smtClean="0"/>
              <a:t>MergeSort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std</a:t>
            </a:r>
            <a:r>
              <a:rPr lang="en-US" dirty="0" smtClean="0"/>
              <a:t>::vector</a:t>
            </a:r>
          </a:p>
          <a:p>
            <a:r>
              <a:rPr lang="en-US" dirty="0" smtClean="0"/>
              <a:t>Implement </a:t>
            </a:r>
            <a:r>
              <a:rPr lang="en-US" dirty="0" err="1" smtClean="0"/>
              <a:t>MergeSort</a:t>
            </a:r>
            <a:r>
              <a:rPr lang="en-US" dirty="0" smtClean="0"/>
              <a:t> on an vector of type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1"/>
            <a:r>
              <a:rPr lang="en-US" dirty="0" smtClean="0"/>
              <a:t>See algorithms on previous slides for basic idea</a:t>
            </a:r>
          </a:p>
          <a:p>
            <a:pPr lvl="1"/>
            <a:r>
              <a:rPr lang="en-US" dirty="0" smtClean="0"/>
              <a:t>Do NOT use </a:t>
            </a:r>
            <a:r>
              <a:rPr lang="en-US" dirty="0" err="1" smtClean="0"/>
              <a:t>std</a:t>
            </a:r>
            <a:r>
              <a:rPr lang="en-US" dirty="0" smtClean="0"/>
              <a:t>::list </a:t>
            </a:r>
            <a:r>
              <a:rPr lang="en-US" dirty="0" smtClean="0">
                <a:sym typeface="Wingdings" panose="05000000000000000000" pitchFamily="2" charset="2"/>
              </a:rPr>
              <a:t> use </a:t>
            </a:r>
            <a:r>
              <a:rPr lang="en-US" dirty="0" err="1" smtClean="0">
                <a:sym typeface="Wingdings" panose="05000000000000000000" pitchFamily="2" charset="2"/>
              </a:rPr>
              <a:t>std</a:t>
            </a:r>
            <a:r>
              <a:rPr lang="en-US" dirty="0" smtClean="0">
                <a:sym typeface="Wingdings" panose="05000000000000000000" pitchFamily="2" charset="2"/>
              </a:rPr>
              <a:t>::vector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Starter Code may be available on D2L</a:t>
            </a:r>
          </a:p>
          <a:p>
            <a:pPr lvl="1"/>
            <a:r>
              <a:rPr lang="en-US" dirty="0"/>
              <a:t>ICA212_MergeSort.cpp</a:t>
            </a:r>
          </a:p>
          <a:p>
            <a:endParaRPr lang="en-US" dirty="0" smtClean="0"/>
          </a:p>
          <a:p>
            <a:r>
              <a:rPr lang="en-US" dirty="0" smtClean="0"/>
              <a:t>On an INDIVIDUAL basis turn in resulting code for possible bonus points on an assignment</a:t>
            </a:r>
          </a:p>
          <a:p>
            <a:pPr lvl="1"/>
            <a:r>
              <a:rPr lang="en-US" dirty="0" smtClean="0"/>
              <a:t>May work as group</a:t>
            </a:r>
          </a:p>
          <a:p>
            <a:pPr lvl="2"/>
            <a:r>
              <a:rPr lang="en-US" dirty="0" smtClean="0"/>
              <a:t>But </a:t>
            </a:r>
            <a:r>
              <a:rPr lang="en-US" sz="2700" b="1" u="sng" dirty="0" smtClean="0">
                <a:uFill>
                  <a:solidFill>
                    <a:srgbClr val="00B050"/>
                  </a:solidFill>
                </a:uFill>
              </a:rPr>
              <a:t>each individual must turn in</a:t>
            </a:r>
            <a:endParaRPr lang="en-US" b="1" u="sng" dirty="0" smtClean="0">
              <a:uFill>
                <a:solidFill>
                  <a:srgbClr val="00B050"/>
                </a:solidFill>
              </a:uFill>
            </a:endParaRPr>
          </a:p>
          <a:p>
            <a:pPr lvl="3"/>
            <a:r>
              <a:rPr lang="en-US" dirty="0" smtClean="0"/>
              <a:t>Identify any one else you worked with in the code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8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z="3200" b="1" dirty="0" err="1" smtClean="0"/>
              <a:t>Cowtoth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3200" b="1" dirty="0" smtClean="0"/>
              <a:t>C</a:t>
            </a:r>
            <a:r>
              <a:rPr lang="en-US" sz="2800" dirty="0" smtClean="0"/>
              <a:t>hallenge </a:t>
            </a:r>
            <a:r>
              <a:rPr lang="en-US" sz="3200" b="1" dirty="0" smtClean="0"/>
              <a:t>O</a:t>
            </a:r>
            <a:r>
              <a:rPr lang="en-US" sz="2800" dirty="0" smtClean="0"/>
              <a:t>n </a:t>
            </a:r>
            <a:r>
              <a:rPr lang="en-US" sz="3200" b="1" dirty="0" smtClean="0"/>
              <a:t>W</a:t>
            </a:r>
            <a:r>
              <a:rPr lang="en-US" sz="2800" dirty="0" smtClean="0"/>
              <a:t>hich </a:t>
            </a:r>
            <a:r>
              <a:rPr lang="en-US" sz="3200" b="1" dirty="0" smtClean="0"/>
              <a:t>TO </a:t>
            </a:r>
            <a:r>
              <a:rPr lang="en-US" sz="3200" b="1" dirty="0" err="1" smtClean="0"/>
              <a:t>TH</a:t>
            </a:r>
            <a:r>
              <a:rPr lang="en-US" sz="2800" dirty="0" err="1" smtClean="0"/>
              <a:t>ink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You are given a Singly Linked List of integers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nodeType</a:t>
            </a:r>
            <a:r>
              <a:rPr lang="en-US" dirty="0" smtClean="0"/>
              <a:t>&lt;</a:t>
            </a:r>
            <a:r>
              <a:rPr lang="en-US" dirty="0" err="1" smtClean="0"/>
              <a:t>int</a:t>
            </a:r>
            <a:r>
              <a:rPr lang="en-US" dirty="0"/>
              <a:t>&gt; *</a:t>
            </a:r>
            <a:endParaRPr lang="en-US" dirty="0" smtClean="0"/>
          </a:p>
          <a:p>
            <a:r>
              <a:rPr lang="en-US" dirty="0" smtClean="0"/>
              <a:t>You do NOT know how many items are in the list</a:t>
            </a:r>
          </a:p>
          <a:p>
            <a:endParaRPr lang="en-US" dirty="0" smtClean="0"/>
          </a:p>
          <a:p>
            <a:r>
              <a:rPr lang="en-US" dirty="0" smtClean="0"/>
              <a:t>Write a function that has</a:t>
            </a:r>
          </a:p>
          <a:p>
            <a:pPr lvl="1"/>
            <a:r>
              <a:rPr lang="en-US" dirty="0" smtClean="0"/>
              <a:t>input: a pointer to the first node in the list, </a:t>
            </a:r>
            <a:r>
              <a:rPr lang="en-US" dirty="0" err="1" smtClean="0"/>
              <a:t>pList</a:t>
            </a:r>
            <a:endParaRPr lang="en-US" dirty="0" smtClean="0"/>
          </a:p>
          <a:p>
            <a:pPr lvl="1"/>
            <a:r>
              <a:rPr lang="en-US" dirty="0" smtClean="0"/>
              <a:t>output: a pointer to the middle node of the list</a:t>
            </a:r>
          </a:p>
          <a:p>
            <a:pPr lvl="1"/>
            <a:r>
              <a:rPr lang="en-US" dirty="0" smtClean="0"/>
              <a:t>restriction: the function may use only 3 variables</a:t>
            </a:r>
          </a:p>
          <a:p>
            <a:pPr lvl="2"/>
            <a:r>
              <a:rPr lang="en-US" dirty="0" err="1" smtClean="0"/>
              <a:t>nodeType</a:t>
            </a:r>
            <a:r>
              <a:rPr lang="en-US" dirty="0" smtClean="0"/>
              <a:t>&lt;</a:t>
            </a:r>
            <a:r>
              <a:rPr lang="en-US" dirty="0" err="1" smtClean="0"/>
              <a:t>int</a:t>
            </a:r>
            <a:r>
              <a:rPr lang="en-US" dirty="0" smtClean="0"/>
              <a:t>&gt; *</a:t>
            </a:r>
            <a:r>
              <a:rPr lang="en-US" dirty="0" err="1" smtClean="0"/>
              <a:t>pList</a:t>
            </a:r>
            <a:r>
              <a:rPr lang="en-US" dirty="0" smtClean="0"/>
              <a:t> (the input parameter – not to be changed)</a:t>
            </a:r>
          </a:p>
          <a:p>
            <a:pPr lvl="2"/>
            <a:r>
              <a:rPr lang="en-US" dirty="0" err="1"/>
              <a:t>nodeType</a:t>
            </a:r>
            <a:r>
              <a:rPr lang="en-US" dirty="0"/>
              <a:t>&lt;</a:t>
            </a:r>
            <a:r>
              <a:rPr lang="en-US" dirty="0" err="1"/>
              <a:t>int</a:t>
            </a:r>
            <a:r>
              <a:rPr lang="en-US" dirty="0"/>
              <a:t>&gt; </a:t>
            </a:r>
            <a:r>
              <a:rPr lang="en-US" dirty="0" smtClean="0"/>
              <a:t>*middle (the return value)</a:t>
            </a:r>
          </a:p>
          <a:p>
            <a:pPr lvl="2"/>
            <a:r>
              <a:rPr lang="en-US" dirty="0" err="1"/>
              <a:t>nodeType</a:t>
            </a:r>
            <a:r>
              <a:rPr lang="en-US" dirty="0"/>
              <a:t>&lt;</a:t>
            </a:r>
            <a:r>
              <a:rPr lang="en-US" dirty="0" err="1"/>
              <a:t>int</a:t>
            </a:r>
            <a:r>
              <a:rPr lang="en-US" dirty="0"/>
              <a:t>&gt; </a:t>
            </a:r>
            <a:r>
              <a:rPr lang="en-US" dirty="0" smtClean="0"/>
              <a:t>*current (a pointer for temporary use)</a:t>
            </a:r>
          </a:p>
          <a:p>
            <a:pPr lvl="1"/>
            <a:endParaRPr lang="en-US" dirty="0"/>
          </a:p>
          <a:p>
            <a:r>
              <a:rPr lang="en-US" dirty="0" smtClean="0"/>
              <a:t>Assume each </a:t>
            </a:r>
            <a:r>
              <a:rPr lang="en-US" dirty="0"/>
              <a:t>node in the list has a next pointer</a:t>
            </a:r>
          </a:p>
          <a:p>
            <a:pPr lvl="1"/>
            <a:r>
              <a:rPr lang="en-US" dirty="0"/>
              <a:t>i.e. Given </a:t>
            </a:r>
            <a:r>
              <a:rPr lang="en-US" dirty="0" err="1"/>
              <a:t>nodeType</a:t>
            </a:r>
            <a:r>
              <a:rPr lang="en-US" dirty="0"/>
              <a:t>&lt;</a:t>
            </a:r>
            <a:r>
              <a:rPr lang="en-US" dirty="0" err="1"/>
              <a:t>int</a:t>
            </a:r>
            <a:r>
              <a:rPr lang="en-US" dirty="0"/>
              <a:t>&gt; *pointer = </a:t>
            </a:r>
            <a:r>
              <a:rPr lang="en-US" dirty="0" err="1"/>
              <a:t>pList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pList</a:t>
            </a:r>
            <a:r>
              <a:rPr lang="en-US" dirty="0"/>
              <a:t>-&gt;next will give a pointer to the next node </a:t>
            </a:r>
            <a:br>
              <a:rPr lang="en-US" dirty="0"/>
            </a:br>
            <a:r>
              <a:rPr lang="en-US" dirty="0"/>
              <a:t>                          or NULL if there is no next node</a:t>
            </a:r>
          </a:p>
          <a:p>
            <a:endParaRPr lang="en-US" dirty="0"/>
          </a:p>
        </p:txBody>
      </p:sp>
      <p:sp>
        <p:nvSpPr>
          <p:cNvPr id="4" name="AutoShape 2" descr="http://arflovers.com/Blog/images/031108.jpg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513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Moving on to Trees</a:t>
            </a:r>
          </a:p>
        </p:txBody>
      </p:sp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800" dirty="0" smtClean="0"/>
              <a:t>Tree Definitions and ADT (</a:t>
            </a:r>
            <a:r>
              <a:rPr lang="en-US" altLang="en-US" sz="2800" dirty="0" smtClean="0">
                <a:cs typeface="Tahoma" pitchFamily="34" charset="0"/>
              </a:rPr>
              <a:t>§7.1</a:t>
            </a:r>
            <a:r>
              <a:rPr lang="en-US" altLang="en-US" sz="28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800" dirty="0" smtClean="0"/>
              <a:t>Tree Traversal Algorithms for General Trees (preorder and </a:t>
            </a:r>
            <a:r>
              <a:rPr lang="en-US" altLang="en-US" sz="2800" dirty="0" err="1" smtClean="0"/>
              <a:t>postorder</a:t>
            </a:r>
            <a:r>
              <a:rPr lang="en-US" altLang="en-US" sz="2800" dirty="0" smtClean="0"/>
              <a:t>) (</a:t>
            </a:r>
            <a:r>
              <a:rPr lang="en-US" altLang="en-US" sz="2800" dirty="0" smtClean="0">
                <a:cs typeface="Tahoma" pitchFamily="34" charset="0"/>
              </a:rPr>
              <a:t>§7.2</a:t>
            </a:r>
            <a:r>
              <a:rPr lang="en-US" altLang="en-US" sz="28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sz="2800" dirty="0" err="1" smtClean="0"/>
              <a:t>BinaryTrees</a:t>
            </a:r>
            <a:r>
              <a:rPr lang="en-US" altLang="en-US" sz="2800" dirty="0" smtClean="0"/>
              <a:t> (</a:t>
            </a:r>
            <a:r>
              <a:rPr lang="en-US" altLang="en-US" sz="2800" dirty="0" smtClean="0">
                <a:cs typeface="Tahoma" pitchFamily="34" charset="0"/>
              </a:rPr>
              <a:t>§7.3</a:t>
            </a:r>
            <a:r>
              <a:rPr lang="en-US" altLang="en-US" sz="2800" dirty="0" smtClean="0"/>
              <a:t>)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Data structures for trees (</a:t>
            </a:r>
            <a:r>
              <a:rPr lang="en-US" altLang="en-US" dirty="0" smtClean="0">
                <a:cs typeface="Tahoma" pitchFamily="34" charset="0"/>
              </a:rPr>
              <a:t>§7.1.4 and §7.3.4</a:t>
            </a:r>
            <a:r>
              <a:rPr lang="en-US" altLang="en-US" dirty="0" smtClean="0"/>
              <a:t>)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Traversals of Binary Trees (preorder, </a:t>
            </a:r>
            <a:r>
              <a:rPr lang="en-US" altLang="en-US" dirty="0" err="1" smtClean="0"/>
              <a:t>inorder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postorder</a:t>
            </a:r>
            <a:r>
              <a:rPr lang="en-US" altLang="en-US" dirty="0" smtClean="0"/>
              <a:t>) (</a:t>
            </a:r>
            <a:r>
              <a:rPr lang="en-US" altLang="en-US" dirty="0" smtClean="0">
                <a:cs typeface="Tahoma" pitchFamily="34" charset="0"/>
              </a:rPr>
              <a:t>§7.3.6</a:t>
            </a:r>
            <a:r>
              <a:rPr lang="en-US" altLang="en-US" dirty="0" smtClean="0"/>
              <a:t>)</a:t>
            </a: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altLang="en-US" dirty="0" smtClean="0"/>
              <a:t>Euler Tours (</a:t>
            </a:r>
            <a:r>
              <a:rPr lang="en-US" altLang="en-US" dirty="0" smtClean="0">
                <a:cs typeface="Tahoma" pitchFamily="34" charset="0"/>
              </a:rPr>
              <a:t>§7.3.7</a:t>
            </a:r>
            <a:r>
              <a:rPr lang="en-US" alt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70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This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400" dirty="0" smtClean="0"/>
              <a:t>Create 2 child nodes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0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400" dirty="0" smtClean="0"/>
              <a:t>Call </a:t>
            </a:r>
            <a:r>
              <a:rPr lang="en-US" altLang="zh-TW" sz="2400" dirty="0" err="1" smtClean="0"/>
              <a:t>MergeSort</a:t>
            </a:r>
            <a:r>
              <a:rPr lang="en-US" altLang="zh-TW" sz="2400" dirty="0" smtClean="0"/>
              <a:t> on ‘left’ child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3" name="Line 34"/>
          <p:cNvSpPr>
            <a:spLocks noChangeShapeType="1"/>
          </p:cNvSpPr>
          <p:nvPr/>
        </p:nvSpPr>
        <p:spPr bwMode="auto">
          <a:xfrm flipH="1">
            <a:off x="1219200" y="4191000"/>
            <a:ext cx="5334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7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400" dirty="0" smtClean="0"/>
              <a:t>Partition into 2 sets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2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400" dirty="0" smtClean="0"/>
              <a:t>Partition into 2 sets, left and right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25638" y="4437856"/>
            <a:ext cx="28575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527585" y="4432464"/>
            <a:ext cx="28575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0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400" dirty="0" smtClean="0"/>
              <a:t>Create 2 child nodes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15970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400" dirty="0" smtClean="0"/>
              <a:t>Call Merge Sort on ‘left’ child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15970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 flipH="1">
            <a:off x="762000" y="5181600"/>
            <a:ext cx="3810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9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400" dirty="0" smtClean="0"/>
              <a:t>Single element is already ordered by definition, results in 7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15970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5306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400" dirty="0" smtClean="0"/>
              <a:t>Call Merge Sort on ‘right’ child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>
            <a:off x="1752600" y="5181600"/>
            <a:ext cx="3810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7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/>
              <a:t>Single element is already ordered by definition, results in </a:t>
            </a:r>
            <a:r>
              <a:rPr lang="en-US" altLang="zh-TW" sz="2400" dirty="0" smtClean="0"/>
              <a:t>2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44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Sorts Already Seen</a:t>
            </a:r>
          </a:p>
          <a:p>
            <a:pPr lvl="1"/>
            <a:r>
              <a:rPr lang="en-US" dirty="0" smtClean="0"/>
              <a:t>Insertion Sort</a:t>
            </a:r>
          </a:p>
          <a:p>
            <a:pPr lvl="1"/>
            <a:r>
              <a:rPr lang="en-US" dirty="0" smtClean="0"/>
              <a:t>Selection Sort</a:t>
            </a:r>
          </a:p>
          <a:p>
            <a:pPr lvl="1"/>
            <a:r>
              <a:rPr lang="en-US" dirty="0" smtClean="0"/>
              <a:t>Bubble Sort</a:t>
            </a:r>
          </a:p>
          <a:p>
            <a:endParaRPr lang="en-US" dirty="0" smtClean="0"/>
          </a:p>
          <a:p>
            <a:r>
              <a:rPr lang="en-US" dirty="0" smtClean="0"/>
              <a:t>Related</a:t>
            </a:r>
          </a:p>
          <a:p>
            <a:pPr lvl="1"/>
            <a:r>
              <a:rPr lang="en-US" dirty="0" smtClean="0"/>
              <a:t>Linear (sequential) Search</a:t>
            </a:r>
          </a:p>
          <a:p>
            <a:pPr lvl="1"/>
            <a:r>
              <a:rPr lang="en-US" dirty="0" smtClean="0"/>
              <a:t>Binary Search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70" y="6711288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977988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96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3469E-6 C 0.00104 -0.0185 0.00121 -0.04671 0.01788 -0.05365 C 0.02795 -0.05249 0.03177 -0.05272 0.04027 -0.04972 C 0.04965 -0.04648 0.03993 -0.04925 0.0493 -0.0437 C 0.05902 -0.03792 0.06875 -0.03723 0.07916 -0.03584 C 0.09131 -0.03723 0.10191 -0.03885 0.11336 -0.0437 C 0.11927 -0.0511 0.1217 -0.04925 0.12691 -0.05966 C 0.13055 -0.07516 0.1309 -0.10291 0.12083 -0.1154 C 0.11857 -0.12511 0.10798 -0.13945 0.10156 -0.14546 C 0.10104 -0.14708 0.10104 -0.14962 0.1 -0.15124 C 0.09947 -0.15171 0.08802 -0.15841 0.08663 -0.15934 C 0.0776 -0.17067 0.06805 -0.17368 0.05677 -0.179 C 0.04913 -0.18894 0.0342 -0.18917 0.02395 -0.19287 C 0.00173 -0.2005 -0.02049 -0.21045 -0.04323 -0.21507 C -0.05226 -0.22294 -0.05973 -0.23242 -0.06858 -0.24051 C -0.07223 -0.25508 -0.06997 -0.2493 -0.07466 -0.25855 C -0.07309 -0.28746 -0.06233 -0.33279 -0.08351 -0.35198 C -0.08646 -0.36332 -0.10139 -0.36332 -0.10903 -0.36378 C -0.13039 -0.36493 -0.15174 -0.3654 -0.17309 -0.36586 C -0.18125 -0.36956 -0.17657 -0.36794 -0.18959 -0.37187 C -0.1915 -0.37257 -0.19549 -0.37372 -0.19549 -0.37372 C -0.2033 -0.38089 -0.20556 -0.37835 -0.20903 -0.39176 C -0.20851 -0.40194 -0.20834 -0.41165 -0.20747 -0.42159 C -0.2066 -0.43177 -0.18577 -0.4512 -0.17917 -0.45721 C -0.1757 -0.46392 -0.17014 -0.46854 -0.16424 -0.47155 C -0.15955 -0.4771 -0.15261 -0.48057 -0.14636 -0.48311 C -0.1283 -0.49884 -0.09532 -0.49861 -0.07466 -0.503 C -0.04445 -0.50184 -0.01459 -0.50161 0.01493 -0.49306 C 0.02621 -0.48982 0.03663 -0.48288 0.04774 -0.47941 C 0.06475 -0.47386 0.08281 -0.469 0.1 -0.4653 C 0.12465 -0.46692 0.12517 -0.46762 0.14322 -0.47317 C 0.15052 -0.47964 0.15781 -0.48103 0.16423 -0.48912 C 0.16597 -0.49676 0.16892 -0.50531 0.17309 -0.51109 C 0.17413 -0.51526 0.17534 -0.5259 0.1776 -0.5289 C 0.17881 -0.53052 0.18871 -0.53584 0.19097 -0.53677 C 0.20052 -0.53607 0.21006 -0.5363 0.21944 -0.53492 C 0.22256 -0.53445 0.22829 -0.53098 0.22829 -0.53098 C 0.23593 -0.52081 0.22638 -0.53214 0.23576 -0.52497 C 0.23697 -0.52405 0.23767 -0.52196 0.23888 -0.52104 C 0.24131 -0.51942 0.24878 -0.51641 0.25225 -0.51503 C 0.25677 -0.51109 0.26041 -0.50716 0.26562 -0.50508 C 0.27239 -0.49907 0.26875 -0.50161 0.27916 -0.49699 C 0.28055 -0.49629 0.2835 -0.49514 0.2835 -0.49514 C 0.30138 -0.49583 0.31944 -0.49537 0.33732 -0.49699 C 0.34045 -0.49722 0.34618 -0.50115 0.34618 -0.50115 C 0.34722 -0.50254 0.34809 -0.50416 0.3493 -0.50508 C 0.35069 -0.50601 0.35243 -0.50578 0.35364 -0.50693 C 0.35642 -0.50971 0.35868 -0.51364 0.36111 -0.51688 C 0.36215 -0.51826 0.36423 -0.52104 0.36423 -0.52104 C 0.36631 -0.5296 0.36788 -0.53815 0.37013 -0.54694 C 0.37274 -0.57423 0.37274 -0.56567 0.37013 -0.60661 C 0.36944 -0.61702 0.36441 -0.6265 0.35972 -0.63459 C 0.34531 -0.65864 0.32447 -0.6672 0.30295 -0.67622 C 0.29288 -0.68478 0.28298 -0.68524 0.27309 -0.69218 C 0.2684 -0.69518 0.26493 -0.69773 0.25972 -0.70004 C 0.25538 -0.70351 0.25208 -0.70813 0.24774 -0.71207 C 0.24444 -0.71877 0.24079 -0.72224 0.23888 -0.72964 C 0.23784 -0.73357 0.23576 -0.74167 0.23576 -0.74167 C 0.23628 -0.74953 0.23576 -0.75786 0.23732 -0.76549 C 0.24097 -0.78307 0.25607 -0.78792 0.26718 -0.79162 C 0.28298 -0.7907 0.29895 -0.7907 0.31493 -0.78931 C 0.32569 -0.78838 0.33715 -0.78307 0.34774 -0.7796 C 0.3677 -0.77266 0.38663 -0.7648 0.4059 -0.75554 C 0.42673 -0.75624 0.44774 -0.75647 0.46857 -0.75763 C 0.47847 -0.75832 0.49427 -0.76919 0.50451 -0.77335 C 0.50868 -0.77937 0.5059 -0.77705 0.51197 -0.7796 C 0.51493 -0.78075 0.52083 -0.7833 0.52083 -0.7833 C 0.52847 -0.79347 0.51892 -0.78214 0.52829 -0.78931 C 0.53559 -0.79486 0.54062 -0.80527 0.54774 -0.81151 C 0.55243 -0.82053 0.55798 -0.8277 0.56267 -0.83718 C 0.56718 -0.84597 0.56562 -0.8573 0.5717 -0.86493 C 0.57343 -0.87257 0.57691 -0.87488 0.58055 -0.88089 C 0.58906 -0.89546 0.59496 -0.90309 0.6059 -0.91466 C 0.61163 -0.92067 0.6184 -0.92969 0.62534 -0.93246 C 0.62864 -0.93524 0.63333 -0.93686 0.63576 -0.94056 L 0.7 -0.98427 " pathEditMode="relative" ptsTypes="ffffffffffffffffffffffffffffffffffffffffffffffffffffffffffffffffffffffffff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2886E-6 C -0.00382 -0.01411 -0.01129 -0.03423 0.00607 -0.05204 C 0.01805 -0.05898 0.02239 -0.06198 0.03298 -0.06661 C 0.04461 -0.0717 0.03281 -0.06615 0.04496 -0.06915 C 0.05764 -0.07262 0.06892 -0.07933 0.08142 -0.08673 C 0.09496 -0.09714 0.10659 -0.10593 0.1184 -0.11818 C 0.12326 -0.12813 0.12656 -0.12859 0.13003 -0.14038 C 0.12986 -0.15403 0.12291 -0.17415 0.10798 -0.17577 C 0.10277 -0.18062 0.08646 -0.18317 0.07743 -0.18247 C 0.07673 -0.18317 0.07586 -0.18525 0.07396 -0.18548 C 0.07343 -0.18548 0.0585 -0.18109 0.05677 -0.18086 C 0.04288 -0.18247 0.03107 -0.17739 0.01701 -0.17184 C 0.00573 -0.17299 -0.01164 -0.16166 -0.02448 -0.15704 C -0.05226 -0.14524 -0.08039 -0.13506 -0.10782 -0.12096 C -0.12032 -0.1198 -0.1316 -0.12096 -0.14393 -0.11957 C -0.15226 -0.12766 -0.14775 -0.12489 -0.15573 -0.1279 C -0.16164 -0.14963 -0.16146 -0.19057 -0.19115 -0.18826 C -0.19757 -0.19404 -0.21476 -0.18224 -0.22379 -0.17692 C -0.24861 -0.16166 -0.27344 -0.1457 -0.29827 -0.12928 C -0.30834 -0.12558 -0.30261 -0.1279 -0.31858 -0.12073 C -0.32084 -0.1198 -0.32587 -0.11749 -0.3257 -0.11726 C -0.33681 -0.11656 -0.33872 -0.11309 -0.34618 -0.12003 C -0.34844 -0.12766 -0.35087 -0.13483 -0.35261 -0.14247 C -0.35434 -0.15033 -0.33559 -0.18062 -0.32952 -0.18964 C -0.32743 -0.19751 -0.3224 -0.20514 -0.31615 -0.21161 C -0.31233 -0.21925 -0.30539 -0.22711 -0.29879 -0.23358 C -0.28229 -0.25856 -0.24427 -0.284 -0.2217 -0.30297 C -0.18646 -0.3254 -0.15209 -0.34806 -0.1158 -0.36471 C -0.10174 -0.37096 -0.08802 -0.37396 -0.07448 -0.37998 C -0.05313 -0.38923 -0.03125 -0.39963 -0.01059 -0.41027 C 0.01753 -0.43016 0.01788 -0.43132 0.03715 -0.44913 C 0.04392 -0.4593 0.05173 -0.46578 0.05694 -0.47665 C 0.05711 -0.48358 0.05816 -0.49191 0.06146 -0.49908 C 0.06146 -0.50301 0.05989 -0.51157 0.0618 -0.51573 C 0.06267 -0.51758 0.07274 -0.52891 0.07517 -0.53146 C 0.08628 -0.5384 0.09722 -0.5458 0.10833 -0.55204 C 0.11198 -0.55389 0.11961 -0.55574 0.11979 -0.55551 C 0.13125 -0.55458 0.11718 -0.55528 0.12986 -0.55736 C 0.13142 -0.55782 0.13298 -0.5569 0.13437 -0.5569 C 0.13784 -0.55782 0.14705 -0.56129 0.15156 -0.56291 C 0.15781 -0.5636 0.16302 -0.5636 0.16961 -0.56615 C 0.17899 -0.56707 0.17413 -0.56592 0.18732 -0.57054 C 0.18923 -0.57124 0.19288 -0.57262 0.19305 -0.57262 C 0.21319 -0.58673 0.23402 -0.60037 0.25434 -0.61518 C 0.25764 -0.61818 0.26336 -0.62512 0.26336 -0.62512 C 0.26389 -0.62697 0.26458 -0.62905 0.26597 -0.63021 C 0.26701 -0.63206 0.26927 -0.63321 0.27031 -0.63506 C 0.27291 -0.639 0.2743 -0.64362 0.27639 -0.64778 C 0.27691 -0.64963 0.2783 -0.65334 0.27882 -0.6531 C 0.27882 -0.66097 0.2783 -0.66837 0.27847 -0.67646 C 0.27413 -0.69774 0.27673 -0.69173 0.2625 -0.71902 C 0.25885 -0.72595 0.25069 -0.72896 0.24288 -0.73104 C 0.21979 -0.73729 0.19375 -0.72757 0.16632 -0.7174 C 0.15243 -0.71578 0.14097 -0.70861 0.1276 -0.70583 C 0.1217 -0.70421 0.11684 -0.70352 0.11024 -0.70121 C 0.10434 -0.70028 0.09913 -0.70098 0.09305 -0.70051 C 0.08767 -0.70306 0.08246 -0.7026 0.0783 -0.70653 C 0.07604 -0.70838 0.07135 -0.71254 0.07152 -0.71231 C 0.06979 -0.71855 0.06701 -0.7241 0.06684 -0.73104 C 0.06614 -0.7463 0.08229 -0.76157 0.09409 -0.77267 C 0.11267 -0.784 0.1309 -0.79626 0.14965 -0.80759 C 0.16232 -0.81522 0.17708 -0.82031 0.1901 -0.82586 C 0.21493 -0.83627 0.23871 -0.84529 0.26354 -0.85338 C 0.28715 -0.8698 0.31128 -0.88622 0.33524 -0.9031 C 0.34635 -0.91097 0.36163 -0.93109 0.37205 -0.94173 C 0.37534 -0.94936 0.37274 -0.94566 0.37934 -0.95236 C 0.38194 -0.95514 0.38819 -0.96161 0.38836 -0.96138 C 0.39444 -0.9748 0.38628 -0.9593 0.39514 -0.97156 C 0.40208 -0.98127 0.40521 -0.9926 0.41163 -1.00255 C 0.41458 -1.01249 0.41892 -1.02198 0.42187 -1.03238 C 0.42465 -1.0421 0.41996 -1.04903 0.42465 -1.05921 C 0.42465 -1.06592 0.42812 -1.07031 0.43055 -1.07725 C 0.43628 -1.09436 0.44132 -1.10431 0.45069 -1.12096 C 0.45573 -1.12975 0.46111 -1.14108 0.46823 -1.14871 C 0.47152 -1.15334 0.47621 -1.15796 0.4783 -1.16259 L 0.54027 -1.2433 " pathEditMode="relative" rAng="-1595705" ptsTypes="ffffffffffffffffffffffffffffffffffffffffffffffffffffffffffffffffffffffffffAA">
                                      <p:cBhvr>
                                        <p:cTn id="8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54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Merge on the two sequences: { 7 }  and { 2 }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 flipH="1">
            <a:off x="762000" y="51816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1752600" y="51816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3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Merge on the two sequences: { 7 }  and { 2 }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" name="Oval 1"/>
          <p:cNvSpPr/>
          <p:nvPr/>
        </p:nvSpPr>
        <p:spPr>
          <a:xfrm>
            <a:off x="1970881" y="5668963"/>
            <a:ext cx="534194" cy="427037"/>
          </a:xfrm>
          <a:prstGeom prst="ellipse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H="1" flipV="1">
            <a:off x="1828800" y="5070475"/>
            <a:ext cx="409178" cy="598488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9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Merge on the two sequences: { 7 }  and { 2 }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19" name="Oval 18"/>
          <p:cNvSpPr/>
          <p:nvPr/>
        </p:nvSpPr>
        <p:spPr>
          <a:xfrm>
            <a:off x="936228" y="5659438"/>
            <a:ext cx="534194" cy="427037"/>
          </a:xfrm>
          <a:prstGeom prst="ellipse">
            <a:avLst/>
          </a:prstGeom>
          <a:solidFill>
            <a:schemeClr val="accent6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9" idx="7"/>
          </p:cNvCxnSpPr>
          <p:nvPr/>
        </p:nvCxnSpPr>
        <p:spPr>
          <a:xfrm flipV="1">
            <a:off x="1392191" y="5070475"/>
            <a:ext cx="550909" cy="651501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0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Results in ordered sequence of { 2  7 }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  <a:stCxn id="62" idx="0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sp>
        <p:nvSpPr>
          <p:cNvPr id="62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19" name="Oval 18"/>
          <p:cNvSpPr/>
          <p:nvPr/>
        </p:nvSpPr>
        <p:spPr>
          <a:xfrm>
            <a:off x="1470422" y="4619133"/>
            <a:ext cx="815578" cy="470392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</a:t>
            </a:r>
            <a:r>
              <a:rPr lang="en-US" altLang="zh-TW" sz="2400" dirty="0" err="1" smtClean="0"/>
              <a:t>MergeSort</a:t>
            </a:r>
            <a:r>
              <a:rPr lang="en-US" altLang="zh-TW" sz="2400" dirty="0" smtClean="0"/>
              <a:t> on ‘right’ child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3090863" y="4194914"/>
            <a:ext cx="523874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6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Partition and create child nodes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8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</a:t>
            </a:r>
            <a:r>
              <a:rPr lang="en-US" altLang="zh-TW" sz="2400" dirty="0" err="1" smtClean="0"/>
              <a:t>MergeSort</a:t>
            </a:r>
            <a:r>
              <a:rPr lang="en-US" altLang="zh-TW" sz="2400" dirty="0" smtClean="0"/>
              <a:t> on left child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 flipH="1">
            <a:off x="2926556" y="5155802"/>
            <a:ext cx="331787" cy="43735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4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/>
              <a:t>Call </a:t>
            </a:r>
            <a:r>
              <a:rPr lang="en-US" altLang="zh-TW" sz="2400" dirty="0" err="1"/>
              <a:t>MergeSort</a:t>
            </a:r>
            <a:r>
              <a:rPr lang="en-US" altLang="zh-TW" sz="2400" dirty="0"/>
              <a:t> on </a:t>
            </a:r>
            <a:r>
              <a:rPr lang="en-US" altLang="zh-TW" sz="2400" dirty="0" smtClean="0"/>
              <a:t>right child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4</a:t>
            </a:r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3861264" y="5155802"/>
            <a:ext cx="429283" cy="43735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6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Merge Sequences: { 9 }   and {  4  }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Line 31"/>
          <p:cNvSpPr>
            <a:spLocks noChangeShapeType="1"/>
          </p:cNvSpPr>
          <p:nvPr/>
        </p:nvSpPr>
        <p:spPr bwMode="auto">
          <a:xfrm flipH="1">
            <a:off x="2895600" y="51816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>
            <a:off x="3886200" y="5181600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8610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Merge Sequences: { 2  7 }   and {  4  9  }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 flipH="1">
            <a:off x="1143000" y="4191000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3276600" y="4191000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18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jumping ahead in the book </a:t>
            </a:r>
          </a:p>
          <a:p>
            <a:pPr lvl="1"/>
            <a:r>
              <a:rPr lang="en-US" dirty="0" smtClean="0"/>
              <a:t>Chap 11.1</a:t>
            </a:r>
          </a:p>
          <a:p>
            <a:pPr lvl="1"/>
            <a:r>
              <a:rPr lang="en-US" dirty="0" smtClean="0"/>
              <a:t>Mostly so we don’t run out of time and miss this</a:t>
            </a:r>
          </a:p>
          <a:p>
            <a:pPr lvl="1"/>
            <a:r>
              <a:rPr lang="en-US" dirty="0" smtClean="0"/>
              <a:t>But also because it fits in several different ways</a:t>
            </a:r>
          </a:p>
          <a:p>
            <a:pPr lvl="2"/>
            <a:r>
              <a:rPr lang="en-US" dirty="0" smtClean="0"/>
              <a:t>Goes with sorting</a:t>
            </a:r>
          </a:p>
          <a:p>
            <a:pPr lvl="2"/>
            <a:r>
              <a:rPr lang="en-US" dirty="0" smtClean="0"/>
              <a:t>Goes with Big Oh</a:t>
            </a:r>
          </a:p>
          <a:p>
            <a:pPr lvl="2"/>
            <a:r>
              <a:rPr lang="en-US" dirty="0" smtClean="0"/>
              <a:t>Shows how to think using binary trees</a:t>
            </a:r>
          </a:p>
          <a:p>
            <a:pPr lvl="3"/>
            <a:r>
              <a:rPr lang="en-US" dirty="0" smtClean="0"/>
              <a:t>Example of application before theory</a:t>
            </a:r>
          </a:p>
          <a:p>
            <a:endParaRPr lang="en-US" dirty="0"/>
          </a:p>
          <a:p>
            <a:r>
              <a:rPr lang="en-US" dirty="0" smtClean="0"/>
              <a:t>And then we will jump back to Chap 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04800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Merge Sequences: { 2  7 }   and {  4  9  }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3" name="Oval 22"/>
          <p:cNvSpPr/>
          <p:nvPr/>
        </p:nvSpPr>
        <p:spPr>
          <a:xfrm>
            <a:off x="1420222" y="4643438"/>
            <a:ext cx="534194" cy="427037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3" idx="7"/>
          </p:cNvCxnSpPr>
          <p:nvPr/>
        </p:nvCxnSpPr>
        <p:spPr>
          <a:xfrm flipV="1">
            <a:off x="1876185" y="4044950"/>
            <a:ext cx="862253" cy="661026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18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Merge Sequences: { 2  7 }   and {  4  9  }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3" name="Oval 22"/>
          <p:cNvSpPr/>
          <p:nvPr/>
        </p:nvSpPr>
        <p:spPr>
          <a:xfrm>
            <a:off x="3629281" y="4662488"/>
            <a:ext cx="447419" cy="427037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H="1" flipV="1">
            <a:off x="3257809" y="4044950"/>
            <a:ext cx="595182" cy="617538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9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Merge Sequences: { 2  7 }   and {  4  9  }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3" name="Oval 22"/>
          <p:cNvSpPr/>
          <p:nvPr/>
        </p:nvSpPr>
        <p:spPr>
          <a:xfrm>
            <a:off x="1751806" y="4624388"/>
            <a:ext cx="534194" cy="427037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3" idx="6"/>
          </p:cNvCxnSpPr>
          <p:nvPr/>
        </p:nvCxnSpPr>
        <p:spPr>
          <a:xfrm flipV="1">
            <a:off x="2286000" y="4054475"/>
            <a:ext cx="1046162" cy="783432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Merge Sequences: { 2  7 }   and {  4  9  }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3" name="Oval 22"/>
          <p:cNvSpPr/>
          <p:nvPr/>
        </p:nvSpPr>
        <p:spPr>
          <a:xfrm>
            <a:off x="4075906" y="4643438"/>
            <a:ext cx="343694" cy="427037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H="1" flipV="1">
            <a:off x="3571875" y="4044950"/>
            <a:ext cx="675878" cy="598488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1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Result is{ 2  4  7  9 }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3" name="Oval 22"/>
          <p:cNvSpPr/>
          <p:nvPr/>
        </p:nvSpPr>
        <p:spPr>
          <a:xfrm>
            <a:off x="2505075" y="3505200"/>
            <a:ext cx="1325480" cy="685800"/>
          </a:xfrm>
          <a:prstGeom prst="ellipse">
            <a:avLst/>
          </a:prstGeom>
          <a:solidFill>
            <a:schemeClr val="accent6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</a:t>
            </a:r>
            <a:r>
              <a:rPr lang="en-US" altLang="zh-TW" sz="2400" dirty="0" err="1" smtClean="0"/>
              <a:t>MergeSort</a:t>
            </a:r>
            <a:r>
              <a:rPr lang="en-US" altLang="zh-TW" sz="2400" dirty="0" smtClean="0"/>
              <a:t> on right side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>
            <a:off x="5824537" y="3024419"/>
            <a:ext cx="1219200" cy="43735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8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Partition and create children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9" name="AutoShape 24"/>
          <p:cNvCxnSpPr>
            <a:cxnSpLocks noChangeShapeType="1"/>
            <a:stCxn id="23" idx="0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  <a:stCxn id="28" idx="0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478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</a:t>
            </a:r>
            <a:r>
              <a:rPr lang="en-US" altLang="zh-TW" sz="2400" dirty="0" err="1" smtClean="0"/>
              <a:t>MergeSort</a:t>
            </a:r>
            <a:r>
              <a:rPr lang="en-US" altLang="zh-TW" sz="2400" dirty="0" smtClean="0"/>
              <a:t> on left child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  <a:stCxn id="28" idx="0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Line 34"/>
          <p:cNvSpPr>
            <a:spLocks noChangeShapeType="1"/>
          </p:cNvSpPr>
          <p:nvPr/>
        </p:nvSpPr>
        <p:spPr bwMode="auto">
          <a:xfrm flipH="1">
            <a:off x="5654073" y="4210679"/>
            <a:ext cx="5334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1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Partition and create child nodes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  <a:stCxn id="28" idx="0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4" name="AutoShape 26"/>
          <p:cNvCxnSpPr>
            <a:cxnSpLocks noChangeShapeType="1"/>
            <a:stCxn id="32" idx="0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  <a:endCxn id="33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558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</a:t>
            </a:r>
            <a:r>
              <a:rPr lang="en-US" altLang="zh-TW" sz="2400" dirty="0" err="1" smtClean="0"/>
              <a:t>MergeSort</a:t>
            </a:r>
            <a:r>
              <a:rPr lang="en-US" altLang="zh-TW" sz="2400" dirty="0" smtClean="0"/>
              <a:t> on left child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  <a:stCxn id="28" idx="0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4" name="AutoShape 26"/>
          <p:cNvCxnSpPr>
            <a:cxnSpLocks noChangeShapeType="1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  <a:endCxn id="33" idx="0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Line 34"/>
          <p:cNvSpPr>
            <a:spLocks noChangeShapeType="1"/>
          </p:cNvSpPr>
          <p:nvPr/>
        </p:nvSpPr>
        <p:spPr bwMode="auto">
          <a:xfrm flipH="1">
            <a:off x="5254023" y="5217317"/>
            <a:ext cx="266700" cy="44211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6850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Merge Sort (the Picture)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2362200" y="2895600"/>
            <a:ext cx="4486275" cy="2011363"/>
            <a:chOff x="1608" y="1824"/>
            <a:chExt cx="3426" cy="1536"/>
          </a:xfrm>
        </p:grpSpPr>
        <p:sp>
          <p:nvSpPr>
            <p:cNvPr id="184324" name="AutoShape 4"/>
            <p:cNvSpPr>
              <a:spLocks noChangeArrowheads="1"/>
            </p:cNvSpPr>
            <p:nvPr/>
          </p:nvSpPr>
          <p:spPr bwMode="auto">
            <a:xfrm>
              <a:off x="2160" y="1824"/>
              <a:ext cx="2306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7  2 </a:t>
              </a:r>
              <a:r>
                <a:rPr lang="en-US" altLang="zh-TW" b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</a:t>
              </a: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 9  4  </a:t>
              </a:r>
              <a:r>
                <a:rPr lang="en-US" altLang="zh-TW" b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  <a:sym typeface="Symbol" charset="2"/>
                </a:rPr>
                <a:t></a:t>
              </a: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  2  4  7  9</a:t>
              </a:r>
            </a:p>
          </p:txBody>
        </p:sp>
        <p:sp>
          <p:nvSpPr>
            <p:cNvPr id="184325" name="AutoShape 5"/>
            <p:cNvSpPr>
              <a:spLocks noChangeArrowheads="1"/>
            </p:cNvSpPr>
            <p:nvPr/>
          </p:nvSpPr>
          <p:spPr bwMode="auto">
            <a:xfrm>
              <a:off x="1680" y="2400"/>
              <a:ext cx="1344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7 </a:t>
              </a:r>
              <a:r>
                <a:rPr lang="en-US" altLang="zh-TW" b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</a:t>
              </a: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 2  </a:t>
              </a:r>
              <a:r>
                <a:rPr lang="en-US" altLang="zh-TW" b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  <a:sym typeface="Symbol" charset="2"/>
                </a:rPr>
                <a:t></a:t>
              </a: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  2  7</a:t>
              </a:r>
            </a:p>
          </p:txBody>
        </p:sp>
        <p:sp>
          <p:nvSpPr>
            <p:cNvPr id="184326" name="AutoShape 6"/>
            <p:cNvSpPr>
              <a:spLocks noChangeArrowheads="1"/>
            </p:cNvSpPr>
            <p:nvPr/>
          </p:nvSpPr>
          <p:spPr bwMode="auto">
            <a:xfrm>
              <a:off x="3600" y="2400"/>
              <a:ext cx="1344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9 </a:t>
              </a:r>
              <a:r>
                <a:rPr lang="en-US" altLang="zh-TW" b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ymbol" charset="2"/>
                  <a:cs typeface="+mn-cs"/>
                  <a:sym typeface="Symbol" charset="2"/>
                </a:rPr>
                <a:t></a:t>
              </a: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 4  </a:t>
              </a:r>
              <a:r>
                <a:rPr lang="en-US" altLang="zh-TW" b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  <a:sym typeface="Symbol" charset="2"/>
                </a:rPr>
                <a:t></a:t>
              </a: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  4  9</a:t>
              </a:r>
            </a:p>
          </p:txBody>
        </p:sp>
        <p:sp>
          <p:nvSpPr>
            <p:cNvPr id="184327" name="AutoShape 7"/>
            <p:cNvSpPr>
              <a:spLocks noChangeArrowheads="1"/>
            </p:cNvSpPr>
            <p:nvPr/>
          </p:nvSpPr>
          <p:spPr bwMode="auto">
            <a:xfrm>
              <a:off x="1608" y="2976"/>
              <a:ext cx="649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7 </a:t>
              </a:r>
              <a:r>
                <a:rPr lang="en-US" altLang="zh-TW" b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  <a:sym typeface="Symbol" charset="2"/>
                </a:rPr>
                <a:t></a:t>
              </a: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 7</a:t>
              </a:r>
            </a:p>
          </p:txBody>
        </p:sp>
        <p:sp>
          <p:nvSpPr>
            <p:cNvPr id="184328" name="AutoShape 8"/>
            <p:cNvSpPr>
              <a:spLocks noChangeArrowheads="1"/>
            </p:cNvSpPr>
            <p:nvPr/>
          </p:nvSpPr>
          <p:spPr bwMode="auto">
            <a:xfrm>
              <a:off x="2495" y="2976"/>
              <a:ext cx="623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2 </a:t>
              </a:r>
              <a:r>
                <a:rPr lang="en-US" altLang="zh-TW" b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  <a:sym typeface="Symbol" charset="2"/>
                </a:rPr>
                <a:t></a:t>
              </a: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 2</a:t>
              </a:r>
            </a:p>
          </p:txBody>
        </p:sp>
        <p:sp>
          <p:nvSpPr>
            <p:cNvPr id="184329" name="AutoShape 9"/>
            <p:cNvSpPr>
              <a:spLocks noChangeArrowheads="1"/>
            </p:cNvSpPr>
            <p:nvPr/>
          </p:nvSpPr>
          <p:spPr bwMode="auto">
            <a:xfrm>
              <a:off x="3522" y="2976"/>
              <a:ext cx="635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9 </a:t>
              </a:r>
              <a:r>
                <a:rPr lang="en-US" altLang="zh-TW" b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  <a:sym typeface="Symbol" charset="2"/>
                </a:rPr>
                <a:t></a:t>
              </a: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 9</a:t>
              </a:r>
            </a:p>
          </p:txBody>
        </p:sp>
        <p:sp>
          <p:nvSpPr>
            <p:cNvPr id="184330" name="AutoShape 10"/>
            <p:cNvSpPr>
              <a:spLocks noChangeArrowheads="1"/>
            </p:cNvSpPr>
            <p:nvPr/>
          </p:nvSpPr>
          <p:spPr bwMode="auto">
            <a:xfrm>
              <a:off x="4416" y="2976"/>
              <a:ext cx="618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 </a:t>
              </a:r>
              <a:r>
                <a:rPr lang="en-US" altLang="zh-TW" b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  <a:sym typeface="Symbol" charset="2"/>
                </a:rPr>
                <a:t></a:t>
              </a:r>
              <a:r>
                <a:rPr lang="en-US" altLang="zh-TW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 4</a:t>
              </a:r>
            </a:p>
          </p:txBody>
        </p:sp>
        <p:cxnSp>
          <p:nvCxnSpPr>
            <p:cNvPr id="30731" name="AutoShape 11"/>
            <p:cNvCxnSpPr>
              <a:cxnSpLocks noChangeShapeType="1"/>
              <a:stCxn id="184325" idx="0"/>
              <a:endCxn id="184324" idx="2"/>
            </p:cNvCxnSpPr>
            <p:nvPr/>
          </p:nvCxnSpPr>
          <p:spPr bwMode="auto">
            <a:xfrm flipV="1">
              <a:off x="2352" y="2214"/>
              <a:ext cx="960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2" name="AutoShape 12"/>
            <p:cNvCxnSpPr>
              <a:cxnSpLocks noChangeShapeType="1"/>
              <a:stCxn id="184326" idx="0"/>
              <a:endCxn id="184324" idx="2"/>
            </p:cNvCxnSpPr>
            <p:nvPr/>
          </p:nvCxnSpPr>
          <p:spPr bwMode="auto">
            <a:xfrm flipH="1" flipV="1">
              <a:off x="3312" y="2214"/>
              <a:ext cx="960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3" name="AutoShape 13"/>
            <p:cNvCxnSpPr>
              <a:cxnSpLocks noChangeShapeType="1"/>
              <a:stCxn id="184327" idx="0"/>
              <a:endCxn id="184325" idx="2"/>
            </p:cNvCxnSpPr>
            <p:nvPr/>
          </p:nvCxnSpPr>
          <p:spPr bwMode="auto">
            <a:xfrm flipV="1">
              <a:off x="1932" y="2790"/>
              <a:ext cx="420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4" name="AutoShape 14"/>
            <p:cNvCxnSpPr>
              <a:cxnSpLocks noChangeShapeType="1"/>
              <a:stCxn id="184329" idx="0"/>
              <a:endCxn id="184326" idx="2"/>
            </p:cNvCxnSpPr>
            <p:nvPr/>
          </p:nvCxnSpPr>
          <p:spPr bwMode="auto">
            <a:xfrm flipV="1">
              <a:off x="3840" y="2790"/>
              <a:ext cx="432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5" name="AutoShape 15"/>
            <p:cNvCxnSpPr>
              <a:cxnSpLocks noChangeShapeType="1"/>
              <a:stCxn id="184325" idx="2"/>
              <a:endCxn id="184328" idx="0"/>
            </p:cNvCxnSpPr>
            <p:nvPr/>
          </p:nvCxnSpPr>
          <p:spPr bwMode="auto">
            <a:xfrm>
              <a:off x="2352" y="2790"/>
              <a:ext cx="456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36" name="AutoShape 16"/>
            <p:cNvCxnSpPr>
              <a:cxnSpLocks noChangeShapeType="1"/>
              <a:stCxn id="184326" idx="2"/>
              <a:endCxn id="184330" idx="0"/>
            </p:cNvCxnSpPr>
            <p:nvPr/>
          </p:nvCxnSpPr>
          <p:spPr bwMode="auto">
            <a:xfrm>
              <a:off x="4272" y="2790"/>
              <a:ext cx="453" cy="1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826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</a:t>
            </a:r>
            <a:r>
              <a:rPr lang="en-US" altLang="zh-TW" sz="2400" dirty="0" err="1" smtClean="0"/>
              <a:t>MergeSort</a:t>
            </a:r>
            <a:r>
              <a:rPr lang="en-US" altLang="zh-TW" sz="2400" dirty="0" smtClean="0"/>
              <a:t> on right child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  <a:stCxn id="28" idx="0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4" name="AutoShape 26"/>
          <p:cNvCxnSpPr>
            <a:cxnSpLocks noChangeShapeType="1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6265315" y="5153421"/>
            <a:ext cx="284709" cy="44211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34796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Merge Results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  <a:stCxn id="28" idx="0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3  8</a:t>
            </a:r>
          </a:p>
        </p:txBody>
      </p:sp>
      <p:cxnSp>
        <p:nvCxnSpPr>
          <p:cNvPr id="34" name="AutoShape 26"/>
          <p:cNvCxnSpPr>
            <a:cxnSpLocks noChangeShapeType="1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>
            <a:off x="5162550" y="5213816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>
            <a:off x="6153150" y="5213816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8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</a:t>
            </a:r>
            <a:r>
              <a:rPr lang="en-US" altLang="zh-TW" sz="2400" dirty="0" err="1" smtClean="0"/>
              <a:t>MergeSort</a:t>
            </a:r>
            <a:r>
              <a:rPr lang="en-US" altLang="zh-TW" sz="2400" dirty="0" smtClean="0"/>
              <a:t> on right child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3  8</a:t>
            </a:r>
          </a:p>
        </p:txBody>
      </p:sp>
      <p:cxnSp>
        <p:nvCxnSpPr>
          <p:cNvPr id="34" name="AutoShape 26"/>
          <p:cNvCxnSpPr>
            <a:cxnSpLocks noChangeShapeType="1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7510463" y="4191794"/>
            <a:ext cx="481012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5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Partition and create children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3  8</a:t>
            </a:r>
          </a:p>
        </p:txBody>
      </p:sp>
      <p:cxnSp>
        <p:nvCxnSpPr>
          <p:cNvPr id="34" name="AutoShape 26"/>
          <p:cNvCxnSpPr>
            <a:cxnSpLocks noChangeShapeType="1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" name="AutoShape 23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0" name="AutoShape 27"/>
          <p:cNvCxnSpPr>
            <a:cxnSpLocks noChangeShapeType="1"/>
            <a:stCxn id="33" idx="0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29"/>
          <p:cNvCxnSpPr>
            <a:cxnSpLocks noChangeShapeType="1"/>
            <a:endCxn id="38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3677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</a:t>
            </a:r>
            <a:r>
              <a:rPr lang="en-US" altLang="zh-TW" sz="2400" dirty="0" err="1" smtClean="0"/>
              <a:t>MergeSort</a:t>
            </a:r>
            <a:r>
              <a:rPr lang="en-US" altLang="zh-TW" sz="2400" dirty="0" smtClean="0"/>
              <a:t> on left child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3  8</a:t>
            </a:r>
          </a:p>
        </p:txBody>
      </p:sp>
      <p:cxnSp>
        <p:nvCxnSpPr>
          <p:cNvPr id="34" name="AutoShape 26"/>
          <p:cNvCxnSpPr>
            <a:cxnSpLocks noChangeShapeType="1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" name="AutoShape 23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0" name="AutoShape 27"/>
          <p:cNvCxnSpPr>
            <a:cxnSpLocks noChangeShapeType="1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29"/>
          <p:cNvCxnSpPr>
            <a:cxnSpLocks noChangeShapeType="1"/>
            <a:endCxn id="38" idx="0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Line 34"/>
          <p:cNvSpPr>
            <a:spLocks noChangeShapeType="1"/>
          </p:cNvSpPr>
          <p:nvPr/>
        </p:nvSpPr>
        <p:spPr bwMode="auto">
          <a:xfrm flipH="1">
            <a:off x="7377906" y="5153421"/>
            <a:ext cx="266700" cy="44211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2" name="AutoShape 22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40818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Call </a:t>
            </a:r>
            <a:r>
              <a:rPr lang="en-US" altLang="zh-TW" sz="2400" dirty="0" err="1" smtClean="0"/>
              <a:t>MergeSort</a:t>
            </a:r>
            <a:r>
              <a:rPr lang="en-US" altLang="zh-TW" sz="2400" dirty="0" smtClean="0"/>
              <a:t> on right child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3  8</a:t>
            </a:r>
          </a:p>
        </p:txBody>
      </p:sp>
      <p:cxnSp>
        <p:nvCxnSpPr>
          <p:cNvPr id="34" name="AutoShape 26"/>
          <p:cNvCxnSpPr>
            <a:cxnSpLocks noChangeShapeType="1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</a:p>
        </p:txBody>
      </p:sp>
      <p:sp>
        <p:nvSpPr>
          <p:cNvPr id="39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0" name="AutoShape 27"/>
          <p:cNvCxnSpPr>
            <a:cxnSpLocks noChangeShapeType="1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29"/>
          <p:cNvCxnSpPr>
            <a:cxnSpLocks noChangeShapeType="1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8339138" y="5162864"/>
            <a:ext cx="271462" cy="44211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2" name="AutoShape 22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6</a:t>
            </a:r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3826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Merge results { 6 } and  { 1 }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3  8</a:t>
            </a:r>
          </a:p>
        </p:txBody>
      </p:sp>
      <p:cxnSp>
        <p:nvCxnSpPr>
          <p:cNvPr id="34" name="AutoShape 26"/>
          <p:cNvCxnSpPr>
            <a:cxnSpLocks noChangeShapeType="1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</a:p>
        </p:txBody>
      </p:sp>
      <p:cxnSp>
        <p:nvCxnSpPr>
          <p:cNvPr id="40" name="AutoShape 27"/>
          <p:cNvCxnSpPr>
            <a:cxnSpLocks noChangeShapeType="1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29"/>
          <p:cNvCxnSpPr>
            <a:cxnSpLocks noChangeShapeType="1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AutoShape 22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6</a:t>
            </a:r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 flipH="1">
            <a:off x="7314406" y="5183981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Line 32"/>
          <p:cNvSpPr>
            <a:spLocks noChangeShapeType="1"/>
          </p:cNvSpPr>
          <p:nvPr/>
        </p:nvSpPr>
        <p:spPr bwMode="auto">
          <a:xfrm>
            <a:off x="8305006" y="5183981"/>
            <a:ext cx="3810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5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1  6</a:t>
            </a:r>
          </a:p>
        </p:txBody>
      </p:sp>
    </p:spTree>
    <p:extLst>
      <p:ext uri="{BB962C8B-B14F-4D97-AF65-F5344CB8AC3E}">
        <p14:creationId xmlns:p14="http://schemas.microsoft.com/office/powerpoint/2010/main" val="1026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Merge results { 3  8 } and  { 1 6 }</a:t>
            </a: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3  8</a:t>
            </a:r>
          </a:p>
        </p:txBody>
      </p:sp>
      <p:cxnSp>
        <p:nvCxnSpPr>
          <p:cNvPr id="34" name="AutoShape 26"/>
          <p:cNvCxnSpPr>
            <a:cxnSpLocks noChangeShapeType="1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</a:p>
        </p:txBody>
      </p:sp>
      <p:cxnSp>
        <p:nvCxnSpPr>
          <p:cNvPr id="40" name="AutoShape 27"/>
          <p:cNvCxnSpPr>
            <a:cxnSpLocks noChangeShapeType="1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29"/>
          <p:cNvCxnSpPr>
            <a:cxnSpLocks noChangeShapeType="1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AutoShape 22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6</a:t>
            </a:r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45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1  6</a:t>
            </a: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6  1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1  3  6  8</a:t>
            </a: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 flipH="1">
            <a:off x="5562600" y="4191000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6" name="Line 34"/>
          <p:cNvSpPr>
            <a:spLocks noChangeShapeType="1"/>
          </p:cNvSpPr>
          <p:nvPr/>
        </p:nvSpPr>
        <p:spPr bwMode="auto">
          <a:xfrm>
            <a:off x="7696200" y="4191000"/>
            <a:ext cx="609600" cy="3048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6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Merge results { 2  4  7  9 } and  { 1  3  6  8 }</a:t>
            </a:r>
          </a:p>
        </p:txBody>
      </p:sp>
      <p:cxnSp>
        <p:nvCxnSpPr>
          <p:cNvPr id="53" name="AutoShape 34"/>
          <p:cNvCxnSpPr>
            <a:cxnSpLocks noChangeShapeType="1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3  8</a:t>
            </a:r>
          </a:p>
        </p:txBody>
      </p:sp>
      <p:cxnSp>
        <p:nvCxnSpPr>
          <p:cNvPr id="34" name="AutoShape 26"/>
          <p:cNvCxnSpPr>
            <a:cxnSpLocks noChangeShapeType="1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</a:p>
        </p:txBody>
      </p:sp>
      <p:cxnSp>
        <p:nvCxnSpPr>
          <p:cNvPr id="40" name="AutoShape 27"/>
          <p:cNvCxnSpPr>
            <a:cxnSpLocks noChangeShapeType="1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29"/>
          <p:cNvCxnSpPr>
            <a:cxnSpLocks noChangeShapeType="1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AutoShape 22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6</a:t>
            </a:r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45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1  6</a:t>
            </a: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6  1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1  3  6  8</a:t>
            </a:r>
          </a:p>
        </p:txBody>
      </p:sp>
      <p:sp>
        <p:nvSpPr>
          <p:cNvPr id="38" name="AutoShape 30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3  8  6  1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                      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 flipH="1">
            <a:off x="2743200" y="3124200"/>
            <a:ext cx="685800" cy="228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Line 34"/>
          <p:cNvSpPr>
            <a:spLocks noChangeShapeType="1"/>
          </p:cNvSpPr>
          <p:nvPr/>
        </p:nvSpPr>
        <p:spPr bwMode="auto">
          <a:xfrm>
            <a:off x="6019800" y="3124200"/>
            <a:ext cx="685800" cy="228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2505075" y="3505200"/>
            <a:ext cx="1325480" cy="685800"/>
          </a:xfrm>
          <a:prstGeom prst="ellipse">
            <a:avLst/>
          </a:prstGeom>
          <a:solidFill>
            <a:schemeClr val="accent6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924675" y="3505200"/>
            <a:ext cx="1325480" cy="685800"/>
          </a:xfrm>
          <a:prstGeom prst="ellipse">
            <a:avLst/>
          </a:prstGeom>
          <a:solidFill>
            <a:schemeClr val="accent6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400" dirty="0" smtClean="0"/>
              <a:t>Merge results { 2  4  7  9 } and  { 1  3  6  8 }</a:t>
            </a:r>
          </a:p>
        </p:txBody>
      </p:sp>
      <p:cxnSp>
        <p:nvCxnSpPr>
          <p:cNvPr id="53" name="AutoShape 34"/>
          <p:cNvCxnSpPr>
            <a:cxnSpLocks noChangeShapeType="1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2  4  7  9</a:t>
            </a:r>
          </a:p>
        </p:txBody>
      </p:sp>
      <p:cxnSp>
        <p:nvCxnSpPr>
          <p:cNvPr id="59" name="AutoShape 4"/>
          <p:cNvCxnSpPr>
            <a:cxnSpLocks noChangeShapeType="1"/>
            <a:stCxn id="61" idx="0"/>
          </p:cNvCxnSpPr>
          <p:nvPr/>
        </p:nvCxnSpPr>
        <p:spPr bwMode="auto">
          <a:xfrm flipV="1">
            <a:off x="1436688" y="4054475"/>
            <a:ext cx="1068387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5"/>
          <p:cNvCxnSpPr>
            <a:cxnSpLocks noChangeShapeType="1"/>
          </p:cNvCxnSpPr>
          <p:nvPr/>
        </p:nvCxnSpPr>
        <p:spPr bwMode="auto">
          <a:xfrm flipH="1" flipV="1">
            <a:off x="25050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AutoShape 12"/>
          <p:cNvSpPr>
            <a:spLocks noChangeArrowheads="1"/>
          </p:cNvSpPr>
          <p:nvPr/>
        </p:nvSpPr>
        <p:spPr bwMode="auto">
          <a:xfrm>
            <a:off x="7429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2  7</a:t>
            </a:r>
          </a:p>
        </p:txBody>
      </p:sp>
      <p:cxnSp>
        <p:nvCxnSpPr>
          <p:cNvPr id="13" name="AutoShape 6"/>
          <p:cNvCxnSpPr>
            <a:cxnSpLocks noChangeShapeType="1"/>
          </p:cNvCxnSpPr>
          <p:nvPr/>
        </p:nvCxnSpPr>
        <p:spPr bwMode="auto">
          <a:xfrm flipV="1">
            <a:off x="969963" y="5089525"/>
            <a:ext cx="4667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>
            <a:off x="1436688" y="5089525"/>
            <a:ext cx="508000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6096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7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524000" y="5668963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28241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4  9</a:t>
            </a:r>
          </a:p>
        </p:txBody>
      </p:sp>
      <p:cxnSp>
        <p:nvCxnSpPr>
          <p:cNvPr id="19" name="AutoShape 7"/>
          <p:cNvCxnSpPr>
            <a:cxnSpLocks noChangeShapeType="1"/>
          </p:cNvCxnSpPr>
          <p:nvPr/>
        </p:nvCxnSpPr>
        <p:spPr bwMode="auto">
          <a:xfrm flipV="1">
            <a:off x="3092450" y="5089525"/>
            <a:ext cx="4794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9"/>
          <p:cNvCxnSpPr>
            <a:cxnSpLocks noChangeShapeType="1"/>
          </p:cNvCxnSpPr>
          <p:nvPr/>
        </p:nvCxnSpPr>
        <p:spPr bwMode="auto">
          <a:xfrm>
            <a:off x="3571875" y="5089525"/>
            <a:ext cx="504825" cy="569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27384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</a:t>
            </a:r>
          </a:p>
        </p:txBody>
      </p:sp>
      <p:sp>
        <p:nvSpPr>
          <p:cNvPr id="26" name="AutoShape 34"/>
          <p:cNvSpPr>
            <a:spLocks noChangeArrowheads="1"/>
          </p:cNvSpPr>
          <p:nvPr/>
        </p:nvSpPr>
        <p:spPr bwMode="auto">
          <a:xfrm>
            <a:off x="37322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4</a:t>
            </a:r>
          </a:p>
        </p:txBody>
      </p:sp>
      <p:cxnSp>
        <p:nvCxnSpPr>
          <p:cNvPr id="29" name="AutoShape 24"/>
          <p:cNvCxnSpPr>
            <a:cxnSpLocks noChangeShapeType="1"/>
          </p:cNvCxnSpPr>
          <p:nvPr/>
        </p:nvCxnSpPr>
        <p:spPr bwMode="auto">
          <a:xfrm flipV="1">
            <a:off x="5856288" y="4054475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5"/>
          <p:cNvCxnSpPr>
            <a:cxnSpLocks noChangeShapeType="1"/>
          </p:cNvCxnSpPr>
          <p:nvPr/>
        </p:nvCxnSpPr>
        <p:spPr bwMode="auto">
          <a:xfrm flipH="1" flipV="1">
            <a:off x="6924675" y="4054475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5162550" y="4643438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3  8</a:t>
            </a:r>
          </a:p>
        </p:txBody>
      </p:sp>
      <p:cxnSp>
        <p:nvCxnSpPr>
          <p:cNvPr id="34" name="AutoShape 26"/>
          <p:cNvCxnSpPr>
            <a:cxnSpLocks noChangeShapeType="1"/>
          </p:cNvCxnSpPr>
          <p:nvPr/>
        </p:nvCxnSpPr>
        <p:spPr bwMode="auto">
          <a:xfrm flipV="1">
            <a:off x="5389563" y="5080000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8"/>
          <p:cNvCxnSpPr>
            <a:cxnSpLocks noChangeShapeType="1"/>
          </p:cNvCxnSpPr>
          <p:nvPr/>
        </p:nvCxnSpPr>
        <p:spPr bwMode="auto">
          <a:xfrm>
            <a:off x="5856288" y="5080000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AutoShape 20"/>
          <p:cNvSpPr>
            <a:spLocks noChangeArrowheads="1"/>
          </p:cNvSpPr>
          <p:nvPr/>
        </p:nvSpPr>
        <p:spPr bwMode="auto">
          <a:xfrm>
            <a:off x="5029200" y="5668963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</a:t>
            </a: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6016625" y="5668963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8</a:t>
            </a:r>
          </a:p>
        </p:txBody>
      </p:sp>
      <p:cxnSp>
        <p:nvCxnSpPr>
          <p:cNvPr id="40" name="AutoShape 27"/>
          <p:cNvCxnSpPr>
            <a:cxnSpLocks noChangeShapeType="1"/>
          </p:cNvCxnSpPr>
          <p:nvPr/>
        </p:nvCxnSpPr>
        <p:spPr bwMode="auto">
          <a:xfrm flipV="1">
            <a:off x="7512050" y="5080000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29"/>
          <p:cNvCxnSpPr>
            <a:cxnSpLocks noChangeShapeType="1"/>
          </p:cNvCxnSpPr>
          <p:nvPr/>
        </p:nvCxnSpPr>
        <p:spPr bwMode="auto">
          <a:xfrm>
            <a:off x="7991475" y="5080000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AutoShape 22"/>
          <p:cNvSpPr>
            <a:spLocks noChangeArrowheads="1"/>
          </p:cNvSpPr>
          <p:nvPr/>
        </p:nvSpPr>
        <p:spPr bwMode="auto">
          <a:xfrm>
            <a:off x="7158038" y="5668963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6</a:t>
            </a:r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auto">
          <a:xfrm>
            <a:off x="8151813" y="5668963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1</a:t>
            </a:r>
          </a:p>
        </p:txBody>
      </p:sp>
      <p:sp>
        <p:nvSpPr>
          <p:cNvPr id="45" name="AutoShape 15"/>
          <p:cNvSpPr>
            <a:spLocks noChangeArrowheads="1"/>
          </p:cNvSpPr>
          <p:nvPr/>
        </p:nvSpPr>
        <p:spPr bwMode="auto">
          <a:xfrm>
            <a:off x="7243763" y="4643438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1  6</a:t>
            </a: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6  1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1  3  6  8</a:t>
            </a:r>
          </a:p>
        </p:txBody>
      </p:sp>
      <p:sp>
        <p:nvSpPr>
          <p:cNvPr id="38" name="AutoShape 30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3  8  6  1  </a:t>
            </a:r>
            <a:r>
              <a:rPr lang="en-US" altLang="zh-TW" b="1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1  2  3  4  6  7  8  9</a:t>
            </a:r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 flipH="1">
            <a:off x="2743200" y="3124200"/>
            <a:ext cx="685800" cy="228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Line 34"/>
          <p:cNvSpPr>
            <a:spLocks noChangeShapeType="1"/>
          </p:cNvSpPr>
          <p:nvPr/>
        </p:nvSpPr>
        <p:spPr bwMode="auto">
          <a:xfrm>
            <a:off x="6019800" y="3124200"/>
            <a:ext cx="685800" cy="2286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665958" y="2463006"/>
            <a:ext cx="2496842" cy="685800"/>
          </a:xfrm>
          <a:prstGeom prst="ellipse">
            <a:avLst/>
          </a:prstGeom>
          <a:solidFill>
            <a:schemeClr val="accent6">
              <a:lumMod val="7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Merge Sort Algorithm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81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Merge sort is based on the divide-and-conquer paradigm. It consists of three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Divide: </a:t>
            </a:r>
            <a:r>
              <a:rPr lang="en-US" altLang="zh-TW" sz="2000" smtClean="0"/>
              <a:t>partition input sequence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smtClean="0"/>
              <a:t> into two sequences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of about </a:t>
            </a:r>
            <a:r>
              <a:rPr lang="en-US" altLang="zh-TW" sz="2000" b="1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Symbol" pitchFamily="18" charset="2"/>
              </a:rPr>
              <a:t>/</a:t>
            </a:r>
            <a:r>
              <a:rPr lang="en-US" altLang="zh-TW" sz="2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elements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Recur:</a:t>
            </a:r>
            <a:r>
              <a:rPr lang="en-US" altLang="zh-TW" sz="2000" smtClean="0"/>
              <a:t> recursively sort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Conquer:</a:t>
            </a:r>
            <a:r>
              <a:rPr lang="en-US" altLang="zh-TW" sz="2000" smtClean="0"/>
              <a:t> merge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 </a:t>
            </a:r>
            <a:r>
              <a:rPr lang="en-US" altLang="zh-TW" sz="2000" smtClean="0"/>
              <a:t>into a unique sorted sequence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19600" y="1828800"/>
            <a:ext cx="4267200" cy="3360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sorted</a:t>
            </a:r>
          </a:p>
          <a:p>
            <a:pPr lvl="1" eaLnBrk="1" hangingPunct="1"/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according to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if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() 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partition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S.size()/2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}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</p:spTree>
    <p:extLst>
      <p:ext uri="{BB962C8B-B14F-4D97-AF65-F5344CB8AC3E}">
        <p14:creationId xmlns:p14="http://schemas.microsoft.com/office/powerpoint/2010/main" val="29860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MergeSort</a:t>
            </a:r>
            <a:r>
              <a:rPr lang="en-US" dirty="0" smtClean="0"/>
              <a:t>: Another Tree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192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may also see </a:t>
            </a:r>
            <a:r>
              <a:rPr lang="en-US" dirty="0" err="1" smtClean="0"/>
              <a:t>MergeSort</a:t>
            </a:r>
            <a:r>
              <a:rPr lang="en-US" dirty="0" smtClean="0"/>
              <a:t> Trees that </a:t>
            </a:r>
          </a:p>
          <a:p>
            <a:pPr lvl="1"/>
            <a:r>
              <a:rPr lang="en-US" dirty="0" smtClean="0"/>
              <a:t>instead of reversing direction back up the tree</a:t>
            </a:r>
          </a:p>
          <a:p>
            <a:pPr lvl="1"/>
            <a:r>
              <a:rPr lang="en-US" dirty="0" smtClean="0"/>
              <a:t>continue down merging the branches as they go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6506696" cy="423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3108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Example Walk 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</a:t>
            </a:r>
          </a:p>
          <a:p>
            <a:pPr lvl="1"/>
            <a:r>
              <a:rPr lang="en-US" dirty="0" smtClean="0"/>
              <a:t>In Class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In 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Complete the following </a:t>
            </a:r>
            <a:r>
              <a:rPr lang="en-US" dirty="0" err="1" smtClean="0"/>
              <a:t>MergeSort</a:t>
            </a:r>
            <a:r>
              <a:rPr lang="en-US" dirty="0" smtClean="0"/>
              <a:t> tree</a:t>
            </a:r>
            <a:endParaRPr lang="en-US" dirty="0"/>
          </a:p>
        </p:txBody>
      </p:sp>
      <p:cxnSp>
        <p:nvCxnSpPr>
          <p:cNvPr id="4" name="AutoShape 4"/>
          <p:cNvCxnSpPr>
            <a:cxnSpLocks noChangeShapeType="1"/>
            <a:stCxn id="12" idx="0"/>
            <a:endCxn id="10" idx="2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  <a:stCxn id="13" idx="0"/>
            <a:endCxn id="10" idx="2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7"/>
          <p:cNvCxnSpPr>
            <a:cxnSpLocks noChangeShapeType="1"/>
            <a:stCxn id="18" idx="0"/>
            <a:endCxn id="13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9"/>
          <p:cNvCxnSpPr>
            <a:cxnSpLocks noChangeShapeType="1"/>
            <a:stCxn id="13" idx="2"/>
            <a:endCxn id="19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  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4" name="AutoShape 24"/>
          <p:cNvCxnSpPr>
            <a:cxnSpLocks noChangeShapeType="1"/>
            <a:stCxn id="14" idx="0"/>
            <a:endCxn id="11" idx="2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5" idx="0"/>
            <a:endCxn id="11" idx="2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20" idx="0"/>
            <a:endCxn id="14" idx="2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22" idx="0"/>
            <a:endCxn id="15" idx="2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4" idx="2"/>
            <a:endCxn id="2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9"/>
          <p:cNvCxnSpPr>
            <a:cxnSpLocks noChangeShapeType="1"/>
            <a:stCxn id="15" idx="2"/>
            <a:endCxn id="23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881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In 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First Step: Divide into two parts. Stay with Left</a:t>
            </a:r>
            <a:endParaRPr lang="en-US" dirty="0"/>
          </a:p>
        </p:txBody>
      </p:sp>
      <p:cxnSp>
        <p:nvCxnSpPr>
          <p:cNvPr id="4" name="AutoShape 4"/>
          <p:cNvCxnSpPr>
            <a:cxnSpLocks noChangeShapeType="1"/>
            <a:stCxn id="12" idx="0"/>
            <a:endCxn id="10" idx="2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  <a:stCxn id="13" idx="0"/>
            <a:endCxn id="10" idx="2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7"/>
          <p:cNvCxnSpPr>
            <a:cxnSpLocks noChangeShapeType="1"/>
            <a:stCxn id="18" idx="0"/>
            <a:endCxn id="13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9"/>
          <p:cNvCxnSpPr>
            <a:cxnSpLocks noChangeShapeType="1"/>
            <a:stCxn id="13" idx="2"/>
            <a:endCxn id="19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  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4" name="AutoShape 24"/>
          <p:cNvCxnSpPr>
            <a:cxnSpLocks noChangeShapeType="1"/>
            <a:stCxn id="14" idx="0"/>
            <a:endCxn id="11" idx="2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5" idx="0"/>
            <a:endCxn id="11" idx="2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20" idx="0"/>
            <a:endCxn id="14" idx="2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22" idx="0"/>
            <a:endCxn id="15" idx="2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4" idx="2"/>
            <a:endCxn id="2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9"/>
          <p:cNvCxnSpPr>
            <a:cxnSpLocks noChangeShapeType="1"/>
            <a:stCxn id="15" idx="2"/>
            <a:endCxn id="23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30"/>
          <p:cNvSpPr>
            <a:spLocks noChangeArrowheads="1"/>
          </p:cNvSpPr>
          <p:nvPr/>
        </p:nvSpPr>
        <p:spPr bwMode="auto">
          <a:xfrm>
            <a:off x="3620848" y="2189271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4720985" y="2188386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>
              <a:alpha val="7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12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23959E-6 L -0.23958 0.14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74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In 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Second Step: Divide again. Stay with left</a:t>
            </a:r>
            <a:endParaRPr lang="en-US" dirty="0"/>
          </a:p>
        </p:txBody>
      </p:sp>
      <p:cxnSp>
        <p:nvCxnSpPr>
          <p:cNvPr id="4" name="AutoShape 4"/>
          <p:cNvCxnSpPr>
            <a:cxnSpLocks noChangeShapeType="1"/>
            <a:stCxn id="12" idx="0"/>
            <a:endCxn id="10" idx="2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  <a:stCxn id="13" idx="0"/>
            <a:endCxn id="10" idx="2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7"/>
          <p:cNvCxnSpPr>
            <a:cxnSpLocks noChangeShapeType="1"/>
            <a:stCxn id="18" idx="0"/>
            <a:endCxn id="13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9"/>
          <p:cNvCxnSpPr>
            <a:cxnSpLocks noChangeShapeType="1"/>
            <a:stCxn id="13" idx="2"/>
            <a:endCxn id="19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  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4" name="AutoShape 24"/>
          <p:cNvCxnSpPr>
            <a:cxnSpLocks noChangeShapeType="1"/>
            <a:stCxn id="14" idx="0"/>
            <a:endCxn id="11" idx="2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5" idx="0"/>
            <a:endCxn id="11" idx="2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20" idx="0"/>
            <a:endCxn id="14" idx="2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22" idx="0"/>
            <a:endCxn id="15" idx="2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4" idx="2"/>
            <a:endCxn id="2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9"/>
          <p:cNvCxnSpPr>
            <a:cxnSpLocks noChangeShapeType="1"/>
            <a:stCxn id="15" idx="2"/>
            <a:endCxn id="23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utoShape 30"/>
          <p:cNvSpPr>
            <a:spLocks noChangeArrowheads="1"/>
          </p:cNvSpPr>
          <p:nvPr/>
        </p:nvSpPr>
        <p:spPr bwMode="auto">
          <a:xfrm>
            <a:off x="1330324" y="3222734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4720985" y="2188386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>
              <a:alpha val="7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>
            <a:off x="1252526" y="3222734"/>
            <a:ext cx="585669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30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80204E-6 L -0.05122 0.143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7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In 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Third Step: Divide again. Stay with Left half</a:t>
            </a:r>
            <a:endParaRPr lang="en-US" dirty="0"/>
          </a:p>
        </p:txBody>
      </p:sp>
      <p:cxnSp>
        <p:nvCxnSpPr>
          <p:cNvPr id="4" name="AutoShape 4"/>
          <p:cNvCxnSpPr>
            <a:cxnSpLocks noChangeShapeType="1"/>
            <a:stCxn id="12" idx="0"/>
            <a:endCxn id="10" idx="2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  <a:stCxn id="13" idx="0"/>
            <a:endCxn id="10" idx="2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7"/>
          <p:cNvCxnSpPr>
            <a:cxnSpLocks noChangeShapeType="1"/>
            <a:stCxn id="18" idx="0"/>
            <a:endCxn id="13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9"/>
          <p:cNvCxnSpPr>
            <a:cxnSpLocks noChangeShapeType="1"/>
            <a:stCxn id="13" idx="2"/>
            <a:endCxn id="19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  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4" name="AutoShape 24"/>
          <p:cNvCxnSpPr>
            <a:cxnSpLocks noChangeShapeType="1"/>
            <a:stCxn id="14" idx="0"/>
            <a:endCxn id="11" idx="2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5" idx="0"/>
            <a:endCxn id="11" idx="2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20" idx="0"/>
            <a:endCxn id="14" idx="2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22" idx="0"/>
            <a:endCxn id="15" idx="2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4" idx="2"/>
            <a:endCxn id="2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9"/>
          <p:cNvCxnSpPr>
            <a:cxnSpLocks noChangeShapeType="1"/>
            <a:stCxn id="15" idx="2"/>
            <a:endCxn id="23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4720985" y="2188386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>
              <a:alpha val="7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AutoShape 30"/>
          <p:cNvSpPr>
            <a:spLocks noChangeArrowheads="1"/>
          </p:cNvSpPr>
          <p:nvPr/>
        </p:nvSpPr>
        <p:spPr bwMode="auto">
          <a:xfrm>
            <a:off x="742948" y="4249381"/>
            <a:ext cx="647701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30"/>
          <p:cNvSpPr>
            <a:spLocks noChangeArrowheads="1"/>
          </p:cNvSpPr>
          <p:nvPr/>
        </p:nvSpPr>
        <p:spPr bwMode="auto">
          <a:xfrm>
            <a:off x="742949" y="4249380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AutoShape 30"/>
          <p:cNvSpPr>
            <a:spLocks noChangeArrowheads="1"/>
          </p:cNvSpPr>
          <p:nvPr/>
        </p:nvSpPr>
        <p:spPr bwMode="auto">
          <a:xfrm>
            <a:off x="1330324" y="3222734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6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7428E-6 L -0.01389 0.14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7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In 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Fourth Step: Go with Right half now</a:t>
            </a:r>
            <a:endParaRPr lang="en-US" dirty="0"/>
          </a:p>
        </p:txBody>
      </p:sp>
      <p:cxnSp>
        <p:nvCxnSpPr>
          <p:cNvPr id="4" name="AutoShape 4"/>
          <p:cNvCxnSpPr>
            <a:cxnSpLocks noChangeShapeType="1"/>
            <a:stCxn id="12" idx="0"/>
            <a:endCxn id="10" idx="2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  <a:stCxn id="13" idx="0"/>
            <a:endCxn id="10" idx="2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7"/>
          <p:cNvCxnSpPr>
            <a:cxnSpLocks noChangeShapeType="1"/>
            <a:stCxn id="18" idx="0"/>
            <a:endCxn id="13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9"/>
          <p:cNvCxnSpPr>
            <a:cxnSpLocks noChangeShapeType="1"/>
            <a:stCxn id="13" idx="2"/>
            <a:endCxn id="19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  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4" name="AutoShape 24"/>
          <p:cNvCxnSpPr>
            <a:cxnSpLocks noChangeShapeType="1"/>
            <a:stCxn id="14" idx="0"/>
            <a:endCxn id="11" idx="2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5" idx="0"/>
            <a:endCxn id="11" idx="2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20" idx="0"/>
            <a:endCxn id="14" idx="2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22" idx="0"/>
            <a:endCxn id="15" idx="2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4" idx="2"/>
            <a:endCxn id="2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9"/>
          <p:cNvCxnSpPr>
            <a:cxnSpLocks noChangeShapeType="1"/>
            <a:stCxn id="15" idx="2"/>
            <a:endCxn id="23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4720985" y="2188386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>
              <a:alpha val="7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AutoShape 30"/>
          <p:cNvSpPr>
            <a:spLocks noChangeArrowheads="1"/>
          </p:cNvSpPr>
          <p:nvPr/>
        </p:nvSpPr>
        <p:spPr bwMode="auto">
          <a:xfrm>
            <a:off x="742948" y="4249381"/>
            <a:ext cx="647701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30"/>
          <p:cNvSpPr>
            <a:spLocks noChangeArrowheads="1"/>
          </p:cNvSpPr>
          <p:nvPr/>
        </p:nvSpPr>
        <p:spPr bwMode="auto">
          <a:xfrm>
            <a:off x="1081502" y="4249381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AutoShape 30"/>
          <p:cNvSpPr>
            <a:spLocks noChangeArrowheads="1"/>
          </p:cNvSpPr>
          <p:nvPr/>
        </p:nvSpPr>
        <p:spPr bwMode="auto">
          <a:xfrm>
            <a:off x="596531" y="5267435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" name="AutoShape 30"/>
          <p:cNvSpPr>
            <a:spLocks noChangeArrowheads="1"/>
          </p:cNvSpPr>
          <p:nvPr/>
        </p:nvSpPr>
        <p:spPr bwMode="auto">
          <a:xfrm>
            <a:off x="1077545" y="5257910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AutoShape 30"/>
          <p:cNvSpPr>
            <a:spLocks noChangeArrowheads="1"/>
          </p:cNvSpPr>
          <p:nvPr/>
        </p:nvSpPr>
        <p:spPr bwMode="auto">
          <a:xfrm>
            <a:off x="1330324" y="3222734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8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7428E-6 L 0.04913 0.14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74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In 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/>
              <a:t>Fifth Step: Merge { C } and { R }</a:t>
            </a:r>
          </a:p>
        </p:txBody>
      </p:sp>
      <p:cxnSp>
        <p:nvCxnSpPr>
          <p:cNvPr id="4" name="AutoShape 4"/>
          <p:cNvCxnSpPr>
            <a:cxnSpLocks noChangeShapeType="1"/>
            <a:stCxn id="12" idx="0"/>
            <a:endCxn id="10" idx="2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  <a:stCxn id="13" idx="0"/>
            <a:endCxn id="10" idx="2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7"/>
          <p:cNvCxnSpPr>
            <a:cxnSpLocks noChangeShapeType="1"/>
            <a:stCxn id="18" idx="0"/>
            <a:endCxn id="13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9"/>
          <p:cNvCxnSpPr>
            <a:cxnSpLocks noChangeShapeType="1"/>
            <a:stCxn id="13" idx="2"/>
            <a:endCxn id="19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  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4" name="AutoShape 24"/>
          <p:cNvCxnSpPr>
            <a:cxnSpLocks noChangeShapeType="1"/>
            <a:stCxn id="14" idx="0"/>
            <a:endCxn id="11" idx="2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5" idx="0"/>
            <a:endCxn id="11" idx="2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20" idx="0"/>
            <a:endCxn id="14" idx="2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22" idx="0"/>
            <a:endCxn id="15" idx="2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4" idx="2"/>
            <a:endCxn id="2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9"/>
          <p:cNvCxnSpPr>
            <a:cxnSpLocks noChangeShapeType="1"/>
            <a:stCxn id="15" idx="2"/>
            <a:endCxn id="23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4720985" y="2188386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>
              <a:alpha val="7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30"/>
          <p:cNvSpPr>
            <a:spLocks noChangeArrowheads="1"/>
          </p:cNvSpPr>
          <p:nvPr/>
        </p:nvSpPr>
        <p:spPr bwMode="auto">
          <a:xfrm>
            <a:off x="1543476" y="5276146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AutoShape 30"/>
          <p:cNvSpPr>
            <a:spLocks noChangeArrowheads="1"/>
          </p:cNvSpPr>
          <p:nvPr/>
        </p:nvSpPr>
        <p:spPr bwMode="auto">
          <a:xfrm>
            <a:off x="596531" y="5267435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" name="AutoShape 30"/>
          <p:cNvSpPr>
            <a:spLocks noChangeArrowheads="1"/>
          </p:cNvSpPr>
          <p:nvPr/>
        </p:nvSpPr>
        <p:spPr bwMode="auto">
          <a:xfrm>
            <a:off x="1077545" y="5257910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AutoShape 30"/>
          <p:cNvSpPr>
            <a:spLocks noChangeArrowheads="1"/>
          </p:cNvSpPr>
          <p:nvPr/>
        </p:nvSpPr>
        <p:spPr bwMode="auto">
          <a:xfrm>
            <a:off x="2076875" y="5264259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" name="AutoShape 30"/>
          <p:cNvSpPr>
            <a:spLocks noChangeArrowheads="1"/>
          </p:cNvSpPr>
          <p:nvPr/>
        </p:nvSpPr>
        <p:spPr bwMode="auto">
          <a:xfrm>
            <a:off x="1330324" y="3222734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2" name="AutoShape 30"/>
          <p:cNvSpPr>
            <a:spLocks noChangeArrowheads="1"/>
          </p:cNvSpPr>
          <p:nvPr/>
        </p:nvSpPr>
        <p:spPr bwMode="auto">
          <a:xfrm>
            <a:off x="742948" y="4249381"/>
            <a:ext cx="647701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" name="AutoShape 30"/>
          <p:cNvSpPr>
            <a:spLocks noChangeArrowheads="1"/>
          </p:cNvSpPr>
          <p:nvPr/>
        </p:nvSpPr>
        <p:spPr bwMode="auto">
          <a:xfrm>
            <a:off x="1077318" y="5276146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AutoShape 30"/>
          <p:cNvSpPr>
            <a:spLocks noChangeArrowheads="1"/>
          </p:cNvSpPr>
          <p:nvPr/>
        </p:nvSpPr>
        <p:spPr bwMode="auto">
          <a:xfrm>
            <a:off x="2069365" y="5276145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19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6161E-6 L 0.05782 -0.15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-76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60777E-6 L -0.00973 -0.154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-77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In 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Keep Going</a:t>
            </a:r>
            <a:endParaRPr lang="en-US" dirty="0"/>
          </a:p>
        </p:txBody>
      </p:sp>
      <p:cxnSp>
        <p:nvCxnSpPr>
          <p:cNvPr id="4" name="AutoShape 4"/>
          <p:cNvCxnSpPr>
            <a:cxnSpLocks noChangeShapeType="1"/>
            <a:stCxn id="12" idx="0"/>
            <a:endCxn id="10" idx="2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  <a:stCxn id="13" idx="0"/>
            <a:endCxn id="10" idx="2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7"/>
          <p:cNvCxnSpPr>
            <a:cxnSpLocks noChangeShapeType="1"/>
            <a:stCxn id="18" idx="0"/>
            <a:endCxn id="13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9"/>
          <p:cNvCxnSpPr>
            <a:cxnSpLocks noChangeShapeType="1"/>
            <a:stCxn id="13" idx="2"/>
            <a:endCxn id="19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 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  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 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sym typeface="Symbol" charset="2"/>
              </a:rPr>
              <a:t>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4" name="AutoShape 24"/>
          <p:cNvCxnSpPr>
            <a:cxnSpLocks noChangeShapeType="1"/>
            <a:stCxn id="14" idx="0"/>
            <a:endCxn id="11" idx="2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5" idx="0"/>
            <a:endCxn id="11" idx="2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20" idx="0"/>
            <a:endCxn id="14" idx="2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22" idx="0"/>
            <a:endCxn id="15" idx="2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4" idx="2"/>
            <a:endCxn id="2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9"/>
          <p:cNvCxnSpPr>
            <a:cxnSpLocks noChangeShapeType="1"/>
            <a:stCxn id="15" idx="2"/>
            <a:endCxn id="23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AutoShape 30"/>
          <p:cNvSpPr>
            <a:spLocks noChangeArrowheads="1"/>
          </p:cNvSpPr>
          <p:nvPr/>
        </p:nvSpPr>
        <p:spPr bwMode="auto">
          <a:xfrm>
            <a:off x="4720985" y="2188386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>
              <a:alpha val="7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" name="AutoShape 30"/>
          <p:cNvSpPr>
            <a:spLocks noChangeArrowheads="1"/>
          </p:cNvSpPr>
          <p:nvPr/>
        </p:nvSpPr>
        <p:spPr bwMode="auto">
          <a:xfrm>
            <a:off x="1543476" y="5276146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AutoShape 30"/>
          <p:cNvSpPr>
            <a:spLocks noChangeArrowheads="1"/>
          </p:cNvSpPr>
          <p:nvPr/>
        </p:nvSpPr>
        <p:spPr bwMode="auto">
          <a:xfrm>
            <a:off x="596531" y="5267435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8" name="AutoShape 30"/>
          <p:cNvSpPr>
            <a:spLocks noChangeArrowheads="1"/>
          </p:cNvSpPr>
          <p:nvPr/>
        </p:nvSpPr>
        <p:spPr bwMode="auto">
          <a:xfrm>
            <a:off x="1077545" y="5257910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9" name="AutoShape 30"/>
          <p:cNvSpPr>
            <a:spLocks noChangeArrowheads="1"/>
          </p:cNvSpPr>
          <p:nvPr/>
        </p:nvSpPr>
        <p:spPr bwMode="auto">
          <a:xfrm>
            <a:off x="2076875" y="5264259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21033" y="990600"/>
            <a:ext cx="138044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Pause Here</a:t>
            </a:r>
          </a:p>
          <a:p>
            <a:r>
              <a:rPr lang="en-US" dirty="0" smtClean="0"/>
              <a:t>For Students</a:t>
            </a:r>
          </a:p>
          <a:p>
            <a:r>
              <a:rPr lang="en-US" dirty="0" smtClean="0"/>
              <a:t>To Complete</a:t>
            </a:r>
            <a:endParaRPr lang="en-US" dirty="0"/>
          </a:p>
        </p:txBody>
      </p:sp>
      <p:sp>
        <p:nvSpPr>
          <p:cNvPr id="41" name="AutoShape 30"/>
          <p:cNvSpPr>
            <a:spLocks noChangeArrowheads="1"/>
          </p:cNvSpPr>
          <p:nvPr/>
        </p:nvSpPr>
        <p:spPr bwMode="auto">
          <a:xfrm>
            <a:off x="1330324" y="3222734"/>
            <a:ext cx="1103551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2" name="AutoShape 30"/>
          <p:cNvSpPr>
            <a:spLocks noChangeArrowheads="1"/>
          </p:cNvSpPr>
          <p:nvPr/>
        </p:nvSpPr>
        <p:spPr bwMode="auto">
          <a:xfrm>
            <a:off x="742948" y="4249381"/>
            <a:ext cx="647701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3" name="AutoShape 30"/>
          <p:cNvSpPr>
            <a:spLocks noChangeArrowheads="1"/>
          </p:cNvSpPr>
          <p:nvPr/>
        </p:nvSpPr>
        <p:spPr bwMode="auto">
          <a:xfrm>
            <a:off x="1571788" y="4249381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AutoShape 30"/>
          <p:cNvSpPr>
            <a:spLocks noChangeArrowheads="1"/>
          </p:cNvSpPr>
          <p:nvPr/>
        </p:nvSpPr>
        <p:spPr bwMode="auto">
          <a:xfrm>
            <a:off x="1855402" y="4249381"/>
            <a:ext cx="292834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9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Class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Complete the following </a:t>
            </a:r>
            <a:r>
              <a:rPr lang="en-US" dirty="0" err="1" smtClean="0"/>
              <a:t>MergeSort</a:t>
            </a:r>
            <a:r>
              <a:rPr lang="en-US" dirty="0" smtClean="0"/>
              <a:t> tree</a:t>
            </a:r>
            <a:endParaRPr lang="en-US" dirty="0"/>
          </a:p>
        </p:txBody>
      </p:sp>
      <p:cxnSp>
        <p:nvCxnSpPr>
          <p:cNvPr id="4" name="AutoShape 4"/>
          <p:cNvCxnSpPr>
            <a:cxnSpLocks noChangeShapeType="1"/>
            <a:stCxn id="12" idx="0"/>
            <a:endCxn id="10" idx="2"/>
          </p:cNvCxnSpPr>
          <p:nvPr/>
        </p:nvCxnSpPr>
        <p:spPr bwMode="auto">
          <a:xfrm flipV="1">
            <a:off x="14366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AutoShape 5"/>
          <p:cNvCxnSpPr>
            <a:cxnSpLocks noChangeShapeType="1"/>
            <a:stCxn id="13" idx="0"/>
            <a:endCxn id="10" idx="2"/>
          </p:cNvCxnSpPr>
          <p:nvPr/>
        </p:nvCxnSpPr>
        <p:spPr bwMode="auto">
          <a:xfrm flipH="1" flipV="1">
            <a:off x="2505074" y="3652947"/>
            <a:ext cx="109855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/>
          <p:cNvCxnSpPr>
            <a:cxnSpLocks noChangeShapeType="1"/>
            <a:stCxn id="16" idx="0"/>
            <a:endCxn id="12" idx="2"/>
          </p:cNvCxnSpPr>
          <p:nvPr/>
        </p:nvCxnSpPr>
        <p:spPr bwMode="auto">
          <a:xfrm flipV="1">
            <a:off x="9699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7"/>
          <p:cNvCxnSpPr>
            <a:cxnSpLocks noChangeShapeType="1"/>
            <a:stCxn id="18" idx="0"/>
            <a:endCxn id="13" idx="2"/>
          </p:cNvCxnSpPr>
          <p:nvPr/>
        </p:nvCxnSpPr>
        <p:spPr bwMode="auto">
          <a:xfrm flipV="1">
            <a:off x="3092449" y="4678472"/>
            <a:ext cx="5111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1436687" y="4678472"/>
            <a:ext cx="506412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9"/>
          <p:cNvCxnSpPr>
            <a:cxnSpLocks noChangeShapeType="1"/>
            <a:stCxn id="13" idx="2"/>
            <a:endCxn id="19" idx="0"/>
          </p:cNvCxnSpPr>
          <p:nvPr/>
        </p:nvCxnSpPr>
        <p:spPr bwMode="auto">
          <a:xfrm>
            <a:off x="3603624" y="4678472"/>
            <a:ext cx="47307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2239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P  G </a:t>
            </a:r>
            <a:r>
              <a:rPr lang="en-US" altLang="zh-TW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C  G  P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643562" y="3216385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Q  A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 B  H  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7429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2805112" y="4241910"/>
            <a:ext cx="1595437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 G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 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5162549" y="4241910"/>
            <a:ext cx="138747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 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7243762" y="4241910"/>
            <a:ext cx="14954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 A 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 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095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1523999" y="5267435"/>
            <a:ext cx="838200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R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27384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P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37322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G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5029199" y="5267435"/>
            <a:ext cx="720725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B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6016624" y="5267435"/>
            <a:ext cx="693738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H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7158037" y="5267435"/>
            <a:ext cx="70643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Q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8151812" y="5267435"/>
            <a:ext cx="687387" cy="427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  <a:sym typeface="Symbol" charset="2"/>
              </a:rPr>
              <a:t>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24" name="AutoShape 24"/>
          <p:cNvCxnSpPr>
            <a:cxnSpLocks noChangeShapeType="1"/>
            <a:stCxn id="14" idx="0"/>
            <a:endCxn id="11" idx="2"/>
          </p:cNvCxnSpPr>
          <p:nvPr/>
        </p:nvCxnSpPr>
        <p:spPr bwMode="auto">
          <a:xfrm flipV="1">
            <a:off x="5856287" y="3652947"/>
            <a:ext cx="1068387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5"/>
          <p:cNvCxnSpPr>
            <a:cxnSpLocks noChangeShapeType="1"/>
            <a:stCxn id="15" idx="0"/>
            <a:endCxn id="11" idx="2"/>
          </p:cNvCxnSpPr>
          <p:nvPr/>
        </p:nvCxnSpPr>
        <p:spPr bwMode="auto">
          <a:xfrm flipH="1" flipV="1">
            <a:off x="6924674" y="3652947"/>
            <a:ext cx="10668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6"/>
          <p:cNvCxnSpPr>
            <a:cxnSpLocks noChangeShapeType="1"/>
            <a:stCxn id="20" idx="0"/>
            <a:endCxn id="14" idx="2"/>
          </p:cNvCxnSpPr>
          <p:nvPr/>
        </p:nvCxnSpPr>
        <p:spPr bwMode="auto">
          <a:xfrm flipV="1">
            <a:off x="5389562" y="4678472"/>
            <a:ext cx="4667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7"/>
          <p:cNvCxnSpPr>
            <a:cxnSpLocks noChangeShapeType="1"/>
            <a:stCxn id="22" idx="0"/>
            <a:endCxn id="15" idx="2"/>
          </p:cNvCxnSpPr>
          <p:nvPr/>
        </p:nvCxnSpPr>
        <p:spPr bwMode="auto">
          <a:xfrm flipV="1">
            <a:off x="7512049" y="4678472"/>
            <a:ext cx="4794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8"/>
          <p:cNvCxnSpPr>
            <a:cxnSpLocks noChangeShapeType="1"/>
            <a:stCxn id="14" idx="2"/>
            <a:endCxn id="21" idx="0"/>
          </p:cNvCxnSpPr>
          <p:nvPr/>
        </p:nvCxnSpPr>
        <p:spPr bwMode="auto">
          <a:xfrm>
            <a:off x="5856287" y="4678472"/>
            <a:ext cx="508000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9"/>
          <p:cNvCxnSpPr>
            <a:cxnSpLocks noChangeShapeType="1"/>
            <a:stCxn id="15" idx="2"/>
            <a:endCxn id="23" idx="0"/>
          </p:cNvCxnSpPr>
          <p:nvPr/>
        </p:nvCxnSpPr>
        <p:spPr bwMode="auto">
          <a:xfrm>
            <a:off x="7991474" y="4678472"/>
            <a:ext cx="504825" cy="5794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utoShape 30"/>
          <p:cNvSpPr>
            <a:spLocks noChangeArrowheads="1"/>
          </p:cNvSpPr>
          <p:nvPr/>
        </p:nvSpPr>
        <p:spPr bwMode="auto">
          <a:xfrm>
            <a:off x="2285999" y="2189272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C  R  P  G  B  H  Q  A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1" name="AutoShape 31"/>
          <p:cNvCxnSpPr>
            <a:cxnSpLocks noChangeShapeType="1"/>
            <a:stCxn id="10" idx="0"/>
            <a:endCxn id="30" idx="2"/>
          </p:cNvCxnSpPr>
          <p:nvPr/>
        </p:nvCxnSpPr>
        <p:spPr bwMode="auto">
          <a:xfrm flipV="1">
            <a:off x="2505074" y="2638535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32"/>
          <p:cNvCxnSpPr>
            <a:cxnSpLocks noChangeShapeType="1"/>
            <a:stCxn id="11" idx="0"/>
            <a:endCxn id="30" idx="2"/>
          </p:cNvCxnSpPr>
          <p:nvPr/>
        </p:nvCxnSpPr>
        <p:spPr bwMode="auto">
          <a:xfrm flipH="1" flipV="1">
            <a:off x="4724399" y="2638535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7393152" y="0"/>
            <a:ext cx="166981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Enhanced Version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55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dirty="0" smtClean="0"/>
              <a:t>Start at the top node --- or rather the ROOT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zh-TW" dirty="0" smtClean="0"/>
              <a:t>computer science trees grow upside down</a:t>
            </a:r>
          </a:p>
        </p:txBody>
      </p:sp>
      <p:sp>
        <p:nvSpPr>
          <p:cNvPr id="46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Merge Sort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81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Merge sort is based on the divide-and-conquer paradigm. It consists of three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Divide: </a:t>
            </a:r>
            <a:r>
              <a:rPr lang="en-US" altLang="zh-TW" sz="2000" smtClean="0"/>
              <a:t>partition input sequence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smtClean="0"/>
              <a:t> into two sequences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of about </a:t>
            </a:r>
            <a:r>
              <a:rPr lang="en-US" altLang="zh-TW" sz="2000" b="1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Symbol" pitchFamily="18" charset="2"/>
              </a:rPr>
              <a:t>/</a:t>
            </a:r>
            <a:r>
              <a:rPr lang="en-US" altLang="zh-TW" sz="2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elements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Recur:</a:t>
            </a:r>
            <a:r>
              <a:rPr lang="en-US" altLang="zh-TW" sz="2000" smtClean="0"/>
              <a:t> recursively sort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Conquer:</a:t>
            </a:r>
            <a:r>
              <a:rPr lang="en-US" altLang="zh-TW" sz="2000" smtClean="0"/>
              <a:t> merge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 </a:t>
            </a:r>
            <a:r>
              <a:rPr lang="en-US" altLang="zh-TW" sz="2000" smtClean="0"/>
              <a:t>into a unique sorted sequence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19600" y="1828800"/>
            <a:ext cx="4267200" cy="3360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sorted</a:t>
            </a:r>
          </a:p>
          <a:p>
            <a:pPr lvl="1" eaLnBrk="1" hangingPunct="1"/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according to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if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() 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partition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S.size()/2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}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</p:spTree>
    <p:extLst>
      <p:ext uri="{BB962C8B-B14F-4D97-AF65-F5344CB8AC3E}">
        <p14:creationId xmlns:p14="http://schemas.microsoft.com/office/powerpoint/2010/main" val="35913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Runtime of Merge Sort ?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81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Merge sort is based on the divide-and-conquer paradigm. It consists of three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Divide: </a:t>
            </a:r>
            <a:r>
              <a:rPr lang="en-US" altLang="zh-TW" sz="2000" smtClean="0"/>
              <a:t>partition input sequence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smtClean="0"/>
              <a:t> into two sequences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of about </a:t>
            </a:r>
            <a:r>
              <a:rPr lang="en-US" altLang="zh-TW" sz="2000" b="1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Symbol" pitchFamily="18" charset="2"/>
              </a:rPr>
              <a:t>/</a:t>
            </a:r>
            <a:r>
              <a:rPr lang="en-US" altLang="zh-TW" sz="2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elements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Recur:</a:t>
            </a:r>
            <a:r>
              <a:rPr lang="en-US" altLang="zh-TW" sz="2000" smtClean="0"/>
              <a:t> recursively sort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Conquer:</a:t>
            </a:r>
            <a:r>
              <a:rPr lang="en-US" altLang="zh-TW" sz="2000" smtClean="0"/>
              <a:t> merge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 </a:t>
            </a:r>
            <a:r>
              <a:rPr lang="en-US" altLang="zh-TW" sz="2000" smtClean="0"/>
              <a:t>into a unique sorted sequence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19600" y="1828800"/>
            <a:ext cx="4267200" cy="3360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sorted</a:t>
            </a:r>
          </a:p>
          <a:p>
            <a:pPr lvl="1" eaLnBrk="1" hangingPunct="1"/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according to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if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() 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partition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S.size()/2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}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113393"/>
            <a:ext cx="72327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? 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191000"/>
            <a:ext cx="72327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? 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0999" y="4827710"/>
            <a:ext cx="72327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?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4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Runtime of Merge Sort ?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81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Merge sort is based on the divide-and-conquer paradigm. It consists of three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Divide: </a:t>
            </a:r>
            <a:r>
              <a:rPr lang="en-US" altLang="zh-TW" sz="2000" smtClean="0"/>
              <a:t>partition input sequence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smtClean="0"/>
              <a:t> into two sequences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of about </a:t>
            </a:r>
            <a:r>
              <a:rPr lang="en-US" altLang="zh-TW" sz="2000" b="1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Symbol" pitchFamily="18" charset="2"/>
              </a:rPr>
              <a:t>/</a:t>
            </a:r>
            <a:r>
              <a:rPr lang="en-US" altLang="zh-TW" sz="2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elements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Recur:</a:t>
            </a:r>
            <a:r>
              <a:rPr lang="en-US" altLang="zh-TW" sz="2000" smtClean="0"/>
              <a:t> recursively sort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Conquer:</a:t>
            </a:r>
            <a:r>
              <a:rPr lang="en-US" altLang="zh-TW" sz="2000" smtClean="0"/>
              <a:t> merge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 </a:t>
            </a:r>
            <a:r>
              <a:rPr lang="en-US" altLang="zh-TW" sz="2000" smtClean="0"/>
              <a:t>into a unique sorted sequence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19600" y="1828800"/>
            <a:ext cx="4267200" cy="3360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sorted</a:t>
            </a:r>
          </a:p>
          <a:p>
            <a:pPr lvl="1" eaLnBrk="1" hangingPunct="1"/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according to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if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() 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partition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S.size()/2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}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113393"/>
            <a:ext cx="7360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O( 1 )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191000"/>
            <a:ext cx="72327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? 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0999" y="4827710"/>
            <a:ext cx="72327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? 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75386" y="3639206"/>
            <a:ext cx="5068614" cy="276159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b="1" u="sng" dirty="0" smtClean="0"/>
              <a:t>Divide Step is </a:t>
            </a:r>
            <a:r>
              <a:rPr lang="en-US" sz="2400" b="1" i="1" u="sng" dirty="0" smtClean="0"/>
              <a:t>O(1)</a:t>
            </a:r>
            <a:r>
              <a:rPr lang="en-US" sz="2400" i="1" dirty="0" smtClean="0"/>
              <a:t> </a:t>
            </a:r>
            <a:endParaRPr lang="en-US" i="1" dirty="0" smtClean="0"/>
          </a:p>
          <a:p>
            <a:r>
              <a:rPr lang="en-US" dirty="0" smtClean="0"/>
              <a:t>if using arrays and NOT making temporary copies</a:t>
            </a:r>
          </a:p>
          <a:p>
            <a:r>
              <a:rPr lang="en-US" dirty="0" err="1" smtClean="0"/>
              <a:t>middleIndex</a:t>
            </a:r>
            <a:r>
              <a:rPr lang="en-US" dirty="0" smtClean="0"/>
              <a:t> = </a:t>
            </a:r>
            <a:r>
              <a:rPr lang="en-US" dirty="0" err="1" smtClean="0"/>
              <a:t>minIndex</a:t>
            </a:r>
            <a:r>
              <a:rPr lang="en-US" dirty="0" smtClean="0"/>
              <a:t> + (</a:t>
            </a:r>
            <a:r>
              <a:rPr lang="en-US" dirty="0" err="1" smtClean="0"/>
              <a:t>maxIndex</a:t>
            </a:r>
            <a:r>
              <a:rPr lang="en-US" dirty="0" smtClean="0"/>
              <a:t> - </a:t>
            </a:r>
            <a:r>
              <a:rPr lang="en-US" dirty="0" err="1" smtClean="0"/>
              <a:t>minIndex</a:t>
            </a:r>
            <a:r>
              <a:rPr lang="en-US" dirty="0" smtClean="0"/>
              <a:t>)/2</a:t>
            </a:r>
          </a:p>
          <a:p>
            <a:endParaRPr lang="en-US" dirty="0"/>
          </a:p>
          <a:p>
            <a:r>
              <a:rPr lang="en-US" u="sng" dirty="0" smtClean="0"/>
              <a:t>Aside:</a:t>
            </a:r>
          </a:p>
          <a:p>
            <a:r>
              <a:rPr lang="en-US" i="1" dirty="0" smtClean="0"/>
              <a:t>If using a list or making temporary copies</a:t>
            </a:r>
          </a:p>
          <a:p>
            <a:r>
              <a:rPr lang="en-US" i="1" dirty="0" smtClean="0"/>
              <a:t>using brute force approach  results in O(</a:t>
            </a:r>
            <a:r>
              <a:rPr lang="en-US" b="1" i="1" dirty="0" smtClean="0"/>
              <a:t>n</a:t>
            </a:r>
            <a:r>
              <a:rPr lang="en-US" i="1" dirty="0" smtClean="0"/>
              <a:t>)</a:t>
            </a:r>
          </a:p>
          <a:p>
            <a:r>
              <a:rPr lang="en-US" i="1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/>
              <a:t>Because we have to copy or walk through </a:t>
            </a:r>
            <a:r>
              <a:rPr lang="en-US" b="1" i="1" dirty="0" smtClean="0"/>
              <a:t>n</a:t>
            </a:r>
            <a:r>
              <a:rPr lang="en-US" i="1" dirty="0" smtClean="0"/>
              <a:t> elements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2986" y="4191000"/>
            <a:ext cx="3962400" cy="1977837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7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Runtime of Merge Sort ?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81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Merge sort is based on the divide-and-conquer paradigm. It consists of three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Divide: </a:t>
            </a:r>
            <a:r>
              <a:rPr lang="en-US" altLang="zh-TW" sz="2000" smtClean="0"/>
              <a:t>partition input sequence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smtClean="0"/>
              <a:t> into two sequences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of about </a:t>
            </a:r>
            <a:r>
              <a:rPr lang="en-US" altLang="zh-TW" sz="2000" b="1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Symbol" pitchFamily="18" charset="2"/>
              </a:rPr>
              <a:t>/</a:t>
            </a:r>
            <a:r>
              <a:rPr lang="en-US" altLang="zh-TW" sz="2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elements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Recur:</a:t>
            </a:r>
            <a:r>
              <a:rPr lang="en-US" altLang="zh-TW" sz="2000" smtClean="0"/>
              <a:t> recursively sort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Conquer:</a:t>
            </a:r>
            <a:r>
              <a:rPr lang="en-US" altLang="zh-TW" sz="2000" smtClean="0"/>
              <a:t> merge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 </a:t>
            </a:r>
            <a:r>
              <a:rPr lang="en-US" altLang="zh-TW" sz="2000" smtClean="0"/>
              <a:t>into a unique sorted sequence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19600" y="1828800"/>
            <a:ext cx="4267200" cy="3360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sorted</a:t>
            </a:r>
          </a:p>
          <a:p>
            <a:pPr lvl="1" eaLnBrk="1" hangingPunct="1"/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according to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if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() 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partition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S.size()/2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}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113393"/>
            <a:ext cx="7360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O( 1 )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191000"/>
            <a:ext cx="10781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TBD 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0999" y="4827710"/>
            <a:ext cx="72327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? 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1357176"/>
            <a:ext cx="4535214" cy="2151993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b="1" u="sng" dirty="0" smtClean="0"/>
              <a:t>Recursive Step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Assume initially there are N elements.</a:t>
            </a:r>
          </a:p>
          <a:p>
            <a:r>
              <a:rPr lang="en-US" dirty="0" smtClean="0"/>
              <a:t>Then denote the time for </a:t>
            </a:r>
            <a:r>
              <a:rPr lang="en-US" dirty="0" err="1"/>
              <a:t>m</a:t>
            </a:r>
            <a:r>
              <a:rPr lang="en-US" dirty="0" err="1" smtClean="0"/>
              <a:t>ergeSort</a:t>
            </a:r>
            <a:r>
              <a:rPr lang="en-US" dirty="0" smtClean="0"/>
              <a:t> to be T(N)</a:t>
            </a:r>
          </a:p>
          <a:p>
            <a:endParaRPr lang="en-US" dirty="0"/>
          </a:p>
          <a:p>
            <a:r>
              <a:rPr lang="en-US" dirty="0" smtClean="0"/>
              <a:t>Because we recursively call </a:t>
            </a:r>
            <a:r>
              <a:rPr lang="en-US" dirty="0" err="1" smtClean="0"/>
              <a:t>mergeSort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T(N) will have to be &gt;= T(N/2) + T(N/2)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2986" y="4827710"/>
            <a:ext cx="3962400" cy="1341127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029200" y="3657600"/>
            <a:ext cx="2590800" cy="5334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9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Runtime of Merge Sort ?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81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Merge sort is based on the divide-and-conquer paradigm. It consists of three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Divide: </a:t>
            </a:r>
            <a:r>
              <a:rPr lang="en-US" altLang="zh-TW" sz="2000" smtClean="0"/>
              <a:t>partition input sequence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smtClean="0"/>
              <a:t> into two sequences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of about </a:t>
            </a:r>
            <a:r>
              <a:rPr lang="en-US" altLang="zh-TW" sz="2000" b="1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Symbol" pitchFamily="18" charset="2"/>
              </a:rPr>
              <a:t>/</a:t>
            </a:r>
            <a:r>
              <a:rPr lang="en-US" altLang="zh-TW" sz="2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elements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Recur:</a:t>
            </a:r>
            <a:r>
              <a:rPr lang="en-US" altLang="zh-TW" sz="2000" smtClean="0"/>
              <a:t> recursively sort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Conquer:</a:t>
            </a:r>
            <a:r>
              <a:rPr lang="en-US" altLang="zh-TW" sz="2000" smtClean="0"/>
              <a:t> merge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 </a:t>
            </a:r>
            <a:r>
              <a:rPr lang="en-US" altLang="zh-TW" sz="2000" smtClean="0"/>
              <a:t>into a unique sorted sequence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19600" y="1828800"/>
            <a:ext cx="4267200" cy="3360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>
                <a:latin typeface="Calibri" pitchFamily="34" charset="0"/>
              </a:rPr>
              <a:t> 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 sorted</a:t>
            </a:r>
          </a:p>
          <a:p>
            <a:pPr lvl="1" eaLnBrk="1" hangingPunct="1"/>
            <a:r>
              <a:rPr lang="en-US" altLang="zh-TW">
                <a:solidFill>
                  <a:schemeClr val="accent2"/>
                </a:solidFill>
                <a:latin typeface="Calibri" pitchFamily="34" charset="0"/>
              </a:rPr>
              <a:t>	according to </a:t>
            </a:r>
            <a:r>
              <a:rPr lang="en-US" altLang="zh-TW" b="1" i="1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if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() 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partition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S.size()/2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merge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 S</a:t>
            </a:r>
            <a:r>
              <a:rPr lang="en-US" altLang="zh-TW" baseline="-2500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>
                <a:solidFill>
                  <a:srgbClr val="2D2DB9"/>
                </a:solidFill>
                <a:latin typeface="Calibri" pitchFamily="34" charset="0"/>
              </a:rPr>
              <a:t>}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113393"/>
            <a:ext cx="7360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O( 1 )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191000"/>
            <a:ext cx="10781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TBD 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0999" y="4827710"/>
            <a:ext cx="72327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? 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2209800"/>
            <a:ext cx="4535214" cy="198120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dirty="0" smtClean="0"/>
          </a:p>
          <a:p>
            <a:r>
              <a:rPr lang="en-US" b="1" u="sng" dirty="0" smtClean="0"/>
              <a:t>Conquer Step</a:t>
            </a:r>
            <a:r>
              <a:rPr lang="en-US" b="1" dirty="0" smtClean="0"/>
              <a:t>: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For this we need to understand </a:t>
            </a:r>
          </a:p>
          <a:p>
            <a:r>
              <a:rPr lang="en-US" dirty="0" smtClean="0"/>
              <a:t>the support function merge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60731" y="4055835"/>
            <a:ext cx="2590800" cy="5334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The Merge Part (conquer)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035972" y="1392751"/>
            <a:ext cx="5108028" cy="5167592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57320" y="5105400"/>
            <a:ext cx="135748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3  6  8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1" y="5105400"/>
            <a:ext cx="132233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</a:t>
            </a:r>
          </a:p>
        </p:txBody>
      </p:sp>
      <p:sp>
        <p:nvSpPr>
          <p:cNvPr id="16" name="TextBox 15"/>
          <p:cNvSpPr txBox="1"/>
          <p:nvPr/>
        </p:nvSpPr>
        <p:spPr>
          <a:xfrm rot="19265134">
            <a:off x="8202" y="3511089"/>
            <a:ext cx="11673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Run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572000" y="1905000"/>
            <a:ext cx="3200400" cy="58412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1253" y="5532437"/>
            <a:ext cx="933269" cy="52322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This a </a:t>
            </a:r>
            <a:r>
              <a:rPr lang="en-US" sz="2800" b="1" dirty="0" err="1" smtClean="0"/>
              <a:t>A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89778" y="5532437"/>
            <a:ext cx="912429" cy="52322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This a </a:t>
            </a:r>
            <a:r>
              <a:rPr lang="en-US" sz="2800" b="1" dirty="0"/>
              <a:t>B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261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57320" y="5105400"/>
            <a:ext cx="135748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3  6  8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1" y="5105400"/>
            <a:ext cx="132233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910787" y="3741170"/>
            <a:ext cx="2445626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 rot="19265134">
            <a:off x="8202" y="3511089"/>
            <a:ext cx="11673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Run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114800" y="2743200"/>
            <a:ext cx="2743200" cy="58412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96621" y="3370811"/>
            <a:ext cx="873957" cy="523220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This a </a:t>
            </a:r>
            <a:r>
              <a:rPr lang="en-US" sz="2800" b="1" dirty="0" smtClean="0"/>
              <a:t>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62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57320" y="5105400"/>
            <a:ext cx="135748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3  6  8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1" y="5105400"/>
            <a:ext cx="132233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910787" y="3741170"/>
            <a:ext cx="2445626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65799" y="4168207"/>
            <a:ext cx="1090614" cy="1364230"/>
            <a:chOff x="2265799" y="4168207"/>
            <a:chExt cx="1090614" cy="1364230"/>
          </a:xfrm>
        </p:grpSpPr>
        <p:sp>
          <p:nvSpPr>
            <p:cNvPr id="3" name="Oval 2"/>
            <p:cNvSpPr/>
            <p:nvPr/>
          </p:nvSpPr>
          <p:spPr>
            <a:xfrm>
              <a:off x="2757320" y="5105400"/>
              <a:ext cx="599093" cy="427037"/>
            </a:xfrm>
            <a:prstGeom prst="ellipse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stCxn id="3" idx="0"/>
            </p:cNvCxnSpPr>
            <p:nvPr/>
          </p:nvCxnSpPr>
          <p:spPr>
            <a:xfrm flipH="1" flipV="1">
              <a:off x="2265799" y="4168207"/>
              <a:ext cx="791068" cy="937193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 rot="19265134">
            <a:off x="8202" y="3511089"/>
            <a:ext cx="11673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Run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724400" y="4151344"/>
            <a:ext cx="3505200" cy="62554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400" dirty="0" smtClean="0"/>
              <a:t>Partition the numbers into 2 sets (left half and right half)</a:t>
            </a:r>
          </a:p>
        </p:txBody>
      </p:sp>
      <p:sp>
        <p:nvSpPr>
          <p:cNvPr id="46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05200" y="2362200"/>
            <a:ext cx="11430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4800600" y="2386806"/>
            <a:ext cx="1143000" cy="838200"/>
          </a:xfrm>
          <a:prstGeom prst="round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6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57320" y="5105400"/>
            <a:ext cx="135748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6  8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1" y="5105400"/>
            <a:ext cx="132233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5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910787" y="3741170"/>
            <a:ext cx="2445626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4001" y="4168207"/>
            <a:ext cx="2151999" cy="1364230"/>
            <a:chOff x="2757320" y="4168207"/>
            <a:chExt cx="2151999" cy="1364230"/>
          </a:xfrm>
        </p:grpSpPr>
        <p:sp>
          <p:nvSpPr>
            <p:cNvPr id="15" name="Oval 14"/>
            <p:cNvSpPr/>
            <p:nvPr/>
          </p:nvSpPr>
          <p:spPr>
            <a:xfrm>
              <a:off x="2757320" y="5105400"/>
              <a:ext cx="599093" cy="427037"/>
            </a:xfrm>
            <a:prstGeom prst="ellipse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V="1">
              <a:off x="3056867" y="4168207"/>
              <a:ext cx="1852452" cy="937193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 rot="19265134">
            <a:off x="8202" y="3511089"/>
            <a:ext cx="11673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Run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724400" y="3505200"/>
            <a:ext cx="3505200" cy="576217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57320" y="5105400"/>
            <a:ext cx="135748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6  8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1" y="5105400"/>
            <a:ext cx="132233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910787" y="3741170"/>
            <a:ext cx="2445626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1  2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14600" y="4168207"/>
            <a:ext cx="841813" cy="1364230"/>
            <a:chOff x="2514600" y="4168207"/>
            <a:chExt cx="841813" cy="1364230"/>
          </a:xfrm>
        </p:grpSpPr>
        <p:sp>
          <p:nvSpPr>
            <p:cNvPr id="15" name="Oval 14"/>
            <p:cNvSpPr/>
            <p:nvPr/>
          </p:nvSpPr>
          <p:spPr>
            <a:xfrm>
              <a:off x="2757320" y="5105400"/>
              <a:ext cx="599093" cy="427037"/>
            </a:xfrm>
            <a:prstGeom prst="ellipse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H="1" flipV="1">
              <a:off x="2514600" y="4168207"/>
              <a:ext cx="542267" cy="937193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 rot="19265134">
            <a:off x="8202" y="3511089"/>
            <a:ext cx="11673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Run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724400" y="4151344"/>
            <a:ext cx="3505200" cy="62554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57320" y="5105400"/>
            <a:ext cx="135748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1" y="5105400"/>
            <a:ext cx="132233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910787" y="3741170"/>
            <a:ext cx="2445626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1  2  3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4474" y="4168207"/>
            <a:ext cx="2300126" cy="1364230"/>
            <a:chOff x="2757320" y="4168207"/>
            <a:chExt cx="2300126" cy="1364230"/>
          </a:xfrm>
        </p:grpSpPr>
        <p:sp>
          <p:nvSpPr>
            <p:cNvPr id="18" name="Oval 17"/>
            <p:cNvSpPr/>
            <p:nvPr/>
          </p:nvSpPr>
          <p:spPr>
            <a:xfrm>
              <a:off x="2757320" y="5105400"/>
              <a:ext cx="599093" cy="427037"/>
            </a:xfrm>
            <a:prstGeom prst="ellipse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18" idx="0"/>
            </p:cNvCxnSpPr>
            <p:nvPr/>
          </p:nvCxnSpPr>
          <p:spPr>
            <a:xfrm flipV="1">
              <a:off x="3056867" y="4168207"/>
              <a:ext cx="2000579" cy="937193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 rot="19265134">
            <a:off x="8202" y="3511089"/>
            <a:ext cx="11673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Run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724400" y="3525795"/>
            <a:ext cx="3505200" cy="62554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57320" y="5105400"/>
            <a:ext cx="135748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1" y="5105400"/>
            <a:ext cx="132233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910787" y="3741170"/>
            <a:ext cx="2445626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1  2  3  4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6391" y="4168207"/>
            <a:ext cx="2264409" cy="1364230"/>
            <a:chOff x="2757320" y="4168207"/>
            <a:chExt cx="2264409" cy="1364230"/>
          </a:xfrm>
        </p:grpSpPr>
        <p:sp>
          <p:nvSpPr>
            <p:cNvPr id="15" name="Oval 14"/>
            <p:cNvSpPr/>
            <p:nvPr/>
          </p:nvSpPr>
          <p:spPr>
            <a:xfrm>
              <a:off x="2757320" y="5105400"/>
              <a:ext cx="599093" cy="427037"/>
            </a:xfrm>
            <a:prstGeom prst="ellipse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V="1">
              <a:off x="3056867" y="4168207"/>
              <a:ext cx="1964862" cy="937193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 rot="19265134">
            <a:off x="8202" y="3511089"/>
            <a:ext cx="11673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Run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953000" y="3525795"/>
            <a:ext cx="3151933" cy="62554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57320" y="5105400"/>
            <a:ext cx="135748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6  8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1" y="5105400"/>
            <a:ext cx="132233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910787" y="3741170"/>
            <a:ext cx="2445626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1  2  3  4  5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1987" y="4160324"/>
            <a:ext cx="599093" cy="1364230"/>
            <a:chOff x="2757320" y="4168207"/>
            <a:chExt cx="599093" cy="1364230"/>
          </a:xfrm>
        </p:grpSpPr>
        <p:sp>
          <p:nvSpPr>
            <p:cNvPr id="15" name="Oval 14"/>
            <p:cNvSpPr/>
            <p:nvPr/>
          </p:nvSpPr>
          <p:spPr>
            <a:xfrm>
              <a:off x="2757320" y="5105400"/>
              <a:ext cx="599093" cy="427037"/>
            </a:xfrm>
            <a:prstGeom prst="ellipse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H="1" flipV="1">
              <a:off x="2757320" y="4168207"/>
              <a:ext cx="299547" cy="937193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 rot="19265134">
            <a:off x="8202" y="3511089"/>
            <a:ext cx="11673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Run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724400" y="4151344"/>
            <a:ext cx="3505200" cy="62554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57320" y="5105400"/>
            <a:ext cx="135748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8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1" y="5105400"/>
            <a:ext cx="132233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910787" y="3741170"/>
            <a:ext cx="2445626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1  2  3  4  5  6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95600" y="4168207"/>
            <a:ext cx="851092" cy="1364230"/>
            <a:chOff x="2505321" y="4168207"/>
            <a:chExt cx="851092" cy="1364230"/>
          </a:xfrm>
        </p:grpSpPr>
        <p:sp>
          <p:nvSpPr>
            <p:cNvPr id="15" name="Oval 14"/>
            <p:cNvSpPr/>
            <p:nvPr/>
          </p:nvSpPr>
          <p:spPr>
            <a:xfrm>
              <a:off x="2757320" y="5105400"/>
              <a:ext cx="599093" cy="427037"/>
            </a:xfrm>
            <a:prstGeom prst="ellipse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H="1" flipV="1">
              <a:off x="2505321" y="4168207"/>
              <a:ext cx="551546" cy="937193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 rot="19265134">
            <a:off x="8202" y="3511089"/>
            <a:ext cx="11673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Run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029200" y="4151344"/>
            <a:ext cx="3200400" cy="62554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57320" y="5105400"/>
            <a:ext cx="135748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1" y="5105400"/>
            <a:ext cx="132233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9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910787" y="3741170"/>
            <a:ext cx="2445626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1  2  3  4  5  6  8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2870" y="4168207"/>
            <a:ext cx="2368930" cy="1364230"/>
            <a:chOff x="2757320" y="4168207"/>
            <a:chExt cx="2368930" cy="1364230"/>
          </a:xfrm>
        </p:grpSpPr>
        <p:sp>
          <p:nvSpPr>
            <p:cNvPr id="15" name="Oval 14"/>
            <p:cNvSpPr/>
            <p:nvPr/>
          </p:nvSpPr>
          <p:spPr>
            <a:xfrm>
              <a:off x="2757320" y="5105400"/>
              <a:ext cx="599093" cy="427037"/>
            </a:xfrm>
            <a:prstGeom prst="ellipse">
              <a:avLst/>
            </a:prstGeom>
            <a:solidFill>
              <a:schemeClr val="accent6">
                <a:lumMod val="75000"/>
                <a:alpha val="2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V="1">
              <a:off x="3056867" y="4168207"/>
              <a:ext cx="2069383" cy="937193"/>
            </a:xfrm>
            <a:prstGeom prst="straightConnector1">
              <a:avLst/>
            </a:prstGeom>
            <a:ln w="698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 rot="19265134">
            <a:off x="8202" y="3511089"/>
            <a:ext cx="11673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Run</a:t>
            </a:r>
            <a:endParaRPr lang="en-US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4599733" y="4693546"/>
            <a:ext cx="3505200" cy="625549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4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757320" y="5105400"/>
            <a:ext cx="1357480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52401" y="5105400"/>
            <a:ext cx="1322332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910787" y="3741170"/>
            <a:ext cx="2445626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1  2  3  4  5  6  8  9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 rot="19265134">
            <a:off x="8202" y="3511089"/>
            <a:ext cx="11673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 Run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419600" y="5943600"/>
            <a:ext cx="2133600" cy="403225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3582390"/>
            <a:ext cx="4272323" cy="1661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That concludes the example run </a:t>
            </a:r>
          </a:p>
          <a:p>
            <a:r>
              <a:rPr lang="en-US" dirty="0" smtClean="0"/>
              <a:t>of a merge</a:t>
            </a:r>
          </a:p>
          <a:p>
            <a:endParaRPr lang="en-US" dirty="0"/>
          </a:p>
          <a:p>
            <a:r>
              <a:rPr lang="en-US" sz="2400" b="1" dirty="0" smtClean="0"/>
              <a:t>But what is the run time of the </a:t>
            </a:r>
          </a:p>
          <a:p>
            <a:r>
              <a:rPr lang="en-US" sz="2400" b="1" dirty="0" smtClean="0"/>
              <a:t>algorithm (to the right) 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646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591050" y="3186145"/>
            <a:ext cx="3513883" cy="369332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</a:t>
            </a:r>
            <a:endParaRPr lang="en-US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9000" y="3201400"/>
            <a:ext cx="116205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n/2</a:t>
            </a:r>
          </a:p>
        </p:txBody>
      </p:sp>
    </p:spTree>
    <p:extLst>
      <p:ext uri="{BB962C8B-B14F-4D97-AF65-F5344CB8AC3E}">
        <p14:creationId xmlns:p14="http://schemas.microsoft.com/office/powerpoint/2010/main" val="86773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800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sz="2400" dirty="0" smtClean="0"/>
              <a:t>Create child nodes</a:t>
            </a:r>
          </a:p>
        </p:txBody>
      </p: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1223963" y="3617913"/>
            <a:ext cx="6981825" cy="427037"/>
            <a:chOff x="771" y="2764"/>
            <a:chExt cx="4398" cy="269"/>
          </a:xfrm>
        </p:grpSpPr>
        <p:sp>
          <p:nvSpPr>
            <p:cNvPr id="24" name="AutoShape 11"/>
            <p:cNvSpPr>
              <a:spLocks noChangeArrowheads="1"/>
            </p:cNvSpPr>
            <p:nvPr/>
          </p:nvSpPr>
          <p:spPr bwMode="auto">
            <a:xfrm>
              <a:off x="771" y="2764"/>
              <a:ext cx="161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7  2  9  </a:t>
              </a:r>
              <a:r>
                <a:rPr lang="en-US" altLang="zh-TW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4</a:t>
              </a:r>
              <a:endPara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25" name="AutoShape 12"/>
            <p:cNvSpPr>
              <a:spLocks noChangeArrowheads="1"/>
            </p:cNvSpPr>
            <p:nvPr/>
          </p:nvSpPr>
          <p:spPr bwMode="auto">
            <a:xfrm>
              <a:off x="3555" y="2764"/>
              <a:ext cx="161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3  8  6  </a:t>
              </a:r>
              <a:r>
                <a:rPr lang="en-US" altLang="zh-TW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n-lt"/>
                  <a:cs typeface="+mn-cs"/>
                </a:rPr>
                <a:t>1</a:t>
              </a:r>
              <a:endPara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46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47" name="AutoShape 34"/>
          <p:cNvCxnSpPr>
            <a:cxnSpLocks noChangeShapeType="1"/>
            <a:stCxn id="24" idx="0"/>
            <a:endCxn id="46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35"/>
          <p:cNvCxnSpPr>
            <a:cxnSpLocks noChangeShapeType="1"/>
            <a:stCxn id="25" idx="0"/>
            <a:endCxn id="46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709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591050" y="3436856"/>
            <a:ext cx="3513883" cy="1241872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b="1" i="1" dirty="0" smtClean="0"/>
              <a:t> </a:t>
            </a:r>
            <a:endParaRPr lang="en-US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9000" y="3201400"/>
            <a:ext cx="1162050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n/2</a:t>
            </a:r>
          </a:p>
          <a:p>
            <a:endParaRPr lang="en-US" b="1" i="1" dirty="0" smtClean="0"/>
          </a:p>
          <a:p>
            <a:r>
              <a:rPr lang="en-US" b="1" i="1" dirty="0" smtClean="0"/>
              <a:t>       + </a:t>
            </a:r>
            <a:r>
              <a:rPr lang="en-US" b="1" i="1" dirty="0"/>
              <a:t> </a:t>
            </a:r>
            <a:r>
              <a:rPr lang="en-US" b="1" i="1" dirty="0" smtClean="0"/>
              <a:t>n/2</a:t>
            </a:r>
          </a:p>
          <a:p>
            <a:endParaRPr lang="en-US" b="1" i="1" dirty="0"/>
          </a:p>
          <a:p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25725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9000" y="3201400"/>
            <a:ext cx="1162050" cy="1754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n/2</a:t>
            </a:r>
          </a:p>
          <a:p>
            <a:endParaRPr lang="en-US" b="1" i="1" dirty="0" smtClean="0"/>
          </a:p>
          <a:p>
            <a:r>
              <a:rPr lang="en-US" b="1" i="1" dirty="0" smtClean="0"/>
              <a:t>       + </a:t>
            </a:r>
            <a:r>
              <a:rPr lang="en-US" b="1" i="1" dirty="0"/>
              <a:t> </a:t>
            </a:r>
            <a:r>
              <a:rPr lang="en-US" b="1" i="1" dirty="0" smtClean="0"/>
              <a:t>n/2</a:t>
            </a:r>
          </a:p>
          <a:p>
            <a:endParaRPr lang="en-US" b="1" i="1" dirty="0"/>
          </a:p>
          <a:p>
            <a:endParaRPr lang="en-US" b="1" i="1" dirty="0" smtClean="0"/>
          </a:p>
          <a:p>
            <a:r>
              <a:rPr lang="en-US" b="1" i="1" dirty="0" smtClean="0"/>
              <a:t>+ n/2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1051" y="4648200"/>
            <a:ext cx="2419350" cy="457200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b="1" i="1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09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9000" y="3201400"/>
            <a:ext cx="1162050" cy="20313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n/2</a:t>
            </a:r>
          </a:p>
          <a:p>
            <a:endParaRPr lang="en-US" b="1" i="1" dirty="0" smtClean="0"/>
          </a:p>
          <a:p>
            <a:r>
              <a:rPr lang="en-US" b="1" i="1" dirty="0" smtClean="0"/>
              <a:t>       + </a:t>
            </a:r>
            <a:r>
              <a:rPr lang="en-US" b="1" i="1" dirty="0"/>
              <a:t> </a:t>
            </a:r>
            <a:r>
              <a:rPr lang="en-US" b="1" i="1" dirty="0" smtClean="0"/>
              <a:t>n/2</a:t>
            </a:r>
          </a:p>
          <a:p>
            <a:endParaRPr lang="en-US" b="1" i="1" dirty="0"/>
          </a:p>
          <a:p>
            <a:endParaRPr lang="en-US" b="1" i="1" dirty="0" smtClean="0"/>
          </a:p>
          <a:p>
            <a:r>
              <a:rPr lang="en-US" b="1" i="1" dirty="0" smtClean="0"/>
              <a:t>+ n/2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 + n/2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93678" y="4921469"/>
            <a:ext cx="3178721" cy="457200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b="1" i="1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11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9000" y="3201400"/>
            <a:ext cx="1162050" cy="23083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n/2</a:t>
            </a:r>
          </a:p>
          <a:p>
            <a:endParaRPr lang="en-US" b="1" i="1" dirty="0" smtClean="0"/>
          </a:p>
          <a:p>
            <a:r>
              <a:rPr lang="en-US" b="1" i="1" dirty="0" smtClean="0"/>
              <a:t>       + </a:t>
            </a:r>
            <a:r>
              <a:rPr lang="en-US" b="1" i="1" dirty="0"/>
              <a:t> </a:t>
            </a:r>
            <a:r>
              <a:rPr lang="en-US" b="1" i="1" dirty="0" smtClean="0"/>
              <a:t>n/2</a:t>
            </a:r>
          </a:p>
          <a:p>
            <a:endParaRPr lang="en-US" b="1" i="1" dirty="0"/>
          </a:p>
          <a:p>
            <a:endParaRPr lang="en-US" b="1" i="1" dirty="0" smtClean="0"/>
          </a:p>
          <a:p>
            <a:r>
              <a:rPr lang="en-US" b="1" i="1" dirty="0" smtClean="0"/>
              <a:t>+ n/2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 + n/2</a:t>
            </a:r>
          </a:p>
          <a:p>
            <a:r>
              <a:rPr lang="en-US" b="1" i="1" dirty="0" smtClean="0"/>
              <a:t>+ n/2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657" y="5257799"/>
            <a:ext cx="2419350" cy="349469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b="1" i="1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54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9000" y="3201400"/>
            <a:ext cx="1162050" cy="258532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n/2</a:t>
            </a:r>
          </a:p>
          <a:p>
            <a:endParaRPr lang="en-US" b="1" i="1" dirty="0" smtClean="0"/>
          </a:p>
          <a:p>
            <a:r>
              <a:rPr lang="en-US" b="1" i="1" dirty="0" smtClean="0"/>
              <a:t>       + </a:t>
            </a:r>
            <a:r>
              <a:rPr lang="en-US" b="1" i="1" dirty="0"/>
              <a:t> </a:t>
            </a:r>
            <a:r>
              <a:rPr lang="en-US" b="1" i="1" dirty="0" smtClean="0"/>
              <a:t>n/2</a:t>
            </a:r>
          </a:p>
          <a:p>
            <a:endParaRPr lang="en-US" b="1" i="1" dirty="0"/>
          </a:p>
          <a:p>
            <a:endParaRPr lang="en-US" b="1" i="1" dirty="0" smtClean="0"/>
          </a:p>
          <a:p>
            <a:r>
              <a:rPr lang="en-US" b="1" i="1" dirty="0" smtClean="0"/>
              <a:t>+ n/2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 + n/2</a:t>
            </a:r>
          </a:p>
          <a:p>
            <a:r>
              <a:rPr lang="en-US" b="1" i="1" dirty="0" smtClean="0"/>
              <a:t>+ n/2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  +n/2</a:t>
            </a:r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91050" y="5558123"/>
            <a:ext cx="3178721" cy="457200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b="1" i="1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53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472809" y="5971389"/>
            <a:ext cx="1400175" cy="369332"/>
          </a:xfrm>
          <a:prstGeom prst="rect">
            <a:avLst/>
          </a:prstGeom>
          <a:solidFill>
            <a:schemeClr val="bg2">
              <a:lumMod val="2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</a:t>
            </a:r>
            <a:endParaRPr lang="en-US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9000" y="3201400"/>
            <a:ext cx="1162050" cy="31393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n/2</a:t>
            </a:r>
          </a:p>
          <a:p>
            <a:endParaRPr lang="en-US" b="1" i="1" dirty="0" smtClean="0"/>
          </a:p>
          <a:p>
            <a:r>
              <a:rPr lang="en-US" b="1" i="1" dirty="0" smtClean="0"/>
              <a:t>       + </a:t>
            </a:r>
            <a:r>
              <a:rPr lang="en-US" b="1" i="1" dirty="0"/>
              <a:t> </a:t>
            </a:r>
            <a:r>
              <a:rPr lang="en-US" b="1" i="1" dirty="0" smtClean="0"/>
              <a:t>n/2</a:t>
            </a:r>
          </a:p>
          <a:p>
            <a:endParaRPr lang="en-US" b="1" i="1" dirty="0"/>
          </a:p>
          <a:p>
            <a:endParaRPr lang="en-US" b="1" i="1" dirty="0" smtClean="0"/>
          </a:p>
          <a:p>
            <a:r>
              <a:rPr lang="en-US" b="1" i="1" dirty="0" smtClean="0"/>
              <a:t>+ n/2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 + n/2</a:t>
            </a:r>
          </a:p>
          <a:p>
            <a:r>
              <a:rPr lang="en-US" b="1" i="1" dirty="0" smtClean="0"/>
              <a:t>+ n/2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  +n/2</a:t>
            </a:r>
            <a:endParaRPr lang="en-US" b="1" i="1" dirty="0"/>
          </a:p>
          <a:p>
            <a:endParaRPr lang="en-US" dirty="0" smtClean="0"/>
          </a:p>
          <a:p>
            <a:r>
              <a:rPr lang="en-US" dirty="0" smtClean="0"/>
              <a:t>+ 1</a:t>
            </a:r>
          </a:p>
        </p:txBody>
      </p:sp>
    </p:spTree>
    <p:extLst>
      <p:ext uri="{BB962C8B-B14F-4D97-AF65-F5344CB8AC3E}">
        <p14:creationId xmlns:p14="http://schemas.microsoft.com/office/powerpoint/2010/main" val="36044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29000" y="3201400"/>
            <a:ext cx="1162050" cy="313932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  n/2</a:t>
            </a:r>
          </a:p>
          <a:p>
            <a:endParaRPr lang="en-US" b="1" i="1" dirty="0" smtClean="0"/>
          </a:p>
          <a:p>
            <a:r>
              <a:rPr lang="en-US" b="1" i="1" dirty="0" smtClean="0"/>
              <a:t>       + </a:t>
            </a:r>
            <a:r>
              <a:rPr lang="en-US" b="1" i="1" dirty="0"/>
              <a:t> </a:t>
            </a:r>
            <a:r>
              <a:rPr lang="en-US" b="1" i="1" dirty="0" smtClean="0"/>
              <a:t>n/2</a:t>
            </a:r>
          </a:p>
          <a:p>
            <a:endParaRPr lang="en-US" b="1" i="1" dirty="0"/>
          </a:p>
          <a:p>
            <a:endParaRPr lang="en-US" b="1" i="1" dirty="0" smtClean="0"/>
          </a:p>
          <a:p>
            <a:r>
              <a:rPr lang="en-US" b="1" i="1" dirty="0" smtClean="0"/>
              <a:t>+ n/2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 + n/2</a:t>
            </a:r>
          </a:p>
          <a:p>
            <a:r>
              <a:rPr lang="en-US" b="1" i="1" dirty="0" smtClean="0"/>
              <a:t>+ n/2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  +n/2</a:t>
            </a:r>
            <a:endParaRPr lang="en-US" b="1" i="1" dirty="0"/>
          </a:p>
          <a:p>
            <a:endParaRPr lang="en-US" dirty="0" smtClean="0"/>
          </a:p>
          <a:p>
            <a:r>
              <a:rPr lang="en-US" dirty="0" smtClean="0"/>
              <a:t>+ 1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550" y="3782496"/>
            <a:ext cx="116205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3 n  </a:t>
            </a:r>
            <a:r>
              <a:rPr lang="en-US" dirty="0" smtClean="0"/>
              <a:t>+  1</a:t>
            </a:r>
          </a:p>
        </p:txBody>
      </p:sp>
    </p:spTree>
    <p:extLst>
      <p:ext uri="{BB962C8B-B14F-4D97-AF65-F5344CB8AC3E}">
        <p14:creationId xmlns:p14="http://schemas.microsoft.com/office/powerpoint/2010/main" val="8452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28021 -0.106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-534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71550" y="3782496"/>
            <a:ext cx="116205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3 n  </a:t>
            </a:r>
            <a:r>
              <a:rPr lang="en-US" dirty="0" smtClean="0"/>
              <a:t>+  1</a:t>
            </a:r>
          </a:p>
        </p:txBody>
      </p:sp>
      <p:sp>
        <p:nvSpPr>
          <p:cNvPr id="3" name="&quot;No&quot; Symbol 2"/>
          <p:cNvSpPr/>
          <p:nvPr/>
        </p:nvSpPr>
        <p:spPr>
          <a:xfrm>
            <a:off x="971550" y="3782496"/>
            <a:ext cx="247650" cy="36933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1676400" y="3782496"/>
            <a:ext cx="247650" cy="36933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/>
          <a:lstStyle/>
          <a:p>
            <a:r>
              <a:rPr lang="en-US" altLang="zh-TW" dirty="0"/>
              <a:t>The Merge Part (conquer)</a:t>
            </a:r>
            <a:endParaRPr lang="en-US" altLang="zh-TW" dirty="0" smtClean="0"/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3370811"/>
            <a:ext cx="3962400" cy="2391814"/>
          </a:xfrm>
          <a:prstGeom prst="roundRect">
            <a:avLst/>
          </a:pr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71550" y="3782496"/>
            <a:ext cx="116205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3 n  </a:t>
            </a:r>
            <a:r>
              <a:rPr lang="en-US" dirty="0" smtClean="0"/>
              <a:t>+  1</a:t>
            </a:r>
          </a:p>
        </p:txBody>
      </p:sp>
      <p:sp>
        <p:nvSpPr>
          <p:cNvPr id="3" name="&quot;No&quot; Symbol 2"/>
          <p:cNvSpPr/>
          <p:nvPr/>
        </p:nvSpPr>
        <p:spPr>
          <a:xfrm>
            <a:off x="971550" y="3782496"/>
            <a:ext cx="247650" cy="36933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>
            <a:off x="1676400" y="3782496"/>
            <a:ext cx="247650" cy="36933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 animBg="1"/>
      <p:bldP spid="1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Conclusion O(n)</a:t>
            </a:r>
            <a:br>
              <a:rPr lang="en-US" altLang="zh-TW" dirty="0" smtClean="0"/>
            </a:br>
            <a:r>
              <a:rPr lang="en-US" altLang="zh-TW" dirty="0" smtClean="0"/>
              <a:t>Support Function Merge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350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The conquer step of merge-sort consists of merging two sorted sequences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r>
              <a:rPr lang="en-US" altLang="zh-TW" sz="2000" dirty="0" smtClean="0"/>
              <a:t> into a sorted sequence </a:t>
            </a:r>
            <a:r>
              <a:rPr lang="en-US" altLang="zh-TW" sz="2000" b="1" i="1" dirty="0" smtClean="0">
                <a:latin typeface="Times New Roman" pitchFamily="18" charset="0"/>
              </a:rPr>
              <a:t>S </a:t>
            </a:r>
            <a:r>
              <a:rPr lang="en-US" altLang="zh-TW" sz="2000" dirty="0" smtClean="0"/>
              <a:t>containing the union of the elements of </a:t>
            </a:r>
            <a:r>
              <a:rPr lang="en-US" altLang="zh-TW" sz="2000" b="1" i="1" dirty="0" smtClean="0">
                <a:latin typeface="Times New Roman" pitchFamily="18" charset="0"/>
              </a:rPr>
              <a:t>A </a:t>
            </a:r>
            <a:r>
              <a:rPr lang="en-US" altLang="zh-TW" sz="2000" dirty="0" smtClean="0"/>
              <a:t>and </a:t>
            </a:r>
            <a:r>
              <a:rPr lang="en-US" altLang="zh-TW" sz="2000" b="1" i="1" dirty="0" smtClean="0">
                <a:latin typeface="Times New Roman" pitchFamily="18" charset="0"/>
              </a:rPr>
              <a:t>B</a:t>
            </a: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endParaRPr lang="en-US" altLang="zh-TW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 smtClean="0"/>
              <a:t>Merging two sorted sequences, each with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Symbol" pitchFamily="18" charset="2"/>
              </a:rPr>
              <a:t>/</a:t>
            </a:r>
            <a:r>
              <a:rPr lang="en-US" altLang="zh-TW" sz="2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/>
              <a:t> elements and implemented by means of a doubly linked list, takes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 smtClean="0"/>
              <a:t>M(n) = O(n)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267200" y="1587500"/>
            <a:ext cx="4572000" cy="475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A, B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sequences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and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with</a:t>
            </a:r>
            <a:b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/2 elements each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sorted sequence of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A 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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 B</a:t>
            </a:r>
            <a:endParaRPr lang="en-US" altLang="zh-TW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endParaRPr lang="en-US" altLang="zh-TW" sz="800" b="1" i="1" dirty="0">
              <a:solidFill>
                <a:schemeClr val="accent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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empty sequence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 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</a:t>
            </a:r>
            <a:r>
              <a:rPr lang="en-US" altLang="zh-TW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endParaRPr lang="en-US" altLang="zh-TW" dirty="0">
              <a:solidFill>
                <a:schemeClr val="accent2"/>
              </a:solidFill>
              <a:latin typeface="Calibri" pitchFamily="34" charset="0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if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&lt;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else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	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A.removeFirst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while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B.isEmpty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		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     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S.insertLast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n-US" altLang="zh-TW" i="1" dirty="0" err="1">
                <a:solidFill>
                  <a:schemeClr val="accent2"/>
                </a:solidFill>
                <a:latin typeface="Calibri" pitchFamily="34" charset="0"/>
              </a:rPr>
              <a:t>B.removeFirst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())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000000"/>
                </a:solidFill>
                <a:latin typeface="Calibri" pitchFamily="34" charset="0"/>
              </a:rPr>
              <a:t>return </a:t>
            </a:r>
            <a:r>
              <a:rPr lang="en-US" altLang="zh-TW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4933" y="2588658"/>
            <a:ext cx="1026243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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NOT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04933" y="3585357"/>
            <a:ext cx="1039067" cy="738664"/>
          </a:xfrm>
          <a:prstGeom prst="rect">
            <a:avLst/>
          </a:prstGeom>
          <a:solidFill>
            <a:srgbClr val="FEFEB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Notice:</a:t>
            </a:r>
          </a:p>
          <a:p>
            <a:r>
              <a:rPr lang="en-US" altLang="zh-TW" sz="1400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 </a:t>
            </a:r>
            <a:endParaRPr lang="en-US" altLang="zh-TW" sz="1400" dirty="0" smtClean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means AND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20108540">
            <a:off x="111953" y="238636"/>
            <a:ext cx="801566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stellar" panose="020A0402060406010301" pitchFamily="18" charset="0"/>
              </a:rPr>
              <a:t>Repeat</a:t>
            </a:r>
            <a:endParaRPr lang="en-US" sz="12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764" y="152400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smtClean="0"/>
              <a:t>Merge Sort Execution Tree </a:t>
            </a:r>
          </a:p>
        </p:txBody>
      </p:sp>
      <p:sp>
        <p:nvSpPr>
          <p:cNvPr id="430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799" y="990601"/>
            <a:ext cx="8534401" cy="1295399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dirty="0" smtClean="0"/>
              <a:t>An execution of merge-sort is depicted by a binary tree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dirty="0" smtClean="0"/>
              <a:t>Call </a:t>
            </a:r>
            <a:r>
              <a:rPr lang="en-US" altLang="zh-TW" dirty="0" err="1" smtClean="0"/>
              <a:t>MergeSort</a:t>
            </a:r>
            <a:r>
              <a:rPr lang="en-US" altLang="zh-TW" dirty="0" smtClean="0"/>
              <a:t> on ‘left’ child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zh-TW" dirty="0" smtClean="0"/>
              <a:t>Results in partitioning it into 2 sets (left and right)</a:t>
            </a: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56435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2286000" y="2590800"/>
            <a:ext cx="4876800" cy="4302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7  2  9  4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3  8  6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53" name="AutoShape 34"/>
          <p:cNvCxnSpPr>
            <a:cxnSpLocks noChangeShapeType="1"/>
            <a:endCxn id="52" idx="2"/>
          </p:cNvCxnSpPr>
          <p:nvPr/>
        </p:nvCxnSpPr>
        <p:spPr bwMode="auto">
          <a:xfrm flipV="1">
            <a:off x="2505075" y="3040063"/>
            <a:ext cx="221932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5"/>
          <p:cNvCxnSpPr>
            <a:cxnSpLocks noChangeShapeType="1"/>
            <a:stCxn id="51" idx="0"/>
            <a:endCxn id="52" idx="2"/>
          </p:cNvCxnSpPr>
          <p:nvPr/>
        </p:nvCxnSpPr>
        <p:spPr bwMode="auto">
          <a:xfrm flipH="1" flipV="1">
            <a:off x="4724400" y="3040063"/>
            <a:ext cx="2200275" cy="5683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10"/>
          <p:cNvSpPr>
            <a:spLocks noChangeArrowheads="1"/>
          </p:cNvSpPr>
          <p:nvPr/>
        </p:nvSpPr>
        <p:spPr bwMode="auto">
          <a:xfrm>
            <a:off x="1223963" y="3617913"/>
            <a:ext cx="2562225" cy="427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7  2 </a:t>
            </a:r>
            <a:r>
              <a:rPr lang="en-US" altLang="zh-TW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mbol" charset="2"/>
                <a:cs typeface="+mn-cs"/>
                <a:sym typeface="Symbol" charset="2"/>
              </a:rPr>
              <a:t></a:t>
            </a:r>
            <a:r>
              <a:rPr lang="en-US" altLang="zh-TW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9  </a:t>
            </a:r>
            <a:r>
              <a:rPr lang="en-US" altLang="zh-TW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4</a:t>
            </a:r>
            <a:endParaRPr lang="en-US" altLang="zh-TW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8" name="Line 35"/>
          <p:cNvSpPr>
            <a:spLocks noChangeShapeType="1"/>
          </p:cNvSpPr>
          <p:nvPr/>
        </p:nvSpPr>
        <p:spPr bwMode="auto">
          <a:xfrm flipH="1">
            <a:off x="2438400" y="3200400"/>
            <a:ext cx="5334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3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Merge Sort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81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Merge sort is based on the divide-and-conquer paradigm. It consists of three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Divide: </a:t>
            </a:r>
            <a:r>
              <a:rPr lang="en-US" altLang="zh-TW" sz="2000" smtClean="0"/>
              <a:t>partition input sequence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smtClean="0"/>
              <a:t> into two sequences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of about </a:t>
            </a:r>
            <a:r>
              <a:rPr lang="en-US" altLang="zh-TW" sz="2000" b="1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Symbol" pitchFamily="18" charset="2"/>
              </a:rPr>
              <a:t>/</a:t>
            </a:r>
            <a:r>
              <a:rPr lang="en-US" altLang="zh-TW" sz="2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elements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Recur:</a:t>
            </a:r>
            <a:r>
              <a:rPr lang="en-US" altLang="zh-TW" sz="2000" smtClean="0"/>
              <a:t> recursively sort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Conquer:</a:t>
            </a:r>
            <a:r>
              <a:rPr lang="en-US" altLang="zh-TW" sz="2000" smtClean="0"/>
              <a:t> merge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 </a:t>
            </a:r>
            <a:r>
              <a:rPr lang="en-US" altLang="zh-TW" sz="2000" smtClean="0"/>
              <a:t>into a unique sorted sequence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19600" y="1828800"/>
            <a:ext cx="4267200" cy="3360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mergeSort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</a:t>
            </a:r>
          </a:p>
          <a:p>
            <a:pPr lvl="1" eaLnBrk="1" hangingPunct="1"/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if </a:t>
            </a:r>
            <a:r>
              <a:rPr lang="en-US" altLang="zh-TW" i="1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, 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)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partition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()/2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 dirty="0" err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 dirty="0" err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 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}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113393"/>
            <a:ext cx="7360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O( 1 )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191000"/>
            <a:ext cx="10781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TBD 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0999" y="4827710"/>
            <a:ext cx="7360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n )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76200" y="4724400"/>
            <a:ext cx="4343400" cy="11430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41042" y="4596877"/>
            <a:ext cx="290656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 previous slides, </a:t>
            </a:r>
          </a:p>
          <a:p>
            <a:r>
              <a:rPr lang="en-US" sz="2400" dirty="0" smtClean="0"/>
              <a:t>we just calculated this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267200" y="4256210"/>
            <a:ext cx="4191000" cy="30412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Merge Sort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81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smtClean="0"/>
              <a:t>Merge sort is based on the divide-and-conquer paradigm. It consists of three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Divide: </a:t>
            </a:r>
            <a:r>
              <a:rPr lang="en-US" altLang="zh-TW" sz="2000" smtClean="0"/>
              <a:t>partition input sequence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smtClean="0"/>
              <a:t> into two sequences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of about </a:t>
            </a:r>
            <a:r>
              <a:rPr lang="en-US" altLang="zh-TW" sz="2000" b="1" i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Symbol" pitchFamily="18" charset="2"/>
              </a:rPr>
              <a:t>/</a:t>
            </a:r>
            <a:r>
              <a:rPr lang="en-US" altLang="zh-TW" sz="2000" smtClean="0">
                <a:latin typeface="Times New Roman" pitchFamily="18" charset="0"/>
              </a:rPr>
              <a:t>2</a:t>
            </a:r>
            <a:r>
              <a:rPr lang="en-US" altLang="zh-TW" sz="2000" smtClean="0"/>
              <a:t> elements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Recur:</a:t>
            </a:r>
            <a:r>
              <a:rPr lang="en-US" altLang="zh-TW" sz="2000" smtClean="0"/>
              <a:t> recursively sort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rgbClr val="FF0000"/>
                </a:solidFill>
              </a:rPr>
              <a:t>Conquer:</a:t>
            </a:r>
            <a:r>
              <a:rPr lang="en-US" altLang="zh-TW" sz="2000" smtClean="0"/>
              <a:t> merge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1</a:t>
            </a:r>
            <a:r>
              <a:rPr lang="en-US" altLang="zh-TW" sz="2000" b="1" i="1" smtClean="0">
                <a:latin typeface="Times New Roman" pitchFamily="18" charset="0"/>
              </a:rPr>
              <a:t> </a:t>
            </a:r>
            <a:r>
              <a:rPr lang="en-US" altLang="zh-TW" sz="2000" smtClean="0"/>
              <a:t>and </a:t>
            </a:r>
            <a:r>
              <a:rPr lang="en-US" altLang="zh-TW" sz="2000" b="1" i="1" smtClean="0">
                <a:latin typeface="Times New Roman" pitchFamily="18" charset="0"/>
              </a:rPr>
              <a:t>S</a:t>
            </a:r>
            <a:r>
              <a:rPr lang="en-US" altLang="zh-TW" sz="2000" baseline="-25000" smtClean="0">
                <a:latin typeface="Times New Roman" pitchFamily="18" charset="0"/>
              </a:rPr>
              <a:t>2 </a:t>
            </a:r>
            <a:r>
              <a:rPr lang="en-US" altLang="zh-TW" sz="2000" smtClean="0"/>
              <a:t>into a unique sorted sequence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419600" y="1828800"/>
            <a:ext cx="4267200" cy="3360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Algorithm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b="1" i="1" dirty="0" err="1">
                <a:solidFill>
                  <a:schemeClr val="tx2"/>
                </a:solidFill>
                <a:latin typeface="Calibri" pitchFamily="34" charset="0"/>
              </a:rPr>
              <a:t>mergeSort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altLang="zh-TW" b="1" i="1" dirty="0">
                <a:solidFill>
                  <a:schemeClr val="tx2"/>
                </a:solidFill>
                <a:latin typeface="Calibri" pitchFamily="34" charset="0"/>
              </a:rPr>
              <a:t>S, C</a:t>
            </a: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Input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, comparator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</a:t>
            </a:r>
            <a:r>
              <a:rPr lang="en-US" altLang="zh-TW" b="1" dirty="0">
                <a:solidFill>
                  <a:srgbClr val="000000"/>
                </a:solidFill>
                <a:latin typeface="Calibri" pitchFamily="34" charset="0"/>
              </a:rPr>
              <a:t>Output</a:t>
            </a:r>
            <a:r>
              <a:rPr lang="en-US" altLang="zh-TW" dirty="0">
                <a:latin typeface="Calibri" pitchFamily="34" charset="0"/>
              </a:rPr>
              <a:t> 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sequence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 sorted</a:t>
            </a:r>
          </a:p>
          <a:p>
            <a:pPr lvl="1" eaLnBrk="1" hangingPunct="1"/>
            <a:r>
              <a:rPr lang="en-US" altLang="zh-TW" dirty="0">
                <a:solidFill>
                  <a:schemeClr val="accent2"/>
                </a:solidFill>
                <a:latin typeface="Calibri" pitchFamily="34" charset="0"/>
              </a:rPr>
              <a:t>	according to </a:t>
            </a:r>
            <a:r>
              <a:rPr lang="en-US" altLang="zh-TW" b="1" i="1" dirty="0">
                <a:solidFill>
                  <a:schemeClr val="accent2"/>
                </a:solidFill>
                <a:latin typeface="Calibri" pitchFamily="34" charset="0"/>
              </a:rPr>
              <a:t>C</a:t>
            </a:r>
            <a:endParaRPr lang="en-US" altLang="zh-TW" dirty="0">
              <a:solidFill>
                <a:schemeClr val="tx2"/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if </a:t>
            </a:r>
            <a:r>
              <a:rPr lang="en-US" altLang="zh-TW" i="1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() 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&gt; 1 {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, 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)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partition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 </a:t>
            </a:r>
            <a:r>
              <a:rPr lang="en-US" altLang="zh-TW" i="1" dirty="0" err="1">
                <a:solidFill>
                  <a:srgbClr val="2D2DB9"/>
                </a:solidFill>
                <a:latin typeface="Calibri" pitchFamily="34" charset="0"/>
              </a:rPr>
              <a:t>S.size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()/2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 dirty="0" err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	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 := </a:t>
            </a:r>
            <a:r>
              <a:rPr lang="en-US" altLang="zh-TW" i="1" dirty="0" err="1">
                <a:solidFill>
                  <a:srgbClr val="2D2DB9"/>
                </a:solidFill>
                <a:latin typeface="Calibri" pitchFamily="34" charset="0"/>
              </a:rPr>
              <a:t>mergeSort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 C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	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  <a:sym typeface="Symbol" pitchFamily="18" charset="2"/>
              </a:rPr>
              <a:t> := 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merge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(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1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,</a:t>
            </a: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 S</a:t>
            </a:r>
            <a:r>
              <a:rPr lang="en-US" altLang="zh-TW" baseline="-25000" dirty="0">
                <a:solidFill>
                  <a:srgbClr val="2D2DB9"/>
                </a:solidFill>
                <a:latin typeface="Calibri" pitchFamily="34" charset="0"/>
              </a:rPr>
              <a:t>2</a:t>
            </a: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i="1" dirty="0">
                <a:solidFill>
                  <a:srgbClr val="2D2DB9"/>
                </a:solidFill>
                <a:latin typeface="Calibri" pitchFamily="34" charset="0"/>
              </a:rPr>
              <a:t>} 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altLang="zh-TW" dirty="0">
                <a:solidFill>
                  <a:srgbClr val="2D2DB9"/>
                </a:solidFill>
                <a:latin typeface="Calibri" pitchFamily="34" charset="0"/>
              </a:rPr>
              <a:t>return(S)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113393"/>
            <a:ext cx="7360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O( 1 )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191000"/>
            <a:ext cx="107818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TBD 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0999" y="4827710"/>
            <a:ext cx="7360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O( n )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76200" y="4191000"/>
            <a:ext cx="4343400" cy="63671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14800" y="4191000"/>
            <a:ext cx="345472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Still must work out </a:t>
            </a:r>
          </a:p>
          <a:p>
            <a:r>
              <a:rPr lang="en-US" sz="2800" dirty="0" smtClean="0"/>
              <a:t>this recursive call stuff</a:t>
            </a:r>
            <a:endParaRPr lang="en-US" sz="2800" dirty="0"/>
          </a:p>
        </p:txBody>
      </p:sp>
      <p:sp>
        <p:nvSpPr>
          <p:cNvPr id="10" name="Rounded Rectangle 9"/>
          <p:cNvSpPr/>
          <p:nvPr/>
        </p:nvSpPr>
        <p:spPr>
          <a:xfrm>
            <a:off x="4267200" y="3657600"/>
            <a:ext cx="4191000" cy="5334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What we have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By definition </a:t>
            </a:r>
          </a:p>
          <a:p>
            <a:pPr lvl="1"/>
            <a:r>
              <a:rPr lang="en-US" sz="2000" dirty="0" smtClean="0"/>
              <a:t>T(N) = # of comparisons to </a:t>
            </a:r>
            <a:r>
              <a:rPr lang="en-US" sz="2000" dirty="0" err="1" smtClean="0"/>
              <a:t>mergesort</a:t>
            </a:r>
            <a:r>
              <a:rPr lang="en-US" sz="2000" dirty="0" smtClean="0"/>
              <a:t> an input size of N</a:t>
            </a:r>
          </a:p>
          <a:p>
            <a:r>
              <a:rPr lang="en-US" sz="2400" dirty="0" smtClean="0"/>
              <a:t>So</a:t>
            </a:r>
            <a:endParaRPr lang="en-US" sz="2400" dirty="0"/>
          </a:p>
          <a:p>
            <a:pPr lvl="1"/>
            <a:r>
              <a:rPr lang="en-US" sz="2000" dirty="0" smtClean="0"/>
              <a:t>T(N) = partition time + time left half + time right half + time to merge</a:t>
            </a:r>
            <a:br>
              <a:rPr lang="en-US" sz="2000" dirty="0" smtClean="0"/>
            </a:br>
            <a:r>
              <a:rPr lang="en-US" sz="2000" dirty="0" smtClean="0"/>
              <a:t>         =     constant     +    T( N/2 )      +        T( N/2 )    +       N</a:t>
            </a:r>
          </a:p>
          <a:p>
            <a:endParaRPr lang="en-US" sz="2400" dirty="0" smtClean="0"/>
          </a:p>
          <a:p>
            <a:r>
              <a:rPr lang="en-US" sz="2400" dirty="0" smtClean="0"/>
              <a:t>Thus </a:t>
            </a:r>
            <a:r>
              <a:rPr lang="en-US" sz="2400" dirty="0" err="1" smtClean="0"/>
              <a:t>Mergesort</a:t>
            </a:r>
            <a:r>
              <a:rPr lang="en-US" sz="2400" dirty="0" smtClean="0"/>
              <a:t> recurrence: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T(N)  =   2*T( N/2 ) + N</a:t>
            </a:r>
          </a:p>
          <a:p>
            <a:pPr lvl="1"/>
            <a:r>
              <a:rPr lang="en-US" sz="2000" dirty="0" smtClean="0"/>
              <a:t>for N &gt; 1, and T(1) = 0   </a:t>
            </a:r>
            <a:r>
              <a:rPr lang="en-US" sz="1400" i="1" dirty="0" smtClean="0">
                <a:sym typeface="Wingdings" panose="05000000000000000000" pitchFamily="2" charset="2"/>
              </a:rPr>
              <a:t> takes zero time to sort 1 thing</a:t>
            </a:r>
            <a:endParaRPr lang="en-US" sz="2000" i="1" dirty="0" smtClean="0"/>
          </a:p>
          <a:p>
            <a:pPr lvl="1"/>
            <a:r>
              <a:rPr lang="en-US" sz="2000" dirty="0" smtClean="0"/>
              <a:t>also let’s assume N is a power of 2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Claim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T(N) = N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lg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N</a:t>
            </a:r>
          </a:p>
          <a:p>
            <a:pPr lvl="1"/>
            <a:r>
              <a:rPr lang="en-US" sz="2000" b="1" dirty="0" smtClean="0"/>
              <a:t>Can we “prove” it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5339972"/>
            <a:ext cx="227979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Recall:   </a:t>
            </a:r>
            <a:r>
              <a:rPr lang="en-US" sz="1400" i="1" dirty="0" err="1" smtClean="0"/>
              <a:t>lg</a:t>
            </a:r>
            <a:r>
              <a:rPr lang="en-US" sz="1400" i="1" dirty="0" smtClean="0"/>
              <a:t> N denotes  log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 N</a:t>
            </a:r>
            <a:endParaRPr lang="en-US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2318266"/>
            <a:ext cx="604653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Divide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2318266"/>
            <a:ext cx="2667000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Recur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2318266"/>
            <a:ext cx="990600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Conquer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57400" y="2617288"/>
            <a:ext cx="1447800" cy="30033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657600" y="2595264"/>
            <a:ext cx="3124200" cy="30033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010400" y="2617289"/>
            <a:ext cx="1447800" cy="30033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0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The Tree Proof</a:t>
            </a:r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1672" y="4648199"/>
            <a:ext cx="8229600" cy="1806347"/>
          </a:xfrm>
        </p:spPr>
        <p:txBody>
          <a:bodyPr/>
          <a:lstStyle/>
          <a:p>
            <a:pPr eaLnBrk="1" hangingPunct="1"/>
            <a:r>
              <a:rPr lang="en-US" altLang="zh-TW" sz="2000" dirty="0" smtClean="0"/>
              <a:t>The height </a:t>
            </a:r>
            <a:r>
              <a:rPr lang="en-US" altLang="zh-TW" sz="2000" b="1" i="1" dirty="0" smtClean="0">
                <a:latin typeface="Times New Roman" pitchFamily="18" charset="0"/>
              </a:rPr>
              <a:t>h</a:t>
            </a:r>
            <a:r>
              <a:rPr lang="en-US" altLang="zh-TW" sz="2000" dirty="0" smtClean="0"/>
              <a:t> of the merge-sort tree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(log</a:t>
            </a:r>
            <a:r>
              <a:rPr lang="en-US" altLang="zh-TW" sz="2000" baseline="-25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/>
            <a:r>
              <a:rPr lang="en-US" altLang="zh-TW" sz="1800" dirty="0" smtClean="0"/>
              <a:t>at each recursive call we divide </a:t>
            </a:r>
            <a:r>
              <a:rPr lang="en-US" altLang="zh-TW" sz="1800" dirty="0"/>
              <a:t>the sequence in half, </a:t>
            </a:r>
            <a:endParaRPr lang="en-US" altLang="zh-TW" sz="180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zh-TW" sz="2000" dirty="0" smtClean="0"/>
              <a:t>The work done at each level</a:t>
            </a:r>
            <a:r>
              <a:rPr lang="en-US" altLang="zh-TW" sz="2000" b="1" i="1" dirty="0" smtClean="0">
                <a:latin typeface="Times New Roman" pitchFamily="18" charset="0"/>
              </a:rPr>
              <a:t> </a:t>
            </a:r>
            <a:r>
              <a:rPr lang="en-US" altLang="zh-TW" sz="2000" dirty="0" smtClean="0"/>
              <a:t>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 eaLnBrk="1" hangingPunct="1"/>
            <a:r>
              <a:rPr lang="en-US" altLang="zh-TW" sz="1800" dirty="0" smtClean="0"/>
              <a:t>At level </a:t>
            </a:r>
            <a:r>
              <a:rPr lang="en-US" altLang="zh-TW" sz="1800" i="1" dirty="0" err="1" smtClean="0"/>
              <a:t>i</a:t>
            </a:r>
            <a:r>
              <a:rPr lang="en-US" altLang="zh-TW" sz="1800" dirty="0" smtClean="0"/>
              <a:t>, we partition and merge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sequences of size </a:t>
            </a:r>
            <a:r>
              <a:rPr lang="en-US" altLang="zh-TW" sz="1800" b="1" i="1" dirty="0" smtClean="0">
                <a:latin typeface="Times New Roman" pitchFamily="18" charset="0"/>
              </a:rPr>
              <a:t>n </a:t>
            </a:r>
            <a:r>
              <a:rPr lang="en-US" altLang="zh-TW" sz="1800" b="1" dirty="0" smtClean="0">
                <a:latin typeface="Symbol" pitchFamily="18" charset="2"/>
              </a:rPr>
              <a:t>/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</a:t>
            </a:r>
          </a:p>
          <a:p>
            <a:pPr eaLnBrk="1" hangingPunct="1"/>
            <a:r>
              <a:rPr lang="en-US" altLang="zh-TW" sz="2000" dirty="0" smtClean="0"/>
              <a:t>Thus, the total running time of merge-sort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log</a:t>
            </a:r>
            <a:r>
              <a:rPr lang="en-US" altLang="zh-TW" sz="2000" baseline="-25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46130" y="1219200"/>
            <a:ext cx="4191000" cy="2808380"/>
            <a:chOff x="846130" y="1219200"/>
            <a:chExt cx="4191000" cy="2808380"/>
          </a:xfrm>
        </p:grpSpPr>
        <p:cxnSp>
          <p:nvCxnSpPr>
            <p:cNvPr id="48175" name="AutoShape 5"/>
            <p:cNvCxnSpPr>
              <a:cxnSpLocks noChangeShapeType="1"/>
              <a:stCxn id="48202" idx="0"/>
              <a:endCxn id="48181" idx="2"/>
            </p:cNvCxnSpPr>
            <p:nvPr/>
          </p:nvCxnSpPr>
          <p:spPr bwMode="auto">
            <a:xfrm flipV="1">
              <a:off x="1267332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6" name="AutoShape 6"/>
            <p:cNvCxnSpPr>
              <a:cxnSpLocks noChangeShapeType="1"/>
              <a:stCxn id="48203" idx="0"/>
              <a:endCxn id="48181" idx="2"/>
            </p:cNvCxnSpPr>
            <p:nvPr/>
          </p:nvCxnSpPr>
          <p:spPr bwMode="auto">
            <a:xfrm flipH="1" flipV="1">
              <a:off x="1811418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7" name="AutoShape 7"/>
            <p:cNvCxnSpPr>
              <a:cxnSpLocks noChangeShapeType="1"/>
              <a:stCxn id="48194" idx="0"/>
              <a:endCxn id="48202" idx="2"/>
            </p:cNvCxnSpPr>
            <p:nvPr/>
          </p:nvCxnSpPr>
          <p:spPr bwMode="auto">
            <a:xfrm flipV="1">
              <a:off x="1029648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8" name="AutoShape 8"/>
            <p:cNvCxnSpPr>
              <a:cxnSpLocks noChangeShapeType="1"/>
              <a:stCxn id="48196" idx="0"/>
              <a:endCxn id="48203" idx="2"/>
            </p:cNvCxnSpPr>
            <p:nvPr/>
          </p:nvCxnSpPr>
          <p:spPr bwMode="auto">
            <a:xfrm flipV="1">
              <a:off x="2110140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9" name="AutoShape 9"/>
            <p:cNvCxnSpPr>
              <a:cxnSpLocks noChangeShapeType="1"/>
              <a:stCxn id="48202" idx="2"/>
              <a:endCxn id="48195" idx="0"/>
            </p:cNvCxnSpPr>
            <p:nvPr/>
          </p:nvCxnSpPr>
          <p:spPr bwMode="auto">
            <a:xfrm>
              <a:off x="1267332" y="2482621"/>
              <a:ext cx="258299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0" name="AutoShape 10"/>
            <p:cNvCxnSpPr>
              <a:cxnSpLocks noChangeShapeType="1"/>
              <a:stCxn id="48203" idx="2"/>
              <a:endCxn id="48197" idx="0"/>
            </p:cNvCxnSpPr>
            <p:nvPr/>
          </p:nvCxnSpPr>
          <p:spPr bwMode="auto">
            <a:xfrm>
              <a:off x="2354697" y="2482621"/>
              <a:ext cx="256681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81" name="AutoShape 11"/>
            <p:cNvSpPr>
              <a:spLocks noChangeArrowheads="1"/>
            </p:cNvSpPr>
            <p:nvPr/>
          </p:nvSpPr>
          <p:spPr bwMode="auto">
            <a:xfrm>
              <a:off x="1159000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48182" name="AutoShape 12"/>
            <p:cNvSpPr>
              <a:spLocks noChangeArrowheads="1"/>
            </p:cNvSpPr>
            <p:nvPr/>
          </p:nvSpPr>
          <p:spPr bwMode="auto">
            <a:xfrm>
              <a:off x="3409722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grpSp>
          <p:nvGrpSpPr>
            <p:cNvPr id="48183" name="Group 13"/>
            <p:cNvGrpSpPr>
              <a:grpSpLocks/>
            </p:cNvGrpSpPr>
            <p:nvPr/>
          </p:nvGrpSpPr>
          <p:grpSpPr bwMode="auto">
            <a:xfrm>
              <a:off x="914040" y="2265041"/>
              <a:ext cx="4072158" cy="217580"/>
              <a:chOff x="468" y="3168"/>
              <a:chExt cx="5037" cy="269"/>
            </a:xfrm>
          </p:grpSpPr>
          <p:sp>
            <p:nvSpPr>
              <p:cNvPr id="48202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203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204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205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8184" name="Group 18"/>
            <p:cNvGrpSpPr>
              <a:grpSpLocks/>
            </p:cNvGrpSpPr>
            <p:nvPr/>
          </p:nvGrpSpPr>
          <p:grpSpPr bwMode="auto">
            <a:xfrm>
              <a:off x="846130" y="3810000"/>
              <a:ext cx="4191000" cy="217580"/>
              <a:chOff x="384" y="3571"/>
              <a:chExt cx="5184" cy="269"/>
            </a:xfrm>
          </p:grpSpPr>
          <p:sp>
            <p:nvSpPr>
              <p:cNvPr id="48194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195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196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197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198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199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200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201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48185" name="AutoShape 27"/>
            <p:cNvCxnSpPr>
              <a:cxnSpLocks noChangeShapeType="1"/>
              <a:stCxn id="48204" idx="0"/>
              <a:endCxn id="48182" idx="2"/>
            </p:cNvCxnSpPr>
            <p:nvPr/>
          </p:nvCxnSpPr>
          <p:spPr bwMode="auto">
            <a:xfrm flipV="1">
              <a:off x="3518054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6" name="AutoShape 28"/>
            <p:cNvCxnSpPr>
              <a:cxnSpLocks noChangeShapeType="1"/>
              <a:stCxn id="48205" idx="0"/>
              <a:endCxn id="48182" idx="2"/>
            </p:cNvCxnSpPr>
            <p:nvPr/>
          </p:nvCxnSpPr>
          <p:spPr bwMode="auto">
            <a:xfrm flipH="1" flipV="1">
              <a:off x="4062140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7" name="AutoShape 29"/>
            <p:cNvCxnSpPr>
              <a:cxnSpLocks noChangeShapeType="1"/>
              <a:stCxn id="48198" idx="0"/>
              <a:endCxn id="48204" idx="2"/>
            </p:cNvCxnSpPr>
            <p:nvPr/>
          </p:nvCxnSpPr>
          <p:spPr bwMode="auto">
            <a:xfrm flipV="1">
              <a:off x="3280370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8" name="AutoShape 30"/>
            <p:cNvCxnSpPr>
              <a:cxnSpLocks noChangeShapeType="1"/>
              <a:stCxn id="48200" idx="0"/>
              <a:endCxn id="48205" idx="2"/>
            </p:cNvCxnSpPr>
            <p:nvPr/>
          </p:nvCxnSpPr>
          <p:spPr bwMode="auto">
            <a:xfrm flipV="1">
              <a:off x="4360862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9" name="AutoShape 31"/>
            <p:cNvCxnSpPr>
              <a:cxnSpLocks noChangeShapeType="1"/>
              <a:stCxn id="48204" idx="2"/>
              <a:endCxn id="48199" idx="0"/>
            </p:cNvCxnSpPr>
            <p:nvPr/>
          </p:nvCxnSpPr>
          <p:spPr bwMode="auto">
            <a:xfrm>
              <a:off x="3518054" y="2482621"/>
              <a:ext cx="258300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90" name="AutoShape 32"/>
            <p:cNvCxnSpPr>
              <a:cxnSpLocks noChangeShapeType="1"/>
              <a:stCxn id="48205" idx="2"/>
              <a:endCxn id="48201" idx="0"/>
            </p:cNvCxnSpPr>
            <p:nvPr/>
          </p:nvCxnSpPr>
          <p:spPr bwMode="auto">
            <a:xfrm>
              <a:off x="4605419" y="2482621"/>
              <a:ext cx="256682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91" name="AutoShape 33"/>
            <p:cNvSpPr>
              <a:spLocks noChangeArrowheads="1"/>
            </p:cNvSpPr>
            <p:nvPr/>
          </p:nvSpPr>
          <p:spPr bwMode="auto">
            <a:xfrm>
              <a:off x="1699852" y="1219200"/>
              <a:ext cx="2483556" cy="21919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cxnSp>
          <p:nvCxnSpPr>
            <p:cNvPr id="48192" name="AutoShape 34"/>
            <p:cNvCxnSpPr>
              <a:cxnSpLocks noChangeShapeType="1"/>
              <a:stCxn id="48181" idx="0"/>
              <a:endCxn id="48191" idx="2"/>
            </p:cNvCxnSpPr>
            <p:nvPr/>
          </p:nvCxnSpPr>
          <p:spPr bwMode="auto">
            <a:xfrm flipV="1">
              <a:off x="1811418" y="1438398"/>
              <a:ext cx="1130212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93" name="AutoShape 35"/>
            <p:cNvCxnSpPr>
              <a:cxnSpLocks noChangeShapeType="1"/>
              <a:stCxn id="48182" idx="0"/>
              <a:endCxn id="48191" idx="2"/>
            </p:cNvCxnSpPr>
            <p:nvPr/>
          </p:nvCxnSpPr>
          <p:spPr bwMode="auto">
            <a:xfrm flipH="1" flipV="1">
              <a:off x="2941630" y="1438398"/>
              <a:ext cx="1120510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Rounded Rectangle 1"/>
          <p:cNvSpPr/>
          <p:nvPr/>
        </p:nvSpPr>
        <p:spPr>
          <a:xfrm>
            <a:off x="507390" y="4648200"/>
            <a:ext cx="6731610" cy="1981200"/>
          </a:xfrm>
          <a:prstGeom prst="round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815177" y="2879610"/>
            <a:ext cx="4221953" cy="533400"/>
          </a:xfrm>
          <a:prstGeom prst="round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zh-TW" dirty="0"/>
              <a:t>The Tree Proof</a:t>
            </a:r>
            <a:endParaRPr lang="en-US" altLang="zh-TW" dirty="0" smtClean="0"/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1672" y="4648199"/>
            <a:ext cx="8229600" cy="1806347"/>
          </a:xfrm>
        </p:spPr>
        <p:txBody>
          <a:bodyPr/>
          <a:lstStyle/>
          <a:p>
            <a:pPr eaLnBrk="1" hangingPunct="1"/>
            <a:r>
              <a:rPr lang="en-US" altLang="zh-TW" sz="2000" dirty="0" smtClean="0"/>
              <a:t>The height </a:t>
            </a:r>
            <a:r>
              <a:rPr lang="en-US" altLang="zh-TW" sz="2000" b="1" i="1" dirty="0" smtClean="0">
                <a:latin typeface="Times New Roman" pitchFamily="18" charset="0"/>
              </a:rPr>
              <a:t>h</a:t>
            </a:r>
            <a:r>
              <a:rPr lang="en-US" altLang="zh-TW" sz="2000" dirty="0" smtClean="0"/>
              <a:t> of the merge-sort tree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(log</a:t>
            </a:r>
            <a:r>
              <a:rPr lang="en-US" altLang="zh-TW" sz="2000" baseline="-25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/>
            <a:r>
              <a:rPr lang="en-US" altLang="zh-TW" sz="1800" dirty="0" smtClean="0"/>
              <a:t>at each recursive call we divide </a:t>
            </a:r>
            <a:r>
              <a:rPr lang="en-US" altLang="zh-TW" sz="1800" dirty="0"/>
              <a:t>the sequence in half, </a:t>
            </a:r>
            <a:endParaRPr lang="en-US" altLang="zh-TW" sz="180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zh-TW" sz="2000" dirty="0" smtClean="0"/>
              <a:t>The work done at each level</a:t>
            </a:r>
            <a:r>
              <a:rPr lang="en-US" altLang="zh-TW" sz="2000" b="1" i="1" dirty="0" smtClean="0">
                <a:latin typeface="Times New Roman" pitchFamily="18" charset="0"/>
              </a:rPr>
              <a:t> </a:t>
            </a:r>
            <a:r>
              <a:rPr lang="en-US" altLang="zh-TW" sz="2000" dirty="0" smtClean="0"/>
              <a:t>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 eaLnBrk="1" hangingPunct="1"/>
            <a:r>
              <a:rPr lang="en-US" altLang="zh-TW" sz="1800" dirty="0" smtClean="0"/>
              <a:t>At level </a:t>
            </a:r>
            <a:r>
              <a:rPr lang="en-US" altLang="zh-TW" sz="1800" i="1" dirty="0" err="1" smtClean="0"/>
              <a:t>i</a:t>
            </a:r>
            <a:r>
              <a:rPr lang="en-US" altLang="zh-TW" sz="1800" dirty="0" smtClean="0"/>
              <a:t>, we partition and merge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sequences of size </a:t>
            </a:r>
            <a:r>
              <a:rPr lang="en-US" altLang="zh-TW" sz="1800" b="1" i="1" dirty="0" smtClean="0">
                <a:latin typeface="Times New Roman" pitchFamily="18" charset="0"/>
              </a:rPr>
              <a:t>n </a:t>
            </a:r>
            <a:r>
              <a:rPr lang="en-US" altLang="zh-TW" sz="1800" b="1" dirty="0" smtClean="0">
                <a:latin typeface="Symbol" pitchFamily="18" charset="2"/>
              </a:rPr>
              <a:t>/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</a:t>
            </a:r>
          </a:p>
          <a:p>
            <a:pPr eaLnBrk="1" hangingPunct="1"/>
            <a:r>
              <a:rPr lang="en-US" altLang="zh-TW" sz="2000" dirty="0" smtClean="0"/>
              <a:t>Thus, the total running time of merge-sort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log</a:t>
            </a:r>
            <a:r>
              <a:rPr lang="en-US" altLang="zh-TW" sz="2000" baseline="-25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46130" y="1219200"/>
            <a:ext cx="4191000" cy="2808380"/>
            <a:chOff x="846130" y="1219200"/>
            <a:chExt cx="4191000" cy="2808380"/>
          </a:xfrm>
        </p:grpSpPr>
        <p:cxnSp>
          <p:nvCxnSpPr>
            <p:cNvPr id="48175" name="AutoShape 5"/>
            <p:cNvCxnSpPr>
              <a:cxnSpLocks noChangeShapeType="1"/>
              <a:stCxn id="48202" idx="0"/>
              <a:endCxn id="48181" idx="2"/>
            </p:cNvCxnSpPr>
            <p:nvPr/>
          </p:nvCxnSpPr>
          <p:spPr bwMode="auto">
            <a:xfrm flipV="1">
              <a:off x="1267332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6" name="AutoShape 6"/>
            <p:cNvCxnSpPr>
              <a:cxnSpLocks noChangeShapeType="1"/>
              <a:stCxn id="48203" idx="0"/>
              <a:endCxn id="48181" idx="2"/>
            </p:cNvCxnSpPr>
            <p:nvPr/>
          </p:nvCxnSpPr>
          <p:spPr bwMode="auto">
            <a:xfrm flipH="1" flipV="1">
              <a:off x="1811418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7" name="AutoShape 7"/>
            <p:cNvCxnSpPr>
              <a:cxnSpLocks noChangeShapeType="1"/>
              <a:stCxn id="48194" idx="0"/>
              <a:endCxn id="48202" idx="2"/>
            </p:cNvCxnSpPr>
            <p:nvPr/>
          </p:nvCxnSpPr>
          <p:spPr bwMode="auto">
            <a:xfrm flipV="1">
              <a:off x="1029648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8" name="AutoShape 8"/>
            <p:cNvCxnSpPr>
              <a:cxnSpLocks noChangeShapeType="1"/>
              <a:stCxn id="48196" idx="0"/>
              <a:endCxn id="48203" idx="2"/>
            </p:cNvCxnSpPr>
            <p:nvPr/>
          </p:nvCxnSpPr>
          <p:spPr bwMode="auto">
            <a:xfrm flipV="1">
              <a:off x="2110140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79" name="AutoShape 9"/>
            <p:cNvCxnSpPr>
              <a:cxnSpLocks noChangeShapeType="1"/>
              <a:stCxn id="48202" idx="2"/>
              <a:endCxn id="48195" idx="0"/>
            </p:cNvCxnSpPr>
            <p:nvPr/>
          </p:nvCxnSpPr>
          <p:spPr bwMode="auto">
            <a:xfrm>
              <a:off x="1267332" y="2482621"/>
              <a:ext cx="258299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0" name="AutoShape 10"/>
            <p:cNvCxnSpPr>
              <a:cxnSpLocks noChangeShapeType="1"/>
              <a:stCxn id="48203" idx="2"/>
              <a:endCxn id="48197" idx="0"/>
            </p:cNvCxnSpPr>
            <p:nvPr/>
          </p:nvCxnSpPr>
          <p:spPr bwMode="auto">
            <a:xfrm>
              <a:off x="2354697" y="2482621"/>
              <a:ext cx="256681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81" name="AutoShape 11"/>
            <p:cNvSpPr>
              <a:spLocks noChangeArrowheads="1"/>
            </p:cNvSpPr>
            <p:nvPr/>
          </p:nvSpPr>
          <p:spPr bwMode="auto">
            <a:xfrm>
              <a:off x="1159000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48182" name="AutoShape 12"/>
            <p:cNvSpPr>
              <a:spLocks noChangeArrowheads="1"/>
            </p:cNvSpPr>
            <p:nvPr/>
          </p:nvSpPr>
          <p:spPr bwMode="auto">
            <a:xfrm>
              <a:off x="3409722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grpSp>
          <p:nvGrpSpPr>
            <p:cNvPr id="48183" name="Group 13"/>
            <p:cNvGrpSpPr>
              <a:grpSpLocks/>
            </p:cNvGrpSpPr>
            <p:nvPr/>
          </p:nvGrpSpPr>
          <p:grpSpPr bwMode="auto">
            <a:xfrm>
              <a:off x="914040" y="2265041"/>
              <a:ext cx="4072158" cy="217580"/>
              <a:chOff x="468" y="3168"/>
              <a:chExt cx="5037" cy="269"/>
            </a:xfrm>
          </p:grpSpPr>
          <p:sp>
            <p:nvSpPr>
              <p:cNvPr id="48202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203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204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205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48184" name="Group 18"/>
            <p:cNvGrpSpPr>
              <a:grpSpLocks/>
            </p:cNvGrpSpPr>
            <p:nvPr/>
          </p:nvGrpSpPr>
          <p:grpSpPr bwMode="auto">
            <a:xfrm>
              <a:off x="846130" y="3810000"/>
              <a:ext cx="4191000" cy="217580"/>
              <a:chOff x="384" y="3571"/>
              <a:chExt cx="5184" cy="269"/>
            </a:xfrm>
          </p:grpSpPr>
          <p:sp>
            <p:nvSpPr>
              <p:cNvPr id="48194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195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196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197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198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199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200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48201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48185" name="AutoShape 27"/>
            <p:cNvCxnSpPr>
              <a:cxnSpLocks noChangeShapeType="1"/>
              <a:stCxn id="48204" idx="0"/>
              <a:endCxn id="48182" idx="2"/>
            </p:cNvCxnSpPr>
            <p:nvPr/>
          </p:nvCxnSpPr>
          <p:spPr bwMode="auto">
            <a:xfrm flipV="1">
              <a:off x="3518054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6" name="AutoShape 28"/>
            <p:cNvCxnSpPr>
              <a:cxnSpLocks noChangeShapeType="1"/>
              <a:stCxn id="48205" idx="0"/>
              <a:endCxn id="48182" idx="2"/>
            </p:cNvCxnSpPr>
            <p:nvPr/>
          </p:nvCxnSpPr>
          <p:spPr bwMode="auto">
            <a:xfrm flipH="1" flipV="1">
              <a:off x="4062140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7" name="AutoShape 29"/>
            <p:cNvCxnSpPr>
              <a:cxnSpLocks noChangeShapeType="1"/>
              <a:stCxn id="48198" idx="0"/>
              <a:endCxn id="48204" idx="2"/>
            </p:cNvCxnSpPr>
            <p:nvPr/>
          </p:nvCxnSpPr>
          <p:spPr bwMode="auto">
            <a:xfrm flipV="1">
              <a:off x="3280370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8" name="AutoShape 30"/>
            <p:cNvCxnSpPr>
              <a:cxnSpLocks noChangeShapeType="1"/>
              <a:stCxn id="48200" idx="0"/>
              <a:endCxn id="48205" idx="2"/>
            </p:cNvCxnSpPr>
            <p:nvPr/>
          </p:nvCxnSpPr>
          <p:spPr bwMode="auto">
            <a:xfrm flipV="1">
              <a:off x="4360862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89" name="AutoShape 31"/>
            <p:cNvCxnSpPr>
              <a:cxnSpLocks noChangeShapeType="1"/>
              <a:stCxn id="48204" idx="2"/>
              <a:endCxn id="48199" idx="0"/>
            </p:cNvCxnSpPr>
            <p:nvPr/>
          </p:nvCxnSpPr>
          <p:spPr bwMode="auto">
            <a:xfrm>
              <a:off x="3518054" y="2482621"/>
              <a:ext cx="258300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90" name="AutoShape 32"/>
            <p:cNvCxnSpPr>
              <a:cxnSpLocks noChangeShapeType="1"/>
              <a:stCxn id="48205" idx="2"/>
              <a:endCxn id="48201" idx="0"/>
            </p:cNvCxnSpPr>
            <p:nvPr/>
          </p:nvCxnSpPr>
          <p:spPr bwMode="auto">
            <a:xfrm>
              <a:off x="4605419" y="2482621"/>
              <a:ext cx="256682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91" name="AutoShape 33"/>
            <p:cNvSpPr>
              <a:spLocks noChangeArrowheads="1"/>
            </p:cNvSpPr>
            <p:nvPr/>
          </p:nvSpPr>
          <p:spPr bwMode="auto">
            <a:xfrm>
              <a:off x="1699852" y="1219200"/>
              <a:ext cx="2483556" cy="21919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cxnSp>
          <p:nvCxnSpPr>
            <p:cNvPr id="48192" name="AutoShape 34"/>
            <p:cNvCxnSpPr>
              <a:cxnSpLocks noChangeShapeType="1"/>
              <a:stCxn id="48181" idx="0"/>
              <a:endCxn id="48191" idx="2"/>
            </p:cNvCxnSpPr>
            <p:nvPr/>
          </p:nvCxnSpPr>
          <p:spPr bwMode="auto">
            <a:xfrm flipV="1">
              <a:off x="1811418" y="1438398"/>
              <a:ext cx="1130212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93" name="AutoShape 35"/>
            <p:cNvCxnSpPr>
              <a:cxnSpLocks noChangeShapeType="1"/>
              <a:stCxn id="48182" idx="0"/>
              <a:endCxn id="48191" idx="2"/>
            </p:cNvCxnSpPr>
            <p:nvPr/>
          </p:nvCxnSpPr>
          <p:spPr bwMode="auto">
            <a:xfrm flipH="1" flipV="1">
              <a:off x="2941630" y="1438398"/>
              <a:ext cx="1120510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Rounded Rectangle 1"/>
          <p:cNvSpPr/>
          <p:nvPr/>
        </p:nvSpPr>
        <p:spPr>
          <a:xfrm>
            <a:off x="507390" y="5410200"/>
            <a:ext cx="6731610" cy="1219200"/>
          </a:xfrm>
          <a:prstGeom prst="round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99853" y="1219604"/>
            <a:ext cx="7537" cy="2807976"/>
          </a:xfrm>
          <a:prstGeom prst="straightConnector1">
            <a:avLst/>
          </a:prstGeom>
          <a:ln w="539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4740" y="1780996"/>
            <a:ext cx="59022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lg</a:t>
            </a:r>
            <a:r>
              <a:rPr lang="en-US" sz="2000" dirty="0" smtClean="0"/>
              <a:t> </a:t>
            </a:r>
            <a:r>
              <a:rPr lang="en-US" sz="2000" b="1" i="1" dirty="0" smtClean="0"/>
              <a:t>n</a:t>
            </a:r>
            <a:endParaRPr lang="en-US" sz="2000" b="1" i="1" dirty="0"/>
          </a:p>
        </p:txBody>
      </p:sp>
      <p:sp>
        <p:nvSpPr>
          <p:cNvPr id="44" name="Rounded Rectangle 43"/>
          <p:cNvSpPr/>
          <p:nvPr/>
        </p:nvSpPr>
        <p:spPr>
          <a:xfrm>
            <a:off x="815177" y="2879610"/>
            <a:ext cx="4221953" cy="533400"/>
          </a:xfrm>
          <a:prstGeom prst="round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Box 129"/>
          <p:cNvSpPr txBox="1"/>
          <p:nvPr/>
        </p:nvSpPr>
        <p:spPr>
          <a:xfrm>
            <a:off x="5966133" y="1619754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grpSp>
        <p:nvGrpSpPr>
          <p:cNvPr id="81" name="Group 80"/>
          <p:cNvGrpSpPr/>
          <p:nvPr/>
        </p:nvGrpSpPr>
        <p:grpSpPr>
          <a:xfrm>
            <a:off x="846130" y="1219200"/>
            <a:ext cx="4191000" cy="2808380"/>
            <a:chOff x="846130" y="1219200"/>
            <a:chExt cx="4191000" cy="2808380"/>
          </a:xfrm>
        </p:grpSpPr>
        <p:cxnSp>
          <p:nvCxnSpPr>
            <p:cNvPr id="82" name="AutoShape 5"/>
            <p:cNvCxnSpPr>
              <a:cxnSpLocks noChangeShapeType="1"/>
              <a:stCxn id="109" idx="0"/>
              <a:endCxn id="88" idx="2"/>
            </p:cNvCxnSpPr>
            <p:nvPr/>
          </p:nvCxnSpPr>
          <p:spPr bwMode="auto">
            <a:xfrm flipV="1">
              <a:off x="1267332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6"/>
            <p:cNvCxnSpPr>
              <a:cxnSpLocks noChangeShapeType="1"/>
              <a:stCxn id="110" idx="0"/>
              <a:endCxn id="88" idx="2"/>
            </p:cNvCxnSpPr>
            <p:nvPr/>
          </p:nvCxnSpPr>
          <p:spPr bwMode="auto">
            <a:xfrm flipH="1" flipV="1">
              <a:off x="1811418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7"/>
            <p:cNvCxnSpPr>
              <a:cxnSpLocks noChangeShapeType="1"/>
              <a:stCxn id="101" idx="0"/>
              <a:endCxn id="109" idx="2"/>
            </p:cNvCxnSpPr>
            <p:nvPr/>
          </p:nvCxnSpPr>
          <p:spPr bwMode="auto">
            <a:xfrm flipV="1">
              <a:off x="1029648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8"/>
            <p:cNvCxnSpPr>
              <a:cxnSpLocks noChangeShapeType="1"/>
              <a:stCxn id="103" idx="0"/>
              <a:endCxn id="110" idx="2"/>
            </p:cNvCxnSpPr>
            <p:nvPr/>
          </p:nvCxnSpPr>
          <p:spPr bwMode="auto">
            <a:xfrm flipV="1">
              <a:off x="2110140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9"/>
            <p:cNvCxnSpPr>
              <a:cxnSpLocks noChangeShapeType="1"/>
              <a:stCxn id="109" idx="2"/>
              <a:endCxn id="102" idx="0"/>
            </p:cNvCxnSpPr>
            <p:nvPr/>
          </p:nvCxnSpPr>
          <p:spPr bwMode="auto">
            <a:xfrm>
              <a:off x="1267332" y="2482621"/>
              <a:ext cx="258299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10"/>
            <p:cNvCxnSpPr>
              <a:cxnSpLocks noChangeShapeType="1"/>
              <a:stCxn id="110" idx="2"/>
              <a:endCxn id="104" idx="0"/>
            </p:cNvCxnSpPr>
            <p:nvPr/>
          </p:nvCxnSpPr>
          <p:spPr bwMode="auto">
            <a:xfrm>
              <a:off x="2354697" y="2482621"/>
              <a:ext cx="256681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AutoShape 11"/>
            <p:cNvSpPr>
              <a:spLocks noChangeArrowheads="1"/>
            </p:cNvSpPr>
            <p:nvPr/>
          </p:nvSpPr>
          <p:spPr bwMode="auto">
            <a:xfrm>
              <a:off x="1159000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89" name="AutoShape 12"/>
            <p:cNvSpPr>
              <a:spLocks noChangeArrowheads="1"/>
            </p:cNvSpPr>
            <p:nvPr/>
          </p:nvSpPr>
          <p:spPr bwMode="auto">
            <a:xfrm>
              <a:off x="3409722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grpSp>
          <p:nvGrpSpPr>
            <p:cNvPr id="90" name="Group 13"/>
            <p:cNvGrpSpPr>
              <a:grpSpLocks/>
            </p:cNvGrpSpPr>
            <p:nvPr/>
          </p:nvGrpSpPr>
          <p:grpSpPr bwMode="auto">
            <a:xfrm>
              <a:off x="914040" y="2265041"/>
              <a:ext cx="4072158" cy="217580"/>
              <a:chOff x="468" y="3168"/>
              <a:chExt cx="5037" cy="269"/>
            </a:xfrm>
          </p:grpSpPr>
          <p:sp>
            <p:nvSpPr>
              <p:cNvPr id="109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0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1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2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1" name="Group 18"/>
            <p:cNvGrpSpPr>
              <a:grpSpLocks/>
            </p:cNvGrpSpPr>
            <p:nvPr/>
          </p:nvGrpSpPr>
          <p:grpSpPr bwMode="auto">
            <a:xfrm>
              <a:off x="846130" y="3810000"/>
              <a:ext cx="4191000" cy="217580"/>
              <a:chOff x="384" y="3571"/>
              <a:chExt cx="5184" cy="269"/>
            </a:xfrm>
          </p:grpSpPr>
          <p:sp>
            <p:nvSpPr>
              <p:cNvPr id="101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2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3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4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5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6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7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8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92" name="AutoShape 27"/>
            <p:cNvCxnSpPr>
              <a:cxnSpLocks noChangeShapeType="1"/>
              <a:stCxn id="111" idx="0"/>
              <a:endCxn id="89" idx="2"/>
            </p:cNvCxnSpPr>
            <p:nvPr/>
          </p:nvCxnSpPr>
          <p:spPr bwMode="auto">
            <a:xfrm flipV="1">
              <a:off x="3518054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8"/>
            <p:cNvCxnSpPr>
              <a:cxnSpLocks noChangeShapeType="1"/>
              <a:stCxn id="112" idx="0"/>
              <a:endCxn id="89" idx="2"/>
            </p:cNvCxnSpPr>
            <p:nvPr/>
          </p:nvCxnSpPr>
          <p:spPr bwMode="auto">
            <a:xfrm flipH="1" flipV="1">
              <a:off x="4062140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9"/>
            <p:cNvCxnSpPr>
              <a:cxnSpLocks noChangeShapeType="1"/>
              <a:stCxn id="105" idx="0"/>
              <a:endCxn id="111" idx="2"/>
            </p:cNvCxnSpPr>
            <p:nvPr/>
          </p:nvCxnSpPr>
          <p:spPr bwMode="auto">
            <a:xfrm flipV="1">
              <a:off x="3280370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0"/>
            <p:cNvCxnSpPr>
              <a:cxnSpLocks noChangeShapeType="1"/>
              <a:stCxn id="107" idx="0"/>
              <a:endCxn id="112" idx="2"/>
            </p:cNvCxnSpPr>
            <p:nvPr/>
          </p:nvCxnSpPr>
          <p:spPr bwMode="auto">
            <a:xfrm flipV="1">
              <a:off x="4360862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1"/>
            <p:cNvCxnSpPr>
              <a:cxnSpLocks noChangeShapeType="1"/>
              <a:stCxn id="111" idx="2"/>
              <a:endCxn id="106" idx="0"/>
            </p:cNvCxnSpPr>
            <p:nvPr/>
          </p:nvCxnSpPr>
          <p:spPr bwMode="auto">
            <a:xfrm>
              <a:off x="3518054" y="2482621"/>
              <a:ext cx="258300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2"/>
            <p:cNvCxnSpPr>
              <a:cxnSpLocks noChangeShapeType="1"/>
              <a:stCxn id="112" idx="2"/>
              <a:endCxn id="108" idx="0"/>
            </p:cNvCxnSpPr>
            <p:nvPr/>
          </p:nvCxnSpPr>
          <p:spPr bwMode="auto">
            <a:xfrm>
              <a:off x="4605419" y="2482621"/>
              <a:ext cx="256682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AutoShape 33"/>
            <p:cNvSpPr>
              <a:spLocks noChangeArrowheads="1"/>
            </p:cNvSpPr>
            <p:nvPr/>
          </p:nvSpPr>
          <p:spPr bwMode="auto">
            <a:xfrm>
              <a:off x="1699852" y="1219200"/>
              <a:ext cx="2483556" cy="21919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cxnSp>
          <p:nvCxnSpPr>
            <p:cNvPr id="99" name="AutoShape 34"/>
            <p:cNvCxnSpPr>
              <a:cxnSpLocks noChangeShapeType="1"/>
              <a:stCxn id="88" idx="0"/>
              <a:endCxn id="98" idx="2"/>
            </p:cNvCxnSpPr>
            <p:nvPr/>
          </p:nvCxnSpPr>
          <p:spPr bwMode="auto">
            <a:xfrm flipV="1">
              <a:off x="1811418" y="1438398"/>
              <a:ext cx="1130212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5"/>
            <p:cNvCxnSpPr>
              <a:cxnSpLocks noChangeShapeType="1"/>
              <a:stCxn id="89" idx="0"/>
              <a:endCxn id="98" idx="2"/>
            </p:cNvCxnSpPr>
            <p:nvPr/>
          </p:nvCxnSpPr>
          <p:spPr bwMode="auto">
            <a:xfrm flipH="1" flipV="1">
              <a:off x="2941630" y="1438398"/>
              <a:ext cx="1120510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zh-TW" dirty="0"/>
              <a:t>The Tree Proof</a:t>
            </a:r>
            <a:endParaRPr lang="en-US" altLang="zh-TW" dirty="0" smtClean="0"/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1672" y="4648199"/>
            <a:ext cx="8229600" cy="1806347"/>
          </a:xfrm>
        </p:spPr>
        <p:txBody>
          <a:bodyPr/>
          <a:lstStyle/>
          <a:p>
            <a:pPr eaLnBrk="1" hangingPunct="1"/>
            <a:r>
              <a:rPr lang="en-US" altLang="zh-TW" sz="2000" dirty="0" smtClean="0"/>
              <a:t>The height </a:t>
            </a:r>
            <a:r>
              <a:rPr lang="en-US" altLang="zh-TW" sz="2000" b="1" i="1" dirty="0" smtClean="0">
                <a:latin typeface="Times New Roman" pitchFamily="18" charset="0"/>
              </a:rPr>
              <a:t>h</a:t>
            </a:r>
            <a:r>
              <a:rPr lang="en-US" altLang="zh-TW" sz="2000" dirty="0" smtClean="0"/>
              <a:t> of the merge-sort tree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dirty="0" err="1" smtClean="0">
                <a:latin typeface="Times New Roman" pitchFamily="18" charset="0"/>
              </a:rPr>
              <a:t>lg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/>
            <a:r>
              <a:rPr lang="en-US" altLang="zh-TW" sz="1800" dirty="0" smtClean="0"/>
              <a:t>at each recursive call we divide </a:t>
            </a:r>
            <a:r>
              <a:rPr lang="en-US" altLang="zh-TW" sz="1800" dirty="0"/>
              <a:t>the sequence in half, </a:t>
            </a:r>
            <a:endParaRPr lang="en-US" altLang="zh-TW" sz="180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zh-TW" sz="2000" dirty="0" smtClean="0"/>
              <a:t>The work done at each level</a:t>
            </a:r>
            <a:r>
              <a:rPr lang="en-US" altLang="zh-TW" sz="2000" b="1" i="1" dirty="0" smtClean="0">
                <a:latin typeface="Times New Roman" pitchFamily="18" charset="0"/>
              </a:rPr>
              <a:t> </a:t>
            </a:r>
            <a:r>
              <a:rPr lang="en-US" altLang="zh-TW" sz="2000" dirty="0" smtClean="0"/>
              <a:t>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 eaLnBrk="1" hangingPunct="1"/>
            <a:r>
              <a:rPr lang="en-US" altLang="zh-TW" sz="1800" dirty="0" smtClean="0"/>
              <a:t>At level </a:t>
            </a:r>
            <a:r>
              <a:rPr lang="en-US" altLang="zh-TW" sz="1800" i="1" dirty="0" err="1" smtClean="0"/>
              <a:t>i</a:t>
            </a:r>
            <a:r>
              <a:rPr lang="en-US" altLang="zh-TW" sz="1800" dirty="0" smtClean="0"/>
              <a:t>, we partition and merge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sequences of size </a:t>
            </a:r>
            <a:r>
              <a:rPr lang="en-US" altLang="zh-TW" sz="1800" b="1" i="1" dirty="0" smtClean="0">
                <a:latin typeface="Times New Roman" pitchFamily="18" charset="0"/>
              </a:rPr>
              <a:t>n </a:t>
            </a:r>
            <a:r>
              <a:rPr lang="en-US" altLang="zh-TW" sz="1800" b="1" dirty="0" smtClean="0">
                <a:latin typeface="Symbol" pitchFamily="18" charset="2"/>
              </a:rPr>
              <a:t>/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</a:t>
            </a:r>
          </a:p>
          <a:p>
            <a:pPr eaLnBrk="1" hangingPunct="1"/>
            <a:r>
              <a:rPr lang="en-US" altLang="zh-TW" sz="2000" dirty="0" smtClean="0"/>
              <a:t>Thus, the total running time of merge-sort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</a:rPr>
              <a:t>lg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07390" y="6096000"/>
            <a:ext cx="6731610" cy="533400"/>
          </a:xfrm>
          <a:prstGeom prst="round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638799" y="1218673"/>
            <a:ext cx="32733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n</a:t>
            </a:r>
            <a:endParaRPr lang="en-US" sz="2000" b="1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2684072" y="1159522"/>
            <a:ext cx="572593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T(</a:t>
            </a:r>
            <a:r>
              <a:rPr lang="en-US" sz="1600" b="1" i="1" dirty="0" smtClean="0"/>
              <a:t>n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526036" y="1706875"/>
            <a:ext cx="59503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T(</a:t>
            </a:r>
            <a:r>
              <a:rPr lang="en-US" sz="1200" b="1" i="1" dirty="0" smtClean="0"/>
              <a:t>n/2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733068" y="1696420"/>
            <a:ext cx="59503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T(</a:t>
            </a:r>
            <a:r>
              <a:rPr lang="en-US" sz="1200" b="1" i="1" dirty="0" smtClean="0"/>
              <a:t>n/2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5657601" y="1619754"/>
            <a:ext cx="103425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+ 2(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/2)</a:t>
            </a:r>
            <a:endParaRPr lang="en-US" sz="2000" b="1" i="1" dirty="0"/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499853" y="1219604"/>
            <a:ext cx="7537" cy="2807976"/>
          </a:xfrm>
          <a:prstGeom prst="straightConnector1">
            <a:avLst/>
          </a:prstGeom>
          <a:ln w="539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04740" y="1780996"/>
            <a:ext cx="59022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lg</a:t>
            </a:r>
            <a:r>
              <a:rPr lang="en-US" sz="2000" dirty="0" smtClean="0"/>
              <a:t> </a:t>
            </a:r>
            <a:r>
              <a:rPr lang="en-US" sz="2000" b="1" i="1" dirty="0" smtClean="0"/>
              <a:t>n</a:t>
            </a:r>
            <a:endParaRPr lang="en-US" sz="2000" b="1" i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815177" y="2879610"/>
            <a:ext cx="4221953" cy="533400"/>
          </a:xfrm>
          <a:prstGeom prst="round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5944362" y="1218673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5638799" y="2019864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5896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130"/>
          <p:cNvSpPr txBox="1"/>
          <p:nvPr/>
        </p:nvSpPr>
        <p:spPr>
          <a:xfrm>
            <a:off x="5638800" y="2377659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5966133" y="1619754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grpSp>
        <p:nvGrpSpPr>
          <p:cNvPr id="81" name="Group 80"/>
          <p:cNvGrpSpPr/>
          <p:nvPr/>
        </p:nvGrpSpPr>
        <p:grpSpPr>
          <a:xfrm>
            <a:off x="846130" y="1219200"/>
            <a:ext cx="4191000" cy="2808380"/>
            <a:chOff x="846130" y="1219200"/>
            <a:chExt cx="4191000" cy="2808380"/>
          </a:xfrm>
        </p:grpSpPr>
        <p:cxnSp>
          <p:nvCxnSpPr>
            <p:cNvPr id="82" name="AutoShape 5"/>
            <p:cNvCxnSpPr>
              <a:cxnSpLocks noChangeShapeType="1"/>
              <a:stCxn id="109" idx="0"/>
              <a:endCxn id="88" idx="2"/>
            </p:cNvCxnSpPr>
            <p:nvPr/>
          </p:nvCxnSpPr>
          <p:spPr bwMode="auto">
            <a:xfrm flipV="1">
              <a:off x="1267332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6"/>
            <p:cNvCxnSpPr>
              <a:cxnSpLocks noChangeShapeType="1"/>
              <a:stCxn id="110" idx="0"/>
              <a:endCxn id="88" idx="2"/>
            </p:cNvCxnSpPr>
            <p:nvPr/>
          </p:nvCxnSpPr>
          <p:spPr bwMode="auto">
            <a:xfrm flipH="1" flipV="1">
              <a:off x="1811418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7"/>
            <p:cNvCxnSpPr>
              <a:cxnSpLocks noChangeShapeType="1"/>
              <a:stCxn id="101" idx="0"/>
              <a:endCxn id="109" idx="2"/>
            </p:cNvCxnSpPr>
            <p:nvPr/>
          </p:nvCxnSpPr>
          <p:spPr bwMode="auto">
            <a:xfrm flipV="1">
              <a:off x="1029648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8"/>
            <p:cNvCxnSpPr>
              <a:cxnSpLocks noChangeShapeType="1"/>
              <a:stCxn id="103" idx="0"/>
              <a:endCxn id="110" idx="2"/>
            </p:cNvCxnSpPr>
            <p:nvPr/>
          </p:nvCxnSpPr>
          <p:spPr bwMode="auto">
            <a:xfrm flipV="1">
              <a:off x="2110140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9"/>
            <p:cNvCxnSpPr>
              <a:cxnSpLocks noChangeShapeType="1"/>
              <a:stCxn id="109" idx="2"/>
              <a:endCxn id="102" idx="0"/>
            </p:cNvCxnSpPr>
            <p:nvPr/>
          </p:nvCxnSpPr>
          <p:spPr bwMode="auto">
            <a:xfrm>
              <a:off x="1267332" y="2482621"/>
              <a:ext cx="258299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10"/>
            <p:cNvCxnSpPr>
              <a:cxnSpLocks noChangeShapeType="1"/>
              <a:stCxn id="110" idx="2"/>
              <a:endCxn id="104" idx="0"/>
            </p:cNvCxnSpPr>
            <p:nvPr/>
          </p:nvCxnSpPr>
          <p:spPr bwMode="auto">
            <a:xfrm>
              <a:off x="2354697" y="2482621"/>
              <a:ext cx="256681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AutoShape 11"/>
            <p:cNvSpPr>
              <a:spLocks noChangeArrowheads="1"/>
            </p:cNvSpPr>
            <p:nvPr/>
          </p:nvSpPr>
          <p:spPr bwMode="auto">
            <a:xfrm>
              <a:off x="1159000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89" name="AutoShape 12"/>
            <p:cNvSpPr>
              <a:spLocks noChangeArrowheads="1"/>
            </p:cNvSpPr>
            <p:nvPr/>
          </p:nvSpPr>
          <p:spPr bwMode="auto">
            <a:xfrm>
              <a:off x="3409722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grpSp>
          <p:nvGrpSpPr>
            <p:cNvPr id="90" name="Group 13"/>
            <p:cNvGrpSpPr>
              <a:grpSpLocks/>
            </p:cNvGrpSpPr>
            <p:nvPr/>
          </p:nvGrpSpPr>
          <p:grpSpPr bwMode="auto">
            <a:xfrm>
              <a:off x="914040" y="2265041"/>
              <a:ext cx="4072158" cy="217580"/>
              <a:chOff x="468" y="3168"/>
              <a:chExt cx="5037" cy="269"/>
            </a:xfrm>
          </p:grpSpPr>
          <p:sp>
            <p:nvSpPr>
              <p:cNvPr id="109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0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1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2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1" name="Group 18"/>
            <p:cNvGrpSpPr>
              <a:grpSpLocks/>
            </p:cNvGrpSpPr>
            <p:nvPr/>
          </p:nvGrpSpPr>
          <p:grpSpPr bwMode="auto">
            <a:xfrm>
              <a:off x="846130" y="3810000"/>
              <a:ext cx="4191000" cy="217580"/>
              <a:chOff x="384" y="3571"/>
              <a:chExt cx="5184" cy="269"/>
            </a:xfrm>
          </p:grpSpPr>
          <p:sp>
            <p:nvSpPr>
              <p:cNvPr id="101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2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3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4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5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6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7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8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92" name="AutoShape 27"/>
            <p:cNvCxnSpPr>
              <a:cxnSpLocks noChangeShapeType="1"/>
              <a:stCxn id="111" idx="0"/>
              <a:endCxn id="89" idx="2"/>
            </p:cNvCxnSpPr>
            <p:nvPr/>
          </p:nvCxnSpPr>
          <p:spPr bwMode="auto">
            <a:xfrm flipV="1">
              <a:off x="3518054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8"/>
            <p:cNvCxnSpPr>
              <a:cxnSpLocks noChangeShapeType="1"/>
              <a:stCxn id="112" idx="0"/>
              <a:endCxn id="89" idx="2"/>
            </p:cNvCxnSpPr>
            <p:nvPr/>
          </p:nvCxnSpPr>
          <p:spPr bwMode="auto">
            <a:xfrm flipH="1" flipV="1">
              <a:off x="4062140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9"/>
            <p:cNvCxnSpPr>
              <a:cxnSpLocks noChangeShapeType="1"/>
              <a:stCxn id="105" idx="0"/>
              <a:endCxn id="111" idx="2"/>
            </p:cNvCxnSpPr>
            <p:nvPr/>
          </p:nvCxnSpPr>
          <p:spPr bwMode="auto">
            <a:xfrm flipV="1">
              <a:off x="3280370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0"/>
            <p:cNvCxnSpPr>
              <a:cxnSpLocks noChangeShapeType="1"/>
              <a:stCxn id="107" idx="0"/>
              <a:endCxn id="112" idx="2"/>
            </p:cNvCxnSpPr>
            <p:nvPr/>
          </p:nvCxnSpPr>
          <p:spPr bwMode="auto">
            <a:xfrm flipV="1">
              <a:off x="4360862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1"/>
            <p:cNvCxnSpPr>
              <a:cxnSpLocks noChangeShapeType="1"/>
              <a:stCxn id="111" idx="2"/>
              <a:endCxn id="106" idx="0"/>
            </p:cNvCxnSpPr>
            <p:nvPr/>
          </p:nvCxnSpPr>
          <p:spPr bwMode="auto">
            <a:xfrm>
              <a:off x="3518054" y="2482621"/>
              <a:ext cx="258300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2"/>
            <p:cNvCxnSpPr>
              <a:cxnSpLocks noChangeShapeType="1"/>
              <a:stCxn id="112" idx="2"/>
              <a:endCxn id="108" idx="0"/>
            </p:cNvCxnSpPr>
            <p:nvPr/>
          </p:nvCxnSpPr>
          <p:spPr bwMode="auto">
            <a:xfrm>
              <a:off x="4605419" y="2482621"/>
              <a:ext cx="256682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AutoShape 33"/>
            <p:cNvSpPr>
              <a:spLocks noChangeArrowheads="1"/>
            </p:cNvSpPr>
            <p:nvPr/>
          </p:nvSpPr>
          <p:spPr bwMode="auto">
            <a:xfrm>
              <a:off x="1699852" y="1219200"/>
              <a:ext cx="2483556" cy="21919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cxnSp>
          <p:nvCxnSpPr>
            <p:cNvPr id="99" name="AutoShape 34"/>
            <p:cNvCxnSpPr>
              <a:cxnSpLocks noChangeShapeType="1"/>
              <a:stCxn id="88" idx="0"/>
              <a:endCxn id="98" idx="2"/>
            </p:cNvCxnSpPr>
            <p:nvPr/>
          </p:nvCxnSpPr>
          <p:spPr bwMode="auto">
            <a:xfrm flipV="1">
              <a:off x="1811418" y="1438398"/>
              <a:ext cx="1130212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5"/>
            <p:cNvCxnSpPr>
              <a:cxnSpLocks noChangeShapeType="1"/>
              <a:stCxn id="89" idx="0"/>
              <a:endCxn id="98" idx="2"/>
            </p:cNvCxnSpPr>
            <p:nvPr/>
          </p:nvCxnSpPr>
          <p:spPr bwMode="auto">
            <a:xfrm flipH="1" flipV="1">
              <a:off x="2941630" y="1438398"/>
              <a:ext cx="1120510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zh-TW" dirty="0"/>
              <a:t>The Tree Proof</a:t>
            </a:r>
            <a:endParaRPr lang="en-US" altLang="zh-TW" dirty="0" smtClean="0"/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1672" y="4648199"/>
            <a:ext cx="8229600" cy="1806347"/>
          </a:xfrm>
        </p:spPr>
        <p:txBody>
          <a:bodyPr/>
          <a:lstStyle/>
          <a:p>
            <a:pPr eaLnBrk="1" hangingPunct="1"/>
            <a:r>
              <a:rPr lang="en-US" altLang="zh-TW" sz="2000" dirty="0" smtClean="0"/>
              <a:t>The height </a:t>
            </a:r>
            <a:r>
              <a:rPr lang="en-US" altLang="zh-TW" sz="2000" b="1" i="1" dirty="0" smtClean="0">
                <a:latin typeface="Times New Roman" pitchFamily="18" charset="0"/>
              </a:rPr>
              <a:t>h</a:t>
            </a:r>
            <a:r>
              <a:rPr lang="en-US" altLang="zh-TW" sz="2000" dirty="0" smtClean="0"/>
              <a:t> of the merge-sort tree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dirty="0" err="1" smtClean="0">
                <a:latin typeface="Times New Roman" pitchFamily="18" charset="0"/>
              </a:rPr>
              <a:t>lg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/>
            <a:r>
              <a:rPr lang="en-US" altLang="zh-TW" sz="1800" dirty="0" smtClean="0"/>
              <a:t>at each recursive call we divide </a:t>
            </a:r>
            <a:r>
              <a:rPr lang="en-US" altLang="zh-TW" sz="1800" dirty="0"/>
              <a:t>the sequence in half, </a:t>
            </a:r>
            <a:endParaRPr lang="en-US" altLang="zh-TW" sz="180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zh-TW" sz="2000" dirty="0" smtClean="0"/>
              <a:t>The work done at each level</a:t>
            </a:r>
            <a:r>
              <a:rPr lang="en-US" altLang="zh-TW" sz="2000" b="1" i="1" dirty="0" smtClean="0">
                <a:latin typeface="Times New Roman" pitchFamily="18" charset="0"/>
              </a:rPr>
              <a:t> </a:t>
            </a:r>
            <a:r>
              <a:rPr lang="en-US" altLang="zh-TW" sz="2000" dirty="0" smtClean="0"/>
              <a:t>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 eaLnBrk="1" hangingPunct="1"/>
            <a:r>
              <a:rPr lang="en-US" altLang="zh-TW" sz="1800" dirty="0" smtClean="0"/>
              <a:t>At level </a:t>
            </a:r>
            <a:r>
              <a:rPr lang="en-US" altLang="zh-TW" sz="1800" i="1" dirty="0" err="1" smtClean="0"/>
              <a:t>i</a:t>
            </a:r>
            <a:r>
              <a:rPr lang="en-US" altLang="zh-TW" sz="1800" dirty="0" smtClean="0"/>
              <a:t>, we partition and merge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sequences of size </a:t>
            </a:r>
            <a:r>
              <a:rPr lang="en-US" altLang="zh-TW" sz="1800" b="1" i="1" dirty="0" smtClean="0">
                <a:latin typeface="Times New Roman" pitchFamily="18" charset="0"/>
              </a:rPr>
              <a:t>n </a:t>
            </a:r>
            <a:r>
              <a:rPr lang="en-US" altLang="zh-TW" sz="1800" b="1" dirty="0" smtClean="0">
                <a:latin typeface="Symbol" pitchFamily="18" charset="2"/>
              </a:rPr>
              <a:t>/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</a:t>
            </a:r>
          </a:p>
          <a:p>
            <a:pPr eaLnBrk="1" hangingPunct="1"/>
            <a:r>
              <a:rPr lang="en-US" altLang="zh-TW" sz="2000" dirty="0" smtClean="0"/>
              <a:t>Thus, the total running time of merge-sort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</a:rPr>
              <a:t>lg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07390" y="6096000"/>
            <a:ext cx="6731610" cy="533400"/>
          </a:xfrm>
          <a:prstGeom prst="round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638799" y="1218673"/>
            <a:ext cx="32733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n</a:t>
            </a:r>
            <a:endParaRPr lang="en-US" sz="2000" b="1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2684072" y="1159522"/>
            <a:ext cx="572593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T(</a:t>
            </a:r>
            <a:r>
              <a:rPr lang="en-US" sz="1600" b="1" i="1" dirty="0" smtClean="0"/>
              <a:t>n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526036" y="1706875"/>
            <a:ext cx="59503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T(</a:t>
            </a:r>
            <a:r>
              <a:rPr lang="en-US" sz="1200" b="1" i="1" dirty="0" smtClean="0"/>
              <a:t>n/2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733068" y="1696420"/>
            <a:ext cx="59503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T(</a:t>
            </a:r>
            <a:r>
              <a:rPr lang="en-US" sz="1200" b="1" i="1" dirty="0" smtClean="0"/>
              <a:t>n/2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982538" y="2219919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2057178" y="2234369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3256665" y="2265041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336897" y="2235331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5657601" y="1619754"/>
            <a:ext cx="103425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+ 2(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/2)</a:t>
            </a:r>
            <a:endParaRPr lang="en-US" sz="2000" b="1" i="1" dirty="0"/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499853" y="1219604"/>
            <a:ext cx="7537" cy="2807976"/>
          </a:xfrm>
          <a:prstGeom prst="straightConnector1">
            <a:avLst/>
          </a:prstGeom>
          <a:ln w="539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04740" y="1780996"/>
            <a:ext cx="59022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lg</a:t>
            </a:r>
            <a:r>
              <a:rPr lang="en-US" sz="2000" dirty="0" smtClean="0"/>
              <a:t> </a:t>
            </a:r>
            <a:r>
              <a:rPr lang="en-US" sz="2000" b="1" i="1" dirty="0" smtClean="0"/>
              <a:t>n</a:t>
            </a:r>
            <a:endParaRPr lang="en-US" sz="2000" b="1" i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815177" y="2879610"/>
            <a:ext cx="4221953" cy="533400"/>
          </a:xfrm>
          <a:prstGeom prst="round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5886302" y="2423537"/>
            <a:ext cx="26962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:</a:t>
            </a:r>
            <a:endParaRPr lang="en-US" sz="2000" b="1" i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5944362" y="1218673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5638799" y="2019864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5944361" y="2064986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sp>
        <p:nvSpPr>
          <p:cNvPr id="73" name="TextBox 72"/>
          <p:cNvSpPr txBox="1"/>
          <p:nvPr/>
        </p:nvSpPr>
        <p:spPr>
          <a:xfrm>
            <a:off x="5657601" y="2081419"/>
            <a:ext cx="103425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+ 4(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/4)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1621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3"/>
          <p:cNvSpPr txBox="1"/>
          <p:nvPr/>
        </p:nvSpPr>
        <p:spPr>
          <a:xfrm>
            <a:off x="5641769" y="3358165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5638800" y="3069365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41769" y="2777769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= n</a:t>
            </a:r>
            <a:endParaRPr lang="en-US" sz="2000" b="1" i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5638800" y="2377659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5966133" y="1619754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grpSp>
        <p:nvGrpSpPr>
          <p:cNvPr id="81" name="Group 80"/>
          <p:cNvGrpSpPr/>
          <p:nvPr/>
        </p:nvGrpSpPr>
        <p:grpSpPr>
          <a:xfrm>
            <a:off x="846130" y="1219200"/>
            <a:ext cx="4191000" cy="2808380"/>
            <a:chOff x="846130" y="1219200"/>
            <a:chExt cx="4191000" cy="2808380"/>
          </a:xfrm>
        </p:grpSpPr>
        <p:cxnSp>
          <p:nvCxnSpPr>
            <p:cNvPr id="82" name="AutoShape 5"/>
            <p:cNvCxnSpPr>
              <a:cxnSpLocks noChangeShapeType="1"/>
              <a:stCxn id="109" idx="0"/>
              <a:endCxn id="88" idx="2"/>
            </p:cNvCxnSpPr>
            <p:nvPr/>
          </p:nvCxnSpPr>
          <p:spPr bwMode="auto">
            <a:xfrm flipV="1">
              <a:off x="1267332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6"/>
            <p:cNvCxnSpPr>
              <a:cxnSpLocks noChangeShapeType="1"/>
              <a:stCxn id="110" idx="0"/>
              <a:endCxn id="88" idx="2"/>
            </p:cNvCxnSpPr>
            <p:nvPr/>
          </p:nvCxnSpPr>
          <p:spPr bwMode="auto">
            <a:xfrm flipH="1" flipV="1">
              <a:off x="1811418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7"/>
            <p:cNvCxnSpPr>
              <a:cxnSpLocks noChangeShapeType="1"/>
              <a:stCxn id="101" idx="0"/>
              <a:endCxn id="109" idx="2"/>
            </p:cNvCxnSpPr>
            <p:nvPr/>
          </p:nvCxnSpPr>
          <p:spPr bwMode="auto">
            <a:xfrm flipV="1">
              <a:off x="1029648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8"/>
            <p:cNvCxnSpPr>
              <a:cxnSpLocks noChangeShapeType="1"/>
              <a:stCxn id="103" idx="0"/>
              <a:endCxn id="110" idx="2"/>
            </p:cNvCxnSpPr>
            <p:nvPr/>
          </p:nvCxnSpPr>
          <p:spPr bwMode="auto">
            <a:xfrm flipV="1">
              <a:off x="2110140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9"/>
            <p:cNvCxnSpPr>
              <a:cxnSpLocks noChangeShapeType="1"/>
              <a:stCxn id="109" idx="2"/>
              <a:endCxn id="102" idx="0"/>
            </p:cNvCxnSpPr>
            <p:nvPr/>
          </p:nvCxnSpPr>
          <p:spPr bwMode="auto">
            <a:xfrm>
              <a:off x="1267332" y="2482621"/>
              <a:ext cx="258299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10"/>
            <p:cNvCxnSpPr>
              <a:cxnSpLocks noChangeShapeType="1"/>
              <a:stCxn id="110" idx="2"/>
              <a:endCxn id="104" idx="0"/>
            </p:cNvCxnSpPr>
            <p:nvPr/>
          </p:nvCxnSpPr>
          <p:spPr bwMode="auto">
            <a:xfrm>
              <a:off x="2354697" y="2482621"/>
              <a:ext cx="256681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AutoShape 11"/>
            <p:cNvSpPr>
              <a:spLocks noChangeArrowheads="1"/>
            </p:cNvSpPr>
            <p:nvPr/>
          </p:nvSpPr>
          <p:spPr bwMode="auto">
            <a:xfrm>
              <a:off x="1159000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89" name="AutoShape 12"/>
            <p:cNvSpPr>
              <a:spLocks noChangeArrowheads="1"/>
            </p:cNvSpPr>
            <p:nvPr/>
          </p:nvSpPr>
          <p:spPr bwMode="auto">
            <a:xfrm>
              <a:off x="3409722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grpSp>
          <p:nvGrpSpPr>
            <p:cNvPr id="90" name="Group 13"/>
            <p:cNvGrpSpPr>
              <a:grpSpLocks/>
            </p:cNvGrpSpPr>
            <p:nvPr/>
          </p:nvGrpSpPr>
          <p:grpSpPr bwMode="auto">
            <a:xfrm>
              <a:off x="914040" y="2265041"/>
              <a:ext cx="4072158" cy="217580"/>
              <a:chOff x="468" y="3168"/>
              <a:chExt cx="5037" cy="269"/>
            </a:xfrm>
          </p:grpSpPr>
          <p:sp>
            <p:nvSpPr>
              <p:cNvPr id="109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0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1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2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1" name="Group 18"/>
            <p:cNvGrpSpPr>
              <a:grpSpLocks/>
            </p:cNvGrpSpPr>
            <p:nvPr/>
          </p:nvGrpSpPr>
          <p:grpSpPr bwMode="auto">
            <a:xfrm>
              <a:off x="846130" y="3810000"/>
              <a:ext cx="4191000" cy="217580"/>
              <a:chOff x="384" y="3571"/>
              <a:chExt cx="5184" cy="269"/>
            </a:xfrm>
          </p:grpSpPr>
          <p:sp>
            <p:nvSpPr>
              <p:cNvPr id="101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2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3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4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5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6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7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8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92" name="AutoShape 27"/>
            <p:cNvCxnSpPr>
              <a:cxnSpLocks noChangeShapeType="1"/>
              <a:stCxn id="111" idx="0"/>
              <a:endCxn id="89" idx="2"/>
            </p:cNvCxnSpPr>
            <p:nvPr/>
          </p:nvCxnSpPr>
          <p:spPr bwMode="auto">
            <a:xfrm flipV="1">
              <a:off x="3518054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8"/>
            <p:cNvCxnSpPr>
              <a:cxnSpLocks noChangeShapeType="1"/>
              <a:stCxn id="112" idx="0"/>
              <a:endCxn id="89" idx="2"/>
            </p:cNvCxnSpPr>
            <p:nvPr/>
          </p:nvCxnSpPr>
          <p:spPr bwMode="auto">
            <a:xfrm flipH="1" flipV="1">
              <a:off x="4062140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9"/>
            <p:cNvCxnSpPr>
              <a:cxnSpLocks noChangeShapeType="1"/>
              <a:stCxn id="105" idx="0"/>
              <a:endCxn id="111" idx="2"/>
            </p:cNvCxnSpPr>
            <p:nvPr/>
          </p:nvCxnSpPr>
          <p:spPr bwMode="auto">
            <a:xfrm flipV="1">
              <a:off x="3280370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0"/>
            <p:cNvCxnSpPr>
              <a:cxnSpLocks noChangeShapeType="1"/>
              <a:stCxn id="107" idx="0"/>
              <a:endCxn id="112" idx="2"/>
            </p:cNvCxnSpPr>
            <p:nvPr/>
          </p:nvCxnSpPr>
          <p:spPr bwMode="auto">
            <a:xfrm flipV="1">
              <a:off x="4360862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1"/>
            <p:cNvCxnSpPr>
              <a:cxnSpLocks noChangeShapeType="1"/>
              <a:stCxn id="111" idx="2"/>
              <a:endCxn id="106" idx="0"/>
            </p:cNvCxnSpPr>
            <p:nvPr/>
          </p:nvCxnSpPr>
          <p:spPr bwMode="auto">
            <a:xfrm>
              <a:off x="3518054" y="2482621"/>
              <a:ext cx="258300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2"/>
            <p:cNvCxnSpPr>
              <a:cxnSpLocks noChangeShapeType="1"/>
              <a:stCxn id="112" idx="2"/>
              <a:endCxn id="108" idx="0"/>
            </p:cNvCxnSpPr>
            <p:nvPr/>
          </p:nvCxnSpPr>
          <p:spPr bwMode="auto">
            <a:xfrm>
              <a:off x="4605419" y="2482621"/>
              <a:ext cx="256682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AutoShape 33"/>
            <p:cNvSpPr>
              <a:spLocks noChangeArrowheads="1"/>
            </p:cNvSpPr>
            <p:nvPr/>
          </p:nvSpPr>
          <p:spPr bwMode="auto">
            <a:xfrm>
              <a:off x="1699852" y="1219200"/>
              <a:ext cx="2483556" cy="21919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cxnSp>
          <p:nvCxnSpPr>
            <p:cNvPr id="99" name="AutoShape 34"/>
            <p:cNvCxnSpPr>
              <a:cxnSpLocks noChangeShapeType="1"/>
              <a:stCxn id="88" idx="0"/>
              <a:endCxn id="98" idx="2"/>
            </p:cNvCxnSpPr>
            <p:nvPr/>
          </p:nvCxnSpPr>
          <p:spPr bwMode="auto">
            <a:xfrm flipV="1">
              <a:off x="1811418" y="1438398"/>
              <a:ext cx="1130212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5"/>
            <p:cNvCxnSpPr>
              <a:cxnSpLocks noChangeShapeType="1"/>
              <a:stCxn id="89" idx="0"/>
              <a:endCxn id="98" idx="2"/>
            </p:cNvCxnSpPr>
            <p:nvPr/>
          </p:nvCxnSpPr>
          <p:spPr bwMode="auto">
            <a:xfrm flipH="1" flipV="1">
              <a:off x="2941630" y="1438398"/>
              <a:ext cx="1120510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zh-TW" dirty="0"/>
              <a:t>The Tree Proof</a:t>
            </a:r>
            <a:endParaRPr lang="en-US" altLang="zh-TW" dirty="0" smtClean="0"/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1672" y="4648199"/>
            <a:ext cx="8229600" cy="1806347"/>
          </a:xfrm>
        </p:spPr>
        <p:txBody>
          <a:bodyPr/>
          <a:lstStyle/>
          <a:p>
            <a:pPr eaLnBrk="1" hangingPunct="1"/>
            <a:r>
              <a:rPr lang="en-US" altLang="zh-TW" sz="2000" dirty="0" smtClean="0"/>
              <a:t>The height </a:t>
            </a:r>
            <a:r>
              <a:rPr lang="en-US" altLang="zh-TW" sz="2000" b="1" i="1" dirty="0" smtClean="0">
                <a:latin typeface="Times New Roman" pitchFamily="18" charset="0"/>
              </a:rPr>
              <a:t>h</a:t>
            </a:r>
            <a:r>
              <a:rPr lang="en-US" altLang="zh-TW" sz="2000" dirty="0" smtClean="0"/>
              <a:t> of the merge-sort tree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dirty="0" err="1" smtClean="0">
                <a:latin typeface="Times New Roman" pitchFamily="18" charset="0"/>
              </a:rPr>
              <a:t>lg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/>
            <a:r>
              <a:rPr lang="en-US" altLang="zh-TW" sz="1800" dirty="0" smtClean="0"/>
              <a:t>at each recursive call we divide </a:t>
            </a:r>
            <a:r>
              <a:rPr lang="en-US" altLang="zh-TW" sz="1800" dirty="0"/>
              <a:t>the sequence in half, </a:t>
            </a:r>
            <a:endParaRPr lang="en-US" altLang="zh-TW" sz="180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zh-TW" sz="2000" dirty="0" smtClean="0"/>
              <a:t>The work done at each level</a:t>
            </a:r>
            <a:r>
              <a:rPr lang="en-US" altLang="zh-TW" sz="2000" b="1" i="1" dirty="0" smtClean="0">
                <a:latin typeface="Times New Roman" pitchFamily="18" charset="0"/>
              </a:rPr>
              <a:t> </a:t>
            </a:r>
            <a:r>
              <a:rPr lang="en-US" altLang="zh-TW" sz="2000" dirty="0" smtClean="0"/>
              <a:t>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 eaLnBrk="1" hangingPunct="1"/>
            <a:r>
              <a:rPr lang="en-US" altLang="zh-TW" sz="1800" dirty="0" smtClean="0"/>
              <a:t>At level </a:t>
            </a:r>
            <a:r>
              <a:rPr lang="en-US" altLang="zh-TW" sz="1800" i="1" dirty="0" err="1" smtClean="0"/>
              <a:t>i</a:t>
            </a:r>
            <a:r>
              <a:rPr lang="en-US" altLang="zh-TW" sz="1800" dirty="0" smtClean="0"/>
              <a:t>, we partition and merge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sequences of size </a:t>
            </a:r>
            <a:r>
              <a:rPr lang="en-US" altLang="zh-TW" sz="1800" b="1" i="1" dirty="0" smtClean="0">
                <a:latin typeface="Times New Roman" pitchFamily="18" charset="0"/>
              </a:rPr>
              <a:t>n </a:t>
            </a:r>
            <a:r>
              <a:rPr lang="en-US" altLang="zh-TW" sz="1800" b="1" dirty="0" smtClean="0">
                <a:latin typeface="Symbol" pitchFamily="18" charset="2"/>
              </a:rPr>
              <a:t>/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</a:t>
            </a:r>
          </a:p>
          <a:p>
            <a:pPr eaLnBrk="1" hangingPunct="1"/>
            <a:r>
              <a:rPr lang="en-US" altLang="zh-TW" sz="2000" dirty="0" smtClean="0"/>
              <a:t>Thus, the total running time of merge-sort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</a:rPr>
              <a:t>lg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07390" y="6096000"/>
            <a:ext cx="6731610" cy="533400"/>
          </a:xfrm>
          <a:prstGeom prst="round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638799" y="1218673"/>
            <a:ext cx="32733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n</a:t>
            </a:r>
            <a:endParaRPr lang="en-US" sz="2000" b="1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2684072" y="1159522"/>
            <a:ext cx="572593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T(</a:t>
            </a:r>
            <a:r>
              <a:rPr lang="en-US" sz="1600" b="1" i="1" dirty="0" smtClean="0"/>
              <a:t>n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526036" y="1706875"/>
            <a:ext cx="59503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T(</a:t>
            </a:r>
            <a:r>
              <a:rPr lang="en-US" sz="1200" b="1" i="1" dirty="0" smtClean="0"/>
              <a:t>n/2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733068" y="1696420"/>
            <a:ext cx="59503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T(</a:t>
            </a:r>
            <a:r>
              <a:rPr lang="en-US" sz="1200" b="1" i="1" dirty="0" smtClean="0"/>
              <a:t>n/2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982538" y="2219919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2057178" y="2234369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3256665" y="2265041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336897" y="2235331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5657601" y="1619754"/>
            <a:ext cx="103425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+ 2(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/2)</a:t>
            </a:r>
            <a:endParaRPr lang="en-US" sz="2000" b="1" i="1" dirty="0"/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499853" y="1219604"/>
            <a:ext cx="7537" cy="2807976"/>
          </a:xfrm>
          <a:prstGeom prst="straightConnector1">
            <a:avLst/>
          </a:prstGeom>
          <a:ln w="539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04740" y="1780996"/>
            <a:ext cx="59022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lg</a:t>
            </a:r>
            <a:r>
              <a:rPr lang="en-US" sz="2000" dirty="0" smtClean="0"/>
              <a:t> </a:t>
            </a:r>
            <a:r>
              <a:rPr lang="en-US" sz="2000" b="1" i="1" dirty="0" smtClean="0"/>
              <a:t>n</a:t>
            </a:r>
            <a:endParaRPr lang="en-US" sz="2000" b="1" i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815177" y="2879610"/>
            <a:ext cx="4221953" cy="533400"/>
          </a:xfrm>
          <a:prstGeom prst="round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2498123" y="2977033"/>
            <a:ext cx="944489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T(</a:t>
            </a:r>
            <a:r>
              <a:rPr lang="en-US" sz="1600" b="1" i="1" dirty="0" smtClean="0"/>
              <a:t>n</a:t>
            </a:r>
            <a:r>
              <a:rPr lang="en-US" sz="1600" b="1" dirty="0" smtClean="0"/>
              <a:t> / 2</a:t>
            </a:r>
            <a:r>
              <a:rPr lang="en-US" sz="1600" b="1" baseline="30000" dirty="0" smtClean="0"/>
              <a:t>k 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5886302" y="2423537"/>
            <a:ext cx="26962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:</a:t>
            </a:r>
            <a:endParaRPr lang="en-US" sz="2000" b="1" i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5638800" y="2776978"/>
            <a:ext cx="122341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+ 2</a:t>
            </a:r>
            <a:r>
              <a:rPr lang="en-US" sz="2000" b="1" baseline="30000" dirty="0" smtClean="0"/>
              <a:t>k</a:t>
            </a:r>
            <a:r>
              <a:rPr lang="en-US" sz="2000" b="1" dirty="0" smtClean="0"/>
              <a:t>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/2</a:t>
            </a:r>
            <a:r>
              <a:rPr lang="en-US" sz="2000" b="1" baseline="30000" dirty="0" smtClean="0"/>
              <a:t>k</a:t>
            </a:r>
            <a:r>
              <a:rPr lang="en-US" sz="2000" b="1" dirty="0" smtClean="0"/>
              <a:t>)</a:t>
            </a:r>
            <a:endParaRPr lang="en-US" sz="2000" b="1" i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5886302" y="3115532"/>
            <a:ext cx="26962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:</a:t>
            </a:r>
            <a:br>
              <a:rPr lang="en-US" sz="2000" b="1" dirty="0" smtClean="0"/>
            </a:br>
            <a:r>
              <a:rPr lang="en-US" sz="2000" b="1" dirty="0" smtClean="0"/>
              <a:t>:</a:t>
            </a:r>
            <a:endParaRPr lang="en-US" sz="2000" b="1" i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5944362" y="1218673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5638799" y="2019864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5944361" y="2064986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sp>
        <p:nvSpPr>
          <p:cNvPr id="73" name="TextBox 72"/>
          <p:cNvSpPr txBox="1"/>
          <p:nvPr/>
        </p:nvSpPr>
        <p:spPr>
          <a:xfrm>
            <a:off x="5657601" y="2081419"/>
            <a:ext cx="103425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+ 4(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/4)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1621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34"/>
          <p:cNvSpPr txBox="1"/>
          <p:nvPr/>
        </p:nvSpPr>
        <p:spPr>
          <a:xfrm>
            <a:off x="5638800" y="3751588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= n</a:t>
            </a:r>
            <a:endParaRPr lang="en-US" sz="2000" b="1" i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5641769" y="3358165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5638800" y="3069365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41769" y="2777769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= n</a:t>
            </a:r>
            <a:endParaRPr lang="en-US" sz="2000" b="1" i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5638800" y="2377659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5966133" y="1619754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grpSp>
        <p:nvGrpSpPr>
          <p:cNvPr id="81" name="Group 80"/>
          <p:cNvGrpSpPr/>
          <p:nvPr/>
        </p:nvGrpSpPr>
        <p:grpSpPr>
          <a:xfrm>
            <a:off x="846130" y="1219200"/>
            <a:ext cx="4191000" cy="2808380"/>
            <a:chOff x="846130" y="1219200"/>
            <a:chExt cx="4191000" cy="2808380"/>
          </a:xfrm>
        </p:grpSpPr>
        <p:cxnSp>
          <p:nvCxnSpPr>
            <p:cNvPr id="82" name="AutoShape 5"/>
            <p:cNvCxnSpPr>
              <a:cxnSpLocks noChangeShapeType="1"/>
              <a:stCxn id="109" idx="0"/>
              <a:endCxn id="88" idx="2"/>
            </p:cNvCxnSpPr>
            <p:nvPr/>
          </p:nvCxnSpPr>
          <p:spPr bwMode="auto">
            <a:xfrm flipV="1">
              <a:off x="1267332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6"/>
            <p:cNvCxnSpPr>
              <a:cxnSpLocks noChangeShapeType="1"/>
              <a:stCxn id="110" idx="0"/>
              <a:endCxn id="88" idx="2"/>
            </p:cNvCxnSpPr>
            <p:nvPr/>
          </p:nvCxnSpPr>
          <p:spPr bwMode="auto">
            <a:xfrm flipH="1" flipV="1">
              <a:off x="1811418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7"/>
            <p:cNvCxnSpPr>
              <a:cxnSpLocks noChangeShapeType="1"/>
              <a:stCxn id="101" idx="0"/>
              <a:endCxn id="109" idx="2"/>
            </p:cNvCxnSpPr>
            <p:nvPr/>
          </p:nvCxnSpPr>
          <p:spPr bwMode="auto">
            <a:xfrm flipV="1">
              <a:off x="1029648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8"/>
            <p:cNvCxnSpPr>
              <a:cxnSpLocks noChangeShapeType="1"/>
              <a:stCxn id="103" idx="0"/>
              <a:endCxn id="110" idx="2"/>
            </p:cNvCxnSpPr>
            <p:nvPr/>
          </p:nvCxnSpPr>
          <p:spPr bwMode="auto">
            <a:xfrm flipV="1">
              <a:off x="2110140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9"/>
            <p:cNvCxnSpPr>
              <a:cxnSpLocks noChangeShapeType="1"/>
              <a:stCxn id="109" idx="2"/>
              <a:endCxn id="102" idx="0"/>
            </p:cNvCxnSpPr>
            <p:nvPr/>
          </p:nvCxnSpPr>
          <p:spPr bwMode="auto">
            <a:xfrm>
              <a:off x="1267332" y="2482621"/>
              <a:ext cx="258299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10"/>
            <p:cNvCxnSpPr>
              <a:cxnSpLocks noChangeShapeType="1"/>
              <a:stCxn id="110" idx="2"/>
              <a:endCxn id="104" idx="0"/>
            </p:cNvCxnSpPr>
            <p:nvPr/>
          </p:nvCxnSpPr>
          <p:spPr bwMode="auto">
            <a:xfrm>
              <a:off x="2354697" y="2482621"/>
              <a:ext cx="256681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AutoShape 11"/>
            <p:cNvSpPr>
              <a:spLocks noChangeArrowheads="1"/>
            </p:cNvSpPr>
            <p:nvPr/>
          </p:nvSpPr>
          <p:spPr bwMode="auto">
            <a:xfrm>
              <a:off x="1159000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89" name="AutoShape 12"/>
            <p:cNvSpPr>
              <a:spLocks noChangeArrowheads="1"/>
            </p:cNvSpPr>
            <p:nvPr/>
          </p:nvSpPr>
          <p:spPr bwMode="auto">
            <a:xfrm>
              <a:off x="3409722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grpSp>
          <p:nvGrpSpPr>
            <p:cNvPr id="90" name="Group 13"/>
            <p:cNvGrpSpPr>
              <a:grpSpLocks/>
            </p:cNvGrpSpPr>
            <p:nvPr/>
          </p:nvGrpSpPr>
          <p:grpSpPr bwMode="auto">
            <a:xfrm>
              <a:off x="914040" y="2265041"/>
              <a:ext cx="4072158" cy="217580"/>
              <a:chOff x="468" y="3168"/>
              <a:chExt cx="5037" cy="269"/>
            </a:xfrm>
          </p:grpSpPr>
          <p:sp>
            <p:nvSpPr>
              <p:cNvPr id="109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0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1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2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1" name="Group 18"/>
            <p:cNvGrpSpPr>
              <a:grpSpLocks/>
            </p:cNvGrpSpPr>
            <p:nvPr/>
          </p:nvGrpSpPr>
          <p:grpSpPr bwMode="auto">
            <a:xfrm>
              <a:off x="846130" y="3810000"/>
              <a:ext cx="4191000" cy="217580"/>
              <a:chOff x="384" y="3571"/>
              <a:chExt cx="5184" cy="269"/>
            </a:xfrm>
          </p:grpSpPr>
          <p:sp>
            <p:nvSpPr>
              <p:cNvPr id="101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2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3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4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5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6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7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8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92" name="AutoShape 27"/>
            <p:cNvCxnSpPr>
              <a:cxnSpLocks noChangeShapeType="1"/>
              <a:stCxn id="111" idx="0"/>
              <a:endCxn id="89" idx="2"/>
            </p:cNvCxnSpPr>
            <p:nvPr/>
          </p:nvCxnSpPr>
          <p:spPr bwMode="auto">
            <a:xfrm flipV="1">
              <a:off x="3518054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8"/>
            <p:cNvCxnSpPr>
              <a:cxnSpLocks noChangeShapeType="1"/>
              <a:stCxn id="112" idx="0"/>
              <a:endCxn id="89" idx="2"/>
            </p:cNvCxnSpPr>
            <p:nvPr/>
          </p:nvCxnSpPr>
          <p:spPr bwMode="auto">
            <a:xfrm flipH="1" flipV="1">
              <a:off x="4062140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9"/>
            <p:cNvCxnSpPr>
              <a:cxnSpLocks noChangeShapeType="1"/>
              <a:stCxn id="105" idx="0"/>
              <a:endCxn id="111" idx="2"/>
            </p:cNvCxnSpPr>
            <p:nvPr/>
          </p:nvCxnSpPr>
          <p:spPr bwMode="auto">
            <a:xfrm flipV="1">
              <a:off x="3280370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0"/>
            <p:cNvCxnSpPr>
              <a:cxnSpLocks noChangeShapeType="1"/>
              <a:stCxn id="107" idx="0"/>
              <a:endCxn id="112" idx="2"/>
            </p:cNvCxnSpPr>
            <p:nvPr/>
          </p:nvCxnSpPr>
          <p:spPr bwMode="auto">
            <a:xfrm flipV="1">
              <a:off x="4360862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1"/>
            <p:cNvCxnSpPr>
              <a:cxnSpLocks noChangeShapeType="1"/>
              <a:stCxn id="111" idx="2"/>
              <a:endCxn id="106" idx="0"/>
            </p:cNvCxnSpPr>
            <p:nvPr/>
          </p:nvCxnSpPr>
          <p:spPr bwMode="auto">
            <a:xfrm>
              <a:off x="3518054" y="2482621"/>
              <a:ext cx="258300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2"/>
            <p:cNvCxnSpPr>
              <a:cxnSpLocks noChangeShapeType="1"/>
              <a:stCxn id="112" idx="2"/>
              <a:endCxn id="108" idx="0"/>
            </p:cNvCxnSpPr>
            <p:nvPr/>
          </p:nvCxnSpPr>
          <p:spPr bwMode="auto">
            <a:xfrm>
              <a:off x="4605419" y="2482621"/>
              <a:ext cx="256682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AutoShape 33"/>
            <p:cNvSpPr>
              <a:spLocks noChangeArrowheads="1"/>
            </p:cNvSpPr>
            <p:nvPr/>
          </p:nvSpPr>
          <p:spPr bwMode="auto">
            <a:xfrm>
              <a:off x="1699852" y="1219200"/>
              <a:ext cx="2483556" cy="21919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cxnSp>
          <p:nvCxnSpPr>
            <p:cNvPr id="99" name="AutoShape 34"/>
            <p:cNvCxnSpPr>
              <a:cxnSpLocks noChangeShapeType="1"/>
              <a:stCxn id="88" idx="0"/>
              <a:endCxn id="98" idx="2"/>
            </p:cNvCxnSpPr>
            <p:nvPr/>
          </p:nvCxnSpPr>
          <p:spPr bwMode="auto">
            <a:xfrm flipV="1">
              <a:off x="1811418" y="1438398"/>
              <a:ext cx="1130212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5"/>
            <p:cNvCxnSpPr>
              <a:cxnSpLocks noChangeShapeType="1"/>
              <a:stCxn id="89" idx="0"/>
              <a:endCxn id="98" idx="2"/>
            </p:cNvCxnSpPr>
            <p:nvPr/>
          </p:nvCxnSpPr>
          <p:spPr bwMode="auto">
            <a:xfrm flipH="1" flipV="1">
              <a:off x="2941630" y="1438398"/>
              <a:ext cx="1120510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zh-TW" dirty="0"/>
              <a:t>The Tree Proof</a:t>
            </a:r>
            <a:endParaRPr lang="en-US" altLang="zh-TW" dirty="0" smtClean="0"/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1672" y="4648199"/>
            <a:ext cx="8229600" cy="1806347"/>
          </a:xfrm>
        </p:spPr>
        <p:txBody>
          <a:bodyPr/>
          <a:lstStyle/>
          <a:p>
            <a:pPr eaLnBrk="1" hangingPunct="1"/>
            <a:r>
              <a:rPr lang="en-US" altLang="zh-TW" sz="2000" dirty="0" smtClean="0"/>
              <a:t>The height </a:t>
            </a:r>
            <a:r>
              <a:rPr lang="en-US" altLang="zh-TW" sz="2000" b="1" i="1" dirty="0" smtClean="0">
                <a:latin typeface="Times New Roman" pitchFamily="18" charset="0"/>
              </a:rPr>
              <a:t>h</a:t>
            </a:r>
            <a:r>
              <a:rPr lang="en-US" altLang="zh-TW" sz="2000" dirty="0" smtClean="0"/>
              <a:t> of the merge-sort tree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dirty="0" err="1" smtClean="0">
                <a:latin typeface="Times New Roman" pitchFamily="18" charset="0"/>
              </a:rPr>
              <a:t>lg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/>
            <a:r>
              <a:rPr lang="en-US" altLang="zh-TW" sz="1800" dirty="0" smtClean="0"/>
              <a:t>at each recursive call we divide </a:t>
            </a:r>
            <a:r>
              <a:rPr lang="en-US" altLang="zh-TW" sz="1800" dirty="0"/>
              <a:t>the sequence in half, </a:t>
            </a:r>
            <a:endParaRPr lang="en-US" altLang="zh-TW" sz="180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zh-TW" sz="2000" dirty="0" smtClean="0"/>
              <a:t>The work done at each level</a:t>
            </a:r>
            <a:r>
              <a:rPr lang="en-US" altLang="zh-TW" sz="2000" b="1" i="1" dirty="0" smtClean="0">
                <a:latin typeface="Times New Roman" pitchFamily="18" charset="0"/>
              </a:rPr>
              <a:t> </a:t>
            </a:r>
            <a:r>
              <a:rPr lang="en-US" altLang="zh-TW" sz="2000" dirty="0" smtClean="0"/>
              <a:t>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 eaLnBrk="1" hangingPunct="1"/>
            <a:r>
              <a:rPr lang="en-US" altLang="zh-TW" sz="1800" dirty="0" smtClean="0"/>
              <a:t>At level </a:t>
            </a:r>
            <a:r>
              <a:rPr lang="en-US" altLang="zh-TW" sz="1800" i="1" dirty="0" err="1" smtClean="0"/>
              <a:t>i</a:t>
            </a:r>
            <a:r>
              <a:rPr lang="en-US" altLang="zh-TW" sz="1800" dirty="0" smtClean="0"/>
              <a:t>, we partition and merge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sequences of size </a:t>
            </a:r>
            <a:r>
              <a:rPr lang="en-US" altLang="zh-TW" sz="1800" b="1" i="1" dirty="0" smtClean="0">
                <a:latin typeface="Times New Roman" pitchFamily="18" charset="0"/>
              </a:rPr>
              <a:t>n </a:t>
            </a:r>
            <a:r>
              <a:rPr lang="en-US" altLang="zh-TW" sz="1800" b="1" dirty="0" smtClean="0">
                <a:latin typeface="Symbol" pitchFamily="18" charset="2"/>
              </a:rPr>
              <a:t>/ </a:t>
            </a:r>
            <a:r>
              <a:rPr lang="en-US" altLang="zh-TW" sz="1800" dirty="0" smtClean="0">
                <a:latin typeface="Times New Roman" pitchFamily="18" charset="0"/>
              </a:rPr>
              <a:t>2</a:t>
            </a:r>
            <a:r>
              <a:rPr lang="en-US" altLang="zh-TW" sz="1800" b="1" i="1" baseline="30000" dirty="0" smtClean="0">
                <a:latin typeface="Times New Roman" pitchFamily="18" charset="0"/>
              </a:rPr>
              <a:t>i</a:t>
            </a:r>
            <a:r>
              <a:rPr lang="en-US" altLang="zh-TW" sz="1800" dirty="0" smtClean="0"/>
              <a:t> </a:t>
            </a:r>
          </a:p>
          <a:p>
            <a:pPr eaLnBrk="1" hangingPunct="1"/>
            <a:r>
              <a:rPr lang="en-US" altLang="zh-TW" sz="2000" dirty="0" smtClean="0"/>
              <a:t>Thus, the total running time of merge-sort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</a:rPr>
              <a:t>lg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07390" y="6096000"/>
            <a:ext cx="6731610" cy="533400"/>
          </a:xfrm>
          <a:prstGeom prst="round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638799" y="1218673"/>
            <a:ext cx="32733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n</a:t>
            </a:r>
            <a:endParaRPr lang="en-US" sz="2000" b="1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2684072" y="1159522"/>
            <a:ext cx="572593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T(</a:t>
            </a:r>
            <a:r>
              <a:rPr lang="en-US" sz="1600" b="1" i="1" dirty="0" smtClean="0"/>
              <a:t>n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526036" y="1706875"/>
            <a:ext cx="59503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T(</a:t>
            </a:r>
            <a:r>
              <a:rPr lang="en-US" sz="1200" b="1" i="1" dirty="0" smtClean="0"/>
              <a:t>n/2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733068" y="1696420"/>
            <a:ext cx="59503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T(</a:t>
            </a:r>
            <a:r>
              <a:rPr lang="en-US" sz="1200" b="1" i="1" dirty="0" smtClean="0"/>
              <a:t>n/2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982538" y="2219919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2057178" y="2234369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3256665" y="2265041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336897" y="2235331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5657601" y="1619754"/>
            <a:ext cx="103425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+ 2(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/2)</a:t>
            </a:r>
            <a:endParaRPr lang="en-US" sz="2000" b="1" i="1" dirty="0"/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499853" y="1219604"/>
            <a:ext cx="7537" cy="2807976"/>
          </a:xfrm>
          <a:prstGeom prst="straightConnector1">
            <a:avLst/>
          </a:prstGeom>
          <a:ln w="539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04740" y="1780996"/>
            <a:ext cx="59022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lg</a:t>
            </a:r>
            <a:r>
              <a:rPr lang="en-US" sz="2000" dirty="0" smtClean="0"/>
              <a:t> </a:t>
            </a:r>
            <a:r>
              <a:rPr lang="en-US" sz="2000" b="1" i="1" dirty="0" smtClean="0"/>
              <a:t>n</a:t>
            </a:r>
            <a:endParaRPr lang="en-US" sz="2000" b="1" i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815177" y="2879610"/>
            <a:ext cx="4221953" cy="533400"/>
          </a:xfrm>
          <a:prstGeom prst="round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2498123" y="2977033"/>
            <a:ext cx="944489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T(</a:t>
            </a:r>
            <a:r>
              <a:rPr lang="en-US" sz="1600" b="1" i="1" dirty="0" smtClean="0"/>
              <a:t>n</a:t>
            </a:r>
            <a:r>
              <a:rPr lang="en-US" sz="1600" b="1" dirty="0" smtClean="0"/>
              <a:t> / 2</a:t>
            </a:r>
            <a:r>
              <a:rPr lang="en-US" sz="1600" b="1" baseline="30000" dirty="0" smtClean="0"/>
              <a:t>k 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5886302" y="2423537"/>
            <a:ext cx="26962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:</a:t>
            </a:r>
            <a:endParaRPr lang="en-US" sz="2000" b="1" i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5638800" y="2776978"/>
            <a:ext cx="122341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+ 2</a:t>
            </a:r>
            <a:r>
              <a:rPr lang="en-US" sz="2000" b="1" baseline="30000" dirty="0" smtClean="0"/>
              <a:t>k</a:t>
            </a:r>
            <a:r>
              <a:rPr lang="en-US" sz="2000" b="1" dirty="0" smtClean="0"/>
              <a:t>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/2</a:t>
            </a:r>
            <a:r>
              <a:rPr lang="en-US" sz="2000" b="1" baseline="30000" dirty="0" smtClean="0"/>
              <a:t>k</a:t>
            </a:r>
            <a:r>
              <a:rPr lang="en-US" sz="2000" b="1" dirty="0" smtClean="0"/>
              <a:t>)</a:t>
            </a:r>
            <a:endParaRPr lang="en-US" sz="2000" b="1" i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794966" y="3896775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1329537" y="3918790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1872816" y="3896775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2412830" y="3896775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3055822" y="3918832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3584327" y="3918832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4139487" y="3918874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4675291" y="3918874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5886302" y="3115532"/>
            <a:ext cx="26962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:</a:t>
            </a:r>
            <a:br>
              <a:rPr lang="en-US" sz="2000" b="1" dirty="0" smtClean="0"/>
            </a:br>
            <a:r>
              <a:rPr lang="en-US" sz="2000" b="1" dirty="0" smtClean="0"/>
              <a:t>:</a:t>
            </a:r>
            <a:endParaRPr lang="en-US" sz="2000" b="1" i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5638800" y="3758275"/>
            <a:ext cx="116249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/2)*2</a:t>
            </a:r>
            <a:endParaRPr lang="en-US" sz="2000" b="1" i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5944362" y="1218673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5638799" y="2019864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5944361" y="2064986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sp>
        <p:nvSpPr>
          <p:cNvPr id="73" name="TextBox 72"/>
          <p:cNvSpPr txBox="1"/>
          <p:nvPr/>
        </p:nvSpPr>
        <p:spPr>
          <a:xfrm>
            <a:off x="5657601" y="2081419"/>
            <a:ext cx="103425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+ 4(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/4)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16214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846130" y="1219200"/>
            <a:ext cx="4191000" cy="2808380"/>
            <a:chOff x="846130" y="1219200"/>
            <a:chExt cx="4191000" cy="2808380"/>
          </a:xfrm>
        </p:grpSpPr>
        <p:cxnSp>
          <p:nvCxnSpPr>
            <p:cNvPr id="82" name="AutoShape 5"/>
            <p:cNvCxnSpPr>
              <a:cxnSpLocks noChangeShapeType="1"/>
              <a:stCxn id="109" idx="0"/>
              <a:endCxn id="88" idx="2"/>
            </p:cNvCxnSpPr>
            <p:nvPr/>
          </p:nvCxnSpPr>
          <p:spPr bwMode="auto">
            <a:xfrm flipV="1">
              <a:off x="1267332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6"/>
            <p:cNvCxnSpPr>
              <a:cxnSpLocks noChangeShapeType="1"/>
              <a:stCxn id="110" idx="0"/>
              <a:endCxn id="88" idx="2"/>
            </p:cNvCxnSpPr>
            <p:nvPr/>
          </p:nvCxnSpPr>
          <p:spPr bwMode="auto">
            <a:xfrm flipH="1" flipV="1">
              <a:off x="1811418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7"/>
            <p:cNvCxnSpPr>
              <a:cxnSpLocks noChangeShapeType="1"/>
              <a:stCxn id="101" idx="0"/>
              <a:endCxn id="109" idx="2"/>
            </p:cNvCxnSpPr>
            <p:nvPr/>
          </p:nvCxnSpPr>
          <p:spPr bwMode="auto">
            <a:xfrm flipV="1">
              <a:off x="1029648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8"/>
            <p:cNvCxnSpPr>
              <a:cxnSpLocks noChangeShapeType="1"/>
              <a:stCxn id="103" idx="0"/>
              <a:endCxn id="110" idx="2"/>
            </p:cNvCxnSpPr>
            <p:nvPr/>
          </p:nvCxnSpPr>
          <p:spPr bwMode="auto">
            <a:xfrm flipV="1">
              <a:off x="2110140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9"/>
            <p:cNvCxnSpPr>
              <a:cxnSpLocks noChangeShapeType="1"/>
              <a:stCxn id="109" idx="2"/>
              <a:endCxn id="102" idx="0"/>
            </p:cNvCxnSpPr>
            <p:nvPr/>
          </p:nvCxnSpPr>
          <p:spPr bwMode="auto">
            <a:xfrm>
              <a:off x="1267332" y="2482621"/>
              <a:ext cx="258299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AutoShape 10"/>
            <p:cNvCxnSpPr>
              <a:cxnSpLocks noChangeShapeType="1"/>
              <a:stCxn id="110" idx="2"/>
              <a:endCxn id="104" idx="0"/>
            </p:cNvCxnSpPr>
            <p:nvPr/>
          </p:nvCxnSpPr>
          <p:spPr bwMode="auto">
            <a:xfrm>
              <a:off x="2354697" y="2482621"/>
              <a:ext cx="256681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8" name="AutoShape 11"/>
            <p:cNvSpPr>
              <a:spLocks noChangeArrowheads="1"/>
            </p:cNvSpPr>
            <p:nvPr/>
          </p:nvSpPr>
          <p:spPr bwMode="auto">
            <a:xfrm>
              <a:off x="1159000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sp>
          <p:nvSpPr>
            <p:cNvPr id="89" name="AutoShape 12"/>
            <p:cNvSpPr>
              <a:spLocks noChangeArrowheads="1"/>
            </p:cNvSpPr>
            <p:nvPr/>
          </p:nvSpPr>
          <p:spPr bwMode="auto">
            <a:xfrm>
              <a:off x="3409722" y="1742525"/>
              <a:ext cx="1304837" cy="21758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grpSp>
          <p:nvGrpSpPr>
            <p:cNvPr id="90" name="Group 13"/>
            <p:cNvGrpSpPr>
              <a:grpSpLocks/>
            </p:cNvGrpSpPr>
            <p:nvPr/>
          </p:nvGrpSpPr>
          <p:grpSpPr bwMode="auto">
            <a:xfrm>
              <a:off x="914040" y="2265041"/>
              <a:ext cx="4072158" cy="217580"/>
              <a:chOff x="468" y="3168"/>
              <a:chExt cx="5037" cy="269"/>
            </a:xfrm>
          </p:grpSpPr>
          <p:sp>
            <p:nvSpPr>
              <p:cNvPr id="109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0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1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12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91" name="Group 18"/>
            <p:cNvGrpSpPr>
              <a:grpSpLocks/>
            </p:cNvGrpSpPr>
            <p:nvPr/>
          </p:nvGrpSpPr>
          <p:grpSpPr bwMode="auto">
            <a:xfrm>
              <a:off x="846130" y="3810000"/>
              <a:ext cx="4191000" cy="217580"/>
              <a:chOff x="384" y="3571"/>
              <a:chExt cx="5184" cy="269"/>
            </a:xfrm>
          </p:grpSpPr>
          <p:sp>
            <p:nvSpPr>
              <p:cNvPr id="101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2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3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4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5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6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7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  <p:sp>
            <p:nvSpPr>
              <p:cNvPr id="108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zh-TW" altLang="en-US">
                  <a:solidFill>
                    <a:srgbClr val="2D2DB9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92" name="AutoShape 27"/>
            <p:cNvCxnSpPr>
              <a:cxnSpLocks noChangeShapeType="1"/>
              <a:stCxn id="111" idx="0"/>
              <a:endCxn id="89" idx="2"/>
            </p:cNvCxnSpPr>
            <p:nvPr/>
          </p:nvCxnSpPr>
          <p:spPr bwMode="auto">
            <a:xfrm flipV="1">
              <a:off x="3518054" y="1960105"/>
              <a:ext cx="544086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28"/>
            <p:cNvCxnSpPr>
              <a:cxnSpLocks noChangeShapeType="1"/>
              <a:stCxn id="112" idx="0"/>
              <a:endCxn id="89" idx="2"/>
            </p:cNvCxnSpPr>
            <p:nvPr/>
          </p:nvCxnSpPr>
          <p:spPr bwMode="auto">
            <a:xfrm flipH="1" flipV="1">
              <a:off x="4062140" y="1960105"/>
              <a:ext cx="543278" cy="30493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29"/>
            <p:cNvCxnSpPr>
              <a:cxnSpLocks noChangeShapeType="1"/>
              <a:stCxn id="105" idx="0"/>
              <a:endCxn id="111" idx="2"/>
            </p:cNvCxnSpPr>
            <p:nvPr/>
          </p:nvCxnSpPr>
          <p:spPr bwMode="auto">
            <a:xfrm flipV="1">
              <a:off x="3280370" y="2482621"/>
              <a:ext cx="237684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AutoShape 30"/>
            <p:cNvCxnSpPr>
              <a:cxnSpLocks noChangeShapeType="1"/>
              <a:stCxn id="107" idx="0"/>
              <a:endCxn id="112" idx="2"/>
            </p:cNvCxnSpPr>
            <p:nvPr/>
          </p:nvCxnSpPr>
          <p:spPr bwMode="auto">
            <a:xfrm flipV="1">
              <a:off x="4360862" y="2482621"/>
              <a:ext cx="244557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31"/>
            <p:cNvCxnSpPr>
              <a:cxnSpLocks noChangeShapeType="1"/>
              <a:stCxn id="111" idx="2"/>
              <a:endCxn id="106" idx="0"/>
            </p:cNvCxnSpPr>
            <p:nvPr/>
          </p:nvCxnSpPr>
          <p:spPr bwMode="auto">
            <a:xfrm>
              <a:off x="3518054" y="2482621"/>
              <a:ext cx="258300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2"/>
            <p:cNvCxnSpPr>
              <a:cxnSpLocks noChangeShapeType="1"/>
              <a:stCxn id="112" idx="2"/>
              <a:endCxn id="108" idx="0"/>
            </p:cNvCxnSpPr>
            <p:nvPr/>
          </p:nvCxnSpPr>
          <p:spPr bwMode="auto">
            <a:xfrm>
              <a:off x="4605419" y="2482621"/>
              <a:ext cx="256682" cy="1327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8" name="AutoShape 33"/>
            <p:cNvSpPr>
              <a:spLocks noChangeArrowheads="1"/>
            </p:cNvSpPr>
            <p:nvPr/>
          </p:nvSpPr>
          <p:spPr bwMode="auto">
            <a:xfrm>
              <a:off x="1699852" y="1219200"/>
              <a:ext cx="2483556" cy="21919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zh-TW" altLang="en-US">
                <a:solidFill>
                  <a:srgbClr val="2D2DB9"/>
                </a:solidFill>
                <a:latin typeface="Calibri" pitchFamily="34" charset="0"/>
              </a:endParaRPr>
            </a:p>
          </p:txBody>
        </p:sp>
        <p:cxnSp>
          <p:nvCxnSpPr>
            <p:cNvPr id="99" name="AutoShape 34"/>
            <p:cNvCxnSpPr>
              <a:cxnSpLocks noChangeShapeType="1"/>
              <a:stCxn id="88" idx="0"/>
              <a:endCxn id="98" idx="2"/>
            </p:cNvCxnSpPr>
            <p:nvPr/>
          </p:nvCxnSpPr>
          <p:spPr bwMode="auto">
            <a:xfrm flipV="1">
              <a:off x="1811418" y="1438398"/>
              <a:ext cx="1130212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5"/>
            <p:cNvCxnSpPr>
              <a:cxnSpLocks noChangeShapeType="1"/>
              <a:stCxn id="89" idx="0"/>
              <a:endCxn id="98" idx="2"/>
            </p:cNvCxnSpPr>
            <p:nvPr/>
          </p:nvCxnSpPr>
          <p:spPr bwMode="auto">
            <a:xfrm flipH="1" flipV="1">
              <a:off x="2941630" y="1438398"/>
              <a:ext cx="1120510" cy="30412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zh-TW" dirty="0"/>
              <a:t>The Tree Proof</a:t>
            </a:r>
            <a:endParaRPr lang="en-US" altLang="zh-TW" dirty="0" smtClean="0"/>
          </a:p>
        </p:txBody>
      </p:sp>
      <p:sp>
        <p:nvSpPr>
          <p:cNvPr id="481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1672" y="4648199"/>
            <a:ext cx="8229600" cy="1806347"/>
          </a:xfrm>
        </p:spPr>
        <p:txBody>
          <a:bodyPr/>
          <a:lstStyle/>
          <a:p>
            <a:pPr eaLnBrk="1" hangingPunct="1"/>
            <a:r>
              <a:rPr lang="en-US" altLang="zh-TW" sz="2000" dirty="0" smtClean="0"/>
              <a:t>The height </a:t>
            </a:r>
            <a:r>
              <a:rPr lang="en-US" altLang="zh-TW" sz="2000" b="1" i="1" dirty="0" smtClean="0">
                <a:latin typeface="Times New Roman" pitchFamily="18" charset="0"/>
              </a:rPr>
              <a:t>h</a:t>
            </a:r>
            <a:r>
              <a:rPr lang="en-US" altLang="zh-TW" sz="2000" dirty="0" smtClean="0"/>
              <a:t> of the merge-sort tree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dirty="0" err="1" smtClean="0">
                <a:latin typeface="Times New Roman" pitchFamily="18" charset="0"/>
              </a:rPr>
              <a:t>lg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/>
            <a:endParaRPr lang="en-US" altLang="zh-TW" sz="1800" dirty="0" smtClean="0">
              <a:latin typeface="Times New Roman" pitchFamily="18" charset="0"/>
            </a:endParaRPr>
          </a:p>
          <a:p>
            <a:pPr eaLnBrk="1" hangingPunct="1"/>
            <a:r>
              <a:rPr lang="en-US" altLang="zh-TW" sz="2000" dirty="0" smtClean="0"/>
              <a:t>The work done at each level</a:t>
            </a:r>
            <a:r>
              <a:rPr lang="en-US" altLang="zh-TW" sz="2000" b="1" i="1" dirty="0" smtClean="0">
                <a:latin typeface="Times New Roman" pitchFamily="18" charset="0"/>
              </a:rPr>
              <a:t> </a:t>
            </a:r>
            <a:r>
              <a:rPr lang="en-US" altLang="zh-TW" sz="2000" dirty="0" smtClean="0"/>
              <a:t>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r>
              <a:rPr lang="en-US" altLang="zh-TW" sz="2000" dirty="0" smtClean="0"/>
              <a:t> </a:t>
            </a:r>
          </a:p>
          <a:p>
            <a:pPr lvl="1" eaLnBrk="1" hangingPunct="1"/>
            <a:endParaRPr lang="en-US" altLang="zh-TW" sz="1800" dirty="0" smtClean="0"/>
          </a:p>
          <a:p>
            <a:pPr eaLnBrk="1" hangingPunct="1"/>
            <a:r>
              <a:rPr lang="en-US" altLang="zh-TW" sz="2000" dirty="0" smtClean="0"/>
              <a:t>Thus, the total running time of merge-sort is </a:t>
            </a:r>
            <a:r>
              <a:rPr lang="en-US" altLang="zh-TW" sz="2000" b="1" i="1" dirty="0" smtClean="0">
                <a:latin typeface="Times New Roman" pitchFamily="18" charset="0"/>
              </a:rPr>
              <a:t>O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</a:rPr>
              <a:t>lg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84072" y="1159522"/>
            <a:ext cx="572593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T(</a:t>
            </a:r>
            <a:r>
              <a:rPr lang="en-US" sz="1600" b="1" i="1" dirty="0" smtClean="0"/>
              <a:t>n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526036" y="1706875"/>
            <a:ext cx="59503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T(</a:t>
            </a:r>
            <a:r>
              <a:rPr lang="en-US" sz="1200" b="1" i="1" dirty="0" smtClean="0"/>
              <a:t>n/2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733068" y="1696420"/>
            <a:ext cx="59503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T(</a:t>
            </a:r>
            <a:r>
              <a:rPr lang="en-US" sz="1200" b="1" i="1" dirty="0" smtClean="0"/>
              <a:t>n/2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982538" y="2219919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2057178" y="2234369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3256665" y="2265041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336897" y="2235331"/>
            <a:ext cx="559769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T(</a:t>
            </a:r>
            <a:r>
              <a:rPr lang="en-US" sz="1100" b="1" i="1" dirty="0" smtClean="0"/>
              <a:t>n/4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cxnSp>
        <p:nvCxnSpPr>
          <p:cNvPr id="113" name="Straight Arrow Connector 112"/>
          <p:cNvCxnSpPr/>
          <p:nvPr/>
        </p:nvCxnSpPr>
        <p:spPr>
          <a:xfrm flipH="1">
            <a:off x="499853" y="1219604"/>
            <a:ext cx="7537" cy="2807976"/>
          </a:xfrm>
          <a:prstGeom prst="straightConnector1">
            <a:avLst/>
          </a:prstGeom>
          <a:ln w="539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204740" y="1780996"/>
            <a:ext cx="59022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lg</a:t>
            </a:r>
            <a:r>
              <a:rPr lang="en-US" sz="2000" dirty="0" smtClean="0"/>
              <a:t> </a:t>
            </a:r>
            <a:r>
              <a:rPr lang="en-US" sz="2000" b="1" i="1" dirty="0" smtClean="0"/>
              <a:t>n</a:t>
            </a:r>
            <a:endParaRPr lang="en-US" sz="2000" b="1" i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815177" y="2879610"/>
            <a:ext cx="4221953" cy="533400"/>
          </a:xfrm>
          <a:prstGeom prst="round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2498123" y="2977033"/>
            <a:ext cx="944489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T(</a:t>
            </a:r>
            <a:r>
              <a:rPr lang="en-US" sz="1600" b="1" i="1" dirty="0" smtClean="0"/>
              <a:t>n</a:t>
            </a:r>
            <a:r>
              <a:rPr lang="en-US" sz="1600" b="1" dirty="0" smtClean="0"/>
              <a:t> / 2</a:t>
            </a:r>
            <a:r>
              <a:rPr lang="en-US" sz="1600" b="1" baseline="30000" dirty="0" smtClean="0"/>
              <a:t>k 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794966" y="3896775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1329537" y="3918790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1872816" y="3896775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2412830" y="3896775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3055822" y="3918832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3584327" y="3918832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4139487" y="3918874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4675291" y="3918874"/>
            <a:ext cx="442750" cy="2616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T(2)</a:t>
            </a:r>
            <a:endParaRPr lang="en-US" sz="1050" b="1" dirty="0"/>
          </a:p>
        </p:txBody>
      </p:sp>
      <p:sp>
        <p:nvSpPr>
          <p:cNvPr id="2" name="Oval 1"/>
          <p:cNvSpPr/>
          <p:nvPr/>
        </p:nvSpPr>
        <p:spPr>
          <a:xfrm>
            <a:off x="86036" y="1590462"/>
            <a:ext cx="828004" cy="674580"/>
          </a:xfrm>
          <a:prstGeom prst="ellipse">
            <a:avLst/>
          </a:prstGeom>
          <a:solidFill>
            <a:srgbClr val="C0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22199" y="4295199"/>
                <a:ext cx="1915909" cy="15529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/>
                  <a:t>n</a:t>
                </a:r>
                <a:r>
                  <a:rPr lang="en-US" dirty="0" smtClean="0"/>
                  <a:t> things </a:t>
                </a:r>
                <a:r>
                  <a:rPr lang="en-US" dirty="0" err="1" smtClean="0"/>
                  <a:t>lg</a:t>
                </a:r>
                <a:r>
                  <a:rPr lang="en-US" dirty="0" smtClean="0"/>
                  <a:t>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times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gives</a:t>
                </a:r>
              </a:p>
              <a:p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dirty="0" smtClean="0"/>
                  <a:t> = </a:t>
                </a:r>
                <a:r>
                  <a:rPr lang="en-US" b="1" i="1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lg</a:t>
                </a:r>
                <a:r>
                  <a:rPr lang="en-US" dirty="0" smtClean="0"/>
                  <a:t> </a:t>
                </a:r>
                <a:r>
                  <a:rPr lang="en-US" b="1" i="1" dirty="0" smtClean="0"/>
                  <a:t>n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199" y="4295199"/>
                <a:ext cx="1915909" cy="1552989"/>
              </a:xfrm>
              <a:prstGeom prst="rect">
                <a:avLst/>
              </a:prstGeom>
              <a:blipFill rotWithShape="1">
                <a:blip r:embed="rId2"/>
                <a:stretch>
                  <a:fillRect l="-17089" t="-1563" r="-2215" b="-421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/>
          <p:cNvSpPr txBox="1"/>
          <p:nvPr/>
        </p:nvSpPr>
        <p:spPr>
          <a:xfrm>
            <a:off x="5638800" y="3751588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= n</a:t>
            </a:r>
            <a:endParaRPr lang="en-US" sz="2000" b="1" i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5641769" y="3358165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5638800" y="3069365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5641769" y="2777769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= n</a:t>
            </a:r>
            <a:endParaRPr lang="en-US" sz="2000" b="1" i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5638800" y="2377659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40" name="TextBox 139"/>
          <p:cNvSpPr txBox="1"/>
          <p:nvPr/>
        </p:nvSpPr>
        <p:spPr>
          <a:xfrm>
            <a:off x="5966133" y="1619754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5638799" y="1218673"/>
            <a:ext cx="32733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n</a:t>
            </a:r>
            <a:endParaRPr lang="en-US" sz="2000" b="1" i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5657601" y="1619754"/>
            <a:ext cx="103425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+ 2(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/2)</a:t>
            </a:r>
            <a:endParaRPr lang="en-US" sz="2000" b="1" i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5886302" y="2423537"/>
            <a:ext cx="26962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:</a:t>
            </a:r>
            <a:endParaRPr lang="en-US" sz="2000" b="1" i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5638800" y="2776978"/>
            <a:ext cx="122341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+ 2</a:t>
            </a:r>
            <a:r>
              <a:rPr lang="en-US" sz="2000" b="1" baseline="30000" dirty="0" smtClean="0"/>
              <a:t>k</a:t>
            </a:r>
            <a:r>
              <a:rPr lang="en-US" sz="2000" b="1" dirty="0" smtClean="0"/>
              <a:t>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/2</a:t>
            </a:r>
            <a:r>
              <a:rPr lang="en-US" sz="2000" b="1" baseline="30000" dirty="0" smtClean="0"/>
              <a:t>k</a:t>
            </a:r>
            <a:r>
              <a:rPr lang="en-US" sz="2000" b="1" dirty="0" smtClean="0"/>
              <a:t>)</a:t>
            </a:r>
            <a:endParaRPr lang="en-US" sz="2000" b="1" i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5886302" y="3115532"/>
            <a:ext cx="26962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:</a:t>
            </a:r>
            <a:br>
              <a:rPr lang="en-US" sz="2000" b="1" dirty="0" smtClean="0"/>
            </a:br>
            <a:r>
              <a:rPr lang="en-US" sz="2000" b="1" dirty="0" smtClean="0"/>
              <a:t>:</a:t>
            </a:r>
            <a:endParaRPr lang="en-US" sz="2000" b="1" i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5638800" y="3758275"/>
            <a:ext cx="116249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/2)*2</a:t>
            </a:r>
            <a:endParaRPr lang="en-US" sz="2000" b="1" i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5944362" y="1218673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5638799" y="2019864"/>
            <a:ext cx="2253532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                           </a:t>
            </a:r>
            <a:endParaRPr lang="en-US" sz="2000" b="1" i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5944361" y="2064986"/>
            <a:ext cx="19479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                      = n</a:t>
            </a:r>
            <a:endParaRPr lang="en-US" sz="2000" b="1" i="1" dirty="0"/>
          </a:p>
        </p:txBody>
      </p:sp>
      <p:sp>
        <p:nvSpPr>
          <p:cNvPr id="152" name="TextBox 151"/>
          <p:cNvSpPr txBox="1"/>
          <p:nvPr/>
        </p:nvSpPr>
        <p:spPr>
          <a:xfrm>
            <a:off x="5657601" y="2081419"/>
            <a:ext cx="103425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+ 4(</a:t>
            </a:r>
            <a:r>
              <a:rPr lang="en-US" sz="2000" b="1" i="1" dirty="0" smtClean="0"/>
              <a:t>n</a:t>
            </a:r>
            <a:r>
              <a:rPr lang="en-US" sz="2000" b="1" dirty="0" smtClean="0"/>
              <a:t>/4)</a:t>
            </a:r>
            <a:endParaRPr lang="en-US" sz="2000" b="1" i="1" dirty="0"/>
          </a:p>
        </p:txBody>
      </p:sp>
      <p:sp>
        <p:nvSpPr>
          <p:cNvPr id="70" name="Oval 69"/>
          <p:cNvSpPr/>
          <p:nvPr/>
        </p:nvSpPr>
        <p:spPr>
          <a:xfrm>
            <a:off x="7162800" y="1066800"/>
            <a:ext cx="980404" cy="3200400"/>
          </a:xfrm>
          <a:prstGeom prst="ellipse">
            <a:avLst/>
          </a:prstGeom>
          <a:solidFill>
            <a:srgbClr val="C0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nt Office -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8735</TotalTime>
  <Words>7905</Words>
  <Application>Microsoft Office PowerPoint</Application>
  <PresentationFormat>On-screen Show (4:3)</PresentationFormat>
  <Paragraphs>1904</Paragraphs>
  <Slides>106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Office Theme</vt:lpstr>
      <vt:lpstr>Merge Sort</vt:lpstr>
      <vt:lpstr>Previously</vt:lpstr>
      <vt:lpstr>Merge Sort</vt:lpstr>
      <vt:lpstr>Merge Sort (the Picture)</vt:lpstr>
      <vt:lpstr>Merge Sort Algorithm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 Sort Execution Tree </vt:lpstr>
      <vt:lpstr>MergeSort: Another Tree Layout</vt:lpstr>
      <vt:lpstr>End Example Walk Through</vt:lpstr>
      <vt:lpstr>In Class Activity</vt:lpstr>
      <vt:lpstr>In Class Activity</vt:lpstr>
      <vt:lpstr>In Class Activity</vt:lpstr>
      <vt:lpstr>In Class Activity</vt:lpstr>
      <vt:lpstr>In Class Activity</vt:lpstr>
      <vt:lpstr>In Class Activity</vt:lpstr>
      <vt:lpstr>In Class Activity</vt:lpstr>
      <vt:lpstr>Class Exercise</vt:lpstr>
      <vt:lpstr>Merge Sort</vt:lpstr>
      <vt:lpstr>Runtime of Merge Sort ?</vt:lpstr>
      <vt:lpstr>Runtime of Merge Sort ?</vt:lpstr>
      <vt:lpstr>Runtime of Merge Sort ?</vt:lpstr>
      <vt:lpstr>Runtime of Merge Sort ?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The Merge Part (conquer)</vt:lpstr>
      <vt:lpstr>Conclusion O(n) Support Function Merge</vt:lpstr>
      <vt:lpstr>Merge Sort</vt:lpstr>
      <vt:lpstr>Merge Sort</vt:lpstr>
      <vt:lpstr>What we have so far</vt:lpstr>
      <vt:lpstr>The Tree Proof</vt:lpstr>
      <vt:lpstr>The Tree Proof</vt:lpstr>
      <vt:lpstr>The Tree Proof</vt:lpstr>
      <vt:lpstr>The Tree Proof</vt:lpstr>
      <vt:lpstr>The Tree Proof</vt:lpstr>
      <vt:lpstr>The Tree Proof</vt:lpstr>
      <vt:lpstr>The Tree Proof</vt:lpstr>
      <vt:lpstr>Telescoping Proof</vt:lpstr>
      <vt:lpstr>Telescoping Proof</vt:lpstr>
      <vt:lpstr>Summary of Sorting Algorithms (so far)</vt:lpstr>
      <vt:lpstr>Graded In-Class Activity: MergeSort</vt:lpstr>
      <vt:lpstr>Cowtoth  Challenge On Which TO THink</vt:lpstr>
      <vt:lpstr>Moving on to Trees</vt:lpstr>
      <vt:lpstr>The End of This Part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Programming and C++</dc:title>
  <dc:creator>Dingle, Brent</dc:creator>
  <cp:lastModifiedBy>Dingle, Brent</cp:lastModifiedBy>
  <cp:revision>2036</cp:revision>
  <dcterms:created xsi:type="dcterms:W3CDTF">2006-08-16T00:00:00Z</dcterms:created>
  <dcterms:modified xsi:type="dcterms:W3CDTF">2014-03-31T21:32:47Z</dcterms:modified>
</cp:coreProperties>
</file>