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56" r:id="rId2"/>
    <p:sldId id="569" r:id="rId3"/>
    <p:sldId id="552" r:id="rId4"/>
    <p:sldId id="570" r:id="rId5"/>
    <p:sldId id="571" r:id="rId6"/>
    <p:sldId id="572" r:id="rId7"/>
    <p:sldId id="573" r:id="rId8"/>
    <p:sldId id="574" r:id="rId9"/>
    <p:sldId id="575" r:id="rId10"/>
    <p:sldId id="576" r:id="rId11"/>
    <p:sldId id="577" r:id="rId12"/>
    <p:sldId id="578" r:id="rId13"/>
    <p:sldId id="579" r:id="rId14"/>
    <p:sldId id="580" r:id="rId15"/>
    <p:sldId id="581" r:id="rId16"/>
    <p:sldId id="582" r:id="rId17"/>
    <p:sldId id="583" r:id="rId18"/>
    <p:sldId id="584" r:id="rId19"/>
    <p:sldId id="585" r:id="rId20"/>
    <p:sldId id="586" r:id="rId21"/>
    <p:sldId id="587" r:id="rId22"/>
    <p:sldId id="588" r:id="rId23"/>
    <p:sldId id="589" r:id="rId24"/>
    <p:sldId id="590" r:id="rId25"/>
    <p:sldId id="591" r:id="rId26"/>
    <p:sldId id="592" r:id="rId27"/>
    <p:sldId id="593" r:id="rId28"/>
    <p:sldId id="594" r:id="rId29"/>
    <p:sldId id="595" r:id="rId30"/>
    <p:sldId id="596" r:id="rId31"/>
    <p:sldId id="597" r:id="rId32"/>
    <p:sldId id="598" r:id="rId33"/>
    <p:sldId id="599" r:id="rId34"/>
    <p:sldId id="600" r:id="rId35"/>
    <p:sldId id="601" r:id="rId36"/>
    <p:sldId id="602" r:id="rId37"/>
    <p:sldId id="603" r:id="rId38"/>
    <p:sldId id="604" r:id="rId39"/>
    <p:sldId id="605" r:id="rId40"/>
    <p:sldId id="606" r:id="rId41"/>
    <p:sldId id="607" r:id="rId42"/>
    <p:sldId id="608" r:id="rId43"/>
    <p:sldId id="609" r:id="rId44"/>
    <p:sldId id="610" r:id="rId45"/>
    <p:sldId id="611" r:id="rId46"/>
    <p:sldId id="612" r:id="rId47"/>
    <p:sldId id="613" r:id="rId48"/>
    <p:sldId id="614" r:id="rId49"/>
    <p:sldId id="615" r:id="rId50"/>
    <p:sldId id="616" r:id="rId51"/>
    <p:sldId id="617" r:id="rId52"/>
    <p:sldId id="618" r:id="rId53"/>
    <p:sldId id="619" r:id="rId54"/>
    <p:sldId id="620" r:id="rId55"/>
    <p:sldId id="621" r:id="rId56"/>
    <p:sldId id="622" r:id="rId57"/>
    <p:sldId id="366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BE"/>
    <a:srgbClr val="E5E5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57" autoAdjust="0"/>
    <p:restoredTop sz="84848" autoAdjust="0"/>
  </p:normalViewPr>
  <p:slideViewPr>
    <p:cSldViewPr>
      <p:cViewPr>
        <p:scale>
          <a:sx n="70" d="100"/>
          <a:sy n="70" d="100"/>
        </p:scale>
        <p:origin x="-660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39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5F073-BE05-465E-9ACA-FEBC1467B54E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E8B70-CAB0-4ED0-9DDB-1ABC1C15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2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50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154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</a:t>
            </a:r>
            <a:r>
              <a:rPr lang="en-US" baseline="0" dirty="0" smtClean="0"/>
              <a:t> perhaps should be a step 6 that says update </a:t>
            </a:r>
            <a:r>
              <a:rPr lang="en-US" baseline="0" dirty="0" err="1" smtClean="0"/>
              <a:t>pivotIndex</a:t>
            </a:r>
            <a:r>
              <a:rPr lang="en-US" baseline="0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72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40 20 10 80 60 50 7 30 100  </a:t>
            </a:r>
            <a:r>
              <a:rPr lang="en-US" dirty="0" smtClean="0">
                <a:sym typeface="Wingdings" panose="05000000000000000000" pitchFamily="2" charset="2"/>
              </a:rPr>
              <a:t> original order of stuff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Notice order of numbers can change in some quick sort implementations (as shown)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</a:t>
            </a:r>
            <a:r>
              <a:rPr lang="en-US" baseline="0" dirty="0" smtClean="0"/>
              <a:t> these are not “stable” – which is ok)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Some implementations</a:t>
            </a:r>
            <a:r>
              <a:rPr lang="en-US" baseline="0" dirty="0" smtClean="0"/>
              <a:t> keep things in same order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these are not the most efficient implementations of quick sort (i.e. run slow)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Such an implementation would </a:t>
            </a:r>
            <a:r>
              <a:rPr lang="en-US" dirty="0" smtClean="0"/>
              <a:t>result in the partition: 20, 10, 7, 30    ]</a:t>
            </a:r>
            <a:r>
              <a:rPr lang="en-US" baseline="0" dirty="0" smtClean="0"/>
              <a:t> 40 [ 80, 60, 50, 100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445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800"/>
            </a:lvl1pPr>
            <a:lvl2pPr marL="742950" indent="-285750">
              <a:buFont typeface="Arial" panose="020B0604020202020204" pitchFamily="34" charset="0"/>
              <a:buChar char="•"/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Quicksort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Structures and Algorithms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244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5414010"/>
            <a:ext cx="6705600" cy="1297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Brent M. Dingle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Mathematics, Statistics, and Computer Science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Wisconsin – 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Stout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endParaRPr lang="en-US" sz="12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book: Data Structures and Algorithms in C++ (Goodrich, </a:t>
            </a:r>
            <a:r>
              <a:rPr lang="en-US" sz="1050" i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Tamassia</a:t>
            </a: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Mount)</a:t>
            </a:r>
          </a:p>
          <a:p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content from Data Structures Using C++ (D.S. Malik)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648200"/>
            <a:ext cx="2495550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402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737899" y="664191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2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6300716" y="627615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8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2504295" y="1002745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6795598" y="966169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3200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43400" y="2650641"/>
            <a:ext cx="1835759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0 &lt;= 40 ? --- 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04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293130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3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6300716" y="627615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8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059526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6795598" y="966169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3200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43400" y="2650641"/>
            <a:ext cx="1758815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80 &lt;= 40 ? --- 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56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293130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3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6300716" y="627615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8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059526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6795598" y="966169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37338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43400" y="2650641"/>
            <a:ext cx="1821332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100 &gt; 40 ? --- 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06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293130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3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72637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7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059526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622125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37338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43400" y="2650641"/>
            <a:ext cx="1628972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30 &gt; 40 ? --- 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58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293130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3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72637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7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059526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622125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4343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Elbow Connector 3"/>
          <p:cNvCxnSpPr>
            <a:stCxn id="5127" idx="2"/>
            <a:endCxn id="5131" idx="2"/>
          </p:cNvCxnSpPr>
          <p:nvPr/>
        </p:nvCxnSpPr>
        <p:spPr>
          <a:xfrm rot="16200000" flipH="1">
            <a:off x="4776716" y="990600"/>
            <a:ext cx="12700" cy="2438400"/>
          </a:xfrm>
          <a:prstGeom prst="bentConnector3">
            <a:avLst>
              <a:gd name="adj1" fmla="val 3411937"/>
            </a:avLst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4411231" y="2601442"/>
            <a:ext cx="723275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b="1" dirty="0" smtClean="0">
                <a:solidFill>
                  <a:schemeClr val="bg1"/>
                </a:solidFill>
              </a:rPr>
              <a:t>Swap</a:t>
            </a:r>
            <a:endParaRPr lang="en-US" alt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02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3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293130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3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72637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7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059526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622125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53340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Elbow Connector 3"/>
          <p:cNvCxnSpPr>
            <a:stCxn id="5127" idx="2"/>
            <a:endCxn id="5131" idx="2"/>
          </p:cNvCxnSpPr>
          <p:nvPr/>
        </p:nvCxnSpPr>
        <p:spPr>
          <a:xfrm rot="16200000" flipH="1">
            <a:off x="4776716" y="990600"/>
            <a:ext cx="12700" cy="2438400"/>
          </a:xfrm>
          <a:prstGeom prst="bentConnector3">
            <a:avLst>
              <a:gd name="adj1" fmla="val 3411937"/>
            </a:avLst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4411231" y="2601442"/>
            <a:ext cx="723275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b="1" dirty="0" smtClean="0">
                <a:solidFill>
                  <a:schemeClr val="bg1"/>
                </a:solidFill>
              </a:rPr>
              <a:t>Swap</a:t>
            </a:r>
            <a:endParaRPr lang="en-US" alt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6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3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293130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3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72637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7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059526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622125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3200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43400" y="2650641"/>
            <a:ext cx="1835759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30 &lt;= 40 ? --- 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13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939124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72637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7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705520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622125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3200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43400" y="2650641"/>
            <a:ext cx="1758815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60 &lt;= 40 ? --- 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80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939124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72637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7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705520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622125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37338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43400" y="2650641"/>
            <a:ext cx="1705916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  <a:r>
              <a:rPr lang="en-US" dirty="0" smtClean="0"/>
              <a:t>0 &gt; 40 ? --- 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40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939124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18864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6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705520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568352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37338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43400" y="2650641"/>
            <a:ext cx="1513556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7 &gt; 40 ? --- 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00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 Test </a:t>
            </a:r>
          </a:p>
          <a:p>
            <a:pPr lvl="1"/>
            <a:r>
              <a:rPr lang="en-US" dirty="0" smtClean="0"/>
              <a:t>moved to April 17</a:t>
            </a:r>
          </a:p>
          <a:p>
            <a:pPr lvl="2"/>
            <a:r>
              <a:rPr lang="en-US" dirty="0" smtClean="0"/>
              <a:t>unless there are any objections?</a:t>
            </a:r>
          </a:p>
          <a:p>
            <a:pPr lvl="2"/>
            <a:endParaRPr lang="en-US" dirty="0"/>
          </a:p>
          <a:p>
            <a:r>
              <a:rPr lang="en-US" dirty="0" smtClean="0"/>
              <a:t>This is to allow you the chance to complete the quiz PRIOR to the test day</a:t>
            </a:r>
          </a:p>
          <a:p>
            <a:pPr lvl="1"/>
            <a:r>
              <a:rPr lang="en-US" dirty="0" smtClean="0"/>
              <a:t>Quiz will still be due April 15 – BEFORE </a:t>
            </a:r>
            <a:r>
              <a:rPr lang="en-US" dirty="0" smtClean="0"/>
              <a:t>class</a:t>
            </a:r>
          </a:p>
          <a:p>
            <a:pPr lvl="1"/>
            <a:r>
              <a:rPr lang="en-US" dirty="0" smtClean="0"/>
              <a:t>Expect it to become available soon</a:t>
            </a:r>
          </a:p>
          <a:p>
            <a:pPr lvl="2"/>
            <a:r>
              <a:rPr lang="en-US" i="1" dirty="0" smtClean="0"/>
              <a:t>so you can take it across the weekend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7450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939124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18864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6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705520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568352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4343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128" idx="2"/>
            <a:endCxn id="5130" idx="2"/>
          </p:cNvCxnSpPr>
          <p:nvPr/>
        </p:nvCxnSpPr>
        <p:spPr>
          <a:xfrm rot="16200000" flipH="1">
            <a:off x="4776716" y="1600200"/>
            <a:ext cx="12700" cy="1219200"/>
          </a:xfrm>
          <a:prstGeom prst="bentConnector3">
            <a:avLst>
              <a:gd name="adj1" fmla="val 1800000"/>
            </a:avLst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4411231" y="2432165"/>
            <a:ext cx="723275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b="1" dirty="0" smtClean="0">
                <a:solidFill>
                  <a:schemeClr val="bg1"/>
                </a:solidFill>
              </a:rPr>
              <a:t>Swap</a:t>
            </a:r>
            <a:endParaRPr lang="en-US" alt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05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939124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18864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6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705520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568352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4343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128" idx="2"/>
            <a:endCxn id="5130" idx="2"/>
          </p:cNvCxnSpPr>
          <p:nvPr/>
        </p:nvCxnSpPr>
        <p:spPr>
          <a:xfrm rot="16200000" flipH="1">
            <a:off x="4776716" y="1600200"/>
            <a:ext cx="12700" cy="1219200"/>
          </a:xfrm>
          <a:prstGeom prst="bentConnector3">
            <a:avLst>
              <a:gd name="adj1" fmla="val 1800000"/>
            </a:avLst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4411231" y="2432165"/>
            <a:ext cx="723275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b="1" dirty="0" smtClean="0">
                <a:solidFill>
                  <a:schemeClr val="bg1"/>
                </a:solidFill>
              </a:rPr>
              <a:t>Swap</a:t>
            </a:r>
            <a:endParaRPr lang="en-US" alt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3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939124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18864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6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705520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568352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8" y="53340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09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939124" y="657002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18864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6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3705520" y="995556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568352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7" y="3200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43400" y="2650641"/>
            <a:ext cx="1720343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7 &lt;= 40 ? --- 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89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3400720" y="697215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5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18864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6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4167116" y="1035769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568352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7" y="3200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43400" y="2650641"/>
            <a:ext cx="1758815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50 &lt;= 40 ? --- 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03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3400720" y="697215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5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188643" y="657002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6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4167116" y="1035769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5683525" y="995556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7" y="37338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43400" y="2650641"/>
            <a:ext cx="1705916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60 &gt; 40 ? --- 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86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3400720" y="697215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5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453719" y="2564906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5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4167116" y="1035769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0"/>
          </p:cNvCxnSpPr>
          <p:nvPr/>
        </p:nvCxnSpPr>
        <p:spPr>
          <a:xfrm flipH="1" flipV="1">
            <a:off x="4897425" y="2209800"/>
            <a:ext cx="363567" cy="3551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7" y="37338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481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3400720" y="697215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5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771771" y="2564906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4167116" y="1035769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0"/>
          </p:cNvCxnSpPr>
          <p:nvPr/>
        </p:nvCxnSpPr>
        <p:spPr>
          <a:xfrm flipH="1" flipV="1">
            <a:off x="4215477" y="2209800"/>
            <a:ext cx="363567" cy="3551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7" y="37338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99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3400720" y="697215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5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771771" y="2564906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4167116" y="1035769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0"/>
          </p:cNvCxnSpPr>
          <p:nvPr/>
        </p:nvCxnSpPr>
        <p:spPr>
          <a:xfrm flipH="1" flipV="1">
            <a:off x="4215477" y="2209800"/>
            <a:ext cx="363567" cy="3551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87535" y="4347949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98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3400720" y="697215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5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771771" y="2564906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4167116" y="1035769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0"/>
          </p:cNvCxnSpPr>
          <p:nvPr/>
        </p:nvCxnSpPr>
        <p:spPr>
          <a:xfrm flipH="1" flipV="1">
            <a:off x="4215477" y="2209800"/>
            <a:ext cx="363567" cy="3551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52578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79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Previously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Sorts </a:t>
            </a:r>
          </a:p>
          <a:p>
            <a:pPr lvl="1"/>
            <a:r>
              <a:rPr lang="en-US" dirty="0" smtClean="0"/>
              <a:t>Insertion Sort</a:t>
            </a:r>
          </a:p>
          <a:p>
            <a:pPr lvl="1"/>
            <a:r>
              <a:rPr lang="en-US" dirty="0" smtClean="0"/>
              <a:t>Selection Sort</a:t>
            </a:r>
          </a:p>
          <a:p>
            <a:pPr lvl="1"/>
            <a:r>
              <a:rPr lang="en-US" dirty="0" smtClean="0"/>
              <a:t>Bubble Sort</a:t>
            </a:r>
          </a:p>
          <a:p>
            <a:pPr lvl="1"/>
            <a:r>
              <a:rPr lang="en-US" dirty="0" smtClean="0"/>
              <a:t>Merge Sort</a:t>
            </a:r>
          </a:p>
          <a:p>
            <a:endParaRPr lang="en-US" dirty="0" smtClean="0"/>
          </a:p>
          <a:p>
            <a:r>
              <a:rPr lang="en-US" dirty="0" smtClean="0"/>
              <a:t>Searches</a:t>
            </a:r>
          </a:p>
          <a:p>
            <a:pPr lvl="1"/>
            <a:r>
              <a:rPr lang="en-US" dirty="0" smtClean="0"/>
              <a:t>Linear (sequential) Search</a:t>
            </a:r>
          </a:p>
          <a:p>
            <a:pPr lvl="1"/>
            <a:r>
              <a:rPr lang="en-US" dirty="0" smtClean="0"/>
              <a:t>Binary Search</a:t>
            </a:r>
          </a:p>
        </p:txBody>
      </p:sp>
    </p:spTree>
    <p:extLst>
      <p:ext uri="{BB962C8B-B14F-4D97-AF65-F5344CB8AC3E}">
        <p14:creationId xmlns:p14="http://schemas.microsoft.com/office/powerpoint/2010/main" val="169996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5229520" y="697215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5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771771" y="2564906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1"/>
          </p:cNvCxnSpPr>
          <p:nvPr/>
        </p:nvCxnSpPr>
        <p:spPr>
          <a:xfrm flipH="1">
            <a:off x="4953000" y="866492"/>
            <a:ext cx="276520" cy="2901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0"/>
          </p:cNvCxnSpPr>
          <p:nvPr/>
        </p:nvCxnSpPr>
        <p:spPr>
          <a:xfrm flipH="1" flipV="1">
            <a:off x="4215477" y="2209800"/>
            <a:ext cx="363567" cy="3551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8" y="5867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5124" idx="0"/>
            <a:endCxn id="13" idx="2"/>
          </p:cNvCxnSpPr>
          <p:nvPr/>
        </p:nvCxnSpPr>
        <p:spPr>
          <a:xfrm rot="16200000" flipH="1">
            <a:off x="2941092" y="387824"/>
            <a:ext cx="13648" cy="2438400"/>
          </a:xfrm>
          <a:prstGeom prst="bentConnector5">
            <a:avLst>
              <a:gd name="adj1" fmla="val -3674934"/>
              <a:gd name="adj2" fmla="val 55292"/>
              <a:gd name="adj3" fmla="val -3624941"/>
            </a:avLst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2586278" y="772488"/>
            <a:ext cx="723275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b="1" dirty="0" smtClean="0">
                <a:solidFill>
                  <a:schemeClr val="bg1"/>
                </a:solidFill>
              </a:rPr>
              <a:t>Swap</a:t>
            </a:r>
            <a:endParaRPr lang="en-US" alt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15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40</a:t>
            </a:r>
            <a:endParaRPr lang="en-US" altLang="en-US" dirty="0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771771" y="2564906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4</a:t>
            </a:r>
            <a:endParaRPr lang="en-US" altLang="en-US" sz="1600" dirty="0"/>
          </a:p>
        </p:txBody>
      </p:sp>
      <p:cxnSp>
        <p:nvCxnSpPr>
          <p:cNvPr id="19" name="Straight Arrow Connector 18"/>
          <p:cNvCxnSpPr>
            <a:stCxn id="16" idx="0"/>
          </p:cNvCxnSpPr>
          <p:nvPr/>
        </p:nvCxnSpPr>
        <p:spPr>
          <a:xfrm flipH="1" flipV="1">
            <a:off x="4215477" y="2209800"/>
            <a:ext cx="363567" cy="3551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8" y="5867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5124" idx="0"/>
            <a:endCxn id="13" idx="2"/>
          </p:cNvCxnSpPr>
          <p:nvPr/>
        </p:nvCxnSpPr>
        <p:spPr>
          <a:xfrm rot="16200000" flipH="1">
            <a:off x="2941092" y="387824"/>
            <a:ext cx="13648" cy="2438400"/>
          </a:xfrm>
          <a:prstGeom prst="bentConnector5">
            <a:avLst>
              <a:gd name="adj1" fmla="val -3674934"/>
              <a:gd name="adj2" fmla="val 55292"/>
              <a:gd name="adj3" fmla="val -3624941"/>
            </a:avLst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2586278" y="772488"/>
            <a:ext cx="723275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b="1" dirty="0" smtClean="0">
                <a:solidFill>
                  <a:schemeClr val="bg1"/>
                </a:solidFill>
              </a:rPr>
              <a:t>Swap</a:t>
            </a:r>
            <a:endParaRPr lang="en-US" alt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81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40</a:t>
            </a:r>
            <a:endParaRPr lang="en-US" altLang="en-US" dirty="0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468848" y="2432165"/>
            <a:ext cx="15456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pivotIndex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= 4</a:t>
            </a:r>
            <a:endParaRPr lang="en-US" altLang="en-US" sz="18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32448" y="65532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159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Partition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0"/>
            <a:ext cx="8229600" cy="7921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40</a:t>
            </a:r>
            <a:endParaRPr lang="en-US" alt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862316" y="2209800"/>
            <a:ext cx="0" cy="1447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60542" y="2209800"/>
            <a:ext cx="0" cy="1447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338316" y="2819400"/>
            <a:ext cx="1524000" cy="0"/>
          </a:xfrm>
          <a:prstGeom prst="line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40071" y="2819400"/>
            <a:ext cx="1524000" cy="0"/>
          </a:xfrm>
          <a:prstGeom prst="line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1728716" y="2983215"/>
            <a:ext cx="1955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&lt;= data[pivot]</a:t>
            </a:r>
            <a:endParaRPr lang="en-US" altLang="en-US" dirty="0"/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4649531" y="2983215"/>
            <a:ext cx="18598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 &gt; data[pivot]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069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Recursively </a:t>
            </a:r>
            <a:r>
              <a:rPr lang="en-US" dirty="0" err="1" smtClean="0"/>
              <a:t>QuickSort</a:t>
            </a:r>
            <a:r>
              <a:rPr lang="en-US" dirty="0" smtClean="0"/>
              <a:t> the </a:t>
            </a:r>
            <a:r>
              <a:rPr lang="en-US" dirty="0" err="1" smtClean="0"/>
              <a:t>SubArrays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0"/>
            <a:ext cx="8229600" cy="7921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30</a:t>
            </a:r>
            <a:endParaRPr lang="en-US" altLang="en-US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40</a:t>
            </a:r>
            <a:endParaRPr lang="en-US" alt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 smtClean="0"/>
              <a:t>60</a:t>
            </a:r>
            <a:endParaRPr lang="en-US" altLang="en-US" dirty="0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8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862316" y="2209800"/>
            <a:ext cx="0" cy="1447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60542" y="2209800"/>
            <a:ext cx="0" cy="1447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338316" y="2819400"/>
            <a:ext cx="1524000" cy="0"/>
          </a:xfrm>
          <a:prstGeom prst="line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40071" y="2819400"/>
            <a:ext cx="1524000" cy="0"/>
          </a:xfrm>
          <a:prstGeom prst="line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1728716" y="2983215"/>
            <a:ext cx="1955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&lt;= data[pivot]</a:t>
            </a:r>
            <a:endParaRPr lang="en-US" altLang="en-US" dirty="0"/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4649531" y="2983215"/>
            <a:ext cx="18598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 &gt; data[pivot]</a:t>
            </a:r>
            <a:endParaRPr lang="en-US" altLang="en-US" dirty="0"/>
          </a:p>
        </p:txBody>
      </p:sp>
      <p:sp>
        <p:nvSpPr>
          <p:cNvPr id="21" name="AutoShape 21"/>
          <p:cNvSpPr>
            <a:spLocks/>
          </p:cNvSpPr>
          <p:nvPr/>
        </p:nvSpPr>
        <p:spPr bwMode="auto">
          <a:xfrm rot="5400000" flipV="1">
            <a:off x="2528816" y="-24452"/>
            <a:ext cx="152400" cy="2362200"/>
          </a:xfrm>
          <a:prstGeom prst="leftBrace">
            <a:avLst>
              <a:gd name="adj1" fmla="val 129167"/>
              <a:gd name="adj2" fmla="val 50000"/>
            </a:avLst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2" name="AutoShape 21"/>
          <p:cNvSpPr>
            <a:spLocks/>
          </p:cNvSpPr>
          <p:nvPr/>
        </p:nvSpPr>
        <p:spPr bwMode="auto">
          <a:xfrm rot="5400000" flipV="1">
            <a:off x="5657565" y="-24452"/>
            <a:ext cx="152400" cy="2362200"/>
          </a:xfrm>
          <a:prstGeom prst="leftBrace">
            <a:avLst>
              <a:gd name="adj1" fmla="val 129167"/>
              <a:gd name="adj2" fmla="val 50000"/>
            </a:avLst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2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QuickSort</a:t>
            </a:r>
            <a:r>
              <a:rPr lang="en-US" dirty="0" smtClean="0"/>
              <a:t>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Assuming the keys are random, uniformly distributed</a:t>
            </a:r>
          </a:p>
          <a:p>
            <a:endParaRPr lang="en-US" dirty="0" smtClean="0"/>
          </a:p>
          <a:p>
            <a:r>
              <a:rPr lang="en-US" dirty="0" smtClean="0"/>
              <a:t>Then the two sub-arrays will be nearly the same size for each recursive call.</a:t>
            </a:r>
          </a:p>
          <a:p>
            <a:pPr lvl="1"/>
            <a:r>
              <a:rPr lang="en-US" dirty="0" smtClean="0"/>
              <a:t>Recall </a:t>
            </a:r>
            <a:r>
              <a:rPr lang="en-US" dirty="0" err="1" smtClean="0"/>
              <a:t>MergeSort</a:t>
            </a:r>
            <a:r>
              <a:rPr lang="en-US" dirty="0" smtClean="0"/>
              <a:t> worked in a similar fashion</a:t>
            </a:r>
          </a:p>
          <a:p>
            <a:pPr lvl="2"/>
            <a:r>
              <a:rPr lang="en-US" dirty="0" smtClean="0"/>
              <a:t>Dividing the data into 2 subsets of similar size</a:t>
            </a:r>
          </a:p>
          <a:p>
            <a:endParaRPr lang="en-US" dirty="0" smtClean="0"/>
          </a:p>
          <a:p>
            <a:r>
              <a:rPr lang="en-US" dirty="0" smtClean="0"/>
              <a:t>So the runtime would once again depend on the number of times the original data size, </a:t>
            </a:r>
            <a:r>
              <a:rPr lang="en-US" b="1" i="1" dirty="0" smtClean="0"/>
              <a:t>n</a:t>
            </a:r>
            <a:r>
              <a:rPr lang="en-US" dirty="0" smtClean="0"/>
              <a:t>, can be divided by two</a:t>
            </a:r>
          </a:p>
          <a:p>
            <a:pPr lvl="1"/>
            <a:r>
              <a:rPr lang="en-US" dirty="0" smtClean="0"/>
              <a:t>i.e. 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b="1" i="1" dirty="0" smtClean="0"/>
              <a:t>n</a:t>
            </a:r>
            <a:r>
              <a:rPr lang="en-US" dirty="0" smtClean="0"/>
              <a:t>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6900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QuickSort</a:t>
            </a:r>
            <a:r>
              <a:rPr lang="en-US" dirty="0" smtClean="0"/>
              <a:t>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very similar fashion as to the analysis of </a:t>
            </a:r>
            <a:r>
              <a:rPr lang="en-US" dirty="0" err="1" smtClean="0"/>
              <a:t>MergeSort</a:t>
            </a:r>
            <a:r>
              <a:rPr lang="en-US" dirty="0" smtClean="0"/>
              <a:t>, with the assumption the keys are random uniformly distributed, </a:t>
            </a:r>
          </a:p>
          <a:p>
            <a:endParaRPr lang="en-US" dirty="0" smtClean="0"/>
          </a:p>
          <a:p>
            <a:r>
              <a:rPr lang="en-US" dirty="0" smtClean="0"/>
              <a:t>The runtime of </a:t>
            </a:r>
            <a:r>
              <a:rPr lang="en-US" dirty="0" err="1" smtClean="0"/>
              <a:t>QuickSort</a:t>
            </a:r>
            <a:r>
              <a:rPr lang="en-US" dirty="0" smtClean="0"/>
              <a:t> is usually taken </a:t>
            </a:r>
            <a:br>
              <a:rPr lang="en-US" dirty="0" smtClean="0"/>
            </a:br>
            <a:r>
              <a:rPr lang="en-US" dirty="0" smtClean="0"/>
              <a:t>to be O(</a:t>
            </a:r>
            <a:r>
              <a:rPr lang="en-US" b="1" i="1" dirty="0" smtClean="0"/>
              <a:t>n </a:t>
            </a:r>
            <a:r>
              <a:rPr lang="en-US" b="1" i="1" dirty="0" err="1" smtClean="0"/>
              <a:t>lg</a:t>
            </a:r>
            <a:r>
              <a:rPr lang="en-US" b="1" i="1" dirty="0" smtClean="0"/>
              <a:t> n</a:t>
            </a:r>
            <a:r>
              <a:rPr lang="en-US" dirty="0" smtClean="0"/>
              <a:t>)</a:t>
            </a:r>
          </a:p>
          <a:p>
            <a:endParaRPr lang="en-US" b="1" i="1" dirty="0"/>
          </a:p>
          <a:p>
            <a:r>
              <a:rPr lang="en-US" b="1" i="1" dirty="0" smtClean="0"/>
              <a:t>However…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05992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QuickSort</a:t>
            </a:r>
            <a:r>
              <a:rPr lang="en-US" dirty="0" smtClean="0"/>
              <a:t> – Worst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QuickSort</a:t>
            </a:r>
            <a:r>
              <a:rPr lang="en-US" dirty="0" smtClean="0"/>
              <a:t> requires some wisdom about your data</a:t>
            </a:r>
          </a:p>
          <a:p>
            <a:r>
              <a:rPr lang="en-US" dirty="0" smtClean="0"/>
              <a:t>And selecting a good pivot point =)</a:t>
            </a:r>
          </a:p>
          <a:p>
            <a:endParaRPr lang="en-US" dirty="0"/>
          </a:p>
          <a:p>
            <a:r>
              <a:rPr lang="en-US" dirty="0" smtClean="0"/>
              <a:t>Let’s consider a 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15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Assume the first element is always the pivot</a:t>
            </a:r>
          </a:p>
          <a:p>
            <a:r>
              <a:rPr lang="en-US" dirty="0" smtClean="0"/>
              <a:t>Assume the given data to sort is already in order (or very nearly, but let’s be extreme)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09800" y="31623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19400" y="31623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429000" y="31623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38600" y="31623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48200" y="31623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57800" y="31623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67400" y="31623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77000" y="31623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86600" y="31623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33400" y="32527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54250" y="37719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133600" y="45339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/>
              <a:t>B</a:t>
            </a:r>
            <a:r>
              <a:rPr lang="en-US" altLang="en-US" sz="1800" dirty="0" err="1" smtClean="0"/>
              <a:t>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6477000" y="45481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/>
              <a:t>S</a:t>
            </a:r>
            <a:r>
              <a:rPr lang="en-US" altLang="en-US" sz="1800" dirty="0" err="1" smtClean="0"/>
              <a:t>mallerIndex</a:t>
            </a:r>
            <a:r>
              <a:rPr lang="en-US" altLang="en-US" sz="1800" dirty="0" smtClean="0"/>
              <a:t> = 8</a:t>
            </a:r>
            <a:endParaRPr lang="en-US" altLang="en-US" sz="1800" dirty="0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V="1">
            <a:off x="7162800" y="42291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95600" y="42291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3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6432550" y="26812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8</a:t>
            </a:r>
            <a:endParaRPr lang="en-US" altLang="en-US" sz="1800" dirty="0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V="1">
            <a:off x="71183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0" y="33528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22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QuickSort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dirty="0"/>
              <a:t>Given an array of </a:t>
            </a:r>
            <a:r>
              <a:rPr lang="en-US" altLang="en-US" sz="2800" i="1" dirty="0"/>
              <a:t>n</a:t>
            </a:r>
            <a:r>
              <a:rPr lang="en-US" altLang="en-US" sz="2800" dirty="0"/>
              <a:t> elements (e.g., integers):</a:t>
            </a:r>
          </a:p>
          <a:p>
            <a:r>
              <a:rPr lang="en-US" altLang="en-US" sz="2800" dirty="0"/>
              <a:t>If array only contains one element, return</a:t>
            </a:r>
          </a:p>
          <a:p>
            <a:r>
              <a:rPr lang="en-US" altLang="en-US" sz="2800" dirty="0"/>
              <a:t>Else</a:t>
            </a:r>
          </a:p>
          <a:p>
            <a:pPr lvl="1"/>
            <a:r>
              <a:rPr lang="en-US" altLang="en-US" sz="2400" dirty="0"/>
              <a:t>pick one element to use as </a:t>
            </a:r>
            <a:r>
              <a:rPr lang="en-US" altLang="en-US" sz="2400" i="1" dirty="0"/>
              <a:t>pivot.</a:t>
            </a:r>
          </a:p>
          <a:p>
            <a:pPr lvl="1"/>
            <a:endParaRPr lang="en-US" altLang="en-US" sz="2400" dirty="0" smtClean="0"/>
          </a:p>
          <a:p>
            <a:pPr lvl="1"/>
            <a:r>
              <a:rPr lang="en-US" altLang="en-US" sz="2400" dirty="0" smtClean="0"/>
              <a:t>Partition </a:t>
            </a:r>
            <a:r>
              <a:rPr lang="en-US" altLang="en-US" sz="2400" dirty="0"/>
              <a:t>elements into two sub-arrays:</a:t>
            </a:r>
          </a:p>
          <a:p>
            <a:pPr lvl="2"/>
            <a:r>
              <a:rPr lang="en-US" altLang="en-US" sz="2000" dirty="0"/>
              <a:t>Elements less than or equal to pivot</a:t>
            </a:r>
          </a:p>
          <a:p>
            <a:pPr lvl="2"/>
            <a:r>
              <a:rPr lang="en-US" altLang="en-US" sz="2000" dirty="0"/>
              <a:t>Elements greater than pivot</a:t>
            </a:r>
          </a:p>
          <a:p>
            <a:pPr lvl="1"/>
            <a:endParaRPr lang="en-US" altLang="en-US" sz="2400" dirty="0" smtClean="0"/>
          </a:p>
          <a:p>
            <a:pPr lvl="1"/>
            <a:r>
              <a:rPr lang="en-US" altLang="en-US" sz="2400" dirty="0" smtClean="0"/>
              <a:t>Quicksort </a:t>
            </a:r>
            <a:r>
              <a:rPr lang="en-US" altLang="en-US" sz="2400" dirty="0"/>
              <a:t>two sub-arrays</a:t>
            </a:r>
          </a:p>
          <a:p>
            <a:pPr lvl="1"/>
            <a:r>
              <a:rPr lang="en-US" altLang="en-US" sz="2400" dirty="0"/>
              <a:t>Return </a:t>
            </a:r>
            <a:r>
              <a:rPr lang="en-US" altLang="en-US" sz="2400" dirty="0" smtClean="0"/>
              <a:t>results</a:t>
            </a:r>
            <a:endParaRPr lang="en-US" dirty="0"/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1971" y="4595320"/>
            <a:ext cx="4103427" cy="838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744" y="2328035"/>
            <a:ext cx="4617883" cy="1799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5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365" y="5524632"/>
            <a:ext cx="4132997" cy="772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 rot="21061829">
            <a:off x="4162669" y="5216855"/>
            <a:ext cx="1218603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recursive calls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1488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6432550" y="26812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8</a:t>
            </a:r>
            <a:endParaRPr lang="en-US" altLang="en-US" sz="1800" dirty="0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V="1">
            <a:off x="71183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0" y="38862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458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6432550" y="26812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7</a:t>
            </a:r>
            <a:endParaRPr lang="en-US" altLang="en-US" sz="1800" dirty="0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H="1" flipV="1">
            <a:off x="6858000" y="2362200"/>
            <a:ext cx="26035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0" y="38862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390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6432550" y="26812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6</a:t>
            </a:r>
            <a:endParaRPr lang="en-US" altLang="en-US" sz="1800" dirty="0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H="1" flipV="1">
            <a:off x="6432550" y="23622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0" y="38862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84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5640980" y="2735879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5</a:t>
            </a:r>
            <a:endParaRPr lang="en-US" altLang="en-US" sz="1800" dirty="0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H="1" flipV="1">
            <a:off x="5822950" y="2308620"/>
            <a:ext cx="609600" cy="4272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0" y="38862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655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5195058" y="2667001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4</a:t>
            </a:r>
            <a:endParaRPr lang="en-US" altLang="en-US" sz="1800" dirty="0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H="1" flipV="1">
            <a:off x="5195058" y="2347913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0" y="38862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283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0" y="38862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4603750" y="2659041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3</a:t>
            </a:r>
            <a:endParaRPr lang="en-US" altLang="en-US" sz="1800" dirty="0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H="1" flipV="1">
            <a:off x="4603750" y="2339953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47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0" y="38862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4146550" y="2704534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2</a:t>
            </a:r>
            <a:endParaRPr lang="en-US" altLang="en-US" sz="1800" dirty="0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H="1" flipV="1">
            <a:off x="4146550" y="2385446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07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0" y="38862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4146550" y="2704534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H="1" flipV="1">
            <a:off x="3384550" y="2362200"/>
            <a:ext cx="1447800" cy="4042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8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gradFill flip="none" rotWithShape="1">
            <a:gsLst>
              <a:gs pos="0">
                <a:srgbClr val="FF513F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92D050"/>
              </a:gs>
            </a:gsLst>
            <a:lin ang="27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0" y="38862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3841750" y="2766446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0</a:t>
            </a:r>
            <a:endParaRPr lang="en-US" altLang="en-US" sz="1800" dirty="0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H="1" flipV="1">
            <a:off x="2590800" y="2362200"/>
            <a:ext cx="1936750" cy="46615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3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gradFill flip="none" rotWithShape="1">
            <a:gsLst>
              <a:gs pos="0">
                <a:srgbClr val="FF513F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92D050"/>
              </a:gs>
            </a:gsLst>
            <a:lin ang="27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0" y="44958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3841750" y="2766446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0</a:t>
            </a:r>
            <a:endParaRPr lang="en-US" altLang="en-US" sz="1800" dirty="0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H="1" flipV="1">
            <a:off x="2590800" y="2362200"/>
            <a:ext cx="1936750" cy="46615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3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>
            <a:normAutofit/>
          </a:bodyPr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6854" y="914400"/>
            <a:ext cx="7772400" cy="685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We are given array of </a:t>
            </a:r>
            <a:r>
              <a:rPr lang="en-US" altLang="en-US" b="1" i="1" dirty="0"/>
              <a:t>n</a:t>
            </a:r>
            <a:r>
              <a:rPr lang="en-US" altLang="en-US" dirty="0"/>
              <a:t> integers to sort: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425054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40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034654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644254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253854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863454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4473054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5082654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5692254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6301854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6841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gradFill flip="none" rotWithShape="1">
            <a:gsLst>
              <a:gs pos="0">
                <a:srgbClr val="FF513F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92D050"/>
              </a:gs>
            </a:gsLst>
            <a:lin ang="27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-1" y="5486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3841750" y="2766446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0</a:t>
            </a:r>
            <a:endParaRPr lang="en-US" altLang="en-US" sz="1800" dirty="0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H="1" flipV="1">
            <a:off x="2590800" y="2362200"/>
            <a:ext cx="1936750" cy="46615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7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gradFill flip="none" rotWithShape="1">
            <a:gsLst>
              <a:gs pos="0">
                <a:srgbClr val="FF513F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92D050"/>
              </a:gs>
            </a:gsLst>
            <a:lin ang="27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089150" y="26670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BiggerIndex</a:t>
            </a:r>
            <a:r>
              <a:rPr lang="en-US" altLang="en-US" sz="1800" dirty="0" smtClean="0"/>
              <a:t> = 1</a:t>
            </a:r>
            <a:endParaRPr lang="en-US" altLang="en-US" sz="1800" dirty="0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85115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88950" y="3200400"/>
            <a:ext cx="8472416" cy="35052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data[BiggerIndex] &lt;= data[pivot] { ++BiggerIndex;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data[SmallerIndex] &gt; data[pivot] { --SmallerIndex;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If BiggerIndex &lt; SmallerIndex</a:t>
            </a:r>
            <a:br>
              <a:rPr lang="en-US" altLang="en-US" sz="2800" smtClean="0">
                <a:latin typeface="Comic Sans MS" panose="030F0702030302020204" pitchFamily="66" charset="0"/>
              </a:rPr>
            </a:br>
            <a:r>
              <a:rPr lang="en-US" altLang="en-US" sz="1400" smtClean="0">
                <a:latin typeface="Comic Sans MS" panose="030F0702030302020204" pitchFamily="66" charset="0"/>
              </a:rPr>
              <a:t/>
            </a:r>
            <a:br>
              <a:rPr lang="en-US" altLang="en-US" sz="1400" smtClean="0">
                <a:latin typeface="Comic Sans MS" panose="030F0702030302020204" pitchFamily="66" charset="0"/>
              </a:rPr>
            </a:br>
            <a:r>
              <a:rPr lang="en-US" altLang="en-US" sz="2800" smtClean="0">
                <a:latin typeface="Comic Sans MS" panose="030F0702030302020204" pitchFamily="66" charset="0"/>
              </a:rPr>
              <a:t>      { swap BiggerIndex] and SmallerIndex]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While SmallerIndex &gt; BiggerIndex, 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smtClean="0">
                <a:latin typeface="Comic Sans MS" panose="030F0702030302020204" pitchFamily="66" charset="0"/>
              </a:rPr>
              <a:t>Swap data[SmallerIndex] and data[pivotIndex]</a:t>
            </a:r>
            <a:endParaRPr lang="en-US" alt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-2" y="60960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3841750" y="2766446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 smtClean="0"/>
              <a:t>SmallerIndex</a:t>
            </a:r>
            <a:r>
              <a:rPr lang="en-US" altLang="en-US" sz="1800" dirty="0" smtClean="0"/>
              <a:t> = 0</a:t>
            </a:r>
            <a:endParaRPr lang="en-US" altLang="en-US" sz="1800" dirty="0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H="1" flipV="1">
            <a:off x="2590800" y="2362200"/>
            <a:ext cx="1936750" cy="46615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7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Scenario for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5350" y="12954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74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84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94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037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133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50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229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57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325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/>
              <a:t>63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42150" y="12954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950" y="1385888"/>
            <a:ext cx="163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/>
              <a:t>pivot_index = 0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209800" y="1905000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[0]    [1]   [2]    [3]   [4]   [5]    [6]   [7]   [8]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2165350" y="2209800"/>
            <a:ext cx="0" cy="1447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763576" y="2209800"/>
            <a:ext cx="0" cy="1447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641350" y="2819400"/>
            <a:ext cx="1524000" cy="0"/>
          </a:xfrm>
          <a:prstGeom prst="line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743105" y="2819400"/>
            <a:ext cx="1524000" cy="0"/>
          </a:xfrm>
          <a:prstGeom prst="line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13"/>
          <p:cNvSpPr txBox="1">
            <a:spLocks noChangeArrowheads="1"/>
          </p:cNvSpPr>
          <p:nvPr/>
        </p:nvSpPr>
        <p:spPr bwMode="auto">
          <a:xfrm>
            <a:off x="31750" y="2983215"/>
            <a:ext cx="1955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&lt;= data[pivot]</a:t>
            </a:r>
            <a:endParaRPr lang="en-US" altLang="en-US" dirty="0"/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2952565" y="2983215"/>
            <a:ext cx="18598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 &gt; data[pivot]</a:t>
            </a:r>
            <a:endParaRPr lang="en-US" altLang="en-US" dirty="0"/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367542" y="3705367"/>
            <a:ext cx="8319258" cy="28194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800" dirty="0" smtClean="0">
                <a:latin typeface="Comic Sans MS" panose="030F0702030302020204" pitchFamily="66" charset="0"/>
              </a:rPr>
              <a:t>The recursive calls do not divide anything in half…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>
                <a:latin typeface="Comic Sans MS" panose="030F0702030302020204" pitchFamily="66" charset="0"/>
              </a:rPr>
              <a:t>So there will be n recursive calls,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Comic Sans MS" panose="030F0702030302020204" pitchFamily="66" charset="0"/>
              </a:rPr>
              <a:t>each doing n-1 operations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Which leads to O(n</a:t>
            </a:r>
            <a:r>
              <a:rPr lang="en-US" altLang="en-US" sz="2800" baseline="30000" dirty="0" smtClean="0">
                <a:latin typeface="Comic Sans MS" panose="030F0702030302020204" pitchFamily="66" charset="0"/>
              </a:rPr>
              <a:t>2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) performance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Comic Sans MS" panose="030F0702030302020204" pitchFamily="66" charset="0"/>
              </a:rPr>
              <a:t>Not quick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52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Median of 3 – Avoid the 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avoid such bad scenarios a better choice of pivot is typically used:</a:t>
            </a:r>
          </a:p>
          <a:p>
            <a:endParaRPr lang="en-US" dirty="0"/>
          </a:p>
          <a:p>
            <a:r>
              <a:rPr lang="en-US" dirty="0" smtClean="0"/>
              <a:t>Use the </a:t>
            </a:r>
            <a:r>
              <a:rPr lang="en-US" b="1" dirty="0" smtClean="0"/>
              <a:t>median of 3 rule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Pick the median value of 3 elements from the data array as the pivot</a:t>
            </a:r>
          </a:p>
          <a:p>
            <a:pPr lvl="1"/>
            <a:r>
              <a:rPr lang="en-US" dirty="0" smtClean="0"/>
              <a:t>Specifically: data[0], data[n/2] and data[n-1]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data[0] = 10,  data[n/2] = 50, data[n-1] = 70</a:t>
            </a:r>
          </a:p>
          <a:p>
            <a:pPr lvl="2"/>
            <a:r>
              <a:rPr lang="en-US" dirty="0" smtClean="0"/>
              <a:t>median = 50</a:t>
            </a:r>
          </a:p>
          <a:p>
            <a:pPr lvl="1"/>
            <a:r>
              <a:rPr lang="en-US" dirty="0" smtClean="0"/>
              <a:t>so use index = n/2 for the pivot (value of 50)</a:t>
            </a:r>
          </a:p>
        </p:txBody>
      </p:sp>
    </p:spTree>
    <p:extLst>
      <p:ext uri="{BB962C8B-B14F-4D97-AF65-F5344CB8AC3E}">
        <p14:creationId xmlns:p14="http://schemas.microsoft.com/office/powerpoint/2010/main" val="324508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err="1" smtClean="0"/>
              <a:t>QuickSort</a:t>
            </a:r>
            <a:r>
              <a:rPr lang="en-US" dirty="0" smtClean="0"/>
              <a:t> Note – Small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 very small arrays (circa n &lt;= 20) quicksort in physical time does not perform as well as insertion sort</a:t>
            </a:r>
          </a:p>
          <a:p>
            <a:endParaRPr lang="en-US" dirty="0" smtClean="0"/>
          </a:p>
          <a:p>
            <a:r>
              <a:rPr lang="en-US" dirty="0" smtClean="0"/>
              <a:t>And – because quicksort is recursive – these cases occur frequently.</a:t>
            </a:r>
          </a:p>
          <a:p>
            <a:endParaRPr lang="en-US" dirty="0" smtClean="0"/>
          </a:p>
          <a:p>
            <a:r>
              <a:rPr lang="en-US" dirty="0" smtClean="0"/>
              <a:t>Common solution</a:t>
            </a:r>
          </a:p>
          <a:p>
            <a:pPr lvl="1"/>
            <a:r>
              <a:rPr lang="en-US" dirty="0" smtClean="0"/>
              <a:t>When the array size becomes “sufficiently” small do not use quicksort recursively</a:t>
            </a:r>
          </a:p>
          <a:p>
            <a:pPr lvl="1"/>
            <a:r>
              <a:rPr lang="en-US" dirty="0" smtClean="0"/>
              <a:t>instead use a sorting algorithm that is more efficient for small arrays (such as insertion sort)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Do NOT apply this on homework or exams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7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</a:t>
            </a:r>
            <a:r>
              <a:rPr lang="en-US" dirty="0"/>
              <a:t>q</a:t>
            </a:r>
            <a:r>
              <a:rPr lang="en-US" dirty="0" smtClean="0"/>
              <a:t>uestions about Quick Sort?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43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Summary of Sorting Algorithms </a:t>
            </a:r>
            <a:r>
              <a:rPr lang="en-US" sz="2800" smtClean="0"/>
              <a:t>(so far)</a:t>
            </a:r>
            <a:endParaRPr lang="en-US" smtClean="0"/>
          </a:p>
        </p:txBody>
      </p:sp>
      <p:sp>
        <p:nvSpPr>
          <p:cNvPr id="49155" name="Content Placeholder 9"/>
          <p:cNvSpPr>
            <a:spLocks noGrp="1"/>
          </p:cNvSpPr>
          <p:nvPr>
            <p:ph idx="1"/>
          </p:nvPr>
        </p:nvSpPr>
        <p:spPr>
          <a:xfrm>
            <a:off x="228600" y="1600200"/>
            <a:ext cx="8761413" cy="4340225"/>
          </a:xfrm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659182"/>
              </p:ext>
            </p:extLst>
          </p:nvPr>
        </p:nvGraphicFramePr>
        <p:xfrm>
          <a:off x="990600" y="1293803"/>
          <a:ext cx="7239000" cy="4727593"/>
        </p:xfrm>
        <a:graphic>
          <a:graphicData uri="http://schemas.openxmlformats.org/drawingml/2006/table">
            <a:tbl>
              <a:tblPr/>
              <a:tblGrid>
                <a:gridCol w="1981200"/>
                <a:gridCol w="1905000"/>
                <a:gridCol w="3352800"/>
              </a:tblGrid>
              <a:tr h="45727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Algorithm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Time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</a:tr>
              <a:tr h="64018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Selection Sort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Slow, in-place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small data sets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64018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Insertion Sort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Slow, in-place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small data sets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  <a:tr h="64018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Bubble Sort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Slow, in-place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small data sets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7176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Heap Sort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nlog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n)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Fast, in-place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large data sets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  <a:tr h="7176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Merge Sort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nlogn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Fast, sequential data access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huge data sets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7176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Quick Sort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nlogn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Assumes key values are random and uniformly distributed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</a:tbl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838200" y="3732203"/>
            <a:ext cx="7391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 smtClean="0"/>
              <a:t>Place holder for others we have not yet seen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3677554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End of This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54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altLang="en-US" dirty="0"/>
              <a:t>Pick Pivot Element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276600"/>
            <a:ext cx="7772400" cy="2209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dirty="0"/>
              <a:t>There are a number of ways to pick the </a:t>
            </a:r>
            <a:r>
              <a:rPr lang="en-US" altLang="en-US" sz="2400" b="1" dirty="0">
                <a:solidFill>
                  <a:srgbClr val="FF0000"/>
                </a:solidFill>
              </a:rPr>
              <a:t>pivot element</a:t>
            </a:r>
            <a:r>
              <a:rPr lang="en-US" altLang="en-US" sz="2400" dirty="0"/>
              <a:t>.  </a:t>
            </a:r>
            <a:endParaRPr lang="en-US" altLang="en-US" sz="2400" dirty="0" smtClean="0"/>
          </a:p>
          <a:p>
            <a:pPr>
              <a:buFontTx/>
              <a:buNone/>
            </a:pPr>
            <a:r>
              <a:rPr lang="en-US" altLang="en-US" sz="2400" dirty="0" smtClean="0"/>
              <a:t>In </a:t>
            </a:r>
            <a:r>
              <a:rPr lang="en-US" altLang="en-US" sz="2400" dirty="0"/>
              <a:t>this example, we will use the </a:t>
            </a:r>
            <a:r>
              <a:rPr lang="en-US" altLang="en-US" sz="2400" b="1" dirty="0">
                <a:solidFill>
                  <a:srgbClr val="FF0000"/>
                </a:solidFill>
              </a:rPr>
              <a:t>first element in the array</a:t>
            </a:r>
            <a:r>
              <a:rPr lang="en-US" altLang="en-US" sz="2400" dirty="0" smtClean="0"/>
              <a:t>:</a:t>
            </a:r>
          </a:p>
          <a:p>
            <a:pPr>
              <a:buFontTx/>
              <a:buNone/>
            </a:pP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 smtClean="0"/>
              <a:t>We will see other (better) choices later</a:t>
            </a:r>
            <a:endParaRPr lang="en-US" altLang="en-US" sz="2400" dirty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2779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2379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1979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1579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1179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0779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0379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89979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299579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28127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altLang="en-US" dirty="0" smtClean="0"/>
              <a:t>Partition into 2 “sub-sets”</a:t>
            </a:r>
            <a:endParaRPr lang="en-US" alt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429000"/>
            <a:ext cx="8229600" cy="3048000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800" dirty="0" smtClean="0"/>
              <a:t>Goal is to partition the array into 2 sub-arrays such that</a:t>
            </a:r>
            <a:endParaRPr lang="en-US" altLang="en-US" sz="2800" dirty="0"/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altLang="en-US" sz="2800" dirty="0"/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400" dirty="0" smtClean="0"/>
              <a:t>One sub-array contains elements &gt;= pivot 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400" dirty="0" smtClean="0"/>
              <a:t>The other sub-array contains </a:t>
            </a:r>
            <a:r>
              <a:rPr lang="en-US" altLang="en-US" sz="2400" dirty="0"/>
              <a:t>elements &lt; </a:t>
            </a:r>
            <a:r>
              <a:rPr lang="en-US" altLang="en-US" sz="2400" dirty="0" smtClean="0"/>
              <a:t>pivot</a:t>
            </a:r>
            <a:endParaRPr lang="en-US" altLang="en-US" sz="2400" dirty="0"/>
          </a:p>
          <a:p>
            <a:pPr marL="457200" lvl="1" indent="0">
              <a:lnSpc>
                <a:spcPct val="90000"/>
              </a:lnSpc>
              <a:buNone/>
            </a:pPr>
            <a:endParaRPr lang="en-US" altLang="en-US" sz="2400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800" dirty="0"/>
              <a:t>Partitioning will loop through the array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800" dirty="0"/>
              <a:t>swapping elements less than and greater than the pivot</a:t>
            </a:r>
            <a:r>
              <a:rPr lang="en-US" altLang="en-US" sz="2800" dirty="0" smtClean="0"/>
              <a:t>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altLang="en-US" sz="2800" dirty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65899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246580" y="609600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</a:t>
            </a:r>
            <a:r>
              <a:rPr lang="en-US" altLang="en-US" sz="1600" dirty="0"/>
              <a:t>1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6300716" y="627615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8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2012976" y="948154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6795598" y="966169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57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09600"/>
            <a:ext cx="9067800" cy="6248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983" y="76200"/>
            <a:ext cx="5858218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/>
              <a:t>Partition into 2 “sub-sets”</a:t>
            </a:r>
            <a:endParaRPr lang="en-US" altLang="en-US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472416" cy="3505200"/>
          </a:xfrm>
          <a:solidFill>
            <a:srgbClr val="FEFEBE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] &lt;=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++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>
                <a:latin typeface="Comic Sans MS" panose="030F0702030302020204" pitchFamily="66" charset="0"/>
              </a:rPr>
              <a:t>While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] &gt; data[pivot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{ --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;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If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&lt; 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1400" dirty="0" smtClean="0">
                <a:latin typeface="Comic Sans MS" panose="030F0702030302020204" pitchFamily="66" charset="0"/>
              </a:rPr>
              <a:t/>
            </a:r>
            <a:br>
              <a:rPr lang="en-US" altLang="en-US" sz="1400" dirty="0" smtClean="0">
                <a:latin typeface="Comic Sans MS" panose="030F0702030302020204" pitchFamily="66" charset="0"/>
              </a:rPr>
            </a:br>
            <a:r>
              <a:rPr lang="en-US" altLang="en-US" sz="2800" dirty="0" smtClean="0">
                <a:latin typeface="Comic Sans MS" panose="030F0702030302020204" pitchFamily="66" charset="0"/>
              </a:rPr>
              <a:t>      { swap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}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While 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&gt; </a:t>
            </a:r>
            <a:r>
              <a:rPr lang="en-US" altLang="en-US" sz="2800" dirty="0" err="1">
                <a:latin typeface="Comic Sans MS" panose="030F0702030302020204" pitchFamily="66" charset="0"/>
              </a:rPr>
              <a:t>BiggerIndex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, </a:t>
            </a:r>
            <a:r>
              <a:rPr lang="en-US" altLang="en-US" sz="2800" dirty="0">
                <a:latin typeface="Comic Sans MS" panose="030F0702030302020204" pitchFamily="66" charset="0"/>
              </a:rPr>
              <a:t>go to 1.</a:t>
            </a: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 smtClean="0">
              <a:latin typeface="Comic Sans MS" panose="030F0702030302020204" pitchFamily="66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omic Sans MS" panose="030F0702030302020204" pitchFamily="66" charset="0"/>
              </a:rPr>
              <a:t>Swap data[</a:t>
            </a:r>
            <a:r>
              <a:rPr lang="en-US" altLang="en-US" sz="2800" dirty="0" err="1">
                <a:latin typeface="Comic Sans MS" panose="030F0702030302020204" pitchFamily="66" charset="0"/>
              </a:rPr>
              <a:t>SmallerIndex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] </a:t>
            </a:r>
            <a:r>
              <a:rPr lang="en-US" altLang="en-US" sz="2800" dirty="0">
                <a:latin typeface="Comic Sans MS" panose="030F0702030302020204" pitchFamily="66" charset="0"/>
              </a:rPr>
              <a:t>and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>data[</a:t>
            </a:r>
            <a:r>
              <a:rPr lang="en-US" altLang="en-US" sz="2800" dirty="0" err="1" smtClean="0">
                <a:latin typeface="Comic Sans MS" panose="030F0702030302020204" pitchFamily="66" charset="0"/>
              </a:rPr>
              <a:t>pivotIndex</a:t>
            </a:r>
            <a:r>
              <a:rPr lang="en-US" altLang="en-US" sz="2800" dirty="0"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23916" y="1600200"/>
            <a:ext cx="609600" cy="609600"/>
          </a:xfrm>
          <a:prstGeom prst="rect">
            <a:avLst/>
          </a:prstGeom>
          <a:solidFill>
            <a:srgbClr val="FF513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dirty="0"/>
              <a:t>40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033516" y="1600200"/>
            <a:ext cx="609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43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52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80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623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60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4719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50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0815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6911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30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6300716" y="1600200"/>
            <a:ext cx="609600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/>
              <a:t>100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446141" y="1156648"/>
            <a:ext cx="544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/>
              <a:t>[0]    [1]   [2]    [3]   [4]   [5]    [6]   [7]   [8]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6440" y="2432165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pivotIndex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= 0</a:t>
            </a:r>
            <a:endParaRPr lang="en-US" altLang="en-US" sz="16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246580" y="609600"/>
            <a:ext cx="15327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BiggerIndex</a:t>
            </a:r>
            <a:r>
              <a:rPr lang="en-US" altLang="en-US" sz="1600" dirty="0" smtClean="0"/>
              <a:t> = </a:t>
            </a:r>
            <a:r>
              <a:rPr lang="en-US" altLang="en-US" sz="1600" dirty="0"/>
              <a:t>1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6300716" y="627615"/>
            <a:ext cx="16145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600" dirty="0" err="1" smtClean="0"/>
              <a:t>SmallerIndex</a:t>
            </a:r>
            <a:r>
              <a:rPr lang="en-US" altLang="en-US" sz="1600" dirty="0" smtClean="0"/>
              <a:t> = 8</a:t>
            </a:r>
            <a:endParaRPr lang="en-US" altLang="en-US" sz="1600" dirty="0"/>
          </a:p>
        </p:txBody>
      </p:sp>
      <p:cxnSp>
        <p:nvCxnSpPr>
          <p:cNvPr id="3" name="Straight Arrow Connector 2"/>
          <p:cNvCxnSpPr>
            <a:stCxn id="15" idx="2"/>
          </p:cNvCxnSpPr>
          <p:nvPr/>
        </p:nvCxnSpPr>
        <p:spPr>
          <a:xfrm>
            <a:off x="2012976" y="948154"/>
            <a:ext cx="325340" cy="271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6795598" y="966169"/>
            <a:ext cx="312391" cy="292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3889" y="3200400"/>
            <a:ext cx="542551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343400" y="2650641"/>
            <a:ext cx="1835759" cy="369332"/>
          </a:xfrm>
          <a:prstGeom prst="rect">
            <a:avLst/>
          </a:prstGeom>
          <a:solidFill>
            <a:srgbClr val="FEFEBE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20 &lt;= 40 ? --- 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24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rent Office - 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8782</TotalTime>
  <Words>3992</Words>
  <Application>Microsoft Office PowerPoint</Application>
  <PresentationFormat>On-screen Show (4:3)</PresentationFormat>
  <Paragraphs>1116</Paragraphs>
  <Slides>57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Office Theme</vt:lpstr>
      <vt:lpstr>Quicksort</vt:lpstr>
      <vt:lpstr>News!</vt:lpstr>
      <vt:lpstr>Previously</vt:lpstr>
      <vt:lpstr>QuickSort Algorithm</vt:lpstr>
      <vt:lpstr>Example</vt:lpstr>
      <vt:lpstr>Pick Pivot Element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into 2 “sub-sets”</vt:lpstr>
      <vt:lpstr>Partition Result</vt:lpstr>
      <vt:lpstr>Recursively QuickSort the SubArrays</vt:lpstr>
      <vt:lpstr>QuickSort Analysis</vt:lpstr>
      <vt:lpstr>QuickSort Analysis</vt:lpstr>
      <vt:lpstr>QuickSort – Worst Case</vt:lpstr>
      <vt:lpstr>Bad Scenario for QuickSort</vt:lpstr>
      <vt:lpstr>Bad Scenario for QuickSort</vt:lpstr>
      <vt:lpstr>Bad Scenario for QuickSort</vt:lpstr>
      <vt:lpstr>Bad Scenario for QuickSort</vt:lpstr>
      <vt:lpstr>Bad Scenario for QuickSort</vt:lpstr>
      <vt:lpstr>Bad Scenario for QuickSort</vt:lpstr>
      <vt:lpstr>Bad Scenario for QuickSort</vt:lpstr>
      <vt:lpstr>Bad Scenario for QuickSort</vt:lpstr>
      <vt:lpstr>Bad Scenario for QuickSort</vt:lpstr>
      <vt:lpstr>Bad Scenario for QuickSort</vt:lpstr>
      <vt:lpstr>Bad Scenario for QuickSort</vt:lpstr>
      <vt:lpstr>Bad Scenario for QuickSort</vt:lpstr>
      <vt:lpstr>Bad Scenario for QuickSort</vt:lpstr>
      <vt:lpstr>Bad Scenario for QuickSort</vt:lpstr>
      <vt:lpstr>Bad Scenario for QuickSort</vt:lpstr>
      <vt:lpstr>Median of 3 – Avoid the Bad</vt:lpstr>
      <vt:lpstr>QuickSort Note – Small Arrays</vt:lpstr>
      <vt:lpstr>Questions</vt:lpstr>
      <vt:lpstr>Summary of Sorting Algorithms (so far)</vt:lpstr>
      <vt:lpstr>The End of This Part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and C++</dc:title>
  <dc:creator>Dingle, Brent</dc:creator>
  <cp:lastModifiedBy>Dingle, Brent</cp:lastModifiedBy>
  <cp:revision>2053</cp:revision>
  <dcterms:created xsi:type="dcterms:W3CDTF">2006-08-16T00:00:00Z</dcterms:created>
  <dcterms:modified xsi:type="dcterms:W3CDTF">2014-04-10T15:05:19Z</dcterms:modified>
</cp:coreProperties>
</file>