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0"/>
  </p:notesMasterIdLst>
  <p:sldIdLst>
    <p:sldId id="256" r:id="rId2"/>
    <p:sldId id="702" r:id="rId3"/>
    <p:sldId id="880" r:id="rId4"/>
    <p:sldId id="881" r:id="rId5"/>
    <p:sldId id="939" r:id="rId6"/>
    <p:sldId id="940" r:id="rId7"/>
    <p:sldId id="941" r:id="rId8"/>
    <p:sldId id="829" r:id="rId9"/>
    <p:sldId id="868" r:id="rId10"/>
    <p:sldId id="882" r:id="rId11"/>
    <p:sldId id="895" r:id="rId12"/>
    <p:sldId id="887" r:id="rId13"/>
    <p:sldId id="943" r:id="rId14"/>
    <p:sldId id="888" r:id="rId15"/>
    <p:sldId id="889" r:id="rId16"/>
    <p:sldId id="890" r:id="rId17"/>
    <p:sldId id="891" r:id="rId18"/>
    <p:sldId id="892" r:id="rId19"/>
    <p:sldId id="896" r:id="rId20"/>
    <p:sldId id="897" r:id="rId21"/>
    <p:sldId id="898" r:id="rId22"/>
    <p:sldId id="899" r:id="rId23"/>
    <p:sldId id="900" r:id="rId24"/>
    <p:sldId id="901" r:id="rId25"/>
    <p:sldId id="902" r:id="rId26"/>
    <p:sldId id="903" r:id="rId27"/>
    <p:sldId id="904" r:id="rId28"/>
    <p:sldId id="905" r:id="rId29"/>
    <p:sldId id="1031" r:id="rId30"/>
    <p:sldId id="1030" r:id="rId31"/>
    <p:sldId id="910" r:id="rId32"/>
    <p:sldId id="907" r:id="rId33"/>
    <p:sldId id="908" r:id="rId34"/>
    <p:sldId id="911" r:id="rId35"/>
    <p:sldId id="909" r:id="rId36"/>
    <p:sldId id="912" r:id="rId37"/>
    <p:sldId id="906" r:id="rId38"/>
    <p:sldId id="913" r:id="rId39"/>
    <p:sldId id="914" r:id="rId40"/>
    <p:sldId id="915" r:id="rId41"/>
    <p:sldId id="916" r:id="rId42"/>
    <p:sldId id="917" r:id="rId43"/>
    <p:sldId id="918" r:id="rId44"/>
    <p:sldId id="919" r:id="rId45"/>
    <p:sldId id="925" r:id="rId46"/>
    <p:sldId id="921" r:id="rId47"/>
    <p:sldId id="922" r:id="rId48"/>
    <p:sldId id="926" r:id="rId49"/>
    <p:sldId id="927" r:id="rId50"/>
    <p:sldId id="929" r:id="rId51"/>
    <p:sldId id="928" r:id="rId52"/>
    <p:sldId id="930" r:id="rId53"/>
    <p:sldId id="931" r:id="rId54"/>
    <p:sldId id="932" r:id="rId55"/>
    <p:sldId id="933" r:id="rId56"/>
    <p:sldId id="934" r:id="rId57"/>
    <p:sldId id="935" r:id="rId58"/>
    <p:sldId id="937" r:id="rId59"/>
    <p:sldId id="938" r:id="rId60"/>
    <p:sldId id="893" r:id="rId61"/>
    <p:sldId id="944" r:id="rId62"/>
    <p:sldId id="894" r:id="rId63"/>
    <p:sldId id="946" r:id="rId64"/>
    <p:sldId id="770" r:id="rId65"/>
    <p:sldId id="723" r:id="rId66"/>
    <p:sldId id="724" r:id="rId67"/>
    <p:sldId id="725" r:id="rId68"/>
    <p:sldId id="1032" r:id="rId69"/>
    <p:sldId id="1033" r:id="rId70"/>
    <p:sldId id="1036" r:id="rId71"/>
    <p:sldId id="1037" r:id="rId72"/>
    <p:sldId id="1038" r:id="rId73"/>
    <p:sldId id="1039" r:id="rId74"/>
    <p:sldId id="1040" r:id="rId75"/>
    <p:sldId id="1034" r:id="rId76"/>
    <p:sldId id="1041" r:id="rId77"/>
    <p:sldId id="1035" r:id="rId78"/>
    <p:sldId id="1042" r:id="rId79"/>
    <p:sldId id="949" r:id="rId80"/>
    <p:sldId id="952" r:id="rId81"/>
    <p:sldId id="953" r:id="rId82"/>
    <p:sldId id="957" r:id="rId83"/>
    <p:sldId id="958" r:id="rId84"/>
    <p:sldId id="956" r:id="rId85"/>
    <p:sldId id="950" r:id="rId86"/>
    <p:sldId id="959" r:id="rId87"/>
    <p:sldId id="951" r:id="rId88"/>
    <p:sldId id="960" r:id="rId89"/>
    <p:sldId id="962" r:id="rId90"/>
    <p:sldId id="963" r:id="rId91"/>
    <p:sldId id="983" r:id="rId92"/>
    <p:sldId id="984" r:id="rId93"/>
    <p:sldId id="964" r:id="rId94"/>
    <p:sldId id="965" r:id="rId95"/>
    <p:sldId id="1043" r:id="rId96"/>
    <p:sldId id="1044" r:id="rId97"/>
    <p:sldId id="1045" r:id="rId98"/>
    <p:sldId id="366" r:id="rId9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BE"/>
    <a:srgbClr val="E5E5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5" autoAdjust="0"/>
    <p:restoredTop sz="86317" autoAdjust="0"/>
  </p:normalViewPr>
  <p:slideViewPr>
    <p:cSldViewPr>
      <p:cViewPr>
        <p:scale>
          <a:sx n="80" d="100"/>
          <a:sy n="80" d="100"/>
        </p:scale>
        <p:origin x="-58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90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5F073-BE05-465E-9ACA-FEBC1467B54E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E8B70-CAB0-4ED0-9DDB-1ABC1C150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2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E8B70-CAB0-4ED0-9DDB-1ABC1C150F43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58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E8B70-CAB0-4ED0-9DDB-1ABC1C150F43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24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E8B70-CAB0-4ED0-9DDB-1ABC1C150F43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24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E8B70-CAB0-4ED0-9DDB-1ABC1C150F43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246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E8B70-CAB0-4ED0-9DDB-1ABC1C150F43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246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E8B70-CAB0-4ED0-9DDB-1ABC1C150F43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246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E8B70-CAB0-4ED0-9DDB-1ABC1C150F43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246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Left Child versus Right Child matters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E8B70-CAB0-4ED0-9DDB-1ABC1C150F43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4483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80E7C0D8-58BF-422F-BDAA-6273B6B17C18}" type="slidenum">
              <a:rPr lang="en-US" altLang="en-US" sz="1200">
                <a:latin typeface="Trebuchet MS" pitchFamily="34" charset="0"/>
              </a:rPr>
              <a:pPr/>
              <a:t>96</a:t>
            </a:fld>
            <a:endParaRPr lang="en-US" altLang="en-US" sz="1200">
              <a:latin typeface="Trebuchet MS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E64160A0-9C41-4B21-AA18-D887D4557417}" type="slidenum">
              <a:rPr lang="en-US" altLang="en-US" sz="1200">
                <a:latin typeface="Trebuchet MS" pitchFamily="34" charset="0"/>
              </a:rPr>
              <a:pPr/>
              <a:t>97</a:t>
            </a:fld>
            <a:endParaRPr lang="en-US" altLang="en-US" sz="1200">
              <a:latin typeface="Trebuchet MS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E8B70-CAB0-4ED0-9DDB-1ABC1C150F43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94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E8B70-CAB0-4ED0-9DDB-1ABC1C150F43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00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Estimate about 5 minutes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E8B70-CAB0-4ED0-9DDB-1ABC1C150F43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00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776054E7-FDE0-4FE9-93F3-025DF44A6AB5}" type="slidenum">
              <a:rPr lang="en-US" altLang="en-US" sz="1200">
                <a:latin typeface="Trebuchet MS" pitchFamily="34" charset="0"/>
              </a:rPr>
              <a:pPr/>
              <a:t>78</a:t>
            </a:fld>
            <a:endParaRPr lang="en-US" altLang="en-US" sz="1200">
              <a:latin typeface="Trebuchet MS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E8B70-CAB0-4ED0-9DDB-1ABC1C150F43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24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E8B70-CAB0-4ED0-9DDB-1ABC1C150F43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24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E8B70-CAB0-4ED0-9DDB-1ABC1C150F43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24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E8B70-CAB0-4ED0-9DDB-1ABC1C150F43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24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1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2133600"/>
            <a:ext cx="64770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3886893"/>
            <a:ext cx="62484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Structures and Algorithms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 244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5414010"/>
            <a:ext cx="6705600" cy="1297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Brent M. Dingle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Mathematics, Statistics, and Computer Science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Wisconsin – </a:t>
            </a: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Stout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endParaRPr lang="en-US" sz="1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05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the book: Data Structures and Algorithms in C++ (Goodrich, </a:t>
            </a:r>
            <a:r>
              <a:rPr lang="en-US" sz="1050" i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Tamassia</a:t>
            </a:r>
            <a:r>
              <a:rPr lang="en-US" sz="105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Mount)</a:t>
            </a:r>
          </a:p>
          <a:p>
            <a:r>
              <a:rPr lang="en-US" sz="105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</a:t>
            </a:r>
            <a:r>
              <a:rPr lang="en-US" sz="105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</a:t>
            </a:r>
            <a:r>
              <a:rPr lang="en-US" sz="105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derived/taken </a:t>
            </a:r>
            <a:r>
              <a:rPr lang="en-US" sz="105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from: http://www.stroustrup.com/Programming</a:t>
            </a:r>
            <a:r>
              <a:rPr lang="en-US" sz="105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1050" i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8156"/>
            <a:ext cx="1171575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-527803"/>
            <a:ext cx="400050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584952"/>
            <a:ext cx="5791200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624663"/>
            <a:ext cx="937856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10263"/>
            <a:ext cx="3505200" cy="4616648"/>
          </a:xfrm>
          <a:prstGeom prst="rect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i="1" dirty="0"/>
              <a:t>On a Tree Fallen Across the Road </a:t>
            </a:r>
            <a:endParaRPr lang="en-US" sz="1400" b="1" i="1" dirty="0" smtClean="0"/>
          </a:p>
          <a:p>
            <a:r>
              <a:rPr lang="en-US" sz="1400" b="1" i="1" dirty="0" smtClean="0"/>
              <a:t>by </a:t>
            </a:r>
            <a:r>
              <a:rPr lang="en-US" sz="1400" b="1" i="1" dirty="0"/>
              <a:t>Robert Frost</a:t>
            </a:r>
            <a:endParaRPr lang="en-US" sz="1400" i="1" dirty="0"/>
          </a:p>
          <a:p>
            <a:r>
              <a:rPr lang="en-US" sz="1400" i="1" dirty="0"/>
              <a:t>(To hear us talk)</a:t>
            </a:r>
            <a:br>
              <a:rPr lang="en-US" sz="1400" i="1" dirty="0"/>
            </a:br>
            <a:r>
              <a:rPr lang="en-US" sz="1400" i="1" dirty="0"/>
              <a:t/>
            </a:r>
            <a:br>
              <a:rPr lang="en-US" sz="1400" i="1" dirty="0"/>
            </a:br>
            <a:r>
              <a:rPr lang="en-US" sz="1400" i="1" dirty="0"/>
              <a:t>The tree the tempest with a crash of wood</a:t>
            </a:r>
            <a:br>
              <a:rPr lang="en-US" sz="1400" i="1" dirty="0"/>
            </a:br>
            <a:r>
              <a:rPr lang="en-US" sz="1400" i="1" dirty="0"/>
              <a:t>Throws down in front of us is not bar</a:t>
            </a:r>
            <a:br>
              <a:rPr lang="en-US" sz="1400" i="1" dirty="0"/>
            </a:br>
            <a:r>
              <a:rPr lang="en-US" sz="1400" i="1" dirty="0"/>
              <a:t>Our passage to our journey's end for good,</a:t>
            </a:r>
            <a:br>
              <a:rPr lang="en-US" sz="1400" i="1" dirty="0"/>
            </a:br>
            <a:r>
              <a:rPr lang="en-US" sz="1400" i="1" dirty="0"/>
              <a:t>But just to ask us who we think we are</a:t>
            </a:r>
            <a:br>
              <a:rPr lang="en-US" sz="1400" i="1" dirty="0"/>
            </a:br>
            <a:r>
              <a:rPr lang="en-US" sz="1400" i="1" dirty="0"/>
              <a:t/>
            </a:r>
            <a:br>
              <a:rPr lang="en-US" sz="1400" i="1" dirty="0"/>
            </a:br>
            <a:r>
              <a:rPr lang="en-US" sz="1400" i="1" dirty="0"/>
              <a:t>Insisting always on our own way so.</a:t>
            </a:r>
            <a:br>
              <a:rPr lang="en-US" sz="1400" i="1" dirty="0"/>
            </a:br>
            <a:r>
              <a:rPr lang="en-US" sz="1400" i="1" dirty="0"/>
              <a:t>She likes to halt us in our runner tracks,</a:t>
            </a:r>
            <a:br>
              <a:rPr lang="en-US" sz="1400" i="1" dirty="0"/>
            </a:br>
            <a:r>
              <a:rPr lang="en-US" sz="1400" i="1" dirty="0"/>
              <a:t>And make us get down in a foot of snow</a:t>
            </a:r>
            <a:br>
              <a:rPr lang="en-US" sz="1400" i="1" dirty="0"/>
            </a:br>
            <a:r>
              <a:rPr lang="en-US" sz="1400" i="1" dirty="0"/>
              <a:t>Debating what to do without an ax.</a:t>
            </a:r>
            <a:br>
              <a:rPr lang="en-US" sz="1400" i="1" dirty="0"/>
            </a:br>
            <a:r>
              <a:rPr lang="en-US" sz="1400" i="1" dirty="0"/>
              <a:t/>
            </a:r>
            <a:br>
              <a:rPr lang="en-US" sz="1400" i="1" dirty="0"/>
            </a:br>
            <a:r>
              <a:rPr lang="en-US" sz="1400" i="1" dirty="0"/>
              <a:t>And yet she knows obstruction is in vain:</a:t>
            </a:r>
            <a:br>
              <a:rPr lang="en-US" sz="1400" i="1" dirty="0"/>
            </a:br>
            <a:r>
              <a:rPr lang="en-US" sz="1400" i="1" dirty="0"/>
              <a:t>We will not be put off the final goal</a:t>
            </a:r>
            <a:br>
              <a:rPr lang="en-US" sz="1400" i="1" dirty="0"/>
            </a:br>
            <a:r>
              <a:rPr lang="en-US" sz="1400" i="1" dirty="0"/>
              <a:t>We have it hidden in us to attain,</a:t>
            </a:r>
            <a:br>
              <a:rPr lang="en-US" sz="1400" i="1" dirty="0"/>
            </a:br>
            <a:r>
              <a:rPr lang="en-US" sz="1400" i="1" dirty="0"/>
              <a:t>Not though we have to seize earth by the pole</a:t>
            </a:r>
            <a:br>
              <a:rPr lang="en-US" sz="1400" i="1" dirty="0"/>
            </a:br>
            <a:r>
              <a:rPr lang="en-US" sz="1400" i="1" dirty="0"/>
              <a:t/>
            </a:r>
            <a:br>
              <a:rPr lang="en-US" sz="1400" i="1" dirty="0"/>
            </a:br>
            <a:r>
              <a:rPr lang="en-US" sz="1400" i="1" dirty="0"/>
              <a:t>And, tired of aimless circling in one place,</a:t>
            </a:r>
            <a:br>
              <a:rPr lang="en-US" sz="1400" i="1" dirty="0"/>
            </a:br>
            <a:r>
              <a:rPr lang="en-US" sz="1400" i="1" dirty="0"/>
              <a:t>Steer straight off after something into space. </a:t>
            </a:r>
          </a:p>
        </p:txBody>
      </p:sp>
    </p:spTree>
    <p:extLst>
      <p:ext uri="{BB962C8B-B14F-4D97-AF65-F5344CB8AC3E}">
        <p14:creationId xmlns:p14="http://schemas.microsoft.com/office/powerpoint/2010/main" val="354402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 P  G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stCxn id="10" idx="0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stCxn id="11" idx="0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Title 1"/>
          <p:cNvSpPr txBox="1">
            <a:spLocks/>
          </p:cNvSpPr>
          <p:nvPr/>
        </p:nvSpPr>
        <p:spPr>
          <a:xfrm>
            <a:off x="457200" y="274638"/>
            <a:ext cx="4705349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Class Exercise</a:t>
            </a:r>
            <a:endParaRPr lang="en-US" dirty="0"/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Line 35"/>
          <p:cNvSpPr>
            <a:spLocks noChangeShapeType="1"/>
          </p:cNvSpPr>
          <p:nvPr/>
        </p:nvSpPr>
        <p:spPr bwMode="auto">
          <a:xfrm flipH="1">
            <a:off x="2705100" y="2770297"/>
            <a:ext cx="533400" cy="152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824536" y="838200"/>
            <a:ext cx="3162299" cy="230630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0</a:t>
            </a:r>
            <a:endParaRPr lang="en-US" sz="14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638065" y="2194902"/>
            <a:ext cx="64793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RD = 0</a:t>
            </a:r>
            <a:endParaRPr lang="en-US" sz="12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2514599" y="3872089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0585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  <a:stCxn id="12" idx="0"/>
            <a:endCxn id="10" idx="2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  <a:stCxn id="13" idx="0"/>
            <a:endCxn id="10" idx="2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 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stCxn id="10" idx="0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stCxn id="11" idx="0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Title 1"/>
          <p:cNvSpPr txBox="1">
            <a:spLocks/>
          </p:cNvSpPr>
          <p:nvPr/>
        </p:nvSpPr>
        <p:spPr>
          <a:xfrm>
            <a:off x="457200" y="274638"/>
            <a:ext cx="4705349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Class Exercise</a:t>
            </a:r>
            <a:endParaRPr lang="en-US" dirty="0"/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486400" y="457200"/>
            <a:ext cx="3500435" cy="425233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1</a:t>
            </a:r>
            <a:endParaRPr lang="en-US" sz="14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576028" y="3216385"/>
            <a:ext cx="64793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RD = 1</a:t>
            </a:r>
            <a:endParaRPr lang="en-US" sz="12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4567235" y="3872088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99926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  <a:stCxn id="12" idx="0"/>
            <a:endCxn id="10" idx="2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  <a:stCxn id="13" idx="0"/>
            <a:endCxn id="10" idx="2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 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stCxn id="10" idx="0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stCxn id="11" idx="0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Title 1"/>
          <p:cNvSpPr txBox="1">
            <a:spLocks/>
          </p:cNvSpPr>
          <p:nvPr/>
        </p:nvSpPr>
        <p:spPr>
          <a:xfrm>
            <a:off x="457200" y="274638"/>
            <a:ext cx="4705349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Class Exercise</a:t>
            </a:r>
            <a:endParaRPr lang="en-US" dirty="0"/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824536" y="838200"/>
            <a:ext cx="3162299" cy="230630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ine 35"/>
          <p:cNvSpPr>
            <a:spLocks noChangeShapeType="1"/>
          </p:cNvSpPr>
          <p:nvPr/>
        </p:nvSpPr>
        <p:spPr bwMode="auto">
          <a:xfrm flipH="1">
            <a:off x="1436687" y="3790266"/>
            <a:ext cx="517450" cy="248334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1</a:t>
            </a:r>
            <a:endParaRPr lang="en-US" sz="14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576028" y="3216385"/>
            <a:ext cx="64793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RD = 1</a:t>
            </a:r>
            <a:endParaRPr lang="en-US" sz="12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4567235" y="4195253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07998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  <a:stCxn id="12" idx="0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  <a:endCxn id="12" idx="2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stCxn id="12" idx="2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 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486400" y="457200"/>
            <a:ext cx="3500435" cy="457200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2</a:t>
            </a:r>
            <a:endParaRPr lang="en-US" sz="14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100985" y="4241910"/>
            <a:ext cx="64793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RD = 2</a:t>
            </a:r>
            <a:endParaRPr lang="en-US" sz="1200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4567235" y="4611579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59035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  <a:stCxn id="12" idx="0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  <a:endCxn id="12" idx="2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stCxn id="12" idx="2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 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824536" y="838200"/>
            <a:ext cx="3162299" cy="230630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ine 35"/>
          <p:cNvSpPr>
            <a:spLocks noChangeShapeType="1"/>
          </p:cNvSpPr>
          <p:nvPr/>
        </p:nvSpPr>
        <p:spPr bwMode="auto">
          <a:xfrm flipH="1">
            <a:off x="917535" y="4800600"/>
            <a:ext cx="258725" cy="29175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2</a:t>
            </a:r>
            <a:endParaRPr lang="en-US" sz="1400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100985" y="4241910"/>
            <a:ext cx="64793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RD = 2</a:t>
            </a:r>
            <a:endParaRPr lang="en-US" sz="1200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24" name="TextBox 23"/>
          <p:cNvSpPr txBox="1"/>
          <p:nvPr/>
        </p:nvSpPr>
        <p:spPr>
          <a:xfrm>
            <a:off x="4567235" y="3872088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00083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  <a:stCxn id="12" idx="0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  <a:endCxn id="12" idx="2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stCxn id="12" idx="2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 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493542" y="457200"/>
            <a:ext cx="3162299" cy="230630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493541" y="1668055"/>
            <a:ext cx="3162299" cy="230630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3</a:t>
            </a:r>
            <a:endParaRPr lang="en-US" sz="1400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300329" y="5696548"/>
            <a:ext cx="1063048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return [ C ]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7989" y="5267435"/>
            <a:ext cx="261610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3</a:t>
            </a:r>
            <a:endParaRPr lang="en-US" sz="1200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26" name="TextBox 25"/>
          <p:cNvSpPr txBox="1"/>
          <p:nvPr/>
        </p:nvSpPr>
        <p:spPr>
          <a:xfrm>
            <a:off x="4567235" y="4345781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68086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  <a:stCxn id="12" idx="0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  <a:endCxn id="12" idx="2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stCxn id="12" idx="2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 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824536" y="990600"/>
            <a:ext cx="3162299" cy="308860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ine 35"/>
          <p:cNvSpPr>
            <a:spLocks noChangeShapeType="1"/>
          </p:cNvSpPr>
          <p:nvPr/>
        </p:nvSpPr>
        <p:spPr bwMode="auto">
          <a:xfrm>
            <a:off x="1819254" y="4800600"/>
            <a:ext cx="311169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2</a:t>
            </a:r>
            <a:endParaRPr lang="en-US" sz="1400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100985" y="4241910"/>
            <a:ext cx="64793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RD = 2</a:t>
            </a:r>
            <a:endParaRPr lang="en-US" sz="12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25" name="TextBox 24"/>
          <p:cNvSpPr txBox="1"/>
          <p:nvPr/>
        </p:nvSpPr>
        <p:spPr>
          <a:xfrm>
            <a:off x="4567235" y="4477434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1162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  <a:stCxn id="12" idx="0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  <a:endCxn id="12" idx="2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stCxn id="12" idx="2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 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493542" y="457200"/>
            <a:ext cx="3162299" cy="228600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493541" y="1600200"/>
            <a:ext cx="3162299" cy="308860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3</a:t>
            </a:r>
            <a:endParaRPr lang="en-US" sz="1400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1608207" y="5696548"/>
            <a:ext cx="1063048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return [ R ]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62199" y="5267435"/>
            <a:ext cx="261610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3</a:t>
            </a:r>
            <a:endParaRPr lang="en-US" sz="1200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26" name="TextBox 25"/>
          <p:cNvSpPr txBox="1"/>
          <p:nvPr/>
        </p:nvSpPr>
        <p:spPr>
          <a:xfrm>
            <a:off x="4567235" y="4155320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20418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 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824536" y="1219200"/>
            <a:ext cx="3162299" cy="228600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ine 33"/>
          <p:cNvSpPr>
            <a:spLocks noChangeShapeType="1"/>
          </p:cNvSpPr>
          <p:nvPr/>
        </p:nvSpPr>
        <p:spPr bwMode="auto">
          <a:xfrm flipH="1">
            <a:off x="748709" y="4777691"/>
            <a:ext cx="381000" cy="3810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3" name="Line 34"/>
          <p:cNvSpPr>
            <a:spLocks noChangeShapeType="1"/>
          </p:cNvSpPr>
          <p:nvPr/>
        </p:nvSpPr>
        <p:spPr bwMode="auto">
          <a:xfrm>
            <a:off x="1739309" y="4777691"/>
            <a:ext cx="381000" cy="3810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2</a:t>
            </a:r>
            <a:endParaRPr lang="en-US" sz="1400" i="1" dirty="0"/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0985" y="4241910"/>
            <a:ext cx="64793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RD = 2</a:t>
            </a:r>
            <a:endParaRPr lang="en-US" sz="1200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27" name="TextBox 26"/>
          <p:cNvSpPr txBox="1"/>
          <p:nvPr/>
        </p:nvSpPr>
        <p:spPr>
          <a:xfrm>
            <a:off x="4570647" y="4822474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83991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 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493542" y="1600200"/>
            <a:ext cx="3162299" cy="308860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2</a:t>
            </a:r>
            <a:endParaRPr lang="en-US" sz="1400" i="1" dirty="0"/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5356" y="4678472"/>
            <a:ext cx="1282659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return [ C  R ]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0985" y="4241910"/>
            <a:ext cx="64793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RD = 2</a:t>
            </a:r>
            <a:endParaRPr lang="en-US" sz="1200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26" name="TextBox 25"/>
          <p:cNvSpPr txBox="1"/>
          <p:nvPr/>
        </p:nvSpPr>
        <p:spPr>
          <a:xfrm>
            <a:off x="4567235" y="3872088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81492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Sorting</a:t>
            </a:r>
          </a:p>
          <a:p>
            <a:pPr lvl="1"/>
            <a:r>
              <a:rPr lang="en-US" dirty="0" smtClean="0"/>
              <a:t>Merge Sort (chapter 11.1)</a:t>
            </a:r>
          </a:p>
          <a:p>
            <a:pPr lvl="1"/>
            <a:r>
              <a:rPr lang="en-US" dirty="0" smtClean="0"/>
              <a:t>Quicksort (chapter 11.2)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12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 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831623" y="990600"/>
            <a:ext cx="3162299" cy="378352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1</a:t>
            </a:r>
            <a:endParaRPr lang="en-US" sz="1400" i="1" dirty="0"/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" name="Line 35"/>
          <p:cNvSpPr>
            <a:spLocks noChangeShapeType="1"/>
          </p:cNvSpPr>
          <p:nvPr/>
        </p:nvSpPr>
        <p:spPr bwMode="auto">
          <a:xfrm>
            <a:off x="3054349" y="3752166"/>
            <a:ext cx="578994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6028" y="3216385"/>
            <a:ext cx="64793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RD = 1</a:t>
            </a:r>
            <a:endParaRPr lang="en-US" sz="1200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26" name="TextBox 25"/>
          <p:cNvSpPr txBox="1"/>
          <p:nvPr/>
        </p:nvSpPr>
        <p:spPr>
          <a:xfrm>
            <a:off x="4567235" y="4132262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44246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 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486400" y="381000"/>
            <a:ext cx="3500435" cy="533400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2</a:t>
            </a:r>
            <a:endParaRPr lang="en-US" sz="1400" i="1" dirty="0"/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2" name="AutoShape 7"/>
          <p:cNvCxnSpPr>
            <a:cxnSpLocks noChangeShapeType="1"/>
            <a:stCxn id="27" idx="0"/>
            <a:endCxn id="26" idx="2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9"/>
          <p:cNvCxnSpPr>
            <a:cxnSpLocks noChangeShapeType="1"/>
            <a:stCxn id="26" idx="2"/>
            <a:endCxn id="28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97137" y="4241910"/>
            <a:ext cx="64793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RD = 2</a:t>
            </a:r>
            <a:endParaRPr lang="en-US" sz="1200" i="1" dirty="0"/>
          </a:p>
        </p:txBody>
      </p:sp>
      <p:sp>
        <p:nvSpPr>
          <p:cNvPr id="36" name="TextBox 35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37" name="TextBox 36"/>
          <p:cNvSpPr txBox="1"/>
          <p:nvPr/>
        </p:nvSpPr>
        <p:spPr>
          <a:xfrm>
            <a:off x="4702907" y="4611579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91605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 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486400" y="838200"/>
            <a:ext cx="3500435" cy="230630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2</a:t>
            </a:r>
            <a:endParaRPr lang="en-US" sz="1400" i="1" dirty="0"/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2" name="AutoShape 7"/>
          <p:cNvCxnSpPr>
            <a:cxnSpLocks noChangeShapeType="1"/>
            <a:stCxn id="27" idx="0"/>
            <a:endCxn id="26" idx="2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9"/>
          <p:cNvCxnSpPr>
            <a:cxnSpLocks noChangeShapeType="1"/>
            <a:stCxn id="26" idx="2"/>
            <a:endCxn id="28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9" name="Line 35"/>
          <p:cNvSpPr>
            <a:spLocks noChangeShapeType="1"/>
          </p:cNvSpPr>
          <p:nvPr/>
        </p:nvSpPr>
        <p:spPr bwMode="auto">
          <a:xfrm flipH="1">
            <a:off x="3012601" y="4822312"/>
            <a:ext cx="258725" cy="29175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397137" y="4241910"/>
            <a:ext cx="64793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RD = 2</a:t>
            </a:r>
            <a:endParaRPr lang="en-US" sz="1200" i="1" dirty="0"/>
          </a:p>
        </p:txBody>
      </p:sp>
      <p:sp>
        <p:nvSpPr>
          <p:cNvPr id="37" name="TextBox 36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38" name="TextBox 37"/>
          <p:cNvSpPr txBox="1"/>
          <p:nvPr/>
        </p:nvSpPr>
        <p:spPr>
          <a:xfrm>
            <a:off x="4702907" y="4790904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2829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 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486400" y="381000"/>
            <a:ext cx="3500435" cy="304800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3</a:t>
            </a:r>
            <a:endParaRPr lang="en-US" sz="1400" i="1" dirty="0"/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2" name="AutoShape 7"/>
          <p:cNvCxnSpPr>
            <a:cxnSpLocks noChangeShapeType="1"/>
            <a:stCxn id="27" idx="0"/>
            <a:endCxn id="26" idx="2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9"/>
          <p:cNvCxnSpPr>
            <a:cxnSpLocks noChangeShapeType="1"/>
            <a:stCxn id="26" idx="2"/>
            <a:endCxn id="28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486399" y="1604260"/>
            <a:ext cx="3500435" cy="304800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505074" y="5696548"/>
            <a:ext cx="1032334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return [ P ]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476827" y="5270957"/>
            <a:ext cx="261610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3</a:t>
            </a:r>
            <a:endParaRPr lang="en-US" sz="1200" i="1" dirty="0"/>
          </a:p>
        </p:txBody>
      </p:sp>
      <p:sp>
        <p:nvSpPr>
          <p:cNvPr id="38" name="TextBox 37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39" name="TextBox 38"/>
          <p:cNvSpPr txBox="1"/>
          <p:nvPr/>
        </p:nvSpPr>
        <p:spPr>
          <a:xfrm>
            <a:off x="4702907" y="4611579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2829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 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486400" y="990600"/>
            <a:ext cx="3500435" cy="335503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2</a:t>
            </a:r>
            <a:endParaRPr lang="en-US" sz="1400" i="1" dirty="0"/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2" name="AutoShape 7"/>
          <p:cNvCxnSpPr>
            <a:cxnSpLocks noChangeShapeType="1"/>
            <a:stCxn id="27" idx="0"/>
            <a:endCxn id="26" idx="2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9"/>
          <p:cNvCxnSpPr>
            <a:cxnSpLocks noChangeShapeType="1"/>
            <a:stCxn id="26" idx="2"/>
            <a:endCxn id="28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9" name="Line 35"/>
          <p:cNvSpPr>
            <a:spLocks noChangeShapeType="1"/>
          </p:cNvSpPr>
          <p:nvPr/>
        </p:nvSpPr>
        <p:spPr bwMode="auto">
          <a:xfrm>
            <a:off x="3920320" y="4777691"/>
            <a:ext cx="311169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397137" y="4241910"/>
            <a:ext cx="64793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RD = 2</a:t>
            </a:r>
            <a:endParaRPr lang="en-US" sz="1200" i="1" dirty="0"/>
          </a:p>
        </p:txBody>
      </p:sp>
      <p:sp>
        <p:nvSpPr>
          <p:cNvPr id="37" name="TextBox 36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38" name="TextBox 37"/>
          <p:cNvSpPr txBox="1"/>
          <p:nvPr/>
        </p:nvSpPr>
        <p:spPr>
          <a:xfrm>
            <a:off x="4702907" y="4777691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2829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 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486400" y="381000"/>
            <a:ext cx="3500435" cy="266700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3</a:t>
            </a:r>
            <a:endParaRPr lang="en-US" sz="1400" i="1" dirty="0"/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2" name="AutoShape 7"/>
          <p:cNvCxnSpPr>
            <a:cxnSpLocks noChangeShapeType="1"/>
            <a:stCxn id="27" idx="0"/>
            <a:endCxn id="26" idx="2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9"/>
          <p:cNvCxnSpPr>
            <a:cxnSpLocks noChangeShapeType="1"/>
            <a:stCxn id="26" idx="2"/>
            <a:endCxn id="28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486400" y="1655651"/>
            <a:ext cx="3500435" cy="266700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732212" y="5693782"/>
            <a:ext cx="1072666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return [ G ]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419599" y="5267435"/>
            <a:ext cx="261610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3</a:t>
            </a:r>
            <a:endParaRPr lang="en-US" sz="1200" i="1" dirty="0"/>
          </a:p>
        </p:txBody>
      </p:sp>
      <p:sp>
        <p:nvSpPr>
          <p:cNvPr id="38" name="TextBox 37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39" name="TextBox 38"/>
          <p:cNvSpPr txBox="1"/>
          <p:nvPr/>
        </p:nvSpPr>
        <p:spPr>
          <a:xfrm>
            <a:off x="4702907" y="4287812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2829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486399" y="1192026"/>
            <a:ext cx="3500435" cy="304800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2</a:t>
            </a:r>
            <a:endParaRPr lang="en-US" sz="1400" i="1" dirty="0"/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2" name="AutoShape 7"/>
          <p:cNvCxnSpPr>
            <a:cxnSpLocks noChangeShapeType="1"/>
            <a:stCxn id="27" idx="0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9"/>
          <p:cNvCxnSpPr>
            <a:cxnSpLocks noChangeShapeType="1"/>
            <a:endCxn id="28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9" name="Line 33"/>
          <p:cNvSpPr>
            <a:spLocks noChangeShapeType="1"/>
          </p:cNvSpPr>
          <p:nvPr/>
        </p:nvSpPr>
        <p:spPr bwMode="auto">
          <a:xfrm flipH="1">
            <a:off x="2894805" y="4777691"/>
            <a:ext cx="381000" cy="3810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>
            <a:off x="3885405" y="4777691"/>
            <a:ext cx="381000" cy="3810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7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G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 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97137" y="4241910"/>
            <a:ext cx="64793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RD = 2</a:t>
            </a:r>
            <a:endParaRPr lang="en-US" sz="1200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38" name="TextBox 37"/>
          <p:cNvSpPr txBox="1"/>
          <p:nvPr/>
        </p:nvSpPr>
        <p:spPr>
          <a:xfrm>
            <a:off x="4702907" y="4678472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2829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486399" y="1524000"/>
            <a:ext cx="3500435" cy="385060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2</a:t>
            </a:r>
            <a:endParaRPr lang="en-US" sz="1400" i="1" dirty="0"/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2" name="AutoShape 7"/>
          <p:cNvCxnSpPr>
            <a:cxnSpLocks noChangeShapeType="1"/>
            <a:stCxn id="27" idx="0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9"/>
          <p:cNvCxnSpPr>
            <a:cxnSpLocks noChangeShapeType="1"/>
            <a:endCxn id="28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G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 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61500" y="4660414"/>
            <a:ext cx="1261564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return [ G  P ]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97137" y="4241910"/>
            <a:ext cx="64793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RD = 2</a:t>
            </a:r>
            <a:endParaRPr lang="en-US" sz="1200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37" name="TextBox 36"/>
          <p:cNvSpPr txBox="1"/>
          <p:nvPr/>
        </p:nvSpPr>
        <p:spPr>
          <a:xfrm>
            <a:off x="4702907" y="4678472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0" y="393920"/>
            <a:ext cx="2771775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0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77336E-6 L 1.34844 0.5629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413" y="28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470450" y="1215063"/>
            <a:ext cx="3500435" cy="385060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1</a:t>
            </a:r>
            <a:endParaRPr lang="en-US" sz="1400" i="1" dirty="0"/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2" name="AutoShape 7"/>
          <p:cNvCxnSpPr>
            <a:cxnSpLocks noChangeShapeType="1"/>
            <a:stCxn id="27" idx="0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9"/>
          <p:cNvCxnSpPr>
            <a:cxnSpLocks noChangeShapeType="1"/>
            <a:endCxn id="28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G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 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6" name="Line 33"/>
          <p:cNvSpPr>
            <a:spLocks noChangeShapeType="1"/>
          </p:cNvSpPr>
          <p:nvPr/>
        </p:nvSpPr>
        <p:spPr bwMode="auto">
          <a:xfrm flipH="1">
            <a:off x="1143000" y="3790266"/>
            <a:ext cx="609600" cy="3048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9" name="Line 34"/>
          <p:cNvSpPr>
            <a:spLocks noChangeShapeType="1"/>
          </p:cNvSpPr>
          <p:nvPr/>
        </p:nvSpPr>
        <p:spPr bwMode="auto">
          <a:xfrm>
            <a:off x="3276600" y="3790266"/>
            <a:ext cx="609600" cy="3048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?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 rot="20391529">
            <a:off x="299144" y="1467249"/>
            <a:ext cx="244971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Details of Merge</a:t>
            </a:r>
          </a:p>
          <a:p>
            <a:r>
              <a:rPr lang="en-US" sz="1400" dirty="0" smtClean="0"/>
              <a:t>Already did 2 trivial merges</a:t>
            </a:r>
          </a:p>
          <a:p>
            <a:r>
              <a:rPr lang="en-US" sz="1400" dirty="0" smtClean="0"/>
              <a:t>But this is the first that requires</a:t>
            </a:r>
          </a:p>
          <a:p>
            <a:r>
              <a:rPr lang="en-US" sz="1400" dirty="0" smtClean="0"/>
              <a:t>some “real thought”</a:t>
            </a:r>
            <a:endParaRPr lang="en-US" sz="1400" dirty="0"/>
          </a:p>
        </p:txBody>
      </p:sp>
      <p:sp>
        <p:nvSpPr>
          <p:cNvPr id="37" name="Rounded Rectangle 36"/>
          <p:cNvSpPr/>
          <p:nvPr/>
        </p:nvSpPr>
        <p:spPr>
          <a:xfrm>
            <a:off x="1685130" y="4036328"/>
            <a:ext cx="571500" cy="838200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3863298" y="4036328"/>
            <a:ext cx="571500" cy="838200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76028" y="3216385"/>
            <a:ext cx="64793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RD = 1</a:t>
            </a:r>
            <a:endParaRPr lang="en-US" sz="1200" i="1" dirty="0"/>
          </a:p>
        </p:txBody>
      </p:sp>
      <p:sp>
        <p:nvSpPr>
          <p:cNvPr id="40" name="TextBox 39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41" name="TextBox 40"/>
          <p:cNvSpPr txBox="1"/>
          <p:nvPr/>
        </p:nvSpPr>
        <p:spPr>
          <a:xfrm>
            <a:off x="152399" y="5913519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30424" y="4668947"/>
            <a:ext cx="38985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42" name="TextBox 41"/>
          <p:cNvSpPr txBox="1"/>
          <p:nvPr/>
        </p:nvSpPr>
        <p:spPr>
          <a:xfrm>
            <a:off x="4296077" y="4783525"/>
            <a:ext cx="38985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55560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470450" y="1215063"/>
            <a:ext cx="3500435" cy="385060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1</a:t>
            </a:r>
            <a:endParaRPr lang="en-US" sz="1400" i="1" dirty="0"/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2" name="AutoShape 7"/>
          <p:cNvCxnSpPr>
            <a:cxnSpLocks noChangeShapeType="1"/>
            <a:stCxn id="27" idx="0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9"/>
          <p:cNvCxnSpPr>
            <a:cxnSpLocks noChangeShapeType="1"/>
            <a:endCxn id="28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G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 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6" name="Line 33"/>
          <p:cNvSpPr>
            <a:spLocks noChangeShapeType="1"/>
          </p:cNvSpPr>
          <p:nvPr/>
        </p:nvSpPr>
        <p:spPr bwMode="auto">
          <a:xfrm flipH="1">
            <a:off x="1143000" y="3790266"/>
            <a:ext cx="609600" cy="3048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9" name="Line 34"/>
          <p:cNvSpPr>
            <a:spLocks noChangeShapeType="1"/>
          </p:cNvSpPr>
          <p:nvPr/>
        </p:nvSpPr>
        <p:spPr bwMode="auto">
          <a:xfrm>
            <a:off x="3276600" y="3790266"/>
            <a:ext cx="609600" cy="3048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?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 rot="20391529">
            <a:off x="299144" y="1467249"/>
            <a:ext cx="244971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Details of Merge</a:t>
            </a:r>
          </a:p>
          <a:p>
            <a:r>
              <a:rPr lang="en-US" sz="1400" dirty="0" smtClean="0"/>
              <a:t>Already did 2 trivial merges</a:t>
            </a:r>
          </a:p>
          <a:p>
            <a:r>
              <a:rPr lang="en-US" sz="1400" dirty="0" smtClean="0"/>
              <a:t>But this is the first that requires</a:t>
            </a:r>
          </a:p>
          <a:p>
            <a:r>
              <a:rPr lang="en-US" sz="1400" dirty="0" smtClean="0"/>
              <a:t>some “real thought”</a:t>
            </a:r>
            <a:endParaRPr lang="en-US" sz="1400" dirty="0"/>
          </a:p>
        </p:txBody>
      </p:sp>
      <p:sp>
        <p:nvSpPr>
          <p:cNvPr id="37" name="Rounded Rectangle 36"/>
          <p:cNvSpPr/>
          <p:nvPr/>
        </p:nvSpPr>
        <p:spPr>
          <a:xfrm>
            <a:off x="1685130" y="4036328"/>
            <a:ext cx="571500" cy="838200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3863298" y="4036328"/>
            <a:ext cx="571500" cy="838200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4724399" y="2351006"/>
            <a:ext cx="4130750" cy="4208844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600" dirty="0">
                <a:latin typeface="Comic Sans MS" panose="030F0702030302020204" pitchFamily="66" charset="0"/>
              </a:rPr>
              <a:t> </a:t>
            </a:r>
            <a:r>
              <a:rPr lang="en-US" altLang="zh-TW" sz="16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6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A, B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	</a:t>
            </a:r>
            <a:r>
              <a:rPr lang="en-US" altLang="zh-TW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Input</a:t>
            </a:r>
            <a:r>
              <a:rPr lang="en-US" altLang="zh-TW" sz="1600" dirty="0"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sequences </a:t>
            </a:r>
            <a:r>
              <a:rPr lang="en-US" altLang="zh-TW" sz="16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A 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and </a:t>
            </a:r>
            <a:r>
              <a:rPr lang="en-US" altLang="zh-TW" sz="16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B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 with</a:t>
            </a:r>
            <a:b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		 </a:t>
            </a:r>
            <a:r>
              <a:rPr lang="en-US" altLang="zh-TW" sz="16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n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/2 elements each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</a:t>
            </a:r>
            <a:r>
              <a:rPr lang="en-US" altLang="zh-TW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Output</a:t>
            </a:r>
            <a:r>
              <a:rPr lang="en-US" altLang="zh-TW" sz="1600" dirty="0"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sorted sequence of </a:t>
            </a:r>
            <a:r>
              <a:rPr lang="en-US" altLang="zh-TW" sz="16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A 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  <a:sym typeface="Symbol" pitchFamily="18" charset="2"/>
              </a:rPr>
              <a:t></a:t>
            </a:r>
            <a:r>
              <a:rPr lang="en-US" altLang="zh-TW" sz="16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 B</a:t>
            </a:r>
            <a:endParaRPr lang="en-US" altLang="zh-TW" sz="16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en-US" altLang="zh-TW" sz="700" b="1" i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i="1" dirty="0">
                <a:solidFill>
                  <a:srgbClr val="002060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600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</a:t>
            </a:r>
            <a:r>
              <a:rPr lang="en-US" altLang="zh-TW" sz="1600" i="1" dirty="0">
                <a:solidFill>
                  <a:schemeClr val="accent2"/>
                </a:solidFill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empty sequence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while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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A.isEmpty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 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</a:t>
            </a:r>
            <a:r>
              <a:rPr lang="en-US" altLang="zh-TW" sz="1600" dirty="0"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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B.isEmpty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  <a:endParaRPr lang="en-US" altLang="zh-TW" sz="1600" dirty="0">
              <a:solidFill>
                <a:srgbClr val="002060"/>
              </a:solidFill>
              <a:latin typeface="Comic Sans MS" panose="030F0702030302020204" pitchFamily="66" charset="0"/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if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A.first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&lt;</a:t>
            </a: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B.first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	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S.insertLast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A.removeFirst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else</a:t>
            </a:r>
            <a:endParaRPr lang="en-US" altLang="zh-TW" sz="16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	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S.insertLast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B.removeFirst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while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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A.isEmpty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      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S.insertLast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A.removeFirst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while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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B.isEmpty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     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S.insertLast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B.removeFirst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return </a:t>
            </a:r>
            <a:r>
              <a:rPr lang="en-US" altLang="zh-TW" sz="1600" i="1" dirty="0">
                <a:solidFill>
                  <a:srgbClr val="002060"/>
                </a:solidFill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4724400" y="2189272"/>
            <a:ext cx="4130750" cy="1240631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76028" y="3216385"/>
            <a:ext cx="64793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RD = 1</a:t>
            </a:r>
            <a:endParaRPr lang="en-US" sz="1200" i="1" dirty="0"/>
          </a:p>
        </p:txBody>
      </p:sp>
      <p:sp>
        <p:nvSpPr>
          <p:cNvPr id="40" name="TextBox 39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41" name="TextBox 40"/>
          <p:cNvSpPr txBox="1"/>
          <p:nvPr/>
        </p:nvSpPr>
        <p:spPr>
          <a:xfrm>
            <a:off x="152399" y="5913519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2130424" y="4668947"/>
            <a:ext cx="35137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baseline="-25000" dirty="0"/>
          </a:p>
        </p:txBody>
      </p:sp>
      <p:sp>
        <p:nvSpPr>
          <p:cNvPr id="44" name="TextBox 43"/>
          <p:cNvSpPr txBox="1"/>
          <p:nvPr/>
        </p:nvSpPr>
        <p:spPr>
          <a:xfrm>
            <a:off x="4296077" y="4783525"/>
            <a:ext cx="33855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55690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MergeSort’s</a:t>
            </a:r>
            <a:r>
              <a:rPr lang="en-US" dirty="0" smtClean="0"/>
              <a:t> Tree Representation</a:t>
            </a:r>
          </a:p>
          <a:p>
            <a:endParaRPr lang="en-US" dirty="0" smtClean="0"/>
          </a:p>
          <a:p>
            <a:r>
              <a:rPr lang="en-US" dirty="0" smtClean="0"/>
              <a:t>Introduction </a:t>
            </a:r>
            <a:r>
              <a:rPr lang="en-US" dirty="0"/>
              <a:t>to Trees</a:t>
            </a:r>
          </a:p>
          <a:p>
            <a:pPr lvl="1"/>
            <a:r>
              <a:rPr lang="en-US" dirty="0"/>
              <a:t>General and Binary</a:t>
            </a:r>
          </a:p>
        </p:txBody>
      </p:sp>
      <p:sp>
        <p:nvSpPr>
          <p:cNvPr id="4" name="TextBox 3"/>
          <p:cNvSpPr txBox="1"/>
          <p:nvPr/>
        </p:nvSpPr>
        <p:spPr>
          <a:xfrm rot="2440572">
            <a:off x="5933141" y="1686095"/>
            <a:ext cx="833883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stellar" panose="020A0402060406010301" pitchFamily="18" charset="0"/>
              </a:rPr>
              <a:t>Review</a:t>
            </a:r>
            <a:endParaRPr lang="en-US" sz="1200" dirty="0"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72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470450" y="1215063"/>
            <a:ext cx="3500435" cy="385060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1</a:t>
            </a:r>
            <a:endParaRPr lang="en-US" sz="1400" i="1" dirty="0"/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2" name="AutoShape 7"/>
          <p:cNvCxnSpPr>
            <a:cxnSpLocks noChangeShapeType="1"/>
            <a:stCxn id="27" idx="0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9"/>
          <p:cNvCxnSpPr>
            <a:cxnSpLocks noChangeShapeType="1"/>
            <a:endCxn id="28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G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 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6" name="Line 33"/>
          <p:cNvSpPr>
            <a:spLocks noChangeShapeType="1"/>
          </p:cNvSpPr>
          <p:nvPr/>
        </p:nvSpPr>
        <p:spPr bwMode="auto">
          <a:xfrm flipH="1">
            <a:off x="1143000" y="3790266"/>
            <a:ext cx="609600" cy="3048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9" name="Line 34"/>
          <p:cNvSpPr>
            <a:spLocks noChangeShapeType="1"/>
          </p:cNvSpPr>
          <p:nvPr/>
        </p:nvSpPr>
        <p:spPr bwMode="auto">
          <a:xfrm>
            <a:off x="3276600" y="3790266"/>
            <a:ext cx="609600" cy="3048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 rot="20391529">
            <a:off x="299144" y="1467249"/>
            <a:ext cx="244971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Details of Merge</a:t>
            </a:r>
          </a:p>
          <a:p>
            <a:r>
              <a:rPr lang="en-US" sz="1400" dirty="0" smtClean="0"/>
              <a:t>Already did 2 trivial merges</a:t>
            </a:r>
          </a:p>
          <a:p>
            <a:r>
              <a:rPr lang="en-US" sz="1400" dirty="0" smtClean="0"/>
              <a:t>But this is the first that requires</a:t>
            </a:r>
          </a:p>
          <a:p>
            <a:r>
              <a:rPr lang="en-US" sz="1400" dirty="0" smtClean="0"/>
              <a:t>some “real thought”</a:t>
            </a:r>
            <a:endParaRPr lang="en-US" sz="1400" dirty="0"/>
          </a:p>
        </p:txBody>
      </p:sp>
      <p:sp>
        <p:nvSpPr>
          <p:cNvPr id="37" name="Rounded Rectangle 36"/>
          <p:cNvSpPr/>
          <p:nvPr/>
        </p:nvSpPr>
        <p:spPr>
          <a:xfrm>
            <a:off x="1685130" y="4036328"/>
            <a:ext cx="571500" cy="838200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3863298" y="4036328"/>
            <a:ext cx="571500" cy="838200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4724399" y="2351006"/>
            <a:ext cx="4130750" cy="4208844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600" dirty="0">
                <a:latin typeface="Comic Sans MS" panose="030F0702030302020204" pitchFamily="66" charset="0"/>
              </a:rPr>
              <a:t> </a:t>
            </a:r>
            <a:r>
              <a:rPr lang="en-US" altLang="zh-TW" sz="16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6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A, B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	</a:t>
            </a:r>
            <a:r>
              <a:rPr lang="en-US" altLang="zh-TW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Input</a:t>
            </a:r>
            <a:r>
              <a:rPr lang="en-US" altLang="zh-TW" sz="1600" dirty="0"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sequences </a:t>
            </a:r>
            <a:r>
              <a:rPr lang="en-US" altLang="zh-TW" sz="16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A 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and </a:t>
            </a:r>
            <a:r>
              <a:rPr lang="en-US" altLang="zh-TW" sz="16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B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 with</a:t>
            </a:r>
            <a:b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		 </a:t>
            </a:r>
            <a:r>
              <a:rPr lang="en-US" altLang="zh-TW" sz="16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n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/2 elements each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</a:t>
            </a:r>
            <a:r>
              <a:rPr lang="en-US" altLang="zh-TW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Output</a:t>
            </a:r>
            <a:r>
              <a:rPr lang="en-US" altLang="zh-TW" sz="1600" dirty="0"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sorted sequence of </a:t>
            </a:r>
            <a:r>
              <a:rPr lang="en-US" altLang="zh-TW" sz="16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A 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  <a:sym typeface="Symbol" pitchFamily="18" charset="2"/>
              </a:rPr>
              <a:t></a:t>
            </a:r>
            <a:r>
              <a:rPr lang="en-US" altLang="zh-TW" sz="16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 B</a:t>
            </a:r>
            <a:endParaRPr lang="en-US" altLang="zh-TW" sz="16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en-US" altLang="zh-TW" sz="700" b="1" i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i="1" dirty="0">
                <a:solidFill>
                  <a:srgbClr val="002060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600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</a:t>
            </a:r>
            <a:r>
              <a:rPr lang="en-US" altLang="zh-TW" sz="1600" i="1" dirty="0">
                <a:solidFill>
                  <a:schemeClr val="accent2"/>
                </a:solidFill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empty sequence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while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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A.isEmpty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 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</a:t>
            </a:r>
            <a:r>
              <a:rPr lang="en-US" altLang="zh-TW" sz="1600" dirty="0"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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B.isEmpty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  <a:endParaRPr lang="en-US" altLang="zh-TW" sz="1600" dirty="0">
              <a:solidFill>
                <a:srgbClr val="002060"/>
              </a:solidFill>
              <a:latin typeface="Comic Sans MS" panose="030F0702030302020204" pitchFamily="66" charset="0"/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if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A.first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&lt;</a:t>
            </a: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B.first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	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S.insertLast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A.removeFirst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else</a:t>
            </a:r>
            <a:endParaRPr lang="en-US" altLang="zh-TW" sz="16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	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S.insertLast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B.removeFirst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while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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A.isEmpty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      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S.insertLast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A.removeFirst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while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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B.isEmpty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     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S.insertLast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B.removeFirst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return </a:t>
            </a:r>
            <a:r>
              <a:rPr lang="en-US" altLang="zh-TW" sz="1600" i="1" dirty="0">
                <a:solidFill>
                  <a:srgbClr val="002060"/>
                </a:solidFill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5039556" y="3460416"/>
            <a:ext cx="3815593" cy="575911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76028" y="3216385"/>
            <a:ext cx="64793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RD = 1</a:t>
            </a:r>
            <a:endParaRPr lang="en-US" sz="1200" i="1" dirty="0"/>
          </a:p>
        </p:txBody>
      </p:sp>
      <p:sp>
        <p:nvSpPr>
          <p:cNvPr id="40" name="TextBox 39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41" name="TextBox 40"/>
          <p:cNvSpPr txBox="1"/>
          <p:nvPr/>
        </p:nvSpPr>
        <p:spPr>
          <a:xfrm>
            <a:off x="152399" y="5913519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2130424" y="4668947"/>
            <a:ext cx="35137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baseline="-25000" dirty="0"/>
          </a:p>
        </p:txBody>
      </p:sp>
      <p:sp>
        <p:nvSpPr>
          <p:cNvPr id="44" name="TextBox 43"/>
          <p:cNvSpPr txBox="1"/>
          <p:nvPr/>
        </p:nvSpPr>
        <p:spPr>
          <a:xfrm>
            <a:off x="4296077" y="4783525"/>
            <a:ext cx="33855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baseline="-25000" dirty="0"/>
          </a:p>
        </p:txBody>
      </p:sp>
      <p:sp>
        <p:nvSpPr>
          <p:cNvPr id="45" name="Rounded Rectangle 44"/>
          <p:cNvSpPr/>
          <p:nvPr/>
        </p:nvSpPr>
        <p:spPr>
          <a:xfrm>
            <a:off x="2726850" y="3010803"/>
            <a:ext cx="1159349" cy="838200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3804549" y="2922697"/>
            <a:ext cx="31290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en-US" baseline="-25000" dirty="0"/>
          </a:p>
        </p:txBody>
      </p:sp>
      <p:sp>
        <p:nvSpPr>
          <p:cNvPr id="3" name="Rounded Rectangle 2"/>
          <p:cNvSpPr/>
          <p:nvPr/>
        </p:nvSpPr>
        <p:spPr>
          <a:xfrm>
            <a:off x="39806" y="4036329"/>
            <a:ext cx="1484193" cy="1221582"/>
          </a:xfrm>
          <a:prstGeom prst="round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2726850" y="4188728"/>
            <a:ext cx="1013973" cy="1078707"/>
          </a:xfrm>
          <a:prstGeom prst="round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152399" y="5257910"/>
            <a:ext cx="4419600" cy="655609"/>
          </a:xfrm>
          <a:prstGeom prst="round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9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470450" y="1215063"/>
            <a:ext cx="3500435" cy="385060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1</a:t>
            </a:r>
            <a:endParaRPr lang="en-US" sz="1400" i="1" dirty="0"/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2" name="AutoShape 7"/>
          <p:cNvCxnSpPr>
            <a:cxnSpLocks noChangeShapeType="1"/>
            <a:stCxn id="27" idx="0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9"/>
          <p:cNvCxnSpPr>
            <a:cxnSpLocks noChangeShapeType="1"/>
            <a:endCxn id="28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G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 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6" name="Line 33"/>
          <p:cNvSpPr>
            <a:spLocks noChangeShapeType="1"/>
          </p:cNvSpPr>
          <p:nvPr/>
        </p:nvSpPr>
        <p:spPr bwMode="auto">
          <a:xfrm flipH="1">
            <a:off x="1143000" y="3790266"/>
            <a:ext cx="609600" cy="3048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9" name="Line 34"/>
          <p:cNvSpPr>
            <a:spLocks noChangeShapeType="1"/>
          </p:cNvSpPr>
          <p:nvPr/>
        </p:nvSpPr>
        <p:spPr bwMode="auto">
          <a:xfrm>
            <a:off x="3276600" y="3790266"/>
            <a:ext cx="609600" cy="3048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C     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 rot="20391529">
            <a:off x="299144" y="1467249"/>
            <a:ext cx="244971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Details of Merge</a:t>
            </a:r>
          </a:p>
          <a:p>
            <a:r>
              <a:rPr lang="en-US" sz="1400" dirty="0" smtClean="0"/>
              <a:t>Already did 2 trivial merges</a:t>
            </a:r>
          </a:p>
          <a:p>
            <a:r>
              <a:rPr lang="en-US" sz="1400" dirty="0" smtClean="0"/>
              <a:t>But this is the first that requires</a:t>
            </a:r>
          </a:p>
          <a:p>
            <a:r>
              <a:rPr lang="en-US" sz="1400" dirty="0" smtClean="0"/>
              <a:t>some “real thought”</a:t>
            </a:r>
            <a:endParaRPr lang="en-US" sz="1400" dirty="0"/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4724399" y="2351006"/>
            <a:ext cx="4130750" cy="4208844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600" dirty="0">
                <a:latin typeface="Comic Sans MS" panose="030F0702030302020204" pitchFamily="66" charset="0"/>
              </a:rPr>
              <a:t> </a:t>
            </a:r>
            <a:r>
              <a:rPr lang="en-US" altLang="zh-TW" sz="16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6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A, B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	</a:t>
            </a:r>
            <a:r>
              <a:rPr lang="en-US" altLang="zh-TW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Input</a:t>
            </a:r>
            <a:r>
              <a:rPr lang="en-US" altLang="zh-TW" sz="1600" dirty="0"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sequences </a:t>
            </a:r>
            <a:r>
              <a:rPr lang="en-US" altLang="zh-TW" sz="16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A 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and </a:t>
            </a:r>
            <a:r>
              <a:rPr lang="en-US" altLang="zh-TW" sz="16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B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 with</a:t>
            </a:r>
            <a:b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		 </a:t>
            </a:r>
            <a:r>
              <a:rPr lang="en-US" altLang="zh-TW" sz="16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n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/2 elements each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</a:t>
            </a:r>
            <a:r>
              <a:rPr lang="en-US" altLang="zh-TW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Output</a:t>
            </a:r>
            <a:r>
              <a:rPr lang="en-US" altLang="zh-TW" sz="1600" dirty="0"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sorted sequence of </a:t>
            </a:r>
            <a:r>
              <a:rPr lang="en-US" altLang="zh-TW" sz="16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A 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  <a:sym typeface="Symbol" pitchFamily="18" charset="2"/>
              </a:rPr>
              <a:t></a:t>
            </a:r>
            <a:r>
              <a:rPr lang="en-US" altLang="zh-TW" sz="16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 B</a:t>
            </a:r>
            <a:endParaRPr lang="en-US" altLang="zh-TW" sz="16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en-US" altLang="zh-TW" sz="700" b="1" i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i="1" dirty="0">
                <a:solidFill>
                  <a:srgbClr val="002060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600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</a:t>
            </a:r>
            <a:r>
              <a:rPr lang="en-US" altLang="zh-TW" sz="1600" i="1" dirty="0">
                <a:solidFill>
                  <a:schemeClr val="accent2"/>
                </a:solidFill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empty sequence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while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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A.isEmpty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 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</a:t>
            </a:r>
            <a:r>
              <a:rPr lang="en-US" altLang="zh-TW" sz="1600" dirty="0"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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B.isEmpty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  <a:endParaRPr lang="en-US" altLang="zh-TW" sz="1600" dirty="0">
              <a:solidFill>
                <a:srgbClr val="002060"/>
              </a:solidFill>
              <a:latin typeface="Comic Sans MS" panose="030F0702030302020204" pitchFamily="66" charset="0"/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if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A.first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&lt;</a:t>
            </a: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B.first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	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S.insertLast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A.removeFirst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else</a:t>
            </a:r>
            <a:endParaRPr lang="en-US" altLang="zh-TW" sz="16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	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S.insertLast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B.removeFirst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while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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A.isEmpty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      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S.insertLast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A.removeFirst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while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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B.isEmpty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     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S.insertLast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B.removeFirst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return </a:t>
            </a:r>
            <a:r>
              <a:rPr lang="en-US" altLang="zh-TW" sz="1600" i="1" dirty="0">
                <a:solidFill>
                  <a:srgbClr val="002060"/>
                </a:solidFill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5354714" y="4039855"/>
            <a:ext cx="3500435" cy="629092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1685130" y="4036328"/>
            <a:ext cx="571500" cy="838200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3863298" y="4036328"/>
            <a:ext cx="571500" cy="838200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576028" y="3216385"/>
            <a:ext cx="64793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RD = 1</a:t>
            </a:r>
            <a:endParaRPr lang="en-US" sz="1200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46" name="TextBox 45"/>
          <p:cNvSpPr txBox="1"/>
          <p:nvPr/>
        </p:nvSpPr>
        <p:spPr>
          <a:xfrm>
            <a:off x="152399" y="5913519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2130424" y="4668947"/>
            <a:ext cx="35137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baseline="-25000" dirty="0"/>
          </a:p>
        </p:txBody>
      </p:sp>
      <p:sp>
        <p:nvSpPr>
          <p:cNvPr id="48" name="TextBox 47"/>
          <p:cNvSpPr txBox="1"/>
          <p:nvPr/>
        </p:nvSpPr>
        <p:spPr>
          <a:xfrm>
            <a:off x="4296077" y="4783525"/>
            <a:ext cx="33855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baseline="-25000" dirty="0"/>
          </a:p>
        </p:txBody>
      </p:sp>
      <p:sp>
        <p:nvSpPr>
          <p:cNvPr id="51" name="Rounded Rectangle 50"/>
          <p:cNvSpPr/>
          <p:nvPr/>
        </p:nvSpPr>
        <p:spPr>
          <a:xfrm>
            <a:off x="2726850" y="4188728"/>
            <a:ext cx="1013973" cy="1078707"/>
          </a:xfrm>
          <a:prstGeom prst="round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39806" y="4036329"/>
            <a:ext cx="1484193" cy="1221582"/>
          </a:xfrm>
          <a:prstGeom prst="round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152399" y="5257910"/>
            <a:ext cx="4419600" cy="655609"/>
          </a:xfrm>
          <a:prstGeom prst="round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1523999" y="3505200"/>
            <a:ext cx="1281113" cy="1196652"/>
            <a:chOff x="2885073" y="4335785"/>
            <a:chExt cx="1281113" cy="1196652"/>
          </a:xfrm>
        </p:grpSpPr>
        <p:sp>
          <p:nvSpPr>
            <p:cNvPr id="39" name="Oval 38"/>
            <p:cNvSpPr/>
            <p:nvPr/>
          </p:nvSpPr>
          <p:spPr>
            <a:xfrm>
              <a:off x="2885073" y="5105400"/>
              <a:ext cx="471340" cy="427037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Arrow Connector 39"/>
            <p:cNvCxnSpPr>
              <a:stCxn id="39" idx="0"/>
            </p:cNvCxnSpPr>
            <p:nvPr/>
          </p:nvCxnSpPr>
          <p:spPr>
            <a:xfrm flipV="1">
              <a:off x="3120743" y="4335785"/>
              <a:ext cx="1045443" cy="769615"/>
            </a:xfrm>
            <a:prstGeom prst="straightConnector1">
              <a:avLst/>
            </a:prstGeom>
            <a:ln w="698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753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470450" y="1215063"/>
            <a:ext cx="3500435" cy="385060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1</a:t>
            </a:r>
            <a:endParaRPr lang="en-US" sz="1400" i="1" dirty="0"/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2" name="AutoShape 7"/>
          <p:cNvCxnSpPr>
            <a:cxnSpLocks noChangeShapeType="1"/>
            <a:stCxn id="27" idx="0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9"/>
          <p:cNvCxnSpPr>
            <a:cxnSpLocks noChangeShapeType="1"/>
            <a:endCxn id="28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G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 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6" name="Line 33"/>
          <p:cNvSpPr>
            <a:spLocks noChangeShapeType="1"/>
          </p:cNvSpPr>
          <p:nvPr/>
        </p:nvSpPr>
        <p:spPr bwMode="auto">
          <a:xfrm flipH="1">
            <a:off x="1143000" y="3790266"/>
            <a:ext cx="609600" cy="3048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9" name="Line 34"/>
          <p:cNvSpPr>
            <a:spLocks noChangeShapeType="1"/>
          </p:cNvSpPr>
          <p:nvPr/>
        </p:nvSpPr>
        <p:spPr bwMode="auto">
          <a:xfrm>
            <a:off x="3276600" y="3790266"/>
            <a:ext cx="609600" cy="3048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C  G     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 rot="20391529">
            <a:off x="299144" y="1467249"/>
            <a:ext cx="244971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Details of Merge</a:t>
            </a:r>
          </a:p>
          <a:p>
            <a:r>
              <a:rPr lang="en-US" sz="1400" dirty="0" smtClean="0"/>
              <a:t>Already did 2 trivial merges</a:t>
            </a:r>
          </a:p>
          <a:p>
            <a:r>
              <a:rPr lang="en-US" sz="1400" dirty="0" smtClean="0"/>
              <a:t>But this is the first that requires</a:t>
            </a:r>
          </a:p>
          <a:p>
            <a:r>
              <a:rPr lang="en-US" sz="1400" dirty="0" smtClean="0"/>
              <a:t>some “real thought”</a:t>
            </a:r>
            <a:endParaRPr lang="en-US" sz="1400" dirty="0"/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4724399" y="2351006"/>
            <a:ext cx="4130750" cy="4208844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600" dirty="0">
                <a:latin typeface="Comic Sans MS" panose="030F0702030302020204" pitchFamily="66" charset="0"/>
              </a:rPr>
              <a:t> </a:t>
            </a:r>
            <a:r>
              <a:rPr lang="en-US" altLang="zh-TW" sz="16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6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A, B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	</a:t>
            </a:r>
            <a:r>
              <a:rPr lang="en-US" altLang="zh-TW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Input</a:t>
            </a:r>
            <a:r>
              <a:rPr lang="en-US" altLang="zh-TW" sz="1600" dirty="0"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sequences </a:t>
            </a:r>
            <a:r>
              <a:rPr lang="en-US" altLang="zh-TW" sz="16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A 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and </a:t>
            </a:r>
            <a:r>
              <a:rPr lang="en-US" altLang="zh-TW" sz="16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B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 with</a:t>
            </a:r>
            <a:b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		 </a:t>
            </a:r>
            <a:r>
              <a:rPr lang="en-US" altLang="zh-TW" sz="16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n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/2 elements each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</a:t>
            </a:r>
            <a:r>
              <a:rPr lang="en-US" altLang="zh-TW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Output</a:t>
            </a:r>
            <a:r>
              <a:rPr lang="en-US" altLang="zh-TW" sz="1600" dirty="0"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sorted sequence of </a:t>
            </a:r>
            <a:r>
              <a:rPr lang="en-US" altLang="zh-TW" sz="16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A 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  <a:sym typeface="Symbol" pitchFamily="18" charset="2"/>
              </a:rPr>
              <a:t></a:t>
            </a:r>
            <a:r>
              <a:rPr lang="en-US" altLang="zh-TW" sz="16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 B</a:t>
            </a:r>
            <a:endParaRPr lang="en-US" altLang="zh-TW" sz="16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en-US" altLang="zh-TW" sz="700" b="1" i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i="1" dirty="0">
                <a:solidFill>
                  <a:srgbClr val="002060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600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</a:t>
            </a:r>
            <a:r>
              <a:rPr lang="en-US" altLang="zh-TW" sz="1600" i="1" dirty="0">
                <a:solidFill>
                  <a:schemeClr val="accent2"/>
                </a:solidFill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empty sequence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while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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A.isEmpty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 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</a:t>
            </a:r>
            <a:r>
              <a:rPr lang="en-US" altLang="zh-TW" sz="1600" dirty="0"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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B.isEmpty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  <a:endParaRPr lang="en-US" altLang="zh-TW" sz="1600" dirty="0">
              <a:solidFill>
                <a:srgbClr val="002060"/>
              </a:solidFill>
              <a:latin typeface="Comic Sans MS" panose="030F0702030302020204" pitchFamily="66" charset="0"/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if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A.first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&lt;</a:t>
            </a: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B.first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	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S.insertLast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A.removeFirst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else</a:t>
            </a:r>
            <a:endParaRPr lang="en-US" altLang="zh-TW" sz="16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	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S.insertLast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B.removeFirst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while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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A.isEmpty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      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S.insertLast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A.removeFirst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while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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B.isEmpty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     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S.insertLast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B.removeFirst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return </a:t>
            </a:r>
            <a:r>
              <a:rPr lang="en-US" altLang="zh-TW" sz="1600" i="1" dirty="0">
                <a:solidFill>
                  <a:srgbClr val="002060"/>
                </a:solidFill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5354714" y="4039855"/>
            <a:ext cx="3500435" cy="303545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5412582" y="4541619"/>
            <a:ext cx="3442568" cy="563781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689893" y="4266355"/>
            <a:ext cx="126603" cy="427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1685130" y="4036328"/>
            <a:ext cx="571500" cy="838200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3863298" y="4036328"/>
            <a:ext cx="571500" cy="838200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76028" y="3216385"/>
            <a:ext cx="64793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RD = 1</a:t>
            </a:r>
            <a:endParaRPr lang="en-US" sz="1200" i="1" dirty="0"/>
          </a:p>
        </p:txBody>
      </p:sp>
      <p:sp>
        <p:nvSpPr>
          <p:cNvPr id="40" name="TextBox 39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47" name="TextBox 46"/>
          <p:cNvSpPr txBox="1"/>
          <p:nvPr/>
        </p:nvSpPr>
        <p:spPr>
          <a:xfrm>
            <a:off x="152399" y="5913519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2130424" y="4668947"/>
            <a:ext cx="35137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baseline="-25000" dirty="0"/>
          </a:p>
        </p:txBody>
      </p:sp>
      <p:sp>
        <p:nvSpPr>
          <p:cNvPr id="49" name="TextBox 48"/>
          <p:cNvSpPr txBox="1"/>
          <p:nvPr/>
        </p:nvSpPr>
        <p:spPr>
          <a:xfrm>
            <a:off x="4296077" y="4783525"/>
            <a:ext cx="33855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baseline="-25000" dirty="0"/>
          </a:p>
        </p:txBody>
      </p:sp>
      <p:sp>
        <p:nvSpPr>
          <p:cNvPr id="52" name="Rounded Rectangle 51"/>
          <p:cNvSpPr/>
          <p:nvPr/>
        </p:nvSpPr>
        <p:spPr>
          <a:xfrm>
            <a:off x="2726850" y="4188728"/>
            <a:ext cx="1013973" cy="1078707"/>
          </a:xfrm>
          <a:prstGeom prst="round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39806" y="4036329"/>
            <a:ext cx="1484193" cy="1221582"/>
          </a:xfrm>
          <a:prstGeom prst="round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152399" y="5257910"/>
            <a:ext cx="4419600" cy="655609"/>
          </a:xfrm>
          <a:prstGeom prst="round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3264690" y="3496740"/>
            <a:ext cx="885676" cy="1196652"/>
            <a:chOff x="2535027" y="4335785"/>
            <a:chExt cx="885676" cy="1196652"/>
          </a:xfrm>
        </p:grpSpPr>
        <p:sp>
          <p:nvSpPr>
            <p:cNvPr id="42" name="Oval 41"/>
            <p:cNvSpPr/>
            <p:nvPr/>
          </p:nvSpPr>
          <p:spPr>
            <a:xfrm>
              <a:off x="2949363" y="5105400"/>
              <a:ext cx="471340" cy="427037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Arrow Connector 42"/>
            <p:cNvCxnSpPr>
              <a:stCxn id="42" idx="0"/>
            </p:cNvCxnSpPr>
            <p:nvPr/>
          </p:nvCxnSpPr>
          <p:spPr>
            <a:xfrm flipH="1" flipV="1">
              <a:off x="2535027" y="4335785"/>
              <a:ext cx="650006" cy="769615"/>
            </a:xfrm>
            <a:prstGeom prst="straightConnector1">
              <a:avLst/>
            </a:prstGeom>
            <a:ln w="698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5372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470450" y="1215063"/>
            <a:ext cx="3500435" cy="385060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1</a:t>
            </a:r>
            <a:endParaRPr lang="en-US" sz="1400" i="1" dirty="0"/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2" name="AutoShape 7"/>
          <p:cNvCxnSpPr>
            <a:cxnSpLocks noChangeShapeType="1"/>
            <a:stCxn id="27" idx="0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9"/>
          <p:cNvCxnSpPr>
            <a:cxnSpLocks noChangeShapeType="1"/>
            <a:endCxn id="28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G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 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6" name="Line 33"/>
          <p:cNvSpPr>
            <a:spLocks noChangeShapeType="1"/>
          </p:cNvSpPr>
          <p:nvPr/>
        </p:nvSpPr>
        <p:spPr bwMode="auto">
          <a:xfrm flipH="1">
            <a:off x="1143000" y="3790266"/>
            <a:ext cx="609600" cy="3048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9" name="Line 34"/>
          <p:cNvSpPr>
            <a:spLocks noChangeShapeType="1"/>
          </p:cNvSpPr>
          <p:nvPr/>
        </p:nvSpPr>
        <p:spPr bwMode="auto">
          <a:xfrm>
            <a:off x="3276600" y="3790266"/>
            <a:ext cx="609600" cy="3048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C  G  P   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 rot="20391529">
            <a:off x="299144" y="1467249"/>
            <a:ext cx="244971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Details of Merge</a:t>
            </a:r>
          </a:p>
          <a:p>
            <a:r>
              <a:rPr lang="en-US" sz="1400" dirty="0" smtClean="0"/>
              <a:t>Already did 2 trivial merges</a:t>
            </a:r>
          </a:p>
          <a:p>
            <a:r>
              <a:rPr lang="en-US" sz="1400" dirty="0" smtClean="0"/>
              <a:t>But this is the first that requires</a:t>
            </a:r>
          </a:p>
          <a:p>
            <a:r>
              <a:rPr lang="en-US" sz="1400" dirty="0" smtClean="0"/>
              <a:t>some “real thought”</a:t>
            </a:r>
            <a:endParaRPr lang="en-US" sz="1400" dirty="0"/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4724399" y="2351006"/>
            <a:ext cx="4130750" cy="4208844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600" dirty="0">
                <a:latin typeface="Comic Sans MS" panose="030F0702030302020204" pitchFamily="66" charset="0"/>
              </a:rPr>
              <a:t> </a:t>
            </a:r>
            <a:r>
              <a:rPr lang="en-US" altLang="zh-TW" sz="16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6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A, B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	</a:t>
            </a:r>
            <a:r>
              <a:rPr lang="en-US" altLang="zh-TW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Input</a:t>
            </a:r>
            <a:r>
              <a:rPr lang="en-US" altLang="zh-TW" sz="1600" dirty="0"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sequences </a:t>
            </a:r>
            <a:r>
              <a:rPr lang="en-US" altLang="zh-TW" sz="16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A 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and </a:t>
            </a:r>
            <a:r>
              <a:rPr lang="en-US" altLang="zh-TW" sz="16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B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 with</a:t>
            </a:r>
            <a:b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		 </a:t>
            </a:r>
            <a:r>
              <a:rPr lang="en-US" altLang="zh-TW" sz="16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n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/2 elements each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</a:t>
            </a:r>
            <a:r>
              <a:rPr lang="en-US" altLang="zh-TW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Output</a:t>
            </a:r>
            <a:r>
              <a:rPr lang="en-US" altLang="zh-TW" sz="1600" dirty="0"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sorted sequence of </a:t>
            </a:r>
            <a:r>
              <a:rPr lang="en-US" altLang="zh-TW" sz="16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A 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  <a:sym typeface="Symbol" pitchFamily="18" charset="2"/>
              </a:rPr>
              <a:t></a:t>
            </a:r>
            <a:r>
              <a:rPr lang="en-US" altLang="zh-TW" sz="16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 B</a:t>
            </a:r>
            <a:endParaRPr lang="en-US" altLang="zh-TW" sz="16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en-US" altLang="zh-TW" sz="700" b="1" i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i="1" dirty="0">
                <a:solidFill>
                  <a:srgbClr val="002060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600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</a:t>
            </a:r>
            <a:r>
              <a:rPr lang="en-US" altLang="zh-TW" sz="1600" i="1" dirty="0">
                <a:solidFill>
                  <a:schemeClr val="accent2"/>
                </a:solidFill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empty sequence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while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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A.isEmpty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 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</a:t>
            </a:r>
            <a:r>
              <a:rPr lang="en-US" altLang="zh-TW" sz="1600" dirty="0"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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B.isEmpty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  <a:endParaRPr lang="en-US" altLang="zh-TW" sz="1600" dirty="0">
              <a:solidFill>
                <a:srgbClr val="002060"/>
              </a:solidFill>
              <a:latin typeface="Comic Sans MS" panose="030F0702030302020204" pitchFamily="66" charset="0"/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if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A.first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&lt;</a:t>
            </a: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B.first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	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S.insertLast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A.removeFirst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else</a:t>
            </a:r>
            <a:endParaRPr lang="en-US" altLang="zh-TW" sz="16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	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S.insertLast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B.removeFirst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while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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A.isEmpty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      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S.insertLast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A.removeFirst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while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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B.isEmpty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     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S.insertLast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B.removeFirst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return </a:t>
            </a:r>
            <a:r>
              <a:rPr lang="en-US" altLang="zh-TW" sz="1600" i="1" dirty="0">
                <a:solidFill>
                  <a:srgbClr val="002060"/>
                </a:solidFill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5354714" y="4039855"/>
            <a:ext cx="3500435" cy="303545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5412582" y="4541619"/>
            <a:ext cx="3442568" cy="563781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1689893" y="4266355"/>
            <a:ext cx="126603" cy="427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3903462" y="4266355"/>
            <a:ext cx="126603" cy="427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1685130" y="4036328"/>
            <a:ext cx="571500" cy="838200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3863298" y="4036328"/>
            <a:ext cx="571500" cy="838200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76028" y="3216385"/>
            <a:ext cx="64793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RD = 1</a:t>
            </a:r>
            <a:endParaRPr lang="en-US" sz="1200" i="1" dirty="0"/>
          </a:p>
        </p:txBody>
      </p:sp>
      <p:sp>
        <p:nvSpPr>
          <p:cNvPr id="40" name="TextBox 39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46" name="TextBox 45"/>
          <p:cNvSpPr txBox="1"/>
          <p:nvPr/>
        </p:nvSpPr>
        <p:spPr>
          <a:xfrm>
            <a:off x="152399" y="5913519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2130424" y="4668947"/>
            <a:ext cx="35137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baseline="-25000" dirty="0"/>
          </a:p>
        </p:txBody>
      </p:sp>
      <p:sp>
        <p:nvSpPr>
          <p:cNvPr id="51" name="TextBox 50"/>
          <p:cNvSpPr txBox="1"/>
          <p:nvPr/>
        </p:nvSpPr>
        <p:spPr>
          <a:xfrm>
            <a:off x="4296077" y="4783525"/>
            <a:ext cx="33855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baseline="-25000" dirty="0"/>
          </a:p>
        </p:txBody>
      </p:sp>
      <p:sp>
        <p:nvSpPr>
          <p:cNvPr id="54" name="Rounded Rectangle 53"/>
          <p:cNvSpPr/>
          <p:nvPr/>
        </p:nvSpPr>
        <p:spPr>
          <a:xfrm>
            <a:off x="2726850" y="4188728"/>
            <a:ext cx="1013973" cy="1078707"/>
          </a:xfrm>
          <a:prstGeom prst="round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39806" y="4036329"/>
            <a:ext cx="1484193" cy="1221582"/>
          </a:xfrm>
          <a:prstGeom prst="round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152399" y="5257910"/>
            <a:ext cx="4419600" cy="655609"/>
          </a:xfrm>
          <a:prstGeom prst="round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3514873" y="3496740"/>
            <a:ext cx="885676" cy="1196652"/>
            <a:chOff x="2470737" y="4335785"/>
            <a:chExt cx="885676" cy="1196652"/>
          </a:xfrm>
        </p:grpSpPr>
        <p:sp>
          <p:nvSpPr>
            <p:cNvPr id="42" name="Oval 41"/>
            <p:cNvSpPr/>
            <p:nvPr/>
          </p:nvSpPr>
          <p:spPr>
            <a:xfrm>
              <a:off x="2885073" y="5105400"/>
              <a:ext cx="471340" cy="427037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Arrow Connector 42"/>
            <p:cNvCxnSpPr>
              <a:stCxn id="42" idx="0"/>
            </p:cNvCxnSpPr>
            <p:nvPr/>
          </p:nvCxnSpPr>
          <p:spPr>
            <a:xfrm flipH="1" flipV="1">
              <a:off x="2470737" y="4335785"/>
              <a:ext cx="650006" cy="769615"/>
            </a:xfrm>
            <a:prstGeom prst="straightConnector1">
              <a:avLst/>
            </a:prstGeom>
            <a:ln w="698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5372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470450" y="1215063"/>
            <a:ext cx="3500435" cy="385060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1</a:t>
            </a:r>
            <a:endParaRPr lang="en-US" sz="1400" i="1" dirty="0"/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2" name="AutoShape 7"/>
          <p:cNvCxnSpPr>
            <a:cxnSpLocks noChangeShapeType="1"/>
            <a:stCxn id="27" idx="0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9"/>
          <p:cNvCxnSpPr>
            <a:cxnSpLocks noChangeShapeType="1"/>
            <a:endCxn id="28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G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 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6" name="Line 33"/>
          <p:cNvSpPr>
            <a:spLocks noChangeShapeType="1"/>
          </p:cNvSpPr>
          <p:nvPr/>
        </p:nvSpPr>
        <p:spPr bwMode="auto">
          <a:xfrm flipH="1">
            <a:off x="1143000" y="3790266"/>
            <a:ext cx="609600" cy="3048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9" name="Line 34"/>
          <p:cNvSpPr>
            <a:spLocks noChangeShapeType="1"/>
          </p:cNvSpPr>
          <p:nvPr/>
        </p:nvSpPr>
        <p:spPr bwMode="auto">
          <a:xfrm>
            <a:off x="3276600" y="3790266"/>
            <a:ext cx="609600" cy="3048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C  G  P   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 rot="20391529">
            <a:off x="299144" y="1467249"/>
            <a:ext cx="244971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Details of Merge</a:t>
            </a:r>
          </a:p>
          <a:p>
            <a:r>
              <a:rPr lang="en-US" sz="1400" dirty="0" smtClean="0"/>
              <a:t>Already did 2 trivial merges</a:t>
            </a:r>
          </a:p>
          <a:p>
            <a:r>
              <a:rPr lang="en-US" sz="1400" dirty="0" smtClean="0"/>
              <a:t>But this is the first that requires</a:t>
            </a:r>
          </a:p>
          <a:p>
            <a:r>
              <a:rPr lang="en-US" sz="1400" dirty="0" smtClean="0"/>
              <a:t>some “real thought”</a:t>
            </a:r>
            <a:endParaRPr lang="en-US" sz="1400" dirty="0"/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4724399" y="2351006"/>
            <a:ext cx="4130750" cy="4208844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600" dirty="0">
                <a:latin typeface="Comic Sans MS" panose="030F0702030302020204" pitchFamily="66" charset="0"/>
              </a:rPr>
              <a:t> </a:t>
            </a:r>
            <a:r>
              <a:rPr lang="en-US" altLang="zh-TW" sz="16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6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A, B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	</a:t>
            </a:r>
            <a:r>
              <a:rPr lang="en-US" altLang="zh-TW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Input</a:t>
            </a:r>
            <a:r>
              <a:rPr lang="en-US" altLang="zh-TW" sz="1600" dirty="0"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sequences </a:t>
            </a:r>
            <a:r>
              <a:rPr lang="en-US" altLang="zh-TW" sz="16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A 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and </a:t>
            </a:r>
            <a:r>
              <a:rPr lang="en-US" altLang="zh-TW" sz="16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B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 with</a:t>
            </a:r>
            <a:b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		 </a:t>
            </a:r>
            <a:r>
              <a:rPr lang="en-US" altLang="zh-TW" sz="16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n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/2 elements each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</a:t>
            </a:r>
            <a:r>
              <a:rPr lang="en-US" altLang="zh-TW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Output</a:t>
            </a:r>
            <a:r>
              <a:rPr lang="en-US" altLang="zh-TW" sz="1600" dirty="0"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sorted sequence of </a:t>
            </a:r>
            <a:r>
              <a:rPr lang="en-US" altLang="zh-TW" sz="16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A 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  <a:sym typeface="Symbol" pitchFamily="18" charset="2"/>
              </a:rPr>
              <a:t></a:t>
            </a:r>
            <a:r>
              <a:rPr lang="en-US" altLang="zh-TW" sz="16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 B</a:t>
            </a:r>
            <a:endParaRPr lang="en-US" altLang="zh-TW" sz="16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en-US" altLang="zh-TW" sz="700" b="1" i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i="1" dirty="0">
                <a:solidFill>
                  <a:srgbClr val="002060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600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</a:t>
            </a:r>
            <a:r>
              <a:rPr lang="en-US" altLang="zh-TW" sz="1600" i="1" dirty="0">
                <a:solidFill>
                  <a:schemeClr val="accent2"/>
                </a:solidFill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empty sequence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while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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A.isEmpty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 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</a:t>
            </a:r>
            <a:r>
              <a:rPr lang="en-US" altLang="zh-TW" sz="1600" dirty="0"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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B.isEmpty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  <a:endParaRPr lang="en-US" altLang="zh-TW" sz="1600" dirty="0">
              <a:solidFill>
                <a:srgbClr val="002060"/>
              </a:solidFill>
              <a:latin typeface="Comic Sans MS" panose="030F0702030302020204" pitchFamily="66" charset="0"/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if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A.first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&lt;</a:t>
            </a: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B.first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	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S.insertLast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A.removeFirst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else</a:t>
            </a:r>
            <a:endParaRPr lang="en-US" altLang="zh-TW" sz="16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	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S.insertLast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B.removeFirst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while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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A.isEmpty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      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S.insertLast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A.removeFirst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while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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B.isEmpty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     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S.insertLast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B.removeFirst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return </a:t>
            </a:r>
            <a:r>
              <a:rPr lang="en-US" altLang="zh-TW" sz="1600" i="1" dirty="0">
                <a:solidFill>
                  <a:srgbClr val="002060"/>
                </a:solidFill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7162799" y="3790266"/>
            <a:ext cx="1662110" cy="303545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1689893" y="4266355"/>
            <a:ext cx="126603" cy="427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3912155" y="4267768"/>
            <a:ext cx="350839" cy="427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1685130" y="4036328"/>
            <a:ext cx="571500" cy="838200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3863298" y="4036328"/>
            <a:ext cx="571500" cy="838200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76028" y="3216385"/>
            <a:ext cx="64793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RD = 1</a:t>
            </a:r>
            <a:endParaRPr lang="en-US" sz="1200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42" name="TextBox 41"/>
          <p:cNvSpPr txBox="1"/>
          <p:nvPr/>
        </p:nvSpPr>
        <p:spPr>
          <a:xfrm>
            <a:off x="152399" y="5913519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2130424" y="4668947"/>
            <a:ext cx="35137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baseline="-25000" dirty="0"/>
          </a:p>
        </p:txBody>
      </p:sp>
      <p:sp>
        <p:nvSpPr>
          <p:cNvPr id="45" name="TextBox 44"/>
          <p:cNvSpPr txBox="1"/>
          <p:nvPr/>
        </p:nvSpPr>
        <p:spPr>
          <a:xfrm>
            <a:off x="4296077" y="4783525"/>
            <a:ext cx="33855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baseline="-25000" dirty="0"/>
          </a:p>
        </p:txBody>
      </p:sp>
      <p:sp>
        <p:nvSpPr>
          <p:cNvPr id="50" name="Rounded Rectangle 49"/>
          <p:cNvSpPr/>
          <p:nvPr/>
        </p:nvSpPr>
        <p:spPr>
          <a:xfrm>
            <a:off x="2726850" y="4188728"/>
            <a:ext cx="1013973" cy="1078707"/>
          </a:xfrm>
          <a:prstGeom prst="round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39806" y="4036329"/>
            <a:ext cx="1484193" cy="1221582"/>
          </a:xfrm>
          <a:prstGeom prst="round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152399" y="5257910"/>
            <a:ext cx="4419600" cy="655609"/>
          </a:xfrm>
          <a:prstGeom prst="round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3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470450" y="1215063"/>
            <a:ext cx="3500435" cy="385060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1</a:t>
            </a:r>
            <a:endParaRPr lang="en-US" sz="1400" i="1" dirty="0"/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2" name="AutoShape 7"/>
          <p:cNvCxnSpPr>
            <a:cxnSpLocks noChangeShapeType="1"/>
            <a:stCxn id="27" idx="0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9"/>
          <p:cNvCxnSpPr>
            <a:cxnSpLocks noChangeShapeType="1"/>
            <a:endCxn id="28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G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 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6" name="Line 33"/>
          <p:cNvSpPr>
            <a:spLocks noChangeShapeType="1"/>
          </p:cNvSpPr>
          <p:nvPr/>
        </p:nvSpPr>
        <p:spPr bwMode="auto">
          <a:xfrm flipH="1">
            <a:off x="1143000" y="3790266"/>
            <a:ext cx="609600" cy="3048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9" name="Line 34"/>
          <p:cNvSpPr>
            <a:spLocks noChangeShapeType="1"/>
          </p:cNvSpPr>
          <p:nvPr/>
        </p:nvSpPr>
        <p:spPr bwMode="auto">
          <a:xfrm>
            <a:off x="3276600" y="3790266"/>
            <a:ext cx="609600" cy="3048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C  G  P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 rot="20391529">
            <a:off x="299144" y="1467249"/>
            <a:ext cx="244971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Details of Merge</a:t>
            </a:r>
          </a:p>
          <a:p>
            <a:r>
              <a:rPr lang="en-US" sz="1400" dirty="0" smtClean="0"/>
              <a:t>Already did 2 trivial merges</a:t>
            </a:r>
          </a:p>
          <a:p>
            <a:r>
              <a:rPr lang="en-US" sz="1400" dirty="0" smtClean="0"/>
              <a:t>But this is the first that requires</a:t>
            </a:r>
          </a:p>
          <a:p>
            <a:r>
              <a:rPr lang="en-US" sz="1400" dirty="0" smtClean="0"/>
              <a:t>some “real thought”</a:t>
            </a:r>
            <a:endParaRPr lang="en-US" sz="1400" dirty="0"/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4724399" y="2351006"/>
            <a:ext cx="4130750" cy="4208844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600" dirty="0">
                <a:latin typeface="Comic Sans MS" panose="030F0702030302020204" pitchFamily="66" charset="0"/>
              </a:rPr>
              <a:t> </a:t>
            </a:r>
            <a:r>
              <a:rPr lang="en-US" altLang="zh-TW" sz="16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6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A, B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	</a:t>
            </a:r>
            <a:r>
              <a:rPr lang="en-US" altLang="zh-TW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Input</a:t>
            </a:r>
            <a:r>
              <a:rPr lang="en-US" altLang="zh-TW" sz="1600" dirty="0"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sequences </a:t>
            </a:r>
            <a:r>
              <a:rPr lang="en-US" altLang="zh-TW" sz="16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A 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and </a:t>
            </a:r>
            <a:r>
              <a:rPr lang="en-US" altLang="zh-TW" sz="16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B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 with</a:t>
            </a:r>
            <a:b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		 </a:t>
            </a:r>
            <a:r>
              <a:rPr lang="en-US" altLang="zh-TW" sz="16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n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/2 elements each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</a:t>
            </a:r>
            <a:r>
              <a:rPr lang="en-US" altLang="zh-TW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Output</a:t>
            </a:r>
            <a:r>
              <a:rPr lang="en-US" altLang="zh-TW" sz="1600" dirty="0"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sorted sequence of </a:t>
            </a:r>
            <a:r>
              <a:rPr lang="en-US" altLang="zh-TW" sz="16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A 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  <a:sym typeface="Symbol" pitchFamily="18" charset="2"/>
              </a:rPr>
              <a:t></a:t>
            </a:r>
            <a:r>
              <a:rPr lang="en-US" altLang="zh-TW" sz="16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 B</a:t>
            </a:r>
            <a:endParaRPr lang="en-US" altLang="zh-TW" sz="16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en-US" altLang="zh-TW" sz="700" b="1" i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i="1" dirty="0">
                <a:solidFill>
                  <a:srgbClr val="002060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600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</a:t>
            </a:r>
            <a:r>
              <a:rPr lang="en-US" altLang="zh-TW" sz="1600" i="1" dirty="0">
                <a:solidFill>
                  <a:schemeClr val="accent2"/>
                </a:solidFill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empty sequence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while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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A.isEmpty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 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</a:t>
            </a:r>
            <a:r>
              <a:rPr lang="en-US" altLang="zh-TW" sz="1600" dirty="0"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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B.isEmpty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  <a:endParaRPr lang="en-US" altLang="zh-TW" sz="1600" dirty="0">
              <a:solidFill>
                <a:srgbClr val="002060"/>
              </a:solidFill>
              <a:latin typeface="Comic Sans MS" panose="030F0702030302020204" pitchFamily="66" charset="0"/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if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A.first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&lt;</a:t>
            </a: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B.first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	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S.insertLast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A.removeFirst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else</a:t>
            </a:r>
            <a:endParaRPr lang="en-US" altLang="zh-TW" sz="16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	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S.insertLast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B.removeFirst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while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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A.isEmpty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      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S.insertLast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A.removeFirst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while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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B.isEmpty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     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S.insertLast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B.removeFirst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return </a:t>
            </a:r>
            <a:r>
              <a:rPr lang="en-US" altLang="zh-TW" sz="1600" i="1" dirty="0">
                <a:solidFill>
                  <a:srgbClr val="002060"/>
                </a:solidFill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1689893" y="4266355"/>
            <a:ext cx="126603" cy="427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3912155" y="4266355"/>
            <a:ext cx="350839" cy="427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1685130" y="4036328"/>
            <a:ext cx="571500" cy="838200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5125335" y="5115662"/>
            <a:ext cx="3729814" cy="578810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3863298" y="4036328"/>
            <a:ext cx="571500" cy="838200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576028" y="3216385"/>
            <a:ext cx="64793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RD = 1</a:t>
            </a:r>
            <a:endParaRPr lang="en-US" sz="1200" i="1" dirty="0"/>
          </a:p>
        </p:txBody>
      </p:sp>
      <p:sp>
        <p:nvSpPr>
          <p:cNvPr id="46" name="TextBox 45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48" name="TextBox 47"/>
          <p:cNvSpPr txBox="1"/>
          <p:nvPr/>
        </p:nvSpPr>
        <p:spPr>
          <a:xfrm>
            <a:off x="152399" y="5913519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2130424" y="4668947"/>
            <a:ext cx="35137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baseline="-25000" dirty="0"/>
          </a:p>
        </p:txBody>
      </p:sp>
      <p:sp>
        <p:nvSpPr>
          <p:cNvPr id="50" name="TextBox 49"/>
          <p:cNvSpPr txBox="1"/>
          <p:nvPr/>
        </p:nvSpPr>
        <p:spPr>
          <a:xfrm>
            <a:off x="4296077" y="4783525"/>
            <a:ext cx="33855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baseline="-25000" dirty="0"/>
          </a:p>
        </p:txBody>
      </p:sp>
      <p:sp>
        <p:nvSpPr>
          <p:cNvPr id="53" name="Rounded Rectangle 52"/>
          <p:cNvSpPr/>
          <p:nvPr/>
        </p:nvSpPr>
        <p:spPr>
          <a:xfrm>
            <a:off x="2726850" y="4188728"/>
            <a:ext cx="1013973" cy="1078707"/>
          </a:xfrm>
          <a:prstGeom prst="round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39806" y="4036329"/>
            <a:ext cx="1484193" cy="1221582"/>
          </a:xfrm>
          <a:prstGeom prst="round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152399" y="5257910"/>
            <a:ext cx="4419600" cy="655609"/>
          </a:xfrm>
          <a:prstGeom prst="round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1781209" y="3581400"/>
            <a:ext cx="1800191" cy="1075909"/>
            <a:chOff x="2885073" y="4456528"/>
            <a:chExt cx="1800191" cy="1075909"/>
          </a:xfrm>
        </p:grpSpPr>
        <p:sp>
          <p:nvSpPr>
            <p:cNvPr id="39" name="Oval 38"/>
            <p:cNvSpPr/>
            <p:nvPr/>
          </p:nvSpPr>
          <p:spPr>
            <a:xfrm>
              <a:off x="2885073" y="5105400"/>
              <a:ext cx="471340" cy="427037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Arrow Connector 39"/>
            <p:cNvCxnSpPr>
              <a:stCxn id="39" idx="0"/>
            </p:cNvCxnSpPr>
            <p:nvPr/>
          </p:nvCxnSpPr>
          <p:spPr>
            <a:xfrm flipV="1">
              <a:off x="3120743" y="4456528"/>
              <a:ext cx="1564521" cy="648872"/>
            </a:xfrm>
            <a:prstGeom prst="straightConnector1">
              <a:avLst/>
            </a:prstGeom>
            <a:ln w="698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5372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470450" y="1215063"/>
            <a:ext cx="3500435" cy="385060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1</a:t>
            </a:r>
            <a:endParaRPr lang="en-US" sz="1400" i="1" dirty="0"/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2" name="AutoShape 7"/>
          <p:cNvCxnSpPr>
            <a:cxnSpLocks noChangeShapeType="1"/>
            <a:stCxn id="27" idx="0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9"/>
          <p:cNvCxnSpPr>
            <a:cxnSpLocks noChangeShapeType="1"/>
            <a:endCxn id="28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G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 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6" name="Line 33"/>
          <p:cNvSpPr>
            <a:spLocks noChangeShapeType="1"/>
          </p:cNvSpPr>
          <p:nvPr/>
        </p:nvSpPr>
        <p:spPr bwMode="auto">
          <a:xfrm flipH="1">
            <a:off x="1143000" y="3790266"/>
            <a:ext cx="609600" cy="3048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9" name="Line 34"/>
          <p:cNvSpPr>
            <a:spLocks noChangeShapeType="1"/>
          </p:cNvSpPr>
          <p:nvPr/>
        </p:nvSpPr>
        <p:spPr bwMode="auto">
          <a:xfrm>
            <a:off x="3276600" y="3790266"/>
            <a:ext cx="609600" cy="3048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C  G  P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 rot="20391529">
            <a:off x="299144" y="1467249"/>
            <a:ext cx="244971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Details of Merge</a:t>
            </a:r>
          </a:p>
          <a:p>
            <a:r>
              <a:rPr lang="en-US" sz="1400" dirty="0" smtClean="0"/>
              <a:t>Already did 2 trivial merges</a:t>
            </a:r>
          </a:p>
          <a:p>
            <a:r>
              <a:rPr lang="en-US" sz="1400" dirty="0" smtClean="0"/>
              <a:t>But this is the first that requires</a:t>
            </a:r>
          </a:p>
          <a:p>
            <a:r>
              <a:rPr lang="en-US" sz="1400" dirty="0" smtClean="0"/>
              <a:t>some “real thought”</a:t>
            </a:r>
            <a:endParaRPr lang="en-US" sz="1400" dirty="0"/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4724399" y="2351006"/>
            <a:ext cx="4130750" cy="4208844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600" dirty="0">
                <a:latin typeface="Comic Sans MS" panose="030F0702030302020204" pitchFamily="66" charset="0"/>
              </a:rPr>
              <a:t> </a:t>
            </a:r>
            <a:r>
              <a:rPr lang="en-US" altLang="zh-TW" sz="16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6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A, B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	</a:t>
            </a:r>
            <a:r>
              <a:rPr lang="en-US" altLang="zh-TW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Input</a:t>
            </a:r>
            <a:r>
              <a:rPr lang="en-US" altLang="zh-TW" sz="1600" dirty="0"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sequences </a:t>
            </a:r>
            <a:r>
              <a:rPr lang="en-US" altLang="zh-TW" sz="16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A 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and </a:t>
            </a:r>
            <a:r>
              <a:rPr lang="en-US" altLang="zh-TW" sz="16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B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 with</a:t>
            </a:r>
            <a:b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		 </a:t>
            </a:r>
            <a:r>
              <a:rPr lang="en-US" altLang="zh-TW" sz="16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n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/2 elements each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</a:t>
            </a:r>
            <a:r>
              <a:rPr lang="en-US" altLang="zh-TW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Output</a:t>
            </a:r>
            <a:r>
              <a:rPr lang="en-US" altLang="zh-TW" sz="1600" dirty="0"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sorted sequence of </a:t>
            </a:r>
            <a:r>
              <a:rPr lang="en-US" altLang="zh-TW" sz="16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A 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  <a:sym typeface="Symbol" pitchFamily="18" charset="2"/>
              </a:rPr>
              <a:t></a:t>
            </a:r>
            <a:r>
              <a:rPr lang="en-US" altLang="zh-TW" sz="16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 B</a:t>
            </a:r>
            <a:endParaRPr lang="en-US" altLang="zh-TW" sz="16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en-US" altLang="zh-TW" sz="700" b="1" i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i="1" dirty="0">
                <a:solidFill>
                  <a:srgbClr val="002060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600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</a:t>
            </a:r>
            <a:r>
              <a:rPr lang="en-US" altLang="zh-TW" sz="1600" i="1" dirty="0">
                <a:solidFill>
                  <a:schemeClr val="accent2"/>
                </a:solidFill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empty sequence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while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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A.isEmpty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 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</a:t>
            </a:r>
            <a:r>
              <a:rPr lang="en-US" altLang="zh-TW" sz="1600" dirty="0"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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B.isEmpty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  <a:endParaRPr lang="en-US" altLang="zh-TW" sz="1600" dirty="0">
              <a:solidFill>
                <a:srgbClr val="002060"/>
              </a:solidFill>
              <a:latin typeface="Comic Sans MS" panose="030F0702030302020204" pitchFamily="66" charset="0"/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if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A.first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&lt;</a:t>
            </a: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B.first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	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S.insertLast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A.removeFirst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else</a:t>
            </a:r>
            <a:endParaRPr lang="en-US" altLang="zh-TW" sz="16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	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S.insertLast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B.removeFirst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while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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A.isEmpty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      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S.insertLast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A.removeFirst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while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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B.isEmpty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     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S.insertLast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B.removeFirst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return </a:t>
            </a:r>
            <a:r>
              <a:rPr lang="en-US" altLang="zh-TW" sz="1600" i="1" dirty="0">
                <a:solidFill>
                  <a:srgbClr val="002060"/>
                </a:solidFill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1689893" y="4266355"/>
            <a:ext cx="440531" cy="427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3912155" y="4266355"/>
            <a:ext cx="350839" cy="427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2726850" y="3010803"/>
            <a:ext cx="1159349" cy="838200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5029200" y="6096000"/>
            <a:ext cx="3825949" cy="379745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76028" y="3216385"/>
            <a:ext cx="64793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RD = 1</a:t>
            </a:r>
            <a:endParaRPr lang="en-US" sz="1200" i="1" dirty="0"/>
          </a:p>
        </p:txBody>
      </p:sp>
      <p:sp>
        <p:nvSpPr>
          <p:cNvPr id="39" name="TextBox 38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40" name="TextBox 39"/>
          <p:cNvSpPr txBox="1"/>
          <p:nvPr/>
        </p:nvSpPr>
        <p:spPr>
          <a:xfrm>
            <a:off x="152399" y="5913519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3819760" y="3664337"/>
            <a:ext cx="31290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en-US" baseline="-25000" dirty="0"/>
          </a:p>
        </p:txBody>
      </p:sp>
      <p:sp>
        <p:nvSpPr>
          <p:cNvPr id="50" name="Rounded Rectangle 49"/>
          <p:cNvSpPr/>
          <p:nvPr/>
        </p:nvSpPr>
        <p:spPr>
          <a:xfrm>
            <a:off x="2726850" y="4188728"/>
            <a:ext cx="1013973" cy="1078707"/>
          </a:xfrm>
          <a:prstGeom prst="round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39806" y="4036329"/>
            <a:ext cx="1484193" cy="1221582"/>
          </a:xfrm>
          <a:prstGeom prst="round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152399" y="5257910"/>
            <a:ext cx="4419600" cy="655609"/>
          </a:xfrm>
          <a:prstGeom prst="round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470450" y="1524000"/>
            <a:ext cx="3500435" cy="385060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1</a:t>
            </a:r>
            <a:endParaRPr lang="en-US" sz="1400" i="1" dirty="0"/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2" name="AutoShape 7"/>
          <p:cNvCxnSpPr>
            <a:cxnSpLocks noChangeShapeType="1"/>
            <a:stCxn id="27" idx="0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9"/>
          <p:cNvCxnSpPr>
            <a:cxnSpLocks noChangeShapeType="1"/>
            <a:endCxn id="28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G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 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C  G  P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54680" y="3647847"/>
            <a:ext cx="1700787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return [ C  G  P  R ]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6028" y="3216385"/>
            <a:ext cx="64793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RD = 1</a:t>
            </a:r>
            <a:endParaRPr lang="en-US" sz="1200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37" name="TextBox 36"/>
          <p:cNvSpPr txBox="1"/>
          <p:nvPr/>
        </p:nvSpPr>
        <p:spPr>
          <a:xfrm>
            <a:off x="152399" y="5913519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18011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470449" y="1022533"/>
            <a:ext cx="3500435" cy="346419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0</a:t>
            </a:r>
            <a:endParaRPr lang="en-US" sz="1400" i="1" dirty="0"/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2" name="AutoShape 7"/>
          <p:cNvCxnSpPr>
            <a:cxnSpLocks noChangeShapeType="1"/>
            <a:stCxn id="27" idx="0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9"/>
          <p:cNvCxnSpPr>
            <a:cxnSpLocks noChangeShapeType="1"/>
            <a:endCxn id="28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G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 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C  G  P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92668" y="2619485"/>
            <a:ext cx="3468963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</a:t>
            </a:r>
            <a:r>
              <a:rPr lang="en-US" sz="1400" b="1" baseline="-25000" dirty="0" smtClean="0"/>
              <a:t>1</a:t>
            </a:r>
            <a:r>
              <a:rPr lang="en-US" sz="1400" b="1" dirty="0" smtClean="0"/>
              <a:t> = [ C  G  P  R  ] now call S</a:t>
            </a:r>
            <a:r>
              <a:rPr lang="en-US" sz="1400" b="1" baseline="-25000" dirty="0" smtClean="0"/>
              <a:t>2</a:t>
            </a:r>
            <a:r>
              <a:rPr lang="en-US" sz="1400" b="1" dirty="0" smtClean="0"/>
              <a:t> = </a:t>
            </a:r>
            <a:r>
              <a:rPr lang="en-US" sz="1400" b="1" dirty="0" err="1" smtClean="0"/>
              <a:t>mergeSort</a:t>
            </a:r>
            <a:endParaRPr lang="en-US" sz="1400" b="1" dirty="0" smtClean="0"/>
          </a:p>
        </p:txBody>
      </p:sp>
      <p:sp>
        <p:nvSpPr>
          <p:cNvPr id="26" name="Line 35"/>
          <p:cNvSpPr>
            <a:spLocks noChangeShapeType="1"/>
          </p:cNvSpPr>
          <p:nvPr/>
        </p:nvSpPr>
        <p:spPr bwMode="auto">
          <a:xfrm>
            <a:off x="6583805" y="2773373"/>
            <a:ext cx="578994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38065" y="2194902"/>
            <a:ext cx="64793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RD = 0</a:t>
            </a:r>
            <a:endParaRPr lang="en-US" sz="1200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38" name="TextBox 37"/>
          <p:cNvSpPr txBox="1"/>
          <p:nvPr/>
        </p:nvSpPr>
        <p:spPr>
          <a:xfrm>
            <a:off x="152399" y="5913519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16626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470449" y="609600"/>
            <a:ext cx="3500435" cy="346419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1</a:t>
            </a:r>
            <a:endParaRPr lang="en-US" sz="1400" i="1" dirty="0"/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2" name="AutoShape 7"/>
          <p:cNvCxnSpPr>
            <a:cxnSpLocks noChangeShapeType="1"/>
            <a:stCxn id="27" idx="0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9"/>
          <p:cNvCxnSpPr>
            <a:cxnSpLocks noChangeShapeType="1"/>
            <a:endCxn id="28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G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 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C  G  P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9" name="AutoShape 14"/>
          <p:cNvSpPr>
            <a:spLocks noChangeArrowheads="1"/>
          </p:cNvSpPr>
          <p:nvPr/>
        </p:nvSpPr>
        <p:spPr bwMode="auto">
          <a:xfrm>
            <a:off x="51625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AutoShape 15"/>
          <p:cNvSpPr>
            <a:spLocks noChangeArrowheads="1"/>
          </p:cNvSpPr>
          <p:nvPr/>
        </p:nvSpPr>
        <p:spPr bwMode="auto">
          <a:xfrm>
            <a:off x="7243762" y="4241910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8" name="AutoShape 24"/>
          <p:cNvCxnSpPr>
            <a:cxnSpLocks noChangeShapeType="1"/>
            <a:stCxn id="29" idx="0"/>
          </p:cNvCxnSpPr>
          <p:nvPr/>
        </p:nvCxnSpPr>
        <p:spPr bwMode="auto">
          <a:xfrm flipV="1">
            <a:off x="58562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25"/>
          <p:cNvCxnSpPr>
            <a:cxnSpLocks noChangeShapeType="1"/>
            <a:stCxn id="35" idx="0"/>
          </p:cNvCxnSpPr>
          <p:nvPr/>
        </p:nvCxnSpPr>
        <p:spPr bwMode="auto">
          <a:xfrm flipH="1" flipV="1">
            <a:off x="6924674" y="3652947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TextBox 39"/>
          <p:cNvSpPr txBox="1"/>
          <p:nvPr/>
        </p:nvSpPr>
        <p:spPr>
          <a:xfrm>
            <a:off x="8205787" y="3216385"/>
            <a:ext cx="64793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RD = 1</a:t>
            </a:r>
            <a:endParaRPr lang="en-US" sz="1200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42" name="TextBox 41"/>
          <p:cNvSpPr txBox="1"/>
          <p:nvPr/>
        </p:nvSpPr>
        <p:spPr>
          <a:xfrm>
            <a:off x="152399" y="5913519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66748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Merge Sort</a:t>
            </a:r>
          </a:p>
        </p:txBody>
      </p:sp>
      <p:sp>
        <p:nvSpPr>
          <p:cNvPr id="317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38100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400" smtClean="0"/>
              <a:t>Merge sort is based on the divide-and-conquer paradigm. It consists of three steps: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smtClean="0">
                <a:solidFill>
                  <a:srgbClr val="FF0000"/>
                </a:solidFill>
              </a:rPr>
              <a:t>Divide: </a:t>
            </a:r>
            <a:r>
              <a:rPr lang="en-US" altLang="zh-TW" sz="2000" smtClean="0"/>
              <a:t>partition input sequence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smtClean="0"/>
              <a:t> into two sequences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1</a:t>
            </a:r>
            <a:r>
              <a:rPr lang="en-US" altLang="zh-TW" sz="2000" b="1" i="1" smtClean="0">
                <a:latin typeface="Times New Roman" pitchFamily="18" charset="0"/>
              </a:rPr>
              <a:t> </a:t>
            </a:r>
            <a:r>
              <a:rPr lang="en-US" altLang="zh-TW" sz="2000" smtClean="0"/>
              <a:t>and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2</a:t>
            </a:r>
            <a:r>
              <a:rPr lang="en-US" altLang="zh-TW" sz="2000" smtClean="0"/>
              <a:t> of about </a:t>
            </a:r>
            <a:r>
              <a:rPr lang="en-US" altLang="zh-TW" sz="2000" b="1" i="1" smtClean="0">
                <a:latin typeface="Times New Roman" pitchFamily="18" charset="0"/>
              </a:rPr>
              <a:t>n</a:t>
            </a:r>
            <a:r>
              <a:rPr lang="en-US" altLang="zh-TW" sz="2000" smtClean="0">
                <a:latin typeface="Symbol" pitchFamily="18" charset="2"/>
              </a:rPr>
              <a:t>/</a:t>
            </a:r>
            <a:r>
              <a:rPr lang="en-US" altLang="zh-TW" sz="2000" smtClean="0">
                <a:latin typeface="Times New Roman" pitchFamily="18" charset="0"/>
              </a:rPr>
              <a:t>2</a:t>
            </a:r>
            <a:r>
              <a:rPr lang="en-US" altLang="zh-TW" sz="2000" smtClean="0"/>
              <a:t> elements each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smtClean="0">
                <a:solidFill>
                  <a:srgbClr val="FF0000"/>
                </a:solidFill>
              </a:rPr>
              <a:t>Recur:</a:t>
            </a:r>
            <a:r>
              <a:rPr lang="en-US" altLang="zh-TW" sz="2000" smtClean="0"/>
              <a:t> recursively sort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1</a:t>
            </a:r>
            <a:r>
              <a:rPr lang="en-US" altLang="zh-TW" sz="2000" b="1" i="1" smtClean="0">
                <a:latin typeface="Times New Roman" pitchFamily="18" charset="0"/>
              </a:rPr>
              <a:t> </a:t>
            </a:r>
            <a:r>
              <a:rPr lang="en-US" altLang="zh-TW" sz="2000" smtClean="0"/>
              <a:t>and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2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smtClean="0">
                <a:solidFill>
                  <a:srgbClr val="FF0000"/>
                </a:solidFill>
              </a:rPr>
              <a:t>Conquer:</a:t>
            </a:r>
            <a:r>
              <a:rPr lang="en-US" altLang="zh-TW" sz="2000" smtClean="0"/>
              <a:t> merge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1</a:t>
            </a:r>
            <a:r>
              <a:rPr lang="en-US" altLang="zh-TW" sz="2000" b="1" i="1" smtClean="0">
                <a:latin typeface="Times New Roman" pitchFamily="18" charset="0"/>
              </a:rPr>
              <a:t> </a:t>
            </a:r>
            <a:r>
              <a:rPr lang="en-US" altLang="zh-TW" sz="2000" smtClean="0"/>
              <a:t>and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2 </a:t>
            </a:r>
            <a:r>
              <a:rPr lang="en-US" altLang="zh-TW" sz="2000" smtClean="0"/>
              <a:t>into a unique sorted sequence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419600" y="1828800"/>
            <a:ext cx="4267200" cy="3360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>
                <a:latin typeface="Calibri" pitchFamily="34" charset="0"/>
              </a:rPr>
              <a:t> </a:t>
            </a:r>
            <a:r>
              <a:rPr lang="en-US" altLang="zh-TW" b="1" i="1">
                <a:solidFill>
                  <a:schemeClr val="tx2"/>
                </a:solidFill>
                <a:latin typeface="Calibri" pitchFamily="34" charset="0"/>
              </a:rPr>
              <a:t>mergeSort</a:t>
            </a:r>
            <a:r>
              <a:rPr lang="en-US" altLang="zh-TW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>
                <a:solidFill>
                  <a:schemeClr val="tx2"/>
                </a:solidFill>
                <a:latin typeface="Calibri" pitchFamily="34" charset="0"/>
              </a:rPr>
              <a:t>S, C</a:t>
            </a:r>
            <a:r>
              <a:rPr lang="en-US" altLang="zh-TW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>
                <a:latin typeface="Calibri" pitchFamily="34" charset="0"/>
              </a:rPr>
              <a:t> </a:t>
            </a:r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, comparator </a:t>
            </a:r>
            <a:r>
              <a:rPr lang="en-US" altLang="zh-TW" b="1" i="1">
                <a:solidFill>
                  <a:schemeClr val="accent2"/>
                </a:solidFill>
                <a:latin typeface="Calibri" pitchFamily="34" charset="0"/>
              </a:rPr>
              <a:t>C</a:t>
            </a:r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>
                <a:latin typeface="Calibri" pitchFamily="34" charset="0"/>
              </a:rPr>
              <a:t> </a:t>
            </a:r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 sorted</a:t>
            </a:r>
          </a:p>
          <a:p>
            <a:pPr lvl="1" eaLnBrk="1" hangingPunct="1"/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	according to </a:t>
            </a:r>
            <a:r>
              <a:rPr lang="en-US" altLang="zh-TW" b="1" i="1">
                <a:solidFill>
                  <a:schemeClr val="accent2"/>
                </a:solidFill>
                <a:latin typeface="Calibri" pitchFamily="34" charset="0"/>
              </a:rPr>
              <a:t>C</a:t>
            </a:r>
            <a:endParaRPr lang="en-US" altLang="zh-TW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if 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() 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	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(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1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, 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2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)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 := 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partition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(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,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 S.size()/2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	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1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 := 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mergeSort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(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1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,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 C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	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2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 := 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mergeSort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(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2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,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 C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	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 := 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merge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(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1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,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 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2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}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return(S)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304800"/>
            <a:ext cx="1524000" cy="1143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0215365">
            <a:off x="706722" y="537342"/>
            <a:ext cx="833883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stellar" panose="020A0402060406010301" pitchFamily="18" charset="0"/>
              </a:rPr>
              <a:t>Review</a:t>
            </a:r>
            <a:endParaRPr lang="en-US" sz="1200" dirty="0"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08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470449" y="782809"/>
            <a:ext cx="3500435" cy="346419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1</a:t>
            </a:r>
            <a:endParaRPr lang="en-US" sz="1400" i="1" dirty="0"/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2" name="AutoShape 7"/>
          <p:cNvCxnSpPr>
            <a:cxnSpLocks noChangeShapeType="1"/>
            <a:stCxn id="27" idx="0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9"/>
          <p:cNvCxnSpPr>
            <a:cxnSpLocks noChangeShapeType="1"/>
            <a:endCxn id="28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G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 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C  G  P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9" name="AutoShape 14"/>
          <p:cNvSpPr>
            <a:spLocks noChangeArrowheads="1"/>
          </p:cNvSpPr>
          <p:nvPr/>
        </p:nvSpPr>
        <p:spPr bwMode="auto">
          <a:xfrm>
            <a:off x="51625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AutoShape 15"/>
          <p:cNvSpPr>
            <a:spLocks noChangeArrowheads="1"/>
          </p:cNvSpPr>
          <p:nvPr/>
        </p:nvSpPr>
        <p:spPr bwMode="auto">
          <a:xfrm>
            <a:off x="7243762" y="4241910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8" name="AutoShape 24"/>
          <p:cNvCxnSpPr>
            <a:cxnSpLocks noChangeShapeType="1"/>
            <a:stCxn id="29" idx="0"/>
          </p:cNvCxnSpPr>
          <p:nvPr/>
        </p:nvCxnSpPr>
        <p:spPr bwMode="auto">
          <a:xfrm flipV="1">
            <a:off x="58562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25"/>
          <p:cNvCxnSpPr>
            <a:cxnSpLocks noChangeShapeType="1"/>
            <a:stCxn id="35" idx="0"/>
          </p:cNvCxnSpPr>
          <p:nvPr/>
        </p:nvCxnSpPr>
        <p:spPr bwMode="auto">
          <a:xfrm flipH="1" flipV="1">
            <a:off x="6924674" y="3652947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Line 35"/>
          <p:cNvSpPr>
            <a:spLocks noChangeShapeType="1"/>
          </p:cNvSpPr>
          <p:nvPr/>
        </p:nvSpPr>
        <p:spPr bwMode="auto">
          <a:xfrm flipH="1">
            <a:off x="5806426" y="3749839"/>
            <a:ext cx="534194" cy="38565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05787" y="3216385"/>
            <a:ext cx="64793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RD = 1</a:t>
            </a:r>
            <a:endParaRPr lang="en-US" sz="1200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42" name="TextBox 41"/>
          <p:cNvSpPr txBox="1"/>
          <p:nvPr/>
        </p:nvSpPr>
        <p:spPr>
          <a:xfrm>
            <a:off x="152399" y="5913519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57719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486400" y="616851"/>
            <a:ext cx="3500435" cy="297550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2</a:t>
            </a:r>
            <a:endParaRPr lang="en-US" sz="1400" i="1" dirty="0"/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2" name="AutoShape 7"/>
          <p:cNvCxnSpPr>
            <a:cxnSpLocks noChangeShapeType="1"/>
            <a:stCxn id="27" idx="0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9"/>
          <p:cNvCxnSpPr>
            <a:cxnSpLocks noChangeShapeType="1"/>
            <a:endCxn id="28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G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 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C  G  P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9" name="AutoShape 14"/>
          <p:cNvSpPr>
            <a:spLocks noChangeArrowheads="1"/>
          </p:cNvSpPr>
          <p:nvPr/>
        </p:nvSpPr>
        <p:spPr bwMode="auto">
          <a:xfrm>
            <a:off x="51625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H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AutoShape 15"/>
          <p:cNvSpPr>
            <a:spLocks noChangeArrowheads="1"/>
          </p:cNvSpPr>
          <p:nvPr/>
        </p:nvSpPr>
        <p:spPr bwMode="auto">
          <a:xfrm>
            <a:off x="7243762" y="4241910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8" name="AutoShape 24"/>
          <p:cNvCxnSpPr>
            <a:cxnSpLocks noChangeShapeType="1"/>
            <a:stCxn id="29" idx="0"/>
          </p:cNvCxnSpPr>
          <p:nvPr/>
        </p:nvCxnSpPr>
        <p:spPr bwMode="auto">
          <a:xfrm flipV="1">
            <a:off x="58562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25"/>
          <p:cNvCxnSpPr>
            <a:cxnSpLocks noChangeShapeType="1"/>
            <a:stCxn id="35" idx="0"/>
          </p:cNvCxnSpPr>
          <p:nvPr/>
        </p:nvCxnSpPr>
        <p:spPr bwMode="auto">
          <a:xfrm flipH="1" flipV="1">
            <a:off x="6924674" y="3652947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AutoShape 20"/>
          <p:cNvSpPr>
            <a:spLocks noChangeArrowheads="1"/>
          </p:cNvSpPr>
          <p:nvPr/>
        </p:nvSpPr>
        <p:spPr bwMode="auto">
          <a:xfrm>
            <a:off x="50291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1" name="AutoShape 21"/>
          <p:cNvSpPr>
            <a:spLocks noChangeArrowheads="1"/>
          </p:cNvSpPr>
          <p:nvPr/>
        </p:nvSpPr>
        <p:spPr bwMode="auto">
          <a:xfrm>
            <a:off x="6016624" y="5267435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H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42" name="AutoShape 26"/>
          <p:cNvCxnSpPr>
            <a:cxnSpLocks noChangeShapeType="1"/>
            <a:stCxn id="37" idx="0"/>
          </p:cNvCxnSpPr>
          <p:nvPr/>
        </p:nvCxnSpPr>
        <p:spPr bwMode="auto">
          <a:xfrm flipV="1">
            <a:off x="53895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AutoShape 28"/>
          <p:cNvCxnSpPr>
            <a:cxnSpLocks noChangeShapeType="1"/>
            <a:endCxn id="41" idx="0"/>
          </p:cNvCxnSpPr>
          <p:nvPr/>
        </p:nvCxnSpPr>
        <p:spPr bwMode="auto">
          <a:xfrm>
            <a:off x="5856287" y="4678472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TextBox 39"/>
          <p:cNvSpPr txBox="1"/>
          <p:nvPr/>
        </p:nvSpPr>
        <p:spPr>
          <a:xfrm>
            <a:off x="4898394" y="4241910"/>
            <a:ext cx="261610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2</a:t>
            </a:r>
            <a:endParaRPr lang="en-US" sz="1200" i="1" dirty="0"/>
          </a:p>
        </p:txBody>
      </p:sp>
      <p:sp>
        <p:nvSpPr>
          <p:cNvPr id="44" name="TextBox 43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45" name="TextBox 44"/>
          <p:cNvSpPr txBox="1"/>
          <p:nvPr/>
        </p:nvSpPr>
        <p:spPr>
          <a:xfrm>
            <a:off x="152399" y="5913519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6849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486400" y="779275"/>
            <a:ext cx="3500435" cy="297550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2</a:t>
            </a:r>
            <a:endParaRPr lang="en-US" sz="1400" i="1" dirty="0"/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2" name="AutoShape 7"/>
          <p:cNvCxnSpPr>
            <a:cxnSpLocks noChangeShapeType="1"/>
            <a:stCxn id="27" idx="0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9"/>
          <p:cNvCxnSpPr>
            <a:cxnSpLocks noChangeShapeType="1"/>
            <a:endCxn id="28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G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 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C  G  P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9" name="AutoShape 14"/>
          <p:cNvSpPr>
            <a:spLocks noChangeArrowheads="1"/>
          </p:cNvSpPr>
          <p:nvPr/>
        </p:nvSpPr>
        <p:spPr bwMode="auto">
          <a:xfrm>
            <a:off x="51625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H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AutoShape 15"/>
          <p:cNvSpPr>
            <a:spLocks noChangeArrowheads="1"/>
          </p:cNvSpPr>
          <p:nvPr/>
        </p:nvSpPr>
        <p:spPr bwMode="auto">
          <a:xfrm>
            <a:off x="7243762" y="4241910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8" name="AutoShape 24"/>
          <p:cNvCxnSpPr>
            <a:cxnSpLocks noChangeShapeType="1"/>
            <a:stCxn id="29" idx="0"/>
          </p:cNvCxnSpPr>
          <p:nvPr/>
        </p:nvCxnSpPr>
        <p:spPr bwMode="auto">
          <a:xfrm flipV="1">
            <a:off x="58562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25"/>
          <p:cNvCxnSpPr>
            <a:cxnSpLocks noChangeShapeType="1"/>
            <a:stCxn id="35" idx="0"/>
          </p:cNvCxnSpPr>
          <p:nvPr/>
        </p:nvCxnSpPr>
        <p:spPr bwMode="auto">
          <a:xfrm flipH="1" flipV="1">
            <a:off x="6924674" y="3652947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AutoShape 20"/>
          <p:cNvSpPr>
            <a:spLocks noChangeArrowheads="1"/>
          </p:cNvSpPr>
          <p:nvPr/>
        </p:nvSpPr>
        <p:spPr bwMode="auto">
          <a:xfrm>
            <a:off x="50291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1" name="AutoShape 21"/>
          <p:cNvSpPr>
            <a:spLocks noChangeArrowheads="1"/>
          </p:cNvSpPr>
          <p:nvPr/>
        </p:nvSpPr>
        <p:spPr bwMode="auto">
          <a:xfrm>
            <a:off x="6016624" y="5267435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H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42" name="AutoShape 26"/>
          <p:cNvCxnSpPr>
            <a:cxnSpLocks noChangeShapeType="1"/>
            <a:stCxn id="37" idx="0"/>
          </p:cNvCxnSpPr>
          <p:nvPr/>
        </p:nvCxnSpPr>
        <p:spPr bwMode="auto">
          <a:xfrm flipV="1">
            <a:off x="53895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AutoShape 28"/>
          <p:cNvCxnSpPr>
            <a:cxnSpLocks noChangeShapeType="1"/>
            <a:endCxn id="41" idx="0"/>
          </p:cNvCxnSpPr>
          <p:nvPr/>
        </p:nvCxnSpPr>
        <p:spPr bwMode="auto">
          <a:xfrm>
            <a:off x="5856287" y="4678472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Line 35"/>
          <p:cNvSpPr>
            <a:spLocks noChangeShapeType="1"/>
          </p:cNvSpPr>
          <p:nvPr/>
        </p:nvSpPr>
        <p:spPr bwMode="auto">
          <a:xfrm flipH="1">
            <a:off x="5253830" y="4777691"/>
            <a:ext cx="271464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98394" y="4241910"/>
            <a:ext cx="261610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2</a:t>
            </a:r>
            <a:endParaRPr lang="en-US" sz="1200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46" name="TextBox 45"/>
          <p:cNvSpPr txBox="1"/>
          <p:nvPr/>
        </p:nvSpPr>
        <p:spPr>
          <a:xfrm>
            <a:off x="152399" y="5913519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28837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493544" y="381000"/>
            <a:ext cx="3500435" cy="297550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3</a:t>
            </a:r>
            <a:endParaRPr lang="en-US" sz="1400" i="1" dirty="0"/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2" name="AutoShape 7"/>
          <p:cNvCxnSpPr>
            <a:cxnSpLocks noChangeShapeType="1"/>
            <a:stCxn id="27" idx="0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9"/>
          <p:cNvCxnSpPr>
            <a:cxnSpLocks noChangeShapeType="1"/>
            <a:endCxn id="28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G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 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C  G  P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9" name="AutoShape 14"/>
          <p:cNvSpPr>
            <a:spLocks noChangeArrowheads="1"/>
          </p:cNvSpPr>
          <p:nvPr/>
        </p:nvSpPr>
        <p:spPr bwMode="auto">
          <a:xfrm>
            <a:off x="51625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H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AutoShape 15"/>
          <p:cNvSpPr>
            <a:spLocks noChangeArrowheads="1"/>
          </p:cNvSpPr>
          <p:nvPr/>
        </p:nvSpPr>
        <p:spPr bwMode="auto">
          <a:xfrm>
            <a:off x="7243762" y="4241910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8" name="AutoShape 24"/>
          <p:cNvCxnSpPr>
            <a:cxnSpLocks noChangeShapeType="1"/>
            <a:stCxn id="29" idx="0"/>
          </p:cNvCxnSpPr>
          <p:nvPr/>
        </p:nvCxnSpPr>
        <p:spPr bwMode="auto">
          <a:xfrm flipV="1">
            <a:off x="58562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25"/>
          <p:cNvCxnSpPr>
            <a:cxnSpLocks noChangeShapeType="1"/>
            <a:stCxn id="35" idx="0"/>
          </p:cNvCxnSpPr>
          <p:nvPr/>
        </p:nvCxnSpPr>
        <p:spPr bwMode="auto">
          <a:xfrm flipH="1" flipV="1">
            <a:off x="6924674" y="3652947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AutoShape 21"/>
          <p:cNvSpPr>
            <a:spLocks noChangeArrowheads="1"/>
          </p:cNvSpPr>
          <p:nvPr/>
        </p:nvSpPr>
        <p:spPr bwMode="auto">
          <a:xfrm>
            <a:off x="6016624" y="5267435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H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42" name="AutoShape 26"/>
          <p:cNvCxnSpPr>
            <a:cxnSpLocks noChangeShapeType="1"/>
          </p:cNvCxnSpPr>
          <p:nvPr/>
        </p:nvCxnSpPr>
        <p:spPr bwMode="auto">
          <a:xfrm flipV="1">
            <a:off x="53895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AutoShape 28"/>
          <p:cNvCxnSpPr>
            <a:cxnSpLocks noChangeShapeType="1"/>
            <a:endCxn id="41" idx="0"/>
          </p:cNvCxnSpPr>
          <p:nvPr/>
        </p:nvCxnSpPr>
        <p:spPr bwMode="auto">
          <a:xfrm>
            <a:off x="5856287" y="4678472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" name="Rounded Rectangle 43"/>
          <p:cNvSpPr/>
          <p:nvPr/>
        </p:nvSpPr>
        <p:spPr>
          <a:xfrm>
            <a:off x="5493544" y="1611510"/>
            <a:ext cx="3500435" cy="297550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utoShape 20"/>
          <p:cNvSpPr>
            <a:spLocks noChangeArrowheads="1"/>
          </p:cNvSpPr>
          <p:nvPr/>
        </p:nvSpPr>
        <p:spPr bwMode="auto">
          <a:xfrm>
            <a:off x="50291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862846" y="5704664"/>
            <a:ext cx="1053430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return [ B ]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67589" y="5267435"/>
            <a:ext cx="261610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3</a:t>
            </a:r>
            <a:endParaRPr lang="en-US" sz="1200" i="1" dirty="0"/>
          </a:p>
        </p:txBody>
      </p:sp>
      <p:sp>
        <p:nvSpPr>
          <p:cNvPr id="40" name="TextBox 39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47" name="TextBox 46"/>
          <p:cNvSpPr txBox="1"/>
          <p:nvPr/>
        </p:nvSpPr>
        <p:spPr>
          <a:xfrm>
            <a:off x="152399" y="5913519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7381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448868" y="990600"/>
            <a:ext cx="3500435" cy="364775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2</a:t>
            </a:r>
            <a:endParaRPr lang="en-US" sz="1400" i="1" dirty="0"/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2" name="AutoShape 7"/>
          <p:cNvCxnSpPr>
            <a:cxnSpLocks noChangeShapeType="1"/>
            <a:stCxn id="27" idx="0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9"/>
          <p:cNvCxnSpPr>
            <a:cxnSpLocks noChangeShapeType="1"/>
            <a:endCxn id="28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G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 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C  G  P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9" name="AutoShape 14"/>
          <p:cNvSpPr>
            <a:spLocks noChangeArrowheads="1"/>
          </p:cNvSpPr>
          <p:nvPr/>
        </p:nvSpPr>
        <p:spPr bwMode="auto">
          <a:xfrm>
            <a:off x="51625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H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AutoShape 15"/>
          <p:cNvSpPr>
            <a:spLocks noChangeArrowheads="1"/>
          </p:cNvSpPr>
          <p:nvPr/>
        </p:nvSpPr>
        <p:spPr bwMode="auto">
          <a:xfrm>
            <a:off x="7243762" y="4241910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8" name="AutoShape 24"/>
          <p:cNvCxnSpPr>
            <a:cxnSpLocks noChangeShapeType="1"/>
            <a:stCxn id="29" idx="0"/>
          </p:cNvCxnSpPr>
          <p:nvPr/>
        </p:nvCxnSpPr>
        <p:spPr bwMode="auto">
          <a:xfrm flipV="1">
            <a:off x="58562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25"/>
          <p:cNvCxnSpPr>
            <a:cxnSpLocks noChangeShapeType="1"/>
            <a:stCxn id="35" idx="0"/>
          </p:cNvCxnSpPr>
          <p:nvPr/>
        </p:nvCxnSpPr>
        <p:spPr bwMode="auto">
          <a:xfrm flipH="1" flipV="1">
            <a:off x="6924674" y="3652947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AutoShape 21"/>
          <p:cNvSpPr>
            <a:spLocks noChangeArrowheads="1"/>
          </p:cNvSpPr>
          <p:nvPr/>
        </p:nvSpPr>
        <p:spPr bwMode="auto">
          <a:xfrm>
            <a:off x="6016624" y="5267435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H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42" name="AutoShape 26"/>
          <p:cNvCxnSpPr>
            <a:cxnSpLocks noChangeShapeType="1"/>
          </p:cNvCxnSpPr>
          <p:nvPr/>
        </p:nvCxnSpPr>
        <p:spPr bwMode="auto">
          <a:xfrm flipV="1">
            <a:off x="53895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AutoShape 28"/>
          <p:cNvCxnSpPr>
            <a:cxnSpLocks noChangeShapeType="1"/>
            <a:endCxn id="41" idx="0"/>
          </p:cNvCxnSpPr>
          <p:nvPr/>
        </p:nvCxnSpPr>
        <p:spPr bwMode="auto">
          <a:xfrm>
            <a:off x="5856287" y="4678472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20"/>
          <p:cNvSpPr>
            <a:spLocks noChangeArrowheads="1"/>
          </p:cNvSpPr>
          <p:nvPr/>
        </p:nvSpPr>
        <p:spPr bwMode="auto">
          <a:xfrm>
            <a:off x="50291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7" name="Line 35"/>
          <p:cNvSpPr>
            <a:spLocks noChangeShapeType="1"/>
          </p:cNvSpPr>
          <p:nvPr/>
        </p:nvSpPr>
        <p:spPr bwMode="auto">
          <a:xfrm>
            <a:off x="6246018" y="4791745"/>
            <a:ext cx="304005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98394" y="4241910"/>
            <a:ext cx="261610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2</a:t>
            </a:r>
            <a:endParaRPr lang="en-US" sz="1200" i="1" dirty="0"/>
          </a:p>
        </p:txBody>
      </p:sp>
      <p:sp>
        <p:nvSpPr>
          <p:cNvPr id="44" name="TextBox 43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46" name="TextBox 45"/>
          <p:cNvSpPr txBox="1"/>
          <p:nvPr/>
        </p:nvSpPr>
        <p:spPr>
          <a:xfrm>
            <a:off x="152399" y="5913519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3141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486400" y="362500"/>
            <a:ext cx="3500435" cy="364775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3</a:t>
            </a:r>
            <a:endParaRPr lang="en-US" sz="1400" i="1" dirty="0"/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2" name="AutoShape 7"/>
          <p:cNvCxnSpPr>
            <a:cxnSpLocks noChangeShapeType="1"/>
            <a:stCxn id="27" idx="0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9"/>
          <p:cNvCxnSpPr>
            <a:cxnSpLocks noChangeShapeType="1"/>
            <a:endCxn id="28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G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 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C  G  P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9" name="AutoShape 14"/>
          <p:cNvSpPr>
            <a:spLocks noChangeArrowheads="1"/>
          </p:cNvSpPr>
          <p:nvPr/>
        </p:nvSpPr>
        <p:spPr bwMode="auto">
          <a:xfrm>
            <a:off x="51625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H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AutoShape 15"/>
          <p:cNvSpPr>
            <a:spLocks noChangeArrowheads="1"/>
          </p:cNvSpPr>
          <p:nvPr/>
        </p:nvSpPr>
        <p:spPr bwMode="auto">
          <a:xfrm>
            <a:off x="7243762" y="4241910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8" name="AutoShape 24"/>
          <p:cNvCxnSpPr>
            <a:cxnSpLocks noChangeShapeType="1"/>
            <a:stCxn id="29" idx="0"/>
          </p:cNvCxnSpPr>
          <p:nvPr/>
        </p:nvCxnSpPr>
        <p:spPr bwMode="auto">
          <a:xfrm flipV="1">
            <a:off x="58562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25"/>
          <p:cNvCxnSpPr>
            <a:cxnSpLocks noChangeShapeType="1"/>
            <a:stCxn id="35" idx="0"/>
          </p:cNvCxnSpPr>
          <p:nvPr/>
        </p:nvCxnSpPr>
        <p:spPr bwMode="auto">
          <a:xfrm flipH="1" flipV="1">
            <a:off x="6924674" y="3652947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26"/>
          <p:cNvCxnSpPr>
            <a:cxnSpLocks noChangeShapeType="1"/>
          </p:cNvCxnSpPr>
          <p:nvPr/>
        </p:nvCxnSpPr>
        <p:spPr bwMode="auto">
          <a:xfrm flipV="1">
            <a:off x="53895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AutoShape 28"/>
          <p:cNvCxnSpPr>
            <a:cxnSpLocks noChangeShapeType="1"/>
          </p:cNvCxnSpPr>
          <p:nvPr/>
        </p:nvCxnSpPr>
        <p:spPr bwMode="auto">
          <a:xfrm>
            <a:off x="5856287" y="4678472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20"/>
          <p:cNvSpPr>
            <a:spLocks noChangeArrowheads="1"/>
          </p:cNvSpPr>
          <p:nvPr/>
        </p:nvSpPr>
        <p:spPr bwMode="auto">
          <a:xfrm>
            <a:off x="50291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486400" y="1544285"/>
            <a:ext cx="3500435" cy="364775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utoShape 21"/>
          <p:cNvSpPr>
            <a:spLocks noChangeArrowheads="1"/>
          </p:cNvSpPr>
          <p:nvPr/>
        </p:nvSpPr>
        <p:spPr bwMode="auto">
          <a:xfrm>
            <a:off x="6016624" y="5267435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H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H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836778" y="5704664"/>
            <a:ext cx="1072666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return [ </a:t>
            </a:r>
            <a:r>
              <a:rPr lang="en-US" sz="1400" b="1" dirty="0"/>
              <a:t>H</a:t>
            </a:r>
            <a:r>
              <a:rPr lang="en-US" sz="1400" b="1" dirty="0" smtClean="0"/>
              <a:t> ]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716503" y="5267435"/>
            <a:ext cx="261610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3</a:t>
            </a:r>
            <a:endParaRPr lang="en-US" sz="1200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47" name="TextBox 46"/>
          <p:cNvSpPr txBox="1"/>
          <p:nvPr/>
        </p:nvSpPr>
        <p:spPr>
          <a:xfrm>
            <a:off x="152399" y="5913519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13478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2</a:t>
            </a:r>
            <a:endParaRPr lang="en-US" sz="1400" i="1" dirty="0"/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2" name="AutoShape 7"/>
          <p:cNvCxnSpPr>
            <a:cxnSpLocks noChangeShapeType="1"/>
            <a:stCxn id="27" idx="0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9"/>
          <p:cNvCxnSpPr>
            <a:cxnSpLocks noChangeShapeType="1"/>
            <a:endCxn id="28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G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 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C  G  P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9" name="AutoShape 14"/>
          <p:cNvSpPr>
            <a:spLocks noChangeArrowheads="1"/>
          </p:cNvSpPr>
          <p:nvPr/>
        </p:nvSpPr>
        <p:spPr bwMode="auto">
          <a:xfrm>
            <a:off x="51625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H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AutoShape 15"/>
          <p:cNvSpPr>
            <a:spLocks noChangeArrowheads="1"/>
          </p:cNvSpPr>
          <p:nvPr/>
        </p:nvSpPr>
        <p:spPr bwMode="auto">
          <a:xfrm>
            <a:off x="7243762" y="4241910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8" name="AutoShape 24"/>
          <p:cNvCxnSpPr>
            <a:cxnSpLocks noChangeShapeType="1"/>
            <a:stCxn id="29" idx="0"/>
          </p:cNvCxnSpPr>
          <p:nvPr/>
        </p:nvCxnSpPr>
        <p:spPr bwMode="auto">
          <a:xfrm flipV="1">
            <a:off x="58562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25"/>
          <p:cNvCxnSpPr>
            <a:cxnSpLocks noChangeShapeType="1"/>
            <a:stCxn id="35" idx="0"/>
          </p:cNvCxnSpPr>
          <p:nvPr/>
        </p:nvCxnSpPr>
        <p:spPr bwMode="auto">
          <a:xfrm flipH="1" flipV="1">
            <a:off x="6924674" y="3652947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26"/>
          <p:cNvCxnSpPr>
            <a:cxnSpLocks noChangeShapeType="1"/>
          </p:cNvCxnSpPr>
          <p:nvPr/>
        </p:nvCxnSpPr>
        <p:spPr bwMode="auto">
          <a:xfrm flipV="1">
            <a:off x="53895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AutoShape 28"/>
          <p:cNvCxnSpPr>
            <a:cxnSpLocks noChangeShapeType="1"/>
          </p:cNvCxnSpPr>
          <p:nvPr/>
        </p:nvCxnSpPr>
        <p:spPr bwMode="auto">
          <a:xfrm>
            <a:off x="5856287" y="4678472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20"/>
          <p:cNvSpPr>
            <a:spLocks noChangeArrowheads="1"/>
          </p:cNvSpPr>
          <p:nvPr/>
        </p:nvSpPr>
        <p:spPr bwMode="auto">
          <a:xfrm>
            <a:off x="50291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486400" y="1215063"/>
            <a:ext cx="3500435" cy="364775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utoShape 21"/>
          <p:cNvSpPr>
            <a:spLocks noChangeArrowheads="1"/>
          </p:cNvSpPr>
          <p:nvPr/>
        </p:nvSpPr>
        <p:spPr bwMode="auto">
          <a:xfrm>
            <a:off x="6016624" y="5267435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H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H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7" name="Line 33"/>
          <p:cNvSpPr>
            <a:spLocks noChangeShapeType="1"/>
          </p:cNvSpPr>
          <p:nvPr/>
        </p:nvSpPr>
        <p:spPr bwMode="auto">
          <a:xfrm flipH="1">
            <a:off x="5172831" y="4778097"/>
            <a:ext cx="381000" cy="3810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1" name="Line 34"/>
          <p:cNvSpPr>
            <a:spLocks noChangeShapeType="1"/>
          </p:cNvSpPr>
          <p:nvPr/>
        </p:nvSpPr>
        <p:spPr bwMode="auto">
          <a:xfrm>
            <a:off x="6163431" y="4778097"/>
            <a:ext cx="381000" cy="3810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898394" y="4241910"/>
            <a:ext cx="261610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2</a:t>
            </a:r>
            <a:endParaRPr lang="en-US" sz="1200" i="1" dirty="0"/>
          </a:p>
        </p:txBody>
      </p:sp>
      <p:sp>
        <p:nvSpPr>
          <p:cNvPr id="47" name="TextBox 46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48" name="TextBox 47"/>
          <p:cNvSpPr txBox="1"/>
          <p:nvPr/>
        </p:nvSpPr>
        <p:spPr>
          <a:xfrm>
            <a:off x="152399" y="5913519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4102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2</a:t>
            </a:r>
            <a:endParaRPr lang="en-US" sz="1400" i="1" dirty="0"/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2" name="AutoShape 7"/>
          <p:cNvCxnSpPr>
            <a:cxnSpLocks noChangeShapeType="1"/>
            <a:stCxn id="27" idx="0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9"/>
          <p:cNvCxnSpPr>
            <a:cxnSpLocks noChangeShapeType="1"/>
            <a:endCxn id="28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G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 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C  G  P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AutoShape 15"/>
          <p:cNvSpPr>
            <a:spLocks noChangeArrowheads="1"/>
          </p:cNvSpPr>
          <p:nvPr/>
        </p:nvSpPr>
        <p:spPr bwMode="auto">
          <a:xfrm>
            <a:off x="7243762" y="4241910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8" name="AutoShape 24"/>
          <p:cNvCxnSpPr>
            <a:cxnSpLocks noChangeShapeType="1"/>
          </p:cNvCxnSpPr>
          <p:nvPr/>
        </p:nvCxnSpPr>
        <p:spPr bwMode="auto">
          <a:xfrm flipV="1">
            <a:off x="58562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25"/>
          <p:cNvCxnSpPr>
            <a:cxnSpLocks noChangeShapeType="1"/>
            <a:stCxn id="35" idx="0"/>
          </p:cNvCxnSpPr>
          <p:nvPr/>
        </p:nvCxnSpPr>
        <p:spPr bwMode="auto">
          <a:xfrm flipH="1" flipV="1">
            <a:off x="6924674" y="3652947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26"/>
          <p:cNvCxnSpPr>
            <a:cxnSpLocks noChangeShapeType="1"/>
          </p:cNvCxnSpPr>
          <p:nvPr/>
        </p:nvCxnSpPr>
        <p:spPr bwMode="auto">
          <a:xfrm flipV="1">
            <a:off x="53895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AutoShape 28"/>
          <p:cNvCxnSpPr>
            <a:cxnSpLocks noChangeShapeType="1"/>
          </p:cNvCxnSpPr>
          <p:nvPr/>
        </p:nvCxnSpPr>
        <p:spPr bwMode="auto">
          <a:xfrm>
            <a:off x="5856287" y="4678472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20"/>
          <p:cNvSpPr>
            <a:spLocks noChangeArrowheads="1"/>
          </p:cNvSpPr>
          <p:nvPr/>
        </p:nvSpPr>
        <p:spPr bwMode="auto">
          <a:xfrm>
            <a:off x="50291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482063" y="1544285"/>
            <a:ext cx="3500435" cy="364775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utoShape 21"/>
          <p:cNvSpPr>
            <a:spLocks noChangeArrowheads="1"/>
          </p:cNvSpPr>
          <p:nvPr/>
        </p:nvSpPr>
        <p:spPr bwMode="auto">
          <a:xfrm>
            <a:off x="6016624" y="5267435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H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H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6" name="AutoShape 14"/>
          <p:cNvSpPr>
            <a:spLocks noChangeArrowheads="1"/>
          </p:cNvSpPr>
          <p:nvPr/>
        </p:nvSpPr>
        <p:spPr bwMode="auto">
          <a:xfrm>
            <a:off x="5029199" y="4241910"/>
            <a:ext cx="1681163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H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25505" y="4678472"/>
            <a:ext cx="1282659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return [ </a:t>
            </a:r>
            <a:r>
              <a:rPr lang="en-US" sz="1400" b="1" dirty="0"/>
              <a:t>B</a:t>
            </a:r>
            <a:r>
              <a:rPr lang="en-US" sz="1400" b="1" dirty="0" smtClean="0"/>
              <a:t>  H ]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67589" y="4241910"/>
            <a:ext cx="261610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2</a:t>
            </a:r>
            <a:endParaRPr lang="en-US" sz="1200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48" name="TextBox 47"/>
          <p:cNvSpPr txBox="1"/>
          <p:nvPr/>
        </p:nvSpPr>
        <p:spPr>
          <a:xfrm>
            <a:off x="152399" y="5913519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87118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1</a:t>
            </a:r>
            <a:endParaRPr lang="en-US" sz="1400" i="1" dirty="0"/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2" name="AutoShape 7"/>
          <p:cNvCxnSpPr>
            <a:cxnSpLocks noChangeShapeType="1"/>
            <a:stCxn id="27" idx="0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9"/>
          <p:cNvCxnSpPr>
            <a:cxnSpLocks noChangeShapeType="1"/>
            <a:endCxn id="28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G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 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C  G  P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AutoShape 15"/>
          <p:cNvSpPr>
            <a:spLocks noChangeArrowheads="1"/>
          </p:cNvSpPr>
          <p:nvPr/>
        </p:nvSpPr>
        <p:spPr bwMode="auto">
          <a:xfrm>
            <a:off x="7243762" y="4241910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8" name="AutoShape 24"/>
          <p:cNvCxnSpPr>
            <a:cxnSpLocks noChangeShapeType="1"/>
          </p:cNvCxnSpPr>
          <p:nvPr/>
        </p:nvCxnSpPr>
        <p:spPr bwMode="auto">
          <a:xfrm flipV="1">
            <a:off x="58562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25"/>
          <p:cNvCxnSpPr>
            <a:cxnSpLocks noChangeShapeType="1"/>
            <a:stCxn id="35" idx="0"/>
          </p:cNvCxnSpPr>
          <p:nvPr/>
        </p:nvCxnSpPr>
        <p:spPr bwMode="auto">
          <a:xfrm flipH="1" flipV="1">
            <a:off x="6924674" y="3652947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26"/>
          <p:cNvCxnSpPr>
            <a:cxnSpLocks noChangeShapeType="1"/>
          </p:cNvCxnSpPr>
          <p:nvPr/>
        </p:nvCxnSpPr>
        <p:spPr bwMode="auto">
          <a:xfrm flipV="1">
            <a:off x="53895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AutoShape 28"/>
          <p:cNvCxnSpPr>
            <a:cxnSpLocks noChangeShapeType="1"/>
          </p:cNvCxnSpPr>
          <p:nvPr/>
        </p:nvCxnSpPr>
        <p:spPr bwMode="auto">
          <a:xfrm>
            <a:off x="5856287" y="4678472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20"/>
          <p:cNvSpPr>
            <a:spLocks noChangeArrowheads="1"/>
          </p:cNvSpPr>
          <p:nvPr/>
        </p:nvSpPr>
        <p:spPr bwMode="auto">
          <a:xfrm>
            <a:off x="50291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466638" y="990600"/>
            <a:ext cx="3500435" cy="378351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utoShape 21"/>
          <p:cNvSpPr>
            <a:spLocks noChangeArrowheads="1"/>
          </p:cNvSpPr>
          <p:nvPr/>
        </p:nvSpPr>
        <p:spPr bwMode="auto">
          <a:xfrm>
            <a:off x="6016624" y="5267435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H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H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7" name="Line 35"/>
          <p:cNvSpPr>
            <a:spLocks noChangeShapeType="1"/>
          </p:cNvSpPr>
          <p:nvPr/>
        </p:nvSpPr>
        <p:spPr bwMode="auto">
          <a:xfrm>
            <a:off x="7454164" y="3749839"/>
            <a:ext cx="623036" cy="38565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1" name="AutoShape 14"/>
          <p:cNvSpPr>
            <a:spLocks noChangeArrowheads="1"/>
          </p:cNvSpPr>
          <p:nvPr/>
        </p:nvSpPr>
        <p:spPr bwMode="auto">
          <a:xfrm>
            <a:off x="5029199" y="4241910"/>
            <a:ext cx="1681163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H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205787" y="3216385"/>
            <a:ext cx="64793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RD = 1</a:t>
            </a:r>
            <a:endParaRPr lang="en-US" sz="1200" i="1" dirty="0"/>
          </a:p>
        </p:txBody>
      </p:sp>
      <p:sp>
        <p:nvSpPr>
          <p:cNvPr id="47" name="TextBox 46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48" name="TextBox 47"/>
          <p:cNvSpPr txBox="1"/>
          <p:nvPr/>
        </p:nvSpPr>
        <p:spPr>
          <a:xfrm>
            <a:off x="152399" y="5913519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86477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2</a:t>
            </a:r>
            <a:endParaRPr lang="en-US" sz="1400" i="1" dirty="0"/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2" name="AutoShape 7"/>
          <p:cNvCxnSpPr>
            <a:cxnSpLocks noChangeShapeType="1"/>
            <a:stCxn id="27" idx="0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9"/>
          <p:cNvCxnSpPr>
            <a:cxnSpLocks noChangeShapeType="1"/>
            <a:endCxn id="28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G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 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C  G  P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AutoShape 15"/>
          <p:cNvSpPr>
            <a:spLocks noChangeArrowheads="1"/>
          </p:cNvSpPr>
          <p:nvPr/>
        </p:nvSpPr>
        <p:spPr bwMode="auto">
          <a:xfrm>
            <a:off x="7243762" y="4241910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8" name="AutoShape 24"/>
          <p:cNvCxnSpPr>
            <a:cxnSpLocks noChangeShapeType="1"/>
          </p:cNvCxnSpPr>
          <p:nvPr/>
        </p:nvCxnSpPr>
        <p:spPr bwMode="auto">
          <a:xfrm flipV="1">
            <a:off x="58562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25"/>
          <p:cNvCxnSpPr>
            <a:cxnSpLocks noChangeShapeType="1"/>
            <a:stCxn id="35" idx="0"/>
          </p:cNvCxnSpPr>
          <p:nvPr/>
        </p:nvCxnSpPr>
        <p:spPr bwMode="auto">
          <a:xfrm flipH="1" flipV="1">
            <a:off x="6924674" y="3652947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26"/>
          <p:cNvCxnSpPr>
            <a:cxnSpLocks noChangeShapeType="1"/>
          </p:cNvCxnSpPr>
          <p:nvPr/>
        </p:nvCxnSpPr>
        <p:spPr bwMode="auto">
          <a:xfrm flipV="1">
            <a:off x="53895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AutoShape 28"/>
          <p:cNvCxnSpPr>
            <a:cxnSpLocks noChangeShapeType="1"/>
          </p:cNvCxnSpPr>
          <p:nvPr/>
        </p:nvCxnSpPr>
        <p:spPr bwMode="auto">
          <a:xfrm>
            <a:off x="5856287" y="4678472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20"/>
          <p:cNvSpPr>
            <a:spLocks noChangeArrowheads="1"/>
          </p:cNvSpPr>
          <p:nvPr/>
        </p:nvSpPr>
        <p:spPr bwMode="auto">
          <a:xfrm>
            <a:off x="50291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493544" y="630073"/>
            <a:ext cx="3500435" cy="284328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utoShape 21"/>
          <p:cNvSpPr>
            <a:spLocks noChangeArrowheads="1"/>
          </p:cNvSpPr>
          <p:nvPr/>
        </p:nvSpPr>
        <p:spPr bwMode="auto">
          <a:xfrm>
            <a:off x="6016624" y="5267435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H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H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1" name="AutoShape 22"/>
          <p:cNvSpPr>
            <a:spLocks noChangeArrowheads="1"/>
          </p:cNvSpPr>
          <p:nvPr/>
        </p:nvSpPr>
        <p:spPr bwMode="auto">
          <a:xfrm>
            <a:off x="71580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7" name="AutoShape 23"/>
          <p:cNvSpPr>
            <a:spLocks noChangeArrowheads="1"/>
          </p:cNvSpPr>
          <p:nvPr/>
        </p:nvSpPr>
        <p:spPr bwMode="auto">
          <a:xfrm>
            <a:off x="81518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48" name="AutoShape 27"/>
          <p:cNvCxnSpPr>
            <a:cxnSpLocks noChangeShapeType="1"/>
            <a:stCxn id="41" idx="0"/>
          </p:cNvCxnSpPr>
          <p:nvPr/>
        </p:nvCxnSpPr>
        <p:spPr bwMode="auto">
          <a:xfrm flipV="1">
            <a:off x="7512049" y="4678472"/>
            <a:ext cx="4794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AutoShape 29"/>
          <p:cNvCxnSpPr>
            <a:cxnSpLocks noChangeShapeType="1"/>
            <a:endCxn id="47" idx="0"/>
          </p:cNvCxnSpPr>
          <p:nvPr/>
        </p:nvCxnSpPr>
        <p:spPr bwMode="auto">
          <a:xfrm>
            <a:off x="7991474" y="4678472"/>
            <a:ext cx="5048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AutoShape 14"/>
          <p:cNvSpPr>
            <a:spLocks noChangeArrowheads="1"/>
          </p:cNvSpPr>
          <p:nvPr/>
        </p:nvSpPr>
        <p:spPr bwMode="auto">
          <a:xfrm>
            <a:off x="5029199" y="4241910"/>
            <a:ext cx="1681163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H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725225" y="4241910"/>
            <a:ext cx="261610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2</a:t>
            </a:r>
            <a:endParaRPr lang="en-US" sz="1200" i="1" dirty="0"/>
          </a:p>
        </p:txBody>
      </p:sp>
      <p:sp>
        <p:nvSpPr>
          <p:cNvPr id="46" name="TextBox 45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51" name="TextBox 50"/>
          <p:cNvSpPr txBox="1"/>
          <p:nvPr/>
        </p:nvSpPr>
        <p:spPr>
          <a:xfrm>
            <a:off x="152399" y="5913519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5440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Mystery</a:t>
            </a:r>
            <a:endParaRPr lang="en-US" dirty="0"/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428357"/>
            <a:ext cx="2109873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Somehow </a:t>
            </a:r>
            <a:r>
              <a:rPr lang="en-US" sz="2400" b="1" dirty="0" smtClean="0"/>
              <a:t>this:</a:t>
            </a:r>
          </a:p>
        </p:txBody>
      </p:sp>
    </p:spTree>
    <p:extLst>
      <p:ext uri="{BB962C8B-B14F-4D97-AF65-F5344CB8AC3E}">
        <p14:creationId xmlns:p14="http://schemas.microsoft.com/office/powerpoint/2010/main" val="47425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2</a:t>
            </a:r>
            <a:endParaRPr lang="en-US" sz="1400" i="1" dirty="0"/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2" name="AutoShape 7"/>
          <p:cNvCxnSpPr>
            <a:cxnSpLocks noChangeShapeType="1"/>
            <a:stCxn id="27" idx="0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9"/>
          <p:cNvCxnSpPr>
            <a:cxnSpLocks noChangeShapeType="1"/>
            <a:endCxn id="28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G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 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C  G  P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AutoShape 15"/>
          <p:cNvSpPr>
            <a:spLocks noChangeArrowheads="1"/>
          </p:cNvSpPr>
          <p:nvPr/>
        </p:nvSpPr>
        <p:spPr bwMode="auto">
          <a:xfrm>
            <a:off x="7243762" y="4241910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8" name="AutoShape 24"/>
          <p:cNvCxnSpPr>
            <a:cxnSpLocks noChangeShapeType="1"/>
          </p:cNvCxnSpPr>
          <p:nvPr/>
        </p:nvCxnSpPr>
        <p:spPr bwMode="auto">
          <a:xfrm flipV="1">
            <a:off x="58562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25"/>
          <p:cNvCxnSpPr>
            <a:cxnSpLocks noChangeShapeType="1"/>
            <a:stCxn id="35" idx="0"/>
          </p:cNvCxnSpPr>
          <p:nvPr/>
        </p:nvCxnSpPr>
        <p:spPr bwMode="auto">
          <a:xfrm flipH="1" flipV="1">
            <a:off x="6924674" y="3652947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26"/>
          <p:cNvCxnSpPr>
            <a:cxnSpLocks noChangeShapeType="1"/>
          </p:cNvCxnSpPr>
          <p:nvPr/>
        </p:nvCxnSpPr>
        <p:spPr bwMode="auto">
          <a:xfrm flipV="1">
            <a:off x="53895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AutoShape 28"/>
          <p:cNvCxnSpPr>
            <a:cxnSpLocks noChangeShapeType="1"/>
          </p:cNvCxnSpPr>
          <p:nvPr/>
        </p:nvCxnSpPr>
        <p:spPr bwMode="auto">
          <a:xfrm>
            <a:off x="5856287" y="4678472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20"/>
          <p:cNvSpPr>
            <a:spLocks noChangeArrowheads="1"/>
          </p:cNvSpPr>
          <p:nvPr/>
        </p:nvSpPr>
        <p:spPr bwMode="auto">
          <a:xfrm>
            <a:off x="50291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502322" y="788563"/>
            <a:ext cx="3500435" cy="284328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utoShape 21"/>
          <p:cNvSpPr>
            <a:spLocks noChangeArrowheads="1"/>
          </p:cNvSpPr>
          <p:nvPr/>
        </p:nvSpPr>
        <p:spPr bwMode="auto">
          <a:xfrm>
            <a:off x="6016624" y="5267435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H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H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1" name="AutoShape 22"/>
          <p:cNvSpPr>
            <a:spLocks noChangeArrowheads="1"/>
          </p:cNvSpPr>
          <p:nvPr/>
        </p:nvSpPr>
        <p:spPr bwMode="auto">
          <a:xfrm>
            <a:off x="71580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7" name="AutoShape 23"/>
          <p:cNvSpPr>
            <a:spLocks noChangeArrowheads="1"/>
          </p:cNvSpPr>
          <p:nvPr/>
        </p:nvSpPr>
        <p:spPr bwMode="auto">
          <a:xfrm>
            <a:off x="81518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48" name="AutoShape 27"/>
          <p:cNvCxnSpPr>
            <a:cxnSpLocks noChangeShapeType="1"/>
            <a:stCxn id="41" idx="0"/>
          </p:cNvCxnSpPr>
          <p:nvPr/>
        </p:nvCxnSpPr>
        <p:spPr bwMode="auto">
          <a:xfrm flipV="1">
            <a:off x="7512049" y="4678472"/>
            <a:ext cx="4794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AutoShape 29"/>
          <p:cNvCxnSpPr>
            <a:cxnSpLocks noChangeShapeType="1"/>
            <a:endCxn id="47" idx="0"/>
          </p:cNvCxnSpPr>
          <p:nvPr/>
        </p:nvCxnSpPr>
        <p:spPr bwMode="auto">
          <a:xfrm>
            <a:off x="7991474" y="4678472"/>
            <a:ext cx="5048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AutoShape 14"/>
          <p:cNvSpPr>
            <a:spLocks noChangeArrowheads="1"/>
          </p:cNvSpPr>
          <p:nvPr/>
        </p:nvSpPr>
        <p:spPr bwMode="auto">
          <a:xfrm>
            <a:off x="5029199" y="4241910"/>
            <a:ext cx="1681163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H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7" name="Line 35"/>
          <p:cNvSpPr>
            <a:spLocks noChangeShapeType="1"/>
          </p:cNvSpPr>
          <p:nvPr/>
        </p:nvSpPr>
        <p:spPr bwMode="auto">
          <a:xfrm flipH="1">
            <a:off x="7376317" y="4778097"/>
            <a:ext cx="271464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725225" y="4241910"/>
            <a:ext cx="261610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2</a:t>
            </a:r>
            <a:endParaRPr lang="en-US" sz="1200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52" name="TextBox 51"/>
          <p:cNvSpPr txBox="1"/>
          <p:nvPr/>
        </p:nvSpPr>
        <p:spPr>
          <a:xfrm>
            <a:off x="152399" y="5913519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94759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3</a:t>
            </a:r>
            <a:endParaRPr lang="en-US" sz="1400" i="1" dirty="0"/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2" name="AutoShape 7"/>
          <p:cNvCxnSpPr>
            <a:cxnSpLocks noChangeShapeType="1"/>
            <a:stCxn id="27" idx="0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9"/>
          <p:cNvCxnSpPr>
            <a:cxnSpLocks noChangeShapeType="1"/>
            <a:endCxn id="28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G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 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C  G  P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AutoShape 15"/>
          <p:cNvSpPr>
            <a:spLocks noChangeArrowheads="1"/>
          </p:cNvSpPr>
          <p:nvPr/>
        </p:nvSpPr>
        <p:spPr bwMode="auto">
          <a:xfrm>
            <a:off x="7243762" y="4241910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8" name="AutoShape 24"/>
          <p:cNvCxnSpPr>
            <a:cxnSpLocks noChangeShapeType="1"/>
          </p:cNvCxnSpPr>
          <p:nvPr/>
        </p:nvCxnSpPr>
        <p:spPr bwMode="auto">
          <a:xfrm flipV="1">
            <a:off x="58562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25"/>
          <p:cNvCxnSpPr>
            <a:cxnSpLocks noChangeShapeType="1"/>
            <a:stCxn id="35" idx="0"/>
          </p:cNvCxnSpPr>
          <p:nvPr/>
        </p:nvCxnSpPr>
        <p:spPr bwMode="auto">
          <a:xfrm flipH="1" flipV="1">
            <a:off x="6924674" y="3652947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26"/>
          <p:cNvCxnSpPr>
            <a:cxnSpLocks noChangeShapeType="1"/>
          </p:cNvCxnSpPr>
          <p:nvPr/>
        </p:nvCxnSpPr>
        <p:spPr bwMode="auto">
          <a:xfrm flipV="1">
            <a:off x="53895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AutoShape 28"/>
          <p:cNvCxnSpPr>
            <a:cxnSpLocks noChangeShapeType="1"/>
          </p:cNvCxnSpPr>
          <p:nvPr/>
        </p:nvCxnSpPr>
        <p:spPr bwMode="auto">
          <a:xfrm>
            <a:off x="5856287" y="4678472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20"/>
          <p:cNvSpPr>
            <a:spLocks noChangeArrowheads="1"/>
          </p:cNvSpPr>
          <p:nvPr/>
        </p:nvSpPr>
        <p:spPr bwMode="auto">
          <a:xfrm>
            <a:off x="50291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486399" y="454928"/>
            <a:ext cx="3500435" cy="284328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utoShape 21"/>
          <p:cNvSpPr>
            <a:spLocks noChangeArrowheads="1"/>
          </p:cNvSpPr>
          <p:nvPr/>
        </p:nvSpPr>
        <p:spPr bwMode="auto">
          <a:xfrm>
            <a:off x="6016624" y="5267435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H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H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1" name="AutoShape 22"/>
          <p:cNvSpPr>
            <a:spLocks noChangeArrowheads="1"/>
          </p:cNvSpPr>
          <p:nvPr/>
        </p:nvSpPr>
        <p:spPr bwMode="auto">
          <a:xfrm>
            <a:off x="71580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7" name="AutoShape 23"/>
          <p:cNvSpPr>
            <a:spLocks noChangeArrowheads="1"/>
          </p:cNvSpPr>
          <p:nvPr/>
        </p:nvSpPr>
        <p:spPr bwMode="auto">
          <a:xfrm>
            <a:off x="81518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48" name="AutoShape 27"/>
          <p:cNvCxnSpPr>
            <a:cxnSpLocks noChangeShapeType="1"/>
            <a:stCxn id="41" idx="0"/>
          </p:cNvCxnSpPr>
          <p:nvPr/>
        </p:nvCxnSpPr>
        <p:spPr bwMode="auto">
          <a:xfrm flipV="1">
            <a:off x="7512049" y="4678472"/>
            <a:ext cx="4794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AutoShape 29"/>
          <p:cNvCxnSpPr>
            <a:cxnSpLocks noChangeShapeType="1"/>
            <a:endCxn id="47" idx="0"/>
          </p:cNvCxnSpPr>
          <p:nvPr/>
        </p:nvCxnSpPr>
        <p:spPr bwMode="auto">
          <a:xfrm>
            <a:off x="7991474" y="4678472"/>
            <a:ext cx="5048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AutoShape 14"/>
          <p:cNvSpPr>
            <a:spLocks noChangeArrowheads="1"/>
          </p:cNvSpPr>
          <p:nvPr/>
        </p:nvSpPr>
        <p:spPr bwMode="auto">
          <a:xfrm>
            <a:off x="5029199" y="4241910"/>
            <a:ext cx="1681163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H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486400" y="1624732"/>
            <a:ext cx="3500435" cy="284328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6974922" y="5704664"/>
            <a:ext cx="1072666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return [ Q ]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896427" y="5268239"/>
            <a:ext cx="261610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3</a:t>
            </a:r>
            <a:endParaRPr lang="en-US" sz="1200" i="1" dirty="0"/>
          </a:p>
        </p:txBody>
      </p:sp>
      <p:sp>
        <p:nvSpPr>
          <p:cNvPr id="52" name="TextBox 51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53" name="TextBox 52"/>
          <p:cNvSpPr txBox="1"/>
          <p:nvPr/>
        </p:nvSpPr>
        <p:spPr>
          <a:xfrm>
            <a:off x="152399" y="5913519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39429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2</a:t>
            </a:r>
            <a:endParaRPr lang="en-US" sz="1400" i="1" dirty="0"/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2" name="AutoShape 7"/>
          <p:cNvCxnSpPr>
            <a:cxnSpLocks noChangeShapeType="1"/>
            <a:stCxn id="27" idx="0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9"/>
          <p:cNvCxnSpPr>
            <a:cxnSpLocks noChangeShapeType="1"/>
            <a:endCxn id="28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G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 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C  G  P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AutoShape 15"/>
          <p:cNvSpPr>
            <a:spLocks noChangeArrowheads="1"/>
          </p:cNvSpPr>
          <p:nvPr/>
        </p:nvSpPr>
        <p:spPr bwMode="auto">
          <a:xfrm>
            <a:off x="7243762" y="4241910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8" name="AutoShape 24"/>
          <p:cNvCxnSpPr>
            <a:cxnSpLocks noChangeShapeType="1"/>
          </p:cNvCxnSpPr>
          <p:nvPr/>
        </p:nvCxnSpPr>
        <p:spPr bwMode="auto">
          <a:xfrm flipV="1">
            <a:off x="58562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25"/>
          <p:cNvCxnSpPr>
            <a:cxnSpLocks noChangeShapeType="1"/>
            <a:stCxn id="35" idx="0"/>
          </p:cNvCxnSpPr>
          <p:nvPr/>
        </p:nvCxnSpPr>
        <p:spPr bwMode="auto">
          <a:xfrm flipH="1" flipV="1">
            <a:off x="6924674" y="3652947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26"/>
          <p:cNvCxnSpPr>
            <a:cxnSpLocks noChangeShapeType="1"/>
          </p:cNvCxnSpPr>
          <p:nvPr/>
        </p:nvCxnSpPr>
        <p:spPr bwMode="auto">
          <a:xfrm flipV="1">
            <a:off x="53895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AutoShape 28"/>
          <p:cNvCxnSpPr>
            <a:cxnSpLocks noChangeShapeType="1"/>
          </p:cNvCxnSpPr>
          <p:nvPr/>
        </p:nvCxnSpPr>
        <p:spPr bwMode="auto">
          <a:xfrm>
            <a:off x="5856287" y="4678472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20"/>
          <p:cNvSpPr>
            <a:spLocks noChangeArrowheads="1"/>
          </p:cNvSpPr>
          <p:nvPr/>
        </p:nvSpPr>
        <p:spPr bwMode="auto">
          <a:xfrm>
            <a:off x="50291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486398" y="990600"/>
            <a:ext cx="3500435" cy="354903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utoShape 21"/>
          <p:cNvSpPr>
            <a:spLocks noChangeArrowheads="1"/>
          </p:cNvSpPr>
          <p:nvPr/>
        </p:nvSpPr>
        <p:spPr bwMode="auto">
          <a:xfrm>
            <a:off x="6016624" y="5267435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H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H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1" name="AutoShape 22"/>
          <p:cNvSpPr>
            <a:spLocks noChangeArrowheads="1"/>
          </p:cNvSpPr>
          <p:nvPr/>
        </p:nvSpPr>
        <p:spPr bwMode="auto">
          <a:xfrm>
            <a:off x="71580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7" name="AutoShape 23"/>
          <p:cNvSpPr>
            <a:spLocks noChangeArrowheads="1"/>
          </p:cNvSpPr>
          <p:nvPr/>
        </p:nvSpPr>
        <p:spPr bwMode="auto">
          <a:xfrm>
            <a:off x="81518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48" name="AutoShape 27"/>
          <p:cNvCxnSpPr>
            <a:cxnSpLocks noChangeShapeType="1"/>
            <a:stCxn id="41" idx="0"/>
          </p:cNvCxnSpPr>
          <p:nvPr/>
        </p:nvCxnSpPr>
        <p:spPr bwMode="auto">
          <a:xfrm flipV="1">
            <a:off x="7512049" y="4678472"/>
            <a:ext cx="4794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AutoShape 29"/>
          <p:cNvCxnSpPr>
            <a:cxnSpLocks noChangeShapeType="1"/>
            <a:endCxn id="47" idx="0"/>
          </p:cNvCxnSpPr>
          <p:nvPr/>
        </p:nvCxnSpPr>
        <p:spPr bwMode="auto">
          <a:xfrm>
            <a:off x="7991474" y="4678472"/>
            <a:ext cx="5048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AutoShape 14"/>
          <p:cNvSpPr>
            <a:spLocks noChangeArrowheads="1"/>
          </p:cNvSpPr>
          <p:nvPr/>
        </p:nvSpPr>
        <p:spPr bwMode="auto">
          <a:xfrm>
            <a:off x="5029199" y="4241910"/>
            <a:ext cx="1681163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H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1" name="Line 35"/>
          <p:cNvSpPr>
            <a:spLocks noChangeShapeType="1"/>
          </p:cNvSpPr>
          <p:nvPr/>
        </p:nvSpPr>
        <p:spPr bwMode="auto">
          <a:xfrm>
            <a:off x="8344296" y="4791745"/>
            <a:ext cx="304005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725225" y="4241910"/>
            <a:ext cx="261610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2</a:t>
            </a:r>
            <a:endParaRPr lang="en-US" sz="1200" i="1" dirty="0"/>
          </a:p>
        </p:txBody>
      </p:sp>
      <p:sp>
        <p:nvSpPr>
          <p:cNvPr id="46" name="TextBox 45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52" name="TextBox 51"/>
          <p:cNvSpPr txBox="1"/>
          <p:nvPr/>
        </p:nvSpPr>
        <p:spPr>
          <a:xfrm>
            <a:off x="152399" y="5913519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68740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3</a:t>
            </a:r>
            <a:endParaRPr lang="en-US" sz="1400" i="1" dirty="0"/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2" name="AutoShape 7"/>
          <p:cNvCxnSpPr>
            <a:cxnSpLocks noChangeShapeType="1"/>
            <a:stCxn id="27" idx="0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9"/>
          <p:cNvCxnSpPr>
            <a:cxnSpLocks noChangeShapeType="1"/>
            <a:endCxn id="28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G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 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C  G  P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AutoShape 15"/>
          <p:cNvSpPr>
            <a:spLocks noChangeArrowheads="1"/>
          </p:cNvSpPr>
          <p:nvPr/>
        </p:nvSpPr>
        <p:spPr bwMode="auto">
          <a:xfrm>
            <a:off x="7243762" y="4241910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8" name="AutoShape 24"/>
          <p:cNvCxnSpPr>
            <a:cxnSpLocks noChangeShapeType="1"/>
          </p:cNvCxnSpPr>
          <p:nvPr/>
        </p:nvCxnSpPr>
        <p:spPr bwMode="auto">
          <a:xfrm flipV="1">
            <a:off x="58562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25"/>
          <p:cNvCxnSpPr>
            <a:cxnSpLocks noChangeShapeType="1"/>
            <a:stCxn id="35" idx="0"/>
          </p:cNvCxnSpPr>
          <p:nvPr/>
        </p:nvCxnSpPr>
        <p:spPr bwMode="auto">
          <a:xfrm flipH="1" flipV="1">
            <a:off x="6924674" y="3652947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26"/>
          <p:cNvCxnSpPr>
            <a:cxnSpLocks noChangeShapeType="1"/>
          </p:cNvCxnSpPr>
          <p:nvPr/>
        </p:nvCxnSpPr>
        <p:spPr bwMode="auto">
          <a:xfrm flipV="1">
            <a:off x="53895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AutoShape 28"/>
          <p:cNvCxnSpPr>
            <a:cxnSpLocks noChangeShapeType="1"/>
          </p:cNvCxnSpPr>
          <p:nvPr/>
        </p:nvCxnSpPr>
        <p:spPr bwMode="auto">
          <a:xfrm>
            <a:off x="5856287" y="4678472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20"/>
          <p:cNvSpPr>
            <a:spLocks noChangeArrowheads="1"/>
          </p:cNvSpPr>
          <p:nvPr/>
        </p:nvSpPr>
        <p:spPr bwMode="auto">
          <a:xfrm>
            <a:off x="50291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486398" y="381000"/>
            <a:ext cx="3500435" cy="354903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utoShape 21"/>
          <p:cNvSpPr>
            <a:spLocks noChangeArrowheads="1"/>
          </p:cNvSpPr>
          <p:nvPr/>
        </p:nvSpPr>
        <p:spPr bwMode="auto">
          <a:xfrm>
            <a:off x="6016624" y="5267435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H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H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1" name="AutoShape 22"/>
          <p:cNvSpPr>
            <a:spLocks noChangeArrowheads="1"/>
          </p:cNvSpPr>
          <p:nvPr/>
        </p:nvSpPr>
        <p:spPr bwMode="auto">
          <a:xfrm>
            <a:off x="71580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48" name="AutoShape 27"/>
          <p:cNvCxnSpPr>
            <a:cxnSpLocks noChangeShapeType="1"/>
            <a:stCxn id="41" idx="0"/>
          </p:cNvCxnSpPr>
          <p:nvPr/>
        </p:nvCxnSpPr>
        <p:spPr bwMode="auto">
          <a:xfrm flipV="1">
            <a:off x="7512049" y="4678472"/>
            <a:ext cx="4794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AutoShape 29"/>
          <p:cNvCxnSpPr>
            <a:cxnSpLocks noChangeShapeType="1"/>
          </p:cNvCxnSpPr>
          <p:nvPr/>
        </p:nvCxnSpPr>
        <p:spPr bwMode="auto">
          <a:xfrm>
            <a:off x="7991474" y="4678472"/>
            <a:ext cx="5048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AutoShape 14"/>
          <p:cNvSpPr>
            <a:spLocks noChangeArrowheads="1"/>
          </p:cNvSpPr>
          <p:nvPr/>
        </p:nvSpPr>
        <p:spPr bwMode="auto">
          <a:xfrm>
            <a:off x="5029199" y="4241910"/>
            <a:ext cx="1681163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H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486397" y="1554157"/>
            <a:ext cx="3500435" cy="354903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utoShape 23"/>
          <p:cNvSpPr>
            <a:spLocks noChangeArrowheads="1"/>
          </p:cNvSpPr>
          <p:nvPr/>
        </p:nvSpPr>
        <p:spPr bwMode="auto">
          <a:xfrm>
            <a:off x="81518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A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959172" y="5704664"/>
            <a:ext cx="1043299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return [ A ]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839199" y="5257910"/>
            <a:ext cx="261610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3</a:t>
            </a:r>
            <a:endParaRPr lang="en-US" sz="1200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53" name="TextBox 52"/>
          <p:cNvSpPr txBox="1"/>
          <p:nvPr/>
        </p:nvSpPr>
        <p:spPr>
          <a:xfrm>
            <a:off x="152399" y="5913519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56815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2</a:t>
            </a:r>
            <a:endParaRPr lang="en-US" sz="1400" i="1" dirty="0"/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2" name="AutoShape 7"/>
          <p:cNvCxnSpPr>
            <a:cxnSpLocks noChangeShapeType="1"/>
            <a:stCxn id="27" idx="0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9"/>
          <p:cNvCxnSpPr>
            <a:cxnSpLocks noChangeShapeType="1"/>
            <a:endCxn id="28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G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 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C  G  P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AutoShape 15"/>
          <p:cNvSpPr>
            <a:spLocks noChangeArrowheads="1"/>
          </p:cNvSpPr>
          <p:nvPr/>
        </p:nvSpPr>
        <p:spPr bwMode="auto">
          <a:xfrm>
            <a:off x="7243762" y="4241910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8" name="AutoShape 24"/>
          <p:cNvCxnSpPr>
            <a:cxnSpLocks noChangeShapeType="1"/>
          </p:cNvCxnSpPr>
          <p:nvPr/>
        </p:nvCxnSpPr>
        <p:spPr bwMode="auto">
          <a:xfrm flipV="1">
            <a:off x="58562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25"/>
          <p:cNvCxnSpPr>
            <a:cxnSpLocks noChangeShapeType="1"/>
            <a:stCxn id="35" idx="0"/>
          </p:cNvCxnSpPr>
          <p:nvPr/>
        </p:nvCxnSpPr>
        <p:spPr bwMode="auto">
          <a:xfrm flipH="1" flipV="1">
            <a:off x="6924674" y="3652947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26"/>
          <p:cNvCxnSpPr>
            <a:cxnSpLocks noChangeShapeType="1"/>
          </p:cNvCxnSpPr>
          <p:nvPr/>
        </p:nvCxnSpPr>
        <p:spPr bwMode="auto">
          <a:xfrm flipV="1">
            <a:off x="53895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AutoShape 28"/>
          <p:cNvCxnSpPr>
            <a:cxnSpLocks noChangeShapeType="1"/>
          </p:cNvCxnSpPr>
          <p:nvPr/>
        </p:nvCxnSpPr>
        <p:spPr bwMode="auto">
          <a:xfrm>
            <a:off x="5856287" y="4678472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20"/>
          <p:cNvSpPr>
            <a:spLocks noChangeArrowheads="1"/>
          </p:cNvSpPr>
          <p:nvPr/>
        </p:nvSpPr>
        <p:spPr bwMode="auto">
          <a:xfrm>
            <a:off x="50291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4" name="AutoShape 21"/>
          <p:cNvSpPr>
            <a:spLocks noChangeArrowheads="1"/>
          </p:cNvSpPr>
          <p:nvPr/>
        </p:nvSpPr>
        <p:spPr bwMode="auto">
          <a:xfrm>
            <a:off x="6016624" y="5267435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H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H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1" name="AutoShape 22"/>
          <p:cNvSpPr>
            <a:spLocks noChangeArrowheads="1"/>
          </p:cNvSpPr>
          <p:nvPr/>
        </p:nvSpPr>
        <p:spPr bwMode="auto">
          <a:xfrm>
            <a:off x="71580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48" name="AutoShape 27"/>
          <p:cNvCxnSpPr>
            <a:cxnSpLocks noChangeShapeType="1"/>
            <a:stCxn id="41" idx="0"/>
          </p:cNvCxnSpPr>
          <p:nvPr/>
        </p:nvCxnSpPr>
        <p:spPr bwMode="auto">
          <a:xfrm flipV="1">
            <a:off x="7512049" y="4678472"/>
            <a:ext cx="4794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AutoShape 29"/>
          <p:cNvCxnSpPr>
            <a:cxnSpLocks noChangeShapeType="1"/>
          </p:cNvCxnSpPr>
          <p:nvPr/>
        </p:nvCxnSpPr>
        <p:spPr bwMode="auto">
          <a:xfrm>
            <a:off x="7991474" y="4678472"/>
            <a:ext cx="5048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AutoShape 14"/>
          <p:cNvSpPr>
            <a:spLocks noChangeArrowheads="1"/>
          </p:cNvSpPr>
          <p:nvPr/>
        </p:nvSpPr>
        <p:spPr bwMode="auto">
          <a:xfrm>
            <a:off x="5029199" y="4241910"/>
            <a:ext cx="1681163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H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486396" y="1215063"/>
            <a:ext cx="3500435" cy="354903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utoShape 23"/>
          <p:cNvSpPr>
            <a:spLocks noChangeArrowheads="1"/>
          </p:cNvSpPr>
          <p:nvPr/>
        </p:nvSpPr>
        <p:spPr bwMode="auto">
          <a:xfrm>
            <a:off x="81518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A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7" name="Line 33"/>
          <p:cNvSpPr>
            <a:spLocks noChangeShapeType="1"/>
          </p:cNvSpPr>
          <p:nvPr/>
        </p:nvSpPr>
        <p:spPr bwMode="auto">
          <a:xfrm flipH="1">
            <a:off x="7314405" y="4778097"/>
            <a:ext cx="381000" cy="3810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1" name="Line 34"/>
          <p:cNvSpPr>
            <a:spLocks noChangeShapeType="1"/>
          </p:cNvSpPr>
          <p:nvPr/>
        </p:nvSpPr>
        <p:spPr bwMode="auto">
          <a:xfrm>
            <a:off x="8305005" y="4778097"/>
            <a:ext cx="381000" cy="3810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725225" y="4241910"/>
            <a:ext cx="261610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2</a:t>
            </a:r>
            <a:endParaRPr lang="en-US" sz="1200" i="1" dirty="0"/>
          </a:p>
        </p:txBody>
      </p:sp>
      <p:sp>
        <p:nvSpPr>
          <p:cNvPr id="52" name="TextBox 51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53" name="TextBox 52"/>
          <p:cNvSpPr txBox="1"/>
          <p:nvPr/>
        </p:nvSpPr>
        <p:spPr>
          <a:xfrm>
            <a:off x="152399" y="5913519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61717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2</a:t>
            </a:r>
            <a:endParaRPr lang="en-US" sz="1400" i="1" dirty="0"/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2" name="AutoShape 7"/>
          <p:cNvCxnSpPr>
            <a:cxnSpLocks noChangeShapeType="1"/>
            <a:stCxn id="27" idx="0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9"/>
          <p:cNvCxnSpPr>
            <a:cxnSpLocks noChangeShapeType="1"/>
            <a:endCxn id="28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G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 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C  G  P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AutoShape 15"/>
          <p:cNvSpPr>
            <a:spLocks noChangeArrowheads="1"/>
          </p:cNvSpPr>
          <p:nvPr/>
        </p:nvSpPr>
        <p:spPr bwMode="auto">
          <a:xfrm>
            <a:off x="7243762" y="4241910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A 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  A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  Q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38" name="AutoShape 24"/>
          <p:cNvCxnSpPr>
            <a:cxnSpLocks noChangeShapeType="1"/>
          </p:cNvCxnSpPr>
          <p:nvPr/>
        </p:nvCxnSpPr>
        <p:spPr bwMode="auto">
          <a:xfrm flipV="1">
            <a:off x="58562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25"/>
          <p:cNvCxnSpPr>
            <a:cxnSpLocks noChangeShapeType="1"/>
            <a:stCxn id="35" idx="0"/>
          </p:cNvCxnSpPr>
          <p:nvPr/>
        </p:nvCxnSpPr>
        <p:spPr bwMode="auto">
          <a:xfrm flipH="1" flipV="1">
            <a:off x="6924674" y="3652947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26"/>
          <p:cNvCxnSpPr>
            <a:cxnSpLocks noChangeShapeType="1"/>
          </p:cNvCxnSpPr>
          <p:nvPr/>
        </p:nvCxnSpPr>
        <p:spPr bwMode="auto">
          <a:xfrm flipV="1">
            <a:off x="53895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AutoShape 28"/>
          <p:cNvCxnSpPr>
            <a:cxnSpLocks noChangeShapeType="1"/>
          </p:cNvCxnSpPr>
          <p:nvPr/>
        </p:nvCxnSpPr>
        <p:spPr bwMode="auto">
          <a:xfrm>
            <a:off x="5856287" y="4678472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20"/>
          <p:cNvSpPr>
            <a:spLocks noChangeArrowheads="1"/>
          </p:cNvSpPr>
          <p:nvPr/>
        </p:nvSpPr>
        <p:spPr bwMode="auto">
          <a:xfrm>
            <a:off x="50291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4" name="AutoShape 21"/>
          <p:cNvSpPr>
            <a:spLocks noChangeArrowheads="1"/>
          </p:cNvSpPr>
          <p:nvPr/>
        </p:nvSpPr>
        <p:spPr bwMode="auto">
          <a:xfrm>
            <a:off x="6016624" y="5267435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H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H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1" name="AutoShape 22"/>
          <p:cNvSpPr>
            <a:spLocks noChangeArrowheads="1"/>
          </p:cNvSpPr>
          <p:nvPr/>
        </p:nvSpPr>
        <p:spPr bwMode="auto">
          <a:xfrm>
            <a:off x="71580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48" name="AutoShape 27"/>
          <p:cNvCxnSpPr>
            <a:cxnSpLocks noChangeShapeType="1"/>
            <a:stCxn id="41" idx="0"/>
          </p:cNvCxnSpPr>
          <p:nvPr/>
        </p:nvCxnSpPr>
        <p:spPr bwMode="auto">
          <a:xfrm flipV="1">
            <a:off x="7512049" y="4678472"/>
            <a:ext cx="4794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AutoShape 29"/>
          <p:cNvCxnSpPr>
            <a:cxnSpLocks noChangeShapeType="1"/>
          </p:cNvCxnSpPr>
          <p:nvPr/>
        </p:nvCxnSpPr>
        <p:spPr bwMode="auto">
          <a:xfrm>
            <a:off x="7991474" y="4678472"/>
            <a:ext cx="5048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AutoShape 14"/>
          <p:cNvSpPr>
            <a:spLocks noChangeArrowheads="1"/>
          </p:cNvSpPr>
          <p:nvPr/>
        </p:nvSpPr>
        <p:spPr bwMode="auto">
          <a:xfrm>
            <a:off x="5029199" y="4241910"/>
            <a:ext cx="1681163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H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486395" y="1554157"/>
            <a:ext cx="3500435" cy="354903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utoShape 23"/>
          <p:cNvSpPr>
            <a:spLocks noChangeArrowheads="1"/>
          </p:cNvSpPr>
          <p:nvPr/>
        </p:nvSpPr>
        <p:spPr bwMode="auto">
          <a:xfrm>
            <a:off x="81518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A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350144" y="4683288"/>
            <a:ext cx="1272528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return [ A  Q ]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725225" y="4241910"/>
            <a:ext cx="261610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2</a:t>
            </a:r>
            <a:endParaRPr lang="en-US" sz="1200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52" name="TextBox 51"/>
          <p:cNvSpPr txBox="1"/>
          <p:nvPr/>
        </p:nvSpPr>
        <p:spPr>
          <a:xfrm>
            <a:off x="152399" y="5913519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92032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1</a:t>
            </a:r>
            <a:endParaRPr lang="en-US" sz="1400" i="1" dirty="0"/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2" name="AutoShape 7"/>
          <p:cNvCxnSpPr>
            <a:cxnSpLocks noChangeShapeType="1"/>
            <a:stCxn id="27" idx="0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9"/>
          <p:cNvCxnSpPr>
            <a:cxnSpLocks noChangeShapeType="1"/>
            <a:endCxn id="28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G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 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C  G  P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AutoShape 15"/>
          <p:cNvSpPr>
            <a:spLocks noChangeArrowheads="1"/>
          </p:cNvSpPr>
          <p:nvPr/>
        </p:nvSpPr>
        <p:spPr bwMode="auto">
          <a:xfrm>
            <a:off x="7243762" y="4241910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A 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  A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  Q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38" name="AutoShape 24"/>
          <p:cNvCxnSpPr>
            <a:cxnSpLocks noChangeShapeType="1"/>
          </p:cNvCxnSpPr>
          <p:nvPr/>
        </p:nvCxnSpPr>
        <p:spPr bwMode="auto">
          <a:xfrm flipV="1">
            <a:off x="58562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25"/>
          <p:cNvCxnSpPr>
            <a:cxnSpLocks noChangeShapeType="1"/>
            <a:stCxn id="35" idx="0"/>
          </p:cNvCxnSpPr>
          <p:nvPr/>
        </p:nvCxnSpPr>
        <p:spPr bwMode="auto">
          <a:xfrm flipH="1" flipV="1">
            <a:off x="6924674" y="3652947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26"/>
          <p:cNvCxnSpPr>
            <a:cxnSpLocks noChangeShapeType="1"/>
          </p:cNvCxnSpPr>
          <p:nvPr/>
        </p:nvCxnSpPr>
        <p:spPr bwMode="auto">
          <a:xfrm flipV="1">
            <a:off x="53895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AutoShape 28"/>
          <p:cNvCxnSpPr>
            <a:cxnSpLocks noChangeShapeType="1"/>
          </p:cNvCxnSpPr>
          <p:nvPr/>
        </p:nvCxnSpPr>
        <p:spPr bwMode="auto">
          <a:xfrm>
            <a:off x="5856287" y="4678472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20"/>
          <p:cNvSpPr>
            <a:spLocks noChangeArrowheads="1"/>
          </p:cNvSpPr>
          <p:nvPr/>
        </p:nvSpPr>
        <p:spPr bwMode="auto">
          <a:xfrm>
            <a:off x="50291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4" name="AutoShape 21"/>
          <p:cNvSpPr>
            <a:spLocks noChangeArrowheads="1"/>
          </p:cNvSpPr>
          <p:nvPr/>
        </p:nvSpPr>
        <p:spPr bwMode="auto">
          <a:xfrm>
            <a:off x="6016624" y="5267435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H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H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1" name="AutoShape 22"/>
          <p:cNvSpPr>
            <a:spLocks noChangeArrowheads="1"/>
          </p:cNvSpPr>
          <p:nvPr/>
        </p:nvSpPr>
        <p:spPr bwMode="auto">
          <a:xfrm>
            <a:off x="71580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48" name="AutoShape 27"/>
          <p:cNvCxnSpPr>
            <a:cxnSpLocks noChangeShapeType="1"/>
            <a:stCxn id="41" idx="0"/>
          </p:cNvCxnSpPr>
          <p:nvPr/>
        </p:nvCxnSpPr>
        <p:spPr bwMode="auto">
          <a:xfrm flipV="1">
            <a:off x="7512049" y="4678472"/>
            <a:ext cx="4794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AutoShape 29"/>
          <p:cNvCxnSpPr>
            <a:cxnSpLocks noChangeShapeType="1"/>
          </p:cNvCxnSpPr>
          <p:nvPr/>
        </p:nvCxnSpPr>
        <p:spPr bwMode="auto">
          <a:xfrm>
            <a:off x="7991474" y="4678472"/>
            <a:ext cx="5048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AutoShape 14"/>
          <p:cNvSpPr>
            <a:spLocks noChangeArrowheads="1"/>
          </p:cNvSpPr>
          <p:nvPr/>
        </p:nvSpPr>
        <p:spPr bwMode="auto">
          <a:xfrm>
            <a:off x="5029199" y="4241910"/>
            <a:ext cx="1681163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H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486395" y="1215063"/>
            <a:ext cx="3500435" cy="354903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utoShape 23"/>
          <p:cNvSpPr>
            <a:spLocks noChangeArrowheads="1"/>
          </p:cNvSpPr>
          <p:nvPr/>
        </p:nvSpPr>
        <p:spPr bwMode="auto">
          <a:xfrm>
            <a:off x="81518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A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7" name="Line 33"/>
          <p:cNvSpPr>
            <a:spLocks noChangeShapeType="1"/>
          </p:cNvSpPr>
          <p:nvPr/>
        </p:nvSpPr>
        <p:spPr bwMode="auto">
          <a:xfrm flipH="1">
            <a:off x="5553074" y="3790266"/>
            <a:ext cx="609600" cy="3048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1" name="Line 34"/>
          <p:cNvSpPr>
            <a:spLocks noChangeShapeType="1"/>
          </p:cNvSpPr>
          <p:nvPr/>
        </p:nvSpPr>
        <p:spPr bwMode="auto">
          <a:xfrm>
            <a:off x="7686674" y="3790266"/>
            <a:ext cx="609600" cy="3048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205787" y="3216385"/>
            <a:ext cx="64793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RD = 1</a:t>
            </a:r>
            <a:endParaRPr lang="en-US" sz="1200" i="1" dirty="0"/>
          </a:p>
        </p:txBody>
      </p:sp>
      <p:sp>
        <p:nvSpPr>
          <p:cNvPr id="52" name="TextBox 51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53" name="TextBox 52"/>
          <p:cNvSpPr txBox="1"/>
          <p:nvPr/>
        </p:nvSpPr>
        <p:spPr>
          <a:xfrm>
            <a:off x="152399" y="5913519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74996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Q  A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 A  B  H  Q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1</a:t>
            </a:r>
            <a:endParaRPr lang="en-US" sz="1400" i="1" dirty="0"/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2" name="AutoShape 7"/>
          <p:cNvCxnSpPr>
            <a:cxnSpLocks noChangeShapeType="1"/>
            <a:stCxn id="27" idx="0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9"/>
          <p:cNvCxnSpPr>
            <a:cxnSpLocks noChangeShapeType="1"/>
            <a:endCxn id="28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G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 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C  G  P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AutoShape 15"/>
          <p:cNvSpPr>
            <a:spLocks noChangeArrowheads="1"/>
          </p:cNvSpPr>
          <p:nvPr/>
        </p:nvSpPr>
        <p:spPr bwMode="auto">
          <a:xfrm>
            <a:off x="7243762" y="4241910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A 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  A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  Q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38" name="AutoShape 24"/>
          <p:cNvCxnSpPr>
            <a:cxnSpLocks noChangeShapeType="1"/>
          </p:cNvCxnSpPr>
          <p:nvPr/>
        </p:nvCxnSpPr>
        <p:spPr bwMode="auto">
          <a:xfrm flipV="1">
            <a:off x="58562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25"/>
          <p:cNvCxnSpPr>
            <a:cxnSpLocks noChangeShapeType="1"/>
            <a:stCxn id="35" idx="0"/>
          </p:cNvCxnSpPr>
          <p:nvPr/>
        </p:nvCxnSpPr>
        <p:spPr bwMode="auto">
          <a:xfrm flipH="1" flipV="1">
            <a:off x="6924674" y="3652947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26"/>
          <p:cNvCxnSpPr>
            <a:cxnSpLocks noChangeShapeType="1"/>
          </p:cNvCxnSpPr>
          <p:nvPr/>
        </p:nvCxnSpPr>
        <p:spPr bwMode="auto">
          <a:xfrm flipV="1">
            <a:off x="53895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AutoShape 28"/>
          <p:cNvCxnSpPr>
            <a:cxnSpLocks noChangeShapeType="1"/>
          </p:cNvCxnSpPr>
          <p:nvPr/>
        </p:nvCxnSpPr>
        <p:spPr bwMode="auto">
          <a:xfrm>
            <a:off x="5856287" y="4678472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20"/>
          <p:cNvSpPr>
            <a:spLocks noChangeArrowheads="1"/>
          </p:cNvSpPr>
          <p:nvPr/>
        </p:nvSpPr>
        <p:spPr bwMode="auto">
          <a:xfrm>
            <a:off x="50291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4" name="AutoShape 21"/>
          <p:cNvSpPr>
            <a:spLocks noChangeArrowheads="1"/>
          </p:cNvSpPr>
          <p:nvPr/>
        </p:nvSpPr>
        <p:spPr bwMode="auto">
          <a:xfrm>
            <a:off x="6016624" y="5267435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H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H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1" name="AutoShape 22"/>
          <p:cNvSpPr>
            <a:spLocks noChangeArrowheads="1"/>
          </p:cNvSpPr>
          <p:nvPr/>
        </p:nvSpPr>
        <p:spPr bwMode="auto">
          <a:xfrm>
            <a:off x="71580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48" name="AutoShape 27"/>
          <p:cNvCxnSpPr>
            <a:cxnSpLocks noChangeShapeType="1"/>
            <a:stCxn id="41" idx="0"/>
          </p:cNvCxnSpPr>
          <p:nvPr/>
        </p:nvCxnSpPr>
        <p:spPr bwMode="auto">
          <a:xfrm flipV="1">
            <a:off x="7512049" y="4678472"/>
            <a:ext cx="4794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AutoShape 29"/>
          <p:cNvCxnSpPr>
            <a:cxnSpLocks noChangeShapeType="1"/>
          </p:cNvCxnSpPr>
          <p:nvPr/>
        </p:nvCxnSpPr>
        <p:spPr bwMode="auto">
          <a:xfrm>
            <a:off x="7991474" y="4678472"/>
            <a:ext cx="5048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AutoShape 14"/>
          <p:cNvSpPr>
            <a:spLocks noChangeArrowheads="1"/>
          </p:cNvSpPr>
          <p:nvPr/>
        </p:nvSpPr>
        <p:spPr bwMode="auto">
          <a:xfrm>
            <a:off x="5029199" y="4241910"/>
            <a:ext cx="1681163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H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486395" y="1554157"/>
            <a:ext cx="3500435" cy="354903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utoShape 23"/>
          <p:cNvSpPr>
            <a:spLocks noChangeArrowheads="1"/>
          </p:cNvSpPr>
          <p:nvPr/>
        </p:nvSpPr>
        <p:spPr bwMode="auto">
          <a:xfrm>
            <a:off x="81518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A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74280" y="3652947"/>
            <a:ext cx="1711751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return [ A  B  H  Q ]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205787" y="3216385"/>
            <a:ext cx="64793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RD = 1</a:t>
            </a:r>
            <a:endParaRPr lang="en-US" sz="1200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52" name="TextBox 51"/>
          <p:cNvSpPr txBox="1"/>
          <p:nvPr/>
        </p:nvSpPr>
        <p:spPr>
          <a:xfrm>
            <a:off x="152399" y="5913519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05206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  A  B  C  G  H  P  Q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Q  A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 A  B  H  Q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</a:t>
            </a:r>
            <a:r>
              <a:rPr lang="en-US" sz="1400" i="1" dirty="0"/>
              <a:t>0</a:t>
            </a:r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2" name="AutoShape 7"/>
          <p:cNvCxnSpPr>
            <a:cxnSpLocks noChangeShapeType="1"/>
            <a:stCxn id="27" idx="0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9"/>
          <p:cNvCxnSpPr>
            <a:cxnSpLocks noChangeShapeType="1"/>
            <a:endCxn id="28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G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 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C  G  P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AutoShape 15"/>
          <p:cNvSpPr>
            <a:spLocks noChangeArrowheads="1"/>
          </p:cNvSpPr>
          <p:nvPr/>
        </p:nvSpPr>
        <p:spPr bwMode="auto">
          <a:xfrm>
            <a:off x="7243762" y="4241910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A 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  A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  Q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38" name="AutoShape 24"/>
          <p:cNvCxnSpPr>
            <a:cxnSpLocks noChangeShapeType="1"/>
          </p:cNvCxnSpPr>
          <p:nvPr/>
        </p:nvCxnSpPr>
        <p:spPr bwMode="auto">
          <a:xfrm flipV="1">
            <a:off x="58562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25"/>
          <p:cNvCxnSpPr>
            <a:cxnSpLocks noChangeShapeType="1"/>
            <a:stCxn id="35" idx="0"/>
          </p:cNvCxnSpPr>
          <p:nvPr/>
        </p:nvCxnSpPr>
        <p:spPr bwMode="auto">
          <a:xfrm flipH="1" flipV="1">
            <a:off x="6924674" y="3652947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26"/>
          <p:cNvCxnSpPr>
            <a:cxnSpLocks noChangeShapeType="1"/>
          </p:cNvCxnSpPr>
          <p:nvPr/>
        </p:nvCxnSpPr>
        <p:spPr bwMode="auto">
          <a:xfrm flipV="1">
            <a:off x="53895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AutoShape 28"/>
          <p:cNvCxnSpPr>
            <a:cxnSpLocks noChangeShapeType="1"/>
          </p:cNvCxnSpPr>
          <p:nvPr/>
        </p:nvCxnSpPr>
        <p:spPr bwMode="auto">
          <a:xfrm>
            <a:off x="5856287" y="4678472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20"/>
          <p:cNvSpPr>
            <a:spLocks noChangeArrowheads="1"/>
          </p:cNvSpPr>
          <p:nvPr/>
        </p:nvSpPr>
        <p:spPr bwMode="auto">
          <a:xfrm>
            <a:off x="50291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4" name="AutoShape 21"/>
          <p:cNvSpPr>
            <a:spLocks noChangeArrowheads="1"/>
          </p:cNvSpPr>
          <p:nvPr/>
        </p:nvSpPr>
        <p:spPr bwMode="auto">
          <a:xfrm>
            <a:off x="6016624" y="5267435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H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H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1" name="AutoShape 22"/>
          <p:cNvSpPr>
            <a:spLocks noChangeArrowheads="1"/>
          </p:cNvSpPr>
          <p:nvPr/>
        </p:nvSpPr>
        <p:spPr bwMode="auto">
          <a:xfrm>
            <a:off x="71580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48" name="AutoShape 27"/>
          <p:cNvCxnSpPr>
            <a:cxnSpLocks noChangeShapeType="1"/>
            <a:stCxn id="41" idx="0"/>
          </p:cNvCxnSpPr>
          <p:nvPr/>
        </p:nvCxnSpPr>
        <p:spPr bwMode="auto">
          <a:xfrm flipV="1">
            <a:off x="7512049" y="4678472"/>
            <a:ext cx="4794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AutoShape 29"/>
          <p:cNvCxnSpPr>
            <a:cxnSpLocks noChangeShapeType="1"/>
          </p:cNvCxnSpPr>
          <p:nvPr/>
        </p:nvCxnSpPr>
        <p:spPr bwMode="auto">
          <a:xfrm>
            <a:off x="7991474" y="4678472"/>
            <a:ext cx="5048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AutoShape 14"/>
          <p:cNvSpPr>
            <a:spLocks noChangeArrowheads="1"/>
          </p:cNvSpPr>
          <p:nvPr/>
        </p:nvSpPr>
        <p:spPr bwMode="auto">
          <a:xfrm>
            <a:off x="5029199" y="4241910"/>
            <a:ext cx="1681163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H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486395" y="1215063"/>
            <a:ext cx="3500435" cy="354903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utoShape 23"/>
          <p:cNvSpPr>
            <a:spLocks noChangeArrowheads="1"/>
          </p:cNvSpPr>
          <p:nvPr/>
        </p:nvSpPr>
        <p:spPr bwMode="auto">
          <a:xfrm>
            <a:off x="81518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A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29635" y="2619485"/>
            <a:ext cx="3189527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merge [ C  G  P  R ]  with  [ A  B  H  Q ]</a:t>
            </a:r>
          </a:p>
        </p:txBody>
      </p:sp>
      <p:sp>
        <p:nvSpPr>
          <p:cNvPr id="47" name="Line 33"/>
          <p:cNvSpPr>
            <a:spLocks noChangeShapeType="1"/>
          </p:cNvSpPr>
          <p:nvPr/>
        </p:nvSpPr>
        <p:spPr bwMode="auto">
          <a:xfrm flipH="1">
            <a:off x="2444038" y="2815038"/>
            <a:ext cx="685800" cy="2286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1" name="Line 34"/>
          <p:cNvSpPr>
            <a:spLocks noChangeShapeType="1"/>
          </p:cNvSpPr>
          <p:nvPr/>
        </p:nvSpPr>
        <p:spPr bwMode="auto">
          <a:xfrm>
            <a:off x="6344953" y="2812962"/>
            <a:ext cx="685800" cy="2286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638065" y="2194902"/>
            <a:ext cx="64793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RD = 0</a:t>
            </a:r>
            <a:endParaRPr lang="en-US" sz="1200" i="1" dirty="0"/>
          </a:p>
        </p:txBody>
      </p:sp>
      <p:sp>
        <p:nvSpPr>
          <p:cNvPr id="53" name="TextBox 52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54" name="TextBox 53"/>
          <p:cNvSpPr txBox="1"/>
          <p:nvPr/>
        </p:nvSpPr>
        <p:spPr>
          <a:xfrm>
            <a:off x="152399" y="5913519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0003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116" y="5694472"/>
            <a:ext cx="1862760" cy="1171547"/>
          </a:xfrm>
          <a:prstGeom prst="rect">
            <a:avLst/>
          </a:prstGeom>
        </p:spPr>
      </p:pic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  A  B  C  G  H  P  Q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Q  A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 A  B  H  Q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</a:t>
            </a:r>
            <a:r>
              <a:rPr lang="en-US" sz="1400" i="1" dirty="0"/>
              <a:t>0</a:t>
            </a:r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2" name="AutoShape 7"/>
          <p:cNvCxnSpPr>
            <a:cxnSpLocks noChangeShapeType="1"/>
            <a:stCxn id="27" idx="0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9"/>
          <p:cNvCxnSpPr>
            <a:cxnSpLocks noChangeShapeType="1"/>
            <a:endCxn id="28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G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 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C  G  P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AutoShape 15"/>
          <p:cNvSpPr>
            <a:spLocks noChangeArrowheads="1"/>
          </p:cNvSpPr>
          <p:nvPr/>
        </p:nvSpPr>
        <p:spPr bwMode="auto">
          <a:xfrm>
            <a:off x="7243762" y="4241910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A 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  A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  Q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38" name="AutoShape 24"/>
          <p:cNvCxnSpPr>
            <a:cxnSpLocks noChangeShapeType="1"/>
          </p:cNvCxnSpPr>
          <p:nvPr/>
        </p:nvCxnSpPr>
        <p:spPr bwMode="auto">
          <a:xfrm flipV="1">
            <a:off x="58562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25"/>
          <p:cNvCxnSpPr>
            <a:cxnSpLocks noChangeShapeType="1"/>
            <a:stCxn id="35" idx="0"/>
          </p:cNvCxnSpPr>
          <p:nvPr/>
        </p:nvCxnSpPr>
        <p:spPr bwMode="auto">
          <a:xfrm flipH="1" flipV="1">
            <a:off x="6924674" y="3652947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26"/>
          <p:cNvCxnSpPr>
            <a:cxnSpLocks noChangeShapeType="1"/>
          </p:cNvCxnSpPr>
          <p:nvPr/>
        </p:nvCxnSpPr>
        <p:spPr bwMode="auto">
          <a:xfrm flipV="1">
            <a:off x="53895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AutoShape 28"/>
          <p:cNvCxnSpPr>
            <a:cxnSpLocks noChangeShapeType="1"/>
          </p:cNvCxnSpPr>
          <p:nvPr/>
        </p:nvCxnSpPr>
        <p:spPr bwMode="auto">
          <a:xfrm>
            <a:off x="5856287" y="4678472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20"/>
          <p:cNvSpPr>
            <a:spLocks noChangeArrowheads="1"/>
          </p:cNvSpPr>
          <p:nvPr/>
        </p:nvSpPr>
        <p:spPr bwMode="auto">
          <a:xfrm>
            <a:off x="50291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4" name="AutoShape 21"/>
          <p:cNvSpPr>
            <a:spLocks noChangeArrowheads="1"/>
          </p:cNvSpPr>
          <p:nvPr/>
        </p:nvSpPr>
        <p:spPr bwMode="auto">
          <a:xfrm>
            <a:off x="6016624" y="5267435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H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H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1" name="AutoShape 22"/>
          <p:cNvSpPr>
            <a:spLocks noChangeArrowheads="1"/>
          </p:cNvSpPr>
          <p:nvPr/>
        </p:nvSpPr>
        <p:spPr bwMode="auto">
          <a:xfrm>
            <a:off x="71580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48" name="AutoShape 27"/>
          <p:cNvCxnSpPr>
            <a:cxnSpLocks noChangeShapeType="1"/>
            <a:stCxn id="41" idx="0"/>
          </p:cNvCxnSpPr>
          <p:nvPr/>
        </p:nvCxnSpPr>
        <p:spPr bwMode="auto">
          <a:xfrm flipV="1">
            <a:off x="7512049" y="4678472"/>
            <a:ext cx="4794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AutoShape 29"/>
          <p:cNvCxnSpPr>
            <a:cxnSpLocks noChangeShapeType="1"/>
          </p:cNvCxnSpPr>
          <p:nvPr/>
        </p:nvCxnSpPr>
        <p:spPr bwMode="auto">
          <a:xfrm>
            <a:off x="7991474" y="4678472"/>
            <a:ext cx="5048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AutoShape 14"/>
          <p:cNvSpPr>
            <a:spLocks noChangeArrowheads="1"/>
          </p:cNvSpPr>
          <p:nvPr/>
        </p:nvSpPr>
        <p:spPr bwMode="auto">
          <a:xfrm>
            <a:off x="5029199" y="4241910"/>
            <a:ext cx="1681163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H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486395" y="1554157"/>
            <a:ext cx="3500435" cy="354903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utoShape 23"/>
          <p:cNvSpPr>
            <a:spLocks noChangeArrowheads="1"/>
          </p:cNvSpPr>
          <p:nvPr/>
        </p:nvSpPr>
        <p:spPr bwMode="auto">
          <a:xfrm>
            <a:off x="81518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A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372522" y="2638535"/>
            <a:ext cx="2703753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return  [  A  B  C  G  H  P  Q  R  ]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638065" y="2194902"/>
            <a:ext cx="64793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RD = 0</a:t>
            </a:r>
            <a:endParaRPr lang="en-US" sz="1200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52" name="TextBox 51"/>
          <p:cNvSpPr txBox="1"/>
          <p:nvPr/>
        </p:nvSpPr>
        <p:spPr>
          <a:xfrm>
            <a:off x="152399" y="5913519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And we return out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00740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61702E-6 L -1.32205 -0.73728 " pathEditMode="relative" rAng="0" ptsTypes="AA">
                                      <p:cBhvr>
                                        <p:cTn id="6" dur="1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111" y="-368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Mystery</a:t>
            </a:r>
            <a:endParaRPr lang="en-US" dirty="0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428357"/>
            <a:ext cx="1970411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Becomes </a:t>
            </a:r>
            <a:r>
              <a:rPr lang="en-US" sz="2400" b="1" dirty="0" smtClean="0"/>
              <a:t>this:</a:t>
            </a:r>
          </a:p>
        </p:txBody>
      </p:sp>
      <p:cxnSp>
        <p:nvCxnSpPr>
          <p:cNvPr id="6" name="AutoShape 4"/>
          <p:cNvCxnSpPr>
            <a:cxnSpLocks noChangeShapeType="1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6"/>
          <p:cNvCxnSpPr>
            <a:cxnSpLocks noChangeShapeType="1"/>
            <a:stCxn id="10" idx="0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8"/>
          <p:cNvCxnSpPr>
            <a:cxnSpLocks noChangeShapeType="1"/>
            <a:endCxn id="11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  A  B  C  G  H  P  Q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3" name="AutoShape 31"/>
          <p:cNvCxnSpPr>
            <a:cxnSpLocks noChangeShapeType="1"/>
            <a:endCxn id="12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32"/>
          <p:cNvCxnSpPr>
            <a:cxnSpLocks noChangeShapeType="1"/>
            <a:endCxn id="12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Q  A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 A  B  H  Q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7" name="AutoShape 7"/>
          <p:cNvCxnSpPr>
            <a:cxnSpLocks noChangeShapeType="1"/>
            <a:stCxn id="19" idx="0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9"/>
          <p:cNvCxnSpPr>
            <a:cxnSpLocks noChangeShapeType="1"/>
            <a:endCxn id="20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G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 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2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C  G  P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3" name="AutoShape 15"/>
          <p:cNvSpPr>
            <a:spLocks noChangeArrowheads="1"/>
          </p:cNvSpPr>
          <p:nvPr/>
        </p:nvSpPr>
        <p:spPr bwMode="auto">
          <a:xfrm>
            <a:off x="7243762" y="4241910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A 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  A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  Q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24" name="AutoShape 24"/>
          <p:cNvCxnSpPr>
            <a:cxnSpLocks noChangeShapeType="1"/>
          </p:cNvCxnSpPr>
          <p:nvPr/>
        </p:nvCxnSpPr>
        <p:spPr bwMode="auto">
          <a:xfrm flipV="1">
            <a:off x="58562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25"/>
          <p:cNvCxnSpPr>
            <a:cxnSpLocks noChangeShapeType="1"/>
            <a:stCxn id="23" idx="0"/>
          </p:cNvCxnSpPr>
          <p:nvPr/>
        </p:nvCxnSpPr>
        <p:spPr bwMode="auto">
          <a:xfrm flipH="1" flipV="1">
            <a:off x="6924674" y="3652947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AutoShape 26"/>
          <p:cNvCxnSpPr>
            <a:cxnSpLocks noChangeShapeType="1"/>
          </p:cNvCxnSpPr>
          <p:nvPr/>
        </p:nvCxnSpPr>
        <p:spPr bwMode="auto">
          <a:xfrm flipV="1">
            <a:off x="53895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28"/>
          <p:cNvCxnSpPr>
            <a:cxnSpLocks noChangeShapeType="1"/>
          </p:cNvCxnSpPr>
          <p:nvPr/>
        </p:nvCxnSpPr>
        <p:spPr bwMode="auto">
          <a:xfrm>
            <a:off x="5856287" y="4678472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AutoShape 20"/>
          <p:cNvSpPr>
            <a:spLocks noChangeArrowheads="1"/>
          </p:cNvSpPr>
          <p:nvPr/>
        </p:nvSpPr>
        <p:spPr bwMode="auto">
          <a:xfrm>
            <a:off x="50291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9" name="AutoShape 21"/>
          <p:cNvSpPr>
            <a:spLocks noChangeArrowheads="1"/>
          </p:cNvSpPr>
          <p:nvPr/>
        </p:nvSpPr>
        <p:spPr bwMode="auto">
          <a:xfrm>
            <a:off x="6016624" y="5267435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H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H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71580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2" name="AutoShape 27"/>
          <p:cNvCxnSpPr>
            <a:cxnSpLocks noChangeShapeType="1"/>
            <a:stCxn id="31" idx="0"/>
          </p:cNvCxnSpPr>
          <p:nvPr/>
        </p:nvCxnSpPr>
        <p:spPr bwMode="auto">
          <a:xfrm flipV="1">
            <a:off x="7512049" y="4678472"/>
            <a:ext cx="4794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AutoShape 29"/>
          <p:cNvCxnSpPr>
            <a:cxnSpLocks noChangeShapeType="1"/>
          </p:cNvCxnSpPr>
          <p:nvPr/>
        </p:nvCxnSpPr>
        <p:spPr bwMode="auto">
          <a:xfrm>
            <a:off x="7991474" y="4678472"/>
            <a:ext cx="5048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AutoShape 14"/>
          <p:cNvSpPr>
            <a:spLocks noChangeArrowheads="1"/>
          </p:cNvSpPr>
          <p:nvPr/>
        </p:nvSpPr>
        <p:spPr bwMode="auto">
          <a:xfrm>
            <a:off x="5029199" y="4241910"/>
            <a:ext cx="1681163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H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6" name="AutoShape 23"/>
          <p:cNvSpPr>
            <a:spLocks noChangeArrowheads="1"/>
          </p:cNvSpPr>
          <p:nvPr/>
        </p:nvSpPr>
        <p:spPr bwMode="auto">
          <a:xfrm>
            <a:off x="81518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A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254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MergeSort</a:t>
            </a:r>
            <a:r>
              <a:rPr lang="en-US" dirty="0" smtClean="0"/>
              <a:t> Take-</a:t>
            </a:r>
            <a:r>
              <a:rPr lang="en-US" dirty="0" err="1" smtClean="0"/>
              <a:t>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execution results of a </a:t>
            </a:r>
            <a:r>
              <a:rPr lang="en-US" dirty="0" err="1" smtClean="0"/>
              <a:t>MergeSort</a:t>
            </a:r>
            <a:r>
              <a:rPr lang="en-US" dirty="0" smtClean="0"/>
              <a:t> can be represented as a binary tree</a:t>
            </a:r>
          </a:p>
          <a:p>
            <a:pPr lvl="1"/>
            <a:r>
              <a:rPr lang="en-US" dirty="0" smtClean="0"/>
              <a:t>And you now know how to fill that tree out</a:t>
            </a:r>
          </a:p>
          <a:p>
            <a:endParaRPr lang="en-US" dirty="0" smtClean="0"/>
          </a:p>
          <a:p>
            <a:r>
              <a:rPr lang="en-US" dirty="0" err="1" smtClean="0"/>
              <a:t>MergeSort</a:t>
            </a:r>
            <a:r>
              <a:rPr lang="en-US" dirty="0" smtClean="0"/>
              <a:t> uses a Divide and Conquer method</a:t>
            </a:r>
          </a:p>
          <a:p>
            <a:endParaRPr lang="en-US" dirty="0" smtClean="0"/>
          </a:p>
          <a:p>
            <a:r>
              <a:rPr lang="en-US" dirty="0" smtClean="0"/>
              <a:t>The height of the tree is </a:t>
            </a:r>
            <a:r>
              <a:rPr lang="en-US" dirty="0" err="1" smtClean="0"/>
              <a:t>lg</a:t>
            </a:r>
            <a:r>
              <a:rPr lang="en-US" dirty="0" smtClean="0"/>
              <a:t> N, where N is the number of items being sorted</a:t>
            </a:r>
          </a:p>
          <a:p>
            <a:pPr lvl="1"/>
            <a:r>
              <a:rPr lang="en-US" dirty="0" smtClean="0"/>
              <a:t>How do we “know” that ?</a:t>
            </a:r>
          </a:p>
          <a:p>
            <a:pPr lvl="2"/>
            <a:r>
              <a:rPr lang="en-US" i="1" dirty="0" smtClean="0"/>
              <a:t> [ pause for students answer here ]   =)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2674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MergeSort</a:t>
            </a:r>
            <a:r>
              <a:rPr lang="en-US" dirty="0" smtClean="0"/>
              <a:t> Take-</a:t>
            </a:r>
            <a:r>
              <a:rPr lang="en-US" dirty="0" err="1" smtClean="0"/>
              <a:t>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execution results of a </a:t>
            </a:r>
            <a:r>
              <a:rPr lang="en-US" dirty="0" err="1" smtClean="0"/>
              <a:t>MergeSort</a:t>
            </a:r>
            <a:r>
              <a:rPr lang="en-US" dirty="0" smtClean="0"/>
              <a:t> can be represented as a binary tree</a:t>
            </a:r>
          </a:p>
          <a:p>
            <a:pPr lvl="1"/>
            <a:r>
              <a:rPr lang="en-US" dirty="0" smtClean="0"/>
              <a:t>And you now know how to fill that tree out</a:t>
            </a:r>
          </a:p>
          <a:p>
            <a:endParaRPr lang="en-US" dirty="0" smtClean="0"/>
          </a:p>
          <a:p>
            <a:r>
              <a:rPr lang="en-US" dirty="0" err="1" smtClean="0"/>
              <a:t>MergeSort</a:t>
            </a:r>
            <a:r>
              <a:rPr lang="en-US" dirty="0" smtClean="0"/>
              <a:t> uses a Divide and Conquer method</a:t>
            </a:r>
          </a:p>
          <a:p>
            <a:endParaRPr lang="en-US" dirty="0" smtClean="0"/>
          </a:p>
          <a:p>
            <a:r>
              <a:rPr lang="en-US" dirty="0" smtClean="0"/>
              <a:t>The height of the tree is O(</a:t>
            </a:r>
            <a:r>
              <a:rPr lang="en-US" dirty="0" err="1" smtClean="0"/>
              <a:t>lg</a:t>
            </a:r>
            <a:r>
              <a:rPr lang="en-US" dirty="0" smtClean="0"/>
              <a:t> N), where N is the number of items being sorted</a:t>
            </a:r>
          </a:p>
          <a:p>
            <a:pPr lvl="1"/>
            <a:r>
              <a:rPr lang="en-US" dirty="0" smtClean="0"/>
              <a:t>How do we “know that?”</a:t>
            </a:r>
          </a:p>
          <a:p>
            <a:pPr lvl="1"/>
            <a:r>
              <a:rPr lang="en-US" b="1" dirty="0" err="1" smtClean="0"/>
              <a:t>lg</a:t>
            </a:r>
            <a:r>
              <a:rPr lang="en-US" b="1" dirty="0" smtClean="0"/>
              <a:t> N is the number of times N can be divided by 2 (integer-wise)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5" name="Rounded Rectangle 4"/>
          <p:cNvSpPr/>
          <p:nvPr/>
        </p:nvSpPr>
        <p:spPr>
          <a:xfrm>
            <a:off x="304800" y="4953000"/>
            <a:ext cx="8382000" cy="14478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01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Runtime of Merge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Knowing the height of the representative tree is O(</a:t>
            </a:r>
            <a:r>
              <a:rPr lang="en-US" dirty="0" err="1" smtClean="0"/>
              <a:t>lg</a:t>
            </a:r>
            <a:r>
              <a:rPr lang="en-US" dirty="0" smtClean="0"/>
              <a:t> N) is important why?</a:t>
            </a:r>
          </a:p>
          <a:p>
            <a:pPr lvl="1"/>
            <a:r>
              <a:rPr lang="en-US" dirty="0" smtClean="0"/>
              <a:t>or rather knowing </a:t>
            </a:r>
            <a:r>
              <a:rPr lang="en-US" dirty="0" err="1" smtClean="0"/>
              <a:t>lg</a:t>
            </a:r>
            <a:r>
              <a:rPr lang="en-US" dirty="0" smtClean="0"/>
              <a:t> N is the number of times N can be divided by 2 is important to understanding Merge Sort, why?</a:t>
            </a:r>
          </a:p>
          <a:p>
            <a:endParaRPr lang="en-US" dirty="0"/>
          </a:p>
          <a:p>
            <a:r>
              <a:rPr lang="en-US" i="1" dirty="0" smtClean="0"/>
              <a:t>[ more pausing ]</a:t>
            </a:r>
            <a:endParaRPr lang="en-US" i="1" dirty="0"/>
          </a:p>
        </p:txBody>
      </p:sp>
      <p:pic>
        <p:nvPicPr>
          <p:cNvPr id="1026" name="Picture 2" descr="http://www.personal.kent.edu/%7Ermuhamma/Algorithms/MyAlgorithms/Gifs/completeTre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953000"/>
            <a:ext cx="34480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42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Runtime of Merge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Knowing the height of the representative tree is O(</a:t>
            </a:r>
            <a:r>
              <a:rPr lang="en-US" dirty="0" err="1" smtClean="0"/>
              <a:t>lg</a:t>
            </a:r>
            <a:r>
              <a:rPr lang="en-US" dirty="0" smtClean="0"/>
              <a:t> N) is important why?</a:t>
            </a:r>
          </a:p>
          <a:p>
            <a:pPr lvl="1"/>
            <a:r>
              <a:rPr lang="en-US" dirty="0" smtClean="0"/>
              <a:t>or rather knowing </a:t>
            </a:r>
            <a:r>
              <a:rPr lang="en-US" dirty="0" err="1" smtClean="0"/>
              <a:t>lg</a:t>
            </a:r>
            <a:r>
              <a:rPr lang="en-US" dirty="0" smtClean="0"/>
              <a:t> N is the number of times N can be divided by 2 is important to understanding Merge Sort, why?</a:t>
            </a:r>
          </a:p>
          <a:p>
            <a:endParaRPr lang="en-US" dirty="0"/>
          </a:p>
          <a:p>
            <a:r>
              <a:rPr lang="en-US" dirty="0"/>
              <a:t>It is the “key concept</a:t>
            </a:r>
            <a:r>
              <a:rPr lang="en-US" dirty="0" smtClean="0"/>
              <a:t>” in showing/proving the runtime of Merge Sort is O(N </a:t>
            </a:r>
            <a:r>
              <a:rPr lang="en-US" dirty="0" err="1" smtClean="0"/>
              <a:t>lg</a:t>
            </a:r>
            <a:r>
              <a:rPr lang="en-US" dirty="0" smtClean="0"/>
              <a:t> N)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5" name="Rounded Rectangle 4"/>
          <p:cNvSpPr/>
          <p:nvPr/>
        </p:nvSpPr>
        <p:spPr>
          <a:xfrm>
            <a:off x="304800" y="4648200"/>
            <a:ext cx="8382000" cy="14478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7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Summary of Sorting Algorithms </a:t>
            </a:r>
            <a:r>
              <a:rPr lang="en-US" sz="2800" smtClean="0"/>
              <a:t>(so far)</a:t>
            </a:r>
            <a:endParaRPr lang="en-US" smtClean="0"/>
          </a:p>
        </p:txBody>
      </p:sp>
      <p:sp>
        <p:nvSpPr>
          <p:cNvPr id="49155" name="Content Placeholder 9"/>
          <p:cNvSpPr>
            <a:spLocks noGrp="1"/>
          </p:cNvSpPr>
          <p:nvPr>
            <p:ph idx="1"/>
          </p:nvPr>
        </p:nvSpPr>
        <p:spPr>
          <a:xfrm>
            <a:off x="228600" y="1600200"/>
            <a:ext cx="8761413" cy="4340225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065810"/>
              </p:ext>
            </p:extLst>
          </p:nvPr>
        </p:nvGraphicFramePr>
        <p:xfrm>
          <a:off x="990600" y="1293803"/>
          <a:ext cx="7239000" cy="4727593"/>
        </p:xfrm>
        <a:graphic>
          <a:graphicData uri="http://schemas.openxmlformats.org/drawingml/2006/table">
            <a:tbl>
              <a:tblPr/>
              <a:tblGrid>
                <a:gridCol w="1981200"/>
                <a:gridCol w="1905000"/>
                <a:gridCol w="3352800"/>
              </a:tblGrid>
              <a:tr h="45727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Algorithm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Time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Notes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</a:tr>
              <a:tr h="64018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Selection Sort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O(n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)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Slow, in-place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For small data sets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</a:tr>
              <a:tr h="64018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Insertion Sort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O(n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)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Slow, in-place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For small data sets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</a:tr>
              <a:tr h="64018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Bubble Sort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O(n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)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Slow, in-place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For small data sets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</a:tr>
              <a:tr h="71767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Heap Sort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nlog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n)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Fast, in-place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For large data sets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</a:tr>
              <a:tr h="71767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Merge Sort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nlogn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)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Fast, sequential data access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For huge data sets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</a:tr>
              <a:tr h="71767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Quick Sort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nlogn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)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Assumes key values are random and uniformly distributed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</a:tr>
            </a:tbl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838200" y="3732203"/>
            <a:ext cx="7391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 smtClean="0"/>
              <a:t>Place holder for others we have not yet seen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4890037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Continuing with Trees</a:t>
            </a:r>
          </a:p>
        </p:txBody>
      </p:sp>
      <p:sp>
        <p:nvSpPr>
          <p:cNvPr id="30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2800" dirty="0" smtClean="0"/>
              <a:t>Tree Definitions and ADT (</a:t>
            </a:r>
            <a:r>
              <a:rPr lang="en-US" altLang="en-US" sz="2800" dirty="0" smtClean="0">
                <a:cs typeface="Tahoma" pitchFamily="34" charset="0"/>
              </a:rPr>
              <a:t>§7.1</a:t>
            </a:r>
            <a:r>
              <a:rPr lang="en-US" altLang="en-US" sz="2800" dirty="0" smtClean="0"/>
              <a:t>)</a:t>
            </a: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2800" dirty="0" smtClean="0"/>
              <a:t>Tree Traversal Algorithms for General Trees (preorder and </a:t>
            </a:r>
            <a:r>
              <a:rPr lang="en-US" altLang="en-US" sz="2800" dirty="0" err="1" smtClean="0"/>
              <a:t>postorder</a:t>
            </a:r>
            <a:r>
              <a:rPr lang="en-US" altLang="en-US" sz="2800" dirty="0" smtClean="0"/>
              <a:t>) (</a:t>
            </a:r>
            <a:r>
              <a:rPr lang="en-US" altLang="en-US" sz="2800" dirty="0" smtClean="0">
                <a:cs typeface="Tahoma" pitchFamily="34" charset="0"/>
              </a:rPr>
              <a:t>§7.2</a:t>
            </a:r>
            <a:r>
              <a:rPr lang="en-US" altLang="en-US" sz="2800" dirty="0" smtClean="0"/>
              <a:t>)</a:t>
            </a: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2800" dirty="0" err="1" smtClean="0"/>
              <a:t>BinaryTrees</a:t>
            </a:r>
            <a:r>
              <a:rPr lang="en-US" altLang="en-US" sz="2800" dirty="0" smtClean="0"/>
              <a:t> (</a:t>
            </a:r>
            <a:r>
              <a:rPr lang="en-US" altLang="en-US" sz="2800" dirty="0" smtClean="0">
                <a:cs typeface="Tahoma" pitchFamily="34" charset="0"/>
              </a:rPr>
              <a:t>§7.3</a:t>
            </a:r>
            <a:r>
              <a:rPr lang="en-US" altLang="en-US" sz="2800" dirty="0" smtClean="0"/>
              <a:t>)</a:t>
            </a:r>
          </a:p>
          <a:p>
            <a:pPr lvl="1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dirty="0" smtClean="0"/>
              <a:t>Data structures for trees (</a:t>
            </a:r>
            <a:r>
              <a:rPr lang="en-US" altLang="en-US" dirty="0" smtClean="0">
                <a:cs typeface="Tahoma" pitchFamily="34" charset="0"/>
              </a:rPr>
              <a:t>§7.1.4 and §7.3.4</a:t>
            </a:r>
            <a:r>
              <a:rPr lang="en-US" altLang="en-US" dirty="0" smtClean="0"/>
              <a:t>)</a:t>
            </a:r>
          </a:p>
          <a:p>
            <a:pPr lvl="1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dirty="0" smtClean="0"/>
              <a:t>Traversals of Binary Trees </a:t>
            </a:r>
          </a:p>
          <a:p>
            <a:pPr lvl="2">
              <a:lnSpc>
                <a:spcPct val="90000"/>
              </a:lnSpc>
              <a:buFont typeface="Times" charset="0"/>
              <a:buChar char="•"/>
            </a:pPr>
            <a:r>
              <a:rPr lang="en-US" altLang="en-US" dirty="0" smtClean="0"/>
              <a:t>(preorder, </a:t>
            </a:r>
            <a:r>
              <a:rPr lang="en-US" altLang="en-US" dirty="0" err="1" smtClean="0"/>
              <a:t>inorder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postorder</a:t>
            </a:r>
            <a:r>
              <a:rPr lang="en-US" altLang="en-US" dirty="0" smtClean="0"/>
              <a:t>) (</a:t>
            </a:r>
            <a:r>
              <a:rPr lang="en-US" altLang="en-US" dirty="0" smtClean="0">
                <a:cs typeface="Tahoma" pitchFamily="34" charset="0"/>
              </a:rPr>
              <a:t>§7.3.6</a:t>
            </a:r>
            <a:r>
              <a:rPr lang="en-US" altLang="en-US" dirty="0" smtClean="0"/>
              <a:t>)</a:t>
            </a:r>
          </a:p>
          <a:p>
            <a:pPr lvl="1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dirty="0" smtClean="0"/>
              <a:t>Euler Tours (</a:t>
            </a:r>
            <a:r>
              <a:rPr lang="en-US" altLang="en-US" dirty="0" smtClean="0">
                <a:cs typeface="Tahoma" pitchFamily="34" charset="0"/>
              </a:rPr>
              <a:t>§7.3.7</a:t>
            </a:r>
            <a:r>
              <a:rPr lang="en-US" altLang="en-US" dirty="0" smtClean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 rot="648328">
            <a:off x="7186513" y="1644354"/>
            <a:ext cx="132760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stellar" panose="020A0402060406010301" pitchFamily="18" charset="0"/>
              </a:rPr>
              <a:t>Location</a:t>
            </a:r>
          </a:p>
          <a:p>
            <a:r>
              <a:rPr lang="en-US" sz="1200" dirty="0" smtClean="0">
                <a:latin typeface="Castellar" panose="020A0402060406010301" pitchFamily="18" charset="0"/>
              </a:rPr>
              <a:t>in the book</a:t>
            </a:r>
            <a:endParaRPr lang="en-US" sz="1200" dirty="0"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41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is a Tree</a:t>
            </a:r>
          </a:p>
        </p:txBody>
      </p:sp>
      <p:sp>
        <p:nvSpPr>
          <p:cNvPr id="40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3352800" cy="4114800"/>
          </a:xfrm>
        </p:spPr>
        <p:txBody>
          <a:bodyPr/>
          <a:lstStyle/>
          <a:p>
            <a:pPr eaLnBrk="1" hangingPunct="1">
              <a:buFont typeface="Times" charset="0"/>
              <a:buChar char="•"/>
            </a:pPr>
            <a:r>
              <a:rPr lang="en-US" altLang="en-US" sz="2000" dirty="0" smtClean="0"/>
              <a:t>In Computer Science, a tree is an abstract model of a hierarchical structure</a:t>
            </a:r>
          </a:p>
          <a:p>
            <a:pPr eaLnBrk="1" hangingPunct="1">
              <a:buFont typeface="Times" charset="0"/>
              <a:buChar char="•"/>
            </a:pPr>
            <a:endParaRPr lang="en-US" altLang="en-US" sz="2000" dirty="0" smtClean="0"/>
          </a:p>
          <a:p>
            <a:pPr eaLnBrk="1" hangingPunct="1">
              <a:buFont typeface="Times" charset="0"/>
              <a:buChar char="•"/>
            </a:pPr>
            <a:r>
              <a:rPr lang="en-US" altLang="en-US" sz="2000" dirty="0" smtClean="0"/>
              <a:t>A tree consists of </a:t>
            </a:r>
            <a:r>
              <a:rPr lang="en-US" altLang="en-US" sz="2000" dirty="0" smtClean="0">
                <a:solidFill>
                  <a:srgbClr val="FF0000"/>
                </a:solidFill>
              </a:rPr>
              <a:t>nodes</a:t>
            </a:r>
            <a:r>
              <a:rPr lang="en-US" altLang="en-US" sz="2000" dirty="0" smtClean="0"/>
              <a:t> with a </a:t>
            </a:r>
            <a:r>
              <a:rPr lang="en-US" altLang="en-US" sz="2000" dirty="0" smtClean="0">
                <a:solidFill>
                  <a:srgbClr val="FF0000"/>
                </a:solidFill>
              </a:rPr>
              <a:t>parent-child relation</a:t>
            </a:r>
          </a:p>
          <a:p>
            <a:pPr eaLnBrk="1" hangingPunct="1">
              <a:buFont typeface="Times" charset="0"/>
              <a:buChar char="•"/>
            </a:pPr>
            <a:endParaRPr lang="en-US" altLang="en-US" sz="2000" dirty="0" smtClean="0"/>
          </a:p>
          <a:p>
            <a:pPr eaLnBrk="1" hangingPunct="1">
              <a:buFont typeface="Times" charset="0"/>
              <a:buChar char="•"/>
            </a:pPr>
            <a:r>
              <a:rPr lang="en-US" altLang="en-US" sz="2000" dirty="0" smtClean="0"/>
              <a:t>Applications:</a:t>
            </a:r>
          </a:p>
          <a:p>
            <a:pPr lvl="1" eaLnBrk="1" hangingPunct="1"/>
            <a:r>
              <a:rPr lang="en-US" altLang="en-US" sz="1800" dirty="0" smtClean="0"/>
              <a:t>Organization charts</a:t>
            </a:r>
          </a:p>
          <a:p>
            <a:pPr lvl="1" eaLnBrk="1" hangingPunct="1"/>
            <a:r>
              <a:rPr lang="en-US" altLang="en-US" sz="1800" dirty="0" smtClean="0"/>
              <a:t>File systems</a:t>
            </a:r>
          </a:p>
          <a:p>
            <a:pPr lvl="1" eaLnBrk="1" hangingPunct="1"/>
            <a:r>
              <a:rPr lang="en-US" altLang="en-US" sz="1800" dirty="0" smtClean="0"/>
              <a:t>Many others</a:t>
            </a:r>
          </a:p>
        </p:txBody>
      </p:sp>
      <p:grpSp>
        <p:nvGrpSpPr>
          <p:cNvPr id="4100" name="Group 70"/>
          <p:cNvGrpSpPr>
            <a:grpSpLocks/>
          </p:cNvGrpSpPr>
          <p:nvPr/>
        </p:nvGrpSpPr>
        <p:grpSpPr bwMode="auto">
          <a:xfrm>
            <a:off x="3659188" y="1985963"/>
            <a:ext cx="5205412" cy="3122612"/>
            <a:chOff x="2181" y="960"/>
            <a:chExt cx="3279" cy="1967"/>
          </a:xfrm>
        </p:grpSpPr>
        <p:sp>
          <p:nvSpPr>
            <p:cNvPr id="4102" name="AutoShape 45"/>
            <p:cNvSpPr>
              <a:spLocks noChangeAspect="1" noChangeArrowheads="1"/>
            </p:cNvSpPr>
            <p:nvPr/>
          </p:nvSpPr>
          <p:spPr bwMode="auto">
            <a:xfrm>
              <a:off x="3333" y="960"/>
              <a:ext cx="1025" cy="2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6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Computers”R”Us</a:t>
              </a:r>
              <a:endPara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4103" name="AutoShape 46"/>
            <p:cNvSpPr>
              <a:spLocks noChangeAspect="1" noChangeArrowheads="1"/>
            </p:cNvSpPr>
            <p:nvPr/>
          </p:nvSpPr>
          <p:spPr bwMode="auto">
            <a:xfrm>
              <a:off x="2604" y="1536"/>
              <a:ext cx="404" cy="2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Sales</a:t>
              </a:r>
            </a:p>
          </p:txBody>
        </p:sp>
        <p:sp>
          <p:nvSpPr>
            <p:cNvPr id="4104" name="AutoShape 47"/>
            <p:cNvSpPr>
              <a:spLocks noChangeAspect="1" noChangeArrowheads="1"/>
            </p:cNvSpPr>
            <p:nvPr/>
          </p:nvSpPr>
          <p:spPr bwMode="auto">
            <a:xfrm>
              <a:off x="5085" y="1536"/>
              <a:ext cx="375" cy="2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R&amp;D</a:t>
              </a:r>
            </a:p>
          </p:txBody>
        </p:sp>
        <p:sp>
          <p:nvSpPr>
            <p:cNvPr id="4105" name="AutoShape 48"/>
            <p:cNvSpPr>
              <a:spLocks noChangeAspect="1" noChangeArrowheads="1"/>
            </p:cNvSpPr>
            <p:nvPr/>
          </p:nvSpPr>
          <p:spPr bwMode="auto">
            <a:xfrm>
              <a:off x="3977" y="1536"/>
              <a:ext cx="908" cy="2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Manufacturing</a:t>
              </a:r>
            </a:p>
          </p:txBody>
        </p:sp>
        <p:sp>
          <p:nvSpPr>
            <p:cNvPr id="4106" name="AutoShape 49"/>
            <p:cNvSpPr>
              <a:spLocks noChangeAspect="1" noChangeArrowheads="1"/>
            </p:cNvSpPr>
            <p:nvPr/>
          </p:nvSpPr>
          <p:spPr bwMode="auto">
            <a:xfrm>
              <a:off x="3787" y="2112"/>
              <a:ext cx="548" cy="2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Laptops</a:t>
              </a:r>
            </a:p>
          </p:txBody>
        </p:sp>
        <p:sp>
          <p:nvSpPr>
            <p:cNvPr id="4107" name="AutoShape 50"/>
            <p:cNvSpPr>
              <a:spLocks noChangeAspect="1" noChangeArrowheads="1"/>
            </p:cNvSpPr>
            <p:nvPr/>
          </p:nvSpPr>
          <p:spPr bwMode="auto">
            <a:xfrm>
              <a:off x="4512" y="2112"/>
              <a:ext cx="615" cy="2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Desktops</a:t>
              </a:r>
            </a:p>
          </p:txBody>
        </p:sp>
        <p:sp>
          <p:nvSpPr>
            <p:cNvPr id="4108" name="AutoShape 52"/>
            <p:cNvSpPr>
              <a:spLocks noChangeAspect="1" noChangeArrowheads="1"/>
            </p:cNvSpPr>
            <p:nvPr/>
          </p:nvSpPr>
          <p:spPr bwMode="auto">
            <a:xfrm>
              <a:off x="2351" y="2111"/>
              <a:ext cx="281" cy="2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US</a:t>
              </a:r>
            </a:p>
          </p:txBody>
        </p:sp>
        <p:sp>
          <p:nvSpPr>
            <p:cNvPr id="4109" name="AutoShape 54"/>
            <p:cNvSpPr>
              <a:spLocks noChangeAspect="1" noChangeArrowheads="1"/>
            </p:cNvSpPr>
            <p:nvPr/>
          </p:nvSpPr>
          <p:spPr bwMode="auto">
            <a:xfrm>
              <a:off x="2782" y="2112"/>
              <a:ext cx="811" cy="2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International</a:t>
              </a:r>
            </a:p>
          </p:txBody>
        </p:sp>
        <p:cxnSp>
          <p:nvCxnSpPr>
            <p:cNvPr id="2" name="AutoShape 56"/>
            <p:cNvCxnSpPr>
              <a:cxnSpLocks noChangeShapeType="1"/>
              <a:stCxn id="4109" idx="2"/>
              <a:endCxn id="4121" idx="0"/>
            </p:cNvCxnSpPr>
            <p:nvPr/>
          </p:nvCxnSpPr>
          <p:spPr bwMode="auto">
            <a:xfrm flipH="1">
              <a:off x="2806" y="1196"/>
              <a:ext cx="1039" cy="34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10" name="AutoShape 57"/>
            <p:cNvCxnSpPr>
              <a:cxnSpLocks noChangeShapeType="1"/>
              <a:stCxn id="4102" idx="2"/>
              <a:endCxn id="4105" idx="0"/>
            </p:cNvCxnSpPr>
            <p:nvPr/>
          </p:nvCxnSpPr>
          <p:spPr bwMode="auto">
            <a:xfrm>
              <a:off x="3845" y="1196"/>
              <a:ext cx="585" cy="34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11" name="AutoShape 58"/>
            <p:cNvCxnSpPr>
              <a:cxnSpLocks noChangeShapeType="1"/>
              <a:stCxn id="4102" idx="2"/>
              <a:endCxn id="4104" idx="0"/>
            </p:cNvCxnSpPr>
            <p:nvPr/>
          </p:nvCxnSpPr>
          <p:spPr bwMode="auto">
            <a:xfrm>
              <a:off x="3845" y="1196"/>
              <a:ext cx="1427" cy="34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12" name="AutoShape 60"/>
            <p:cNvCxnSpPr>
              <a:cxnSpLocks noChangeShapeType="1"/>
              <a:stCxn id="4105" idx="2"/>
              <a:endCxn id="4107" idx="0"/>
            </p:cNvCxnSpPr>
            <p:nvPr/>
          </p:nvCxnSpPr>
          <p:spPr bwMode="auto">
            <a:xfrm>
              <a:off x="4431" y="1772"/>
              <a:ext cx="389" cy="34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13" name="AutoShape 61"/>
            <p:cNvCxnSpPr>
              <a:cxnSpLocks noChangeShapeType="1"/>
              <a:stCxn id="4105" idx="2"/>
              <a:endCxn id="4106" idx="0"/>
            </p:cNvCxnSpPr>
            <p:nvPr/>
          </p:nvCxnSpPr>
          <p:spPr bwMode="auto">
            <a:xfrm flipH="1">
              <a:off x="4061" y="1772"/>
              <a:ext cx="370" cy="34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14" name="AutoShape 62"/>
            <p:cNvCxnSpPr>
              <a:cxnSpLocks noChangeShapeType="1"/>
              <a:stCxn id="4103" idx="2"/>
              <a:endCxn id="4109" idx="0"/>
            </p:cNvCxnSpPr>
            <p:nvPr/>
          </p:nvCxnSpPr>
          <p:spPr bwMode="auto">
            <a:xfrm>
              <a:off x="2806" y="1772"/>
              <a:ext cx="381" cy="34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15" name="AutoShape 63"/>
            <p:cNvCxnSpPr>
              <a:cxnSpLocks noChangeShapeType="1"/>
              <a:stCxn id="4103" idx="2"/>
              <a:endCxn id="4108" idx="0"/>
            </p:cNvCxnSpPr>
            <p:nvPr/>
          </p:nvCxnSpPr>
          <p:spPr bwMode="auto">
            <a:xfrm flipH="1">
              <a:off x="2492" y="1772"/>
              <a:ext cx="314" cy="33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17" name="AutoShape 64"/>
            <p:cNvSpPr>
              <a:spLocks noChangeAspect="1" noChangeArrowheads="1"/>
            </p:cNvSpPr>
            <p:nvPr/>
          </p:nvSpPr>
          <p:spPr bwMode="auto">
            <a:xfrm>
              <a:off x="2181" y="2691"/>
              <a:ext cx="511" cy="2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Europe</a:t>
              </a:r>
            </a:p>
          </p:txBody>
        </p:sp>
        <p:sp>
          <p:nvSpPr>
            <p:cNvPr id="4118" name="AutoShape 65"/>
            <p:cNvSpPr>
              <a:spLocks noChangeAspect="1" noChangeArrowheads="1"/>
            </p:cNvSpPr>
            <p:nvPr/>
          </p:nvSpPr>
          <p:spPr bwMode="auto">
            <a:xfrm>
              <a:off x="3023" y="2691"/>
              <a:ext cx="355" cy="2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Asia</a:t>
              </a:r>
            </a:p>
          </p:txBody>
        </p:sp>
        <p:cxnSp>
          <p:nvCxnSpPr>
            <p:cNvPr id="3" name="AutoShape 66"/>
            <p:cNvCxnSpPr>
              <a:cxnSpLocks noChangeShapeType="1"/>
              <a:stCxn id="4109" idx="2"/>
              <a:endCxn id="4121" idx="0"/>
            </p:cNvCxnSpPr>
            <p:nvPr/>
          </p:nvCxnSpPr>
          <p:spPr bwMode="auto">
            <a:xfrm>
              <a:off x="3187" y="2348"/>
              <a:ext cx="13" cy="34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19" name="AutoShape 67"/>
            <p:cNvCxnSpPr>
              <a:cxnSpLocks noChangeShapeType="1"/>
              <a:stCxn id="4109" idx="2"/>
              <a:endCxn id="4117" idx="0"/>
            </p:cNvCxnSpPr>
            <p:nvPr/>
          </p:nvCxnSpPr>
          <p:spPr bwMode="auto">
            <a:xfrm flipH="1">
              <a:off x="2436" y="2348"/>
              <a:ext cx="751" cy="34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21" name="AutoShape 68"/>
            <p:cNvSpPr>
              <a:spLocks noChangeAspect="1" noChangeArrowheads="1"/>
            </p:cNvSpPr>
            <p:nvPr/>
          </p:nvSpPr>
          <p:spPr bwMode="auto">
            <a:xfrm>
              <a:off x="3699" y="2691"/>
              <a:ext cx="525" cy="2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Canada</a:t>
              </a:r>
            </a:p>
          </p:txBody>
        </p:sp>
        <p:cxnSp>
          <p:nvCxnSpPr>
            <p:cNvPr id="4" name="AutoShape 69"/>
            <p:cNvCxnSpPr>
              <a:cxnSpLocks noChangeShapeType="1"/>
              <a:stCxn id="4109" idx="2"/>
              <a:endCxn id="4121" idx="0"/>
            </p:cNvCxnSpPr>
            <p:nvPr/>
          </p:nvCxnSpPr>
          <p:spPr bwMode="auto">
            <a:xfrm>
              <a:off x="3187" y="2348"/>
              <a:ext cx="774" cy="34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33448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General Tree Terminology</a:t>
            </a:r>
          </a:p>
        </p:txBody>
      </p:sp>
      <p:sp>
        <p:nvSpPr>
          <p:cNvPr id="512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4800600" cy="51054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Root</a:t>
            </a:r>
            <a:r>
              <a:rPr lang="en-US" altLang="en-US" sz="2000" dirty="0" smtClean="0"/>
              <a:t>: node without parent (A)</a:t>
            </a: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endParaRPr lang="en-US" altLang="en-US" sz="20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Internal node</a:t>
            </a:r>
            <a:r>
              <a:rPr lang="en-US" altLang="en-US" sz="2000" dirty="0" smtClean="0"/>
              <a:t>: node with at least one child (A, B, C, F)</a:t>
            </a: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endParaRPr lang="en-US" altLang="en-US" sz="20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Leaf</a:t>
            </a:r>
            <a:r>
              <a:rPr lang="en-US" altLang="en-US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000" dirty="0" smtClean="0"/>
              <a:t>(aka External node): node without children (E, I, J, K, G, H, D)</a:t>
            </a: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endParaRPr lang="en-US" altLang="en-US" sz="20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Ancestors</a:t>
            </a:r>
            <a:r>
              <a:rPr lang="en-US" altLang="en-US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000" dirty="0" smtClean="0"/>
              <a:t>of a node: parent, grandparent, great-grandparent, etc.</a:t>
            </a: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endParaRPr lang="en-US" altLang="en-US" sz="200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Times" charset="0"/>
              <a:buChar char="•"/>
            </a:pPr>
            <a:r>
              <a:rPr lang="en-US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Depth of a node</a:t>
            </a:r>
            <a:r>
              <a:rPr lang="en-US" altLang="en-US" sz="2000" dirty="0" smtClean="0"/>
              <a:t>: number of </a:t>
            </a:r>
            <a:r>
              <a:rPr lang="en-US" altLang="en-US" sz="2000" dirty="0"/>
              <a:t>ancestors</a:t>
            </a:r>
            <a:br>
              <a:rPr lang="en-US" altLang="en-US" sz="2000" dirty="0"/>
            </a:br>
            <a:r>
              <a:rPr lang="en-US" altLang="en-US" sz="2000" dirty="0" smtClean="0"/>
              <a:t>(root </a:t>
            </a:r>
            <a:r>
              <a:rPr lang="en-US" altLang="en-US" sz="2000" dirty="0"/>
              <a:t>has depth </a:t>
            </a:r>
            <a:r>
              <a:rPr lang="en-US" altLang="en-US" sz="2000" dirty="0" smtClean="0"/>
              <a:t>0)</a:t>
            </a: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endParaRPr lang="en-US" altLang="en-US" sz="20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Height of a tree</a:t>
            </a:r>
            <a:r>
              <a:rPr lang="en-US" altLang="en-US" sz="2000" dirty="0" smtClean="0"/>
              <a:t>: </a:t>
            </a:r>
            <a:br>
              <a:rPr lang="en-US" altLang="en-US" sz="2000" dirty="0" smtClean="0"/>
            </a:br>
            <a:r>
              <a:rPr lang="en-US" altLang="en-US" sz="2000" dirty="0" smtClean="0"/>
              <a:t>maximum depth of </a:t>
            </a:r>
            <a:br>
              <a:rPr lang="en-US" altLang="en-US" sz="2000" dirty="0" smtClean="0"/>
            </a:br>
            <a:r>
              <a:rPr lang="en-US" altLang="en-US" sz="2000" dirty="0" smtClean="0"/>
              <a:t>any node (3)</a:t>
            </a: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endParaRPr lang="en-US" altLang="en-US" sz="20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Descendant of a node</a:t>
            </a:r>
            <a:r>
              <a:rPr lang="en-US" altLang="en-US" sz="2000" dirty="0" smtClean="0"/>
              <a:t>: child, grandchild, great-grandchild, etc.</a:t>
            </a:r>
          </a:p>
        </p:txBody>
      </p:sp>
      <p:grpSp>
        <p:nvGrpSpPr>
          <p:cNvPr id="5125" name="Group 26"/>
          <p:cNvGrpSpPr>
            <a:grpSpLocks/>
          </p:cNvGrpSpPr>
          <p:nvPr/>
        </p:nvGrpSpPr>
        <p:grpSpPr bwMode="auto">
          <a:xfrm>
            <a:off x="5181600" y="2616576"/>
            <a:ext cx="3789363" cy="3116263"/>
            <a:chOff x="3135" y="1253"/>
            <a:chExt cx="2387" cy="1963"/>
          </a:xfrm>
        </p:grpSpPr>
        <p:sp>
          <p:nvSpPr>
            <p:cNvPr id="31752" name="AutoShape 5"/>
            <p:cNvSpPr>
              <a:spLocks noChangeAspect="1" noChangeArrowheads="1"/>
            </p:cNvSpPr>
            <p:nvPr/>
          </p:nvSpPr>
          <p:spPr bwMode="auto">
            <a:xfrm>
              <a:off x="4216" y="1253"/>
              <a:ext cx="211" cy="2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A</a:t>
              </a:r>
            </a:p>
          </p:txBody>
        </p:sp>
        <p:sp>
          <p:nvSpPr>
            <p:cNvPr id="31753" name="AutoShape 6"/>
            <p:cNvSpPr>
              <a:spLocks noChangeAspect="1" noChangeArrowheads="1"/>
            </p:cNvSpPr>
            <p:nvPr/>
          </p:nvSpPr>
          <p:spPr bwMode="auto">
            <a:xfrm>
              <a:off x="3384" y="1829"/>
              <a:ext cx="207" cy="2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B</a:t>
              </a:r>
            </a:p>
          </p:txBody>
        </p:sp>
        <p:sp>
          <p:nvSpPr>
            <p:cNvPr id="31754" name="AutoShape 7"/>
            <p:cNvSpPr>
              <a:spLocks noChangeAspect="1" noChangeArrowheads="1"/>
            </p:cNvSpPr>
            <p:nvPr/>
          </p:nvSpPr>
          <p:spPr bwMode="auto">
            <a:xfrm>
              <a:off x="5305" y="1843"/>
              <a:ext cx="217" cy="23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D</a:t>
              </a:r>
            </a:p>
          </p:txBody>
        </p:sp>
        <p:sp>
          <p:nvSpPr>
            <p:cNvPr id="31755" name="AutoShape 8"/>
            <p:cNvSpPr>
              <a:spLocks noChangeAspect="1" noChangeArrowheads="1"/>
            </p:cNvSpPr>
            <p:nvPr/>
          </p:nvSpPr>
          <p:spPr bwMode="auto">
            <a:xfrm>
              <a:off x="4479" y="1823"/>
              <a:ext cx="205" cy="2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C</a:t>
              </a:r>
            </a:p>
          </p:txBody>
        </p:sp>
        <p:sp>
          <p:nvSpPr>
            <p:cNvPr id="31756" name="AutoShape 9"/>
            <p:cNvSpPr>
              <a:spLocks noChangeAspect="1" noChangeArrowheads="1"/>
            </p:cNvSpPr>
            <p:nvPr/>
          </p:nvSpPr>
          <p:spPr bwMode="auto">
            <a:xfrm>
              <a:off x="4239" y="2398"/>
              <a:ext cx="219" cy="23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G</a:t>
              </a:r>
            </a:p>
          </p:txBody>
        </p:sp>
        <p:sp>
          <p:nvSpPr>
            <p:cNvPr id="31757" name="AutoShape 10"/>
            <p:cNvSpPr>
              <a:spLocks noChangeAspect="1" noChangeArrowheads="1"/>
            </p:cNvSpPr>
            <p:nvPr/>
          </p:nvSpPr>
          <p:spPr bwMode="auto">
            <a:xfrm>
              <a:off x="4777" y="2405"/>
              <a:ext cx="218" cy="23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H</a:t>
              </a:r>
            </a:p>
          </p:txBody>
        </p:sp>
        <p:sp>
          <p:nvSpPr>
            <p:cNvPr id="31758" name="AutoShape 11"/>
            <p:cNvSpPr>
              <a:spLocks noChangeAspect="1" noChangeArrowheads="1"/>
            </p:cNvSpPr>
            <p:nvPr/>
          </p:nvSpPr>
          <p:spPr bwMode="auto">
            <a:xfrm>
              <a:off x="3135" y="2404"/>
              <a:ext cx="199" cy="2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E</a:t>
              </a:r>
            </a:p>
          </p:txBody>
        </p:sp>
        <p:sp>
          <p:nvSpPr>
            <p:cNvPr id="31759" name="AutoShape 12"/>
            <p:cNvSpPr>
              <a:spLocks noChangeAspect="1" noChangeArrowheads="1"/>
            </p:cNvSpPr>
            <p:nvPr/>
          </p:nvSpPr>
          <p:spPr bwMode="auto">
            <a:xfrm>
              <a:off x="3639" y="2405"/>
              <a:ext cx="195" cy="2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F</a:t>
              </a:r>
            </a:p>
          </p:txBody>
        </p:sp>
        <p:cxnSp>
          <p:nvCxnSpPr>
            <p:cNvPr id="5135" name="AutoShape 13"/>
            <p:cNvCxnSpPr>
              <a:cxnSpLocks noChangeShapeType="1"/>
              <a:stCxn id="31752" idx="2"/>
              <a:endCxn id="31753" idx="0"/>
            </p:cNvCxnSpPr>
            <p:nvPr/>
          </p:nvCxnSpPr>
          <p:spPr bwMode="auto">
            <a:xfrm flipH="1">
              <a:off x="3487" y="1485"/>
              <a:ext cx="834" cy="34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36" name="AutoShape 14"/>
            <p:cNvCxnSpPr>
              <a:cxnSpLocks noChangeShapeType="1"/>
              <a:stCxn id="31752" idx="2"/>
              <a:endCxn id="31755" idx="0"/>
            </p:cNvCxnSpPr>
            <p:nvPr/>
          </p:nvCxnSpPr>
          <p:spPr bwMode="auto">
            <a:xfrm>
              <a:off x="4322" y="1485"/>
              <a:ext cx="260" cy="3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37" name="AutoShape 15"/>
            <p:cNvCxnSpPr>
              <a:cxnSpLocks noChangeShapeType="1"/>
              <a:stCxn id="31752" idx="2"/>
              <a:endCxn id="31754" idx="0"/>
            </p:cNvCxnSpPr>
            <p:nvPr/>
          </p:nvCxnSpPr>
          <p:spPr bwMode="auto">
            <a:xfrm>
              <a:off x="4322" y="1485"/>
              <a:ext cx="1092" cy="35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38" name="AutoShape 16"/>
            <p:cNvCxnSpPr>
              <a:cxnSpLocks noChangeShapeType="1"/>
              <a:stCxn id="31755" idx="2"/>
              <a:endCxn id="31757" idx="0"/>
            </p:cNvCxnSpPr>
            <p:nvPr/>
          </p:nvCxnSpPr>
          <p:spPr bwMode="auto">
            <a:xfrm>
              <a:off x="4581" y="2055"/>
              <a:ext cx="305" cy="3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39" name="AutoShape 17"/>
            <p:cNvCxnSpPr>
              <a:cxnSpLocks noChangeShapeType="1"/>
              <a:stCxn id="31755" idx="2"/>
              <a:endCxn id="31756" idx="0"/>
            </p:cNvCxnSpPr>
            <p:nvPr/>
          </p:nvCxnSpPr>
          <p:spPr bwMode="auto">
            <a:xfrm flipH="1">
              <a:off x="4349" y="2055"/>
              <a:ext cx="233" cy="34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40" name="AutoShape 18"/>
            <p:cNvCxnSpPr>
              <a:cxnSpLocks noChangeShapeType="1"/>
              <a:stCxn id="31753" idx="2"/>
              <a:endCxn id="31759" idx="0"/>
            </p:cNvCxnSpPr>
            <p:nvPr/>
          </p:nvCxnSpPr>
          <p:spPr bwMode="auto">
            <a:xfrm>
              <a:off x="3487" y="2061"/>
              <a:ext cx="249" cy="34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41" name="AutoShape 19"/>
            <p:cNvCxnSpPr>
              <a:cxnSpLocks noChangeShapeType="1"/>
              <a:stCxn id="31753" idx="2"/>
              <a:endCxn id="31758" idx="0"/>
            </p:cNvCxnSpPr>
            <p:nvPr/>
          </p:nvCxnSpPr>
          <p:spPr bwMode="auto">
            <a:xfrm flipH="1">
              <a:off x="3235" y="2061"/>
              <a:ext cx="253" cy="34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67" name="AutoShape 20"/>
            <p:cNvSpPr>
              <a:spLocks noChangeAspect="1" noChangeArrowheads="1"/>
            </p:cNvSpPr>
            <p:nvPr/>
          </p:nvSpPr>
          <p:spPr bwMode="auto">
            <a:xfrm>
              <a:off x="3289" y="2986"/>
              <a:ext cx="164" cy="2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I</a:t>
              </a:r>
            </a:p>
          </p:txBody>
        </p:sp>
        <p:sp>
          <p:nvSpPr>
            <p:cNvPr id="31768" name="AutoShape 21"/>
            <p:cNvSpPr>
              <a:spLocks noChangeAspect="1" noChangeArrowheads="1"/>
            </p:cNvSpPr>
            <p:nvPr/>
          </p:nvSpPr>
          <p:spPr bwMode="auto">
            <a:xfrm>
              <a:off x="3655" y="2986"/>
              <a:ext cx="175" cy="2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J</a:t>
              </a:r>
            </a:p>
          </p:txBody>
        </p:sp>
        <p:cxnSp>
          <p:nvCxnSpPr>
            <p:cNvPr id="5144" name="AutoShape 22"/>
            <p:cNvCxnSpPr>
              <a:cxnSpLocks noChangeShapeType="1"/>
              <a:stCxn id="31759" idx="2"/>
              <a:endCxn id="31768" idx="0"/>
            </p:cNvCxnSpPr>
            <p:nvPr/>
          </p:nvCxnSpPr>
          <p:spPr bwMode="auto">
            <a:xfrm>
              <a:off x="3736" y="2637"/>
              <a:ext cx="6" cy="34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45" name="AutoShape 23"/>
            <p:cNvCxnSpPr>
              <a:cxnSpLocks noChangeShapeType="1"/>
              <a:stCxn id="31759" idx="2"/>
              <a:endCxn id="31767" idx="0"/>
            </p:cNvCxnSpPr>
            <p:nvPr/>
          </p:nvCxnSpPr>
          <p:spPr bwMode="auto">
            <a:xfrm flipH="1">
              <a:off x="3371" y="2637"/>
              <a:ext cx="365" cy="34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71" name="AutoShape 24"/>
            <p:cNvSpPr>
              <a:spLocks noChangeAspect="1" noChangeArrowheads="1"/>
            </p:cNvSpPr>
            <p:nvPr/>
          </p:nvSpPr>
          <p:spPr bwMode="auto">
            <a:xfrm>
              <a:off x="4026" y="2984"/>
              <a:ext cx="204" cy="2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K</a:t>
              </a:r>
            </a:p>
          </p:txBody>
        </p:sp>
        <p:cxnSp>
          <p:nvCxnSpPr>
            <p:cNvPr id="5147" name="AutoShape 25"/>
            <p:cNvCxnSpPr>
              <a:cxnSpLocks noChangeShapeType="1"/>
              <a:stCxn id="31759" idx="2"/>
              <a:endCxn id="31771" idx="0"/>
            </p:cNvCxnSpPr>
            <p:nvPr/>
          </p:nvCxnSpPr>
          <p:spPr bwMode="auto">
            <a:xfrm>
              <a:off x="3736" y="2637"/>
              <a:ext cx="391" cy="34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126" name="Rectangle 27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5167313" y="1301750"/>
            <a:ext cx="3505200" cy="131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Times" charset="0"/>
              <a:buChar char="•"/>
            </a:pPr>
            <a:r>
              <a:rPr lang="en-US" altLang="en-US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Size</a:t>
            </a:r>
            <a:r>
              <a:rPr lang="en-US" altLang="en-US" dirty="0" smtClean="0">
                <a:latin typeface="Calibri" pitchFamily="34" charset="0"/>
              </a:rPr>
              <a:t>: number of nodes in a tree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Times" charset="0"/>
              <a:buChar char="•"/>
            </a:pPr>
            <a:endParaRPr lang="en-US" altLang="en-US" dirty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Times" charset="0"/>
              <a:buChar char="•"/>
            </a:pPr>
            <a:r>
              <a:rPr lang="en-US" altLang="en-US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Subtree</a:t>
            </a:r>
            <a:r>
              <a:rPr lang="en-US" altLang="en-US" dirty="0">
                <a:latin typeface="Calibri" pitchFamily="34" charset="0"/>
              </a:rPr>
              <a:t>: tree consisting of a node and its descendants</a:t>
            </a:r>
          </a:p>
        </p:txBody>
      </p:sp>
      <p:sp>
        <p:nvSpPr>
          <p:cNvPr id="2" name="Isosceles Triangle 1"/>
          <p:cNvSpPr/>
          <p:nvPr/>
        </p:nvSpPr>
        <p:spPr>
          <a:xfrm>
            <a:off x="6446044" y="3253163"/>
            <a:ext cx="2089532" cy="1708944"/>
          </a:xfrm>
          <a:prstGeom prst="triangle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Subtree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21407097">
            <a:off x="2917467" y="4454989"/>
            <a:ext cx="1824538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More detail on </a:t>
            </a:r>
          </a:p>
          <a:p>
            <a:r>
              <a:rPr lang="en-US" sz="1600" dirty="0" smtClean="0"/>
              <a:t>depth and height </a:t>
            </a:r>
          </a:p>
          <a:p>
            <a:r>
              <a:rPr lang="en-US" sz="1600" dirty="0" smtClean="0"/>
              <a:t>follow on next slide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3238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Definitions Related to Trees</a:t>
            </a:r>
          </a:p>
        </p:txBody>
      </p:sp>
      <p:sp>
        <p:nvSpPr>
          <p:cNvPr id="6147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4690281" cy="4972724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2000" dirty="0" smtClean="0"/>
              <a:t>For clarity (from previous class)</a:t>
            </a: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endParaRPr lang="en-US" altLang="en-US" sz="2000" dirty="0"/>
          </a:p>
          <a:p>
            <a:pPr>
              <a:lnSpc>
                <a:spcPct val="90000"/>
              </a:lnSpc>
              <a:buFont typeface="Times" charset="0"/>
              <a:buChar char="•"/>
            </a:pPr>
            <a:r>
              <a:rPr lang="en-US" altLang="en-US" sz="1800" b="1" dirty="0">
                <a:solidFill>
                  <a:schemeClr val="accent6">
                    <a:lumMod val="75000"/>
                  </a:schemeClr>
                </a:solidFill>
              </a:rPr>
              <a:t>Depth of a </a:t>
            </a:r>
            <a:r>
              <a:rPr lang="en-US" altLang="en-US" sz="1800" b="1" dirty="0" smtClean="0">
                <a:solidFill>
                  <a:schemeClr val="accent6">
                    <a:lumMod val="75000"/>
                  </a:schemeClr>
                </a:solidFill>
              </a:rPr>
              <a:t>node </a:t>
            </a:r>
            <a:r>
              <a:rPr lang="en-US" altLang="en-US" sz="1800" b="1" i="1" dirty="0" smtClean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US" altLang="en-US" sz="1800" dirty="0" smtClean="0"/>
              <a:t>: number </a:t>
            </a:r>
            <a:r>
              <a:rPr lang="en-US" altLang="en-US" sz="1800" dirty="0"/>
              <a:t>of </a:t>
            </a:r>
            <a:r>
              <a:rPr lang="en-US" altLang="en-US" sz="1800" dirty="0" smtClean="0"/>
              <a:t>ancestors of </a:t>
            </a:r>
            <a:r>
              <a:rPr lang="en-US" altLang="en-US" sz="1800" i="1" dirty="0" smtClean="0"/>
              <a:t>p</a:t>
            </a:r>
            <a:r>
              <a:rPr lang="en-US" altLang="en-US" sz="1800" dirty="0"/>
              <a:t/>
            </a:r>
            <a:br>
              <a:rPr lang="en-US" altLang="en-US" sz="1800" dirty="0"/>
            </a:br>
            <a:r>
              <a:rPr lang="en-US" altLang="en-US" sz="1800" dirty="0" smtClean="0"/>
              <a:t>So the root </a:t>
            </a:r>
            <a:r>
              <a:rPr lang="en-US" altLang="en-US" sz="1800" dirty="0"/>
              <a:t>has depth </a:t>
            </a:r>
            <a:r>
              <a:rPr lang="en-US" altLang="en-US" sz="1800" dirty="0" smtClean="0"/>
              <a:t>0</a:t>
            </a:r>
            <a:endParaRPr lang="en-US" altLang="en-US" sz="1800" dirty="0"/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endParaRPr lang="en-US" altLang="en-US" sz="1800" dirty="0" smtClean="0"/>
          </a:p>
          <a:p>
            <a:pPr>
              <a:lnSpc>
                <a:spcPct val="90000"/>
              </a:lnSpc>
              <a:buFont typeface="Times" charset="0"/>
              <a:buChar char="•"/>
            </a:pPr>
            <a:r>
              <a:rPr lang="en-US" altLang="en-US" sz="1800" b="1" dirty="0" smtClean="0">
                <a:solidFill>
                  <a:schemeClr val="accent6">
                    <a:lumMod val="75000"/>
                  </a:schemeClr>
                </a:solidFill>
              </a:rPr>
              <a:t>Height </a:t>
            </a:r>
            <a:r>
              <a:rPr lang="en-US" altLang="en-US" sz="1800" b="1" dirty="0">
                <a:solidFill>
                  <a:schemeClr val="accent6">
                    <a:lumMod val="75000"/>
                  </a:schemeClr>
                </a:solidFill>
              </a:rPr>
              <a:t>of a </a:t>
            </a:r>
            <a:r>
              <a:rPr lang="en-US" altLang="en-US" sz="1800" b="1" dirty="0" smtClean="0">
                <a:solidFill>
                  <a:schemeClr val="accent6">
                    <a:lumMod val="75000"/>
                  </a:schemeClr>
                </a:solidFill>
              </a:rPr>
              <a:t>node </a:t>
            </a:r>
            <a:r>
              <a:rPr lang="en-US" altLang="en-US" sz="1800" b="1" i="1" dirty="0" smtClean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US" altLang="en-US" sz="1800" dirty="0" smtClean="0"/>
              <a:t>: the length of the longest downward path to a leaf from </a:t>
            </a:r>
            <a:r>
              <a:rPr lang="en-US" altLang="en-US" sz="1800" i="1" dirty="0" smtClean="0"/>
              <a:t>p</a:t>
            </a:r>
            <a:r>
              <a:rPr lang="en-US" altLang="en-US" sz="1800" dirty="0" smtClean="0"/>
              <a:t>.</a:t>
            </a:r>
            <a:br>
              <a:rPr lang="en-US" altLang="en-US" sz="1800" dirty="0" smtClean="0"/>
            </a:br>
            <a:r>
              <a:rPr lang="en-US" altLang="en-US" sz="1800" dirty="0" smtClean="0"/>
              <a:t>So if </a:t>
            </a:r>
            <a:r>
              <a:rPr lang="en-US" altLang="en-US" sz="1800" i="1" dirty="0" smtClean="0"/>
              <a:t>p</a:t>
            </a:r>
            <a:r>
              <a:rPr lang="en-US" altLang="en-US" sz="1800" dirty="0" smtClean="0"/>
              <a:t> is a leaf height is 0</a:t>
            </a:r>
          </a:p>
          <a:p>
            <a:pPr>
              <a:lnSpc>
                <a:spcPct val="90000"/>
              </a:lnSpc>
              <a:buFont typeface="Times" charset="0"/>
              <a:buChar char="•"/>
            </a:pPr>
            <a:endParaRPr lang="en-US" altLang="en-US" sz="1800" dirty="0"/>
          </a:p>
          <a:p>
            <a:pPr>
              <a:lnSpc>
                <a:spcPct val="90000"/>
              </a:lnSpc>
              <a:buFont typeface="Times" charset="0"/>
              <a:buChar char="•"/>
            </a:pPr>
            <a:r>
              <a:rPr lang="en-US" altLang="en-US" sz="1800" dirty="0" smtClean="0"/>
              <a:t>Examples:</a:t>
            </a:r>
          </a:p>
          <a:p>
            <a:pPr lvl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1600" dirty="0" smtClean="0"/>
              <a:t>Height of A is 3, Depth of A is 0</a:t>
            </a:r>
          </a:p>
          <a:p>
            <a:pPr lvl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1600" dirty="0" smtClean="0"/>
              <a:t>Height if E is 0, Depth of E is 2</a:t>
            </a:r>
          </a:p>
          <a:p>
            <a:pPr lvl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1600" dirty="0" smtClean="0"/>
              <a:t>Height of F is 1, Depth of F is 2</a:t>
            </a:r>
          </a:p>
          <a:p>
            <a:pPr lvl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1600" dirty="0" smtClean="0"/>
              <a:t>Height of K is 0, Depth of K is 3</a:t>
            </a:r>
          </a:p>
          <a:p>
            <a:pPr>
              <a:lnSpc>
                <a:spcPct val="90000"/>
              </a:lnSpc>
              <a:buFont typeface="Times" charset="0"/>
              <a:buChar char="•"/>
            </a:pPr>
            <a:endParaRPr lang="en-US" altLang="en-US" sz="2000" dirty="0"/>
          </a:p>
          <a:p>
            <a:pPr>
              <a:lnSpc>
                <a:spcPct val="90000"/>
              </a:lnSpc>
              <a:buFont typeface="Times" charset="0"/>
              <a:buChar char="•"/>
            </a:pPr>
            <a:r>
              <a:rPr lang="en-US" altLang="en-US" sz="2000" dirty="0" smtClean="0"/>
              <a:t>Most often we speak of the depth of nodes and the height of the tree</a:t>
            </a:r>
          </a:p>
        </p:txBody>
      </p:sp>
      <p:grpSp>
        <p:nvGrpSpPr>
          <p:cNvPr id="6148" name="Group 5"/>
          <p:cNvGrpSpPr>
            <a:grpSpLocks/>
          </p:cNvGrpSpPr>
          <p:nvPr/>
        </p:nvGrpSpPr>
        <p:grpSpPr bwMode="auto">
          <a:xfrm>
            <a:off x="5029200" y="1835150"/>
            <a:ext cx="3697288" cy="3116263"/>
            <a:chOff x="3135" y="1253"/>
            <a:chExt cx="2329" cy="1963"/>
          </a:xfrm>
        </p:grpSpPr>
        <p:sp>
          <p:nvSpPr>
            <p:cNvPr id="20488" name="AutoShape 6"/>
            <p:cNvSpPr>
              <a:spLocks noChangeAspect="1" noChangeArrowheads="1"/>
            </p:cNvSpPr>
            <p:nvPr/>
          </p:nvSpPr>
          <p:spPr bwMode="auto">
            <a:xfrm>
              <a:off x="4216" y="1253"/>
              <a:ext cx="211" cy="2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A</a:t>
              </a:r>
            </a:p>
          </p:txBody>
        </p:sp>
        <p:sp>
          <p:nvSpPr>
            <p:cNvPr id="20489" name="AutoShape 7"/>
            <p:cNvSpPr>
              <a:spLocks noChangeAspect="1" noChangeArrowheads="1"/>
            </p:cNvSpPr>
            <p:nvPr/>
          </p:nvSpPr>
          <p:spPr bwMode="auto">
            <a:xfrm>
              <a:off x="3384" y="1829"/>
              <a:ext cx="207" cy="2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B</a:t>
              </a:r>
            </a:p>
          </p:txBody>
        </p:sp>
        <p:sp>
          <p:nvSpPr>
            <p:cNvPr id="20490" name="AutoShape 8"/>
            <p:cNvSpPr>
              <a:spLocks noChangeAspect="1" noChangeArrowheads="1"/>
            </p:cNvSpPr>
            <p:nvPr/>
          </p:nvSpPr>
          <p:spPr bwMode="auto">
            <a:xfrm>
              <a:off x="5247" y="1828"/>
              <a:ext cx="217" cy="23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D</a:t>
              </a:r>
            </a:p>
          </p:txBody>
        </p:sp>
        <p:sp>
          <p:nvSpPr>
            <p:cNvPr id="20491" name="AutoShape 9"/>
            <p:cNvSpPr>
              <a:spLocks noChangeAspect="1" noChangeArrowheads="1"/>
            </p:cNvSpPr>
            <p:nvPr/>
          </p:nvSpPr>
          <p:spPr bwMode="auto">
            <a:xfrm>
              <a:off x="4754" y="1829"/>
              <a:ext cx="205" cy="2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C</a:t>
              </a:r>
            </a:p>
          </p:txBody>
        </p:sp>
        <p:sp>
          <p:nvSpPr>
            <p:cNvPr id="20492" name="AutoShape 10"/>
            <p:cNvSpPr>
              <a:spLocks noChangeAspect="1" noChangeArrowheads="1"/>
            </p:cNvSpPr>
            <p:nvPr/>
          </p:nvSpPr>
          <p:spPr bwMode="auto">
            <a:xfrm>
              <a:off x="4494" y="2404"/>
              <a:ext cx="219" cy="23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G</a:t>
              </a:r>
            </a:p>
          </p:txBody>
        </p:sp>
        <p:sp>
          <p:nvSpPr>
            <p:cNvPr id="20493" name="AutoShape 11"/>
            <p:cNvSpPr>
              <a:spLocks noChangeAspect="1" noChangeArrowheads="1"/>
            </p:cNvSpPr>
            <p:nvPr/>
          </p:nvSpPr>
          <p:spPr bwMode="auto">
            <a:xfrm>
              <a:off x="5007" y="2404"/>
              <a:ext cx="218" cy="23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H</a:t>
              </a:r>
            </a:p>
          </p:txBody>
        </p:sp>
        <p:sp>
          <p:nvSpPr>
            <p:cNvPr id="20494" name="AutoShape 12"/>
            <p:cNvSpPr>
              <a:spLocks noChangeAspect="1" noChangeArrowheads="1"/>
            </p:cNvSpPr>
            <p:nvPr/>
          </p:nvSpPr>
          <p:spPr bwMode="auto">
            <a:xfrm>
              <a:off x="3135" y="2404"/>
              <a:ext cx="199" cy="2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E</a:t>
              </a:r>
            </a:p>
          </p:txBody>
        </p:sp>
        <p:sp>
          <p:nvSpPr>
            <p:cNvPr id="20495" name="AutoShape 13"/>
            <p:cNvSpPr>
              <a:spLocks noChangeAspect="1" noChangeArrowheads="1"/>
            </p:cNvSpPr>
            <p:nvPr/>
          </p:nvSpPr>
          <p:spPr bwMode="auto">
            <a:xfrm>
              <a:off x="3639" y="2405"/>
              <a:ext cx="195" cy="2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F</a:t>
              </a:r>
            </a:p>
          </p:txBody>
        </p:sp>
        <p:cxnSp>
          <p:nvCxnSpPr>
            <p:cNvPr id="6157" name="AutoShape 14"/>
            <p:cNvCxnSpPr>
              <a:cxnSpLocks noChangeShapeType="1"/>
              <a:stCxn id="20488" idx="2"/>
              <a:endCxn id="20489" idx="0"/>
            </p:cNvCxnSpPr>
            <p:nvPr/>
          </p:nvCxnSpPr>
          <p:spPr bwMode="auto">
            <a:xfrm flipH="1">
              <a:off x="3487" y="1485"/>
              <a:ext cx="834" cy="34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58" name="AutoShape 15"/>
            <p:cNvCxnSpPr>
              <a:cxnSpLocks noChangeShapeType="1"/>
              <a:stCxn id="20488" idx="2"/>
              <a:endCxn id="20491" idx="0"/>
            </p:cNvCxnSpPr>
            <p:nvPr/>
          </p:nvCxnSpPr>
          <p:spPr bwMode="auto">
            <a:xfrm>
              <a:off x="4322" y="1485"/>
              <a:ext cx="535" cy="34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59" name="AutoShape 16"/>
            <p:cNvCxnSpPr>
              <a:cxnSpLocks noChangeShapeType="1"/>
              <a:stCxn id="20488" idx="2"/>
              <a:endCxn id="20490" idx="0"/>
            </p:cNvCxnSpPr>
            <p:nvPr/>
          </p:nvCxnSpPr>
          <p:spPr bwMode="auto">
            <a:xfrm>
              <a:off x="4322" y="1485"/>
              <a:ext cx="1034" cy="34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0" name="AutoShape 17"/>
            <p:cNvCxnSpPr>
              <a:cxnSpLocks noChangeShapeType="1"/>
              <a:stCxn id="20491" idx="2"/>
              <a:endCxn id="20493" idx="0"/>
            </p:cNvCxnSpPr>
            <p:nvPr/>
          </p:nvCxnSpPr>
          <p:spPr bwMode="auto">
            <a:xfrm>
              <a:off x="4856" y="2061"/>
              <a:ext cx="260" cy="34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1" name="AutoShape 18"/>
            <p:cNvCxnSpPr>
              <a:cxnSpLocks noChangeShapeType="1"/>
              <a:stCxn id="20491" idx="2"/>
              <a:endCxn id="20492" idx="0"/>
            </p:cNvCxnSpPr>
            <p:nvPr/>
          </p:nvCxnSpPr>
          <p:spPr bwMode="auto">
            <a:xfrm flipH="1">
              <a:off x="4604" y="2061"/>
              <a:ext cx="253" cy="34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2" name="AutoShape 19"/>
            <p:cNvCxnSpPr>
              <a:cxnSpLocks noChangeShapeType="1"/>
              <a:stCxn id="20489" idx="2"/>
              <a:endCxn id="20495" idx="0"/>
            </p:cNvCxnSpPr>
            <p:nvPr/>
          </p:nvCxnSpPr>
          <p:spPr bwMode="auto">
            <a:xfrm>
              <a:off x="3487" y="2061"/>
              <a:ext cx="249" cy="34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3" name="AutoShape 20"/>
            <p:cNvCxnSpPr>
              <a:cxnSpLocks noChangeShapeType="1"/>
              <a:stCxn id="20489" idx="2"/>
              <a:endCxn id="20494" idx="0"/>
            </p:cNvCxnSpPr>
            <p:nvPr/>
          </p:nvCxnSpPr>
          <p:spPr bwMode="auto">
            <a:xfrm flipH="1">
              <a:off x="3235" y="2061"/>
              <a:ext cx="253" cy="34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03" name="AutoShape 21"/>
            <p:cNvSpPr>
              <a:spLocks noChangeAspect="1" noChangeArrowheads="1"/>
            </p:cNvSpPr>
            <p:nvPr/>
          </p:nvSpPr>
          <p:spPr bwMode="auto">
            <a:xfrm>
              <a:off x="3289" y="2986"/>
              <a:ext cx="164" cy="2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I</a:t>
              </a:r>
            </a:p>
          </p:txBody>
        </p:sp>
        <p:sp>
          <p:nvSpPr>
            <p:cNvPr id="20504" name="AutoShape 22"/>
            <p:cNvSpPr>
              <a:spLocks noChangeAspect="1" noChangeArrowheads="1"/>
            </p:cNvSpPr>
            <p:nvPr/>
          </p:nvSpPr>
          <p:spPr bwMode="auto">
            <a:xfrm>
              <a:off x="3655" y="2986"/>
              <a:ext cx="175" cy="2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J</a:t>
              </a:r>
            </a:p>
          </p:txBody>
        </p:sp>
        <p:cxnSp>
          <p:nvCxnSpPr>
            <p:cNvPr id="6166" name="AutoShape 23"/>
            <p:cNvCxnSpPr>
              <a:cxnSpLocks noChangeShapeType="1"/>
              <a:stCxn id="20495" idx="2"/>
              <a:endCxn id="20504" idx="0"/>
            </p:cNvCxnSpPr>
            <p:nvPr/>
          </p:nvCxnSpPr>
          <p:spPr bwMode="auto">
            <a:xfrm>
              <a:off x="3736" y="2637"/>
              <a:ext cx="6" cy="34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7" name="AutoShape 24"/>
            <p:cNvCxnSpPr>
              <a:cxnSpLocks noChangeShapeType="1"/>
              <a:stCxn id="20495" idx="2"/>
              <a:endCxn id="20503" idx="0"/>
            </p:cNvCxnSpPr>
            <p:nvPr/>
          </p:nvCxnSpPr>
          <p:spPr bwMode="auto">
            <a:xfrm flipH="1">
              <a:off x="3371" y="2637"/>
              <a:ext cx="365" cy="34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07" name="AutoShape 25"/>
            <p:cNvSpPr>
              <a:spLocks noChangeAspect="1" noChangeArrowheads="1"/>
            </p:cNvSpPr>
            <p:nvPr/>
          </p:nvSpPr>
          <p:spPr bwMode="auto">
            <a:xfrm>
              <a:off x="4026" y="2984"/>
              <a:ext cx="204" cy="2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K</a:t>
              </a:r>
            </a:p>
          </p:txBody>
        </p:sp>
        <p:cxnSp>
          <p:nvCxnSpPr>
            <p:cNvPr id="6169" name="AutoShape 26"/>
            <p:cNvCxnSpPr>
              <a:cxnSpLocks noChangeShapeType="1"/>
              <a:stCxn id="20495" idx="2"/>
              <a:endCxn id="20507" idx="0"/>
            </p:cNvCxnSpPr>
            <p:nvPr/>
          </p:nvCxnSpPr>
          <p:spPr bwMode="auto">
            <a:xfrm>
              <a:off x="3736" y="2637"/>
              <a:ext cx="391" cy="34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" name="Oval 2"/>
          <p:cNvSpPr/>
          <p:nvPr/>
        </p:nvSpPr>
        <p:spPr>
          <a:xfrm>
            <a:off x="6604001" y="1676400"/>
            <a:ext cx="582612" cy="685800"/>
          </a:xfrm>
          <a:prstGeom prst="ellipse">
            <a:avLst/>
          </a:prstGeom>
          <a:solidFill>
            <a:schemeClr val="accent2">
              <a:alpha val="1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896644" y="3503613"/>
            <a:ext cx="582612" cy="685800"/>
          </a:xfrm>
          <a:prstGeom prst="ellipse">
            <a:avLst/>
          </a:prstGeom>
          <a:solidFill>
            <a:schemeClr val="accent2">
              <a:alpha val="1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691982" y="3503613"/>
            <a:ext cx="582612" cy="685800"/>
          </a:xfrm>
          <a:prstGeom prst="ellipse">
            <a:avLst/>
          </a:prstGeom>
          <a:solidFill>
            <a:schemeClr val="accent2">
              <a:alpha val="1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314282" y="4424363"/>
            <a:ext cx="582612" cy="685800"/>
          </a:xfrm>
          <a:prstGeom prst="ellipse">
            <a:avLst/>
          </a:prstGeom>
          <a:solidFill>
            <a:schemeClr val="accent2">
              <a:alpha val="1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9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Exercise: Trees</a:t>
            </a:r>
          </a:p>
        </p:txBody>
      </p:sp>
      <p:sp>
        <p:nvSpPr>
          <p:cNvPr id="6147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42131" y="2153324"/>
            <a:ext cx="455295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2000" dirty="0" smtClean="0"/>
              <a:t>Answer the following questions about the tree shown on the right: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/>
              <a:t>What is the size of the tree to the right?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/>
              <a:t>What nodes are leaves?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/>
              <a:t>What node is the root?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/>
              <a:t>What nodes are internal nodes?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/>
              <a:t>List the ancestors of node F.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/>
              <a:t>List the descendants of node B.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/>
              <a:t>What is the depth of A?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/>
              <a:t>What is the height of the tree?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/>
              <a:t>How many leaves does a tree with exactly 1 node have?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800" dirty="0" smtClean="0"/>
          </a:p>
        </p:txBody>
      </p:sp>
      <p:grpSp>
        <p:nvGrpSpPr>
          <p:cNvPr id="6148" name="Group 5"/>
          <p:cNvGrpSpPr>
            <a:grpSpLocks/>
          </p:cNvGrpSpPr>
          <p:nvPr/>
        </p:nvGrpSpPr>
        <p:grpSpPr bwMode="auto">
          <a:xfrm>
            <a:off x="5029200" y="1835150"/>
            <a:ext cx="3697288" cy="3116263"/>
            <a:chOff x="3135" y="1253"/>
            <a:chExt cx="2329" cy="1963"/>
          </a:xfrm>
        </p:grpSpPr>
        <p:sp>
          <p:nvSpPr>
            <p:cNvPr id="20488" name="AutoShape 6"/>
            <p:cNvSpPr>
              <a:spLocks noChangeAspect="1" noChangeArrowheads="1"/>
            </p:cNvSpPr>
            <p:nvPr/>
          </p:nvSpPr>
          <p:spPr bwMode="auto">
            <a:xfrm>
              <a:off x="4216" y="1253"/>
              <a:ext cx="211" cy="2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A</a:t>
              </a:r>
            </a:p>
          </p:txBody>
        </p:sp>
        <p:sp>
          <p:nvSpPr>
            <p:cNvPr id="20489" name="AutoShape 7"/>
            <p:cNvSpPr>
              <a:spLocks noChangeAspect="1" noChangeArrowheads="1"/>
            </p:cNvSpPr>
            <p:nvPr/>
          </p:nvSpPr>
          <p:spPr bwMode="auto">
            <a:xfrm>
              <a:off x="3384" y="1829"/>
              <a:ext cx="207" cy="2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B</a:t>
              </a:r>
            </a:p>
          </p:txBody>
        </p:sp>
        <p:sp>
          <p:nvSpPr>
            <p:cNvPr id="20490" name="AutoShape 8"/>
            <p:cNvSpPr>
              <a:spLocks noChangeAspect="1" noChangeArrowheads="1"/>
            </p:cNvSpPr>
            <p:nvPr/>
          </p:nvSpPr>
          <p:spPr bwMode="auto">
            <a:xfrm>
              <a:off x="5247" y="1828"/>
              <a:ext cx="217" cy="23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D</a:t>
              </a:r>
            </a:p>
          </p:txBody>
        </p:sp>
        <p:sp>
          <p:nvSpPr>
            <p:cNvPr id="20491" name="AutoShape 9"/>
            <p:cNvSpPr>
              <a:spLocks noChangeAspect="1" noChangeArrowheads="1"/>
            </p:cNvSpPr>
            <p:nvPr/>
          </p:nvSpPr>
          <p:spPr bwMode="auto">
            <a:xfrm>
              <a:off x="4754" y="1829"/>
              <a:ext cx="205" cy="2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C</a:t>
              </a:r>
            </a:p>
          </p:txBody>
        </p:sp>
        <p:sp>
          <p:nvSpPr>
            <p:cNvPr id="20492" name="AutoShape 10"/>
            <p:cNvSpPr>
              <a:spLocks noChangeAspect="1" noChangeArrowheads="1"/>
            </p:cNvSpPr>
            <p:nvPr/>
          </p:nvSpPr>
          <p:spPr bwMode="auto">
            <a:xfrm>
              <a:off x="4494" y="2404"/>
              <a:ext cx="219" cy="23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G</a:t>
              </a:r>
            </a:p>
          </p:txBody>
        </p:sp>
        <p:sp>
          <p:nvSpPr>
            <p:cNvPr id="20493" name="AutoShape 11"/>
            <p:cNvSpPr>
              <a:spLocks noChangeAspect="1" noChangeArrowheads="1"/>
            </p:cNvSpPr>
            <p:nvPr/>
          </p:nvSpPr>
          <p:spPr bwMode="auto">
            <a:xfrm>
              <a:off x="5007" y="2404"/>
              <a:ext cx="218" cy="23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H</a:t>
              </a:r>
            </a:p>
          </p:txBody>
        </p:sp>
        <p:sp>
          <p:nvSpPr>
            <p:cNvPr id="20494" name="AutoShape 12"/>
            <p:cNvSpPr>
              <a:spLocks noChangeAspect="1" noChangeArrowheads="1"/>
            </p:cNvSpPr>
            <p:nvPr/>
          </p:nvSpPr>
          <p:spPr bwMode="auto">
            <a:xfrm>
              <a:off x="3135" y="2404"/>
              <a:ext cx="199" cy="2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E</a:t>
              </a:r>
            </a:p>
          </p:txBody>
        </p:sp>
        <p:sp>
          <p:nvSpPr>
            <p:cNvPr id="20495" name="AutoShape 13"/>
            <p:cNvSpPr>
              <a:spLocks noChangeAspect="1" noChangeArrowheads="1"/>
            </p:cNvSpPr>
            <p:nvPr/>
          </p:nvSpPr>
          <p:spPr bwMode="auto">
            <a:xfrm>
              <a:off x="3639" y="2405"/>
              <a:ext cx="195" cy="2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F</a:t>
              </a:r>
            </a:p>
          </p:txBody>
        </p:sp>
        <p:cxnSp>
          <p:nvCxnSpPr>
            <p:cNvPr id="6157" name="AutoShape 14"/>
            <p:cNvCxnSpPr>
              <a:cxnSpLocks noChangeShapeType="1"/>
              <a:stCxn id="20488" idx="2"/>
              <a:endCxn id="20489" idx="0"/>
            </p:cNvCxnSpPr>
            <p:nvPr/>
          </p:nvCxnSpPr>
          <p:spPr bwMode="auto">
            <a:xfrm flipH="1">
              <a:off x="3487" y="1485"/>
              <a:ext cx="834" cy="34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58" name="AutoShape 15"/>
            <p:cNvCxnSpPr>
              <a:cxnSpLocks noChangeShapeType="1"/>
              <a:stCxn id="20488" idx="2"/>
              <a:endCxn id="20491" idx="0"/>
            </p:cNvCxnSpPr>
            <p:nvPr/>
          </p:nvCxnSpPr>
          <p:spPr bwMode="auto">
            <a:xfrm>
              <a:off x="4322" y="1485"/>
              <a:ext cx="535" cy="34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59" name="AutoShape 16"/>
            <p:cNvCxnSpPr>
              <a:cxnSpLocks noChangeShapeType="1"/>
              <a:stCxn id="20488" idx="2"/>
              <a:endCxn id="20490" idx="0"/>
            </p:cNvCxnSpPr>
            <p:nvPr/>
          </p:nvCxnSpPr>
          <p:spPr bwMode="auto">
            <a:xfrm>
              <a:off x="4322" y="1485"/>
              <a:ext cx="1034" cy="34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0" name="AutoShape 17"/>
            <p:cNvCxnSpPr>
              <a:cxnSpLocks noChangeShapeType="1"/>
              <a:stCxn id="20491" idx="2"/>
              <a:endCxn id="20493" idx="0"/>
            </p:cNvCxnSpPr>
            <p:nvPr/>
          </p:nvCxnSpPr>
          <p:spPr bwMode="auto">
            <a:xfrm>
              <a:off x="4856" y="2061"/>
              <a:ext cx="260" cy="34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1" name="AutoShape 18"/>
            <p:cNvCxnSpPr>
              <a:cxnSpLocks noChangeShapeType="1"/>
              <a:stCxn id="20491" idx="2"/>
              <a:endCxn id="20492" idx="0"/>
            </p:cNvCxnSpPr>
            <p:nvPr/>
          </p:nvCxnSpPr>
          <p:spPr bwMode="auto">
            <a:xfrm flipH="1">
              <a:off x="4604" y="2061"/>
              <a:ext cx="253" cy="34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2" name="AutoShape 19"/>
            <p:cNvCxnSpPr>
              <a:cxnSpLocks noChangeShapeType="1"/>
              <a:stCxn id="20489" idx="2"/>
              <a:endCxn id="20495" idx="0"/>
            </p:cNvCxnSpPr>
            <p:nvPr/>
          </p:nvCxnSpPr>
          <p:spPr bwMode="auto">
            <a:xfrm>
              <a:off x="3487" y="2061"/>
              <a:ext cx="249" cy="34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3" name="AutoShape 20"/>
            <p:cNvCxnSpPr>
              <a:cxnSpLocks noChangeShapeType="1"/>
              <a:stCxn id="20489" idx="2"/>
              <a:endCxn id="20494" idx="0"/>
            </p:cNvCxnSpPr>
            <p:nvPr/>
          </p:nvCxnSpPr>
          <p:spPr bwMode="auto">
            <a:xfrm flipH="1">
              <a:off x="3235" y="2061"/>
              <a:ext cx="253" cy="34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03" name="AutoShape 21"/>
            <p:cNvSpPr>
              <a:spLocks noChangeAspect="1" noChangeArrowheads="1"/>
            </p:cNvSpPr>
            <p:nvPr/>
          </p:nvSpPr>
          <p:spPr bwMode="auto">
            <a:xfrm>
              <a:off x="3289" y="2986"/>
              <a:ext cx="164" cy="2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I</a:t>
              </a:r>
            </a:p>
          </p:txBody>
        </p:sp>
        <p:sp>
          <p:nvSpPr>
            <p:cNvPr id="20504" name="AutoShape 22"/>
            <p:cNvSpPr>
              <a:spLocks noChangeAspect="1" noChangeArrowheads="1"/>
            </p:cNvSpPr>
            <p:nvPr/>
          </p:nvSpPr>
          <p:spPr bwMode="auto">
            <a:xfrm>
              <a:off x="3655" y="2986"/>
              <a:ext cx="175" cy="2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J</a:t>
              </a:r>
            </a:p>
          </p:txBody>
        </p:sp>
        <p:cxnSp>
          <p:nvCxnSpPr>
            <p:cNvPr id="6166" name="AutoShape 23"/>
            <p:cNvCxnSpPr>
              <a:cxnSpLocks noChangeShapeType="1"/>
              <a:stCxn id="20495" idx="2"/>
              <a:endCxn id="20504" idx="0"/>
            </p:cNvCxnSpPr>
            <p:nvPr/>
          </p:nvCxnSpPr>
          <p:spPr bwMode="auto">
            <a:xfrm>
              <a:off x="3736" y="2637"/>
              <a:ext cx="6" cy="34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7" name="AutoShape 24"/>
            <p:cNvCxnSpPr>
              <a:cxnSpLocks noChangeShapeType="1"/>
              <a:stCxn id="20495" idx="2"/>
              <a:endCxn id="20503" idx="0"/>
            </p:cNvCxnSpPr>
            <p:nvPr/>
          </p:nvCxnSpPr>
          <p:spPr bwMode="auto">
            <a:xfrm flipH="1">
              <a:off x="3371" y="2637"/>
              <a:ext cx="365" cy="34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07" name="AutoShape 25"/>
            <p:cNvSpPr>
              <a:spLocks noChangeAspect="1" noChangeArrowheads="1"/>
            </p:cNvSpPr>
            <p:nvPr/>
          </p:nvSpPr>
          <p:spPr bwMode="auto">
            <a:xfrm>
              <a:off x="4026" y="2984"/>
              <a:ext cx="204" cy="2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K</a:t>
              </a:r>
            </a:p>
          </p:txBody>
        </p:sp>
        <p:cxnSp>
          <p:nvCxnSpPr>
            <p:cNvPr id="6169" name="AutoShape 26"/>
            <p:cNvCxnSpPr>
              <a:cxnSpLocks noChangeShapeType="1"/>
              <a:stCxn id="20495" idx="2"/>
              <a:endCxn id="20507" idx="0"/>
            </p:cNvCxnSpPr>
            <p:nvPr/>
          </p:nvCxnSpPr>
          <p:spPr bwMode="auto">
            <a:xfrm>
              <a:off x="3736" y="2637"/>
              <a:ext cx="391" cy="34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TextBox 1"/>
          <p:cNvSpPr txBox="1"/>
          <p:nvPr/>
        </p:nvSpPr>
        <p:spPr>
          <a:xfrm>
            <a:off x="641690" y="1146412"/>
            <a:ext cx="61268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Take 5 minutes (or less) to answer the following.</a:t>
            </a:r>
          </a:p>
          <a:p>
            <a:r>
              <a:rPr lang="en-US" b="1" i="1" dirty="0" smtClean="0"/>
              <a:t>You will be randomly selected to share your answers shortly.</a:t>
            </a:r>
          </a:p>
          <a:p>
            <a:r>
              <a:rPr lang="en-US" b="1" i="1" dirty="0" smtClean="0"/>
              <a:t>Be prepared.</a:t>
            </a:r>
            <a:endParaRPr lang="en-US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481479" y="5740864"/>
            <a:ext cx="47051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Recall Definitions: 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Leaf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dirty="0" smtClean="0"/>
              <a:t>: </a:t>
            </a:r>
            <a:r>
              <a:rPr lang="en-US" altLang="en-US" dirty="0"/>
              <a:t>node without children </a:t>
            </a:r>
            <a:endParaRPr lang="en-US" altLang="en-US" dirty="0" smtClean="0"/>
          </a:p>
          <a:p>
            <a:r>
              <a:rPr lang="en-US" altLang="en-US" b="1" dirty="0" smtClean="0">
                <a:solidFill>
                  <a:schemeClr val="accent6">
                    <a:lumMod val="75000"/>
                  </a:schemeClr>
                </a:solidFill>
              </a:rPr>
              <a:t>        Internal 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node</a:t>
            </a:r>
            <a:r>
              <a:rPr lang="en-US" altLang="en-US" dirty="0"/>
              <a:t>: node with at least one child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366" y="4171264"/>
            <a:ext cx="1892765" cy="189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87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Mystery</a:t>
            </a:r>
            <a:endParaRPr lang="en-US" dirty="0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428357"/>
            <a:ext cx="140775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But </a:t>
            </a:r>
            <a:r>
              <a:rPr lang="en-US" sz="2400" b="1" dirty="0" smtClean="0"/>
              <a:t>how?</a:t>
            </a:r>
          </a:p>
        </p:txBody>
      </p:sp>
      <p:cxnSp>
        <p:nvCxnSpPr>
          <p:cNvPr id="6" name="AutoShape 4"/>
          <p:cNvCxnSpPr>
            <a:cxnSpLocks noChangeShapeType="1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6"/>
          <p:cNvCxnSpPr>
            <a:cxnSpLocks noChangeShapeType="1"/>
            <a:stCxn id="10" idx="0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8"/>
          <p:cNvCxnSpPr>
            <a:cxnSpLocks noChangeShapeType="1"/>
            <a:endCxn id="11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  A  B  C  G  H  P  Q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3" name="AutoShape 31"/>
          <p:cNvCxnSpPr>
            <a:cxnSpLocks noChangeShapeType="1"/>
            <a:endCxn id="12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32"/>
          <p:cNvCxnSpPr>
            <a:cxnSpLocks noChangeShapeType="1"/>
            <a:endCxn id="12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Q  A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 A  B  H  Q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7" name="AutoShape 7"/>
          <p:cNvCxnSpPr>
            <a:cxnSpLocks noChangeShapeType="1"/>
            <a:stCxn id="19" idx="0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9"/>
          <p:cNvCxnSpPr>
            <a:cxnSpLocks noChangeShapeType="1"/>
            <a:endCxn id="20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G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 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2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C  G  P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3" name="AutoShape 15"/>
          <p:cNvSpPr>
            <a:spLocks noChangeArrowheads="1"/>
          </p:cNvSpPr>
          <p:nvPr/>
        </p:nvSpPr>
        <p:spPr bwMode="auto">
          <a:xfrm>
            <a:off x="7243762" y="4241910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A 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  A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  Q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24" name="AutoShape 24"/>
          <p:cNvCxnSpPr>
            <a:cxnSpLocks noChangeShapeType="1"/>
          </p:cNvCxnSpPr>
          <p:nvPr/>
        </p:nvCxnSpPr>
        <p:spPr bwMode="auto">
          <a:xfrm flipV="1">
            <a:off x="58562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25"/>
          <p:cNvCxnSpPr>
            <a:cxnSpLocks noChangeShapeType="1"/>
            <a:stCxn id="23" idx="0"/>
          </p:cNvCxnSpPr>
          <p:nvPr/>
        </p:nvCxnSpPr>
        <p:spPr bwMode="auto">
          <a:xfrm flipH="1" flipV="1">
            <a:off x="6924674" y="3652947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AutoShape 26"/>
          <p:cNvCxnSpPr>
            <a:cxnSpLocks noChangeShapeType="1"/>
          </p:cNvCxnSpPr>
          <p:nvPr/>
        </p:nvCxnSpPr>
        <p:spPr bwMode="auto">
          <a:xfrm flipV="1">
            <a:off x="53895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28"/>
          <p:cNvCxnSpPr>
            <a:cxnSpLocks noChangeShapeType="1"/>
          </p:cNvCxnSpPr>
          <p:nvPr/>
        </p:nvCxnSpPr>
        <p:spPr bwMode="auto">
          <a:xfrm>
            <a:off x="5856287" y="4678472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AutoShape 20"/>
          <p:cNvSpPr>
            <a:spLocks noChangeArrowheads="1"/>
          </p:cNvSpPr>
          <p:nvPr/>
        </p:nvSpPr>
        <p:spPr bwMode="auto">
          <a:xfrm>
            <a:off x="50291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9" name="AutoShape 21"/>
          <p:cNvSpPr>
            <a:spLocks noChangeArrowheads="1"/>
          </p:cNvSpPr>
          <p:nvPr/>
        </p:nvSpPr>
        <p:spPr bwMode="auto">
          <a:xfrm>
            <a:off x="6016624" y="5267435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H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H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71580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2" name="AutoShape 27"/>
          <p:cNvCxnSpPr>
            <a:cxnSpLocks noChangeShapeType="1"/>
            <a:stCxn id="31" idx="0"/>
          </p:cNvCxnSpPr>
          <p:nvPr/>
        </p:nvCxnSpPr>
        <p:spPr bwMode="auto">
          <a:xfrm flipV="1">
            <a:off x="7512049" y="4678472"/>
            <a:ext cx="4794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AutoShape 29"/>
          <p:cNvCxnSpPr>
            <a:cxnSpLocks noChangeShapeType="1"/>
          </p:cNvCxnSpPr>
          <p:nvPr/>
        </p:nvCxnSpPr>
        <p:spPr bwMode="auto">
          <a:xfrm>
            <a:off x="7991474" y="4678472"/>
            <a:ext cx="5048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AutoShape 14"/>
          <p:cNvSpPr>
            <a:spLocks noChangeArrowheads="1"/>
          </p:cNvSpPr>
          <p:nvPr/>
        </p:nvSpPr>
        <p:spPr bwMode="auto">
          <a:xfrm>
            <a:off x="5029199" y="4241910"/>
            <a:ext cx="1681163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H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6" name="AutoShape 23"/>
          <p:cNvSpPr>
            <a:spLocks noChangeArrowheads="1"/>
          </p:cNvSpPr>
          <p:nvPr/>
        </p:nvSpPr>
        <p:spPr bwMode="auto">
          <a:xfrm>
            <a:off x="81518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A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49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Tree ADT</a:t>
            </a:r>
          </a:p>
        </p:txBody>
      </p:sp>
      <p:sp>
        <p:nvSpPr>
          <p:cNvPr id="71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3733800" cy="4114800"/>
          </a:xfrm>
        </p:spPr>
        <p:txBody>
          <a:bodyPr/>
          <a:lstStyle/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We use positions to abstract nodes</a:t>
            </a:r>
          </a:p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Generic methods:</a:t>
            </a:r>
          </a:p>
          <a:p>
            <a:pPr lvl="1" eaLnBrk="1" hangingPunct="1">
              <a:buFont typeface="Times" charset="0"/>
              <a:buChar char="•"/>
            </a:pPr>
            <a:r>
              <a:rPr lang="en-US" altLang="en-US" sz="1800" smtClean="0"/>
              <a:t>integer </a:t>
            </a:r>
            <a:r>
              <a:rPr lang="en-US" altLang="en-US" sz="1800" smtClean="0">
                <a:solidFill>
                  <a:srgbClr val="FF0000"/>
                </a:solidFill>
              </a:rPr>
              <a:t>size()</a:t>
            </a:r>
          </a:p>
          <a:p>
            <a:pPr lvl="1" eaLnBrk="1" hangingPunct="1">
              <a:buFont typeface="Times" charset="0"/>
              <a:buChar char="•"/>
            </a:pPr>
            <a:r>
              <a:rPr lang="en-US" altLang="en-US" sz="1800" smtClean="0"/>
              <a:t>boolean </a:t>
            </a:r>
            <a:r>
              <a:rPr lang="en-US" altLang="en-US" sz="1800" smtClean="0">
                <a:solidFill>
                  <a:srgbClr val="FF0000"/>
                </a:solidFill>
              </a:rPr>
              <a:t>isEmpty()</a:t>
            </a:r>
          </a:p>
          <a:p>
            <a:pPr lvl="1" eaLnBrk="1" hangingPunct="1">
              <a:buFont typeface="Times" charset="0"/>
              <a:buChar char="•"/>
            </a:pPr>
            <a:r>
              <a:rPr lang="en-US" altLang="en-US" sz="1800" smtClean="0"/>
              <a:t>objectIterator </a:t>
            </a:r>
            <a:r>
              <a:rPr lang="en-US" altLang="en-US" sz="1800" smtClean="0">
                <a:solidFill>
                  <a:srgbClr val="FF0000"/>
                </a:solidFill>
              </a:rPr>
              <a:t>elements()</a:t>
            </a:r>
          </a:p>
          <a:p>
            <a:pPr lvl="1" eaLnBrk="1" hangingPunct="1">
              <a:buFont typeface="Times" charset="0"/>
              <a:buChar char="•"/>
            </a:pPr>
            <a:r>
              <a:rPr lang="en-US" altLang="en-US" sz="1800" smtClean="0"/>
              <a:t>positionIterator </a:t>
            </a:r>
            <a:r>
              <a:rPr lang="en-US" altLang="en-US" sz="1800" smtClean="0">
                <a:solidFill>
                  <a:srgbClr val="FF0000"/>
                </a:solidFill>
              </a:rPr>
              <a:t>positions()</a:t>
            </a:r>
          </a:p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Accessor methods:</a:t>
            </a:r>
          </a:p>
          <a:p>
            <a:pPr lvl="1" eaLnBrk="1" hangingPunct="1">
              <a:buFont typeface="Times" charset="0"/>
              <a:buChar char="•"/>
            </a:pPr>
            <a:r>
              <a:rPr lang="en-US" altLang="en-US" sz="1800" smtClean="0"/>
              <a:t>position </a:t>
            </a:r>
            <a:r>
              <a:rPr lang="en-US" altLang="en-US" sz="1800" smtClean="0">
                <a:solidFill>
                  <a:srgbClr val="FF0000"/>
                </a:solidFill>
              </a:rPr>
              <a:t>root()</a:t>
            </a:r>
          </a:p>
          <a:p>
            <a:pPr lvl="1" eaLnBrk="1" hangingPunct="1">
              <a:buFont typeface="Times" charset="0"/>
              <a:buChar char="•"/>
            </a:pPr>
            <a:r>
              <a:rPr lang="en-US" altLang="en-US" sz="1800" smtClean="0"/>
              <a:t>position </a:t>
            </a:r>
            <a:r>
              <a:rPr lang="en-US" altLang="en-US" sz="1800" smtClean="0">
                <a:solidFill>
                  <a:srgbClr val="FF0000"/>
                </a:solidFill>
              </a:rPr>
              <a:t>parent(p)</a:t>
            </a:r>
          </a:p>
          <a:p>
            <a:pPr lvl="1" eaLnBrk="1" hangingPunct="1">
              <a:buFont typeface="Times" charset="0"/>
              <a:buChar char="•"/>
            </a:pPr>
            <a:r>
              <a:rPr lang="en-US" altLang="en-US" sz="1800" smtClean="0"/>
              <a:t>positionIterator </a:t>
            </a:r>
            <a:r>
              <a:rPr lang="en-US" altLang="en-US" sz="1800" smtClean="0">
                <a:solidFill>
                  <a:srgbClr val="FF0000"/>
                </a:solidFill>
              </a:rPr>
              <a:t>children(p)</a:t>
            </a:r>
          </a:p>
        </p:txBody>
      </p:sp>
      <p:sp>
        <p:nvSpPr>
          <p:cNvPr id="7172" name="Rectangle 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4800600" y="1524000"/>
            <a:ext cx="3733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Times" charset="0"/>
              <a:buChar char="•"/>
            </a:pPr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Query methods: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Times" charset="0"/>
              <a:buChar char="•"/>
            </a:pPr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boolean </a:t>
            </a:r>
            <a:r>
              <a:rPr lang="en-US" altLang="en-US">
                <a:solidFill>
                  <a:srgbClr val="FF0000"/>
                </a:solidFill>
                <a:latin typeface="Calibri" pitchFamily="34" charset="0"/>
              </a:rPr>
              <a:t>isInternal(p)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Times" charset="0"/>
              <a:buChar char="•"/>
            </a:pPr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boolean </a:t>
            </a:r>
            <a:r>
              <a:rPr lang="en-US" altLang="en-US">
                <a:solidFill>
                  <a:srgbClr val="FF0000"/>
                </a:solidFill>
                <a:latin typeface="Calibri" pitchFamily="34" charset="0"/>
              </a:rPr>
              <a:t>isLeaf (p)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Times" charset="0"/>
              <a:buChar char="•"/>
            </a:pPr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boolean </a:t>
            </a:r>
            <a:r>
              <a:rPr lang="en-US" altLang="en-US">
                <a:solidFill>
                  <a:srgbClr val="FF0000"/>
                </a:solidFill>
                <a:latin typeface="Calibri" pitchFamily="34" charset="0"/>
              </a:rPr>
              <a:t>isRoot(p)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Times" charset="0"/>
              <a:buChar char="•"/>
            </a:pPr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Update methods: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Times" charset="0"/>
              <a:buChar char="•"/>
            </a:pPr>
            <a:r>
              <a:rPr lang="en-US" altLang="en-US">
                <a:solidFill>
                  <a:srgbClr val="FF0000"/>
                </a:solidFill>
                <a:latin typeface="Calibri" pitchFamily="34" charset="0"/>
              </a:rPr>
              <a:t>swapElements(p, q)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Times" charset="0"/>
              <a:buChar char="•"/>
            </a:pPr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object </a:t>
            </a:r>
            <a:r>
              <a:rPr lang="en-US" altLang="en-US">
                <a:solidFill>
                  <a:srgbClr val="FF0000"/>
                </a:solidFill>
                <a:latin typeface="Calibri" pitchFamily="34" charset="0"/>
              </a:rPr>
              <a:t>replaceElement(p, o)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Times" charset="0"/>
              <a:buChar char="•"/>
            </a:pPr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Additional update methods may be defined by data structures implementing the Tree ADT</a:t>
            </a:r>
          </a:p>
        </p:txBody>
      </p:sp>
      <p:sp>
        <p:nvSpPr>
          <p:cNvPr id="5" name="TextBox 4"/>
          <p:cNvSpPr txBox="1"/>
          <p:nvPr/>
        </p:nvSpPr>
        <p:spPr>
          <a:xfrm rot="21407097">
            <a:off x="395931" y="410915"/>
            <a:ext cx="1864613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Context and relation</a:t>
            </a:r>
          </a:p>
          <a:p>
            <a:r>
              <a:rPr lang="en-US" sz="1600" dirty="0" smtClean="0"/>
              <a:t>to other ADTs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7829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10"/>
          <p:cNvGrpSpPr>
            <a:grpSpLocks/>
          </p:cNvGrpSpPr>
          <p:nvPr/>
        </p:nvGrpSpPr>
        <p:grpSpPr bwMode="auto">
          <a:xfrm>
            <a:off x="5427663" y="1714500"/>
            <a:ext cx="1028700" cy="342900"/>
            <a:chOff x="2232" y="2244"/>
            <a:chExt cx="648" cy="216"/>
          </a:xfrm>
        </p:grpSpPr>
        <p:sp>
          <p:nvSpPr>
            <p:cNvPr id="8264" name="Rectangle 76"/>
            <p:cNvSpPr>
              <a:spLocks noChangeArrowheads="1"/>
            </p:cNvSpPr>
            <p:nvPr/>
          </p:nvSpPr>
          <p:spPr bwMode="auto">
            <a:xfrm>
              <a:off x="2232" y="2244"/>
              <a:ext cx="216" cy="21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2D2DB9"/>
                </a:solidFill>
                <a:latin typeface="Calibri" pitchFamily="34" charset="0"/>
              </a:endParaRPr>
            </a:p>
          </p:txBody>
        </p:sp>
        <p:sp>
          <p:nvSpPr>
            <p:cNvPr id="8265" name="Rectangle 77"/>
            <p:cNvSpPr>
              <a:spLocks noChangeArrowheads="1"/>
            </p:cNvSpPr>
            <p:nvPr/>
          </p:nvSpPr>
          <p:spPr bwMode="auto">
            <a:xfrm>
              <a:off x="2664" y="2244"/>
              <a:ext cx="216" cy="21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2D2DB9"/>
                </a:solidFill>
                <a:latin typeface="Calibri" pitchFamily="34" charset="0"/>
              </a:endParaRPr>
            </a:p>
          </p:txBody>
        </p:sp>
        <p:sp>
          <p:nvSpPr>
            <p:cNvPr id="8266" name="Rectangle 109"/>
            <p:cNvSpPr>
              <a:spLocks noChangeArrowheads="1"/>
            </p:cNvSpPr>
            <p:nvPr/>
          </p:nvSpPr>
          <p:spPr bwMode="auto">
            <a:xfrm>
              <a:off x="2448" y="2244"/>
              <a:ext cx="216" cy="21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  <a:sym typeface="Symbol" charset="2"/>
                </a:rPr>
                <a:t></a:t>
              </a:r>
            </a:p>
          </p:txBody>
        </p:sp>
      </p:grp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A Linked Structure for General Trees</a:t>
            </a:r>
          </a:p>
        </p:txBody>
      </p:sp>
      <p:sp>
        <p:nvSpPr>
          <p:cNvPr id="3482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3200400" cy="21336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Times" charset="0"/>
              <a:buChar char="•"/>
              <a:defRPr/>
            </a:pPr>
            <a:r>
              <a:rPr lang="en-US" sz="1800" smtClean="0"/>
              <a:t>A node is represented by an object storing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Times" charset="0"/>
              <a:buChar char="•"/>
              <a:defRPr/>
            </a:pPr>
            <a:r>
              <a:rPr lang="en-US" sz="1600" smtClean="0"/>
              <a:t>Element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Times" charset="0"/>
              <a:buChar char="•"/>
              <a:defRPr/>
            </a:pPr>
            <a:r>
              <a:rPr lang="en-US" sz="1600" smtClean="0"/>
              <a:t>Parent node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Times" charset="0"/>
              <a:buChar char="•"/>
              <a:defRPr/>
            </a:pPr>
            <a:r>
              <a:rPr lang="en-US" sz="1600" smtClean="0"/>
              <a:t>Sequence of children nodes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Times" charset="0"/>
              <a:buChar char="•"/>
              <a:defRPr/>
            </a:pPr>
            <a:r>
              <a:rPr lang="en-US" sz="1800" smtClean="0"/>
              <a:t>Node objects implement the Position ADT</a:t>
            </a:r>
          </a:p>
        </p:txBody>
      </p:sp>
      <p:sp>
        <p:nvSpPr>
          <p:cNvPr id="8197" name="AutoShape 53"/>
          <p:cNvSpPr>
            <a:spLocks noChangeArrowheads="1"/>
          </p:cNvSpPr>
          <p:nvPr/>
        </p:nvSpPr>
        <p:spPr bwMode="auto">
          <a:xfrm>
            <a:off x="6705600" y="1676400"/>
            <a:ext cx="1371600" cy="415925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cxnSp>
        <p:nvCxnSpPr>
          <p:cNvPr id="8198" name="AutoShape 54"/>
          <p:cNvCxnSpPr>
            <a:cxnSpLocks noChangeShapeType="1"/>
            <a:stCxn id="8201" idx="2"/>
            <a:endCxn id="8199" idx="6"/>
          </p:cNvCxnSpPr>
          <p:nvPr/>
        </p:nvCxnSpPr>
        <p:spPr bwMode="auto">
          <a:xfrm flipH="1">
            <a:off x="7097713" y="1881188"/>
            <a:ext cx="6064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99" name="Oval 55"/>
          <p:cNvSpPr>
            <a:spLocks noChangeArrowheads="1"/>
          </p:cNvSpPr>
          <p:nvPr/>
        </p:nvSpPr>
        <p:spPr bwMode="auto">
          <a:xfrm>
            <a:off x="6777038" y="1725613"/>
            <a:ext cx="312737" cy="3111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8200" name="Oval 56"/>
          <p:cNvSpPr>
            <a:spLocks noChangeArrowheads="1"/>
          </p:cNvSpPr>
          <p:nvPr/>
        </p:nvSpPr>
        <p:spPr bwMode="auto">
          <a:xfrm>
            <a:off x="7245350" y="1725613"/>
            <a:ext cx="311150" cy="3111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8201" name="Oval 57"/>
          <p:cNvSpPr>
            <a:spLocks noChangeArrowheads="1"/>
          </p:cNvSpPr>
          <p:nvPr/>
        </p:nvSpPr>
        <p:spPr bwMode="auto">
          <a:xfrm>
            <a:off x="7712075" y="1725613"/>
            <a:ext cx="312738" cy="3111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grpSp>
        <p:nvGrpSpPr>
          <p:cNvPr id="8202" name="Group 86"/>
          <p:cNvGrpSpPr>
            <a:grpSpLocks/>
          </p:cNvGrpSpPr>
          <p:nvPr/>
        </p:nvGrpSpPr>
        <p:grpSpPr bwMode="auto">
          <a:xfrm>
            <a:off x="6726238" y="2890838"/>
            <a:ext cx="914400" cy="498475"/>
            <a:chOff x="4560" y="3216"/>
            <a:chExt cx="576" cy="314"/>
          </a:xfrm>
        </p:grpSpPr>
        <p:sp>
          <p:nvSpPr>
            <p:cNvPr id="8260" name="AutoShape 70"/>
            <p:cNvSpPr>
              <a:spLocks noChangeArrowheads="1"/>
            </p:cNvSpPr>
            <p:nvPr/>
          </p:nvSpPr>
          <p:spPr bwMode="auto">
            <a:xfrm>
              <a:off x="4560" y="3216"/>
              <a:ext cx="576" cy="314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cxnSp>
          <p:nvCxnSpPr>
            <p:cNvPr id="8261" name="AutoShape 71"/>
            <p:cNvCxnSpPr>
              <a:cxnSpLocks noChangeShapeType="1"/>
              <a:stCxn id="8263" idx="2"/>
              <a:endCxn id="8262" idx="6"/>
            </p:cNvCxnSpPr>
            <p:nvPr/>
          </p:nvCxnSpPr>
          <p:spPr bwMode="auto">
            <a:xfrm flipH="1">
              <a:off x="4802" y="3373"/>
              <a:ext cx="86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62" name="Oval 72"/>
            <p:cNvSpPr>
              <a:spLocks noChangeArrowheads="1"/>
            </p:cNvSpPr>
            <p:nvPr/>
          </p:nvSpPr>
          <p:spPr bwMode="auto">
            <a:xfrm>
              <a:off x="4599" y="3275"/>
              <a:ext cx="197" cy="196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8263" name="Oval 73"/>
            <p:cNvSpPr>
              <a:spLocks noChangeArrowheads="1"/>
            </p:cNvSpPr>
            <p:nvPr/>
          </p:nvSpPr>
          <p:spPr bwMode="auto">
            <a:xfrm>
              <a:off x="4894" y="3275"/>
              <a:ext cx="196" cy="196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</p:grpSp>
      <p:sp>
        <p:nvSpPr>
          <p:cNvPr id="8203" name="Text Box 87"/>
          <p:cNvSpPr txBox="1">
            <a:spLocks noChangeArrowheads="1"/>
          </p:cNvSpPr>
          <p:nvPr/>
        </p:nvSpPr>
        <p:spPr bwMode="auto">
          <a:xfrm>
            <a:off x="5451475" y="2149475"/>
            <a:ext cx="33337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B</a:t>
            </a:r>
          </a:p>
        </p:txBody>
      </p:sp>
      <p:sp>
        <p:nvSpPr>
          <p:cNvPr id="8204" name="Oval 100"/>
          <p:cNvSpPr>
            <a:spLocks noChangeArrowheads="1"/>
          </p:cNvSpPr>
          <p:nvPr/>
        </p:nvSpPr>
        <p:spPr bwMode="auto">
          <a:xfrm>
            <a:off x="5619750" y="2108200"/>
            <a:ext cx="76200" cy="76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8205" name="Oval 101"/>
          <p:cNvSpPr>
            <a:spLocks noChangeArrowheads="1"/>
          </p:cNvSpPr>
          <p:nvPr/>
        </p:nvSpPr>
        <p:spPr bwMode="auto">
          <a:xfrm>
            <a:off x="6091238" y="2108200"/>
            <a:ext cx="76200" cy="76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8206" name="Oval 102"/>
          <p:cNvSpPr>
            <a:spLocks noChangeArrowheads="1"/>
          </p:cNvSpPr>
          <p:nvPr/>
        </p:nvSpPr>
        <p:spPr bwMode="auto">
          <a:xfrm>
            <a:off x="6562725" y="2108200"/>
            <a:ext cx="76200" cy="76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8207" name="Rectangle 112"/>
          <p:cNvSpPr>
            <a:spLocks noChangeArrowheads="1"/>
          </p:cNvSpPr>
          <p:nvPr/>
        </p:nvSpPr>
        <p:spPr bwMode="auto">
          <a:xfrm>
            <a:off x="4343400" y="2971800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8223" name="Rectangle 113"/>
          <p:cNvSpPr>
            <a:spLocks noChangeArrowheads="1"/>
          </p:cNvSpPr>
          <p:nvPr/>
        </p:nvSpPr>
        <p:spPr bwMode="auto">
          <a:xfrm>
            <a:off x="5029200" y="2971800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  <a:sym typeface="Symbol" charset="2"/>
              </a:rPr>
              <a:t></a:t>
            </a:r>
          </a:p>
        </p:txBody>
      </p:sp>
      <p:sp>
        <p:nvSpPr>
          <p:cNvPr id="8209" name="Rectangle 114"/>
          <p:cNvSpPr>
            <a:spLocks noChangeArrowheads="1"/>
          </p:cNvSpPr>
          <p:nvPr/>
        </p:nvSpPr>
        <p:spPr bwMode="auto">
          <a:xfrm>
            <a:off x="4686300" y="2971800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8210" name="Rectangle 116"/>
          <p:cNvSpPr>
            <a:spLocks noChangeArrowheads="1"/>
          </p:cNvSpPr>
          <p:nvPr/>
        </p:nvSpPr>
        <p:spPr bwMode="auto">
          <a:xfrm>
            <a:off x="5562600" y="2971800"/>
            <a:ext cx="342900" cy="342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8211" name="Rectangle 117"/>
          <p:cNvSpPr>
            <a:spLocks noChangeArrowheads="1"/>
          </p:cNvSpPr>
          <p:nvPr/>
        </p:nvSpPr>
        <p:spPr bwMode="auto">
          <a:xfrm>
            <a:off x="6248400" y="2971800"/>
            <a:ext cx="342900" cy="342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8212" name="Rectangle 118"/>
          <p:cNvSpPr>
            <a:spLocks noChangeArrowheads="1"/>
          </p:cNvSpPr>
          <p:nvPr/>
        </p:nvSpPr>
        <p:spPr bwMode="auto">
          <a:xfrm>
            <a:off x="5905500" y="2971800"/>
            <a:ext cx="342900" cy="342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8213" name="Rectangle 120"/>
          <p:cNvSpPr>
            <a:spLocks noChangeArrowheads="1"/>
          </p:cNvSpPr>
          <p:nvPr/>
        </p:nvSpPr>
        <p:spPr bwMode="auto">
          <a:xfrm>
            <a:off x="7810500" y="2971800"/>
            <a:ext cx="352425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8229" name="Rectangle 121"/>
          <p:cNvSpPr>
            <a:spLocks noChangeArrowheads="1"/>
          </p:cNvSpPr>
          <p:nvPr/>
        </p:nvSpPr>
        <p:spPr bwMode="auto">
          <a:xfrm>
            <a:off x="8496300" y="2971800"/>
            <a:ext cx="352425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  <a:sym typeface="Symbol" charset="2"/>
              </a:rPr>
              <a:t></a:t>
            </a:r>
          </a:p>
        </p:txBody>
      </p:sp>
      <p:sp>
        <p:nvSpPr>
          <p:cNvPr id="8215" name="Rectangle 122"/>
          <p:cNvSpPr>
            <a:spLocks noChangeArrowheads="1"/>
          </p:cNvSpPr>
          <p:nvPr/>
        </p:nvSpPr>
        <p:spPr bwMode="auto">
          <a:xfrm>
            <a:off x="8153400" y="2971800"/>
            <a:ext cx="352425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8216" name="Text Box 89"/>
          <p:cNvSpPr txBox="1">
            <a:spLocks noChangeArrowheads="1"/>
          </p:cNvSpPr>
          <p:nvPr/>
        </p:nvSpPr>
        <p:spPr bwMode="auto">
          <a:xfrm>
            <a:off x="4343400" y="3429000"/>
            <a:ext cx="3365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8217" name="Text Box 91"/>
          <p:cNvSpPr txBox="1">
            <a:spLocks noChangeArrowheads="1"/>
          </p:cNvSpPr>
          <p:nvPr/>
        </p:nvSpPr>
        <p:spPr bwMode="auto">
          <a:xfrm>
            <a:off x="5562600" y="3429000"/>
            <a:ext cx="35718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D</a:t>
            </a:r>
          </a:p>
        </p:txBody>
      </p:sp>
      <p:sp>
        <p:nvSpPr>
          <p:cNvPr id="8218" name="Text Box 93"/>
          <p:cNvSpPr txBox="1">
            <a:spLocks noChangeArrowheads="1"/>
          </p:cNvSpPr>
          <p:nvPr/>
        </p:nvSpPr>
        <p:spPr bwMode="auto">
          <a:xfrm>
            <a:off x="7848600" y="3429000"/>
            <a:ext cx="325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F</a:t>
            </a:r>
          </a:p>
        </p:txBody>
      </p:sp>
      <p:sp>
        <p:nvSpPr>
          <p:cNvPr id="8219" name="Oval 124"/>
          <p:cNvSpPr>
            <a:spLocks noChangeArrowheads="1"/>
          </p:cNvSpPr>
          <p:nvPr/>
        </p:nvSpPr>
        <p:spPr bwMode="auto">
          <a:xfrm>
            <a:off x="4854575" y="3100388"/>
            <a:ext cx="76200" cy="76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8220" name="Oval 125"/>
          <p:cNvSpPr>
            <a:spLocks noChangeArrowheads="1"/>
          </p:cNvSpPr>
          <p:nvPr/>
        </p:nvSpPr>
        <p:spPr bwMode="auto">
          <a:xfrm>
            <a:off x="6064250" y="3100388"/>
            <a:ext cx="76200" cy="76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8221" name="Oval 126"/>
          <p:cNvSpPr>
            <a:spLocks noChangeArrowheads="1"/>
          </p:cNvSpPr>
          <p:nvPr/>
        </p:nvSpPr>
        <p:spPr bwMode="auto">
          <a:xfrm>
            <a:off x="8310563" y="3100388"/>
            <a:ext cx="77787" cy="76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8222" name="Rectangle 132"/>
          <p:cNvSpPr>
            <a:spLocks noChangeArrowheads="1"/>
          </p:cNvSpPr>
          <p:nvPr/>
        </p:nvSpPr>
        <p:spPr bwMode="auto">
          <a:xfrm>
            <a:off x="5524500" y="4724400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8244" name="Rectangle 133"/>
          <p:cNvSpPr>
            <a:spLocks noChangeArrowheads="1"/>
          </p:cNvSpPr>
          <p:nvPr/>
        </p:nvSpPr>
        <p:spPr bwMode="auto">
          <a:xfrm>
            <a:off x="6210300" y="4724400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  <a:sym typeface="Symbol" charset="2"/>
              </a:rPr>
              <a:t></a:t>
            </a:r>
          </a:p>
        </p:txBody>
      </p:sp>
      <p:sp>
        <p:nvSpPr>
          <p:cNvPr id="8224" name="Rectangle 134"/>
          <p:cNvSpPr>
            <a:spLocks noChangeArrowheads="1"/>
          </p:cNvSpPr>
          <p:nvPr/>
        </p:nvSpPr>
        <p:spPr bwMode="auto">
          <a:xfrm>
            <a:off x="5867400" y="4724400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8225" name="Text Box 135"/>
          <p:cNvSpPr txBox="1">
            <a:spLocks noChangeArrowheads="1"/>
          </p:cNvSpPr>
          <p:nvPr/>
        </p:nvSpPr>
        <p:spPr bwMode="auto">
          <a:xfrm>
            <a:off x="5495925" y="5230813"/>
            <a:ext cx="33655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C</a:t>
            </a:r>
          </a:p>
        </p:txBody>
      </p:sp>
      <p:sp>
        <p:nvSpPr>
          <p:cNvPr id="8226" name="Rectangle 141"/>
          <p:cNvSpPr>
            <a:spLocks noChangeArrowheads="1"/>
          </p:cNvSpPr>
          <p:nvPr/>
        </p:nvSpPr>
        <p:spPr bwMode="auto">
          <a:xfrm>
            <a:off x="6877050" y="4724400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8250" name="Rectangle 142"/>
          <p:cNvSpPr>
            <a:spLocks noChangeArrowheads="1"/>
          </p:cNvSpPr>
          <p:nvPr/>
        </p:nvSpPr>
        <p:spPr bwMode="auto">
          <a:xfrm>
            <a:off x="7562850" y="4724400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  <a:sym typeface="Symbol" charset="2"/>
              </a:rPr>
              <a:t></a:t>
            </a:r>
          </a:p>
        </p:txBody>
      </p:sp>
      <p:sp>
        <p:nvSpPr>
          <p:cNvPr id="8228" name="Rectangle 143"/>
          <p:cNvSpPr>
            <a:spLocks noChangeArrowheads="1"/>
          </p:cNvSpPr>
          <p:nvPr/>
        </p:nvSpPr>
        <p:spPr bwMode="auto">
          <a:xfrm>
            <a:off x="7219950" y="4724400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2" name="Text Box 144"/>
          <p:cNvSpPr txBox="1">
            <a:spLocks noChangeArrowheads="1"/>
          </p:cNvSpPr>
          <p:nvPr/>
        </p:nvSpPr>
        <p:spPr bwMode="auto">
          <a:xfrm>
            <a:off x="6878638" y="5243513"/>
            <a:ext cx="32702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E</a:t>
            </a: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5607050" y="1884363"/>
            <a:ext cx="1588" cy="377825"/>
          </a:xfrm>
          <a:prstGeom prst="straightConnector1">
            <a:avLst/>
          </a:prstGeom>
          <a:ln w="19050">
            <a:solidFill>
              <a:schemeClr val="tx1"/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endCxn id="8197" idx="1"/>
          </p:cNvCxnSpPr>
          <p:nvPr/>
        </p:nvCxnSpPr>
        <p:spPr>
          <a:xfrm flipV="1">
            <a:off x="6294438" y="1884363"/>
            <a:ext cx="411162" cy="7937"/>
          </a:xfrm>
          <a:prstGeom prst="straightConnector1">
            <a:avLst/>
          </a:prstGeom>
          <a:ln w="19050">
            <a:solidFill>
              <a:schemeClr val="tx1"/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4513263" y="3155950"/>
            <a:ext cx="3175" cy="379413"/>
          </a:xfrm>
          <a:prstGeom prst="straightConnector1">
            <a:avLst/>
          </a:prstGeom>
          <a:ln w="19050">
            <a:solidFill>
              <a:schemeClr val="tx1"/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7985125" y="3135313"/>
            <a:ext cx="3175" cy="377825"/>
          </a:xfrm>
          <a:prstGeom prst="straightConnector1">
            <a:avLst/>
          </a:prstGeom>
          <a:ln w="19050">
            <a:solidFill>
              <a:schemeClr val="tx1"/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endCxn id="8260" idx="1"/>
          </p:cNvCxnSpPr>
          <p:nvPr/>
        </p:nvCxnSpPr>
        <p:spPr>
          <a:xfrm>
            <a:off x="6427788" y="3133725"/>
            <a:ext cx="298450" cy="6350"/>
          </a:xfrm>
          <a:prstGeom prst="straightConnector1">
            <a:avLst/>
          </a:prstGeom>
          <a:ln w="19050">
            <a:solidFill>
              <a:schemeClr val="tx1"/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5722938" y="3154363"/>
            <a:ext cx="3175" cy="377825"/>
          </a:xfrm>
          <a:prstGeom prst="straightConnector1">
            <a:avLst/>
          </a:prstGeom>
          <a:ln w="19050">
            <a:solidFill>
              <a:schemeClr val="tx1"/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V="1">
            <a:off x="4856163" y="2070100"/>
            <a:ext cx="1079500" cy="1084263"/>
          </a:xfrm>
          <a:prstGeom prst="straightConnector1">
            <a:avLst/>
          </a:prstGeom>
          <a:ln w="19050">
            <a:solidFill>
              <a:schemeClr val="tx1"/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H="1" flipV="1">
            <a:off x="5946775" y="2063750"/>
            <a:ext cx="144463" cy="1085850"/>
          </a:xfrm>
          <a:prstGeom prst="straightConnector1">
            <a:avLst/>
          </a:prstGeom>
          <a:ln w="19050">
            <a:solidFill>
              <a:schemeClr val="tx1"/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H="1" flipV="1">
            <a:off x="5994400" y="2074863"/>
            <a:ext cx="2347913" cy="1069975"/>
          </a:xfrm>
          <a:prstGeom prst="straightConnector1">
            <a:avLst/>
          </a:prstGeom>
          <a:ln w="19050">
            <a:solidFill>
              <a:schemeClr val="tx1"/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H="1">
            <a:off x="4892675" y="1882775"/>
            <a:ext cx="2032000" cy="1084263"/>
          </a:xfrm>
          <a:prstGeom prst="straightConnector1">
            <a:avLst/>
          </a:prstGeom>
          <a:ln w="19050">
            <a:solidFill>
              <a:schemeClr val="tx1"/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H="1">
            <a:off x="6154738" y="1882775"/>
            <a:ext cx="1246187" cy="1079500"/>
          </a:xfrm>
          <a:prstGeom prst="straightConnector1">
            <a:avLst/>
          </a:prstGeom>
          <a:ln w="19050">
            <a:solidFill>
              <a:schemeClr val="tx1"/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7877175" y="1876425"/>
            <a:ext cx="438150" cy="1081088"/>
          </a:xfrm>
          <a:prstGeom prst="straightConnector1">
            <a:avLst/>
          </a:prstGeom>
          <a:ln w="19050">
            <a:solidFill>
              <a:schemeClr val="tx1"/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endCxn id="8224" idx="0"/>
          </p:cNvCxnSpPr>
          <p:nvPr/>
        </p:nvCxnSpPr>
        <p:spPr>
          <a:xfrm flipH="1">
            <a:off x="6038850" y="3144838"/>
            <a:ext cx="912813" cy="1579562"/>
          </a:xfrm>
          <a:prstGeom prst="straightConnector1">
            <a:avLst/>
          </a:prstGeom>
          <a:ln w="19050">
            <a:solidFill>
              <a:schemeClr val="tx1"/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endCxn id="8228" idx="0"/>
          </p:cNvCxnSpPr>
          <p:nvPr/>
        </p:nvCxnSpPr>
        <p:spPr>
          <a:xfrm flipH="1">
            <a:off x="7391400" y="3133725"/>
            <a:ext cx="20638" cy="1590675"/>
          </a:xfrm>
          <a:prstGeom prst="straightConnector1">
            <a:avLst/>
          </a:prstGeom>
          <a:ln w="19050">
            <a:solidFill>
              <a:schemeClr val="tx1"/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>
            <a:off x="5681663" y="4916488"/>
            <a:ext cx="3175" cy="379412"/>
          </a:xfrm>
          <a:prstGeom prst="straightConnector1">
            <a:avLst/>
          </a:prstGeom>
          <a:ln w="19050">
            <a:solidFill>
              <a:schemeClr val="tx1"/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7042150" y="4914900"/>
            <a:ext cx="3175" cy="377825"/>
          </a:xfrm>
          <a:prstGeom prst="straightConnector1">
            <a:avLst/>
          </a:prstGeom>
          <a:ln w="19050">
            <a:solidFill>
              <a:schemeClr val="tx1"/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flipV="1">
            <a:off x="6037263" y="3336925"/>
            <a:ext cx="26987" cy="1560513"/>
          </a:xfrm>
          <a:prstGeom prst="straightConnector1">
            <a:avLst/>
          </a:prstGeom>
          <a:ln w="19050">
            <a:solidFill>
              <a:schemeClr val="tx1"/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flipH="1" flipV="1">
            <a:off x="6116638" y="3336925"/>
            <a:ext cx="1273175" cy="1560513"/>
          </a:xfrm>
          <a:prstGeom prst="straightConnector1">
            <a:avLst/>
          </a:prstGeom>
          <a:ln w="19050">
            <a:solidFill>
              <a:schemeClr val="tx1"/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48" name="Group 124"/>
          <p:cNvGrpSpPr>
            <a:grpSpLocks/>
          </p:cNvGrpSpPr>
          <p:nvPr/>
        </p:nvGrpSpPr>
        <p:grpSpPr bwMode="auto">
          <a:xfrm>
            <a:off x="1133475" y="3962400"/>
            <a:ext cx="2752725" cy="2176463"/>
            <a:chOff x="1133475" y="3962400"/>
            <a:chExt cx="2752725" cy="2176463"/>
          </a:xfrm>
        </p:grpSpPr>
        <p:sp>
          <p:nvSpPr>
            <p:cNvPr id="126" name="Oval 7"/>
            <p:cNvSpPr>
              <a:spLocks noChangeArrowheads="1"/>
            </p:cNvSpPr>
            <p:nvPr/>
          </p:nvSpPr>
          <p:spPr bwMode="auto">
            <a:xfrm>
              <a:off x="2271713" y="3962400"/>
              <a:ext cx="501650" cy="50006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  <a:sym typeface="Symbol" charset="2"/>
                </a:rPr>
                <a:t>B</a:t>
              </a:r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27" name="Oval 8"/>
            <p:cNvSpPr>
              <a:spLocks noChangeArrowheads="1"/>
            </p:cNvSpPr>
            <p:nvPr/>
          </p:nvSpPr>
          <p:spPr bwMode="auto">
            <a:xfrm>
              <a:off x="2279650" y="4778375"/>
              <a:ext cx="501650" cy="50006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128" name="Rectangle 9"/>
            <p:cNvSpPr>
              <a:spLocks noChangeArrowheads="1"/>
            </p:cNvSpPr>
            <p:nvPr/>
          </p:nvSpPr>
          <p:spPr bwMode="auto">
            <a:xfrm>
              <a:off x="1133475" y="4778375"/>
              <a:ext cx="500063" cy="500063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129" name="Rectangle 10"/>
            <p:cNvSpPr>
              <a:spLocks noChangeArrowheads="1"/>
            </p:cNvSpPr>
            <p:nvPr/>
          </p:nvSpPr>
          <p:spPr bwMode="auto">
            <a:xfrm>
              <a:off x="1797050" y="5638800"/>
              <a:ext cx="500063" cy="500063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130" name="Rectangle 11"/>
            <p:cNvSpPr>
              <a:spLocks noChangeArrowheads="1"/>
            </p:cNvSpPr>
            <p:nvPr/>
          </p:nvSpPr>
          <p:spPr bwMode="auto">
            <a:xfrm>
              <a:off x="2798763" y="5638800"/>
              <a:ext cx="500062" cy="500063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E</a:t>
              </a:r>
            </a:p>
          </p:txBody>
        </p:sp>
        <p:cxnSp>
          <p:nvCxnSpPr>
            <p:cNvPr id="8254" name="AutoShape 18"/>
            <p:cNvCxnSpPr>
              <a:cxnSpLocks noChangeShapeType="1"/>
              <a:stCxn id="130" idx="0"/>
              <a:endCxn id="127" idx="5"/>
            </p:cNvCxnSpPr>
            <p:nvPr/>
          </p:nvCxnSpPr>
          <p:spPr bwMode="auto">
            <a:xfrm flipH="1" flipV="1">
              <a:off x="2708275" y="5214938"/>
              <a:ext cx="341313" cy="4143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55" name="AutoShape 19"/>
            <p:cNvCxnSpPr>
              <a:cxnSpLocks noChangeShapeType="1"/>
              <a:stCxn id="129" idx="0"/>
              <a:endCxn id="127" idx="3"/>
            </p:cNvCxnSpPr>
            <p:nvPr/>
          </p:nvCxnSpPr>
          <p:spPr bwMode="auto">
            <a:xfrm flipV="1">
              <a:off x="2047875" y="5214938"/>
              <a:ext cx="304800" cy="4143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56" name="AutoShape 20"/>
            <p:cNvCxnSpPr>
              <a:cxnSpLocks noChangeShapeType="1"/>
              <a:stCxn id="128" idx="0"/>
              <a:endCxn id="126" idx="3"/>
            </p:cNvCxnSpPr>
            <p:nvPr/>
          </p:nvCxnSpPr>
          <p:spPr bwMode="auto">
            <a:xfrm flipV="1">
              <a:off x="1384300" y="4398963"/>
              <a:ext cx="960438" cy="3698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57" name="AutoShape 21"/>
            <p:cNvCxnSpPr>
              <a:cxnSpLocks noChangeShapeType="1"/>
              <a:stCxn id="127" idx="0"/>
              <a:endCxn id="126" idx="4"/>
            </p:cNvCxnSpPr>
            <p:nvPr/>
          </p:nvCxnSpPr>
          <p:spPr bwMode="auto">
            <a:xfrm flipH="1" flipV="1">
              <a:off x="2522538" y="4471988"/>
              <a:ext cx="7937" cy="2968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5" name="Rectangle 38"/>
            <p:cNvSpPr>
              <a:spLocks noChangeArrowheads="1"/>
            </p:cNvSpPr>
            <p:nvPr/>
          </p:nvSpPr>
          <p:spPr bwMode="auto">
            <a:xfrm>
              <a:off x="3386138" y="4779963"/>
              <a:ext cx="500062" cy="500062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F</a:t>
              </a:r>
            </a:p>
          </p:txBody>
        </p:sp>
        <p:cxnSp>
          <p:nvCxnSpPr>
            <p:cNvPr id="8259" name="AutoShape 39"/>
            <p:cNvCxnSpPr>
              <a:cxnSpLocks noChangeShapeType="1"/>
              <a:stCxn id="135" idx="0"/>
              <a:endCxn id="126" idx="5"/>
            </p:cNvCxnSpPr>
            <p:nvPr/>
          </p:nvCxnSpPr>
          <p:spPr bwMode="auto">
            <a:xfrm flipH="1" flipV="1">
              <a:off x="2700338" y="4398963"/>
              <a:ext cx="936625" cy="3714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27477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110"/>
          <p:cNvGrpSpPr>
            <a:grpSpLocks/>
          </p:cNvGrpSpPr>
          <p:nvPr/>
        </p:nvGrpSpPr>
        <p:grpSpPr bwMode="auto">
          <a:xfrm>
            <a:off x="5427663" y="1714500"/>
            <a:ext cx="1028700" cy="342900"/>
            <a:chOff x="2232" y="2244"/>
            <a:chExt cx="648" cy="216"/>
          </a:xfrm>
        </p:grpSpPr>
        <p:sp>
          <p:nvSpPr>
            <p:cNvPr id="9288" name="Rectangle 76"/>
            <p:cNvSpPr>
              <a:spLocks noChangeArrowheads="1"/>
            </p:cNvSpPr>
            <p:nvPr/>
          </p:nvSpPr>
          <p:spPr bwMode="auto">
            <a:xfrm>
              <a:off x="2232" y="2244"/>
              <a:ext cx="216" cy="21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2D2DB9"/>
                </a:solidFill>
                <a:latin typeface="Calibri" pitchFamily="34" charset="0"/>
              </a:endParaRPr>
            </a:p>
          </p:txBody>
        </p:sp>
        <p:sp>
          <p:nvSpPr>
            <p:cNvPr id="9289" name="Rectangle 77"/>
            <p:cNvSpPr>
              <a:spLocks noChangeArrowheads="1"/>
            </p:cNvSpPr>
            <p:nvPr/>
          </p:nvSpPr>
          <p:spPr bwMode="auto">
            <a:xfrm>
              <a:off x="2664" y="2244"/>
              <a:ext cx="216" cy="21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2D2DB9"/>
                </a:solidFill>
                <a:latin typeface="Calibri" pitchFamily="34" charset="0"/>
              </a:endParaRPr>
            </a:p>
          </p:txBody>
        </p:sp>
        <p:sp>
          <p:nvSpPr>
            <p:cNvPr id="8266" name="Rectangle 109"/>
            <p:cNvSpPr>
              <a:spLocks noChangeArrowheads="1"/>
            </p:cNvSpPr>
            <p:nvPr/>
          </p:nvSpPr>
          <p:spPr bwMode="auto">
            <a:xfrm>
              <a:off x="2448" y="2244"/>
              <a:ext cx="216" cy="21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  <a:sym typeface="Symbol" charset="2"/>
                </a:rPr>
                <a:t></a:t>
              </a:r>
            </a:p>
          </p:txBody>
        </p:sp>
      </p:grp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A Linked Structure for General Trees</a:t>
            </a:r>
          </a:p>
        </p:txBody>
      </p:sp>
      <p:sp>
        <p:nvSpPr>
          <p:cNvPr id="3482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3200400" cy="21336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Times" charset="0"/>
              <a:buChar char="•"/>
              <a:defRPr/>
            </a:pPr>
            <a:r>
              <a:rPr lang="en-US" sz="1800" dirty="0" smtClean="0"/>
              <a:t>A node is represented by an object storing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Times" charset="0"/>
              <a:buChar char="•"/>
              <a:defRPr/>
            </a:pPr>
            <a:r>
              <a:rPr lang="en-US" sz="1600" dirty="0" smtClean="0">
                <a:solidFill>
                  <a:srgbClr val="FF0000"/>
                </a:solidFill>
              </a:rPr>
              <a:t>Element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Times" charset="0"/>
              <a:buChar char="•"/>
              <a:defRPr/>
            </a:pPr>
            <a:r>
              <a:rPr lang="en-US" sz="1600" dirty="0" smtClean="0"/>
              <a:t>Parent node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Times" charset="0"/>
              <a:buChar char="•"/>
              <a:defRPr/>
            </a:pPr>
            <a:r>
              <a:rPr lang="en-US" sz="1600" dirty="0" smtClean="0"/>
              <a:t>Sequence of children nodes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Times" charset="0"/>
              <a:buChar char="•"/>
              <a:defRPr/>
            </a:pPr>
            <a:r>
              <a:rPr lang="en-US" sz="1800" dirty="0" smtClean="0"/>
              <a:t>Node objects implement the Position ADT</a:t>
            </a:r>
          </a:p>
        </p:txBody>
      </p:sp>
      <p:sp>
        <p:nvSpPr>
          <p:cNvPr id="9221" name="AutoShape 53"/>
          <p:cNvSpPr>
            <a:spLocks noChangeArrowheads="1"/>
          </p:cNvSpPr>
          <p:nvPr/>
        </p:nvSpPr>
        <p:spPr bwMode="auto">
          <a:xfrm>
            <a:off x="6705600" y="1676400"/>
            <a:ext cx="1371600" cy="415925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cxnSp>
        <p:nvCxnSpPr>
          <p:cNvPr id="9222" name="AutoShape 54"/>
          <p:cNvCxnSpPr>
            <a:cxnSpLocks noChangeShapeType="1"/>
            <a:stCxn id="9225" idx="2"/>
            <a:endCxn id="9223" idx="6"/>
          </p:cNvCxnSpPr>
          <p:nvPr/>
        </p:nvCxnSpPr>
        <p:spPr bwMode="auto">
          <a:xfrm flipH="1">
            <a:off x="7097713" y="1881188"/>
            <a:ext cx="6064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Oval 55"/>
          <p:cNvSpPr>
            <a:spLocks noChangeArrowheads="1"/>
          </p:cNvSpPr>
          <p:nvPr/>
        </p:nvSpPr>
        <p:spPr bwMode="auto">
          <a:xfrm>
            <a:off x="6777038" y="1725613"/>
            <a:ext cx="312737" cy="3111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9224" name="Oval 56"/>
          <p:cNvSpPr>
            <a:spLocks noChangeArrowheads="1"/>
          </p:cNvSpPr>
          <p:nvPr/>
        </p:nvSpPr>
        <p:spPr bwMode="auto">
          <a:xfrm>
            <a:off x="7245350" y="1725613"/>
            <a:ext cx="311150" cy="3111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9225" name="Oval 57"/>
          <p:cNvSpPr>
            <a:spLocks noChangeArrowheads="1"/>
          </p:cNvSpPr>
          <p:nvPr/>
        </p:nvSpPr>
        <p:spPr bwMode="auto">
          <a:xfrm>
            <a:off x="7712075" y="1725613"/>
            <a:ext cx="312738" cy="3111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grpSp>
        <p:nvGrpSpPr>
          <p:cNvPr id="9226" name="Group 86"/>
          <p:cNvGrpSpPr>
            <a:grpSpLocks/>
          </p:cNvGrpSpPr>
          <p:nvPr/>
        </p:nvGrpSpPr>
        <p:grpSpPr bwMode="auto">
          <a:xfrm>
            <a:off x="6726238" y="2890838"/>
            <a:ext cx="914400" cy="498475"/>
            <a:chOff x="4560" y="3216"/>
            <a:chExt cx="576" cy="314"/>
          </a:xfrm>
        </p:grpSpPr>
        <p:sp>
          <p:nvSpPr>
            <p:cNvPr id="9284" name="AutoShape 70"/>
            <p:cNvSpPr>
              <a:spLocks noChangeArrowheads="1"/>
            </p:cNvSpPr>
            <p:nvPr/>
          </p:nvSpPr>
          <p:spPr bwMode="auto">
            <a:xfrm>
              <a:off x="4560" y="3216"/>
              <a:ext cx="576" cy="314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cxnSp>
          <p:nvCxnSpPr>
            <p:cNvPr id="9285" name="AutoShape 71"/>
            <p:cNvCxnSpPr>
              <a:cxnSpLocks noChangeShapeType="1"/>
              <a:stCxn id="9287" idx="2"/>
              <a:endCxn id="9286" idx="6"/>
            </p:cNvCxnSpPr>
            <p:nvPr/>
          </p:nvCxnSpPr>
          <p:spPr bwMode="auto">
            <a:xfrm flipH="1">
              <a:off x="4802" y="3373"/>
              <a:ext cx="86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86" name="Oval 72"/>
            <p:cNvSpPr>
              <a:spLocks noChangeArrowheads="1"/>
            </p:cNvSpPr>
            <p:nvPr/>
          </p:nvSpPr>
          <p:spPr bwMode="auto">
            <a:xfrm>
              <a:off x="4599" y="3275"/>
              <a:ext cx="197" cy="196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9287" name="Oval 73"/>
            <p:cNvSpPr>
              <a:spLocks noChangeArrowheads="1"/>
            </p:cNvSpPr>
            <p:nvPr/>
          </p:nvSpPr>
          <p:spPr bwMode="auto">
            <a:xfrm>
              <a:off x="4894" y="3275"/>
              <a:ext cx="196" cy="196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</p:grpSp>
      <p:sp>
        <p:nvSpPr>
          <p:cNvPr id="9227" name="Text Box 87"/>
          <p:cNvSpPr txBox="1">
            <a:spLocks noChangeArrowheads="1"/>
          </p:cNvSpPr>
          <p:nvPr/>
        </p:nvSpPr>
        <p:spPr bwMode="auto">
          <a:xfrm>
            <a:off x="5451475" y="2149475"/>
            <a:ext cx="33337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B</a:t>
            </a:r>
          </a:p>
        </p:txBody>
      </p:sp>
      <p:sp>
        <p:nvSpPr>
          <p:cNvPr id="9228" name="Oval 100"/>
          <p:cNvSpPr>
            <a:spLocks noChangeArrowheads="1"/>
          </p:cNvSpPr>
          <p:nvPr/>
        </p:nvSpPr>
        <p:spPr bwMode="auto">
          <a:xfrm>
            <a:off x="5619750" y="2108200"/>
            <a:ext cx="76200" cy="76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9229" name="Oval 101"/>
          <p:cNvSpPr>
            <a:spLocks noChangeArrowheads="1"/>
          </p:cNvSpPr>
          <p:nvPr/>
        </p:nvSpPr>
        <p:spPr bwMode="auto">
          <a:xfrm>
            <a:off x="6091238" y="2108200"/>
            <a:ext cx="76200" cy="76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9230" name="Oval 102"/>
          <p:cNvSpPr>
            <a:spLocks noChangeArrowheads="1"/>
          </p:cNvSpPr>
          <p:nvPr/>
        </p:nvSpPr>
        <p:spPr bwMode="auto">
          <a:xfrm>
            <a:off x="6562725" y="2108200"/>
            <a:ext cx="76200" cy="76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9231" name="Rectangle 112"/>
          <p:cNvSpPr>
            <a:spLocks noChangeArrowheads="1"/>
          </p:cNvSpPr>
          <p:nvPr/>
        </p:nvSpPr>
        <p:spPr bwMode="auto">
          <a:xfrm>
            <a:off x="4343400" y="2971800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8223" name="Rectangle 113"/>
          <p:cNvSpPr>
            <a:spLocks noChangeArrowheads="1"/>
          </p:cNvSpPr>
          <p:nvPr/>
        </p:nvSpPr>
        <p:spPr bwMode="auto">
          <a:xfrm>
            <a:off x="5029200" y="2971800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  <a:sym typeface="Symbol" charset="2"/>
              </a:rPr>
              <a:t></a:t>
            </a:r>
          </a:p>
        </p:txBody>
      </p:sp>
      <p:sp>
        <p:nvSpPr>
          <p:cNvPr id="9233" name="Rectangle 114"/>
          <p:cNvSpPr>
            <a:spLocks noChangeArrowheads="1"/>
          </p:cNvSpPr>
          <p:nvPr/>
        </p:nvSpPr>
        <p:spPr bwMode="auto">
          <a:xfrm>
            <a:off x="4686300" y="2971800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9234" name="Rectangle 116"/>
          <p:cNvSpPr>
            <a:spLocks noChangeArrowheads="1"/>
          </p:cNvSpPr>
          <p:nvPr/>
        </p:nvSpPr>
        <p:spPr bwMode="auto">
          <a:xfrm>
            <a:off x="5562600" y="2971800"/>
            <a:ext cx="342900" cy="342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9235" name="Rectangle 117"/>
          <p:cNvSpPr>
            <a:spLocks noChangeArrowheads="1"/>
          </p:cNvSpPr>
          <p:nvPr/>
        </p:nvSpPr>
        <p:spPr bwMode="auto">
          <a:xfrm>
            <a:off x="6248400" y="2971800"/>
            <a:ext cx="342900" cy="342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9236" name="Rectangle 118"/>
          <p:cNvSpPr>
            <a:spLocks noChangeArrowheads="1"/>
          </p:cNvSpPr>
          <p:nvPr/>
        </p:nvSpPr>
        <p:spPr bwMode="auto">
          <a:xfrm>
            <a:off x="5905500" y="2971800"/>
            <a:ext cx="342900" cy="342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9237" name="Rectangle 120"/>
          <p:cNvSpPr>
            <a:spLocks noChangeArrowheads="1"/>
          </p:cNvSpPr>
          <p:nvPr/>
        </p:nvSpPr>
        <p:spPr bwMode="auto">
          <a:xfrm>
            <a:off x="7810500" y="2971800"/>
            <a:ext cx="352425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8229" name="Rectangle 121"/>
          <p:cNvSpPr>
            <a:spLocks noChangeArrowheads="1"/>
          </p:cNvSpPr>
          <p:nvPr/>
        </p:nvSpPr>
        <p:spPr bwMode="auto">
          <a:xfrm>
            <a:off x="8496300" y="2971800"/>
            <a:ext cx="352425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  <a:sym typeface="Symbol" charset="2"/>
              </a:rPr>
              <a:t></a:t>
            </a:r>
          </a:p>
        </p:txBody>
      </p:sp>
      <p:sp>
        <p:nvSpPr>
          <p:cNvPr id="9239" name="Rectangle 122"/>
          <p:cNvSpPr>
            <a:spLocks noChangeArrowheads="1"/>
          </p:cNvSpPr>
          <p:nvPr/>
        </p:nvSpPr>
        <p:spPr bwMode="auto">
          <a:xfrm>
            <a:off x="8153400" y="2971800"/>
            <a:ext cx="352425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9240" name="Text Box 89"/>
          <p:cNvSpPr txBox="1">
            <a:spLocks noChangeArrowheads="1"/>
          </p:cNvSpPr>
          <p:nvPr/>
        </p:nvSpPr>
        <p:spPr bwMode="auto">
          <a:xfrm>
            <a:off x="4343400" y="3429000"/>
            <a:ext cx="3365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9241" name="Text Box 91"/>
          <p:cNvSpPr txBox="1">
            <a:spLocks noChangeArrowheads="1"/>
          </p:cNvSpPr>
          <p:nvPr/>
        </p:nvSpPr>
        <p:spPr bwMode="auto">
          <a:xfrm>
            <a:off x="5562600" y="3429000"/>
            <a:ext cx="35718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D</a:t>
            </a:r>
          </a:p>
        </p:txBody>
      </p:sp>
      <p:sp>
        <p:nvSpPr>
          <p:cNvPr id="9242" name="Text Box 93"/>
          <p:cNvSpPr txBox="1">
            <a:spLocks noChangeArrowheads="1"/>
          </p:cNvSpPr>
          <p:nvPr/>
        </p:nvSpPr>
        <p:spPr bwMode="auto">
          <a:xfrm>
            <a:off x="7848600" y="3429000"/>
            <a:ext cx="325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F</a:t>
            </a:r>
          </a:p>
        </p:txBody>
      </p:sp>
      <p:sp>
        <p:nvSpPr>
          <p:cNvPr id="9243" name="Oval 124"/>
          <p:cNvSpPr>
            <a:spLocks noChangeArrowheads="1"/>
          </p:cNvSpPr>
          <p:nvPr/>
        </p:nvSpPr>
        <p:spPr bwMode="auto">
          <a:xfrm>
            <a:off x="4854575" y="3100388"/>
            <a:ext cx="76200" cy="76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9244" name="Oval 125"/>
          <p:cNvSpPr>
            <a:spLocks noChangeArrowheads="1"/>
          </p:cNvSpPr>
          <p:nvPr/>
        </p:nvSpPr>
        <p:spPr bwMode="auto">
          <a:xfrm>
            <a:off x="6064250" y="3100388"/>
            <a:ext cx="76200" cy="76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9245" name="Oval 126"/>
          <p:cNvSpPr>
            <a:spLocks noChangeArrowheads="1"/>
          </p:cNvSpPr>
          <p:nvPr/>
        </p:nvSpPr>
        <p:spPr bwMode="auto">
          <a:xfrm>
            <a:off x="8310563" y="3100388"/>
            <a:ext cx="77787" cy="76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9246" name="Rectangle 132"/>
          <p:cNvSpPr>
            <a:spLocks noChangeArrowheads="1"/>
          </p:cNvSpPr>
          <p:nvPr/>
        </p:nvSpPr>
        <p:spPr bwMode="auto">
          <a:xfrm>
            <a:off x="5524500" y="4724400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8244" name="Rectangle 133"/>
          <p:cNvSpPr>
            <a:spLocks noChangeArrowheads="1"/>
          </p:cNvSpPr>
          <p:nvPr/>
        </p:nvSpPr>
        <p:spPr bwMode="auto">
          <a:xfrm>
            <a:off x="6210300" y="4724400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  <a:sym typeface="Symbol" charset="2"/>
              </a:rPr>
              <a:t></a:t>
            </a:r>
          </a:p>
        </p:txBody>
      </p:sp>
      <p:sp>
        <p:nvSpPr>
          <p:cNvPr id="9248" name="Rectangle 134"/>
          <p:cNvSpPr>
            <a:spLocks noChangeArrowheads="1"/>
          </p:cNvSpPr>
          <p:nvPr/>
        </p:nvSpPr>
        <p:spPr bwMode="auto">
          <a:xfrm>
            <a:off x="5867400" y="4724400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9249" name="Text Box 135"/>
          <p:cNvSpPr txBox="1">
            <a:spLocks noChangeArrowheads="1"/>
          </p:cNvSpPr>
          <p:nvPr/>
        </p:nvSpPr>
        <p:spPr bwMode="auto">
          <a:xfrm>
            <a:off x="5495925" y="5230813"/>
            <a:ext cx="33655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C</a:t>
            </a:r>
          </a:p>
        </p:txBody>
      </p:sp>
      <p:sp>
        <p:nvSpPr>
          <p:cNvPr id="9250" name="Rectangle 141"/>
          <p:cNvSpPr>
            <a:spLocks noChangeArrowheads="1"/>
          </p:cNvSpPr>
          <p:nvPr/>
        </p:nvSpPr>
        <p:spPr bwMode="auto">
          <a:xfrm>
            <a:off x="6877050" y="4724400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8250" name="Rectangle 142"/>
          <p:cNvSpPr>
            <a:spLocks noChangeArrowheads="1"/>
          </p:cNvSpPr>
          <p:nvPr/>
        </p:nvSpPr>
        <p:spPr bwMode="auto">
          <a:xfrm>
            <a:off x="7562850" y="4724400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  <a:sym typeface="Symbol" charset="2"/>
              </a:rPr>
              <a:t></a:t>
            </a:r>
          </a:p>
        </p:txBody>
      </p:sp>
      <p:sp>
        <p:nvSpPr>
          <p:cNvPr id="9252" name="Rectangle 143"/>
          <p:cNvSpPr>
            <a:spLocks noChangeArrowheads="1"/>
          </p:cNvSpPr>
          <p:nvPr/>
        </p:nvSpPr>
        <p:spPr bwMode="auto">
          <a:xfrm>
            <a:off x="7219950" y="4724400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9253" name="Text Box 144"/>
          <p:cNvSpPr txBox="1">
            <a:spLocks noChangeArrowheads="1"/>
          </p:cNvSpPr>
          <p:nvPr/>
        </p:nvSpPr>
        <p:spPr bwMode="auto">
          <a:xfrm>
            <a:off x="6878638" y="5243513"/>
            <a:ext cx="32702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E</a:t>
            </a: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5607050" y="1884363"/>
            <a:ext cx="1588" cy="377825"/>
          </a:xfrm>
          <a:prstGeom prst="straightConnector1">
            <a:avLst/>
          </a:prstGeom>
          <a:ln w="19050">
            <a:solidFill>
              <a:srgbClr val="FF0000"/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endCxn id="9221" idx="1"/>
          </p:cNvCxnSpPr>
          <p:nvPr/>
        </p:nvCxnSpPr>
        <p:spPr>
          <a:xfrm flipV="1">
            <a:off x="6294438" y="1884363"/>
            <a:ext cx="411162" cy="7937"/>
          </a:xfrm>
          <a:prstGeom prst="straightConnector1">
            <a:avLst/>
          </a:prstGeom>
          <a:ln w="19050">
            <a:solidFill>
              <a:schemeClr val="tx1">
                <a:alpha val="30000"/>
              </a:schemeClr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4513263" y="3155950"/>
            <a:ext cx="3175" cy="379413"/>
          </a:xfrm>
          <a:prstGeom prst="straightConnector1">
            <a:avLst/>
          </a:prstGeom>
          <a:ln w="19050">
            <a:solidFill>
              <a:srgbClr val="FF0000"/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7985125" y="3135313"/>
            <a:ext cx="3175" cy="377825"/>
          </a:xfrm>
          <a:prstGeom prst="straightConnector1">
            <a:avLst/>
          </a:prstGeom>
          <a:ln w="19050">
            <a:solidFill>
              <a:srgbClr val="FF0000"/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endCxn id="9284" idx="1"/>
          </p:cNvCxnSpPr>
          <p:nvPr/>
        </p:nvCxnSpPr>
        <p:spPr>
          <a:xfrm>
            <a:off x="6427788" y="3133725"/>
            <a:ext cx="298450" cy="6350"/>
          </a:xfrm>
          <a:prstGeom prst="straightConnector1">
            <a:avLst/>
          </a:prstGeom>
          <a:ln w="19050">
            <a:solidFill>
              <a:schemeClr val="tx1">
                <a:alpha val="30000"/>
              </a:schemeClr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5722938" y="3154363"/>
            <a:ext cx="3175" cy="377825"/>
          </a:xfrm>
          <a:prstGeom prst="straightConnector1">
            <a:avLst/>
          </a:prstGeom>
          <a:ln w="19050">
            <a:solidFill>
              <a:srgbClr val="FF0000"/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V="1">
            <a:off x="4856163" y="2070100"/>
            <a:ext cx="1079500" cy="1084263"/>
          </a:xfrm>
          <a:prstGeom prst="straightConnector1">
            <a:avLst/>
          </a:prstGeom>
          <a:ln w="19050">
            <a:solidFill>
              <a:schemeClr val="tx1">
                <a:alpha val="30000"/>
              </a:schemeClr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H="1" flipV="1">
            <a:off x="5946775" y="2063750"/>
            <a:ext cx="144463" cy="1085850"/>
          </a:xfrm>
          <a:prstGeom prst="straightConnector1">
            <a:avLst/>
          </a:prstGeom>
          <a:ln w="19050">
            <a:solidFill>
              <a:schemeClr val="tx1">
                <a:alpha val="30000"/>
              </a:schemeClr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H="1" flipV="1">
            <a:off x="5994400" y="2074863"/>
            <a:ext cx="2347913" cy="1069975"/>
          </a:xfrm>
          <a:prstGeom prst="straightConnector1">
            <a:avLst/>
          </a:prstGeom>
          <a:ln w="19050">
            <a:solidFill>
              <a:schemeClr val="tx1">
                <a:alpha val="30000"/>
              </a:schemeClr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H="1">
            <a:off x="4892675" y="1882775"/>
            <a:ext cx="2032000" cy="1084263"/>
          </a:xfrm>
          <a:prstGeom prst="straightConnector1">
            <a:avLst/>
          </a:prstGeom>
          <a:ln w="19050">
            <a:solidFill>
              <a:schemeClr val="tx1">
                <a:alpha val="30000"/>
              </a:schemeClr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H="1">
            <a:off x="6154738" y="1882775"/>
            <a:ext cx="1246187" cy="1079500"/>
          </a:xfrm>
          <a:prstGeom prst="straightConnector1">
            <a:avLst/>
          </a:prstGeom>
          <a:ln w="19050">
            <a:solidFill>
              <a:schemeClr val="tx1">
                <a:alpha val="30000"/>
              </a:schemeClr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7877175" y="1876425"/>
            <a:ext cx="438150" cy="1081088"/>
          </a:xfrm>
          <a:prstGeom prst="straightConnector1">
            <a:avLst/>
          </a:prstGeom>
          <a:ln w="19050">
            <a:solidFill>
              <a:schemeClr val="tx1">
                <a:alpha val="30000"/>
              </a:schemeClr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endCxn id="9248" idx="0"/>
          </p:cNvCxnSpPr>
          <p:nvPr/>
        </p:nvCxnSpPr>
        <p:spPr>
          <a:xfrm flipH="1">
            <a:off x="6038850" y="3144838"/>
            <a:ext cx="912813" cy="1579562"/>
          </a:xfrm>
          <a:prstGeom prst="straightConnector1">
            <a:avLst/>
          </a:prstGeom>
          <a:ln w="19050">
            <a:solidFill>
              <a:schemeClr val="tx1">
                <a:alpha val="30000"/>
              </a:schemeClr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endCxn id="9252" idx="0"/>
          </p:cNvCxnSpPr>
          <p:nvPr/>
        </p:nvCxnSpPr>
        <p:spPr>
          <a:xfrm flipH="1">
            <a:off x="7391400" y="3133725"/>
            <a:ext cx="20638" cy="1590675"/>
          </a:xfrm>
          <a:prstGeom prst="straightConnector1">
            <a:avLst/>
          </a:prstGeom>
          <a:ln w="19050">
            <a:solidFill>
              <a:schemeClr val="tx1">
                <a:alpha val="30000"/>
              </a:schemeClr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>
            <a:off x="5681663" y="4916488"/>
            <a:ext cx="3175" cy="379412"/>
          </a:xfrm>
          <a:prstGeom prst="straightConnector1">
            <a:avLst/>
          </a:prstGeom>
          <a:ln w="19050">
            <a:solidFill>
              <a:srgbClr val="FF0000"/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7042150" y="4914900"/>
            <a:ext cx="3175" cy="377825"/>
          </a:xfrm>
          <a:prstGeom prst="straightConnector1">
            <a:avLst/>
          </a:prstGeom>
          <a:ln w="19050">
            <a:solidFill>
              <a:srgbClr val="FF0000"/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flipV="1">
            <a:off x="6037263" y="3336925"/>
            <a:ext cx="26987" cy="1560513"/>
          </a:xfrm>
          <a:prstGeom prst="straightConnector1">
            <a:avLst/>
          </a:prstGeom>
          <a:ln w="19050">
            <a:solidFill>
              <a:schemeClr val="tx1">
                <a:alpha val="30000"/>
              </a:schemeClr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flipH="1" flipV="1">
            <a:off x="6116638" y="3336925"/>
            <a:ext cx="1273175" cy="1560513"/>
          </a:xfrm>
          <a:prstGeom prst="straightConnector1">
            <a:avLst/>
          </a:prstGeom>
          <a:ln w="19050">
            <a:solidFill>
              <a:schemeClr val="tx1">
                <a:alpha val="30000"/>
              </a:schemeClr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72" name="Group 74"/>
          <p:cNvGrpSpPr>
            <a:grpSpLocks/>
          </p:cNvGrpSpPr>
          <p:nvPr/>
        </p:nvGrpSpPr>
        <p:grpSpPr bwMode="auto">
          <a:xfrm>
            <a:off x="1133475" y="3962400"/>
            <a:ext cx="2752725" cy="2176463"/>
            <a:chOff x="1133475" y="3962400"/>
            <a:chExt cx="2752725" cy="2176463"/>
          </a:xfrm>
        </p:grpSpPr>
        <p:sp>
          <p:nvSpPr>
            <p:cNvPr id="76" name="Oval 7"/>
            <p:cNvSpPr>
              <a:spLocks noChangeArrowheads="1"/>
            </p:cNvSpPr>
            <p:nvPr/>
          </p:nvSpPr>
          <p:spPr bwMode="auto">
            <a:xfrm>
              <a:off x="2271713" y="3962400"/>
              <a:ext cx="501650" cy="50006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  <a:sym typeface="Symbol" charset="2"/>
                </a:rPr>
                <a:t>B</a:t>
              </a:r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77" name="Oval 8"/>
            <p:cNvSpPr>
              <a:spLocks noChangeArrowheads="1"/>
            </p:cNvSpPr>
            <p:nvPr/>
          </p:nvSpPr>
          <p:spPr bwMode="auto">
            <a:xfrm>
              <a:off x="2279650" y="4778375"/>
              <a:ext cx="501650" cy="50006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79" name="Rectangle 9"/>
            <p:cNvSpPr>
              <a:spLocks noChangeArrowheads="1"/>
            </p:cNvSpPr>
            <p:nvPr/>
          </p:nvSpPr>
          <p:spPr bwMode="auto">
            <a:xfrm>
              <a:off x="1133475" y="4778375"/>
              <a:ext cx="500063" cy="500063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80" name="Rectangle 10"/>
            <p:cNvSpPr>
              <a:spLocks noChangeArrowheads="1"/>
            </p:cNvSpPr>
            <p:nvPr/>
          </p:nvSpPr>
          <p:spPr bwMode="auto">
            <a:xfrm>
              <a:off x="1797050" y="5638800"/>
              <a:ext cx="500063" cy="500063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82" name="Rectangle 11"/>
            <p:cNvSpPr>
              <a:spLocks noChangeArrowheads="1"/>
            </p:cNvSpPr>
            <p:nvPr/>
          </p:nvSpPr>
          <p:spPr bwMode="auto">
            <a:xfrm>
              <a:off x="2798763" y="5638800"/>
              <a:ext cx="500062" cy="500063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E</a:t>
              </a:r>
            </a:p>
          </p:txBody>
        </p:sp>
        <p:cxnSp>
          <p:nvCxnSpPr>
            <p:cNvPr id="9278" name="AutoShape 18"/>
            <p:cNvCxnSpPr>
              <a:cxnSpLocks noChangeShapeType="1"/>
              <a:stCxn id="82" idx="0"/>
              <a:endCxn id="77" idx="5"/>
            </p:cNvCxnSpPr>
            <p:nvPr/>
          </p:nvCxnSpPr>
          <p:spPr bwMode="auto">
            <a:xfrm flipH="1" flipV="1">
              <a:off x="2708275" y="5214938"/>
              <a:ext cx="341313" cy="4143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79" name="AutoShape 19"/>
            <p:cNvCxnSpPr>
              <a:cxnSpLocks noChangeShapeType="1"/>
              <a:stCxn id="80" idx="0"/>
              <a:endCxn id="77" idx="3"/>
            </p:cNvCxnSpPr>
            <p:nvPr/>
          </p:nvCxnSpPr>
          <p:spPr bwMode="auto">
            <a:xfrm flipV="1">
              <a:off x="2047875" y="5214938"/>
              <a:ext cx="304800" cy="4143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80" name="AutoShape 20"/>
            <p:cNvCxnSpPr>
              <a:cxnSpLocks noChangeShapeType="1"/>
              <a:stCxn id="79" idx="0"/>
              <a:endCxn id="76" idx="3"/>
            </p:cNvCxnSpPr>
            <p:nvPr/>
          </p:nvCxnSpPr>
          <p:spPr bwMode="auto">
            <a:xfrm flipV="1">
              <a:off x="1384300" y="4398963"/>
              <a:ext cx="960438" cy="3698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81" name="AutoShape 21"/>
            <p:cNvCxnSpPr>
              <a:cxnSpLocks noChangeShapeType="1"/>
              <a:stCxn id="77" idx="0"/>
              <a:endCxn id="76" idx="4"/>
            </p:cNvCxnSpPr>
            <p:nvPr/>
          </p:nvCxnSpPr>
          <p:spPr bwMode="auto">
            <a:xfrm flipH="1" flipV="1">
              <a:off x="2522538" y="4471988"/>
              <a:ext cx="7937" cy="2968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" name="Rectangle 38"/>
            <p:cNvSpPr>
              <a:spLocks noChangeArrowheads="1"/>
            </p:cNvSpPr>
            <p:nvPr/>
          </p:nvSpPr>
          <p:spPr bwMode="auto">
            <a:xfrm>
              <a:off x="3386138" y="4779963"/>
              <a:ext cx="500062" cy="500062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F</a:t>
              </a:r>
            </a:p>
          </p:txBody>
        </p:sp>
        <p:cxnSp>
          <p:nvCxnSpPr>
            <p:cNvPr id="9283" name="AutoShape 39"/>
            <p:cNvCxnSpPr>
              <a:cxnSpLocks noChangeShapeType="1"/>
              <a:stCxn id="92" idx="0"/>
              <a:endCxn id="76" idx="5"/>
            </p:cNvCxnSpPr>
            <p:nvPr/>
          </p:nvCxnSpPr>
          <p:spPr bwMode="auto">
            <a:xfrm flipH="1" flipV="1">
              <a:off x="2700338" y="4398963"/>
              <a:ext cx="936625" cy="3714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80233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110"/>
          <p:cNvGrpSpPr>
            <a:grpSpLocks/>
          </p:cNvGrpSpPr>
          <p:nvPr/>
        </p:nvGrpSpPr>
        <p:grpSpPr bwMode="auto">
          <a:xfrm>
            <a:off x="5427663" y="1714500"/>
            <a:ext cx="1028700" cy="342900"/>
            <a:chOff x="2232" y="2244"/>
            <a:chExt cx="648" cy="216"/>
          </a:xfrm>
        </p:grpSpPr>
        <p:sp>
          <p:nvSpPr>
            <p:cNvPr id="10312" name="Rectangle 76"/>
            <p:cNvSpPr>
              <a:spLocks noChangeArrowheads="1"/>
            </p:cNvSpPr>
            <p:nvPr/>
          </p:nvSpPr>
          <p:spPr bwMode="auto">
            <a:xfrm>
              <a:off x="2232" y="2244"/>
              <a:ext cx="216" cy="21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2D2DB9"/>
                </a:solidFill>
                <a:latin typeface="Calibri" pitchFamily="34" charset="0"/>
              </a:endParaRPr>
            </a:p>
          </p:txBody>
        </p:sp>
        <p:sp>
          <p:nvSpPr>
            <p:cNvPr id="10313" name="Rectangle 77"/>
            <p:cNvSpPr>
              <a:spLocks noChangeArrowheads="1"/>
            </p:cNvSpPr>
            <p:nvPr/>
          </p:nvSpPr>
          <p:spPr bwMode="auto">
            <a:xfrm>
              <a:off x="2664" y="2244"/>
              <a:ext cx="216" cy="21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2D2DB9"/>
                </a:solidFill>
                <a:latin typeface="Calibri" pitchFamily="34" charset="0"/>
              </a:endParaRPr>
            </a:p>
          </p:txBody>
        </p:sp>
        <p:sp>
          <p:nvSpPr>
            <p:cNvPr id="8266" name="Rectangle 109"/>
            <p:cNvSpPr>
              <a:spLocks noChangeArrowheads="1"/>
            </p:cNvSpPr>
            <p:nvPr/>
          </p:nvSpPr>
          <p:spPr bwMode="auto">
            <a:xfrm>
              <a:off x="2448" y="2244"/>
              <a:ext cx="216" cy="21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  <a:sym typeface="Symbol" charset="2"/>
                </a:rPr>
                <a:t></a:t>
              </a:r>
            </a:p>
          </p:txBody>
        </p:sp>
      </p:grp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A Linked Structure for General Trees</a:t>
            </a:r>
          </a:p>
        </p:txBody>
      </p:sp>
      <p:sp>
        <p:nvSpPr>
          <p:cNvPr id="3482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3200400" cy="21336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Times" charset="0"/>
              <a:buChar char="•"/>
              <a:defRPr/>
            </a:pPr>
            <a:r>
              <a:rPr lang="en-US" sz="1800" dirty="0" smtClean="0"/>
              <a:t>A node is represented by an object storing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Times" charset="0"/>
              <a:buChar char="•"/>
              <a:defRPr/>
            </a:pPr>
            <a:r>
              <a:rPr lang="en-US" sz="1600" dirty="0" smtClean="0"/>
              <a:t>Element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Times" charset="0"/>
              <a:buChar char="•"/>
              <a:defRPr/>
            </a:pPr>
            <a:r>
              <a:rPr lang="en-US" sz="1600" dirty="0" smtClean="0">
                <a:solidFill>
                  <a:srgbClr val="FF0000"/>
                </a:solidFill>
              </a:rPr>
              <a:t>Parent node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Times" charset="0"/>
              <a:buChar char="•"/>
              <a:defRPr/>
            </a:pPr>
            <a:r>
              <a:rPr lang="en-US" sz="1600" dirty="0" smtClean="0"/>
              <a:t>Sequence of children nodes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Times" charset="0"/>
              <a:buChar char="•"/>
              <a:defRPr/>
            </a:pPr>
            <a:r>
              <a:rPr lang="en-US" sz="1800" dirty="0" smtClean="0"/>
              <a:t>Node objects implement the Position ADT</a:t>
            </a:r>
          </a:p>
        </p:txBody>
      </p:sp>
      <p:sp>
        <p:nvSpPr>
          <p:cNvPr id="10245" name="AutoShape 53"/>
          <p:cNvSpPr>
            <a:spLocks noChangeArrowheads="1"/>
          </p:cNvSpPr>
          <p:nvPr/>
        </p:nvSpPr>
        <p:spPr bwMode="auto">
          <a:xfrm>
            <a:off x="6705600" y="1676400"/>
            <a:ext cx="1371600" cy="415925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cxnSp>
        <p:nvCxnSpPr>
          <p:cNvPr id="10246" name="AutoShape 54"/>
          <p:cNvCxnSpPr>
            <a:cxnSpLocks noChangeShapeType="1"/>
            <a:stCxn id="10249" idx="2"/>
            <a:endCxn id="10247" idx="6"/>
          </p:cNvCxnSpPr>
          <p:nvPr/>
        </p:nvCxnSpPr>
        <p:spPr bwMode="auto">
          <a:xfrm flipH="1">
            <a:off x="7097713" y="1881188"/>
            <a:ext cx="6064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47" name="Oval 55"/>
          <p:cNvSpPr>
            <a:spLocks noChangeArrowheads="1"/>
          </p:cNvSpPr>
          <p:nvPr/>
        </p:nvSpPr>
        <p:spPr bwMode="auto">
          <a:xfrm>
            <a:off x="6777038" y="1725613"/>
            <a:ext cx="312737" cy="3111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10248" name="Oval 56"/>
          <p:cNvSpPr>
            <a:spLocks noChangeArrowheads="1"/>
          </p:cNvSpPr>
          <p:nvPr/>
        </p:nvSpPr>
        <p:spPr bwMode="auto">
          <a:xfrm>
            <a:off x="7245350" y="1725613"/>
            <a:ext cx="311150" cy="3111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10249" name="Oval 57"/>
          <p:cNvSpPr>
            <a:spLocks noChangeArrowheads="1"/>
          </p:cNvSpPr>
          <p:nvPr/>
        </p:nvSpPr>
        <p:spPr bwMode="auto">
          <a:xfrm>
            <a:off x="7712075" y="1725613"/>
            <a:ext cx="312738" cy="3111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grpSp>
        <p:nvGrpSpPr>
          <p:cNvPr id="10250" name="Group 86"/>
          <p:cNvGrpSpPr>
            <a:grpSpLocks/>
          </p:cNvGrpSpPr>
          <p:nvPr/>
        </p:nvGrpSpPr>
        <p:grpSpPr bwMode="auto">
          <a:xfrm>
            <a:off x="6726238" y="2890838"/>
            <a:ext cx="914400" cy="498475"/>
            <a:chOff x="4560" y="3216"/>
            <a:chExt cx="576" cy="314"/>
          </a:xfrm>
        </p:grpSpPr>
        <p:sp>
          <p:nvSpPr>
            <p:cNvPr id="10308" name="AutoShape 70"/>
            <p:cNvSpPr>
              <a:spLocks noChangeArrowheads="1"/>
            </p:cNvSpPr>
            <p:nvPr/>
          </p:nvSpPr>
          <p:spPr bwMode="auto">
            <a:xfrm>
              <a:off x="4560" y="3216"/>
              <a:ext cx="576" cy="314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cxnSp>
          <p:nvCxnSpPr>
            <p:cNvPr id="10309" name="AutoShape 71"/>
            <p:cNvCxnSpPr>
              <a:cxnSpLocks noChangeShapeType="1"/>
              <a:stCxn id="10311" idx="2"/>
              <a:endCxn id="10310" idx="6"/>
            </p:cNvCxnSpPr>
            <p:nvPr/>
          </p:nvCxnSpPr>
          <p:spPr bwMode="auto">
            <a:xfrm flipH="1">
              <a:off x="4802" y="3373"/>
              <a:ext cx="86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310" name="Oval 72"/>
            <p:cNvSpPr>
              <a:spLocks noChangeArrowheads="1"/>
            </p:cNvSpPr>
            <p:nvPr/>
          </p:nvSpPr>
          <p:spPr bwMode="auto">
            <a:xfrm>
              <a:off x="4599" y="3275"/>
              <a:ext cx="197" cy="196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10311" name="Oval 73"/>
            <p:cNvSpPr>
              <a:spLocks noChangeArrowheads="1"/>
            </p:cNvSpPr>
            <p:nvPr/>
          </p:nvSpPr>
          <p:spPr bwMode="auto">
            <a:xfrm>
              <a:off x="4894" y="3275"/>
              <a:ext cx="196" cy="196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</p:grpSp>
      <p:sp>
        <p:nvSpPr>
          <p:cNvPr id="10251" name="Text Box 87"/>
          <p:cNvSpPr txBox="1">
            <a:spLocks noChangeArrowheads="1"/>
          </p:cNvSpPr>
          <p:nvPr/>
        </p:nvSpPr>
        <p:spPr bwMode="auto">
          <a:xfrm>
            <a:off x="5451475" y="2149475"/>
            <a:ext cx="33337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B</a:t>
            </a:r>
          </a:p>
        </p:txBody>
      </p:sp>
      <p:sp>
        <p:nvSpPr>
          <p:cNvPr id="10252" name="Oval 100"/>
          <p:cNvSpPr>
            <a:spLocks noChangeArrowheads="1"/>
          </p:cNvSpPr>
          <p:nvPr/>
        </p:nvSpPr>
        <p:spPr bwMode="auto">
          <a:xfrm>
            <a:off x="5619750" y="2108200"/>
            <a:ext cx="76200" cy="76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10253" name="Oval 101"/>
          <p:cNvSpPr>
            <a:spLocks noChangeArrowheads="1"/>
          </p:cNvSpPr>
          <p:nvPr/>
        </p:nvSpPr>
        <p:spPr bwMode="auto">
          <a:xfrm>
            <a:off x="6091238" y="2108200"/>
            <a:ext cx="76200" cy="76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10254" name="Oval 102"/>
          <p:cNvSpPr>
            <a:spLocks noChangeArrowheads="1"/>
          </p:cNvSpPr>
          <p:nvPr/>
        </p:nvSpPr>
        <p:spPr bwMode="auto">
          <a:xfrm>
            <a:off x="6562725" y="2108200"/>
            <a:ext cx="76200" cy="76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10255" name="Rectangle 112"/>
          <p:cNvSpPr>
            <a:spLocks noChangeArrowheads="1"/>
          </p:cNvSpPr>
          <p:nvPr/>
        </p:nvSpPr>
        <p:spPr bwMode="auto">
          <a:xfrm>
            <a:off x="4343400" y="2971800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8223" name="Rectangle 113"/>
          <p:cNvSpPr>
            <a:spLocks noChangeArrowheads="1"/>
          </p:cNvSpPr>
          <p:nvPr/>
        </p:nvSpPr>
        <p:spPr bwMode="auto">
          <a:xfrm>
            <a:off x="5029200" y="2971800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  <a:sym typeface="Symbol" charset="2"/>
              </a:rPr>
              <a:t></a:t>
            </a:r>
          </a:p>
        </p:txBody>
      </p:sp>
      <p:sp>
        <p:nvSpPr>
          <p:cNvPr id="10257" name="Rectangle 114"/>
          <p:cNvSpPr>
            <a:spLocks noChangeArrowheads="1"/>
          </p:cNvSpPr>
          <p:nvPr/>
        </p:nvSpPr>
        <p:spPr bwMode="auto">
          <a:xfrm>
            <a:off x="4686300" y="2971800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10258" name="Rectangle 116"/>
          <p:cNvSpPr>
            <a:spLocks noChangeArrowheads="1"/>
          </p:cNvSpPr>
          <p:nvPr/>
        </p:nvSpPr>
        <p:spPr bwMode="auto">
          <a:xfrm>
            <a:off x="5562600" y="2971800"/>
            <a:ext cx="342900" cy="342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10259" name="Rectangle 117"/>
          <p:cNvSpPr>
            <a:spLocks noChangeArrowheads="1"/>
          </p:cNvSpPr>
          <p:nvPr/>
        </p:nvSpPr>
        <p:spPr bwMode="auto">
          <a:xfrm>
            <a:off x="6248400" y="2971800"/>
            <a:ext cx="342900" cy="342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10260" name="Rectangle 118"/>
          <p:cNvSpPr>
            <a:spLocks noChangeArrowheads="1"/>
          </p:cNvSpPr>
          <p:nvPr/>
        </p:nvSpPr>
        <p:spPr bwMode="auto">
          <a:xfrm>
            <a:off x="5905500" y="2971800"/>
            <a:ext cx="342900" cy="342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10261" name="Rectangle 120"/>
          <p:cNvSpPr>
            <a:spLocks noChangeArrowheads="1"/>
          </p:cNvSpPr>
          <p:nvPr/>
        </p:nvSpPr>
        <p:spPr bwMode="auto">
          <a:xfrm>
            <a:off x="7810500" y="2971800"/>
            <a:ext cx="352425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8229" name="Rectangle 121"/>
          <p:cNvSpPr>
            <a:spLocks noChangeArrowheads="1"/>
          </p:cNvSpPr>
          <p:nvPr/>
        </p:nvSpPr>
        <p:spPr bwMode="auto">
          <a:xfrm>
            <a:off x="8496300" y="2971800"/>
            <a:ext cx="352425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  <a:sym typeface="Symbol" charset="2"/>
              </a:rPr>
              <a:t></a:t>
            </a:r>
          </a:p>
        </p:txBody>
      </p:sp>
      <p:sp>
        <p:nvSpPr>
          <p:cNvPr id="10263" name="Rectangle 122"/>
          <p:cNvSpPr>
            <a:spLocks noChangeArrowheads="1"/>
          </p:cNvSpPr>
          <p:nvPr/>
        </p:nvSpPr>
        <p:spPr bwMode="auto">
          <a:xfrm>
            <a:off x="8153400" y="2971800"/>
            <a:ext cx="352425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10264" name="Text Box 89"/>
          <p:cNvSpPr txBox="1">
            <a:spLocks noChangeArrowheads="1"/>
          </p:cNvSpPr>
          <p:nvPr/>
        </p:nvSpPr>
        <p:spPr bwMode="auto">
          <a:xfrm>
            <a:off x="4343400" y="3429000"/>
            <a:ext cx="3365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10265" name="Text Box 91"/>
          <p:cNvSpPr txBox="1">
            <a:spLocks noChangeArrowheads="1"/>
          </p:cNvSpPr>
          <p:nvPr/>
        </p:nvSpPr>
        <p:spPr bwMode="auto">
          <a:xfrm>
            <a:off x="5562600" y="3429000"/>
            <a:ext cx="35718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D</a:t>
            </a:r>
          </a:p>
        </p:txBody>
      </p:sp>
      <p:sp>
        <p:nvSpPr>
          <p:cNvPr id="10266" name="Text Box 93"/>
          <p:cNvSpPr txBox="1">
            <a:spLocks noChangeArrowheads="1"/>
          </p:cNvSpPr>
          <p:nvPr/>
        </p:nvSpPr>
        <p:spPr bwMode="auto">
          <a:xfrm>
            <a:off x="7848600" y="3429000"/>
            <a:ext cx="325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F</a:t>
            </a:r>
          </a:p>
        </p:txBody>
      </p:sp>
      <p:sp>
        <p:nvSpPr>
          <p:cNvPr id="10267" name="Oval 124"/>
          <p:cNvSpPr>
            <a:spLocks noChangeArrowheads="1"/>
          </p:cNvSpPr>
          <p:nvPr/>
        </p:nvSpPr>
        <p:spPr bwMode="auto">
          <a:xfrm>
            <a:off x="4854575" y="3100388"/>
            <a:ext cx="76200" cy="76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10268" name="Oval 125"/>
          <p:cNvSpPr>
            <a:spLocks noChangeArrowheads="1"/>
          </p:cNvSpPr>
          <p:nvPr/>
        </p:nvSpPr>
        <p:spPr bwMode="auto">
          <a:xfrm>
            <a:off x="6064250" y="3100388"/>
            <a:ext cx="76200" cy="76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10269" name="Oval 126"/>
          <p:cNvSpPr>
            <a:spLocks noChangeArrowheads="1"/>
          </p:cNvSpPr>
          <p:nvPr/>
        </p:nvSpPr>
        <p:spPr bwMode="auto">
          <a:xfrm>
            <a:off x="8310563" y="3100388"/>
            <a:ext cx="77787" cy="76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10270" name="Rectangle 132"/>
          <p:cNvSpPr>
            <a:spLocks noChangeArrowheads="1"/>
          </p:cNvSpPr>
          <p:nvPr/>
        </p:nvSpPr>
        <p:spPr bwMode="auto">
          <a:xfrm>
            <a:off x="5524500" y="4724400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8244" name="Rectangle 133"/>
          <p:cNvSpPr>
            <a:spLocks noChangeArrowheads="1"/>
          </p:cNvSpPr>
          <p:nvPr/>
        </p:nvSpPr>
        <p:spPr bwMode="auto">
          <a:xfrm>
            <a:off x="6210300" y="4724400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  <a:sym typeface="Symbol" charset="2"/>
              </a:rPr>
              <a:t></a:t>
            </a:r>
          </a:p>
        </p:txBody>
      </p:sp>
      <p:sp>
        <p:nvSpPr>
          <p:cNvPr id="10272" name="Rectangle 134"/>
          <p:cNvSpPr>
            <a:spLocks noChangeArrowheads="1"/>
          </p:cNvSpPr>
          <p:nvPr/>
        </p:nvSpPr>
        <p:spPr bwMode="auto">
          <a:xfrm>
            <a:off x="5867400" y="4724400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10273" name="Text Box 135"/>
          <p:cNvSpPr txBox="1">
            <a:spLocks noChangeArrowheads="1"/>
          </p:cNvSpPr>
          <p:nvPr/>
        </p:nvSpPr>
        <p:spPr bwMode="auto">
          <a:xfrm>
            <a:off x="5495925" y="5230813"/>
            <a:ext cx="33655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C</a:t>
            </a:r>
          </a:p>
        </p:txBody>
      </p:sp>
      <p:sp>
        <p:nvSpPr>
          <p:cNvPr id="10274" name="Rectangle 141"/>
          <p:cNvSpPr>
            <a:spLocks noChangeArrowheads="1"/>
          </p:cNvSpPr>
          <p:nvPr/>
        </p:nvSpPr>
        <p:spPr bwMode="auto">
          <a:xfrm>
            <a:off x="6877050" y="4724400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8250" name="Rectangle 142"/>
          <p:cNvSpPr>
            <a:spLocks noChangeArrowheads="1"/>
          </p:cNvSpPr>
          <p:nvPr/>
        </p:nvSpPr>
        <p:spPr bwMode="auto">
          <a:xfrm>
            <a:off x="7562850" y="4724400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  <a:sym typeface="Symbol" charset="2"/>
              </a:rPr>
              <a:t></a:t>
            </a:r>
          </a:p>
        </p:txBody>
      </p:sp>
      <p:sp>
        <p:nvSpPr>
          <p:cNvPr id="10276" name="Rectangle 143"/>
          <p:cNvSpPr>
            <a:spLocks noChangeArrowheads="1"/>
          </p:cNvSpPr>
          <p:nvPr/>
        </p:nvSpPr>
        <p:spPr bwMode="auto">
          <a:xfrm>
            <a:off x="7219950" y="4724400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10277" name="Text Box 144"/>
          <p:cNvSpPr txBox="1">
            <a:spLocks noChangeArrowheads="1"/>
          </p:cNvSpPr>
          <p:nvPr/>
        </p:nvSpPr>
        <p:spPr bwMode="auto">
          <a:xfrm>
            <a:off x="6878638" y="5243513"/>
            <a:ext cx="32702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E</a:t>
            </a: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5607050" y="1884363"/>
            <a:ext cx="1588" cy="377825"/>
          </a:xfrm>
          <a:prstGeom prst="straightConnector1">
            <a:avLst/>
          </a:prstGeom>
          <a:ln w="19050">
            <a:solidFill>
              <a:schemeClr val="tx1">
                <a:alpha val="30000"/>
              </a:schemeClr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endCxn id="10245" idx="1"/>
          </p:cNvCxnSpPr>
          <p:nvPr/>
        </p:nvCxnSpPr>
        <p:spPr>
          <a:xfrm flipV="1">
            <a:off x="6294438" y="1884363"/>
            <a:ext cx="411162" cy="7937"/>
          </a:xfrm>
          <a:prstGeom prst="straightConnector1">
            <a:avLst/>
          </a:prstGeom>
          <a:ln w="19050">
            <a:solidFill>
              <a:schemeClr val="tx1">
                <a:alpha val="30000"/>
              </a:schemeClr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4513263" y="3155950"/>
            <a:ext cx="3175" cy="379413"/>
          </a:xfrm>
          <a:prstGeom prst="straightConnector1">
            <a:avLst/>
          </a:prstGeom>
          <a:ln w="19050">
            <a:solidFill>
              <a:schemeClr val="tx1">
                <a:alpha val="30000"/>
              </a:schemeClr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7985125" y="3135313"/>
            <a:ext cx="3175" cy="377825"/>
          </a:xfrm>
          <a:prstGeom prst="straightConnector1">
            <a:avLst/>
          </a:prstGeom>
          <a:ln w="19050">
            <a:solidFill>
              <a:schemeClr val="tx1">
                <a:alpha val="30000"/>
              </a:schemeClr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endCxn id="10308" idx="1"/>
          </p:cNvCxnSpPr>
          <p:nvPr/>
        </p:nvCxnSpPr>
        <p:spPr>
          <a:xfrm>
            <a:off x="6427788" y="3133725"/>
            <a:ext cx="298450" cy="6350"/>
          </a:xfrm>
          <a:prstGeom prst="straightConnector1">
            <a:avLst/>
          </a:prstGeom>
          <a:ln w="19050">
            <a:solidFill>
              <a:schemeClr val="tx1">
                <a:alpha val="30000"/>
              </a:schemeClr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5722938" y="3154363"/>
            <a:ext cx="3175" cy="377825"/>
          </a:xfrm>
          <a:prstGeom prst="straightConnector1">
            <a:avLst/>
          </a:prstGeom>
          <a:ln w="19050">
            <a:solidFill>
              <a:schemeClr val="tx1">
                <a:alpha val="30000"/>
              </a:schemeClr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V="1">
            <a:off x="4856163" y="2070100"/>
            <a:ext cx="1079500" cy="1084263"/>
          </a:xfrm>
          <a:prstGeom prst="straightConnector1">
            <a:avLst/>
          </a:prstGeom>
          <a:ln w="19050">
            <a:solidFill>
              <a:srgbClr val="FF0000"/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H="1" flipV="1">
            <a:off x="5946775" y="2063750"/>
            <a:ext cx="144463" cy="1085850"/>
          </a:xfrm>
          <a:prstGeom prst="straightConnector1">
            <a:avLst/>
          </a:prstGeom>
          <a:ln w="19050">
            <a:solidFill>
              <a:srgbClr val="FF0000"/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H="1" flipV="1">
            <a:off x="5994400" y="2074863"/>
            <a:ext cx="2347913" cy="1069975"/>
          </a:xfrm>
          <a:prstGeom prst="straightConnector1">
            <a:avLst/>
          </a:prstGeom>
          <a:ln w="19050">
            <a:solidFill>
              <a:srgbClr val="FF0000"/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H="1">
            <a:off x="4892675" y="1882775"/>
            <a:ext cx="2032000" cy="1084263"/>
          </a:xfrm>
          <a:prstGeom prst="straightConnector1">
            <a:avLst/>
          </a:prstGeom>
          <a:ln w="19050">
            <a:solidFill>
              <a:schemeClr val="tx1">
                <a:alpha val="30000"/>
              </a:schemeClr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H="1">
            <a:off x="6154738" y="1882775"/>
            <a:ext cx="1246187" cy="1079500"/>
          </a:xfrm>
          <a:prstGeom prst="straightConnector1">
            <a:avLst/>
          </a:prstGeom>
          <a:ln w="19050">
            <a:solidFill>
              <a:schemeClr val="tx1">
                <a:alpha val="30000"/>
              </a:schemeClr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7877175" y="1876425"/>
            <a:ext cx="438150" cy="1081088"/>
          </a:xfrm>
          <a:prstGeom prst="straightConnector1">
            <a:avLst/>
          </a:prstGeom>
          <a:ln w="19050">
            <a:solidFill>
              <a:schemeClr val="tx1">
                <a:alpha val="30000"/>
              </a:schemeClr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endCxn id="10272" idx="0"/>
          </p:cNvCxnSpPr>
          <p:nvPr/>
        </p:nvCxnSpPr>
        <p:spPr>
          <a:xfrm flipH="1">
            <a:off x="6038850" y="3144838"/>
            <a:ext cx="912813" cy="1579562"/>
          </a:xfrm>
          <a:prstGeom prst="straightConnector1">
            <a:avLst/>
          </a:prstGeom>
          <a:ln w="19050">
            <a:solidFill>
              <a:schemeClr val="tx1">
                <a:alpha val="30000"/>
              </a:schemeClr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endCxn id="10276" idx="0"/>
          </p:cNvCxnSpPr>
          <p:nvPr/>
        </p:nvCxnSpPr>
        <p:spPr>
          <a:xfrm flipH="1">
            <a:off x="7391400" y="3133725"/>
            <a:ext cx="20638" cy="1590675"/>
          </a:xfrm>
          <a:prstGeom prst="straightConnector1">
            <a:avLst/>
          </a:prstGeom>
          <a:ln w="19050">
            <a:solidFill>
              <a:schemeClr val="tx1">
                <a:alpha val="30000"/>
              </a:schemeClr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>
            <a:off x="5681663" y="4916488"/>
            <a:ext cx="3175" cy="379412"/>
          </a:xfrm>
          <a:prstGeom prst="straightConnector1">
            <a:avLst/>
          </a:prstGeom>
          <a:ln w="19050">
            <a:solidFill>
              <a:schemeClr val="tx1">
                <a:alpha val="30000"/>
              </a:schemeClr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7042150" y="4914900"/>
            <a:ext cx="3175" cy="377825"/>
          </a:xfrm>
          <a:prstGeom prst="straightConnector1">
            <a:avLst/>
          </a:prstGeom>
          <a:ln w="19050">
            <a:solidFill>
              <a:schemeClr val="tx1">
                <a:alpha val="30000"/>
              </a:schemeClr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flipV="1">
            <a:off x="6037263" y="3336925"/>
            <a:ext cx="26987" cy="1560513"/>
          </a:xfrm>
          <a:prstGeom prst="straightConnector1">
            <a:avLst/>
          </a:prstGeom>
          <a:ln w="19050">
            <a:solidFill>
              <a:srgbClr val="FF0000"/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flipH="1" flipV="1">
            <a:off x="6116638" y="3336925"/>
            <a:ext cx="1273175" cy="1560513"/>
          </a:xfrm>
          <a:prstGeom prst="straightConnector1">
            <a:avLst/>
          </a:prstGeom>
          <a:ln w="19050">
            <a:solidFill>
              <a:srgbClr val="FF0000"/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96" name="Group 73"/>
          <p:cNvGrpSpPr>
            <a:grpSpLocks/>
          </p:cNvGrpSpPr>
          <p:nvPr/>
        </p:nvGrpSpPr>
        <p:grpSpPr bwMode="auto">
          <a:xfrm>
            <a:off x="1133475" y="3962400"/>
            <a:ext cx="2752725" cy="2176463"/>
            <a:chOff x="1133475" y="3962400"/>
            <a:chExt cx="2752725" cy="2176463"/>
          </a:xfrm>
        </p:grpSpPr>
        <p:sp>
          <p:nvSpPr>
            <p:cNvPr id="75" name="Oval 7"/>
            <p:cNvSpPr>
              <a:spLocks noChangeArrowheads="1"/>
            </p:cNvSpPr>
            <p:nvPr/>
          </p:nvSpPr>
          <p:spPr bwMode="auto">
            <a:xfrm>
              <a:off x="2271713" y="3962400"/>
              <a:ext cx="501650" cy="50006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  <a:sym typeface="Symbol" charset="2"/>
                </a:rPr>
                <a:t>B</a:t>
              </a:r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76" name="Oval 8"/>
            <p:cNvSpPr>
              <a:spLocks noChangeArrowheads="1"/>
            </p:cNvSpPr>
            <p:nvPr/>
          </p:nvSpPr>
          <p:spPr bwMode="auto">
            <a:xfrm>
              <a:off x="2279650" y="4778375"/>
              <a:ext cx="501650" cy="50006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77" name="Rectangle 9"/>
            <p:cNvSpPr>
              <a:spLocks noChangeArrowheads="1"/>
            </p:cNvSpPr>
            <p:nvPr/>
          </p:nvSpPr>
          <p:spPr bwMode="auto">
            <a:xfrm>
              <a:off x="1133475" y="4778375"/>
              <a:ext cx="500063" cy="500063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79" name="Rectangle 10"/>
            <p:cNvSpPr>
              <a:spLocks noChangeArrowheads="1"/>
            </p:cNvSpPr>
            <p:nvPr/>
          </p:nvSpPr>
          <p:spPr bwMode="auto">
            <a:xfrm>
              <a:off x="1797050" y="5638800"/>
              <a:ext cx="500063" cy="500063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80" name="Rectangle 11"/>
            <p:cNvSpPr>
              <a:spLocks noChangeArrowheads="1"/>
            </p:cNvSpPr>
            <p:nvPr/>
          </p:nvSpPr>
          <p:spPr bwMode="auto">
            <a:xfrm>
              <a:off x="2798763" y="5638800"/>
              <a:ext cx="500062" cy="500063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E</a:t>
              </a:r>
            </a:p>
          </p:txBody>
        </p:sp>
        <p:cxnSp>
          <p:nvCxnSpPr>
            <p:cNvPr id="10302" name="AutoShape 18"/>
            <p:cNvCxnSpPr>
              <a:cxnSpLocks noChangeShapeType="1"/>
              <a:stCxn id="80" idx="0"/>
              <a:endCxn id="76" idx="5"/>
            </p:cNvCxnSpPr>
            <p:nvPr/>
          </p:nvCxnSpPr>
          <p:spPr bwMode="auto">
            <a:xfrm flipH="1" flipV="1">
              <a:off x="2708275" y="5214938"/>
              <a:ext cx="341313" cy="4143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03" name="AutoShape 19"/>
            <p:cNvCxnSpPr>
              <a:cxnSpLocks noChangeShapeType="1"/>
              <a:stCxn id="79" idx="0"/>
              <a:endCxn id="76" idx="3"/>
            </p:cNvCxnSpPr>
            <p:nvPr/>
          </p:nvCxnSpPr>
          <p:spPr bwMode="auto">
            <a:xfrm flipV="1">
              <a:off x="2047875" y="5214938"/>
              <a:ext cx="304800" cy="4143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04" name="AutoShape 20"/>
            <p:cNvCxnSpPr>
              <a:cxnSpLocks noChangeShapeType="1"/>
              <a:stCxn id="77" idx="0"/>
              <a:endCxn id="75" idx="3"/>
            </p:cNvCxnSpPr>
            <p:nvPr/>
          </p:nvCxnSpPr>
          <p:spPr bwMode="auto">
            <a:xfrm flipV="1">
              <a:off x="1384300" y="4398963"/>
              <a:ext cx="960438" cy="3698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05" name="AutoShape 21"/>
            <p:cNvCxnSpPr>
              <a:cxnSpLocks noChangeShapeType="1"/>
              <a:stCxn id="76" idx="0"/>
              <a:endCxn id="75" idx="4"/>
            </p:cNvCxnSpPr>
            <p:nvPr/>
          </p:nvCxnSpPr>
          <p:spPr bwMode="auto">
            <a:xfrm flipH="1" flipV="1">
              <a:off x="2522538" y="4471988"/>
              <a:ext cx="7937" cy="2968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9" name="Rectangle 38"/>
            <p:cNvSpPr>
              <a:spLocks noChangeArrowheads="1"/>
            </p:cNvSpPr>
            <p:nvPr/>
          </p:nvSpPr>
          <p:spPr bwMode="auto">
            <a:xfrm>
              <a:off x="3386138" y="4779963"/>
              <a:ext cx="500062" cy="500062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F</a:t>
              </a:r>
            </a:p>
          </p:txBody>
        </p:sp>
        <p:cxnSp>
          <p:nvCxnSpPr>
            <p:cNvPr id="10307" name="AutoShape 39"/>
            <p:cNvCxnSpPr>
              <a:cxnSpLocks noChangeShapeType="1"/>
              <a:stCxn id="89" idx="0"/>
              <a:endCxn id="75" idx="5"/>
            </p:cNvCxnSpPr>
            <p:nvPr/>
          </p:nvCxnSpPr>
          <p:spPr bwMode="auto">
            <a:xfrm flipH="1" flipV="1">
              <a:off x="2700338" y="4398963"/>
              <a:ext cx="936625" cy="3714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31664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110"/>
          <p:cNvGrpSpPr>
            <a:grpSpLocks/>
          </p:cNvGrpSpPr>
          <p:nvPr/>
        </p:nvGrpSpPr>
        <p:grpSpPr bwMode="auto">
          <a:xfrm>
            <a:off x="5427663" y="1714500"/>
            <a:ext cx="1028700" cy="342900"/>
            <a:chOff x="2232" y="2244"/>
            <a:chExt cx="648" cy="216"/>
          </a:xfrm>
        </p:grpSpPr>
        <p:sp>
          <p:nvSpPr>
            <p:cNvPr id="11336" name="Rectangle 76"/>
            <p:cNvSpPr>
              <a:spLocks noChangeArrowheads="1"/>
            </p:cNvSpPr>
            <p:nvPr/>
          </p:nvSpPr>
          <p:spPr bwMode="auto">
            <a:xfrm>
              <a:off x="2232" y="2244"/>
              <a:ext cx="216" cy="21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2D2DB9"/>
                </a:solidFill>
                <a:latin typeface="Calibri" pitchFamily="34" charset="0"/>
              </a:endParaRPr>
            </a:p>
          </p:txBody>
        </p:sp>
        <p:sp>
          <p:nvSpPr>
            <p:cNvPr id="11337" name="Rectangle 77"/>
            <p:cNvSpPr>
              <a:spLocks noChangeArrowheads="1"/>
            </p:cNvSpPr>
            <p:nvPr/>
          </p:nvSpPr>
          <p:spPr bwMode="auto">
            <a:xfrm>
              <a:off x="2664" y="2244"/>
              <a:ext cx="216" cy="21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2D2DB9"/>
                </a:solidFill>
                <a:latin typeface="Calibri" pitchFamily="34" charset="0"/>
              </a:endParaRPr>
            </a:p>
          </p:txBody>
        </p:sp>
        <p:sp>
          <p:nvSpPr>
            <p:cNvPr id="8266" name="Rectangle 109"/>
            <p:cNvSpPr>
              <a:spLocks noChangeArrowheads="1"/>
            </p:cNvSpPr>
            <p:nvPr/>
          </p:nvSpPr>
          <p:spPr bwMode="auto">
            <a:xfrm>
              <a:off x="2448" y="2244"/>
              <a:ext cx="216" cy="21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  <a:sym typeface="Symbol" charset="2"/>
                </a:rPr>
                <a:t></a:t>
              </a:r>
            </a:p>
          </p:txBody>
        </p:sp>
      </p:grp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A Linked Structure for General Trees</a:t>
            </a:r>
          </a:p>
        </p:txBody>
      </p:sp>
      <p:sp>
        <p:nvSpPr>
          <p:cNvPr id="3482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3200400" cy="21336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Times" charset="0"/>
              <a:buChar char="•"/>
              <a:defRPr/>
            </a:pPr>
            <a:r>
              <a:rPr lang="en-US" sz="1800" dirty="0" smtClean="0"/>
              <a:t>A node is represented by an object storing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Times" charset="0"/>
              <a:buChar char="•"/>
              <a:defRPr/>
            </a:pPr>
            <a:r>
              <a:rPr lang="en-US" sz="1600" dirty="0" smtClean="0"/>
              <a:t>Element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Times" charset="0"/>
              <a:buChar char="•"/>
              <a:defRPr/>
            </a:pPr>
            <a:r>
              <a:rPr lang="en-US" sz="1600" dirty="0" smtClean="0"/>
              <a:t>Parent node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Times" charset="0"/>
              <a:buChar char="•"/>
              <a:defRPr/>
            </a:pPr>
            <a:r>
              <a:rPr lang="en-US" sz="1600" dirty="0" smtClean="0">
                <a:solidFill>
                  <a:srgbClr val="FF0000"/>
                </a:solidFill>
              </a:rPr>
              <a:t>Sequence of children nodes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Times" charset="0"/>
              <a:buChar char="•"/>
              <a:defRPr/>
            </a:pPr>
            <a:r>
              <a:rPr lang="en-US" sz="1800" dirty="0" smtClean="0"/>
              <a:t>Node objects implement the Position ADT</a:t>
            </a:r>
          </a:p>
        </p:txBody>
      </p:sp>
      <p:grpSp>
        <p:nvGrpSpPr>
          <p:cNvPr id="11269" name="Group 73"/>
          <p:cNvGrpSpPr>
            <a:grpSpLocks/>
          </p:cNvGrpSpPr>
          <p:nvPr/>
        </p:nvGrpSpPr>
        <p:grpSpPr bwMode="auto">
          <a:xfrm>
            <a:off x="1133475" y="3962400"/>
            <a:ext cx="2752725" cy="2176463"/>
            <a:chOff x="1133475" y="3962400"/>
            <a:chExt cx="2752725" cy="2176463"/>
          </a:xfrm>
        </p:grpSpPr>
        <p:sp>
          <p:nvSpPr>
            <p:cNvPr id="8197" name="Oval 7"/>
            <p:cNvSpPr>
              <a:spLocks noChangeArrowheads="1"/>
            </p:cNvSpPr>
            <p:nvPr/>
          </p:nvSpPr>
          <p:spPr bwMode="auto">
            <a:xfrm>
              <a:off x="2271713" y="3962400"/>
              <a:ext cx="501650" cy="50006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  <a:sym typeface="Symbol" charset="2"/>
                </a:rPr>
                <a:t>B</a:t>
              </a:r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8198" name="Oval 8"/>
            <p:cNvSpPr>
              <a:spLocks noChangeArrowheads="1"/>
            </p:cNvSpPr>
            <p:nvPr/>
          </p:nvSpPr>
          <p:spPr bwMode="auto">
            <a:xfrm>
              <a:off x="2279650" y="4778375"/>
              <a:ext cx="501650" cy="50006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8199" name="Rectangle 9"/>
            <p:cNvSpPr>
              <a:spLocks noChangeArrowheads="1"/>
            </p:cNvSpPr>
            <p:nvPr/>
          </p:nvSpPr>
          <p:spPr bwMode="auto">
            <a:xfrm>
              <a:off x="1133475" y="4778375"/>
              <a:ext cx="500063" cy="500063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8200" name="Rectangle 10"/>
            <p:cNvSpPr>
              <a:spLocks noChangeArrowheads="1"/>
            </p:cNvSpPr>
            <p:nvPr/>
          </p:nvSpPr>
          <p:spPr bwMode="auto">
            <a:xfrm>
              <a:off x="1797050" y="5638800"/>
              <a:ext cx="500063" cy="500063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8201" name="Rectangle 11"/>
            <p:cNvSpPr>
              <a:spLocks noChangeArrowheads="1"/>
            </p:cNvSpPr>
            <p:nvPr/>
          </p:nvSpPr>
          <p:spPr bwMode="auto">
            <a:xfrm>
              <a:off x="2798763" y="5638800"/>
              <a:ext cx="500062" cy="500063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E</a:t>
              </a:r>
            </a:p>
          </p:txBody>
        </p:sp>
        <p:cxnSp>
          <p:nvCxnSpPr>
            <p:cNvPr id="11330" name="AutoShape 18"/>
            <p:cNvCxnSpPr>
              <a:cxnSpLocks noChangeShapeType="1"/>
              <a:stCxn id="8201" idx="0"/>
              <a:endCxn id="8198" idx="5"/>
            </p:cNvCxnSpPr>
            <p:nvPr/>
          </p:nvCxnSpPr>
          <p:spPr bwMode="auto">
            <a:xfrm flipH="1" flipV="1">
              <a:off x="2708275" y="5214938"/>
              <a:ext cx="341313" cy="4143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31" name="AutoShape 19"/>
            <p:cNvCxnSpPr>
              <a:cxnSpLocks noChangeShapeType="1"/>
              <a:stCxn id="8200" idx="0"/>
              <a:endCxn id="8198" idx="3"/>
            </p:cNvCxnSpPr>
            <p:nvPr/>
          </p:nvCxnSpPr>
          <p:spPr bwMode="auto">
            <a:xfrm flipV="1">
              <a:off x="2047875" y="5214938"/>
              <a:ext cx="304800" cy="4143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32" name="AutoShape 20"/>
            <p:cNvCxnSpPr>
              <a:cxnSpLocks noChangeShapeType="1"/>
              <a:stCxn id="8199" idx="0"/>
              <a:endCxn id="8197" idx="3"/>
            </p:cNvCxnSpPr>
            <p:nvPr/>
          </p:nvCxnSpPr>
          <p:spPr bwMode="auto">
            <a:xfrm flipV="1">
              <a:off x="1384300" y="4398963"/>
              <a:ext cx="960438" cy="3698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33" name="AutoShape 21"/>
            <p:cNvCxnSpPr>
              <a:cxnSpLocks noChangeShapeType="1"/>
              <a:stCxn id="8198" idx="0"/>
              <a:endCxn id="8197" idx="4"/>
            </p:cNvCxnSpPr>
            <p:nvPr/>
          </p:nvCxnSpPr>
          <p:spPr bwMode="auto">
            <a:xfrm flipH="1" flipV="1">
              <a:off x="2522538" y="4471988"/>
              <a:ext cx="7937" cy="2968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06" name="Rectangle 38"/>
            <p:cNvSpPr>
              <a:spLocks noChangeArrowheads="1"/>
            </p:cNvSpPr>
            <p:nvPr/>
          </p:nvSpPr>
          <p:spPr bwMode="auto">
            <a:xfrm>
              <a:off x="3386138" y="4779963"/>
              <a:ext cx="500062" cy="500062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F</a:t>
              </a:r>
            </a:p>
          </p:txBody>
        </p:sp>
        <p:cxnSp>
          <p:nvCxnSpPr>
            <p:cNvPr id="11335" name="AutoShape 39"/>
            <p:cNvCxnSpPr>
              <a:cxnSpLocks noChangeShapeType="1"/>
              <a:stCxn id="8206" idx="0"/>
              <a:endCxn id="8197" idx="5"/>
            </p:cNvCxnSpPr>
            <p:nvPr/>
          </p:nvCxnSpPr>
          <p:spPr bwMode="auto">
            <a:xfrm flipH="1" flipV="1">
              <a:off x="2700338" y="4398963"/>
              <a:ext cx="936625" cy="3714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1270" name="AutoShape 53"/>
          <p:cNvSpPr>
            <a:spLocks noChangeArrowheads="1"/>
          </p:cNvSpPr>
          <p:nvPr/>
        </p:nvSpPr>
        <p:spPr bwMode="auto">
          <a:xfrm>
            <a:off x="6705600" y="1676400"/>
            <a:ext cx="1371600" cy="415925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cxnSp>
        <p:nvCxnSpPr>
          <p:cNvPr id="11271" name="AutoShape 54"/>
          <p:cNvCxnSpPr>
            <a:cxnSpLocks noChangeShapeType="1"/>
            <a:stCxn id="11274" idx="2"/>
            <a:endCxn id="11272" idx="6"/>
          </p:cNvCxnSpPr>
          <p:nvPr/>
        </p:nvCxnSpPr>
        <p:spPr bwMode="auto">
          <a:xfrm flipH="1">
            <a:off x="7097713" y="1881188"/>
            <a:ext cx="6064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2" name="Oval 55"/>
          <p:cNvSpPr>
            <a:spLocks noChangeArrowheads="1"/>
          </p:cNvSpPr>
          <p:nvPr/>
        </p:nvSpPr>
        <p:spPr bwMode="auto">
          <a:xfrm>
            <a:off x="6777038" y="1725613"/>
            <a:ext cx="312737" cy="3111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11273" name="Oval 56"/>
          <p:cNvSpPr>
            <a:spLocks noChangeArrowheads="1"/>
          </p:cNvSpPr>
          <p:nvPr/>
        </p:nvSpPr>
        <p:spPr bwMode="auto">
          <a:xfrm>
            <a:off x="7245350" y="1725613"/>
            <a:ext cx="311150" cy="3111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11274" name="Oval 57"/>
          <p:cNvSpPr>
            <a:spLocks noChangeArrowheads="1"/>
          </p:cNvSpPr>
          <p:nvPr/>
        </p:nvSpPr>
        <p:spPr bwMode="auto">
          <a:xfrm>
            <a:off x="7712075" y="1725613"/>
            <a:ext cx="312738" cy="3111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grpSp>
        <p:nvGrpSpPr>
          <p:cNvPr id="11275" name="Group 86"/>
          <p:cNvGrpSpPr>
            <a:grpSpLocks/>
          </p:cNvGrpSpPr>
          <p:nvPr/>
        </p:nvGrpSpPr>
        <p:grpSpPr bwMode="auto">
          <a:xfrm>
            <a:off x="6726238" y="2890838"/>
            <a:ext cx="914400" cy="498475"/>
            <a:chOff x="4560" y="3216"/>
            <a:chExt cx="576" cy="314"/>
          </a:xfrm>
        </p:grpSpPr>
        <p:sp>
          <p:nvSpPr>
            <p:cNvPr id="11321" name="AutoShape 70"/>
            <p:cNvSpPr>
              <a:spLocks noChangeArrowheads="1"/>
            </p:cNvSpPr>
            <p:nvPr/>
          </p:nvSpPr>
          <p:spPr bwMode="auto">
            <a:xfrm>
              <a:off x="4560" y="3216"/>
              <a:ext cx="576" cy="314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cxnSp>
          <p:nvCxnSpPr>
            <p:cNvPr id="11322" name="AutoShape 71"/>
            <p:cNvCxnSpPr>
              <a:cxnSpLocks noChangeShapeType="1"/>
              <a:stCxn id="11324" idx="2"/>
              <a:endCxn id="11323" idx="6"/>
            </p:cNvCxnSpPr>
            <p:nvPr/>
          </p:nvCxnSpPr>
          <p:spPr bwMode="auto">
            <a:xfrm flipH="1">
              <a:off x="4802" y="3373"/>
              <a:ext cx="86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323" name="Oval 72"/>
            <p:cNvSpPr>
              <a:spLocks noChangeArrowheads="1"/>
            </p:cNvSpPr>
            <p:nvPr/>
          </p:nvSpPr>
          <p:spPr bwMode="auto">
            <a:xfrm>
              <a:off x="4599" y="3275"/>
              <a:ext cx="197" cy="196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11324" name="Oval 73"/>
            <p:cNvSpPr>
              <a:spLocks noChangeArrowheads="1"/>
            </p:cNvSpPr>
            <p:nvPr/>
          </p:nvSpPr>
          <p:spPr bwMode="auto">
            <a:xfrm>
              <a:off x="4894" y="3275"/>
              <a:ext cx="196" cy="196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</p:grpSp>
      <p:sp>
        <p:nvSpPr>
          <p:cNvPr id="11276" name="Text Box 87"/>
          <p:cNvSpPr txBox="1">
            <a:spLocks noChangeArrowheads="1"/>
          </p:cNvSpPr>
          <p:nvPr/>
        </p:nvSpPr>
        <p:spPr bwMode="auto">
          <a:xfrm>
            <a:off x="5451475" y="2149475"/>
            <a:ext cx="33337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B</a:t>
            </a:r>
          </a:p>
        </p:txBody>
      </p:sp>
      <p:sp>
        <p:nvSpPr>
          <p:cNvPr id="11277" name="Oval 100"/>
          <p:cNvSpPr>
            <a:spLocks noChangeArrowheads="1"/>
          </p:cNvSpPr>
          <p:nvPr/>
        </p:nvSpPr>
        <p:spPr bwMode="auto">
          <a:xfrm>
            <a:off x="5619750" y="2108200"/>
            <a:ext cx="76200" cy="76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11278" name="Oval 101"/>
          <p:cNvSpPr>
            <a:spLocks noChangeArrowheads="1"/>
          </p:cNvSpPr>
          <p:nvPr/>
        </p:nvSpPr>
        <p:spPr bwMode="auto">
          <a:xfrm>
            <a:off x="6091238" y="2108200"/>
            <a:ext cx="76200" cy="76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11279" name="Oval 102"/>
          <p:cNvSpPr>
            <a:spLocks noChangeArrowheads="1"/>
          </p:cNvSpPr>
          <p:nvPr/>
        </p:nvSpPr>
        <p:spPr bwMode="auto">
          <a:xfrm>
            <a:off x="6562725" y="2108200"/>
            <a:ext cx="76200" cy="76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11280" name="Rectangle 112"/>
          <p:cNvSpPr>
            <a:spLocks noChangeArrowheads="1"/>
          </p:cNvSpPr>
          <p:nvPr/>
        </p:nvSpPr>
        <p:spPr bwMode="auto">
          <a:xfrm>
            <a:off x="4343400" y="2971800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8223" name="Rectangle 113"/>
          <p:cNvSpPr>
            <a:spLocks noChangeArrowheads="1"/>
          </p:cNvSpPr>
          <p:nvPr/>
        </p:nvSpPr>
        <p:spPr bwMode="auto">
          <a:xfrm>
            <a:off x="5029200" y="2971800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  <a:sym typeface="Symbol" charset="2"/>
              </a:rPr>
              <a:t></a:t>
            </a:r>
          </a:p>
        </p:txBody>
      </p:sp>
      <p:sp>
        <p:nvSpPr>
          <p:cNvPr id="11282" name="Rectangle 114"/>
          <p:cNvSpPr>
            <a:spLocks noChangeArrowheads="1"/>
          </p:cNvSpPr>
          <p:nvPr/>
        </p:nvSpPr>
        <p:spPr bwMode="auto">
          <a:xfrm>
            <a:off x="4686300" y="2971800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11283" name="Rectangle 116"/>
          <p:cNvSpPr>
            <a:spLocks noChangeArrowheads="1"/>
          </p:cNvSpPr>
          <p:nvPr/>
        </p:nvSpPr>
        <p:spPr bwMode="auto">
          <a:xfrm>
            <a:off x="5562600" y="2971800"/>
            <a:ext cx="342900" cy="342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11284" name="Rectangle 117"/>
          <p:cNvSpPr>
            <a:spLocks noChangeArrowheads="1"/>
          </p:cNvSpPr>
          <p:nvPr/>
        </p:nvSpPr>
        <p:spPr bwMode="auto">
          <a:xfrm>
            <a:off x="6248400" y="2971800"/>
            <a:ext cx="342900" cy="342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11285" name="Rectangle 118"/>
          <p:cNvSpPr>
            <a:spLocks noChangeArrowheads="1"/>
          </p:cNvSpPr>
          <p:nvPr/>
        </p:nvSpPr>
        <p:spPr bwMode="auto">
          <a:xfrm>
            <a:off x="5905500" y="2971800"/>
            <a:ext cx="342900" cy="342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11286" name="Rectangle 120"/>
          <p:cNvSpPr>
            <a:spLocks noChangeArrowheads="1"/>
          </p:cNvSpPr>
          <p:nvPr/>
        </p:nvSpPr>
        <p:spPr bwMode="auto">
          <a:xfrm>
            <a:off x="7810500" y="2971800"/>
            <a:ext cx="352425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8229" name="Rectangle 121"/>
          <p:cNvSpPr>
            <a:spLocks noChangeArrowheads="1"/>
          </p:cNvSpPr>
          <p:nvPr/>
        </p:nvSpPr>
        <p:spPr bwMode="auto">
          <a:xfrm>
            <a:off x="8496300" y="2971800"/>
            <a:ext cx="352425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  <a:sym typeface="Symbol" charset="2"/>
              </a:rPr>
              <a:t></a:t>
            </a:r>
          </a:p>
        </p:txBody>
      </p:sp>
      <p:sp>
        <p:nvSpPr>
          <p:cNvPr id="11288" name="Rectangle 122"/>
          <p:cNvSpPr>
            <a:spLocks noChangeArrowheads="1"/>
          </p:cNvSpPr>
          <p:nvPr/>
        </p:nvSpPr>
        <p:spPr bwMode="auto">
          <a:xfrm>
            <a:off x="8153400" y="2971800"/>
            <a:ext cx="352425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11289" name="Text Box 89"/>
          <p:cNvSpPr txBox="1">
            <a:spLocks noChangeArrowheads="1"/>
          </p:cNvSpPr>
          <p:nvPr/>
        </p:nvSpPr>
        <p:spPr bwMode="auto">
          <a:xfrm>
            <a:off x="4343400" y="3429000"/>
            <a:ext cx="3365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11290" name="Text Box 91"/>
          <p:cNvSpPr txBox="1">
            <a:spLocks noChangeArrowheads="1"/>
          </p:cNvSpPr>
          <p:nvPr/>
        </p:nvSpPr>
        <p:spPr bwMode="auto">
          <a:xfrm>
            <a:off x="5562600" y="3429000"/>
            <a:ext cx="35718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D</a:t>
            </a:r>
          </a:p>
        </p:txBody>
      </p:sp>
      <p:sp>
        <p:nvSpPr>
          <p:cNvPr id="11291" name="Text Box 93"/>
          <p:cNvSpPr txBox="1">
            <a:spLocks noChangeArrowheads="1"/>
          </p:cNvSpPr>
          <p:nvPr/>
        </p:nvSpPr>
        <p:spPr bwMode="auto">
          <a:xfrm>
            <a:off x="7848600" y="3429000"/>
            <a:ext cx="325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F</a:t>
            </a:r>
          </a:p>
        </p:txBody>
      </p:sp>
      <p:sp>
        <p:nvSpPr>
          <p:cNvPr id="11292" name="Oval 124"/>
          <p:cNvSpPr>
            <a:spLocks noChangeArrowheads="1"/>
          </p:cNvSpPr>
          <p:nvPr/>
        </p:nvSpPr>
        <p:spPr bwMode="auto">
          <a:xfrm>
            <a:off x="4854575" y="3100388"/>
            <a:ext cx="76200" cy="76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11293" name="Oval 125"/>
          <p:cNvSpPr>
            <a:spLocks noChangeArrowheads="1"/>
          </p:cNvSpPr>
          <p:nvPr/>
        </p:nvSpPr>
        <p:spPr bwMode="auto">
          <a:xfrm>
            <a:off x="6064250" y="3100388"/>
            <a:ext cx="76200" cy="76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11294" name="Oval 126"/>
          <p:cNvSpPr>
            <a:spLocks noChangeArrowheads="1"/>
          </p:cNvSpPr>
          <p:nvPr/>
        </p:nvSpPr>
        <p:spPr bwMode="auto">
          <a:xfrm>
            <a:off x="8310563" y="3100388"/>
            <a:ext cx="77787" cy="76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11295" name="Rectangle 132"/>
          <p:cNvSpPr>
            <a:spLocks noChangeArrowheads="1"/>
          </p:cNvSpPr>
          <p:nvPr/>
        </p:nvSpPr>
        <p:spPr bwMode="auto">
          <a:xfrm>
            <a:off x="5524500" y="4724400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8244" name="Rectangle 133"/>
          <p:cNvSpPr>
            <a:spLocks noChangeArrowheads="1"/>
          </p:cNvSpPr>
          <p:nvPr/>
        </p:nvSpPr>
        <p:spPr bwMode="auto">
          <a:xfrm>
            <a:off x="6210300" y="4724400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  <a:sym typeface="Symbol" charset="2"/>
              </a:rPr>
              <a:t></a:t>
            </a:r>
          </a:p>
        </p:txBody>
      </p:sp>
      <p:sp>
        <p:nvSpPr>
          <p:cNvPr id="11297" name="Rectangle 134"/>
          <p:cNvSpPr>
            <a:spLocks noChangeArrowheads="1"/>
          </p:cNvSpPr>
          <p:nvPr/>
        </p:nvSpPr>
        <p:spPr bwMode="auto">
          <a:xfrm>
            <a:off x="5867400" y="4724400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11298" name="Text Box 135"/>
          <p:cNvSpPr txBox="1">
            <a:spLocks noChangeArrowheads="1"/>
          </p:cNvSpPr>
          <p:nvPr/>
        </p:nvSpPr>
        <p:spPr bwMode="auto">
          <a:xfrm>
            <a:off x="5495925" y="5230813"/>
            <a:ext cx="33655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C</a:t>
            </a:r>
          </a:p>
        </p:txBody>
      </p:sp>
      <p:sp>
        <p:nvSpPr>
          <p:cNvPr id="11299" name="Rectangle 141"/>
          <p:cNvSpPr>
            <a:spLocks noChangeArrowheads="1"/>
          </p:cNvSpPr>
          <p:nvPr/>
        </p:nvSpPr>
        <p:spPr bwMode="auto">
          <a:xfrm>
            <a:off x="6877050" y="4724400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8250" name="Rectangle 142"/>
          <p:cNvSpPr>
            <a:spLocks noChangeArrowheads="1"/>
          </p:cNvSpPr>
          <p:nvPr/>
        </p:nvSpPr>
        <p:spPr bwMode="auto">
          <a:xfrm>
            <a:off x="7562850" y="4724400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  <a:sym typeface="Symbol" charset="2"/>
              </a:rPr>
              <a:t></a:t>
            </a:r>
          </a:p>
        </p:txBody>
      </p:sp>
      <p:sp>
        <p:nvSpPr>
          <p:cNvPr id="11301" name="Rectangle 143"/>
          <p:cNvSpPr>
            <a:spLocks noChangeArrowheads="1"/>
          </p:cNvSpPr>
          <p:nvPr/>
        </p:nvSpPr>
        <p:spPr bwMode="auto">
          <a:xfrm>
            <a:off x="7219950" y="4724400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11302" name="Text Box 144"/>
          <p:cNvSpPr txBox="1">
            <a:spLocks noChangeArrowheads="1"/>
          </p:cNvSpPr>
          <p:nvPr/>
        </p:nvSpPr>
        <p:spPr bwMode="auto">
          <a:xfrm>
            <a:off x="6878638" y="5243513"/>
            <a:ext cx="32702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E</a:t>
            </a: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5607050" y="1884363"/>
            <a:ext cx="1588" cy="377825"/>
          </a:xfrm>
          <a:prstGeom prst="straightConnector1">
            <a:avLst/>
          </a:prstGeom>
          <a:ln w="19050">
            <a:solidFill>
              <a:schemeClr val="tx1">
                <a:alpha val="30000"/>
              </a:schemeClr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endCxn id="11270" idx="1"/>
          </p:cNvCxnSpPr>
          <p:nvPr/>
        </p:nvCxnSpPr>
        <p:spPr>
          <a:xfrm flipV="1">
            <a:off x="6294438" y="1884363"/>
            <a:ext cx="411162" cy="7937"/>
          </a:xfrm>
          <a:prstGeom prst="straightConnector1">
            <a:avLst/>
          </a:prstGeom>
          <a:ln w="19050">
            <a:solidFill>
              <a:srgbClr val="FF0000"/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4513263" y="3155950"/>
            <a:ext cx="3175" cy="379413"/>
          </a:xfrm>
          <a:prstGeom prst="straightConnector1">
            <a:avLst/>
          </a:prstGeom>
          <a:ln w="19050">
            <a:solidFill>
              <a:schemeClr val="tx1">
                <a:alpha val="30000"/>
              </a:schemeClr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7985125" y="3135313"/>
            <a:ext cx="3175" cy="377825"/>
          </a:xfrm>
          <a:prstGeom prst="straightConnector1">
            <a:avLst/>
          </a:prstGeom>
          <a:ln w="19050">
            <a:solidFill>
              <a:schemeClr val="tx1">
                <a:alpha val="30000"/>
              </a:schemeClr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endCxn id="11321" idx="1"/>
          </p:cNvCxnSpPr>
          <p:nvPr/>
        </p:nvCxnSpPr>
        <p:spPr>
          <a:xfrm>
            <a:off x="6427788" y="3133725"/>
            <a:ext cx="298450" cy="6350"/>
          </a:xfrm>
          <a:prstGeom prst="straightConnector1">
            <a:avLst/>
          </a:prstGeom>
          <a:ln w="19050">
            <a:solidFill>
              <a:srgbClr val="FF0000"/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5722938" y="3154363"/>
            <a:ext cx="3175" cy="377825"/>
          </a:xfrm>
          <a:prstGeom prst="straightConnector1">
            <a:avLst/>
          </a:prstGeom>
          <a:ln w="19050">
            <a:solidFill>
              <a:schemeClr val="tx1">
                <a:alpha val="30000"/>
              </a:schemeClr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V="1">
            <a:off x="4856163" y="2070100"/>
            <a:ext cx="1079500" cy="1084263"/>
          </a:xfrm>
          <a:prstGeom prst="straightConnector1">
            <a:avLst/>
          </a:prstGeom>
          <a:ln w="19050">
            <a:solidFill>
              <a:schemeClr val="tx1">
                <a:alpha val="30000"/>
              </a:schemeClr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H="1" flipV="1">
            <a:off x="5946775" y="2063750"/>
            <a:ext cx="144463" cy="1085850"/>
          </a:xfrm>
          <a:prstGeom prst="straightConnector1">
            <a:avLst/>
          </a:prstGeom>
          <a:ln w="19050">
            <a:solidFill>
              <a:schemeClr val="tx1">
                <a:alpha val="30000"/>
              </a:schemeClr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H="1" flipV="1">
            <a:off x="5994400" y="2074863"/>
            <a:ext cx="2347913" cy="1069975"/>
          </a:xfrm>
          <a:prstGeom prst="straightConnector1">
            <a:avLst/>
          </a:prstGeom>
          <a:ln w="19050">
            <a:solidFill>
              <a:schemeClr val="tx1">
                <a:alpha val="30000"/>
              </a:schemeClr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H="1">
            <a:off x="4892675" y="1882775"/>
            <a:ext cx="2032000" cy="1084263"/>
          </a:xfrm>
          <a:prstGeom prst="straightConnector1">
            <a:avLst/>
          </a:prstGeom>
          <a:ln w="19050">
            <a:solidFill>
              <a:srgbClr val="FF0000"/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H="1">
            <a:off x="6154738" y="1882775"/>
            <a:ext cx="1246187" cy="1079500"/>
          </a:xfrm>
          <a:prstGeom prst="straightConnector1">
            <a:avLst/>
          </a:prstGeom>
          <a:ln w="19050">
            <a:solidFill>
              <a:srgbClr val="FF0000"/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7877175" y="1876425"/>
            <a:ext cx="438150" cy="1081088"/>
          </a:xfrm>
          <a:prstGeom prst="straightConnector1">
            <a:avLst/>
          </a:prstGeom>
          <a:ln w="19050">
            <a:solidFill>
              <a:srgbClr val="FF0000"/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endCxn id="11297" idx="0"/>
          </p:cNvCxnSpPr>
          <p:nvPr/>
        </p:nvCxnSpPr>
        <p:spPr>
          <a:xfrm flipH="1">
            <a:off x="6038850" y="3144838"/>
            <a:ext cx="912813" cy="1579562"/>
          </a:xfrm>
          <a:prstGeom prst="straightConnector1">
            <a:avLst/>
          </a:prstGeom>
          <a:ln w="19050">
            <a:solidFill>
              <a:srgbClr val="FF0000"/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endCxn id="11301" idx="0"/>
          </p:cNvCxnSpPr>
          <p:nvPr/>
        </p:nvCxnSpPr>
        <p:spPr>
          <a:xfrm flipH="1">
            <a:off x="7391400" y="3133725"/>
            <a:ext cx="20638" cy="1590675"/>
          </a:xfrm>
          <a:prstGeom prst="straightConnector1">
            <a:avLst/>
          </a:prstGeom>
          <a:ln w="19050">
            <a:solidFill>
              <a:srgbClr val="FF0000"/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>
            <a:off x="5681663" y="4916488"/>
            <a:ext cx="3175" cy="379412"/>
          </a:xfrm>
          <a:prstGeom prst="straightConnector1">
            <a:avLst/>
          </a:prstGeom>
          <a:ln w="19050">
            <a:solidFill>
              <a:schemeClr val="tx1">
                <a:alpha val="30000"/>
              </a:schemeClr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7042150" y="4914900"/>
            <a:ext cx="3175" cy="377825"/>
          </a:xfrm>
          <a:prstGeom prst="straightConnector1">
            <a:avLst/>
          </a:prstGeom>
          <a:ln w="19050">
            <a:solidFill>
              <a:schemeClr val="tx1">
                <a:alpha val="30000"/>
              </a:schemeClr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flipV="1">
            <a:off x="6037263" y="3336925"/>
            <a:ext cx="26987" cy="1560513"/>
          </a:xfrm>
          <a:prstGeom prst="straightConnector1">
            <a:avLst/>
          </a:prstGeom>
          <a:ln w="19050">
            <a:solidFill>
              <a:schemeClr val="tx1">
                <a:alpha val="30000"/>
              </a:schemeClr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flipH="1" flipV="1">
            <a:off x="6116638" y="3336925"/>
            <a:ext cx="1273175" cy="1560513"/>
          </a:xfrm>
          <a:prstGeom prst="straightConnector1">
            <a:avLst/>
          </a:prstGeom>
          <a:ln w="19050">
            <a:solidFill>
              <a:schemeClr val="tx1">
                <a:alpha val="30000"/>
              </a:schemeClr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65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Binary Tree</a:t>
            </a:r>
          </a:p>
        </p:txBody>
      </p:sp>
      <p:sp>
        <p:nvSpPr>
          <p:cNvPr id="163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44958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2000" dirty="0" smtClean="0"/>
              <a:t>A </a:t>
            </a:r>
            <a:r>
              <a:rPr lang="en-US" altLang="en-US" sz="2000" i="1" dirty="0" smtClean="0">
                <a:solidFill>
                  <a:srgbClr val="FF0000"/>
                </a:solidFill>
              </a:rPr>
              <a:t>binary tree </a:t>
            </a:r>
            <a:r>
              <a:rPr lang="en-US" altLang="en-US" sz="2000" dirty="0" smtClean="0"/>
              <a:t>is a tree with the following properties:</a:t>
            </a:r>
          </a:p>
          <a:p>
            <a:pPr lvl="1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1800" dirty="0" smtClean="0"/>
              <a:t>Each internal node has two children</a:t>
            </a:r>
          </a:p>
          <a:p>
            <a:pPr lvl="1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1800" dirty="0" smtClean="0"/>
              <a:t>The children of a node are an ordered pair</a:t>
            </a: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endParaRPr lang="en-US" altLang="en-US" sz="2000" dirty="0" smtClean="0"/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2000" dirty="0" smtClean="0"/>
              <a:t>We call the children of an internal node </a:t>
            </a:r>
            <a:r>
              <a:rPr lang="en-US" altLang="en-US" sz="2000" i="1" dirty="0" smtClean="0">
                <a:solidFill>
                  <a:srgbClr val="FF0000"/>
                </a:solidFill>
              </a:rPr>
              <a:t>left child </a:t>
            </a:r>
            <a:r>
              <a:rPr lang="en-US" altLang="en-US" sz="2000" dirty="0" smtClean="0"/>
              <a:t>and </a:t>
            </a:r>
            <a:r>
              <a:rPr lang="en-US" altLang="en-US" sz="2000" i="1" dirty="0" smtClean="0">
                <a:solidFill>
                  <a:srgbClr val="FF0000"/>
                </a:solidFill>
              </a:rPr>
              <a:t>right child</a:t>
            </a: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endParaRPr lang="en-US" altLang="en-US" sz="2000" dirty="0" smtClean="0"/>
          </a:p>
        </p:txBody>
      </p:sp>
      <p:sp>
        <p:nvSpPr>
          <p:cNvPr id="26632" name="AutoShape 7"/>
          <p:cNvSpPr>
            <a:spLocks noChangeAspect="1" noChangeArrowheads="1"/>
          </p:cNvSpPr>
          <p:nvPr/>
        </p:nvSpPr>
        <p:spPr bwMode="auto">
          <a:xfrm>
            <a:off x="6900068" y="1477963"/>
            <a:ext cx="334963" cy="368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A</a:t>
            </a:r>
          </a:p>
        </p:txBody>
      </p:sp>
      <p:sp>
        <p:nvSpPr>
          <p:cNvPr id="26633" name="AutoShape 8"/>
          <p:cNvSpPr>
            <a:spLocks noChangeAspect="1" noChangeArrowheads="1"/>
          </p:cNvSpPr>
          <p:nvPr/>
        </p:nvSpPr>
        <p:spPr bwMode="auto">
          <a:xfrm>
            <a:off x="5914231" y="2392363"/>
            <a:ext cx="328612" cy="368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</a:t>
            </a:r>
          </a:p>
        </p:txBody>
      </p:sp>
      <p:sp>
        <p:nvSpPr>
          <p:cNvPr id="26634" name="AutoShape 10"/>
          <p:cNvSpPr>
            <a:spLocks noChangeAspect="1" noChangeArrowheads="1"/>
          </p:cNvSpPr>
          <p:nvPr/>
        </p:nvSpPr>
        <p:spPr bwMode="auto">
          <a:xfrm>
            <a:off x="7881143" y="2392363"/>
            <a:ext cx="325438" cy="368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</a:p>
        </p:txBody>
      </p:sp>
      <p:sp>
        <p:nvSpPr>
          <p:cNvPr id="26635" name="AutoShape 11"/>
          <p:cNvSpPr>
            <a:spLocks noChangeAspect="1" noChangeArrowheads="1"/>
          </p:cNvSpPr>
          <p:nvPr/>
        </p:nvSpPr>
        <p:spPr bwMode="auto">
          <a:xfrm>
            <a:off x="7400131" y="3306763"/>
            <a:ext cx="309562" cy="368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F</a:t>
            </a:r>
          </a:p>
        </p:txBody>
      </p:sp>
      <p:sp>
        <p:nvSpPr>
          <p:cNvPr id="26636" name="AutoShape 12"/>
          <p:cNvSpPr>
            <a:spLocks noChangeAspect="1" noChangeArrowheads="1"/>
          </p:cNvSpPr>
          <p:nvPr/>
        </p:nvSpPr>
        <p:spPr bwMode="auto">
          <a:xfrm>
            <a:off x="8382793" y="3305175"/>
            <a:ext cx="347663" cy="3714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</a:t>
            </a:r>
          </a:p>
        </p:txBody>
      </p:sp>
      <p:sp>
        <p:nvSpPr>
          <p:cNvPr id="26637" name="AutoShape 13"/>
          <p:cNvSpPr>
            <a:spLocks noChangeAspect="1" noChangeArrowheads="1"/>
          </p:cNvSpPr>
          <p:nvPr/>
        </p:nvSpPr>
        <p:spPr bwMode="auto">
          <a:xfrm>
            <a:off x="5398293" y="3303588"/>
            <a:ext cx="344488" cy="3714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D</a:t>
            </a:r>
          </a:p>
        </p:txBody>
      </p:sp>
      <p:sp>
        <p:nvSpPr>
          <p:cNvPr id="26638" name="AutoShape 14"/>
          <p:cNvSpPr>
            <a:spLocks noChangeAspect="1" noChangeArrowheads="1"/>
          </p:cNvSpPr>
          <p:nvPr/>
        </p:nvSpPr>
        <p:spPr bwMode="auto">
          <a:xfrm>
            <a:off x="6425406" y="3306763"/>
            <a:ext cx="315912" cy="368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E</a:t>
            </a:r>
          </a:p>
        </p:txBody>
      </p:sp>
      <p:cxnSp>
        <p:nvCxnSpPr>
          <p:cNvPr id="16396" name="AutoShape 15"/>
          <p:cNvCxnSpPr>
            <a:cxnSpLocks noChangeShapeType="1"/>
            <a:stCxn id="26632" idx="2"/>
            <a:endCxn id="26633" idx="0"/>
          </p:cNvCxnSpPr>
          <p:nvPr/>
        </p:nvCxnSpPr>
        <p:spPr bwMode="auto">
          <a:xfrm flipH="1">
            <a:off x="6077743" y="1846263"/>
            <a:ext cx="990600" cy="5461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7" name="AutoShape 16"/>
          <p:cNvCxnSpPr>
            <a:cxnSpLocks noChangeShapeType="1"/>
            <a:stCxn id="26632" idx="2"/>
            <a:endCxn id="26634" idx="0"/>
          </p:cNvCxnSpPr>
          <p:nvPr/>
        </p:nvCxnSpPr>
        <p:spPr bwMode="auto">
          <a:xfrm>
            <a:off x="7068343" y="1846263"/>
            <a:ext cx="974725" cy="5461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8" name="AutoShape 18"/>
          <p:cNvCxnSpPr>
            <a:cxnSpLocks noChangeShapeType="1"/>
            <a:stCxn id="26634" idx="2"/>
            <a:endCxn id="26636" idx="0"/>
          </p:cNvCxnSpPr>
          <p:nvPr/>
        </p:nvCxnSpPr>
        <p:spPr bwMode="auto">
          <a:xfrm>
            <a:off x="8043068" y="2760663"/>
            <a:ext cx="514350" cy="5445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9" name="AutoShape 19"/>
          <p:cNvCxnSpPr>
            <a:cxnSpLocks noChangeShapeType="1"/>
            <a:stCxn id="26634" idx="2"/>
            <a:endCxn id="26635" idx="0"/>
          </p:cNvCxnSpPr>
          <p:nvPr/>
        </p:nvCxnSpPr>
        <p:spPr bwMode="auto">
          <a:xfrm flipH="1">
            <a:off x="7554118" y="2760663"/>
            <a:ext cx="488950" cy="5461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0" name="AutoShape 20"/>
          <p:cNvCxnSpPr>
            <a:cxnSpLocks noChangeShapeType="1"/>
            <a:stCxn id="26633" idx="2"/>
            <a:endCxn id="26638" idx="0"/>
          </p:cNvCxnSpPr>
          <p:nvPr/>
        </p:nvCxnSpPr>
        <p:spPr bwMode="auto">
          <a:xfrm>
            <a:off x="6077743" y="2760663"/>
            <a:ext cx="506413" cy="5461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1" name="AutoShape 21"/>
          <p:cNvCxnSpPr>
            <a:cxnSpLocks noChangeShapeType="1"/>
            <a:stCxn id="26633" idx="2"/>
            <a:endCxn id="26637" idx="0"/>
          </p:cNvCxnSpPr>
          <p:nvPr/>
        </p:nvCxnSpPr>
        <p:spPr bwMode="auto">
          <a:xfrm flipH="1">
            <a:off x="5569743" y="2760663"/>
            <a:ext cx="508000" cy="5429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45" name="AutoShape 22"/>
          <p:cNvSpPr>
            <a:spLocks noChangeAspect="1" noChangeArrowheads="1"/>
          </p:cNvSpPr>
          <p:nvPr/>
        </p:nvSpPr>
        <p:spPr bwMode="auto">
          <a:xfrm>
            <a:off x="6044406" y="4224338"/>
            <a:ext cx="346075" cy="3714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H</a:t>
            </a:r>
          </a:p>
        </p:txBody>
      </p:sp>
      <p:cxnSp>
        <p:nvCxnSpPr>
          <p:cNvPr id="16403" name="AutoShape 25"/>
          <p:cNvCxnSpPr>
            <a:cxnSpLocks noChangeShapeType="1"/>
            <a:stCxn id="26638" idx="2"/>
            <a:endCxn id="26645" idx="0"/>
          </p:cNvCxnSpPr>
          <p:nvPr/>
        </p:nvCxnSpPr>
        <p:spPr bwMode="auto">
          <a:xfrm flipH="1">
            <a:off x="6217443" y="3675063"/>
            <a:ext cx="366713" cy="5492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47" name="AutoShape 26"/>
          <p:cNvSpPr>
            <a:spLocks noChangeAspect="1" noChangeArrowheads="1"/>
          </p:cNvSpPr>
          <p:nvPr/>
        </p:nvSpPr>
        <p:spPr bwMode="auto">
          <a:xfrm>
            <a:off x="6781006" y="4229100"/>
            <a:ext cx="260350" cy="3619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I</a:t>
            </a:r>
          </a:p>
        </p:txBody>
      </p:sp>
      <p:cxnSp>
        <p:nvCxnSpPr>
          <p:cNvPr id="16405" name="AutoShape 27"/>
          <p:cNvCxnSpPr>
            <a:cxnSpLocks noChangeShapeType="1"/>
            <a:stCxn id="26638" idx="2"/>
            <a:endCxn id="26647" idx="0"/>
          </p:cNvCxnSpPr>
          <p:nvPr/>
        </p:nvCxnSpPr>
        <p:spPr bwMode="auto">
          <a:xfrm>
            <a:off x="6584156" y="3675063"/>
            <a:ext cx="327025" cy="5540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24960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BinaryTree ADT</a:t>
            </a:r>
          </a:p>
        </p:txBody>
      </p:sp>
      <p:sp>
        <p:nvSpPr>
          <p:cNvPr id="215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447800"/>
            <a:ext cx="3810000" cy="44958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Times" charset="0"/>
              <a:buChar char="•"/>
            </a:pPr>
            <a:r>
              <a:rPr lang="en-US" altLang="en-US" dirty="0" smtClean="0"/>
              <a:t>The </a:t>
            </a:r>
            <a:r>
              <a:rPr lang="en-US" altLang="en-US" dirty="0" err="1" smtClean="0"/>
              <a:t>BinaryTree</a:t>
            </a:r>
            <a:r>
              <a:rPr lang="en-US" altLang="en-US" dirty="0" smtClean="0"/>
              <a:t> ADT extends the Tree ADT, i.e., it inherits all the methods of the Tree ADT</a:t>
            </a:r>
          </a:p>
          <a:p>
            <a:pPr eaLnBrk="1" hangingPunct="1">
              <a:buFont typeface="Times" charset="0"/>
              <a:buChar char="•"/>
            </a:pPr>
            <a:endParaRPr lang="en-US" altLang="en-US" dirty="0" smtClean="0"/>
          </a:p>
          <a:p>
            <a:pPr eaLnBrk="1" hangingPunct="1">
              <a:buFont typeface="Times" charset="0"/>
              <a:buChar char="•"/>
            </a:pPr>
            <a:r>
              <a:rPr lang="en-US" altLang="en-US" dirty="0" smtClean="0"/>
              <a:t>Additional methods:</a:t>
            </a:r>
          </a:p>
          <a:p>
            <a:pPr lvl="1" eaLnBrk="1" hangingPunct="1">
              <a:buFont typeface="Times" charset="0"/>
              <a:buChar char="•"/>
            </a:pPr>
            <a:r>
              <a:rPr lang="en-US" altLang="en-US" dirty="0" smtClean="0"/>
              <a:t>position </a:t>
            </a:r>
            <a:r>
              <a:rPr lang="en-US" altLang="en-US" dirty="0" err="1" smtClean="0">
                <a:solidFill>
                  <a:srgbClr val="FF0000"/>
                </a:solidFill>
              </a:rPr>
              <a:t>leftChild</a:t>
            </a:r>
            <a:r>
              <a:rPr lang="en-US" altLang="en-US" dirty="0" smtClean="0">
                <a:solidFill>
                  <a:srgbClr val="FF0000"/>
                </a:solidFill>
              </a:rPr>
              <a:t>(p)</a:t>
            </a:r>
          </a:p>
          <a:p>
            <a:pPr lvl="1" eaLnBrk="1" hangingPunct="1">
              <a:buFont typeface="Times" charset="0"/>
              <a:buChar char="•"/>
            </a:pPr>
            <a:r>
              <a:rPr lang="en-US" altLang="en-US" dirty="0" smtClean="0"/>
              <a:t>position </a:t>
            </a:r>
            <a:r>
              <a:rPr lang="en-US" altLang="en-US" dirty="0" err="1" smtClean="0">
                <a:solidFill>
                  <a:srgbClr val="FF0000"/>
                </a:solidFill>
              </a:rPr>
              <a:t>rightChild</a:t>
            </a:r>
            <a:r>
              <a:rPr lang="en-US" altLang="en-US" dirty="0" smtClean="0">
                <a:solidFill>
                  <a:srgbClr val="FF0000"/>
                </a:solidFill>
              </a:rPr>
              <a:t>(p)</a:t>
            </a:r>
          </a:p>
          <a:p>
            <a:pPr lvl="1" eaLnBrk="1" hangingPunct="1">
              <a:buFont typeface="Times" charset="0"/>
              <a:buChar char="•"/>
            </a:pPr>
            <a:r>
              <a:rPr lang="en-US" altLang="en-US" dirty="0" smtClean="0"/>
              <a:t>position </a:t>
            </a:r>
            <a:r>
              <a:rPr lang="en-US" altLang="en-US" dirty="0" smtClean="0">
                <a:solidFill>
                  <a:srgbClr val="FF0000"/>
                </a:solidFill>
              </a:rPr>
              <a:t>sibling(p)</a:t>
            </a:r>
          </a:p>
        </p:txBody>
      </p:sp>
      <p:sp>
        <p:nvSpPr>
          <p:cNvPr id="21508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828800"/>
            <a:ext cx="3810000" cy="4114800"/>
          </a:xfrm>
        </p:spPr>
        <p:txBody>
          <a:bodyPr/>
          <a:lstStyle/>
          <a:p>
            <a:pPr eaLnBrk="1" hangingPunct="1">
              <a:buFont typeface="Times" charset="0"/>
              <a:buChar char="•"/>
            </a:pPr>
            <a:r>
              <a:rPr lang="en-US" altLang="en-US" smtClean="0"/>
              <a:t>Update methods may be defined by data structures implementing the BinaryTree ADT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6699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77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A Linked Structure for Binary Trees</a:t>
            </a:r>
          </a:p>
        </p:txBody>
      </p:sp>
      <p:sp>
        <p:nvSpPr>
          <p:cNvPr id="225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3048000" cy="2438400"/>
          </a:xfrm>
        </p:spPr>
        <p:txBody>
          <a:bodyPr/>
          <a:lstStyle/>
          <a:p>
            <a:pPr eaLnBrk="1" hangingPunct="1">
              <a:buFont typeface="Times" charset="0"/>
              <a:buChar char="•"/>
            </a:pPr>
            <a:r>
              <a:rPr lang="en-US" altLang="en-US" sz="1800" smtClean="0">
                <a:solidFill>
                  <a:srgbClr val="2D2DB9"/>
                </a:solidFill>
              </a:rPr>
              <a:t>A node is represented by an object storing</a:t>
            </a:r>
          </a:p>
          <a:p>
            <a:pPr lvl="1" eaLnBrk="1" hangingPunct="1">
              <a:buFont typeface="Times" charset="0"/>
              <a:buChar char="•"/>
            </a:pPr>
            <a:r>
              <a:rPr lang="en-US" altLang="en-US" sz="1600" smtClean="0">
                <a:solidFill>
                  <a:srgbClr val="2D2DB9"/>
                </a:solidFill>
              </a:rPr>
              <a:t>Element</a:t>
            </a:r>
          </a:p>
          <a:p>
            <a:pPr lvl="1" eaLnBrk="1" hangingPunct="1">
              <a:buFont typeface="Times" charset="0"/>
              <a:buChar char="•"/>
            </a:pPr>
            <a:r>
              <a:rPr lang="en-US" altLang="en-US" sz="1600" smtClean="0">
                <a:solidFill>
                  <a:srgbClr val="2D2DB9"/>
                </a:solidFill>
              </a:rPr>
              <a:t>Parent node</a:t>
            </a:r>
          </a:p>
          <a:p>
            <a:pPr lvl="1" eaLnBrk="1" hangingPunct="1">
              <a:buFont typeface="Times" charset="0"/>
              <a:buChar char="•"/>
            </a:pPr>
            <a:r>
              <a:rPr lang="en-US" altLang="en-US" sz="1600" smtClean="0">
                <a:solidFill>
                  <a:srgbClr val="2D2DB9"/>
                </a:solidFill>
              </a:rPr>
              <a:t>Left child node</a:t>
            </a:r>
          </a:p>
          <a:p>
            <a:pPr lvl="1" eaLnBrk="1" hangingPunct="1">
              <a:buFont typeface="Times" charset="0"/>
              <a:buChar char="•"/>
            </a:pPr>
            <a:r>
              <a:rPr lang="en-US" altLang="en-US" sz="1600" smtClean="0">
                <a:solidFill>
                  <a:srgbClr val="2D2DB9"/>
                </a:solidFill>
              </a:rPr>
              <a:t>Right child node</a:t>
            </a:r>
          </a:p>
          <a:p>
            <a:pPr eaLnBrk="1" hangingPunct="1">
              <a:buFont typeface="Times" charset="0"/>
              <a:buChar char="•"/>
            </a:pPr>
            <a:r>
              <a:rPr lang="en-US" altLang="en-US" sz="1800" smtClean="0">
                <a:solidFill>
                  <a:srgbClr val="2D2DB9"/>
                </a:solidFill>
              </a:rPr>
              <a:t>Node objects implement the </a:t>
            </a:r>
            <a:r>
              <a:rPr lang="en-US" altLang="en-US" sz="1800" smtClean="0">
                <a:solidFill>
                  <a:srgbClr val="FF0000"/>
                </a:solidFill>
              </a:rPr>
              <a:t>Position</a:t>
            </a:r>
            <a:r>
              <a:rPr lang="en-US" altLang="en-US" sz="1800" smtClean="0">
                <a:solidFill>
                  <a:srgbClr val="2D2DB9"/>
                </a:solidFill>
              </a:rPr>
              <a:t> ADT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371600" y="4114800"/>
            <a:ext cx="2938463" cy="2100263"/>
            <a:chOff x="1371600" y="4114800"/>
            <a:chExt cx="2938463" cy="2100263"/>
          </a:xfrm>
        </p:grpSpPr>
        <p:sp>
          <p:nvSpPr>
            <p:cNvPr id="18436" name="Oval 4"/>
            <p:cNvSpPr>
              <a:spLocks noChangeArrowheads="1"/>
            </p:cNvSpPr>
            <p:nvPr/>
          </p:nvSpPr>
          <p:spPr bwMode="auto">
            <a:xfrm>
              <a:off x="2209800" y="4114800"/>
              <a:ext cx="501650" cy="50006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  <a:sym typeface="Symbol" charset="2"/>
                </a:rPr>
                <a:t>B</a:t>
              </a:r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8437" name="Oval 5"/>
            <p:cNvSpPr>
              <a:spLocks noChangeArrowheads="1"/>
            </p:cNvSpPr>
            <p:nvPr/>
          </p:nvSpPr>
          <p:spPr bwMode="auto">
            <a:xfrm>
              <a:off x="3084513" y="4854575"/>
              <a:ext cx="501650" cy="50006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1371600" y="4800600"/>
              <a:ext cx="500063" cy="500063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18439" name="Rectangle 7"/>
            <p:cNvSpPr>
              <a:spLocks noChangeArrowheads="1"/>
            </p:cNvSpPr>
            <p:nvPr/>
          </p:nvSpPr>
          <p:spPr bwMode="auto">
            <a:xfrm>
              <a:off x="2362200" y="5715000"/>
              <a:ext cx="500063" cy="500063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3810000" y="5715000"/>
              <a:ext cx="500063" cy="500063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E</a:t>
              </a:r>
            </a:p>
          </p:txBody>
        </p:sp>
        <p:cxnSp>
          <p:nvCxnSpPr>
            <p:cNvPr id="22537" name="AutoShape 9"/>
            <p:cNvCxnSpPr>
              <a:cxnSpLocks noChangeShapeType="1"/>
              <a:stCxn id="18440" idx="0"/>
              <a:endCxn id="18437" idx="5"/>
            </p:cNvCxnSpPr>
            <p:nvPr/>
          </p:nvCxnSpPr>
          <p:spPr bwMode="auto">
            <a:xfrm flipH="1" flipV="1">
              <a:off x="3513138" y="5291138"/>
              <a:ext cx="547687" cy="4143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38" name="AutoShape 10"/>
            <p:cNvCxnSpPr>
              <a:cxnSpLocks noChangeShapeType="1"/>
              <a:stCxn id="18439" idx="0"/>
              <a:endCxn id="18437" idx="3"/>
            </p:cNvCxnSpPr>
            <p:nvPr/>
          </p:nvCxnSpPr>
          <p:spPr bwMode="auto">
            <a:xfrm flipV="1">
              <a:off x="2613025" y="5291138"/>
              <a:ext cx="544513" cy="4143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39" name="AutoShape 11"/>
            <p:cNvCxnSpPr>
              <a:cxnSpLocks noChangeShapeType="1"/>
              <a:stCxn id="18438" idx="0"/>
              <a:endCxn id="18436" idx="3"/>
            </p:cNvCxnSpPr>
            <p:nvPr/>
          </p:nvCxnSpPr>
          <p:spPr bwMode="auto">
            <a:xfrm flipV="1">
              <a:off x="1622425" y="4551363"/>
              <a:ext cx="660400" cy="2397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40" name="AutoShape 12"/>
            <p:cNvCxnSpPr>
              <a:cxnSpLocks noChangeShapeType="1"/>
              <a:stCxn id="18437" idx="0"/>
              <a:endCxn id="18436" idx="5"/>
            </p:cNvCxnSpPr>
            <p:nvPr/>
          </p:nvCxnSpPr>
          <p:spPr bwMode="auto">
            <a:xfrm flipH="1" flipV="1">
              <a:off x="2638425" y="4551363"/>
              <a:ext cx="696913" cy="2936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2"/>
          <p:cNvGrpSpPr/>
          <p:nvPr/>
        </p:nvGrpSpPr>
        <p:grpSpPr>
          <a:xfrm>
            <a:off x="3921125" y="1771650"/>
            <a:ext cx="4746625" cy="4418013"/>
            <a:chOff x="3921125" y="1771650"/>
            <a:chExt cx="4746625" cy="4418013"/>
          </a:xfrm>
        </p:grpSpPr>
        <p:grpSp>
          <p:nvGrpSpPr>
            <p:cNvPr id="22541" name="Group 78"/>
            <p:cNvGrpSpPr>
              <a:grpSpLocks/>
            </p:cNvGrpSpPr>
            <p:nvPr/>
          </p:nvGrpSpPr>
          <p:grpSpPr bwMode="auto">
            <a:xfrm>
              <a:off x="5086350" y="1828800"/>
              <a:ext cx="1219200" cy="609600"/>
              <a:chOff x="3840" y="960"/>
              <a:chExt cx="768" cy="384"/>
            </a:xfrm>
          </p:grpSpPr>
          <p:sp>
            <p:nvSpPr>
              <p:cNvPr id="22588" name="AutoShape 74"/>
              <p:cNvSpPr>
                <a:spLocks noChangeArrowheads="1"/>
              </p:cNvSpPr>
              <p:nvPr/>
            </p:nvSpPr>
            <p:spPr bwMode="auto">
              <a:xfrm>
                <a:off x="3840" y="960"/>
                <a:ext cx="768" cy="384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22589" name="Rectangle 75"/>
              <p:cNvSpPr>
                <a:spLocks noChangeArrowheads="1"/>
              </p:cNvSpPr>
              <p:nvPr/>
            </p:nvSpPr>
            <p:spPr bwMode="auto">
              <a:xfrm>
                <a:off x="4032" y="960"/>
                <a:ext cx="384" cy="384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22590" name="Line 77"/>
              <p:cNvSpPr>
                <a:spLocks noChangeShapeType="1"/>
              </p:cNvSpPr>
              <p:nvPr/>
            </p:nvSpPr>
            <p:spPr bwMode="auto">
              <a:xfrm>
                <a:off x="4032" y="1152"/>
                <a:ext cx="38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542" name="Group 83"/>
            <p:cNvGrpSpPr>
              <a:grpSpLocks/>
            </p:cNvGrpSpPr>
            <p:nvPr/>
          </p:nvGrpSpPr>
          <p:grpSpPr bwMode="auto">
            <a:xfrm>
              <a:off x="3978275" y="3352800"/>
              <a:ext cx="1219200" cy="609600"/>
              <a:chOff x="3840" y="960"/>
              <a:chExt cx="768" cy="384"/>
            </a:xfrm>
          </p:grpSpPr>
          <p:sp>
            <p:nvSpPr>
              <p:cNvPr id="22585" name="AutoShape 84"/>
              <p:cNvSpPr>
                <a:spLocks noChangeArrowheads="1"/>
              </p:cNvSpPr>
              <p:nvPr/>
            </p:nvSpPr>
            <p:spPr bwMode="auto">
              <a:xfrm>
                <a:off x="3840" y="960"/>
                <a:ext cx="768" cy="384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22586" name="Rectangle 85"/>
              <p:cNvSpPr>
                <a:spLocks noChangeArrowheads="1"/>
              </p:cNvSpPr>
              <p:nvPr/>
            </p:nvSpPr>
            <p:spPr bwMode="auto">
              <a:xfrm>
                <a:off x="4032" y="960"/>
                <a:ext cx="384" cy="384"/>
              </a:xfrm>
              <a:prstGeom prst="rect">
                <a:avLst/>
              </a:prstGeom>
              <a:solidFill>
                <a:schemeClr val="fol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22587" name="Line 86"/>
              <p:cNvSpPr>
                <a:spLocks noChangeShapeType="1"/>
              </p:cNvSpPr>
              <p:nvPr/>
            </p:nvSpPr>
            <p:spPr bwMode="auto">
              <a:xfrm>
                <a:off x="4032" y="1152"/>
                <a:ext cx="38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447" name="Text Box 87"/>
            <p:cNvSpPr txBox="1">
              <a:spLocks noChangeArrowheads="1"/>
            </p:cNvSpPr>
            <p:nvPr/>
          </p:nvSpPr>
          <p:spPr bwMode="auto">
            <a:xfrm>
              <a:off x="3921125" y="3459163"/>
              <a:ext cx="374650" cy="36988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  <a:sym typeface="Symbol" charset="2"/>
                </a:rPr>
                <a:t></a:t>
              </a:r>
            </a:p>
          </p:txBody>
        </p:sp>
        <p:sp>
          <p:nvSpPr>
            <p:cNvPr id="18448" name="Text Box 88"/>
            <p:cNvSpPr txBox="1">
              <a:spLocks noChangeArrowheads="1"/>
            </p:cNvSpPr>
            <p:nvPr/>
          </p:nvSpPr>
          <p:spPr bwMode="auto">
            <a:xfrm>
              <a:off x="4845050" y="3459163"/>
              <a:ext cx="374650" cy="36988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  <a:sym typeface="Symbol" charset="2"/>
                </a:rPr>
                <a:t></a:t>
              </a:r>
            </a:p>
          </p:txBody>
        </p:sp>
        <p:grpSp>
          <p:nvGrpSpPr>
            <p:cNvPr id="22545" name="Group 90"/>
            <p:cNvGrpSpPr>
              <a:grpSpLocks/>
            </p:cNvGrpSpPr>
            <p:nvPr/>
          </p:nvGrpSpPr>
          <p:grpSpPr bwMode="auto">
            <a:xfrm>
              <a:off x="6229350" y="3352800"/>
              <a:ext cx="1219200" cy="609600"/>
              <a:chOff x="3840" y="960"/>
              <a:chExt cx="768" cy="384"/>
            </a:xfrm>
          </p:grpSpPr>
          <p:sp>
            <p:nvSpPr>
              <p:cNvPr id="22582" name="AutoShape 91"/>
              <p:cNvSpPr>
                <a:spLocks noChangeArrowheads="1"/>
              </p:cNvSpPr>
              <p:nvPr/>
            </p:nvSpPr>
            <p:spPr bwMode="auto">
              <a:xfrm>
                <a:off x="3840" y="960"/>
                <a:ext cx="768" cy="384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22583" name="Rectangle 92"/>
              <p:cNvSpPr>
                <a:spLocks noChangeArrowheads="1"/>
              </p:cNvSpPr>
              <p:nvPr/>
            </p:nvSpPr>
            <p:spPr bwMode="auto">
              <a:xfrm>
                <a:off x="4032" y="960"/>
                <a:ext cx="384" cy="384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22584" name="Line 93"/>
              <p:cNvSpPr>
                <a:spLocks noChangeShapeType="1"/>
              </p:cNvSpPr>
              <p:nvPr/>
            </p:nvSpPr>
            <p:spPr bwMode="auto">
              <a:xfrm>
                <a:off x="4032" y="1152"/>
                <a:ext cx="38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546" name="Group 97"/>
            <p:cNvGrpSpPr>
              <a:grpSpLocks/>
            </p:cNvGrpSpPr>
            <p:nvPr/>
          </p:nvGrpSpPr>
          <p:grpSpPr bwMode="auto">
            <a:xfrm>
              <a:off x="5086350" y="4876800"/>
              <a:ext cx="1219200" cy="609600"/>
              <a:chOff x="3840" y="960"/>
              <a:chExt cx="768" cy="384"/>
            </a:xfrm>
          </p:grpSpPr>
          <p:sp>
            <p:nvSpPr>
              <p:cNvPr id="22579" name="AutoShape 98"/>
              <p:cNvSpPr>
                <a:spLocks noChangeArrowheads="1"/>
              </p:cNvSpPr>
              <p:nvPr/>
            </p:nvSpPr>
            <p:spPr bwMode="auto">
              <a:xfrm>
                <a:off x="3840" y="960"/>
                <a:ext cx="768" cy="384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22580" name="Rectangle 99"/>
              <p:cNvSpPr>
                <a:spLocks noChangeArrowheads="1"/>
              </p:cNvSpPr>
              <p:nvPr/>
            </p:nvSpPr>
            <p:spPr bwMode="auto">
              <a:xfrm>
                <a:off x="4032" y="960"/>
                <a:ext cx="384" cy="384"/>
              </a:xfrm>
              <a:prstGeom prst="rect">
                <a:avLst/>
              </a:prstGeom>
              <a:solidFill>
                <a:schemeClr val="fol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22581" name="Line 100"/>
              <p:cNvSpPr>
                <a:spLocks noChangeShapeType="1"/>
              </p:cNvSpPr>
              <p:nvPr/>
            </p:nvSpPr>
            <p:spPr bwMode="auto">
              <a:xfrm>
                <a:off x="4032" y="1152"/>
                <a:ext cx="38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451" name="Text Box 101"/>
            <p:cNvSpPr txBox="1">
              <a:spLocks noChangeArrowheads="1"/>
            </p:cNvSpPr>
            <p:nvPr/>
          </p:nvSpPr>
          <p:spPr bwMode="auto">
            <a:xfrm>
              <a:off x="5029200" y="4983163"/>
              <a:ext cx="374650" cy="36988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  <a:sym typeface="Symbol" charset="2"/>
                </a:rPr>
                <a:t></a:t>
              </a:r>
            </a:p>
          </p:txBody>
        </p:sp>
        <p:sp>
          <p:nvSpPr>
            <p:cNvPr id="18452" name="Text Box 102"/>
            <p:cNvSpPr txBox="1">
              <a:spLocks noChangeArrowheads="1"/>
            </p:cNvSpPr>
            <p:nvPr/>
          </p:nvSpPr>
          <p:spPr bwMode="auto">
            <a:xfrm>
              <a:off x="5953125" y="4983163"/>
              <a:ext cx="374650" cy="36988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  <a:sym typeface="Symbol" charset="2"/>
                </a:rPr>
                <a:t></a:t>
              </a:r>
            </a:p>
          </p:txBody>
        </p:sp>
        <p:grpSp>
          <p:nvGrpSpPr>
            <p:cNvPr id="22549" name="Group 104"/>
            <p:cNvGrpSpPr>
              <a:grpSpLocks/>
            </p:cNvGrpSpPr>
            <p:nvPr/>
          </p:nvGrpSpPr>
          <p:grpSpPr bwMode="auto">
            <a:xfrm>
              <a:off x="7426325" y="4876800"/>
              <a:ext cx="1219200" cy="609600"/>
              <a:chOff x="3840" y="960"/>
              <a:chExt cx="768" cy="384"/>
            </a:xfrm>
          </p:grpSpPr>
          <p:sp>
            <p:nvSpPr>
              <p:cNvPr id="22576" name="AutoShape 105"/>
              <p:cNvSpPr>
                <a:spLocks noChangeArrowheads="1"/>
              </p:cNvSpPr>
              <p:nvPr/>
            </p:nvSpPr>
            <p:spPr bwMode="auto">
              <a:xfrm>
                <a:off x="3840" y="960"/>
                <a:ext cx="768" cy="384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22577" name="Rectangle 106"/>
              <p:cNvSpPr>
                <a:spLocks noChangeArrowheads="1"/>
              </p:cNvSpPr>
              <p:nvPr/>
            </p:nvSpPr>
            <p:spPr bwMode="auto">
              <a:xfrm>
                <a:off x="4032" y="960"/>
                <a:ext cx="384" cy="384"/>
              </a:xfrm>
              <a:prstGeom prst="rect">
                <a:avLst/>
              </a:prstGeom>
              <a:solidFill>
                <a:schemeClr val="fol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22578" name="Line 107"/>
              <p:cNvSpPr>
                <a:spLocks noChangeShapeType="1"/>
              </p:cNvSpPr>
              <p:nvPr/>
            </p:nvSpPr>
            <p:spPr bwMode="auto">
              <a:xfrm>
                <a:off x="4032" y="1152"/>
                <a:ext cx="38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454" name="Text Box 108"/>
            <p:cNvSpPr txBox="1">
              <a:spLocks noChangeArrowheads="1"/>
            </p:cNvSpPr>
            <p:nvPr/>
          </p:nvSpPr>
          <p:spPr bwMode="auto">
            <a:xfrm>
              <a:off x="7369175" y="4983163"/>
              <a:ext cx="374650" cy="36988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  <a:sym typeface="Symbol" charset="2"/>
                </a:rPr>
                <a:t></a:t>
              </a:r>
            </a:p>
          </p:txBody>
        </p:sp>
        <p:sp>
          <p:nvSpPr>
            <p:cNvPr id="18455" name="Text Box 109"/>
            <p:cNvSpPr txBox="1">
              <a:spLocks noChangeArrowheads="1"/>
            </p:cNvSpPr>
            <p:nvPr/>
          </p:nvSpPr>
          <p:spPr bwMode="auto">
            <a:xfrm>
              <a:off x="8293100" y="4983163"/>
              <a:ext cx="374650" cy="36988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  <a:sym typeface="Symbol" charset="2"/>
                </a:rPr>
                <a:t></a:t>
              </a:r>
            </a:p>
          </p:txBody>
        </p:sp>
        <p:grpSp>
          <p:nvGrpSpPr>
            <p:cNvPr id="22552" name="Group 110"/>
            <p:cNvGrpSpPr>
              <a:grpSpLocks/>
            </p:cNvGrpSpPr>
            <p:nvPr/>
          </p:nvGrpSpPr>
          <p:grpSpPr bwMode="auto">
            <a:xfrm>
              <a:off x="5562600" y="2286000"/>
              <a:ext cx="333375" cy="855663"/>
              <a:chOff x="3504" y="1440"/>
              <a:chExt cx="210" cy="539"/>
            </a:xfrm>
          </p:grpSpPr>
          <p:sp>
            <p:nvSpPr>
              <p:cNvPr id="22574" name="Text Box 30"/>
              <p:cNvSpPr txBox="1">
                <a:spLocks noChangeArrowheads="1"/>
              </p:cNvSpPr>
              <p:nvPr/>
            </p:nvSpPr>
            <p:spPr bwMode="auto">
              <a:xfrm>
                <a:off x="3504" y="1728"/>
                <a:ext cx="210" cy="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chemeClr val="tx2"/>
                    </a:solidFill>
                    <a:latin typeface="Calibri" pitchFamily="34" charset="0"/>
                  </a:rPr>
                  <a:t>B</a:t>
                </a:r>
              </a:p>
            </p:txBody>
          </p:sp>
          <p:cxnSp>
            <p:nvCxnSpPr>
              <p:cNvPr id="22575" name="AutoShape 29"/>
              <p:cNvCxnSpPr>
                <a:cxnSpLocks noChangeShapeType="1"/>
              </p:cNvCxnSpPr>
              <p:nvPr/>
            </p:nvCxnSpPr>
            <p:spPr bwMode="auto">
              <a:xfrm rot="16200000" flipH="1">
                <a:off x="3461" y="1579"/>
                <a:ext cx="288" cy="9"/>
              </a:xfrm>
              <a:prstGeom prst="curvedConnector3">
                <a:avLst>
                  <a:gd name="adj1" fmla="val 50000"/>
                </a:avLst>
              </a:prstGeom>
              <a:noFill/>
              <a:ln w="19050">
                <a:solidFill>
                  <a:schemeClr val="tx2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2553" name="Group 111"/>
            <p:cNvGrpSpPr>
              <a:grpSpLocks/>
            </p:cNvGrpSpPr>
            <p:nvPr/>
          </p:nvGrpSpPr>
          <p:grpSpPr bwMode="auto">
            <a:xfrm>
              <a:off x="4418013" y="3810000"/>
              <a:ext cx="336550" cy="855663"/>
              <a:chOff x="3503" y="1440"/>
              <a:chExt cx="212" cy="539"/>
            </a:xfrm>
          </p:grpSpPr>
          <p:sp>
            <p:nvSpPr>
              <p:cNvPr id="22572" name="Text Box 112"/>
              <p:cNvSpPr txBox="1">
                <a:spLocks noChangeArrowheads="1"/>
              </p:cNvSpPr>
              <p:nvPr/>
            </p:nvSpPr>
            <p:spPr bwMode="auto">
              <a:xfrm>
                <a:off x="3503" y="1728"/>
                <a:ext cx="212" cy="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chemeClr val="tx2"/>
                    </a:solidFill>
                    <a:latin typeface="Calibri" pitchFamily="34" charset="0"/>
                  </a:rPr>
                  <a:t>A</a:t>
                </a:r>
              </a:p>
            </p:txBody>
          </p:sp>
          <p:cxnSp>
            <p:nvCxnSpPr>
              <p:cNvPr id="22573" name="AutoShape 113"/>
              <p:cNvCxnSpPr>
                <a:cxnSpLocks noChangeShapeType="1"/>
              </p:cNvCxnSpPr>
              <p:nvPr/>
            </p:nvCxnSpPr>
            <p:spPr bwMode="auto">
              <a:xfrm rot="16200000" flipH="1">
                <a:off x="3461" y="1579"/>
                <a:ext cx="288" cy="9"/>
              </a:xfrm>
              <a:prstGeom prst="curvedConnector3">
                <a:avLst>
                  <a:gd name="adj1" fmla="val 50000"/>
                </a:avLst>
              </a:prstGeom>
              <a:noFill/>
              <a:ln w="19050">
                <a:solidFill>
                  <a:schemeClr val="tx2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2554" name="Group 114"/>
            <p:cNvGrpSpPr>
              <a:grpSpLocks/>
            </p:cNvGrpSpPr>
            <p:nvPr/>
          </p:nvGrpSpPr>
          <p:grpSpPr bwMode="auto">
            <a:xfrm>
              <a:off x="6694488" y="3810000"/>
              <a:ext cx="357187" cy="855663"/>
              <a:chOff x="3497" y="1440"/>
              <a:chExt cx="225" cy="539"/>
            </a:xfrm>
          </p:grpSpPr>
          <p:sp>
            <p:nvSpPr>
              <p:cNvPr id="22570" name="Text Box 115"/>
              <p:cNvSpPr txBox="1">
                <a:spLocks noChangeArrowheads="1"/>
              </p:cNvSpPr>
              <p:nvPr/>
            </p:nvSpPr>
            <p:spPr bwMode="auto">
              <a:xfrm>
                <a:off x="3497" y="1728"/>
                <a:ext cx="225" cy="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chemeClr val="tx2"/>
                    </a:solidFill>
                    <a:latin typeface="Calibri" pitchFamily="34" charset="0"/>
                  </a:rPr>
                  <a:t>D</a:t>
                </a:r>
              </a:p>
            </p:txBody>
          </p:sp>
          <p:cxnSp>
            <p:nvCxnSpPr>
              <p:cNvPr id="22571" name="AutoShape 116"/>
              <p:cNvCxnSpPr>
                <a:cxnSpLocks noChangeShapeType="1"/>
              </p:cNvCxnSpPr>
              <p:nvPr/>
            </p:nvCxnSpPr>
            <p:spPr bwMode="auto">
              <a:xfrm rot="16200000" flipH="1">
                <a:off x="3461" y="1579"/>
                <a:ext cx="288" cy="9"/>
              </a:xfrm>
              <a:prstGeom prst="curvedConnector3">
                <a:avLst>
                  <a:gd name="adj1" fmla="val 50000"/>
                </a:avLst>
              </a:prstGeom>
              <a:noFill/>
              <a:ln w="19050">
                <a:solidFill>
                  <a:schemeClr val="tx2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2555" name="Group 117"/>
            <p:cNvGrpSpPr>
              <a:grpSpLocks/>
            </p:cNvGrpSpPr>
            <p:nvPr/>
          </p:nvGrpSpPr>
          <p:grpSpPr bwMode="auto">
            <a:xfrm>
              <a:off x="5541963" y="5334000"/>
              <a:ext cx="336550" cy="855663"/>
              <a:chOff x="3503" y="1440"/>
              <a:chExt cx="212" cy="539"/>
            </a:xfrm>
          </p:grpSpPr>
          <p:sp>
            <p:nvSpPr>
              <p:cNvPr id="22568" name="Text Box 118"/>
              <p:cNvSpPr txBox="1">
                <a:spLocks noChangeArrowheads="1"/>
              </p:cNvSpPr>
              <p:nvPr/>
            </p:nvSpPr>
            <p:spPr bwMode="auto">
              <a:xfrm>
                <a:off x="3503" y="1728"/>
                <a:ext cx="212" cy="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chemeClr val="tx2"/>
                    </a:solidFill>
                    <a:latin typeface="Calibri" pitchFamily="34" charset="0"/>
                  </a:rPr>
                  <a:t>C</a:t>
                </a:r>
              </a:p>
            </p:txBody>
          </p:sp>
          <p:cxnSp>
            <p:nvCxnSpPr>
              <p:cNvPr id="22569" name="AutoShape 119"/>
              <p:cNvCxnSpPr>
                <a:cxnSpLocks noChangeShapeType="1"/>
              </p:cNvCxnSpPr>
              <p:nvPr/>
            </p:nvCxnSpPr>
            <p:spPr bwMode="auto">
              <a:xfrm rot="16200000" flipH="1">
                <a:off x="3461" y="1579"/>
                <a:ext cx="288" cy="9"/>
              </a:xfrm>
              <a:prstGeom prst="curvedConnector3">
                <a:avLst>
                  <a:gd name="adj1" fmla="val 50000"/>
                </a:avLst>
              </a:prstGeom>
              <a:noFill/>
              <a:ln w="19050">
                <a:solidFill>
                  <a:schemeClr val="tx2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2556" name="Group 120"/>
            <p:cNvGrpSpPr>
              <a:grpSpLocks/>
            </p:cNvGrpSpPr>
            <p:nvPr/>
          </p:nvGrpSpPr>
          <p:grpSpPr bwMode="auto">
            <a:xfrm>
              <a:off x="7877175" y="5334000"/>
              <a:ext cx="327025" cy="855663"/>
              <a:chOff x="3506" y="1440"/>
              <a:chExt cx="206" cy="539"/>
            </a:xfrm>
          </p:grpSpPr>
          <p:sp>
            <p:nvSpPr>
              <p:cNvPr id="22566" name="Text Box 121"/>
              <p:cNvSpPr txBox="1">
                <a:spLocks noChangeArrowheads="1"/>
              </p:cNvSpPr>
              <p:nvPr/>
            </p:nvSpPr>
            <p:spPr bwMode="auto">
              <a:xfrm>
                <a:off x="3506" y="1728"/>
                <a:ext cx="206" cy="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chemeClr val="tx2"/>
                    </a:solidFill>
                    <a:latin typeface="Calibri" pitchFamily="34" charset="0"/>
                  </a:rPr>
                  <a:t>E</a:t>
                </a:r>
              </a:p>
            </p:txBody>
          </p:sp>
          <p:cxnSp>
            <p:nvCxnSpPr>
              <p:cNvPr id="22567" name="AutoShape 122"/>
              <p:cNvCxnSpPr>
                <a:cxnSpLocks noChangeShapeType="1"/>
              </p:cNvCxnSpPr>
              <p:nvPr/>
            </p:nvCxnSpPr>
            <p:spPr bwMode="auto">
              <a:xfrm rot="16200000" flipH="1">
                <a:off x="3461" y="1579"/>
                <a:ext cx="288" cy="9"/>
              </a:xfrm>
              <a:prstGeom prst="curvedConnector3">
                <a:avLst>
                  <a:gd name="adj1" fmla="val 50000"/>
                </a:avLst>
              </a:prstGeom>
              <a:noFill/>
              <a:ln w="19050">
                <a:solidFill>
                  <a:schemeClr val="tx2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2557" name="Freeform 124"/>
            <p:cNvSpPr>
              <a:spLocks/>
            </p:cNvSpPr>
            <p:nvPr/>
          </p:nvSpPr>
          <p:spPr bwMode="auto">
            <a:xfrm>
              <a:off x="4432300" y="2438400"/>
              <a:ext cx="1143000" cy="1066800"/>
            </a:xfrm>
            <a:custGeom>
              <a:avLst/>
              <a:gdLst>
                <a:gd name="T0" fmla="*/ 2147483647 w 720"/>
                <a:gd name="T1" fmla="*/ 2147483647 h 672"/>
                <a:gd name="T2" fmla="*/ 2147483647 w 720"/>
                <a:gd name="T3" fmla="*/ 2147483647 h 672"/>
                <a:gd name="T4" fmla="*/ 2147483647 w 720"/>
                <a:gd name="T5" fmla="*/ 2147483647 h 672"/>
                <a:gd name="T6" fmla="*/ 2147483647 w 720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672"/>
                <a:gd name="T14" fmla="*/ 720 w 720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672">
                  <a:moveTo>
                    <a:pt x="88" y="672"/>
                  </a:moveTo>
                  <a:cubicBezTo>
                    <a:pt x="44" y="568"/>
                    <a:pt x="0" y="464"/>
                    <a:pt x="88" y="384"/>
                  </a:cubicBezTo>
                  <a:cubicBezTo>
                    <a:pt x="176" y="304"/>
                    <a:pt x="512" y="256"/>
                    <a:pt x="616" y="192"/>
                  </a:cubicBezTo>
                  <a:cubicBezTo>
                    <a:pt x="720" y="128"/>
                    <a:pt x="716" y="64"/>
                    <a:pt x="712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8" name="Freeform 125"/>
            <p:cNvSpPr>
              <a:spLocks/>
            </p:cNvSpPr>
            <p:nvPr/>
          </p:nvSpPr>
          <p:spPr bwMode="auto">
            <a:xfrm flipH="1">
              <a:off x="5848350" y="2438400"/>
              <a:ext cx="1143000" cy="1066800"/>
            </a:xfrm>
            <a:custGeom>
              <a:avLst/>
              <a:gdLst>
                <a:gd name="T0" fmla="*/ 2147483647 w 720"/>
                <a:gd name="T1" fmla="*/ 2147483647 h 672"/>
                <a:gd name="T2" fmla="*/ 2147483647 w 720"/>
                <a:gd name="T3" fmla="*/ 2147483647 h 672"/>
                <a:gd name="T4" fmla="*/ 2147483647 w 720"/>
                <a:gd name="T5" fmla="*/ 2147483647 h 672"/>
                <a:gd name="T6" fmla="*/ 2147483647 w 720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672"/>
                <a:gd name="T14" fmla="*/ 720 w 720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672">
                  <a:moveTo>
                    <a:pt x="88" y="672"/>
                  </a:moveTo>
                  <a:cubicBezTo>
                    <a:pt x="44" y="568"/>
                    <a:pt x="0" y="464"/>
                    <a:pt x="88" y="384"/>
                  </a:cubicBezTo>
                  <a:cubicBezTo>
                    <a:pt x="176" y="304"/>
                    <a:pt x="512" y="256"/>
                    <a:pt x="616" y="192"/>
                  </a:cubicBezTo>
                  <a:cubicBezTo>
                    <a:pt x="720" y="128"/>
                    <a:pt x="716" y="64"/>
                    <a:pt x="712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9" name="Freeform 126"/>
            <p:cNvSpPr>
              <a:spLocks/>
            </p:cNvSpPr>
            <p:nvPr/>
          </p:nvSpPr>
          <p:spPr bwMode="auto">
            <a:xfrm flipH="1">
              <a:off x="7010400" y="3962400"/>
              <a:ext cx="1143000" cy="1066800"/>
            </a:xfrm>
            <a:custGeom>
              <a:avLst/>
              <a:gdLst>
                <a:gd name="T0" fmla="*/ 2147483647 w 720"/>
                <a:gd name="T1" fmla="*/ 2147483647 h 672"/>
                <a:gd name="T2" fmla="*/ 2147483647 w 720"/>
                <a:gd name="T3" fmla="*/ 2147483647 h 672"/>
                <a:gd name="T4" fmla="*/ 2147483647 w 720"/>
                <a:gd name="T5" fmla="*/ 2147483647 h 672"/>
                <a:gd name="T6" fmla="*/ 2147483647 w 720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672"/>
                <a:gd name="T14" fmla="*/ 720 w 720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672">
                  <a:moveTo>
                    <a:pt x="88" y="672"/>
                  </a:moveTo>
                  <a:cubicBezTo>
                    <a:pt x="44" y="568"/>
                    <a:pt x="0" y="464"/>
                    <a:pt x="88" y="384"/>
                  </a:cubicBezTo>
                  <a:cubicBezTo>
                    <a:pt x="176" y="304"/>
                    <a:pt x="512" y="256"/>
                    <a:pt x="616" y="192"/>
                  </a:cubicBezTo>
                  <a:cubicBezTo>
                    <a:pt x="720" y="128"/>
                    <a:pt x="716" y="64"/>
                    <a:pt x="712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0" name="Freeform 127"/>
            <p:cNvSpPr>
              <a:spLocks/>
            </p:cNvSpPr>
            <p:nvPr/>
          </p:nvSpPr>
          <p:spPr bwMode="auto">
            <a:xfrm>
              <a:off x="5562600" y="3962400"/>
              <a:ext cx="1143000" cy="1066800"/>
            </a:xfrm>
            <a:custGeom>
              <a:avLst/>
              <a:gdLst>
                <a:gd name="T0" fmla="*/ 2147483647 w 720"/>
                <a:gd name="T1" fmla="*/ 2147483647 h 672"/>
                <a:gd name="T2" fmla="*/ 2147483647 w 720"/>
                <a:gd name="T3" fmla="*/ 2147483647 h 672"/>
                <a:gd name="T4" fmla="*/ 2147483647 w 720"/>
                <a:gd name="T5" fmla="*/ 2147483647 h 672"/>
                <a:gd name="T6" fmla="*/ 2147483647 w 720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672"/>
                <a:gd name="T14" fmla="*/ 720 w 720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672">
                  <a:moveTo>
                    <a:pt x="88" y="672"/>
                  </a:moveTo>
                  <a:cubicBezTo>
                    <a:pt x="44" y="568"/>
                    <a:pt x="0" y="464"/>
                    <a:pt x="88" y="384"/>
                  </a:cubicBezTo>
                  <a:cubicBezTo>
                    <a:pt x="176" y="304"/>
                    <a:pt x="512" y="256"/>
                    <a:pt x="616" y="192"/>
                  </a:cubicBezTo>
                  <a:cubicBezTo>
                    <a:pt x="720" y="128"/>
                    <a:pt x="716" y="64"/>
                    <a:pt x="712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1" name="Freeform 128"/>
            <p:cNvSpPr>
              <a:spLocks/>
            </p:cNvSpPr>
            <p:nvPr/>
          </p:nvSpPr>
          <p:spPr bwMode="auto">
            <a:xfrm>
              <a:off x="4110038" y="2124075"/>
              <a:ext cx="1109662" cy="1209675"/>
            </a:xfrm>
            <a:custGeom>
              <a:avLst/>
              <a:gdLst>
                <a:gd name="T0" fmla="*/ 2147483647 w 699"/>
                <a:gd name="T1" fmla="*/ 0 h 762"/>
                <a:gd name="T2" fmla="*/ 2147483647 w 699"/>
                <a:gd name="T3" fmla="*/ 2147483647 h 762"/>
                <a:gd name="T4" fmla="*/ 2147483647 w 699"/>
                <a:gd name="T5" fmla="*/ 2147483647 h 762"/>
                <a:gd name="T6" fmla="*/ 0 60000 65536"/>
                <a:gd name="T7" fmla="*/ 0 60000 65536"/>
                <a:gd name="T8" fmla="*/ 0 60000 65536"/>
                <a:gd name="T9" fmla="*/ 0 w 699"/>
                <a:gd name="T10" fmla="*/ 0 h 762"/>
                <a:gd name="T11" fmla="*/ 699 w 699"/>
                <a:gd name="T12" fmla="*/ 762 h 7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9" h="762">
                  <a:moveTo>
                    <a:pt x="699" y="0"/>
                  </a:moveTo>
                  <a:cubicBezTo>
                    <a:pt x="597" y="41"/>
                    <a:pt x="174" y="119"/>
                    <a:pt x="87" y="246"/>
                  </a:cubicBezTo>
                  <a:cubicBezTo>
                    <a:pt x="0" y="373"/>
                    <a:pt x="158" y="655"/>
                    <a:pt x="177" y="76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2" name="Freeform 129"/>
            <p:cNvSpPr>
              <a:spLocks/>
            </p:cNvSpPr>
            <p:nvPr/>
          </p:nvSpPr>
          <p:spPr bwMode="auto">
            <a:xfrm flipH="1">
              <a:off x="6172200" y="2133600"/>
              <a:ext cx="1219200" cy="1209675"/>
            </a:xfrm>
            <a:custGeom>
              <a:avLst/>
              <a:gdLst>
                <a:gd name="T0" fmla="*/ 2147483647 w 699"/>
                <a:gd name="T1" fmla="*/ 0 h 762"/>
                <a:gd name="T2" fmla="*/ 2147483647 w 699"/>
                <a:gd name="T3" fmla="*/ 2147483647 h 762"/>
                <a:gd name="T4" fmla="*/ 2147483647 w 699"/>
                <a:gd name="T5" fmla="*/ 2147483647 h 762"/>
                <a:gd name="T6" fmla="*/ 0 60000 65536"/>
                <a:gd name="T7" fmla="*/ 0 60000 65536"/>
                <a:gd name="T8" fmla="*/ 0 60000 65536"/>
                <a:gd name="T9" fmla="*/ 0 w 699"/>
                <a:gd name="T10" fmla="*/ 0 h 762"/>
                <a:gd name="T11" fmla="*/ 699 w 699"/>
                <a:gd name="T12" fmla="*/ 762 h 7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9" h="762">
                  <a:moveTo>
                    <a:pt x="699" y="0"/>
                  </a:moveTo>
                  <a:cubicBezTo>
                    <a:pt x="597" y="41"/>
                    <a:pt x="174" y="119"/>
                    <a:pt x="87" y="246"/>
                  </a:cubicBezTo>
                  <a:cubicBezTo>
                    <a:pt x="0" y="373"/>
                    <a:pt x="158" y="655"/>
                    <a:pt x="177" y="76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3" name="Freeform 130"/>
            <p:cNvSpPr>
              <a:spLocks/>
            </p:cNvSpPr>
            <p:nvPr/>
          </p:nvSpPr>
          <p:spPr bwMode="auto">
            <a:xfrm flipH="1">
              <a:off x="7315200" y="3657600"/>
              <a:ext cx="1219200" cy="1209675"/>
            </a:xfrm>
            <a:custGeom>
              <a:avLst/>
              <a:gdLst>
                <a:gd name="T0" fmla="*/ 2147483647 w 699"/>
                <a:gd name="T1" fmla="*/ 0 h 762"/>
                <a:gd name="T2" fmla="*/ 2147483647 w 699"/>
                <a:gd name="T3" fmla="*/ 2147483647 h 762"/>
                <a:gd name="T4" fmla="*/ 2147483647 w 699"/>
                <a:gd name="T5" fmla="*/ 2147483647 h 762"/>
                <a:gd name="T6" fmla="*/ 0 60000 65536"/>
                <a:gd name="T7" fmla="*/ 0 60000 65536"/>
                <a:gd name="T8" fmla="*/ 0 60000 65536"/>
                <a:gd name="T9" fmla="*/ 0 w 699"/>
                <a:gd name="T10" fmla="*/ 0 h 762"/>
                <a:gd name="T11" fmla="*/ 699 w 699"/>
                <a:gd name="T12" fmla="*/ 762 h 7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9" h="762">
                  <a:moveTo>
                    <a:pt x="699" y="0"/>
                  </a:moveTo>
                  <a:cubicBezTo>
                    <a:pt x="597" y="41"/>
                    <a:pt x="174" y="119"/>
                    <a:pt x="87" y="246"/>
                  </a:cubicBezTo>
                  <a:cubicBezTo>
                    <a:pt x="0" y="373"/>
                    <a:pt x="158" y="655"/>
                    <a:pt x="177" y="76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4" name="Freeform 131"/>
            <p:cNvSpPr>
              <a:spLocks/>
            </p:cNvSpPr>
            <p:nvPr/>
          </p:nvSpPr>
          <p:spPr bwMode="auto">
            <a:xfrm>
              <a:off x="5257800" y="3657600"/>
              <a:ext cx="1109663" cy="1209675"/>
            </a:xfrm>
            <a:custGeom>
              <a:avLst/>
              <a:gdLst>
                <a:gd name="T0" fmla="*/ 2147483647 w 699"/>
                <a:gd name="T1" fmla="*/ 0 h 762"/>
                <a:gd name="T2" fmla="*/ 2147483647 w 699"/>
                <a:gd name="T3" fmla="*/ 2147483647 h 762"/>
                <a:gd name="T4" fmla="*/ 2147483647 w 699"/>
                <a:gd name="T5" fmla="*/ 2147483647 h 762"/>
                <a:gd name="T6" fmla="*/ 0 60000 65536"/>
                <a:gd name="T7" fmla="*/ 0 60000 65536"/>
                <a:gd name="T8" fmla="*/ 0 60000 65536"/>
                <a:gd name="T9" fmla="*/ 0 w 699"/>
                <a:gd name="T10" fmla="*/ 0 h 762"/>
                <a:gd name="T11" fmla="*/ 699 w 699"/>
                <a:gd name="T12" fmla="*/ 762 h 7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9" h="762">
                  <a:moveTo>
                    <a:pt x="699" y="0"/>
                  </a:moveTo>
                  <a:cubicBezTo>
                    <a:pt x="597" y="41"/>
                    <a:pt x="174" y="119"/>
                    <a:pt x="87" y="246"/>
                  </a:cubicBezTo>
                  <a:cubicBezTo>
                    <a:pt x="0" y="373"/>
                    <a:pt x="158" y="655"/>
                    <a:pt x="177" y="76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9" name="Text Box 132"/>
            <p:cNvSpPr txBox="1">
              <a:spLocks noChangeArrowheads="1"/>
            </p:cNvSpPr>
            <p:nvPr/>
          </p:nvSpPr>
          <p:spPr bwMode="auto">
            <a:xfrm>
              <a:off x="5495925" y="1771650"/>
              <a:ext cx="374650" cy="36988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  <a:sym typeface="Symbol" charset="2"/>
                </a:rPr>
                <a:t>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13996" y="4244776"/>
            <a:ext cx="12883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want to </a:t>
            </a:r>
          </a:p>
          <a:p>
            <a:r>
              <a:rPr lang="en-US" dirty="0" smtClean="0"/>
              <a:t>represent </a:t>
            </a:r>
          </a:p>
          <a:p>
            <a:r>
              <a:rPr lang="en-US" dirty="0" smtClean="0"/>
              <a:t>this tree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7369175" y="1804246"/>
            <a:ext cx="141577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what</a:t>
            </a:r>
          </a:p>
          <a:p>
            <a:r>
              <a:rPr lang="en-US" dirty="0" smtClean="0"/>
              <a:t>it would look</a:t>
            </a:r>
          </a:p>
          <a:p>
            <a:r>
              <a:rPr lang="en-US" dirty="0" smtClean="0"/>
              <a:t>like using</a:t>
            </a:r>
          </a:p>
          <a:p>
            <a:r>
              <a:rPr lang="en-US" dirty="0" smtClean="0"/>
              <a:t>a linked </a:t>
            </a:r>
          </a:p>
          <a:p>
            <a:r>
              <a:rPr lang="en-US" dirty="0" smtClean="0"/>
              <a:t>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90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6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Alternate Picture of a binary tree</a:t>
            </a:r>
          </a:p>
        </p:txBody>
      </p:sp>
      <p:grpSp>
        <p:nvGrpSpPr>
          <p:cNvPr id="2" name="Group 92"/>
          <p:cNvGrpSpPr>
            <a:grpSpLocks/>
          </p:cNvGrpSpPr>
          <p:nvPr/>
        </p:nvGrpSpPr>
        <p:grpSpPr bwMode="auto">
          <a:xfrm>
            <a:off x="457200" y="1676400"/>
            <a:ext cx="8153400" cy="4725988"/>
            <a:chOff x="288" y="1056"/>
            <a:chExt cx="5136" cy="2977"/>
          </a:xfrm>
        </p:grpSpPr>
        <p:grpSp>
          <p:nvGrpSpPr>
            <p:cNvPr id="6150" name="Group 11"/>
            <p:cNvGrpSpPr>
              <a:grpSpLocks/>
            </p:cNvGrpSpPr>
            <p:nvPr/>
          </p:nvGrpSpPr>
          <p:grpSpPr bwMode="auto">
            <a:xfrm>
              <a:off x="2544" y="1056"/>
              <a:ext cx="673" cy="192"/>
              <a:chOff x="1151" y="1392"/>
              <a:chExt cx="625" cy="145"/>
            </a:xfrm>
          </p:grpSpPr>
          <p:sp>
            <p:nvSpPr>
              <p:cNvPr id="6228" name="Rectangle 4"/>
              <p:cNvSpPr>
                <a:spLocks noChangeArrowheads="1"/>
              </p:cNvSpPr>
              <p:nvPr/>
            </p:nvSpPr>
            <p:spPr bwMode="auto">
              <a:xfrm>
                <a:off x="1151" y="1393"/>
                <a:ext cx="144" cy="14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229" name="Oval 6"/>
              <p:cNvSpPr>
                <a:spLocks noChangeArrowheads="1"/>
              </p:cNvSpPr>
              <p:nvPr/>
            </p:nvSpPr>
            <p:spPr bwMode="auto">
              <a:xfrm>
                <a:off x="1200" y="1440"/>
                <a:ext cx="47" cy="48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230" name="Rectangle 7"/>
              <p:cNvSpPr>
                <a:spLocks noChangeArrowheads="1"/>
              </p:cNvSpPr>
              <p:nvPr/>
            </p:nvSpPr>
            <p:spPr bwMode="auto">
              <a:xfrm>
                <a:off x="1632" y="1392"/>
                <a:ext cx="144" cy="14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231" name="Oval 8"/>
              <p:cNvSpPr>
                <a:spLocks noChangeArrowheads="1"/>
              </p:cNvSpPr>
              <p:nvPr/>
            </p:nvSpPr>
            <p:spPr bwMode="auto">
              <a:xfrm>
                <a:off x="1681" y="1439"/>
                <a:ext cx="47" cy="48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232" name="AutoShape 10"/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336" cy="144"/>
              </a:xfrm>
              <a:prstGeom prst="flowChartProcess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latin typeface="Consolas" pitchFamily="49" charset="0"/>
                  </a:rPr>
                  <a:t>a</a:t>
                </a:r>
              </a:p>
            </p:txBody>
          </p:sp>
        </p:grpSp>
        <p:grpSp>
          <p:nvGrpSpPr>
            <p:cNvPr id="6151" name="Group 12"/>
            <p:cNvGrpSpPr>
              <a:grpSpLocks/>
            </p:cNvGrpSpPr>
            <p:nvPr/>
          </p:nvGrpSpPr>
          <p:grpSpPr bwMode="auto">
            <a:xfrm>
              <a:off x="1392" y="1680"/>
              <a:ext cx="672" cy="192"/>
              <a:chOff x="1151" y="1392"/>
              <a:chExt cx="625" cy="145"/>
            </a:xfrm>
          </p:grpSpPr>
          <p:sp>
            <p:nvSpPr>
              <p:cNvPr id="6223" name="Rectangle 13"/>
              <p:cNvSpPr>
                <a:spLocks noChangeArrowheads="1"/>
              </p:cNvSpPr>
              <p:nvPr/>
            </p:nvSpPr>
            <p:spPr bwMode="auto">
              <a:xfrm>
                <a:off x="1151" y="1393"/>
                <a:ext cx="144" cy="14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224" name="Oval 14"/>
              <p:cNvSpPr>
                <a:spLocks noChangeArrowheads="1"/>
              </p:cNvSpPr>
              <p:nvPr/>
            </p:nvSpPr>
            <p:spPr bwMode="auto">
              <a:xfrm>
                <a:off x="1200" y="1440"/>
                <a:ext cx="47" cy="48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225" name="Rectangle 15"/>
              <p:cNvSpPr>
                <a:spLocks noChangeArrowheads="1"/>
              </p:cNvSpPr>
              <p:nvPr/>
            </p:nvSpPr>
            <p:spPr bwMode="auto">
              <a:xfrm>
                <a:off x="1632" y="1392"/>
                <a:ext cx="144" cy="14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226" name="Oval 16"/>
              <p:cNvSpPr>
                <a:spLocks noChangeArrowheads="1"/>
              </p:cNvSpPr>
              <p:nvPr/>
            </p:nvSpPr>
            <p:spPr bwMode="auto">
              <a:xfrm>
                <a:off x="1681" y="1439"/>
                <a:ext cx="47" cy="48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227" name="AutoShape 17"/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336" cy="144"/>
              </a:xfrm>
              <a:prstGeom prst="flowChartProcess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latin typeface="Consolas" pitchFamily="49" charset="0"/>
                  </a:rPr>
                  <a:t>b</a:t>
                </a:r>
              </a:p>
            </p:txBody>
          </p:sp>
        </p:grpSp>
        <p:grpSp>
          <p:nvGrpSpPr>
            <p:cNvPr id="6152" name="Group 18"/>
            <p:cNvGrpSpPr>
              <a:grpSpLocks/>
            </p:cNvGrpSpPr>
            <p:nvPr/>
          </p:nvGrpSpPr>
          <p:grpSpPr bwMode="auto">
            <a:xfrm>
              <a:off x="3648" y="1680"/>
              <a:ext cx="672" cy="192"/>
              <a:chOff x="1151" y="1392"/>
              <a:chExt cx="625" cy="145"/>
            </a:xfrm>
          </p:grpSpPr>
          <p:sp>
            <p:nvSpPr>
              <p:cNvPr id="6218" name="Rectangle 19"/>
              <p:cNvSpPr>
                <a:spLocks noChangeArrowheads="1"/>
              </p:cNvSpPr>
              <p:nvPr/>
            </p:nvSpPr>
            <p:spPr bwMode="auto">
              <a:xfrm>
                <a:off x="1151" y="1393"/>
                <a:ext cx="144" cy="14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219" name="Oval 20"/>
              <p:cNvSpPr>
                <a:spLocks noChangeArrowheads="1"/>
              </p:cNvSpPr>
              <p:nvPr/>
            </p:nvSpPr>
            <p:spPr bwMode="auto">
              <a:xfrm>
                <a:off x="1200" y="1440"/>
                <a:ext cx="47" cy="48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220" name="Rectangle 21"/>
              <p:cNvSpPr>
                <a:spLocks noChangeArrowheads="1"/>
              </p:cNvSpPr>
              <p:nvPr/>
            </p:nvSpPr>
            <p:spPr bwMode="auto">
              <a:xfrm>
                <a:off x="1632" y="1392"/>
                <a:ext cx="144" cy="14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221" name="Oval 22"/>
              <p:cNvSpPr>
                <a:spLocks noChangeArrowheads="1"/>
              </p:cNvSpPr>
              <p:nvPr/>
            </p:nvSpPr>
            <p:spPr bwMode="auto">
              <a:xfrm>
                <a:off x="1681" y="1439"/>
                <a:ext cx="47" cy="48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222" name="AutoShape 23"/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336" cy="144"/>
              </a:xfrm>
              <a:prstGeom prst="flowChartProcess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latin typeface="Consolas" pitchFamily="49" charset="0"/>
                  </a:rPr>
                  <a:t>c</a:t>
                </a:r>
              </a:p>
            </p:txBody>
          </p:sp>
        </p:grpSp>
        <p:grpSp>
          <p:nvGrpSpPr>
            <p:cNvPr id="6153" name="Group 24"/>
            <p:cNvGrpSpPr>
              <a:grpSpLocks/>
            </p:cNvGrpSpPr>
            <p:nvPr/>
          </p:nvGrpSpPr>
          <p:grpSpPr bwMode="auto">
            <a:xfrm>
              <a:off x="816" y="2495"/>
              <a:ext cx="673" cy="193"/>
              <a:chOff x="1151" y="1392"/>
              <a:chExt cx="625" cy="145"/>
            </a:xfrm>
          </p:grpSpPr>
          <p:sp>
            <p:nvSpPr>
              <p:cNvPr id="6213" name="Rectangle 25"/>
              <p:cNvSpPr>
                <a:spLocks noChangeArrowheads="1"/>
              </p:cNvSpPr>
              <p:nvPr/>
            </p:nvSpPr>
            <p:spPr bwMode="auto">
              <a:xfrm>
                <a:off x="1151" y="1393"/>
                <a:ext cx="144" cy="14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214" name="Oval 26"/>
              <p:cNvSpPr>
                <a:spLocks noChangeArrowheads="1"/>
              </p:cNvSpPr>
              <p:nvPr/>
            </p:nvSpPr>
            <p:spPr bwMode="auto">
              <a:xfrm>
                <a:off x="1200" y="1440"/>
                <a:ext cx="47" cy="48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215" name="Rectangle 27"/>
              <p:cNvSpPr>
                <a:spLocks noChangeArrowheads="1"/>
              </p:cNvSpPr>
              <p:nvPr/>
            </p:nvSpPr>
            <p:spPr bwMode="auto">
              <a:xfrm>
                <a:off x="1632" y="1392"/>
                <a:ext cx="144" cy="14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216" name="Oval 28"/>
              <p:cNvSpPr>
                <a:spLocks noChangeArrowheads="1"/>
              </p:cNvSpPr>
              <p:nvPr/>
            </p:nvSpPr>
            <p:spPr bwMode="auto">
              <a:xfrm>
                <a:off x="1681" y="1439"/>
                <a:ext cx="47" cy="47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217" name="AutoShape 29"/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336" cy="144"/>
              </a:xfrm>
              <a:prstGeom prst="flowChartProcess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latin typeface="Consolas" pitchFamily="49" charset="0"/>
                  </a:rPr>
                  <a:t>d</a:t>
                </a:r>
              </a:p>
            </p:txBody>
          </p:sp>
        </p:grpSp>
        <p:grpSp>
          <p:nvGrpSpPr>
            <p:cNvPr id="6154" name="Group 30"/>
            <p:cNvGrpSpPr>
              <a:grpSpLocks/>
            </p:cNvGrpSpPr>
            <p:nvPr/>
          </p:nvGrpSpPr>
          <p:grpSpPr bwMode="auto">
            <a:xfrm>
              <a:off x="1872" y="2496"/>
              <a:ext cx="673" cy="192"/>
              <a:chOff x="1151" y="1392"/>
              <a:chExt cx="625" cy="145"/>
            </a:xfrm>
          </p:grpSpPr>
          <p:sp>
            <p:nvSpPr>
              <p:cNvPr id="6208" name="Rectangle 31"/>
              <p:cNvSpPr>
                <a:spLocks noChangeArrowheads="1"/>
              </p:cNvSpPr>
              <p:nvPr/>
            </p:nvSpPr>
            <p:spPr bwMode="auto">
              <a:xfrm>
                <a:off x="1151" y="1393"/>
                <a:ext cx="144" cy="14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209" name="Oval 32"/>
              <p:cNvSpPr>
                <a:spLocks noChangeArrowheads="1"/>
              </p:cNvSpPr>
              <p:nvPr/>
            </p:nvSpPr>
            <p:spPr bwMode="auto">
              <a:xfrm>
                <a:off x="1200" y="1440"/>
                <a:ext cx="47" cy="48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210" name="Rectangle 33"/>
              <p:cNvSpPr>
                <a:spLocks noChangeArrowheads="1"/>
              </p:cNvSpPr>
              <p:nvPr/>
            </p:nvSpPr>
            <p:spPr bwMode="auto">
              <a:xfrm>
                <a:off x="1632" y="1392"/>
                <a:ext cx="144" cy="14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211" name="Oval 34"/>
              <p:cNvSpPr>
                <a:spLocks noChangeArrowheads="1"/>
              </p:cNvSpPr>
              <p:nvPr/>
            </p:nvSpPr>
            <p:spPr bwMode="auto">
              <a:xfrm>
                <a:off x="1681" y="1439"/>
                <a:ext cx="47" cy="48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212" name="AutoShape 35"/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336" cy="144"/>
              </a:xfrm>
              <a:prstGeom prst="flowChartProcess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latin typeface="Consolas" pitchFamily="49" charset="0"/>
                  </a:rPr>
                  <a:t>e</a:t>
                </a:r>
              </a:p>
            </p:txBody>
          </p:sp>
        </p:grpSp>
        <p:grpSp>
          <p:nvGrpSpPr>
            <p:cNvPr id="6155" name="Group 36"/>
            <p:cNvGrpSpPr>
              <a:grpSpLocks/>
            </p:cNvGrpSpPr>
            <p:nvPr/>
          </p:nvGrpSpPr>
          <p:grpSpPr bwMode="auto">
            <a:xfrm>
              <a:off x="288" y="3168"/>
              <a:ext cx="673" cy="192"/>
              <a:chOff x="1151" y="1392"/>
              <a:chExt cx="625" cy="145"/>
            </a:xfrm>
          </p:grpSpPr>
          <p:sp>
            <p:nvSpPr>
              <p:cNvPr id="6203" name="Rectangle 37"/>
              <p:cNvSpPr>
                <a:spLocks noChangeArrowheads="1"/>
              </p:cNvSpPr>
              <p:nvPr/>
            </p:nvSpPr>
            <p:spPr bwMode="auto">
              <a:xfrm>
                <a:off x="1151" y="1393"/>
                <a:ext cx="144" cy="14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204" name="Oval 38"/>
              <p:cNvSpPr>
                <a:spLocks noChangeArrowheads="1"/>
              </p:cNvSpPr>
              <p:nvPr/>
            </p:nvSpPr>
            <p:spPr bwMode="auto">
              <a:xfrm>
                <a:off x="1200" y="1440"/>
                <a:ext cx="47" cy="48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205" name="Rectangle 39"/>
              <p:cNvSpPr>
                <a:spLocks noChangeArrowheads="1"/>
              </p:cNvSpPr>
              <p:nvPr/>
            </p:nvSpPr>
            <p:spPr bwMode="auto">
              <a:xfrm>
                <a:off x="1632" y="1392"/>
                <a:ext cx="144" cy="14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206" name="Oval 40"/>
              <p:cNvSpPr>
                <a:spLocks noChangeArrowheads="1"/>
              </p:cNvSpPr>
              <p:nvPr/>
            </p:nvSpPr>
            <p:spPr bwMode="auto">
              <a:xfrm>
                <a:off x="1681" y="1439"/>
                <a:ext cx="47" cy="48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207" name="AutoShape 41"/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336" cy="144"/>
              </a:xfrm>
              <a:prstGeom prst="flowChartProcess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latin typeface="Consolas" pitchFamily="49" charset="0"/>
                  </a:rPr>
                  <a:t>g</a:t>
                </a:r>
              </a:p>
            </p:txBody>
          </p:sp>
        </p:grpSp>
        <p:grpSp>
          <p:nvGrpSpPr>
            <p:cNvPr id="6156" name="Group 42"/>
            <p:cNvGrpSpPr>
              <a:grpSpLocks/>
            </p:cNvGrpSpPr>
            <p:nvPr/>
          </p:nvGrpSpPr>
          <p:grpSpPr bwMode="auto">
            <a:xfrm>
              <a:off x="1440" y="3168"/>
              <a:ext cx="672" cy="192"/>
              <a:chOff x="1151" y="1392"/>
              <a:chExt cx="625" cy="145"/>
            </a:xfrm>
          </p:grpSpPr>
          <p:sp>
            <p:nvSpPr>
              <p:cNvPr id="6198" name="Rectangle 43"/>
              <p:cNvSpPr>
                <a:spLocks noChangeArrowheads="1"/>
              </p:cNvSpPr>
              <p:nvPr/>
            </p:nvSpPr>
            <p:spPr bwMode="auto">
              <a:xfrm>
                <a:off x="1151" y="1393"/>
                <a:ext cx="144" cy="14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199" name="Oval 44"/>
              <p:cNvSpPr>
                <a:spLocks noChangeArrowheads="1"/>
              </p:cNvSpPr>
              <p:nvPr/>
            </p:nvSpPr>
            <p:spPr bwMode="auto">
              <a:xfrm>
                <a:off x="1200" y="1440"/>
                <a:ext cx="47" cy="48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200" name="Rectangle 45"/>
              <p:cNvSpPr>
                <a:spLocks noChangeArrowheads="1"/>
              </p:cNvSpPr>
              <p:nvPr/>
            </p:nvSpPr>
            <p:spPr bwMode="auto">
              <a:xfrm>
                <a:off x="1632" y="1392"/>
                <a:ext cx="144" cy="14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201" name="Oval 46"/>
              <p:cNvSpPr>
                <a:spLocks noChangeArrowheads="1"/>
              </p:cNvSpPr>
              <p:nvPr/>
            </p:nvSpPr>
            <p:spPr bwMode="auto">
              <a:xfrm>
                <a:off x="1681" y="1439"/>
                <a:ext cx="47" cy="48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202" name="AutoShape 47"/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336" cy="144"/>
              </a:xfrm>
              <a:prstGeom prst="flowChartProcess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latin typeface="Consolas" pitchFamily="49" charset="0"/>
                  </a:rPr>
                  <a:t>h</a:t>
                </a:r>
              </a:p>
            </p:txBody>
          </p:sp>
        </p:grpSp>
        <p:grpSp>
          <p:nvGrpSpPr>
            <p:cNvPr id="6157" name="Group 48"/>
            <p:cNvGrpSpPr>
              <a:grpSpLocks/>
            </p:cNvGrpSpPr>
            <p:nvPr/>
          </p:nvGrpSpPr>
          <p:grpSpPr bwMode="auto">
            <a:xfrm>
              <a:off x="2448" y="3168"/>
              <a:ext cx="672" cy="192"/>
              <a:chOff x="1151" y="1392"/>
              <a:chExt cx="625" cy="145"/>
            </a:xfrm>
          </p:grpSpPr>
          <p:sp>
            <p:nvSpPr>
              <p:cNvPr id="6193" name="Rectangle 49"/>
              <p:cNvSpPr>
                <a:spLocks noChangeArrowheads="1"/>
              </p:cNvSpPr>
              <p:nvPr/>
            </p:nvSpPr>
            <p:spPr bwMode="auto">
              <a:xfrm>
                <a:off x="1151" y="1393"/>
                <a:ext cx="144" cy="14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194" name="Oval 50"/>
              <p:cNvSpPr>
                <a:spLocks noChangeArrowheads="1"/>
              </p:cNvSpPr>
              <p:nvPr/>
            </p:nvSpPr>
            <p:spPr bwMode="auto">
              <a:xfrm>
                <a:off x="1200" y="1440"/>
                <a:ext cx="47" cy="48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195" name="Rectangle 51"/>
              <p:cNvSpPr>
                <a:spLocks noChangeArrowheads="1"/>
              </p:cNvSpPr>
              <p:nvPr/>
            </p:nvSpPr>
            <p:spPr bwMode="auto">
              <a:xfrm>
                <a:off x="1632" y="1392"/>
                <a:ext cx="144" cy="14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196" name="Oval 52"/>
              <p:cNvSpPr>
                <a:spLocks noChangeArrowheads="1"/>
              </p:cNvSpPr>
              <p:nvPr/>
            </p:nvSpPr>
            <p:spPr bwMode="auto">
              <a:xfrm>
                <a:off x="1681" y="1439"/>
                <a:ext cx="47" cy="48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197" name="AutoShape 53"/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336" cy="144"/>
              </a:xfrm>
              <a:prstGeom prst="flowChartProcess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latin typeface="Consolas" pitchFamily="49" charset="0"/>
                  </a:rPr>
                  <a:t>i</a:t>
                </a:r>
              </a:p>
            </p:txBody>
          </p:sp>
        </p:grpSp>
        <p:grpSp>
          <p:nvGrpSpPr>
            <p:cNvPr id="6158" name="Group 54"/>
            <p:cNvGrpSpPr>
              <a:grpSpLocks/>
            </p:cNvGrpSpPr>
            <p:nvPr/>
          </p:nvGrpSpPr>
          <p:grpSpPr bwMode="auto">
            <a:xfrm>
              <a:off x="1824" y="3888"/>
              <a:ext cx="625" cy="145"/>
              <a:chOff x="1151" y="1392"/>
              <a:chExt cx="625" cy="145"/>
            </a:xfrm>
          </p:grpSpPr>
          <p:sp>
            <p:nvSpPr>
              <p:cNvPr id="6188" name="Rectangle 55"/>
              <p:cNvSpPr>
                <a:spLocks noChangeArrowheads="1"/>
              </p:cNvSpPr>
              <p:nvPr/>
            </p:nvSpPr>
            <p:spPr bwMode="auto">
              <a:xfrm>
                <a:off x="1151" y="1393"/>
                <a:ext cx="144" cy="14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189" name="Oval 56"/>
              <p:cNvSpPr>
                <a:spLocks noChangeArrowheads="1"/>
              </p:cNvSpPr>
              <p:nvPr/>
            </p:nvSpPr>
            <p:spPr bwMode="auto">
              <a:xfrm>
                <a:off x="1200" y="14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190" name="Rectangle 57"/>
              <p:cNvSpPr>
                <a:spLocks noChangeArrowheads="1"/>
              </p:cNvSpPr>
              <p:nvPr/>
            </p:nvSpPr>
            <p:spPr bwMode="auto">
              <a:xfrm>
                <a:off x="1632" y="1392"/>
                <a:ext cx="144" cy="14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191" name="Oval 58"/>
              <p:cNvSpPr>
                <a:spLocks noChangeArrowheads="1"/>
              </p:cNvSpPr>
              <p:nvPr/>
            </p:nvSpPr>
            <p:spPr bwMode="auto">
              <a:xfrm>
                <a:off x="1681" y="1439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192" name="AutoShape 59"/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336" cy="144"/>
              </a:xfrm>
              <a:prstGeom prst="flowChartProcess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 dirty="0">
                    <a:latin typeface="Consolas" pitchFamily="49" charset="0"/>
                  </a:rPr>
                  <a:t>l</a:t>
                </a:r>
              </a:p>
            </p:txBody>
          </p:sp>
        </p:grpSp>
        <p:grpSp>
          <p:nvGrpSpPr>
            <p:cNvPr id="6159" name="Group 60"/>
            <p:cNvGrpSpPr>
              <a:grpSpLocks/>
            </p:cNvGrpSpPr>
            <p:nvPr/>
          </p:nvGrpSpPr>
          <p:grpSpPr bwMode="auto">
            <a:xfrm>
              <a:off x="4272" y="2496"/>
              <a:ext cx="672" cy="192"/>
              <a:chOff x="1151" y="1392"/>
              <a:chExt cx="625" cy="145"/>
            </a:xfrm>
          </p:grpSpPr>
          <p:sp>
            <p:nvSpPr>
              <p:cNvPr id="6183" name="Rectangle 61"/>
              <p:cNvSpPr>
                <a:spLocks noChangeArrowheads="1"/>
              </p:cNvSpPr>
              <p:nvPr/>
            </p:nvSpPr>
            <p:spPr bwMode="auto">
              <a:xfrm>
                <a:off x="1151" y="1393"/>
                <a:ext cx="144" cy="14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184" name="Oval 62"/>
              <p:cNvSpPr>
                <a:spLocks noChangeArrowheads="1"/>
              </p:cNvSpPr>
              <p:nvPr/>
            </p:nvSpPr>
            <p:spPr bwMode="auto">
              <a:xfrm>
                <a:off x="1200" y="1440"/>
                <a:ext cx="47" cy="48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185" name="Rectangle 63"/>
              <p:cNvSpPr>
                <a:spLocks noChangeArrowheads="1"/>
              </p:cNvSpPr>
              <p:nvPr/>
            </p:nvSpPr>
            <p:spPr bwMode="auto">
              <a:xfrm>
                <a:off x="1632" y="1392"/>
                <a:ext cx="144" cy="14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186" name="Oval 64"/>
              <p:cNvSpPr>
                <a:spLocks noChangeArrowheads="1"/>
              </p:cNvSpPr>
              <p:nvPr/>
            </p:nvSpPr>
            <p:spPr bwMode="auto">
              <a:xfrm>
                <a:off x="1681" y="1439"/>
                <a:ext cx="47" cy="48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187" name="AutoShape 65"/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336" cy="144"/>
              </a:xfrm>
              <a:prstGeom prst="flowChartProcess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latin typeface="Consolas" pitchFamily="49" charset="0"/>
                  </a:rPr>
                  <a:t>f</a:t>
                </a:r>
              </a:p>
            </p:txBody>
          </p:sp>
        </p:grpSp>
        <p:grpSp>
          <p:nvGrpSpPr>
            <p:cNvPr id="6160" name="Group 66"/>
            <p:cNvGrpSpPr>
              <a:grpSpLocks/>
            </p:cNvGrpSpPr>
            <p:nvPr/>
          </p:nvGrpSpPr>
          <p:grpSpPr bwMode="auto">
            <a:xfrm>
              <a:off x="3791" y="3168"/>
              <a:ext cx="625" cy="145"/>
              <a:chOff x="1151" y="1392"/>
              <a:chExt cx="625" cy="145"/>
            </a:xfrm>
          </p:grpSpPr>
          <p:sp>
            <p:nvSpPr>
              <p:cNvPr id="6178" name="Rectangle 67"/>
              <p:cNvSpPr>
                <a:spLocks noChangeArrowheads="1"/>
              </p:cNvSpPr>
              <p:nvPr/>
            </p:nvSpPr>
            <p:spPr bwMode="auto">
              <a:xfrm>
                <a:off x="1151" y="1393"/>
                <a:ext cx="144" cy="14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179" name="Oval 68"/>
              <p:cNvSpPr>
                <a:spLocks noChangeArrowheads="1"/>
              </p:cNvSpPr>
              <p:nvPr/>
            </p:nvSpPr>
            <p:spPr bwMode="auto">
              <a:xfrm>
                <a:off x="1200" y="14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180" name="Rectangle 69"/>
              <p:cNvSpPr>
                <a:spLocks noChangeArrowheads="1"/>
              </p:cNvSpPr>
              <p:nvPr/>
            </p:nvSpPr>
            <p:spPr bwMode="auto">
              <a:xfrm>
                <a:off x="1632" y="1392"/>
                <a:ext cx="144" cy="14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181" name="Oval 70"/>
              <p:cNvSpPr>
                <a:spLocks noChangeArrowheads="1"/>
              </p:cNvSpPr>
              <p:nvPr/>
            </p:nvSpPr>
            <p:spPr bwMode="auto">
              <a:xfrm>
                <a:off x="1681" y="1439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182" name="AutoShape 71"/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336" cy="144"/>
              </a:xfrm>
              <a:prstGeom prst="flowChartProcess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latin typeface="Consolas" pitchFamily="49" charset="0"/>
                  </a:rPr>
                  <a:t>j</a:t>
                </a:r>
              </a:p>
            </p:txBody>
          </p:sp>
        </p:grpSp>
        <p:grpSp>
          <p:nvGrpSpPr>
            <p:cNvPr id="6161" name="Group 72"/>
            <p:cNvGrpSpPr>
              <a:grpSpLocks/>
            </p:cNvGrpSpPr>
            <p:nvPr/>
          </p:nvGrpSpPr>
          <p:grpSpPr bwMode="auto">
            <a:xfrm>
              <a:off x="4799" y="3168"/>
              <a:ext cx="625" cy="145"/>
              <a:chOff x="1151" y="1392"/>
              <a:chExt cx="625" cy="145"/>
            </a:xfrm>
          </p:grpSpPr>
          <p:sp>
            <p:nvSpPr>
              <p:cNvPr id="6173" name="Rectangle 73"/>
              <p:cNvSpPr>
                <a:spLocks noChangeArrowheads="1"/>
              </p:cNvSpPr>
              <p:nvPr/>
            </p:nvSpPr>
            <p:spPr bwMode="auto">
              <a:xfrm>
                <a:off x="1151" y="1393"/>
                <a:ext cx="144" cy="14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174" name="Oval 74"/>
              <p:cNvSpPr>
                <a:spLocks noChangeArrowheads="1"/>
              </p:cNvSpPr>
              <p:nvPr/>
            </p:nvSpPr>
            <p:spPr bwMode="auto">
              <a:xfrm>
                <a:off x="1200" y="14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175" name="Rectangle 75"/>
              <p:cNvSpPr>
                <a:spLocks noChangeArrowheads="1"/>
              </p:cNvSpPr>
              <p:nvPr/>
            </p:nvSpPr>
            <p:spPr bwMode="auto">
              <a:xfrm>
                <a:off x="1632" y="1392"/>
                <a:ext cx="144" cy="14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176" name="Oval 76"/>
              <p:cNvSpPr>
                <a:spLocks noChangeArrowheads="1"/>
              </p:cNvSpPr>
              <p:nvPr/>
            </p:nvSpPr>
            <p:spPr bwMode="auto">
              <a:xfrm>
                <a:off x="1681" y="1439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177" name="AutoShape 77"/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336" cy="144"/>
              </a:xfrm>
              <a:prstGeom prst="flowChartProcess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latin typeface="Consolas" pitchFamily="49" charset="0"/>
                  </a:rPr>
                  <a:t>k</a:t>
                </a:r>
              </a:p>
            </p:txBody>
          </p:sp>
        </p:grpSp>
        <p:sp>
          <p:nvSpPr>
            <p:cNvPr id="6162" name="Line 79"/>
            <p:cNvSpPr>
              <a:spLocks noChangeShapeType="1"/>
            </p:cNvSpPr>
            <p:nvPr/>
          </p:nvSpPr>
          <p:spPr bwMode="auto">
            <a:xfrm flipH="1">
              <a:off x="1776" y="1152"/>
              <a:ext cx="864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63" name="Line 80"/>
            <p:cNvSpPr>
              <a:spLocks noChangeShapeType="1"/>
            </p:cNvSpPr>
            <p:nvPr/>
          </p:nvSpPr>
          <p:spPr bwMode="auto">
            <a:xfrm>
              <a:off x="3168" y="1152"/>
              <a:ext cx="768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64" name="Line 82"/>
            <p:cNvSpPr>
              <a:spLocks noChangeShapeType="1"/>
            </p:cNvSpPr>
            <p:nvPr/>
          </p:nvSpPr>
          <p:spPr bwMode="auto">
            <a:xfrm flipH="1">
              <a:off x="1152" y="1776"/>
              <a:ext cx="336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65" name="Line 83"/>
            <p:cNvSpPr>
              <a:spLocks noChangeShapeType="1"/>
            </p:cNvSpPr>
            <p:nvPr/>
          </p:nvSpPr>
          <p:spPr bwMode="auto">
            <a:xfrm>
              <a:off x="1968" y="1776"/>
              <a:ext cx="240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66" name="Line 84"/>
            <p:cNvSpPr>
              <a:spLocks noChangeShapeType="1"/>
            </p:cNvSpPr>
            <p:nvPr/>
          </p:nvSpPr>
          <p:spPr bwMode="auto">
            <a:xfrm flipH="1">
              <a:off x="624" y="2592"/>
              <a:ext cx="288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67" name="Line 86"/>
            <p:cNvSpPr>
              <a:spLocks noChangeShapeType="1"/>
            </p:cNvSpPr>
            <p:nvPr/>
          </p:nvSpPr>
          <p:spPr bwMode="auto">
            <a:xfrm flipH="1">
              <a:off x="1776" y="2592"/>
              <a:ext cx="192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68" name="Line 87"/>
            <p:cNvSpPr>
              <a:spLocks noChangeShapeType="1"/>
            </p:cNvSpPr>
            <p:nvPr/>
          </p:nvSpPr>
          <p:spPr bwMode="auto">
            <a:xfrm>
              <a:off x="2448" y="2592"/>
              <a:ext cx="336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69" name="Line 88"/>
            <p:cNvSpPr>
              <a:spLocks noChangeShapeType="1"/>
            </p:cNvSpPr>
            <p:nvPr/>
          </p:nvSpPr>
          <p:spPr bwMode="auto">
            <a:xfrm flipH="1">
              <a:off x="2160" y="3264"/>
              <a:ext cx="384" cy="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70" name="Line 89"/>
            <p:cNvSpPr>
              <a:spLocks noChangeShapeType="1"/>
            </p:cNvSpPr>
            <p:nvPr/>
          </p:nvSpPr>
          <p:spPr bwMode="auto">
            <a:xfrm>
              <a:off x="4224" y="1776"/>
              <a:ext cx="336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71" name="Line 90"/>
            <p:cNvSpPr>
              <a:spLocks noChangeShapeType="1"/>
            </p:cNvSpPr>
            <p:nvPr/>
          </p:nvSpPr>
          <p:spPr bwMode="auto">
            <a:xfrm flipH="1">
              <a:off x="4128" y="2592"/>
              <a:ext cx="24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72" name="Line 91"/>
            <p:cNvSpPr>
              <a:spLocks noChangeShapeType="1"/>
            </p:cNvSpPr>
            <p:nvPr/>
          </p:nvSpPr>
          <p:spPr bwMode="auto">
            <a:xfrm>
              <a:off x="4848" y="2592"/>
              <a:ext cx="24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666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More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181600" cy="4525963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Balanced Tree</a:t>
            </a:r>
          </a:p>
          <a:p>
            <a:pPr lvl="1"/>
            <a:r>
              <a:rPr lang="en-US" altLang="en-US" dirty="0"/>
              <a:t>A binary tree is balanced if every level above the lowest is </a:t>
            </a:r>
            <a:r>
              <a:rPr lang="ja-JP" altLang="en-US" dirty="0">
                <a:latin typeface="Arial" pitchFamily="34" charset="0"/>
              </a:rPr>
              <a:t>“</a:t>
            </a:r>
            <a:r>
              <a:rPr lang="en-US" altLang="ja-JP" dirty="0"/>
              <a:t>full</a:t>
            </a:r>
            <a:r>
              <a:rPr lang="ja-JP" altLang="en-US" dirty="0">
                <a:latin typeface="Arial" pitchFamily="34" charset="0"/>
              </a:rPr>
              <a:t>”</a:t>
            </a:r>
            <a:r>
              <a:rPr lang="en-US" altLang="ja-JP" dirty="0"/>
              <a:t> (contains </a:t>
            </a:r>
            <a:r>
              <a:rPr lang="en-US" altLang="ja-JP" dirty="0" smtClean="0"/>
              <a:t>2</a:t>
            </a:r>
            <a:r>
              <a:rPr lang="en-US" altLang="ja-JP" baseline="30000" dirty="0" smtClean="0"/>
              <a:t>level</a:t>
            </a:r>
            <a:r>
              <a:rPr lang="en-US" altLang="ja-JP" dirty="0" smtClean="0"/>
              <a:t> </a:t>
            </a:r>
            <a:r>
              <a:rPr lang="en-US" altLang="ja-JP" dirty="0"/>
              <a:t>nodes</a:t>
            </a:r>
            <a:r>
              <a:rPr lang="en-US" altLang="ja-JP" dirty="0" smtClean="0"/>
              <a:t>)</a:t>
            </a:r>
          </a:p>
          <a:p>
            <a:pPr lvl="1"/>
            <a:endParaRPr lang="en-US" altLang="ja-JP" dirty="0"/>
          </a:p>
          <a:p>
            <a:r>
              <a:rPr lang="en-US" altLang="ja-JP" dirty="0" smtClean="0"/>
              <a:t>Is the tree to the right balanced?</a:t>
            </a:r>
            <a:endParaRPr lang="en-US" altLang="ja-JP" dirty="0"/>
          </a:p>
          <a:p>
            <a:pPr lvl="1"/>
            <a:endParaRPr lang="en-US" dirty="0"/>
          </a:p>
        </p:txBody>
      </p:sp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5943600" y="1838183"/>
            <a:ext cx="2667000" cy="2362200"/>
            <a:chOff x="432" y="768"/>
            <a:chExt cx="1680" cy="1488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1248" y="76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a</a:t>
              </a: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816" y="1104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b</a:t>
              </a: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1680" y="1104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c</a:t>
              </a: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576" y="153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d</a:t>
              </a: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1056" y="153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e</a:t>
              </a: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1440" y="153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f</a:t>
              </a: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1872" y="153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g</a:t>
              </a: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432" y="196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h</a:t>
              </a: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720" y="196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i</a:t>
              </a: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1728" y="196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j</a:t>
              </a:r>
            </a:p>
          </p:txBody>
        </p:sp>
        <p:sp>
          <p:nvSpPr>
            <p:cNvPr id="17" name="Line 24"/>
            <p:cNvSpPr>
              <a:spLocks noChangeShapeType="1"/>
            </p:cNvSpPr>
            <p:nvPr/>
          </p:nvSpPr>
          <p:spPr bwMode="auto">
            <a:xfrm flipH="1">
              <a:off x="1008" y="1056"/>
              <a:ext cx="336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" name="Line 25"/>
            <p:cNvSpPr>
              <a:spLocks noChangeShapeType="1"/>
            </p:cNvSpPr>
            <p:nvPr/>
          </p:nvSpPr>
          <p:spPr bwMode="auto">
            <a:xfrm>
              <a:off x="1344" y="1056"/>
              <a:ext cx="336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" name="Line 26"/>
            <p:cNvSpPr>
              <a:spLocks noChangeShapeType="1"/>
            </p:cNvSpPr>
            <p:nvPr/>
          </p:nvSpPr>
          <p:spPr bwMode="auto">
            <a:xfrm flipH="1">
              <a:off x="720" y="1392"/>
              <a:ext cx="192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" name="Line 27"/>
            <p:cNvSpPr>
              <a:spLocks noChangeShapeType="1"/>
            </p:cNvSpPr>
            <p:nvPr/>
          </p:nvSpPr>
          <p:spPr bwMode="auto">
            <a:xfrm>
              <a:off x="912" y="1392"/>
              <a:ext cx="24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" name="Line 28"/>
            <p:cNvSpPr>
              <a:spLocks noChangeShapeType="1"/>
            </p:cNvSpPr>
            <p:nvPr/>
          </p:nvSpPr>
          <p:spPr bwMode="auto">
            <a:xfrm flipH="1">
              <a:off x="1584" y="1392"/>
              <a:ext cx="192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" name="Line 29"/>
            <p:cNvSpPr>
              <a:spLocks noChangeShapeType="1"/>
            </p:cNvSpPr>
            <p:nvPr/>
          </p:nvSpPr>
          <p:spPr bwMode="auto">
            <a:xfrm>
              <a:off x="1776" y="1392"/>
              <a:ext cx="192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Line 30"/>
            <p:cNvSpPr>
              <a:spLocks noChangeShapeType="1"/>
            </p:cNvSpPr>
            <p:nvPr/>
          </p:nvSpPr>
          <p:spPr bwMode="auto">
            <a:xfrm flipH="1">
              <a:off x="576" y="1824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Line 31"/>
            <p:cNvSpPr>
              <a:spLocks noChangeShapeType="1"/>
            </p:cNvSpPr>
            <p:nvPr/>
          </p:nvSpPr>
          <p:spPr bwMode="auto">
            <a:xfrm>
              <a:off x="672" y="1824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" name="Line 32"/>
            <p:cNvSpPr>
              <a:spLocks noChangeShapeType="1"/>
            </p:cNvSpPr>
            <p:nvPr/>
          </p:nvSpPr>
          <p:spPr bwMode="auto">
            <a:xfrm flipH="1">
              <a:off x="1824" y="1824"/>
              <a:ext cx="96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032322" y="4865132"/>
            <a:ext cx="2845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[ Pause for Student answer ]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199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428357"/>
            <a:ext cx="297549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Begin at the beginning</a:t>
            </a:r>
            <a:endParaRPr lang="en-US" sz="2400" b="1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3012601" y="443552"/>
            <a:ext cx="5974234" cy="925400"/>
            <a:chOff x="3012601" y="443552"/>
            <a:chExt cx="5974234" cy="925400"/>
          </a:xfrm>
        </p:grpSpPr>
        <p:sp>
          <p:nvSpPr>
            <p:cNvPr id="7" name="Rounded Rectangle 6"/>
            <p:cNvSpPr/>
            <p:nvPr/>
          </p:nvSpPr>
          <p:spPr>
            <a:xfrm>
              <a:off x="5486400" y="443552"/>
              <a:ext cx="3500435" cy="304800"/>
            </a:xfrm>
            <a:prstGeom prst="roundRect">
              <a:avLst/>
            </a:prstGeom>
            <a:solidFill>
              <a:schemeClr val="accent2">
                <a:lumMod val="75000"/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12601" y="1061175"/>
              <a:ext cx="2149948" cy="30777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Recursion Depth = RD = 0</a:t>
              </a:r>
              <a:endParaRPr lang="en-US" sz="1400" i="1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638065" y="2194902"/>
            <a:ext cx="64793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RD = 0</a:t>
            </a:r>
            <a:endParaRPr lang="en-US" sz="12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14599" y="3200400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22505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More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181600" cy="4525963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Balanced Tree</a:t>
            </a:r>
          </a:p>
          <a:p>
            <a:pPr lvl="1"/>
            <a:r>
              <a:rPr lang="en-US" altLang="en-US" dirty="0"/>
              <a:t>A binary tree is balanced if every level above the lowest is </a:t>
            </a:r>
            <a:r>
              <a:rPr lang="ja-JP" altLang="en-US" dirty="0">
                <a:latin typeface="Arial" pitchFamily="34" charset="0"/>
              </a:rPr>
              <a:t>“</a:t>
            </a:r>
            <a:r>
              <a:rPr lang="en-US" altLang="ja-JP" dirty="0"/>
              <a:t>full</a:t>
            </a:r>
            <a:r>
              <a:rPr lang="ja-JP" altLang="en-US" dirty="0">
                <a:latin typeface="Arial" pitchFamily="34" charset="0"/>
              </a:rPr>
              <a:t>”</a:t>
            </a:r>
            <a:r>
              <a:rPr lang="en-US" altLang="ja-JP" dirty="0"/>
              <a:t> (contains </a:t>
            </a:r>
            <a:r>
              <a:rPr lang="en-US" altLang="ja-JP" dirty="0" smtClean="0"/>
              <a:t>2</a:t>
            </a:r>
            <a:r>
              <a:rPr lang="en-US" altLang="ja-JP" baseline="30000" dirty="0" smtClean="0"/>
              <a:t>level</a:t>
            </a:r>
            <a:r>
              <a:rPr lang="en-US" altLang="ja-JP" dirty="0" smtClean="0"/>
              <a:t> </a:t>
            </a:r>
            <a:r>
              <a:rPr lang="en-US" altLang="ja-JP" dirty="0"/>
              <a:t>nodes</a:t>
            </a:r>
            <a:r>
              <a:rPr lang="en-US" altLang="ja-JP" dirty="0" smtClean="0"/>
              <a:t>)</a:t>
            </a:r>
          </a:p>
          <a:p>
            <a:pPr lvl="1"/>
            <a:endParaRPr lang="en-US" altLang="ja-JP" dirty="0"/>
          </a:p>
          <a:p>
            <a:r>
              <a:rPr lang="en-US" altLang="ja-JP" dirty="0" smtClean="0"/>
              <a:t>Is the tree to the right balanced?</a:t>
            </a:r>
            <a:endParaRPr lang="en-US" altLang="ja-JP" dirty="0"/>
          </a:p>
          <a:p>
            <a:pPr lvl="1"/>
            <a:endParaRPr lang="en-US" dirty="0"/>
          </a:p>
        </p:txBody>
      </p:sp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5943600" y="1838183"/>
            <a:ext cx="2667000" cy="2362200"/>
            <a:chOff x="432" y="768"/>
            <a:chExt cx="1680" cy="1488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1248" y="76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a</a:t>
              </a: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816" y="1104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b</a:t>
              </a: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1680" y="1104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c</a:t>
              </a: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576" y="153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d</a:t>
              </a: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1056" y="153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e</a:t>
              </a: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1440" y="153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f</a:t>
              </a: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1872" y="153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g</a:t>
              </a: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432" y="196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h</a:t>
              </a: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720" y="196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i</a:t>
              </a: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1728" y="196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j</a:t>
              </a:r>
            </a:p>
          </p:txBody>
        </p:sp>
        <p:sp>
          <p:nvSpPr>
            <p:cNvPr id="17" name="Line 24"/>
            <p:cNvSpPr>
              <a:spLocks noChangeShapeType="1"/>
            </p:cNvSpPr>
            <p:nvPr/>
          </p:nvSpPr>
          <p:spPr bwMode="auto">
            <a:xfrm flipH="1">
              <a:off x="1008" y="1056"/>
              <a:ext cx="336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" name="Line 25"/>
            <p:cNvSpPr>
              <a:spLocks noChangeShapeType="1"/>
            </p:cNvSpPr>
            <p:nvPr/>
          </p:nvSpPr>
          <p:spPr bwMode="auto">
            <a:xfrm>
              <a:off x="1344" y="1056"/>
              <a:ext cx="336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" name="Line 26"/>
            <p:cNvSpPr>
              <a:spLocks noChangeShapeType="1"/>
            </p:cNvSpPr>
            <p:nvPr/>
          </p:nvSpPr>
          <p:spPr bwMode="auto">
            <a:xfrm flipH="1">
              <a:off x="720" y="1392"/>
              <a:ext cx="192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" name="Line 27"/>
            <p:cNvSpPr>
              <a:spLocks noChangeShapeType="1"/>
            </p:cNvSpPr>
            <p:nvPr/>
          </p:nvSpPr>
          <p:spPr bwMode="auto">
            <a:xfrm>
              <a:off x="912" y="1392"/>
              <a:ext cx="24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" name="Line 28"/>
            <p:cNvSpPr>
              <a:spLocks noChangeShapeType="1"/>
            </p:cNvSpPr>
            <p:nvPr/>
          </p:nvSpPr>
          <p:spPr bwMode="auto">
            <a:xfrm flipH="1">
              <a:off x="1584" y="1392"/>
              <a:ext cx="192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" name="Line 29"/>
            <p:cNvSpPr>
              <a:spLocks noChangeShapeType="1"/>
            </p:cNvSpPr>
            <p:nvPr/>
          </p:nvSpPr>
          <p:spPr bwMode="auto">
            <a:xfrm>
              <a:off x="1776" y="1392"/>
              <a:ext cx="192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Line 30"/>
            <p:cNvSpPr>
              <a:spLocks noChangeShapeType="1"/>
            </p:cNvSpPr>
            <p:nvPr/>
          </p:nvSpPr>
          <p:spPr bwMode="auto">
            <a:xfrm flipH="1">
              <a:off x="576" y="1824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Line 31"/>
            <p:cNvSpPr>
              <a:spLocks noChangeShapeType="1"/>
            </p:cNvSpPr>
            <p:nvPr/>
          </p:nvSpPr>
          <p:spPr bwMode="auto">
            <a:xfrm>
              <a:off x="672" y="1824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" name="Line 32"/>
            <p:cNvSpPr>
              <a:spLocks noChangeShapeType="1"/>
            </p:cNvSpPr>
            <p:nvPr/>
          </p:nvSpPr>
          <p:spPr bwMode="auto">
            <a:xfrm flipH="1">
              <a:off x="1824" y="1824"/>
              <a:ext cx="96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032322" y="4865132"/>
            <a:ext cx="26084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This is the lowest level</a:t>
            </a:r>
          </a:p>
          <a:p>
            <a:endParaRPr lang="en-US" i="1" dirty="0"/>
          </a:p>
          <a:p>
            <a:r>
              <a:rPr lang="en-US" i="1" dirty="0" smtClean="0"/>
              <a:t>Examine the ones above it</a:t>
            </a:r>
            <a:endParaRPr lang="en-US" i="1" dirty="0"/>
          </a:p>
        </p:txBody>
      </p:sp>
      <p:sp>
        <p:nvSpPr>
          <p:cNvPr id="4" name="Rounded Rectangle 3"/>
          <p:cNvSpPr/>
          <p:nvPr/>
        </p:nvSpPr>
        <p:spPr>
          <a:xfrm>
            <a:off x="5943600" y="3759390"/>
            <a:ext cx="2644811" cy="4572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21357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More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181600" cy="4525963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Balanced Tree</a:t>
            </a:r>
          </a:p>
          <a:p>
            <a:pPr lvl="1"/>
            <a:r>
              <a:rPr lang="en-US" altLang="en-US" dirty="0"/>
              <a:t>A binary tree is balanced if every level above the lowest is </a:t>
            </a:r>
            <a:r>
              <a:rPr lang="ja-JP" altLang="en-US" dirty="0">
                <a:latin typeface="Arial" pitchFamily="34" charset="0"/>
              </a:rPr>
              <a:t>“</a:t>
            </a:r>
            <a:r>
              <a:rPr lang="en-US" altLang="ja-JP" dirty="0"/>
              <a:t>full</a:t>
            </a:r>
            <a:r>
              <a:rPr lang="ja-JP" altLang="en-US" dirty="0">
                <a:latin typeface="Arial" pitchFamily="34" charset="0"/>
              </a:rPr>
              <a:t>”</a:t>
            </a:r>
            <a:r>
              <a:rPr lang="en-US" altLang="ja-JP" dirty="0"/>
              <a:t> (contains </a:t>
            </a:r>
            <a:r>
              <a:rPr lang="en-US" altLang="ja-JP" dirty="0" smtClean="0"/>
              <a:t>2</a:t>
            </a:r>
            <a:r>
              <a:rPr lang="en-US" altLang="ja-JP" baseline="30000" dirty="0" smtClean="0"/>
              <a:t>level</a:t>
            </a:r>
            <a:r>
              <a:rPr lang="en-US" altLang="ja-JP" dirty="0" smtClean="0"/>
              <a:t> </a:t>
            </a:r>
            <a:r>
              <a:rPr lang="en-US" altLang="ja-JP" dirty="0"/>
              <a:t>nodes</a:t>
            </a:r>
            <a:r>
              <a:rPr lang="en-US" altLang="ja-JP" dirty="0" smtClean="0"/>
              <a:t>)</a:t>
            </a:r>
          </a:p>
          <a:p>
            <a:pPr lvl="1"/>
            <a:endParaRPr lang="en-US" altLang="ja-JP" dirty="0"/>
          </a:p>
          <a:p>
            <a:r>
              <a:rPr lang="en-US" altLang="ja-JP" dirty="0" smtClean="0"/>
              <a:t>Is the tree to the right balanced?</a:t>
            </a:r>
            <a:endParaRPr lang="en-US" altLang="ja-JP" dirty="0"/>
          </a:p>
          <a:p>
            <a:pPr lvl="1"/>
            <a:endParaRPr lang="en-US" dirty="0"/>
          </a:p>
        </p:txBody>
      </p:sp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5943600" y="1838183"/>
            <a:ext cx="2667000" cy="2362200"/>
            <a:chOff x="432" y="768"/>
            <a:chExt cx="1680" cy="1488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1248" y="76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a</a:t>
              </a: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816" y="1104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b</a:t>
              </a: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1680" y="1104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c</a:t>
              </a: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576" y="153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d</a:t>
              </a: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1056" y="153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e</a:t>
              </a: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1440" y="153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f</a:t>
              </a: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1872" y="153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g</a:t>
              </a: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432" y="196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h</a:t>
              </a: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720" y="196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i</a:t>
              </a: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1728" y="196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j</a:t>
              </a:r>
            </a:p>
          </p:txBody>
        </p:sp>
        <p:sp>
          <p:nvSpPr>
            <p:cNvPr id="17" name="Line 24"/>
            <p:cNvSpPr>
              <a:spLocks noChangeShapeType="1"/>
            </p:cNvSpPr>
            <p:nvPr/>
          </p:nvSpPr>
          <p:spPr bwMode="auto">
            <a:xfrm flipH="1">
              <a:off x="1008" y="1056"/>
              <a:ext cx="336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" name="Line 25"/>
            <p:cNvSpPr>
              <a:spLocks noChangeShapeType="1"/>
            </p:cNvSpPr>
            <p:nvPr/>
          </p:nvSpPr>
          <p:spPr bwMode="auto">
            <a:xfrm>
              <a:off x="1344" y="1056"/>
              <a:ext cx="336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" name="Line 26"/>
            <p:cNvSpPr>
              <a:spLocks noChangeShapeType="1"/>
            </p:cNvSpPr>
            <p:nvPr/>
          </p:nvSpPr>
          <p:spPr bwMode="auto">
            <a:xfrm flipH="1">
              <a:off x="720" y="1392"/>
              <a:ext cx="192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" name="Line 27"/>
            <p:cNvSpPr>
              <a:spLocks noChangeShapeType="1"/>
            </p:cNvSpPr>
            <p:nvPr/>
          </p:nvSpPr>
          <p:spPr bwMode="auto">
            <a:xfrm>
              <a:off x="912" y="1392"/>
              <a:ext cx="24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" name="Line 28"/>
            <p:cNvSpPr>
              <a:spLocks noChangeShapeType="1"/>
            </p:cNvSpPr>
            <p:nvPr/>
          </p:nvSpPr>
          <p:spPr bwMode="auto">
            <a:xfrm flipH="1">
              <a:off x="1584" y="1392"/>
              <a:ext cx="192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" name="Line 29"/>
            <p:cNvSpPr>
              <a:spLocks noChangeShapeType="1"/>
            </p:cNvSpPr>
            <p:nvPr/>
          </p:nvSpPr>
          <p:spPr bwMode="auto">
            <a:xfrm>
              <a:off x="1776" y="1392"/>
              <a:ext cx="192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Line 30"/>
            <p:cNvSpPr>
              <a:spLocks noChangeShapeType="1"/>
            </p:cNvSpPr>
            <p:nvPr/>
          </p:nvSpPr>
          <p:spPr bwMode="auto">
            <a:xfrm flipH="1">
              <a:off x="576" y="1824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Line 31"/>
            <p:cNvSpPr>
              <a:spLocks noChangeShapeType="1"/>
            </p:cNvSpPr>
            <p:nvPr/>
          </p:nvSpPr>
          <p:spPr bwMode="auto">
            <a:xfrm>
              <a:off x="672" y="1824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" name="Line 32"/>
            <p:cNvSpPr>
              <a:spLocks noChangeShapeType="1"/>
            </p:cNvSpPr>
            <p:nvPr/>
          </p:nvSpPr>
          <p:spPr bwMode="auto">
            <a:xfrm flipH="1">
              <a:off x="1824" y="1824"/>
              <a:ext cx="96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032322" y="4865132"/>
            <a:ext cx="2738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Level 2 has 4 nodes, 4 = 2</a:t>
            </a:r>
            <a:r>
              <a:rPr lang="en-US" i="1" baseline="30000" dirty="0" smtClean="0"/>
              <a:t>2</a:t>
            </a:r>
            <a:endParaRPr lang="en-US" i="1" baseline="30000" dirty="0"/>
          </a:p>
        </p:txBody>
      </p:sp>
      <p:sp>
        <p:nvSpPr>
          <p:cNvPr id="4" name="Rounded Rectangle 3"/>
          <p:cNvSpPr/>
          <p:nvPr/>
        </p:nvSpPr>
        <p:spPr>
          <a:xfrm>
            <a:off x="6107094" y="3057383"/>
            <a:ext cx="2644811" cy="4572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53233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More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181600" cy="4525963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Balanced Tree</a:t>
            </a:r>
          </a:p>
          <a:p>
            <a:pPr lvl="1"/>
            <a:r>
              <a:rPr lang="en-US" altLang="en-US" dirty="0"/>
              <a:t>A binary tree is balanced if every level above the lowest is </a:t>
            </a:r>
            <a:r>
              <a:rPr lang="ja-JP" altLang="en-US" dirty="0">
                <a:latin typeface="Arial" pitchFamily="34" charset="0"/>
              </a:rPr>
              <a:t>“</a:t>
            </a:r>
            <a:r>
              <a:rPr lang="en-US" altLang="ja-JP" dirty="0"/>
              <a:t>full</a:t>
            </a:r>
            <a:r>
              <a:rPr lang="ja-JP" altLang="en-US" dirty="0">
                <a:latin typeface="Arial" pitchFamily="34" charset="0"/>
              </a:rPr>
              <a:t>”</a:t>
            </a:r>
            <a:r>
              <a:rPr lang="en-US" altLang="ja-JP" dirty="0"/>
              <a:t> (contains </a:t>
            </a:r>
            <a:r>
              <a:rPr lang="en-US" altLang="ja-JP" dirty="0" smtClean="0"/>
              <a:t>2</a:t>
            </a:r>
            <a:r>
              <a:rPr lang="en-US" altLang="ja-JP" baseline="30000" dirty="0" smtClean="0"/>
              <a:t>level</a:t>
            </a:r>
            <a:r>
              <a:rPr lang="en-US" altLang="ja-JP" dirty="0" smtClean="0"/>
              <a:t> </a:t>
            </a:r>
            <a:r>
              <a:rPr lang="en-US" altLang="ja-JP" dirty="0"/>
              <a:t>nodes</a:t>
            </a:r>
            <a:r>
              <a:rPr lang="en-US" altLang="ja-JP" dirty="0" smtClean="0"/>
              <a:t>)</a:t>
            </a:r>
          </a:p>
          <a:p>
            <a:pPr lvl="1"/>
            <a:endParaRPr lang="en-US" altLang="ja-JP" dirty="0"/>
          </a:p>
          <a:p>
            <a:r>
              <a:rPr lang="en-US" altLang="ja-JP" dirty="0" smtClean="0"/>
              <a:t>Is the tree to the right balanced?</a:t>
            </a:r>
            <a:endParaRPr lang="en-US" altLang="ja-JP" dirty="0"/>
          </a:p>
          <a:p>
            <a:pPr lvl="1"/>
            <a:endParaRPr lang="en-US" dirty="0"/>
          </a:p>
        </p:txBody>
      </p:sp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5943600" y="1838183"/>
            <a:ext cx="2667000" cy="2362200"/>
            <a:chOff x="432" y="768"/>
            <a:chExt cx="1680" cy="1488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1248" y="76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a</a:t>
              </a: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816" y="1104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b</a:t>
              </a: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1680" y="1104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c</a:t>
              </a: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576" y="153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d</a:t>
              </a: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1056" y="153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e</a:t>
              </a: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1440" y="153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f</a:t>
              </a: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1872" y="153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g</a:t>
              </a: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432" y="196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h</a:t>
              </a: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720" y="196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i</a:t>
              </a: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1728" y="196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j</a:t>
              </a:r>
            </a:p>
          </p:txBody>
        </p:sp>
        <p:sp>
          <p:nvSpPr>
            <p:cNvPr id="17" name="Line 24"/>
            <p:cNvSpPr>
              <a:spLocks noChangeShapeType="1"/>
            </p:cNvSpPr>
            <p:nvPr/>
          </p:nvSpPr>
          <p:spPr bwMode="auto">
            <a:xfrm flipH="1">
              <a:off x="1008" y="1056"/>
              <a:ext cx="336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" name="Line 25"/>
            <p:cNvSpPr>
              <a:spLocks noChangeShapeType="1"/>
            </p:cNvSpPr>
            <p:nvPr/>
          </p:nvSpPr>
          <p:spPr bwMode="auto">
            <a:xfrm>
              <a:off x="1344" y="1056"/>
              <a:ext cx="336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" name="Line 26"/>
            <p:cNvSpPr>
              <a:spLocks noChangeShapeType="1"/>
            </p:cNvSpPr>
            <p:nvPr/>
          </p:nvSpPr>
          <p:spPr bwMode="auto">
            <a:xfrm flipH="1">
              <a:off x="720" y="1392"/>
              <a:ext cx="192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" name="Line 27"/>
            <p:cNvSpPr>
              <a:spLocks noChangeShapeType="1"/>
            </p:cNvSpPr>
            <p:nvPr/>
          </p:nvSpPr>
          <p:spPr bwMode="auto">
            <a:xfrm>
              <a:off x="912" y="1392"/>
              <a:ext cx="24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" name="Line 28"/>
            <p:cNvSpPr>
              <a:spLocks noChangeShapeType="1"/>
            </p:cNvSpPr>
            <p:nvPr/>
          </p:nvSpPr>
          <p:spPr bwMode="auto">
            <a:xfrm flipH="1">
              <a:off x="1584" y="1392"/>
              <a:ext cx="192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" name="Line 29"/>
            <p:cNvSpPr>
              <a:spLocks noChangeShapeType="1"/>
            </p:cNvSpPr>
            <p:nvPr/>
          </p:nvSpPr>
          <p:spPr bwMode="auto">
            <a:xfrm>
              <a:off x="1776" y="1392"/>
              <a:ext cx="192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Line 30"/>
            <p:cNvSpPr>
              <a:spLocks noChangeShapeType="1"/>
            </p:cNvSpPr>
            <p:nvPr/>
          </p:nvSpPr>
          <p:spPr bwMode="auto">
            <a:xfrm flipH="1">
              <a:off x="576" y="1824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Line 31"/>
            <p:cNvSpPr>
              <a:spLocks noChangeShapeType="1"/>
            </p:cNvSpPr>
            <p:nvPr/>
          </p:nvSpPr>
          <p:spPr bwMode="auto">
            <a:xfrm>
              <a:off x="672" y="1824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" name="Line 32"/>
            <p:cNvSpPr>
              <a:spLocks noChangeShapeType="1"/>
            </p:cNvSpPr>
            <p:nvPr/>
          </p:nvSpPr>
          <p:spPr bwMode="auto">
            <a:xfrm flipH="1">
              <a:off x="1824" y="1824"/>
              <a:ext cx="96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032322" y="4865132"/>
            <a:ext cx="2776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Level 1 has 2 nodes, 2 = 2</a:t>
            </a:r>
            <a:r>
              <a:rPr lang="en-US" i="1" baseline="30000" dirty="0" smtClean="0"/>
              <a:t>1</a:t>
            </a:r>
            <a:endParaRPr lang="en-US" i="1" baseline="30000" dirty="0"/>
          </a:p>
        </p:txBody>
      </p:sp>
      <p:sp>
        <p:nvSpPr>
          <p:cNvPr id="4" name="Rounded Rectangle 3"/>
          <p:cNvSpPr/>
          <p:nvPr/>
        </p:nvSpPr>
        <p:spPr>
          <a:xfrm>
            <a:off x="6134100" y="2409683"/>
            <a:ext cx="2644811" cy="4572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7982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More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181600" cy="4525963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Balanced Tree</a:t>
            </a:r>
          </a:p>
          <a:p>
            <a:pPr lvl="1"/>
            <a:r>
              <a:rPr lang="en-US" altLang="en-US" dirty="0"/>
              <a:t>A binary tree is balanced if every level above the lowest is </a:t>
            </a:r>
            <a:r>
              <a:rPr lang="ja-JP" altLang="en-US" dirty="0">
                <a:latin typeface="Arial" pitchFamily="34" charset="0"/>
              </a:rPr>
              <a:t>“</a:t>
            </a:r>
            <a:r>
              <a:rPr lang="en-US" altLang="ja-JP" dirty="0"/>
              <a:t>full</a:t>
            </a:r>
            <a:r>
              <a:rPr lang="ja-JP" altLang="en-US" dirty="0">
                <a:latin typeface="Arial" pitchFamily="34" charset="0"/>
              </a:rPr>
              <a:t>”</a:t>
            </a:r>
            <a:r>
              <a:rPr lang="en-US" altLang="ja-JP" dirty="0"/>
              <a:t> (contains </a:t>
            </a:r>
            <a:r>
              <a:rPr lang="en-US" altLang="ja-JP" dirty="0" smtClean="0"/>
              <a:t>2</a:t>
            </a:r>
            <a:r>
              <a:rPr lang="en-US" altLang="ja-JP" baseline="30000" dirty="0" smtClean="0"/>
              <a:t>level</a:t>
            </a:r>
            <a:r>
              <a:rPr lang="en-US" altLang="ja-JP" dirty="0" smtClean="0"/>
              <a:t> </a:t>
            </a:r>
            <a:r>
              <a:rPr lang="en-US" altLang="ja-JP" dirty="0"/>
              <a:t>nodes</a:t>
            </a:r>
            <a:r>
              <a:rPr lang="en-US" altLang="ja-JP" dirty="0" smtClean="0"/>
              <a:t>)</a:t>
            </a:r>
          </a:p>
          <a:p>
            <a:pPr lvl="1"/>
            <a:endParaRPr lang="en-US" altLang="ja-JP" dirty="0"/>
          </a:p>
          <a:p>
            <a:r>
              <a:rPr lang="en-US" altLang="ja-JP" dirty="0" smtClean="0"/>
              <a:t>Is the tree to the right balanced?</a:t>
            </a:r>
            <a:endParaRPr lang="en-US" altLang="ja-JP" dirty="0"/>
          </a:p>
          <a:p>
            <a:pPr lvl="1"/>
            <a:endParaRPr lang="en-US" dirty="0"/>
          </a:p>
        </p:txBody>
      </p:sp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5943600" y="1838183"/>
            <a:ext cx="2667000" cy="2362200"/>
            <a:chOff x="432" y="768"/>
            <a:chExt cx="1680" cy="1488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1248" y="76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a</a:t>
              </a: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816" y="1104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b</a:t>
              </a: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1680" y="1104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c</a:t>
              </a: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576" y="153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d</a:t>
              </a: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1056" y="153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e</a:t>
              </a: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1440" y="153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f</a:t>
              </a: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1872" y="153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g</a:t>
              </a: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432" y="196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h</a:t>
              </a: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720" y="196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i</a:t>
              </a: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1728" y="196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j</a:t>
              </a:r>
            </a:p>
          </p:txBody>
        </p:sp>
        <p:sp>
          <p:nvSpPr>
            <p:cNvPr id="17" name="Line 24"/>
            <p:cNvSpPr>
              <a:spLocks noChangeShapeType="1"/>
            </p:cNvSpPr>
            <p:nvPr/>
          </p:nvSpPr>
          <p:spPr bwMode="auto">
            <a:xfrm flipH="1">
              <a:off x="1008" y="1056"/>
              <a:ext cx="336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" name="Line 25"/>
            <p:cNvSpPr>
              <a:spLocks noChangeShapeType="1"/>
            </p:cNvSpPr>
            <p:nvPr/>
          </p:nvSpPr>
          <p:spPr bwMode="auto">
            <a:xfrm>
              <a:off x="1344" y="1056"/>
              <a:ext cx="336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" name="Line 26"/>
            <p:cNvSpPr>
              <a:spLocks noChangeShapeType="1"/>
            </p:cNvSpPr>
            <p:nvPr/>
          </p:nvSpPr>
          <p:spPr bwMode="auto">
            <a:xfrm flipH="1">
              <a:off x="720" y="1392"/>
              <a:ext cx="192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" name="Line 27"/>
            <p:cNvSpPr>
              <a:spLocks noChangeShapeType="1"/>
            </p:cNvSpPr>
            <p:nvPr/>
          </p:nvSpPr>
          <p:spPr bwMode="auto">
            <a:xfrm>
              <a:off x="912" y="1392"/>
              <a:ext cx="24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" name="Line 28"/>
            <p:cNvSpPr>
              <a:spLocks noChangeShapeType="1"/>
            </p:cNvSpPr>
            <p:nvPr/>
          </p:nvSpPr>
          <p:spPr bwMode="auto">
            <a:xfrm flipH="1">
              <a:off x="1584" y="1392"/>
              <a:ext cx="192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" name="Line 29"/>
            <p:cNvSpPr>
              <a:spLocks noChangeShapeType="1"/>
            </p:cNvSpPr>
            <p:nvPr/>
          </p:nvSpPr>
          <p:spPr bwMode="auto">
            <a:xfrm>
              <a:off x="1776" y="1392"/>
              <a:ext cx="192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Line 30"/>
            <p:cNvSpPr>
              <a:spLocks noChangeShapeType="1"/>
            </p:cNvSpPr>
            <p:nvPr/>
          </p:nvSpPr>
          <p:spPr bwMode="auto">
            <a:xfrm flipH="1">
              <a:off x="576" y="1824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Line 31"/>
            <p:cNvSpPr>
              <a:spLocks noChangeShapeType="1"/>
            </p:cNvSpPr>
            <p:nvPr/>
          </p:nvSpPr>
          <p:spPr bwMode="auto">
            <a:xfrm>
              <a:off x="672" y="1824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" name="Line 32"/>
            <p:cNvSpPr>
              <a:spLocks noChangeShapeType="1"/>
            </p:cNvSpPr>
            <p:nvPr/>
          </p:nvSpPr>
          <p:spPr bwMode="auto">
            <a:xfrm flipH="1">
              <a:off x="1824" y="1824"/>
              <a:ext cx="96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032322" y="4865132"/>
            <a:ext cx="2686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Level 0 has 1 node, 1 = 2</a:t>
            </a:r>
            <a:r>
              <a:rPr lang="en-US" i="1" baseline="30000" dirty="0" smtClean="0"/>
              <a:t>0</a:t>
            </a:r>
            <a:endParaRPr lang="en-US" i="1" baseline="30000" dirty="0"/>
          </a:p>
        </p:txBody>
      </p:sp>
      <p:sp>
        <p:nvSpPr>
          <p:cNvPr id="4" name="Rounded Rectangle 3"/>
          <p:cNvSpPr/>
          <p:nvPr/>
        </p:nvSpPr>
        <p:spPr>
          <a:xfrm>
            <a:off x="6098277" y="1952483"/>
            <a:ext cx="2644811" cy="4572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7627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More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181600" cy="4525963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Balanced Tree</a:t>
            </a:r>
          </a:p>
          <a:p>
            <a:pPr lvl="1"/>
            <a:r>
              <a:rPr lang="en-US" altLang="en-US" dirty="0"/>
              <a:t>A binary tree is balanced if every level above the lowest is </a:t>
            </a:r>
            <a:r>
              <a:rPr lang="ja-JP" altLang="en-US" dirty="0">
                <a:latin typeface="Arial" pitchFamily="34" charset="0"/>
              </a:rPr>
              <a:t>“</a:t>
            </a:r>
            <a:r>
              <a:rPr lang="en-US" altLang="ja-JP" dirty="0"/>
              <a:t>full</a:t>
            </a:r>
            <a:r>
              <a:rPr lang="ja-JP" altLang="en-US" dirty="0">
                <a:latin typeface="Arial" pitchFamily="34" charset="0"/>
              </a:rPr>
              <a:t>”</a:t>
            </a:r>
            <a:r>
              <a:rPr lang="en-US" altLang="ja-JP" dirty="0"/>
              <a:t> (contains </a:t>
            </a:r>
            <a:r>
              <a:rPr lang="en-US" altLang="ja-JP" dirty="0" smtClean="0"/>
              <a:t>2</a:t>
            </a:r>
            <a:r>
              <a:rPr lang="en-US" altLang="ja-JP" baseline="30000" dirty="0" smtClean="0"/>
              <a:t>level</a:t>
            </a:r>
            <a:r>
              <a:rPr lang="en-US" altLang="ja-JP" dirty="0" smtClean="0"/>
              <a:t> </a:t>
            </a:r>
            <a:r>
              <a:rPr lang="en-US" altLang="ja-JP" dirty="0"/>
              <a:t>nodes</a:t>
            </a:r>
            <a:r>
              <a:rPr lang="en-US" altLang="ja-JP" dirty="0" smtClean="0"/>
              <a:t>)</a:t>
            </a:r>
          </a:p>
          <a:p>
            <a:pPr lvl="1"/>
            <a:endParaRPr lang="en-US" altLang="ja-JP" dirty="0"/>
          </a:p>
          <a:p>
            <a:r>
              <a:rPr lang="en-US" altLang="ja-JP" dirty="0" smtClean="0"/>
              <a:t>Is the tree to the right balanced?</a:t>
            </a:r>
            <a:endParaRPr lang="en-US" altLang="ja-JP" dirty="0"/>
          </a:p>
          <a:p>
            <a:pPr lvl="1"/>
            <a:endParaRPr lang="en-US" dirty="0"/>
          </a:p>
        </p:txBody>
      </p:sp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5943600" y="1838183"/>
            <a:ext cx="2667000" cy="2362200"/>
            <a:chOff x="432" y="768"/>
            <a:chExt cx="1680" cy="1488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1248" y="76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a</a:t>
              </a: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816" y="1104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b</a:t>
              </a: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1680" y="1104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c</a:t>
              </a: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576" y="153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d</a:t>
              </a: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1056" y="153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e</a:t>
              </a: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1440" y="153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f</a:t>
              </a: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1872" y="153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g</a:t>
              </a: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432" y="196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h</a:t>
              </a: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720" y="196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i</a:t>
              </a: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1728" y="196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j</a:t>
              </a:r>
            </a:p>
          </p:txBody>
        </p:sp>
        <p:sp>
          <p:nvSpPr>
            <p:cNvPr id="17" name="Line 24"/>
            <p:cNvSpPr>
              <a:spLocks noChangeShapeType="1"/>
            </p:cNvSpPr>
            <p:nvPr/>
          </p:nvSpPr>
          <p:spPr bwMode="auto">
            <a:xfrm flipH="1">
              <a:off x="1008" y="1056"/>
              <a:ext cx="336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" name="Line 25"/>
            <p:cNvSpPr>
              <a:spLocks noChangeShapeType="1"/>
            </p:cNvSpPr>
            <p:nvPr/>
          </p:nvSpPr>
          <p:spPr bwMode="auto">
            <a:xfrm>
              <a:off x="1344" y="1056"/>
              <a:ext cx="336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" name="Line 26"/>
            <p:cNvSpPr>
              <a:spLocks noChangeShapeType="1"/>
            </p:cNvSpPr>
            <p:nvPr/>
          </p:nvSpPr>
          <p:spPr bwMode="auto">
            <a:xfrm flipH="1">
              <a:off x="720" y="1392"/>
              <a:ext cx="192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" name="Line 27"/>
            <p:cNvSpPr>
              <a:spLocks noChangeShapeType="1"/>
            </p:cNvSpPr>
            <p:nvPr/>
          </p:nvSpPr>
          <p:spPr bwMode="auto">
            <a:xfrm>
              <a:off x="912" y="1392"/>
              <a:ext cx="24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" name="Line 28"/>
            <p:cNvSpPr>
              <a:spLocks noChangeShapeType="1"/>
            </p:cNvSpPr>
            <p:nvPr/>
          </p:nvSpPr>
          <p:spPr bwMode="auto">
            <a:xfrm flipH="1">
              <a:off x="1584" y="1392"/>
              <a:ext cx="192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" name="Line 29"/>
            <p:cNvSpPr>
              <a:spLocks noChangeShapeType="1"/>
            </p:cNvSpPr>
            <p:nvPr/>
          </p:nvSpPr>
          <p:spPr bwMode="auto">
            <a:xfrm>
              <a:off x="1776" y="1392"/>
              <a:ext cx="192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Line 30"/>
            <p:cNvSpPr>
              <a:spLocks noChangeShapeType="1"/>
            </p:cNvSpPr>
            <p:nvPr/>
          </p:nvSpPr>
          <p:spPr bwMode="auto">
            <a:xfrm flipH="1">
              <a:off x="576" y="1824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Line 31"/>
            <p:cNvSpPr>
              <a:spLocks noChangeShapeType="1"/>
            </p:cNvSpPr>
            <p:nvPr/>
          </p:nvSpPr>
          <p:spPr bwMode="auto">
            <a:xfrm>
              <a:off x="672" y="1824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" name="Line 32"/>
            <p:cNvSpPr>
              <a:spLocks noChangeShapeType="1"/>
            </p:cNvSpPr>
            <p:nvPr/>
          </p:nvSpPr>
          <p:spPr bwMode="auto">
            <a:xfrm flipH="1">
              <a:off x="1824" y="1824"/>
              <a:ext cx="96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032322" y="4865132"/>
            <a:ext cx="2292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YES – tree is Balanced</a:t>
            </a:r>
            <a:endParaRPr lang="en-US" i="1" dirty="0"/>
          </a:p>
        </p:txBody>
      </p:sp>
      <p:sp>
        <p:nvSpPr>
          <p:cNvPr id="4" name="Rounded Rectangle 3"/>
          <p:cNvSpPr/>
          <p:nvPr/>
        </p:nvSpPr>
        <p:spPr>
          <a:xfrm>
            <a:off x="5916594" y="4777264"/>
            <a:ext cx="2644811" cy="4572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53233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More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181600" cy="4525963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Balanced Tree</a:t>
            </a:r>
          </a:p>
          <a:p>
            <a:pPr lvl="1"/>
            <a:r>
              <a:rPr lang="en-US" altLang="en-US" dirty="0"/>
              <a:t>A binary tree is balanced if every level above the lowest is </a:t>
            </a:r>
            <a:r>
              <a:rPr lang="ja-JP" altLang="en-US" dirty="0">
                <a:latin typeface="Arial" pitchFamily="34" charset="0"/>
              </a:rPr>
              <a:t>“</a:t>
            </a:r>
            <a:r>
              <a:rPr lang="en-US" altLang="ja-JP" dirty="0"/>
              <a:t>full</a:t>
            </a:r>
            <a:r>
              <a:rPr lang="ja-JP" altLang="en-US" dirty="0">
                <a:latin typeface="Arial" pitchFamily="34" charset="0"/>
              </a:rPr>
              <a:t>”</a:t>
            </a:r>
            <a:r>
              <a:rPr lang="en-US" altLang="ja-JP" dirty="0"/>
              <a:t> (contains </a:t>
            </a:r>
            <a:r>
              <a:rPr lang="en-US" altLang="ja-JP" dirty="0" smtClean="0"/>
              <a:t>2</a:t>
            </a:r>
            <a:r>
              <a:rPr lang="en-US" altLang="ja-JP" baseline="30000" dirty="0" smtClean="0"/>
              <a:t>level</a:t>
            </a:r>
            <a:r>
              <a:rPr lang="en-US" altLang="ja-JP" dirty="0" smtClean="0"/>
              <a:t> </a:t>
            </a:r>
            <a:r>
              <a:rPr lang="en-US" altLang="ja-JP" dirty="0"/>
              <a:t>nodes</a:t>
            </a:r>
            <a:r>
              <a:rPr lang="en-US" altLang="ja-JP" dirty="0" smtClean="0"/>
              <a:t>)</a:t>
            </a:r>
          </a:p>
          <a:p>
            <a:pPr lvl="1"/>
            <a:endParaRPr lang="en-US" altLang="ja-JP" dirty="0"/>
          </a:p>
          <a:p>
            <a:r>
              <a:rPr lang="en-US" altLang="ja-JP" dirty="0" smtClean="0"/>
              <a:t>Is the tree to the right balanced?</a:t>
            </a:r>
            <a:endParaRPr lang="en-US" altLang="ja-JP" dirty="0"/>
          </a:p>
          <a:p>
            <a:pPr lvl="1"/>
            <a:endParaRPr lang="en-US" dirty="0"/>
          </a:p>
        </p:txBody>
      </p: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6629400" y="1524000"/>
            <a:ext cx="1371600" cy="3200400"/>
            <a:chOff x="3120" y="768"/>
            <a:chExt cx="864" cy="2016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3744" y="76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a</a:t>
              </a:r>
            </a:p>
          </p:txBody>
        </p:sp>
        <p:sp>
          <p:nvSpPr>
            <p:cNvPr id="7" name="Text Box 15"/>
            <p:cNvSpPr txBox="1">
              <a:spLocks noChangeArrowheads="1"/>
            </p:cNvSpPr>
            <p:nvPr/>
          </p:nvSpPr>
          <p:spPr bwMode="auto">
            <a:xfrm>
              <a:off x="3552" y="1104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b</a:t>
              </a:r>
            </a:p>
          </p:txBody>
        </p:sp>
        <p:sp>
          <p:nvSpPr>
            <p:cNvPr id="8" name="Text Box 16"/>
            <p:cNvSpPr txBox="1">
              <a:spLocks noChangeArrowheads="1"/>
            </p:cNvSpPr>
            <p:nvPr/>
          </p:nvSpPr>
          <p:spPr bwMode="auto">
            <a:xfrm>
              <a:off x="3312" y="1440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c</a:t>
              </a:r>
            </a:p>
          </p:txBody>
        </p:sp>
        <p:sp>
          <p:nvSpPr>
            <p:cNvPr id="9" name="Text Box 17"/>
            <p:cNvSpPr txBox="1">
              <a:spLocks noChangeArrowheads="1"/>
            </p:cNvSpPr>
            <p:nvPr/>
          </p:nvSpPr>
          <p:spPr bwMode="auto">
            <a:xfrm>
              <a:off x="3120" y="177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d</a:t>
              </a:r>
            </a:p>
          </p:txBody>
        </p:sp>
        <p:sp>
          <p:nvSpPr>
            <p:cNvPr id="10" name="Text Box 18"/>
            <p:cNvSpPr txBox="1">
              <a:spLocks noChangeArrowheads="1"/>
            </p:cNvSpPr>
            <p:nvPr/>
          </p:nvSpPr>
          <p:spPr bwMode="auto">
            <a:xfrm>
              <a:off x="3744" y="1440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e</a:t>
              </a:r>
            </a:p>
          </p:txBody>
        </p:sp>
        <p:sp>
          <p:nvSpPr>
            <p:cNvPr id="11" name="Text Box 19"/>
            <p:cNvSpPr txBox="1">
              <a:spLocks noChangeArrowheads="1"/>
            </p:cNvSpPr>
            <p:nvPr/>
          </p:nvSpPr>
          <p:spPr bwMode="auto">
            <a:xfrm>
              <a:off x="3600" y="1824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f</a:t>
              </a:r>
            </a:p>
          </p:txBody>
        </p:sp>
        <p:sp>
          <p:nvSpPr>
            <p:cNvPr id="12" name="Text Box 20"/>
            <p:cNvSpPr txBox="1">
              <a:spLocks noChangeArrowheads="1"/>
            </p:cNvSpPr>
            <p:nvPr/>
          </p:nvSpPr>
          <p:spPr bwMode="auto">
            <a:xfrm>
              <a:off x="3408" y="2160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g</a:t>
              </a:r>
            </a:p>
          </p:txBody>
        </p:sp>
        <p:sp>
          <p:nvSpPr>
            <p:cNvPr id="13" name="Text Box 21"/>
            <p:cNvSpPr txBox="1">
              <a:spLocks noChangeArrowheads="1"/>
            </p:cNvSpPr>
            <p:nvPr/>
          </p:nvSpPr>
          <p:spPr bwMode="auto">
            <a:xfrm>
              <a:off x="3744" y="2160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h</a:t>
              </a:r>
            </a:p>
          </p:txBody>
        </p:sp>
        <p:sp>
          <p:nvSpPr>
            <p:cNvPr id="14" name="Text Box 22"/>
            <p:cNvSpPr txBox="1">
              <a:spLocks noChangeArrowheads="1"/>
            </p:cNvSpPr>
            <p:nvPr/>
          </p:nvSpPr>
          <p:spPr bwMode="auto">
            <a:xfrm>
              <a:off x="3264" y="249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i</a:t>
              </a:r>
            </a:p>
          </p:txBody>
        </p:sp>
        <p:sp>
          <p:nvSpPr>
            <p:cNvPr id="15" name="Text Box 23"/>
            <p:cNvSpPr txBox="1">
              <a:spLocks noChangeArrowheads="1"/>
            </p:cNvSpPr>
            <p:nvPr/>
          </p:nvSpPr>
          <p:spPr bwMode="auto">
            <a:xfrm>
              <a:off x="3552" y="249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j</a:t>
              </a:r>
            </a:p>
          </p:txBody>
        </p:sp>
        <p:sp>
          <p:nvSpPr>
            <p:cNvPr id="16" name="Line 33"/>
            <p:cNvSpPr>
              <a:spLocks noChangeShapeType="1"/>
            </p:cNvSpPr>
            <p:nvPr/>
          </p:nvSpPr>
          <p:spPr bwMode="auto">
            <a:xfrm flipH="1">
              <a:off x="3696" y="1008"/>
              <a:ext cx="96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" name="Line 34"/>
            <p:cNvSpPr>
              <a:spLocks noChangeShapeType="1"/>
            </p:cNvSpPr>
            <p:nvPr/>
          </p:nvSpPr>
          <p:spPr bwMode="auto">
            <a:xfrm flipH="1">
              <a:off x="3456" y="1392"/>
              <a:ext cx="144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" name="Line 35"/>
            <p:cNvSpPr>
              <a:spLocks noChangeShapeType="1"/>
            </p:cNvSpPr>
            <p:nvPr/>
          </p:nvSpPr>
          <p:spPr bwMode="auto">
            <a:xfrm flipH="1">
              <a:off x="3264" y="1680"/>
              <a:ext cx="96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" name="Line 36"/>
            <p:cNvSpPr>
              <a:spLocks noChangeShapeType="1"/>
            </p:cNvSpPr>
            <p:nvPr/>
          </p:nvSpPr>
          <p:spPr bwMode="auto">
            <a:xfrm>
              <a:off x="3648" y="1392"/>
              <a:ext cx="144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" name="Line 37"/>
            <p:cNvSpPr>
              <a:spLocks noChangeShapeType="1"/>
            </p:cNvSpPr>
            <p:nvPr/>
          </p:nvSpPr>
          <p:spPr bwMode="auto">
            <a:xfrm flipH="1">
              <a:off x="3744" y="1728"/>
              <a:ext cx="96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" name="Line 38"/>
            <p:cNvSpPr>
              <a:spLocks noChangeShapeType="1"/>
            </p:cNvSpPr>
            <p:nvPr/>
          </p:nvSpPr>
          <p:spPr bwMode="auto">
            <a:xfrm flipH="1">
              <a:off x="3552" y="2064"/>
              <a:ext cx="144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" name="Line 39"/>
            <p:cNvSpPr>
              <a:spLocks noChangeShapeType="1"/>
            </p:cNvSpPr>
            <p:nvPr/>
          </p:nvSpPr>
          <p:spPr bwMode="auto">
            <a:xfrm>
              <a:off x="3696" y="2064"/>
              <a:ext cx="144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Line 40"/>
            <p:cNvSpPr>
              <a:spLocks noChangeShapeType="1"/>
            </p:cNvSpPr>
            <p:nvPr/>
          </p:nvSpPr>
          <p:spPr bwMode="auto">
            <a:xfrm flipH="1">
              <a:off x="3360" y="2448"/>
              <a:ext cx="144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Line 41"/>
            <p:cNvSpPr>
              <a:spLocks noChangeShapeType="1"/>
            </p:cNvSpPr>
            <p:nvPr/>
          </p:nvSpPr>
          <p:spPr bwMode="auto">
            <a:xfrm>
              <a:off x="3504" y="2448"/>
              <a:ext cx="96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2967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More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181600" cy="4525963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Balanced Tree</a:t>
            </a:r>
          </a:p>
          <a:p>
            <a:pPr lvl="1"/>
            <a:r>
              <a:rPr lang="en-US" altLang="en-US" dirty="0"/>
              <a:t>A binary tree is balanced if every level above the lowest is </a:t>
            </a:r>
            <a:r>
              <a:rPr lang="ja-JP" altLang="en-US" dirty="0">
                <a:latin typeface="Arial" pitchFamily="34" charset="0"/>
              </a:rPr>
              <a:t>“</a:t>
            </a:r>
            <a:r>
              <a:rPr lang="en-US" altLang="ja-JP" dirty="0"/>
              <a:t>full</a:t>
            </a:r>
            <a:r>
              <a:rPr lang="ja-JP" altLang="en-US" dirty="0">
                <a:latin typeface="Arial" pitchFamily="34" charset="0"/>
              </a:rPr>
              <a:t>”</a:t>
            </a:r>
            <a:r>
              <a:rPr lang="en-US" altLang="ja-JP" dirty="0"/>
              <a:t> (contains </a:t>
            </a:r>
            <a:r>
              <a:rPr lang="en-US" altLang="ja-JP" dirty="0" smtClean="0"/>
              <a:t>2</a:t>
            </a:r>
            <a:r>
              <a:rPr lang="en-US" altLang="ja-JP" baseline="30000" dirty="0" smtClean="0"/>
              <a:t>level</a:t>
            </a:r>
            <a:r>
              <a:rPr lang="en-US" altLang="ja-JP" dirty="0" smtClean="0"/>
              <a:t> </a:t>
            </a:r>
            <a:r>
              <a:rPr lang="en-US" altLang="ja-JP" dirty="0"/>
              <a:t>nodes</a:t>
            </a:r>
            <a:r>
              <a:rPr lang="en-US" altLang="ja-JP" dirty="0" smtClean="0"/>
              <a:t>)</a:t>
            </a:r>
          </a:p>
          <a:p>
            <a:pPr lvl="1"/>
            <a:endParaRPr lang="en-US" altLang="ja-JP" dirty="0"/>
          </a:p>
          <a:p>
            <a:r>
              <a:rPr lang="en-US" altLang="ja-JP" dirty="0" smtClean="0"/>
              <a:t>Is the tree to the right balanced?</a:t>
            </a:r>
            <a:endParaRPr lang="en-US" altLang="ja-JP" dirty="0"/>
          </a:p>
          <a:p>
            <a:pPr lvl="1"/>
            <a:endParaRPr lang="en-US" dirty="0"/>
          </a:p>
        </p:txBody>
      </p: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6629400" y="1524000"/>
            <a:ext cx="1371600" cy="3200400"/>
            <a:chOff x="3120" y="768"/>
            <a:chExt cx="864" cy="2016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3744" y="76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a</a:t>
              </a:r>
            </a:p>
          </p:txBody>
        </p:sp>
        <p:sp>
          <p:nvSpPr>
            <p:cNvPr id="7" name="Text Box 15"/>
            <p:cNvSpPr txBox="1">
              <a:spLocks noChangeArrowheads="1"/>
            </p:cNvSpPr>
            <p:nvPr/>
          </p:nvSpPr>
          <p:spPr bwMode="auto">
            <a:xfrm>
              <a:off x="3552" y="1104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b</a:t>
              </a:r>
            </a:p>
          </p:txBody>
        </p:sp>
        <p:sp>
          <p:nvSpPr>
            <p:cNvPr id="8" name="Text Box 16"/>
            <p:cNvSpPr txBox="1">
              <a:spLocks noChangeArrowheads="1"/>
            </p:cNvSpPr>
            <p:nvPr/>
          </p:nvSpPr>
          <p:spPr bwMode="auto">
            <a:xfrm>
              <a:off x="3312" y="1440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c</a:t>
              </a:r>
            </a:p>
          </p:txBody>
        </p:sp>
        <p:sp>
          <p:nvSpPr>
            <p:cNvPr id="9" name="Text Box 17"/>
            <p:cNvSpPr txBox="1">
              <a:spLocks noChangeArrowheads="1"/>
            </p:cNvSpPr>
            <p:nvPr/>
          </p:nvSpPr>
          <p:spPr bwMode="auto">
            <a:xfrm>
              <a:off x="3120" y="177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d</a:t>
              </a:r>
            </a:p>
          </p:txBody>
        </p:sp>
        <p:sp>
          <p:nvSpPr>
            <p:cNvPr id="10" name="Text Box 18"/>
            <p:cNvSpPr txBox="1">
              <a:spLocks noChangeArrowheads="1"/>
            </p:cNvSpPr>
            <p:nvPr/>
          </p:nvSpPr>
          <p:spPr bwMode="auto">
            <a:xfrm>
              <a:off x="3744" y="1440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e</a:t>
              </a:r>
            </a:p>
          </p:txBody>
        </p:sp>
        <p:sp>
          <p:nvSpPr>
            <p:cNvPr id="11" name="Text Box 19"/>
            <p:cNvSpPr txBox="1">
              <a:spLocks noChangeArrowheads="1"/>
            </p:cNvSpPr>
            <p:nvPr/>
          </p:nvSpPr>
          <p:spPr bwMode="auto">
            <a:xfrm>
              <a:off x="3600" y="1824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f</a:t>
              </a:r>
            </a:p>
          </p:txBody>
        </p:sp>
        <p:sp>
          <p:nvSpPr>
            <p:cNvPr id="12" name="Text Box 20"/>
            <p:cNvSpPr txBox="1">
              <a:spLocks noChangeArrowheads="1"/>
            </p:cNvSpPr>
            <p:nvPr/>
          </p:nvSpPr>
          <p:spPr bwMode="auto">
            <a:xfrm>
              <a:off x="3408" y="2160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g</a:t>
              </a:r>
            </a:p>
          </p:txBody>
        </p:sp>
        <p:sp>
          <p:nvSpPr>
            <p:cNvPr id="13" name="Text Box 21"/>
            <p:cNvSpPr txBox="1">
              <a:spLocks noChangeArrowheads="1"/>
            </p:cNvSpPr>
            <p:nvPr/>
          </p:nvSpPr>
          <p:spPr bwMode="auto">
            <a:xfrm>
              <a:off x="3744" y="2160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h</a:t>
              </a:r>
            </a:p>
          </p:txBody>
        </p:sp>
        <p:sp>
          <p:nvSpPr>
            <p:cNvPr id="14" name="Text Box 22"/>
            <p:cNvSpPr txBox="1">
              <a:spLocks noChangeArrowheads="1"/>
            </p:cNvSpPr>
            <p:nvPr/>
          </p:nvSpPr>
          <p:spPr bwMode="auto">
            <a:xfrm>
              <a:off x="3264" y="249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i</a:t>
              </a:r>
            </a:p>
          </p:txBody>
        </p:sp>
        <p:sp>
          <p:nvSpPr>
            <p:cNvPr id="15" name="Text Box 23"/>
            <p:cNvSpPr txBox="1">
              <a:spLocks noChangeArrowheads="1"/>
            </p:cNvSpPr>
            <p:nvPr/>
          </p:nvSpPr>
          <p:spPr bwMode="auto">
            <a:xfrm>
              <a:off x="3552" y="249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j</a:t>
              </a:r>
            </a:p>
          </p:txBody>
        </p:sp>
        <p:sp>
          <p:nvSpPr>
            <p:cNvPr id="16" name="Line 33"/>
            <p:cNvSpPr>
              <a:spLocks noChangeShapeType="1"/>
            </p:cNvSpPr>
            <p:nvPr/>
          </p:nvSpPr>
          <p:spPr bwMode="auto">
            <a:xfrm flipH="1">
              <a:off x="3696" y="1008"/>
              <a:ext cx="96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" name="Line 34"/>
            <p:cNvSpPr>
              <a:spLocks noChangeShapeType="1"/>
            </p:cNvSpPr>
            <p:nvPr/>
          </p:nvSpPr>
          <p:spPr bwMode="auto">
            <a:xfrm flipH="1">
              <a:off x="3456" y="1392"/>
              <a:ext cx="144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" name="Line 35"/>
            <p:cNvSpPr>
              <a:spLocks noChangeShapeType="1"/>
            </p:cNvSpPr>
            <p:nvPr/>
          </p:nvSpPr>
          <p:spPr bwMode="auto">
            <a:xfrm flipH="1">
              <a:off x="3264" y="1680"/>
              <a:ext cx="96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" name="Line 36"/>
            <p:cNvSpPr>
              <a:spLocks noChangeShapeType="1"/>
            </p:cNvSpPr>
            <p:nvPr/>
          </p:nvSpPr>
          <p:spPr bwMode="auto">
            <a:xfrm>
              <a:off x="3648" y="1392"/>
              <a:ext cx="144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" name="Line 37"/>
            <p:cNvSpPr>
              <a:spLocks noChangeShapeType="1"/>
            </p:cNvSpPr>
            <p:nvPr/>
          </p:nvSpPr>
          <p:spPr bwMode="auto">
            <a:xfrm flipH="1">
              <a:off x="3744" y="1728"/>
              <a:ext cx="96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" name="Line 38"/>
            <p:cNvSpPr>
              <a:spLocks noChangeShapeType="1"/>
            </p:cNvSpPr>
            <p:nvPr/>
          </p:nvSpPr>
          <p:spPr bwMode="auto">
            <a:xfrm flipH="1">
              <a:off x="3552" y="2064"/>
              <a:ext cx="144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" name="Line 39"/>
            <p:cNvSpPr>
              <a:spLocks noChangeShapeType="1"/>
            </p:cNvSpPr>
            <p:nvPr/>
          </p:nvSpPr>
          <p:spPr bwMode="auto">
            <a:xfrm>
              <a:off x="3696" y="2064"/>
              <a:ext cx="144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Line 40"/>
            <p:cNvSpPr>
              <a:spLocks noChangeShapeType="1"/>
            </p:cNvSpPr>
            <p:nvPr/>
          </p:nvSpPr>
          <p:spPr bwMode="auto">
            <a:xfrm flipH="1">
              <a:off x="3360" y="2448"/>
              <a:ext cx="144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Line 41"/>
            <p:cNvSpPr>
              <a:spLocks noChangeShapeType="1"/>
            </p:cNvSpPr>
            <p:nvPr/>
          </p:nvSpPr>
          <p:spPr bwMode="auto">
            <a:xfrm>
              <a:off x="3504" y="2448"/>
              <a:ext cx="96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032322" y="5049798"/>
            <a:ext cx="2580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NO – tree is not Balanced</a:t>
            </a:r>
            <a:br>
              <a:rPr lang="en-US" i="1" dirty="0" smtClean="0"/>
            </a:br>
            <a:r>
              <a:rPr lang="en-US" i="1" dirty="0" smtClean="0"/>
              <a:t>2 != 2</a:t>
            </a:r>
            <a:r>
              <a:rPr lang="en-US" i="1" baseline="30000" dirty="0" smtClean="0"/>
              <a:t>4</a:t>
            </a:r>
            <a:endParaRPr lang="en-US" i="1" baseline="30000" dirty="0"/>
          </a:p>
        </p:txBody>
      </p:sp>
      <p:sp>
        <p:nvSpPr>
          <p:cNvPr id="28" name="TextBox 27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29" name="Rounded Rectangle 28"/>
          <p:cNvSpPr/>
          <p:nvPr/>
        </p:nvSpPr>
        <p:spPr>
          <a:xfrm>
            <a:off x="6000205" y="5005863"/>
            <a:ext cx="2644811" cy="690265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8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More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181600" cy="4525963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Balanced Tree</a:t>
            </a:r>
          </a:p>
          <a:p>
            <a:pPr lvl="1"/>
            <a:r>
              <a:rPr lang="en-US" altLang="en-US" dirty="0"/>
              <a:t>A binary tree is balanced if every level above the lowest is </a:t>
            </a:r>
            <a:r>
              <a:rPr lang="ja-JP" altLang="en-US" dirty="0">
                <a:latin typeface="Arial" pitchFamily="34" charset="0"/>
              </a:rPr>
              <a:t>“</a:t>
            </a:r>
            <a:r>
              <a:rPr lang="en-US" altLang="ja-JP" dirty="0"/>
              <a:t>full</a:t>
            </a:r>
            <a:r>
              <a:rPr lang="ja-JP" altLang="en-US" dirty="0">
                <a:latin typeface="Arial" pitchFamily="34" charset="0"/>
              </a:rPr>
              <a:t>”</a:t>
            </a:r>
            <a:r>
              <a:rPr lang="en-US" altLang="ja-JP" dirty="0"/>
              <a:t> (contains </a:t>
            </a:r>
            <a:r>
              <a:rPr lang="en-US" altLang="ja-JP" dirty="0" smtClean="0"/>
              <a:t>2</a:t>
            </a:r>
            <a:r>
              <a:rPr lang="en-US" altLang="ja-JP" baseline="30000" dirty="0" smtClean="0"/>
              <a:t>level</a:t>
            </a:r>
            <a:r>
              <a:rPr lang="en-US" altLang="ja-JP" dirty="0" smtClean="0"/>
              <a:t> </a:t>
            </a:r>
            <a:r>
              <a:rPr lang="en-US" altLang="ja-JP" dirty="0"/>
              <a:t>nodes</a:t>
            </a:r>
            <a:r>
              <a:rPr lang="en-US" altLang="ja-JP" dirty="0" smtClean="0"/>
              <a:t>)</a:t>
            </a:r>
          </a:p>
          <a:p>
            <a:pPr lvl="1"/>
            <a:endParaRPr lang="en-US" altLang="ja-JP" dirty="0"/>
          </a:p>
          <a:p>
            <a:r>
              <a:rPr lang="en-US" altLang="ja-JP" dirty="0" smtClean="0"/>
              <a:t>Is the tree to the right balanced?</a:t>
            </a:r>
            <a:endParaRPr lang="en-US" altLang="ja-JP" dirty="0"/>
          </a:p>
          <a:p>
            <a:pPr lvl="1"/>
            <a:endParaRPr lang="en-US" dirty="0"/>
          </a:p>
        </p:txBody>
      </p:sp>
      <p:pic>
        <p:nvPicPr>
          <p:cNvPr id="4" name="Picture 2" descr="http://beatnikhiway.files.wordpress.com/2013/11/396861.jpg?w=49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828800"/>
            <a:ext cx="3426526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lorax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7200" y="302525"/>
            <a:ext cx="609600" cy="609600"/>
          </a:xfrm>
          <a:prstGeom prst="rect">
            <a:avLst/>
          </a:prstGeom>
        </p:spPr>
      </p:pic>
      <p:pic>
        <p:nvPicPr>
          <p:cNvPr id="9218" name="Picture 2" descr="http://cdn.hitfix.com/photos/1123643/The_Lorax_review_article_story_mai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90800" y="4605337"/>
            <a:ext cx="29718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67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More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181600" cy="4525963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Balanced Tree</a:t>
            </a:r>
          </a:p>
          <a:p>
            <a:pPr lvl="1"/>
            <a:r>
              <a:rPr lang="en-US" altLang="en-US" dirty="0"/>
              <a:t>A binary tree is balanced if every level above the lowest is </a:t>
            </a:r>
            <a:r>
              <a:rPr lang="ja-JP" altLang="en-US" dirty="0">
                <a:latin typeface="Arial" pitchFamily="34" charset="0"/>
              </a:rPr>
              <a:t>“</a:t>
            </a:r>
            <a:r>
              <a:rPr lang="en-US" altLang="ja-JP" dirty="0"/>
              <a:t>full</a:t>
            </a:r>
            <a:r>
              <a:rPr lang="ja-JP" altLang="en-US" dirty="0">
                <a:latin typeface="Arial" pitchFamily="34" charset="0"/>
              </a:rPr>
              <a:t>”</a:t>
            </a:r>
            <a:r>
              <a:rPr lang="en-US" altLang="ja-JP" dirty="0"/>
              <a:t> (contains </a:t>
            </a:r>
            <a:r>
              <a:rPr lang="en-US" altLang="ja-JP" dirty="0" smtClean="0"/>
              <a:t>2</a:t>
            </a:r>
            <a:r>
              <a:rPr lang="en-US" altLang="ja-JP" baseline="30000" dirty="0" smtClean="0"/>
              <a:t>level</a:t>
            </a:r>
            <a:r>
              <a:rPr lang="en-US" altLang="ja-JP" dirty="0" smtClean="0"/>
              <a:t> </a:t>
            </a:r>
            <a:r>
              <a:rPr lang="en-US" altLang="ja-JP" dirty="0"/>
              <a:t>nodes</a:t>
            </a:r>
            <a:r>
              <a:rPr lang="en-US" altLang="ja-JP" dirty="0" smtClean="0"/>
              <a:t>)</a:t>
            </a:r>
          </a:p>
          <a:p>
            <a:pPr lvl="1"/>
            <a:endParaRPr lang="en-US" altLang="ja-JP" dirty="0"/>
          </a:p>
          <a:p>
            <a:r>
              <a:rPr lang="en-US" altLang="ja-JP" dirty="0" smtClean="0"/>
              <a:t>Is the tree to the right balanced?</a:t>
            </a:r>
            <a:endParaRPr lang="en-US" altLang="ja-JP" dirty="0"/>
          </a:p>
          <a:p>
            <a:pPr lvl="1"/>
            <a:endParaRPr lang="en-US" dirty="0"/>
          </a:p>
        </p:txBody>
      </p:sp>
      <p:pic>
        <p:nvPicPr>
          <p:cNvPr id="4" name="Picture 2" descr="http://beatnikhiway.files.wordpress.com/2013/11/396861.jpg?w=4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828800"/>
            <a:ext cx="3426526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95329" y="5724646"/>
            <a:ext cx="2961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Insufficient information to tell</a:t>
            </a:r>
            <a:endParaRPr lang="en-US" i="1" dirty="0"/>
          </a:p>
        </p:txBody>
      </p:sp>
      <p:sp>
        <p:nvSpPr>
          <p:cNvPr id="6" name="Rounded Rectangle 5"/>
          <p:cNvSpPr/>
          <p:nvPr/>
        </p:nvSpPr>
        <p:spPr>
          <a:xfrm>
            <a:off x="5795329" y="5680712"/>
            <a:ext cx="2961067" cy="4572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http://cdn.hitfix.com/photos/1123643/The_Lorax_review_article_story_ma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90800" y="4605337"/>
            <a:ext cx="29718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29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Some More Definitions</a:t>
            </a:r>
            <a:endParaRPr lang="en-US" altLang="en-US" dirty="0" smtClean="0"/>
          </a:p>
        </p:txBody>
      </p:sp>
      <p:sp>
        <p:nvSpPr>
          <p:cNvPr id="204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4876800" cy="4800600"/>
          </a:xfrm>
        </p:spPr>
        <p:txBody>
          <a:bodyPr>
            <a:normAutofit/>
          </a:bodyPr>
          <a:lstStyle/>
          <a:p>
            <a:pPr eaLnBrk="1" hangingPunct="1">
              <a:buFont typeface="Times" charset="0"/>
              <a:buChar char="•"/>
            </a:pPr>
            <a:r>
              <a:rPr lang="en-US" altLang="en-US" b="1" dirty="0" smtClean="0">
                <a:solidFill>
                  <a:schemeClr val="accent6">
                    <a:lumMod val="75000"/>
                  </a:schemeClr>
                </a:solidFill>
              </a:rPr>
              <a:t>A Complete Binary Tree </a:t>
            </a:r>
            <a:r>
              <a:rPr lang="en-US" altLang="en-US" dirty="0" smtClean="0"/>
              <a:t>with height </a:t>
            </a:r>
            <a:r>
              <a:rPr lang="en-US" altLang="en-US" b="1" i="1" dirty="0" smtClean="0"/>
              <a:t>h</a:t>
            </a:r>
            <a:r>
              <a:rPr lang="en-US" altLang="en-US" dirty="0" smtClean="0"/>
              <a:t>, is a tree such that</a:t>
            </a:r>
          </a:p>
          <a:p>
            <a:pPr lvl="1">
              <a:buFont typeface="Times" charset="0"/>
              <a:buChar char="•"/>
            </a:pPr>
            <a:r>
              <a:rPr lang="en-US" altLang="en-US" dirty="0" smtClean="0"/>
              <a:t>level </a:t>
            </a:r>
            <a:r>
              <a:rPr lang="en-US" altLang="en-US" i="1" dirty="0" err="1" smtClean="0"/>
              <a:t>i</a:t>
            </a:r>
            <a:r>
              <a:rPr lang="en-US" altLang="en-US" dirty="0" smtClean="0"/>
              <a:t> has 2</a:t>
            </a:r>
            <a:r>
              <a:rPr lang="en-US" altLang="en-US" b="1" i="1" baseline="30000" dirty="0" smtClean="0"/>
              <a:t>i</a:t>
            </a:r>
            <a:r>
              <a:rPr lang="en-US" altLang="en-US" dirty="0" smtClean="0"/>
              <a:t> nodes</a:t>
            </a:r>
            <a:r>
              <a:rPr lang="en-US" altLang="en-US" i="1" dirty="0" smtClean="0"/>
              <a:t>, </a:t>
            </a:r>
            <a:br>
              <a:rPr lang="en-US" altLang="en-US" i="1" dirty="0" smtClean="0"/>
            </a:br>
            <a:r>
              <a:rPr lang="en-US" altLang="en-US" i="1" dirty="0" smtClean="0"/>
              <a:t>for 0 ≤  </a:t>
            </a:r>
            <a:r>
              <a:rPr lang="en-US" altLang="en-US" i="1" dirty="0" err="1" smtClean="0"/>
              <a:t>i</a:t>
            </a:r>
            <a:r>
              <a:rPr lang="en-US" altLang="en-US" i="1" dirty="0" smtClean="0"/>
              <a:t>  ≤ h-1</a:t>
            </a:r>
          </a:p>
          <a:p>
            <a:pPr lvl="2">
              <a:buFont typeface="Times" charset="0"/>
              <a:buChar char="•"/>
            </a:pPr>
            <a:r>
              <a:rPr lang="en-US" altLang="en-US" i="1" dirty="0" smtClean="0"/>
              <a:t>i.e. balanced</a:t>
            </a:r>
          </a:p>
          <a:p>
            <a:pPr lvl="1" eaLnBrk="1" hangingPunct="1">
              <a:buFont typeface="Times" charset="0"/>
              <a:buChar char="•"/>
            </a:pPr>
            <a:r>
              <a:rPr lang="en-US" altLang="en-US" dirty="0" smtClean="0"/>
              <a:t>Nodes at level </a:t>
            </a:r>
            <a:r>
              <a:rPr lang="en-US" altLang="en-US" b="1" i="1" dirty="0" smtClean="0"/>
              <a:t>h</a:t>
            </a:r>
            <a:r>
              <a:rPr lang="en-US" altLang="en-US" dirty="0" smtClean="0"/>
              <a:t> fill up left to right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981700" y="1787045"/>
            <a:ext cx="2667000" cy="2207657"/>
            <a:chOff x="401638" y="3876675"/>
            <a:chExt cx="2667000" cy="2207657"/>
          </a:xfrm>
        </p:grpSpPr>
        <p:sp>
          <p:nvSpPr>
            <p:cNvPr id="20497" name="Oval 6"/>
            <p:cNvSpPr>
              <a:spLocks noChangeArrowheads="1"/>
            </p:cNvSpPr>
            <p:nvPr/>
          </p:nvSpPr>
          <p:spPr bwMode="auto">
            <a:xfrm>
              <a:off x="1544638" y="3876675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</a:endParaRPr>
            </a:p>
          </p:txBody>
        </p:sp>
        <p:sp>
          <p:nvSpPr>
            <p:cNvPr id="20498" name="Oval 7"/>
            <p:cNvSpPr>
              <a:spLocks noChangeArrowheads="1"/>
            </p:cNvSpPr>
            <p:nvPr/>
          </p:nvSpPr>
          <p:spPr bwMode="auto">
            <a:xfrm>
              <a:off x="2306638" y="4486275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  <a:sym typeface="Symbol" pitchFamily="18" charset="2"/>
              </a:endParaRPr>
            </a:p>
          </p:txBody>
        </p:sp>
        <p:sp>
          <p:nvSpPr>
            <p:cNvPr id="20499" name="Oval 8"/>
            <p:cNvSpPr>
              <a:spLocks noChangeArrowheads="1"/>
            </p:cNvSpPr>
            <p:nvPr/>
          </p:nvSpPr>
          <p:spPr bwMode="auto">
            <a:xfrm>
              <a:off x="782638" y="4486275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</a:endParaRPr>
            </a:p>
          </p:txBody>
        </p:sp>
        <p:sp>
          <p:nvSpPr>
            <p:cNvPr id="20500" name="Rectangle 10"/>
            <p:cNvSpPr>
              <a:spLocks noChangeArrowheads="1"/>
            </p:cNvSpPr>
            <p:nvPr/>
          </p:nvSpPr>
          <p:spPr bwMode="auto">
            <a:xfrm>
              <a:off x="401638" y="5095875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0501" name="Rectangle 13"/>
            <p:cNvSpPr>
              <a:spLocks noChangeArrowheads="1"/>
            </p:cNvSpPr>
            <p:nvPr/>
          </p:nvSpPr>
          <p:spPr bwMode="auto">
            <a:xfrm>
              <a:off x="1925638" y="5095875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cxnSp>
          <p:nvCxnSpPr>
            <p:cNvPr id="20502" name="AutoShape 15"/>
            <p:cNvCxnSpPr>
              <a:cxnSpLocks noChangeShapeType="1"/>
              <a:stCxn id="20497" idx="3"/>
              <a:endCxn id="20499" idx="7"/>
            </p:cNvCxnSpPr>
            <p:nvPr/>
          </p:nvCxnSpPr>
          <p:spPr bwMode="auto">
            <a:xfrm flipH="1">
              <a:off x="1108076" y="4211638"/>
              <a:ext cx="49212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3" name="AutoShape 16"/>
            <p:cNvCxnSpPr>
              <a:cxnSpLocks noChangeShapeType="1"/>
              <a:stCxn id="20498" idx="1"/>
              <a:endCxn id="20497" idx="5"/>
            </p:cNvCxnSpPr>
            <p:nvPr/>
          </p:nvCxnSpPr>
          <p:spPr bwMode="auto">
            <a:xfrm flipH="1" flipV="1">
              <a:off x="1870076" y="4211638"/>
              <a:ext cx="49212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4" name="AutoShape 17"/>
            <p:cNvCxnSpPr>
              <a:cxnSpLocks noChangeShapeType="1"/>
              <a:stCxn id="20509" idx="0"/>
              <a:endCxn id="20498" idx="5"/>
            </p:cNvCxnSpPr>
            <p:nvPr/>
          </p:nvCxnSpPr>
          <p:spPr bwMode="auto">
            <a:xfrm flipH="1" flipV="1">
              <a:off x="2632076" y="4811713"/>
              <a:ext cx="246062" cy="2841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5" name="AutoShape 18"/>
            <p:cNvCxnSpPr>
              <a:cxnSpLocks noChangeShapeType="1"/>
              <a:stCxn id="20501" idx="0"/>
              <a:endCxn id="20498" idx="3"/>
            </p:cNvCxnSpPr>
            <p:nvPr/>
          </p:nvCxnSpPr>
          <p:spPr bwMode="auto">
            <a:xfrm flipV="1">
              <a:off x="2116138" y="4821238"/>
              <a:ext cx="246063" cy="2651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6" name="AutoShape 21"/>
            <p:cNvCxnSpPr>
              <a:cxnSpLocks noChangeShapeType="1"/>
              <a:stCxn id="20500" idx="0"/>
              <a:endCxn id="20499" idx="3"/>
            </p:cNvCxnSpPr>
            <p:nvPr/>
          </p:nvCxnSpPr>
          <p:spPr bwMode="auto">
            <a:xfrm flipV="1">
              <a:off x="592138" y="4821238"/>
              <a:ext cx="246063" cy="2651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7" name="AutoShape 22"/>
            <p:cNvCxnSpPr>
              <a:cxnSpLocks noChangeShapeType="1"/>
              <a:stCxn id="20508" idx="0"/>
              <a:endCxn id="20499" idx="5"/>
            </p:cNvCxnSpPr>
            <p:nvPr/>
          </p:nvCxnSpPr>
          <p:spPr bwMode="auto">
            <a:xfrm flipH="1" flipV="1">
              <a:off x="1108076" y="4821238"/>
              <a:ext cx="246062" cy="2651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08" name="Rectangle 23"/>
            <p:cNvSpPr>
              <a:spLocks noChangeArrowheads="1"/>
            </p:cNvSpPr>
            <p:nvPr/>
          </p:nvSpPr>
          <p:spPr bwMode="auto">
            <a:xfrm>
              <a:off x="1163638" y="5095875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0509" name="Rectangle 10"/>
            <p:cNvSpPr>
              <a:spLocks noChangeArrowheads="1"/>
            </p:cNvSpPr>
            <p:nvPr/>
          </p:nvSpPr>
          <p:spPr bwMode="auto">
            <a:xfrm>
              <a:off x="2687638" y="5095875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16626" y="5715000"/>
              <a:ext cx="2210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Is this tree complete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241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stCxn id="10" idx="0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stCxn id="11" idx="0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824536" y="609600"/>
            <a:ext cx="3162299" cy="304800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0</a:t>
            </a:r>
            <a:endParaRPr lang="en-US" sz="14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638065" y="2194902"/>
            <a:ext cx="64793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RD = 0</a:t>
            </a:r>
            <a:endParaRPr lang="en-US" sz="12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2514599" y="3872089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62344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Some More Definitions</a:t>
            </a:r>
            <a:endParaRPr lang="en-US" altLang="en-US" dirty="0" smtClean="0"/>
          </a:p>
        </p:txBody>
      </p:sp>
      <p:sp>
        <p:nvSpPr>
          <p:cNvPr id="204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4876800" cy="4800600"/>
          </a:xfrm>
        </p:spPr>
        <p:txBody>
          <a:bodyPr>
            <a:normAutofit/>
          </a:bodyPr>
          <a:lstStyle/>
          <a:p>
            <a:pPr>
              <a:buFont typeface="Times" charset="0"/>
              <a:buChar char="•"/>
            </a:pP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A Complete Binary Tree </a:t>
            </a:r>
            <a:r>
              <a:rPr lang="en-US" altLang="en-US" dirty="0"/>
              <a:t>with height </a:t>
            </a:r>
            <a:r>
              <a:rPr lang="en-US" altLang="en-US" b="1" i="1" dirty="0"/>
              <a:t>h</a:t>
            </a:r>
            <a:r>
              <a:rPr lang="en-US" altLang="en-US" dirty="0"/>
              <a:t>, is a tree such that</a:t>
            </a:r>
          </a:p>
          <a:p>
            <a:pPr lvl="1">
              <a:buFont typeface="Times" charset="0"/>
              <a:buChar char="•"/>
            </a:pPr>
            <a:r>
              <a:rPr lang="en-US" altLang="en-US" dirty="0"/>
              <a:t>level </a:t>
            </a:r>
            <a:r>
              <a:rPr lang="en-US" altLang="en-US" i="1" dirty="0" err="1"/>
              <a:t>i</a:t>
            </a:r>
            <a:r>
              <a:rPr lang="en-US" altLang="en-US" dirty="0"/>
              <a:t> has 2</a:t>
            </a:r>
            <a:r>
              <a:rPr lang="en-US" altLang="en-US" b="1" i="1" baseline="30000" dirty="0"/>
              <a:t>i</a:t>
            </a:r>
            <a:r>
              <a:rPr lang="en-US" altLang="en-US" dirty="0"/>
              <a:t> nodes</a:t>
            </a:r>
            <a:r>
              <a:rPr lang="en-US" altLang="en-US" i="1" dirty="0"/>
              <a:t>, </a:t>
            </a:r>
            <a:br>
              <a:rPr lang="en-US" altLang="en-US" i="1" dirty="0"/>
            </a:br>
            <a:r>
              <a:rPr lang="en-US" altLang="en-US" i="1" dirty="0"/>
              <a:t>for 0 ≤  </a:t>
            </a:r>
            <a:r>
              <a:rPr lang="en-US" altLang="en-US" i="1" dirty="0" err="1"/>
              <a:t>i</a:t>
            </a:r>
            <a:r>
              <a:rPr lang="en-US" altLang="en-US" i="1" dirty="0"/>
              <a:t>  ≤ h-1</a:t>
            </a:r>
          </a:p>
          <a:p>
            <a:pPr lvl="2">
              <a:buFont typeface="Times" charset="0"/>
              <a:buChar char="•"/>
            </a:pPr>
            <a:r>
              <a:rPr lang="en-US" altLang="en-US" i="1" dirty="0"/>
              <a:t>i.e. balanced</a:t>
            </a:r>
          </a:p>
          <a:p>
            <a:pPr lvl="1">
              <a:buFont typeface="Times" charset="0"/>
              <a:buChar char="•"/>
            </a:pPr>
            <a:r>
              <a:rPr lang="en-US" altLang="en-US" dirty="0"/>
              <a:t>Nodes at level </a:t>
            </a:r>
            <a:r>
              <a:rPr lang="en-US" altLang="en-US" b="1" i="1" dirty="0"/>
              <a:t>h</a:t>
            </a:r>
            <a:r>
              <a:rPr lang="en-US" altLang="en-US" dirty="0"/>
              <a:t> fill up left to right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981700" y="1787045"/>
            <a:ext cx="2667000" cy="2207657"/>
            <a:chOff x="401638" y="3876675"/>
            <a:chExt cx="2667000" cy="2207657"/>
          </a:xfrm>
        </p:grpSpPr>
        <p:sp>
          <p:nvSpPr>
            <p:cNvPr id="20497" name="Oval 6"/>
            <p:cNvSpPr>
              <a:spLocks noChangeArrowheads="1"/>
            </p:cNvSpPr>
            <p:nvPr/>
          </p:nvSpPr>
          <p:spPr bwMode="auto">
            <a:xfrm>
              <a:off x="1544638" y="3876675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</a:endParaRPr>
            </a:p>
          </p:txBody>
        </p:sp>
        <p:sp>
          <p:nvSpPr>
            <p:cNvPr id="20498" name="Oval 7"/>
            <p:cNvSpPr>
              <a:spLocks noChangeArrowheads="1"/>
            </p:cNvSpPr>
            <p:nvPr/>
          </p:nvSpPr>
          <p:spPr bwMode="auto">
            <a:xfrm>
              <a:off x="2306638" y="4486275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  <a:sym typeface="Symbol" pitchFamily="18" charset="2"/>
              </a:endParaRPr>
            </a:p>
          </p:txBody>
        </p:sp>
        <p:sp>
          <p:nvSpPr>
            <p:cNvPr id="20499" name="Oval 8"/>
            <p:cNvSpPr>
              <a:spLocks noChangeArrowheads="1"/>
            </p:cNvSpPr>
            <p:nvPr/>
          </p:nvSpPr>
          <p:spPr bwMode="auto">
            <a:xfrm>
              <a:off x="782638" y="4486275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</a:endParaRPr>
            </a:p>
          </p:txBody>
        </p:sp>
        <p:sp>
          <p:nvSpPr>
            <p:cNvPr id="20500" name="Rectangle 10"/>
            <p:cNvSpPr>
              <a:spLocks noChangeArrowheads="1"/>
            </p:cNvSpPr>
            <p:nvPr/>
          </p:nvSpPr>
          <p:spPr bwMode="auto">
            <a:xfrm>
              <a:off x="401638" y="5095875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0501" name="Rectangle 13"/>
            <p:cNvSpPr>
              <a:spLocks noChangeArrowheads="1"/>
            </p:cNvSpPr>
            <p:nvPr/>
          </p:nvSpPr>
          <p:spPr bwMode="auto">
            <a:xfrm>
              <a:off x="1925638" y="5095875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cxnSp>
          <p:nvCxnSpPr>
            <p:cNvPr id="20502" name="AutoShape 15"/>
            <p:cNvCxnSpPr>
              <a:cxnSpLocks noChangeShapeType="1"/>
              <a:stCxn id="20497" idx="3"/>
              <a:endCxn id="20499" idx="7"/>
            </p:cNvCxnSpPr>
            <p:nvPr/>
          </p:nvCxnSpPr>
          <p:spPr bwMode="auto">
            <a:xfrm flipH="1">
              <a:off x="1108076" y="4211638"/>
              <a:ext cx="49212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3" name="AutoShape 16"/>
            <p:cNvCxnSpPr>
              <a:cxnSpLocks noChangeShapeType="1"/>
              <a:stCxn id="20498" idx="1"/>
              <a:endCxn id="20497" idx="5"/>
            </p:cNvCxnSpPr>
            <p:nvPr/>
          </p:nvCxnSpPr>
          <p:spPr bwMode="auto">
            <a:xfrm flipH="1" flipV="1">
              <a:off x="1870076" y="4211638"/>
              <a:ext cx="49212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4" name="AutoShape 17"/>
            <p:cNvCxnSpPr>
              <a:cxnSpLocks noChangeShapeType="1"/>
              <a:stCxn id="20509" idx="0"/>
              <a:endCxn id="20498" idx="5"/>
            </p:cNvCxnSpPr>
            <p:nvPr/>
          </p:nvCxnSpPr>
          <p:spPr bwMode="auto">
            <a:xfrm flipH="1" flipV="1">
              <a:off x="2632076" y="4811713"/>
              <a:ext cx="246062" cy="2841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5" name="AutoShape 18"/>
            <p:cNvCxnSpPr>
              <a:cxnSpLocks noChangeShapeType="1"/>
              <a:stCxn id="20501" idx="0"/>
              <a:endCxn id="20498" idx="3"/>
            </p:cNvCxnSpPr>
            <p:nvPr/>
          </p:nvCxnSpPr>
          <p:spPr bwMode="auto">
            <a:xfrm flipV="1">
              <a:off x="2116138" y="4821238"/>
              <a:ext cx="246063" cy="2651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6" name="AutoShape 21"/>
            <p:cNvCxnSpPr>
              <a:cxnSpLocks noChangeShapeType="1"/>
              <a:stCxn id="20500" idx="0"/>
              <a:endCxn id="20499" idx="3"/>
            </p:cNvCxnSpPr>
            <p:nvPr/>
          </p:nvCxnSpPr>
          <p:spPr bwMode="auto">
            <a:xfrm flipV="1">
              <a:off x="592138" y="4821238"/>
              <a:ext cx="246063" cy="2651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7" name="AutoShape 22"/>
            <p:cNvCxnSpPr>
              <a:cxnSpLocks noChangeShapeType="1"/>
              <a:stCxn id="20508" idx="0"/>
              <a:endCxn id="20499" idx="5"/>
            </p:cNvCxnSpPr>
            <p:nvPr/>
          </p:nvCxnSpPr>
          <p:spPr bwMode="auto">
            <a:xfrm flipH="1" flipV="1">
              <a:off x="1108076" y="4821238"/>
              <a:ext cx="246062" cy="2651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08" name="Rectangle 23"/>
            <p:cNvSpPr>
              <a:spLocks noChangeArrowheads="1"/>
            </p:cNvSpPr>
            <p:nvPr/>
          </p:nvSpPr>
          <p:spPr bwMode="auto">
            <a:xfrm>
              <a:off x="1163638" y="5095875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0509" name="Rectangle 10"/>
            <p:cNvSpPr>
              <a:spLocks noChangeArrowheads="1"/>
            </p:cNvSpPr>
            <p:nvPr/>
          </p:nvSpPr>
          <p:spPr bwMode="auto">
            <a:xfrm>
              <a:off x="2687638" y="5095875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16626" y="5715000"/>
              <a:ext cx="2210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Is this tree complete ?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156100" y="4267200"/>
            <a:ext cx="2304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YES – tree is Complete</a:t>
            </a:r>
            <a:endParaRPr lang="en-US" i="1" dirty="0"/>
          </a:p>
        </p:txBody>
      </p:sp>
      <p:sp>
        <p:nvSpPr>
          <p:cNvPr id="20" name="Rounded Rectangle 19"/>
          <p:cNvSpPr/>
          <p:nvPr/>
        </p:nvSpPr>
        <p:spPr>
          <a:xfrm>
            <a:off x="5979713" y="4259239"/>
            <a:ext cx="2644811" cy="4572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0839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Some More Definitions</a:t>
            </a:r>
            <a:endParaRPr lang="en-US" altLang="en-US" dirty="0" smtClean="0"/>
          </a:p>
        </p:txBody>
      </p:sp>
      <p:sp>
        <p:nvSpPr>
          <p:cNvPr id="204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4876800" cy="4800600"/>
          </a:xfrm>
        </p:spPr>
        <p:txBody>
          <a:bodyPr>
            <a:normAutofit/>
          </a:bodyPr>
          <a:lstStyle/>
          <a:p>
            <a:pPr>
              <a:buFont typeface="Times" charset="0"/>
              <a:buChar char="•"/>
            </a:pP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A Complete Binary Tree </a:t>
            </a:r>
            <a:r>
              <a:rPr lang="en-US" altLang="en-US" dirty="0"/>
              <a:t>with height </a:t>
            </a:r>
            <a:r>
              <a:rPr lang="en-US" altLang="en-US" b="1" i="1" dirty="0"/>
              <a:t>h</a:t>
            </a:r>
            <a:r>
              <a:rPr lang="en-US" altLang="en-US" dirty="0"/>
              <a:t>, is a tree such that</a:t>
            </a:r>
          </a:p>
          <a:p>
            <a:pPr lvl="1">
              <a:buFont typeface="Times" charset="0"/>
              <a:buChar char="•"/>
            </a:pPr>
            <a:r>
              <a:rPr lang="en-US" altLang="en-US" dirty="0"/>
              <a:t>level </a:t>
            </a:r>
            <a:r>
              <a:rPr lang="en-US" altLang="en-US" i="1" dirty="0" err="1"/>
              <a:t>i</a:t>
            </a:r>
            <a:r>
              <a:rPr lang="en-US" altLang="en-US" dirty="0"/>
              <a:t> has 2</a:t>
            </a:r>
            <a:r>
              <a:rPr lang="en-US" altLang="en-US" b="1" i="1" baseline="30000" dirty="0"/>
              <a:t>i</a:t>
            </a:r>
            <a:r>
              <a:rPr lang="en-US" altLang="en-US" dirty="0"/>
              <a:t> nodes</a:t>
            </a:r>
            <a:r>
              <a:rPr lang="en-US" altLang="en-US" i="1" dirty="0"/>
              <a:t>, </a:t>
            </a:r>
            <a:br>
              <a:rPr lang="en-US" altLang="en-US" i="1" dirty="0"/>
            </a:br>
            <a:r>
              <a:rPr lang="en-US" altLang="en-US" i="1" dirty="0"/>
              <a:t>for 0 ≤  </a:t>
            </a:r>
            <a:r>
              <a:rPr lang="en-US" altLang="en-US" i="1" dirty="0" err="1"/>
              <a:t>i</a:t>
            </a:r>
            <a:r>
              <a:rPr lang="en-US" altLang="en-US" i="1" dirty="0"/>
              <a:t>  ≤ h-1</a:t>
            </a:r>
          </a:p>
          <a:p>
            <a:pPr lvl="2">
              <a:buFont typeface="Times" charset="0"/>
              <a:buChar char="•"/>
            </a:pPr>
            <a:r>
              <a:rPr lang="en-US" altLang="en-US" i="1" dirty="0"/>
              <a:t>i.e. balanced</a:t>
            </a:r>
          </a:p>
          <a:p>
            <a:pPr lvl="1">
              <a:buFont typeface="Times" charset="0"/>
              <a:buChar char="•"/>
            </a:pPr>
            <a:r>
              <a:rPr lang="en-US" altLang="en-US" dirty="0"/>
              <a:t>Nodes at level </a:t>
            </a:r>
            <a:r>
              <a:rPr lang="en-US" altLang="en-US" b="1" i="1" dirty="0"/>
              <a:t>h</a:t>
            </a:r>
            <a:r>
              <a:rPr lang="en-US" altLang="en-US" dirty="0"/>
              <a:t> fill up left to right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981700" y="1787045"/>
            <a:ext cx="2743200" cy="2207657"/>
            <a:chOff x="5981700" y="1787045"/>
            <a:chExt cx="2743200" cy="2207657"/>
          </a:xfrm>
        </p:grpSpPr>
        <p:grpSp>
          <p:nvGrpSpPr>
            <p:cNvPr id="3" name="Group 2"/>
            <p:cNvGrpSpPr/>
            <p:nvPr/>
          </p:nvGrpSpPr>
          <p:grpSpPr>
            <a:xfrm>
              <a:off x="5981700" y="1787045"/>
              <a:ext cx="2476500" cy="2207657"/>
              <a:chOff x="401638" y="3876675"/>
              <a:chExt cx="2476500" cy="2207657"/>
            </a:xfrm>
          </p:grpSpPr>
          <p:sp>
            <p:nvSpPr>
              <p:cNvPr id="20497" name="Oval 6"/>
              <p:cNvSpPr>
                <a:spLocks noChangeArrowheads="1"/>
              </p:cNvSpPr>
              <p:nvPr/>
            </p:nvSpPr>
            <p:spPr bwMode="auto">
              <a:xfrm>
                <a:off x="1544638" y="3876675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>
                  <a:latin typeface="Symbol" pitchFamily="18" charset="2"/>
                </a:endParaRPr>
              </a:p>
            </p:txBody>
          </p:sp>
          <p:sp>
            <p:nvSpPr>
              <p:cNvPr id="20498" name="Oval 7"/>
              <p:cNvSpPr>
                <a:spLocks noChangeArrowheads="1"/>
              </p:cNvSpPr>
              <p:nvPr/>
            </p:nvSpPr>
            <p:spPr bwMode="auto">
              <a:xfrm>
                <a:off x="2306638" y="4486275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>
                  <a:latin typeface="Symbol" pitchFamily="18" charset="2"/>
                  <a:sym typeface="Symbol" pitchFamily="18" charset="2"/>
                </a:endParaRPr>
              </a:p>
            </p:txBody>
          </p:sp>
          <p:sp>
            <p:nvSpPr>
              <p:cNvPr id="20499" name="Oval 8"/>
              <p:cNvSpPr>
                <a:spLocks noChangeArrowheads="1"/>
              </p:cNvSpPr>
              <p:nvPr/>
            </p:nvSpPr>
            <p:spPr bwMode="auto">
              <a:xfrm>
                <a:off x="782638" y="4486275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>
                  <a:latin typeface="Symbol" pitchFamily="18" charset="2"/>
                </a:endParaRPr>
              </a:p>
            </p:txBody>
          </p:sp>
          <p:sp>
            <p:nvSpPr>
              <p:cNvPr id="20500" name="Rectangle 10"/>
              <p:cNvSpPr>
                <a:spLocks noChangeArrowheads="1"/>
              </p:cNvSpPr>
              <p:nvPr/>
            </p:nvSpPr>
            <p:spPr bwMode="auto">
              <a:xfrm>
                <a:off x="401638" y="5095875"/>
                <a:ext cx="381000" cy="381000"/>
              </a:xfrm>
              <a:prstGeom prst="rect">
                <a:avLst/>
              </a:prstGeom>
              <a:solidFill>
                <a:schemeClr val="fol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20501" name="Rectangle 13"/>
              <p:cNvSpPr>
                <a:spLocks noChangeArrowheads="1"/>
              </p:cNvSpPr>
              <p:nvPr/>
            </p:nvSpPr>
            <p:spPr bwMode="auto">
              <a:xfrm>
                <a:off x="1925638" y="5095875"/>
                <a:ext cx="381000" cy="381000"/>
              </a:xfrm>
              <a:prstGeom prst="rect">
                <a:avLst/>
              </a:prstGeom>
              <a:solidFill>
                <a:schemeClr val="fol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cxnSp>
            <p:nvCxnSpPr>
              <p:cNvPr id="20502" name="AutoShape 15"/>
              <p:cNvCxnSpPr>
                <a:cxnSpLocks noChangeShapeType="1"/>
                <a:stCxn id="20497" idx="3"/>
                <a:endCxn id="20499" idx="7"/>
              </p:cNvCxnSpPr>
              <p:nvPr/>
            </p:nvCxnSpPr>
            <p:spPr bwMode="auto">
              <a:xfrm flipH="1">
                <a:off x="1108076" y="4211638"/>
                <a:ext cx="492125" cy="32067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03" name="AutoShape 16"/>
              <p:cNvCxnSpPr>
                <a:cxnSpLocks noChangeShapeType="1"/>
                <a:stCxn id="20498" idx="1"/>
                <a:endCxn id="20497" idx="5"/>
              </p:cNvCxnSpPr>
              <p:nvPr/>
            </p:nvCxnSpPr>
            <p:spPr bwMode="auto">
              <a:xfrm flipH="1" flipV="1">
                <a:off x="1870076" y="4211638"/>
                <a:ext cx="492125" cy="32067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04" name="AutoShape 17"/>
              <p:cNvCxnSpPr>
                <a:cxnSpLocks noChangeShapeType="1"/>
                <a:endCxn id="20498" idx="5"/>
              </p:cNvCxnSpPr>
              <p:nvPr/>
            </p:nvCxnSpPr>
            <p:spPr bwMode="auto">
              <a:xfrm flipH="1" flipV="1">
                <a:off x="2632076" y="4811713"/>
                <a:ext cx="246062" cy="284162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05" name="AutoShape 18"/>
              <p:cNvCxnSpPr>
                <a:cxnSpLocks noChangeShapeType="1"/>
                <a:stCxn id="20501" idx="0"/>
                <a:endCxn id="20498" idx="3"/>
              </p:cNvCxnSpPr>
              <p:nvPr/>
            </p:nvCxnSpPr>
            <p:spPr bwMode="auto">
              <a:xfrm flipV="1">
                <a:off x="2116138" y="4821238"/>
                <a:ext cx="246063" cy="265112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06" name="AutoShape 21"/>
              <p:cNvCxnSpPr>
                <a:cxnSpLocks noChangeShapeType="1"/>
                <a:stCxn id="20500" idx="0"/>
                <a:endCxn id="20499" idx="3"/>
              </p:cNvCxnSpPr>
              <p:nvPr/>
            </p:nvCxnSpPr>
            <p:spPr bwMode="auto">
              <a:xfrm flipV="1">
                <a:off x="592138" y="4821238"/>
                <a:ext cx="246063" cy="265112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07" name="AutoShape 22"/>
              <p:cNvCxnSpPr>
                <a:cxnSpLocks noChangeShapeType="1"/>
                <a:stCxn id="20508" idx="0"/>
                <a:endCxn id="20499" idx="5"/>
              </p:cNvCxnSpPr>
              <p:nvPr/>
            </p:nvCxnSpPr>
            <p:spPr bwMode="auto">
              <a:xfrm flipH="1" flipV="1">
                <a:off x="1108076" y="4821238"/>
                <a:ext cx="246062" cy="265112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508" name="Rectangle 23"/>
              <p:cNvSpPr>
                <a:spLocks noChangeArrowheads="1"/>
              </p:cNvSpPr>
              <p:nvPr/>
            </p:nvSpPr>
            <p:spPr bwMode="auto">
              <a:xfrm>
                <a:off x="1163638" y="5095875"/>
                <a:ext cx="381000" cy="381000"/>
              </a:xfrm>
              <a:prstGeom prst="rect">
                <a:avLst/>
              </a:prstGeom>
              <a:solidFill>
                <a:schemeClr val="fol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2" name="TextBox 1"/>
              <p:cNvSpPr txBox="1"/>
              <p:nvPr/>
            </p:nvSpPr>
            <p:spPr>
              <a:xfrm>
                <a:off x="616626" y="5715000"/>
                <a:ext cx="22108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Is this tree complete ?</a:t>
                </a:r>
              </a:p>
            </p:txBody>
          </p:sp>
        </p:grpSp>
        <p:sp>
          <p:nvSpPr>
            <p:cNvPr id="19" name="TextBox 48"/>
            <p:cNvSpPr txBox="1">
              <a:spLocks noChangeArrowheads="1"/>
            </p:cNvSpPr>
            <p:nvPr/>
          </p:nvSpPr>
          <p:spPr bwMode="auto">
            <a:xfrm>
              <a:off x="8267700" y="3009846"/>
              <a:ext cx="457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400" b="1" dirty="0">
                  <a:latin typeface="Calibri" pitchFamily="34" charset="0"/>
                  <a:sym typeface="Symbol" pitchFamily="18" charset="2"/>
                </a:rPr>
                <a:t>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070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Some More Definitions</a:t>
            </a:r>
            <a:endParaRPr lang="en-US" altLang="en-US" dirty="0" smtClean="0"/>
          </a:p>
        </p:txBody>
      </p:sp>
      <p:sp>
        <p:nvSpPr>
          <p:cNvPr id="204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4876800" cy="4800600"/>
          </a:xfrm>
        </p:spPr>
        <p:txBody>
          <a:bodyPr>
            <a:normAutofit/>
          </a:bodyPr>
          <a:lstStyle/>
          <a:p>
            <a:pPr>
              <a:buFont typeface="Times" charset="0"/>
              <a:buChar char="•"/>
            </a:pP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A Complete Binary Tree </a:t>
            </a:r>
            <a:r>
              <a:rPr lang="en-US" altLang="en-US" dirty="0"/>
              <a:t>with height </a:t>
            </a:r>
            <a:r>
              <a:rPr lang="en-US" altLang="en-US" b="1" i="1" dirty="0"/>
              <a:t>h</a:t>
            </a:r>
            <a:r>
              <a:rPr lang="en-US" altLang="en-US" dirty="0"/>
              <a:t>, is a tree such that</a:t>
            </a:r>
          </a:p>
          <a:p>
            <a:pPr lvl="1">
              <a:buFont typeface="Times" charset="0"/>
              <a:buChar char="•"/>
            </a:pPr>
            <a:r>
              <a:rPr lang="en-US" altLang="en-US" dirty="0"/>
              <a:t>level </a:t>
            </a:r>
            <a:r>
              <a:rPr lang="en-US" altLang="en-US" i="1" dirty="0" err="1"/>
              <a:t>i</a:t>
            </a:r>
            <a:r>
              <a:rPr lang="en-US" altLang="en-US" dirty="0"/>
              <a:t> has 2</a:t>
            </a:r>
            <a:r>
              <a:rPr lang="en-US" altLang="en-US" b="1" i="1" baseline="30000" dirty="0"/>
              <a:t>i</a:t>
            </a:r>
            <a:r>
              <a:rPr lang="en-US" altLang="en-US" dirty="0"/>
              <a:t> nodes</a:t>
            </a:r>
            <a:r>
              <a:rPr lang="en-US" altLang="en-US" i="1" dirty="0"/>
              <a:t>, </a:t>
            </a:r>
            <a:br>
              <a:rPr lang="en-US" altLang="en-US" i="1" dirty="0"/>
            </a:br>
            <a:r>
              <a:rPr lang="en-US" altLang="en-US" i="1" dirty="0"/>
              <a:t>for 0 ≤  </a:t>
            </a:r>
            <a:r>
              <a:rPr lang="en-US" altLang="en-US" i="1" dirty="0" err="1"/>
              <a:t>i</a:t>
            </a:r>
            <a:r>
              <a:rPr lang="en-US" altLang="en-US" i="1" dirty="0"/>
              <a:t>  ≤ h-1</a:t>
            </a:r>
          </a:p>
          <a:p>
            <a:pPr lvl="2">
              <a:buFont typeface="Times" charset="0"/>
              <a:buChar char="•"/>
            </a:pPr>
            <a:r>
              <a:rPr lang="en-US" altLang="en-US" i="1" dirty="0"/>
              <a:t>i.e. balanced</a:t>
            </a:r>
          </a:p>
          <a:p>
            <a:pPr lvl="1">
              <a:buFont typeface="Times" charset="0"/>
              <a:buChar char="•"/>
            </a:pPr>
            <a:r>
              <a:rPr lang="en-US" altLang="en-US" dirty="0"/>
              <a:t>Nodes at level </a:t>
            </a:r>
            <a:r>
              <a:rPr lang="en-US" altLang="en-US" b="1" i="1" dirty="0"/>
              <a:t>h</a:t>
            </a:r>
            <a:r>
              <a:rPr lang="en-US" altLang="en-US" dirty="0"/>
              <a:t> fill up left to right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56100" y="4267200"/>
            <a:ext cx="2304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YES – tree is Complete</a:t>
            </a:r>
            <a:endParaRPr lang="en-US" i="1" dirty="0"/>
          </a:p>
        </p:txBody>
      </p:sp>
      <p:sp>
        <p:nvSpPr>
          <p:cNvPr id="20" name="Rounded Rectangle 19"/>
          <p:cNvSpPr/>
          <p:nvPr/>
        </p:nvSpPr>
        <p:spPr>
          <a:xfrm>
            <a:off x="5979713" y="4259239"/>
            <a:ext cx="2644811" cy="4572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5981700" y="1787045"/>
            <a:ext cx="2743200" cy="2207657"/>
            <a:chOff x="5981700" y="1787045"/>
            <a:chExt cx="2743200" cy="2207657"/>
          </a:xfrm>
        </p:grpSpPr>
        <p:grpSp>
          <p:nvGrpSpPr>
            <p:cNvPr id="23" name="Group 22"/>
            <p:cNvGrpSpPr/>
            <p:nvPr/>
          </p:nvGrpSpPr>
          <p:grpSpPr>
            <a:xfrm>
              <a:off x="5981700" y="1787045"/>
              <a:ext cx="2476500" cy="2207657"/>
              <a:chOff x="401638" y="3876675"/>
              <a:chExt cx="2476500" cy="2207657"/>
            </a:xfrm>
          </p:grpSpPr>
          <p:sp>
            <p:nvSpPr>
              <p:cNvPr id="25" name="Oval 6"/>
              <p:cNvSpPr>
                <a:spLocks noChangeArrowheads="1"/>
              </p:cNvSpPr>
              <p:nvPr/>
            </p:nvSpPr>
            <p:spPr bwMode="auto">
              <a:xfrm>
                <a:off x="1544638" y="3876675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>
                  <a:latin typeface="Symbol" pitchFamily="18" charset="2"/>
                </a:endParaRPr>
              </a:p>
            </p:txBody>
          </p:sp>
          <p:sp>
            <p:nvSpPr>
              <p:cNvPr id="26" name="Oval 7"/>
              <p:cNvSpPr>
                <a:spLocks noChangeArrowheads="1"/>
              </p:cNvSpPr>
              <p:nvPr/>
            </p:nvSpPr>
            <p:spPr bwMode="auto">
              <a:xfrm>
                <a:off x="2306638" y="4486275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>
                  <a:latin typeface="Symbol" pitchFamily="18" charset="2"/>
                  <a:sym typeface="Symbol" pitchFamily="18" charset="2"/>
                </a:endParaRPr>
              </a:p>
            </p:txBody>
          </p:sp>
          <p:sp>
            <p:nvSpPr>
              <p:cNvPr id="27" name="Oval 8"/>
              <p:cNvSpPr>
                <a:spLocks noChangeArrowheads="1"/>
              </p:cNvSpPr>
              <p:nvPr/>
            </p:nvSpPr>
            <p:spPr bwMode="auto">
              <a:xfrm>
                <a:off x="782638" y="4486275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>
                  <a:latin typeface="Symbol" pitchFamily="18" charset="2"/>
                </a:endParaRPr>
              </a:p>
            </p:txBody>
          </p:sp>
          <p:sp>
            <p:nvSpPr>
              <p:cNvPr id="28" name="Rectangle 10"/>
              <p:cNvSpPr>
                <a:spLocks noChangeArrowheads="1"/>
              </p:cNvSpPr>
              <p:nvPr/>
            </p:nvSpPr>
            <p:spPr bwMode="auto">
              <a:xfrm>
                <a:off x="401638" y="5095875"/>
                <a:ext cx="381000" cy="381000"/>
              </a:xfrm>
              <a:prstGeom prst="rect">
                <a:avLst/>
              </a:prstGeom>
              <a:solidFill>
                <a:schemeClr val="fol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29" name="Rectangle 13"/>
              <p:cNvSpPr>
                <a:spLocks noChangeArrowheads="1"/>
              </p:cNvSpPr>
              <p:nvPr/>
            </p:nvSpPr>
            <p:spPr bwMode="auto">
              <a:xfrm>
                <a:off x="1925638" y="5095875"/>
                <a:ext cx="381000" cy="381000"/>
              </a:xfrm>
              <a:prstGeom prst="rect">
                <a:avLst/>
              </a:prstGeom>
              <a:solidFill>
                <a:schemeClr val="fol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cxnSp>
            <p:nvCxnSpPr>
              <p:cNvPr id="30" name="AutoShape 15"/>
              <p:cNvCxnSpPr>
                <a:cxnSpLocks noChangeShapeType="1"/>
                <a:stCxn id="25" idx="3"/>
                <a:endCxn id="27" idx="7"/>
              </p:cNvCxnSpPr>
              <p:nvPr/>
            </p:nvCxnSpPr>
            <p:spPr bwMode="auto">
              <a:xfrm flipH="1">
                <a:off x="1108076" y="4211638"/>
                <a:ext cx="492125" cy="32067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" name="AutoShape 16"/>
              <p:cNvCxnSpPr>
                <a:cxnSpLocks noChangeShapeType="1"/>
                <a:stCxn id="26" idx="1"/>
                <a:endCxn id="25" idx="5"/>
              </p:cNvCxnSpPr>
              <p:nvPr/>
            </p:nvCxnSpPr>
            <p:spPr bwMode="auto">
              <a:xfrm flipH="1" flipV="1">
                <a:off x="1870076" y="4211638"/>
                <a:ext cx="492125" cy="32067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" name="AutoShape 17"/>
              <p:cNvCxnSpPr>
                <a:cxnSpLocks noChangeShapeType="1"/>
                <a:endCxn id="26" idx="5"/>
              </p:cNvCxnSpPr>
              <p:nvPr/>
            </p:nvCxnSpPr>
            <p:spPr bwMode="auto">
              <a:xfrm flipH="1" flipV="1">
                <a:off x="2632076" y="4811713"/>
                <a:ext cx="246062" cy="284162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" name="AutoShape 18"/>
              <p:cNvCxnSpPr>
                <a:cxnSpLocks noChangeShapeType="1"/>
                <a:stCxn id="29" idx="0"/>
                <a:endCxn id="26" idx="3"/>
              </p:cNvCxnSpPr>
              <p:nvPr/>
            </p:nvCxnSpPr>
            <p:spPr bwMode="auto">
              <a:xfrm flipV="1">
                <a:off x="2116138" y="4821238"/>
                <a:ext cx="246063" cy="265112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4" name="AutoShape 21"/>
              <p:cNvCxnSpPr>
                <a:cxnSpLocks noChangeShapeType="1"/>
                <a:stCxn id="28" idx="0"/>
                <a:endCxn id="27" idx="3"/>
              </p:cNvCxnSpPr>
              <p:nvPr/>
            </p:nvCxnSpPr>
            <p:spPr bwMode="auto">
              <a:xfrm flipV="1">
                <a:off x="592138" y="4821238"/>
                <a:ext cx="246063" cy="265112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" name="AutoShape 22"/>
              <p:cNvCxnSpPr>
                <a:cxnSpLocks noChangeShapeType="1"/>
                <a:stCxn id="36" idx="0"/>
                <a:endCxn id="27" idx="5"/>
              </p:cNvCxnSpPr>
              <p:nvPr/>
            </p:nvCxnSpPr>
            <p:spPr bwMode="auto">
              <a:xfrm flipH="1" flipV="1">
                <a:off x="1108076" y="4821238"/>
                <a:ext cx="246062" cy="265112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6" name="Rectangle 23"/>
              <p:cNvSpPr>
                <a:spLocks noChangeArrowheads="1"/>
              </p:cNvSpPr>
              <p:nvPr/>
            </p:nvSpPr>
            <p:spPr bwMode="auto">
              <a:xfrm>
                <a:off x="1163638" y="5095875"/>
                <a:ext cx="381000" cy="381000"/>
              </a:xfrm>
              <a:prstGeom prst="rect">
                <a:avLst/>
              </a:prstGeom>
              <a:solidFill>
                <a:schemeClr val="fol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16626" y="5715000"/>
                <a:ext cx="22108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Is this tree complete ?</a:t>
                </a:r>
              </a:p>
            </p:txBody>
          </p:sp>
        </p:grpSp>
        <p:sp>
          <p:nvSpPr>
            <p:cNvPr id="24" name="TextBox 48"/>
            <p:cNvSpPr txBox="1">
              <a:spLocks noChangeArrowheads="1"/>
            </p:cNvSpPr>
            <p:nvPr/>
          </p:nvSpPr>
          <p:spPr bwMode="auto">
            <a:xfrm>
              <a:off x="8267700" y="3009846"/>
              <a:ext cx="457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400" b="1" dirty="0">
                  <a:latin typeface="Calibri" pitchFamily="34" charset="0"/>
                  <a:sym typeface="Symbol" pitchFamily="18" charset="2"/>
                </a:rPr>
                <a:t>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351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Some More Definitions</a:t>
            </a:r>
            <a:endParaRPr lang="en-US" altLang="en-US" dirty="0" smtClean="0"/>
          </a:p>
        </p:txBody>
      </p:sp>
      <p:sp>
        <p:nvSpPr>
          <p:cNvPr id="204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4876800" cy="4800600"/>
          </a:xfrm>
        </p:spPr>
        <p:txBody>
          <a:bodyPr>
            <a:normAutofit/>
          </a:bodyPr>
          <a:lstStyle/>
          <a:p>
            <a:pPr>
              <a:buFont typeface="Times" charset="0"/>
              <a:buChar char="•"/>
            </a:pP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A Complete Binary Tree </a:t>
            </a:r>
            <a:r>
              <a:rPr lang="en-US" altLang="en-US" dirty="0"/>
              <a:t>with height </a:t>
            </a:r>
            <a:r>
              <a:rPr lang="en-US" altLang="en-US" b="1" i="1" dirty="0"/>
              <a:t>h</a:t>
            </a:r>
            <a:r>
              <a:rPr lang="en-US" altLang="en-US" dirty="0"/>
              <a:t>, is a tree such that</a:t>
            </a:r>
          </a:p>
          <a:p>
            <a:pPr lvl="1">
              <a:buFont typeface="Times" charset="0"/>
              <a:buChar char="•"/>
            </a:pPr>
            <a:r>
              <a:rPr lang="en-US" altLang="en-US" dirty="0"/>
              <a:t>level </a:t>
            </a:r>
            <a:r>
              <a:rPr lang="en-US" altLang="en-US" i="1" dirty="0" err="1"/>
              <a:t>i</a:t>
            </a:r>
            <a:r>
              <a:rPr lang="en-US" altLang="en-US" dirty="0"/>
              <a:t> has 2</a:t>
            </a:r>
            <a:r>
              <a:rPr lang="en-US" altLang="en-US" b="1" i="1" baseline="30000" dirty="0"/>
              <a:t>i</a:t>
            </a:r>
            <a:r>
              <a:rPr lang="en-US" altLang="en-US" dirty="0"/>
              <a:t> nodes</a:t>
            </a:r>
            <a:r>
              <a:rPr lang="en-US" altLang="en-US" i="1" dirty="0"/>
              <a:t>, </a:t>
            </a:r>
            <a:br>
              <a:rPr lang="en-US" altLang="en-US" i="1" dirty="0"/>
            </a:br>
            <a:r>
              <a:rPr lang="en-US" altLang="en-US" i="1" dirty="0"/>
              <a:t>for 0 ≤  </a:t>
            </a:r>
            <a:r>
              <a:rPr lang="en-US" altLang="en-US" i="1" dirty="0" err="1"/>
              <a:t>i</a:t>
            </a:r>
            <a:r>
              <a:rPr lang="en-US" altLang="en-US" i="1" dirty="0"/>
              <a:t>  ≤ h-1</a:t>
            </a:r>
          </a:p>
          <a:p>
            <a:pPr lvl="2">
              <a:buFont typeface="Times" charset="0"/>
              <a:buChar char="•"/>
            </a:pPr>
            <a:r>
              <a:rPr lang="en-US" altLang="en-US" i="1" dirty="0"/>
              <a:t>i.e. balanced</a:t>
            </a:r>
          </a:p>
          <a:p>
            <a:pPr lvl="1">
              <a:buFont typeface="Times" charset="0"/>
              <a:buChar char="•"/>
            </a:pPr>
            <a:r>
              <a:rPr lang="en-US" altLang="en-US" dirty="0"/>
              <a:t>Nodes at level </a:t>
            </a:r>
            <a:r>
              <a:rPr lang="en-US" altLang="en-US" b="1" i="1" dirty="0"/>
              <a:t>h</a:t>
            </a:r>
            <a:r>
              <a:rPr lang="en-US" altLang="en-US" dirty="0"/>
              <a:t> fill up left to right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975123" y="1806741"/>
            <a:ext cx="2667000" cy="2207657"/>
            <a:chOff x="1108076" y="3153745"/>
            <a:chExt cx="2667000" cy="2207657"/>
          </a:xfrm>
        </p:grpSpPr>
        <p:sp>
          <p:nvSpPr>
            <p:cNvPr id="20" name="Oval 6"/>
            <p:cNvSpPr>
              <a:spLocks noChangeArrowheads="1"/>
            </p:cNvSpPr>
            <p:nvPr/>
          </p:nvSpPr>
          <p:spPr bwMode="auto">
            <a:xfrm>
              <a:off x="2251076" y="3153745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</a:endParaRPr>
            </a:p>
          </p:txBody>
        </p:sp>
        <p:sp>
          <p:nvSpPr>
            <p:cNvPr id="21" name="Oval 7"/>
            <p:cNvSpPr>
              <a:spLocks noChangeArrowheads="1"/>
            </p:cNvSpPr>
            <p:nvPr/>
          </p:nvSpPr>
          <p:spPr bwMode="auto">
            <a:xfrm>
              <a:off x="3013076" y="3763345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  <a:sym typeface="Symbol" pitchFamily="18" charset="2"/>
              </a:endParaRPr>
            </a:p>
          </p:txBody>
        </p:sp>
        <p:sp>
          <p:nvSpPr>
            <p:cNvPr id="22" name="Oval 8"/>
            <p:cNvSpPr>
              <a:spLocks noChangeArrowheads="1"/>
            </p:cNvSpPr>
            <p:nvPr/>
          </p:nvSpPr>
          <p:spPr bwMode="auto">
            <a:xfrm>
              <a:off x="1489076" y="3763345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</a:endParaRPr>
            </a:p>
          </p:txBody>
        </p:sp>
        <p:sp>
          <p:nvSpPr>
            <p:cNvPr id="23" name="Rectangle 10"/>
            <p:cNvSpPr>
              <a:spLocks noChangeArrowheads="1"/>
            </p:cNvSpPr>
            <p:nvPr/>
          </p:nvSpPr>
          <p:spPr bwMode="auto">
            <a:xfrm>
              <a:off x="1108076" y="4372945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4" name="Rectangle 13"/>
            <p:cNvSpPr>
              <a:spLocks noChangeArrowheads="1"/>
            </p:cNvSpPr>
            <p:nvPr/>
          </p:nvSpPr>
          <p:spPr bwMode="auto">
            <a:xfrm>
              <a:off x="2632076" y="4372945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cxnSp>
          <p:nvCxnSpPr>
            <p:cNvPr id="25" name="AutoShape 15"/>
            <p:cNvCxnSpPr>
              <a:cxnSpLocks noChangeShapeType="1"/>
              <a:stCxn id="20" idx="3"/>
              <a:endCxn id="22" idx="7"/>
            </p:cNvCxnSpPr>
            <p:nvPr/>
          </p:nvCxnSpPr>
          <p:spPr bwMode="auto">
            <a:xfrm flipH="1">
              <a:off x="1814514" y="3488708"/>
              <a:ext cx="49212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16"/>
            <p:cNvCxnSpPr>
              <a:cxnSpLocks noChangeShapeType="1"/>
              <a:stCxn id="21" idx="1"/>
              <a:endCxn id="20" idx="5"/>
            </p:cNvCxnSpPr>
            <p:nvPr/>
          </p:nvCxnSpPr>
          <p:spPr bwMode="auto">
            <a:xfrm flipH="1" flipV="1">
              <a:off x="2576514" y="3488708"/>
              <a:ext cx="49212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AutoShape 17"/>
            <p:cNvCxnSpPr>
              <a:cxnSpLocks noChangeShapeType="1"/>
              <a:stCxn id="31" idx="0"/>
              <a:endCxn id="21" idx="5"/>
            </p:cNvCxnSpPr>
            <p:nvPr/>
          </p:nvCxnSpPr>
          <p:spPr bwMode="auto">
            <a:xfrm flipH="1" flipV="1">
              <a:off x="3338514" y="4088783"/>
              <a:ext cx="246062" cy="2841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AutoShape 18"/>
            <p:cNvCxnSpPr>
              <a:cxnSpLocks noChangeShapeType="1"/>
              <a:stCxn id="24" idx="0"/>
              <a:endCxn id="21" idx="3"/>
            </p:cNvCxnSpPr>
            <p:nvPr/>
          </p:nvCxnSpPr>
          <p:spPr bwMode="auto">
            <a:xfrm flipV="1">
              <a:off x="2822576" y="4098308"/>
              <a:ext cx="246063" cy="2651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21"/>
            <p:cNvCxnSpPr>
              <a:cxnSpLocks noChangeShapeType="1"/>
              <a:stCxn id="23" idx="0"/>
              <a:endCxn id="22" idx="3"/>
            </p:cNvCxnSpPr>
            <p:nvPr/>
          </p:nvCxnSpPr>
          <p:spPr bwMode="auto">
            <a:xfrm flipV="1">
              <a:off x="1298576" y="4098308"/>
              <a:ext cx="246063" cy="2651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22"/>
            <p:cNvCxnSpPr>
              <a:cxnSpLocks noChangeShapeType="1"/>
              <a:endCxn id="22" idx="5"/>
            </p:cNvCxnSpPr>
            <p:nvPr/>
          </p:nvCxnSpPr>
          <p:spPr bwMode="auto">
            <a:xfrm flipH="1" flipV="1">
              <a:off x="1814514" y="4098308"/>
              <a:ext cx="246062" cy="2651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" name="Rectangle 10"/>
            <p:cNvSpPr>
              <a:spLocks noChangeArrowheads="1"/>
            </p:cNvSpPr>
            <p:nvPr/>
          </p:nvSpPr>
          <p:spPr bwMode="auto">
            <a:xfrm>
              <a:off x="3394076" y="4372945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336145" y="4992070"/>
              <a:ext cx="2210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Is this tree complete ?</a:t>
              </a:r>
            </a:p>
          </p:txBody>
        </p:sp>
        <p:sp>
          <p:nvSpPr>
            <p:cNvPr id="33" name="TextBox 48"/>
            <p:cNvSpPr txBox="1">
              <a:spLocks noChangeArrowheads="1"/>
            </p:cNvSpPr>
            <p:nvPr/>
          </p:nvSpPr>
          <p:spPr bwMode="auto">
            <a:xfrm>
              <a:off x="1870076" y="4363420"/>
              <a:ext cx="457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400" b="1" dirty="0">
                  <a:latin typeface="Calibri" pitchFamily="34" charset="0"/>
                  <a:sym typeface="Symbol" pitchFamily="18" charset="2"/>
                </a:rPr>
                <a:t>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727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Some More Definitions</a:t>
            </a:r>
            <a:endParaRPr lang="en-US" altLang="en-US" dirty="0" smtClean="0"/>
          </a:p>
        </p:txBody>
      </p:sp>
      <p:sp>
        <p:nvSpPr>
          <p:cNvPr id="204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4876800" cy="4800600"/>
          </a:xfrm>
        </p:spPr>
        <p:txBody>
          <a:bodyPr>
            <a:normAutofit/>
          </a:bodyPr>
          <a:lstStyle/>
          <a:p>
            <a:pPr>
              <a:buFont typeface="Times" charset="0"/>
              <a:buChar char="•"/>
            </a:pP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A Complete Binary Tree </a:t>
            </a:r>
            <a:r>
              <a:rPr lang="en-US" altLang="en-US" dirty="0"/>
              <a:t>with height </a:t>
            </a:r>
            <a:r>
              <a:rPr lang="en-US" altLang="en-US" b="1" i="1" dirty="0"/>
              <a:t>h</a:t>
            </a:r>
            <a:r>
              <a:rPr lang="en-US" altLang="en-US" dirty="0"/>
              <a:t>, is a tree such that</a:t>
            </a:r>
          </a:p>
          <a:p>
            <a:pPr lvl="1">
              <a:buFont typeface="Times" charset="0"/>
              <a:buChar char="•"/>
            </a:pPr>
            <a:r>
              <a:rPr lang="en-US" altLang="en-US" dirty="0"/>
              <a:t>level </a:t>
            </a:r>
            <a:r>
              <a:rPr lang="en-US" altLang="en-US" i="1" dirty="0" err="1"/>
              <a:t>i</a:t>
            </a:r>
            <a:r>
              <a:rPr lang="en-US" altLang="en-US" dirty="0"/>
              <a:t> has 2</a:t>
            </a:r>
            <a:r>
              <a:rPr lang="en-US" altLang="en-US" b="1" i="1" baseline="30000" dirty="0"/>
              <a:t>i</a:t>
            </a:r>
            <a:r>
              <a:rPr lang="en-US" altLang="en-US" dirty="0"/>
              <a:t> nodes</a:t>
            </a:r>
            <a:r>
              <a:rPr lang="en-US" altLang="en-US" i="1" dirty="0"/>
              <a:t>, </a:t>
            </a:r>
            <a:br>
              <a:rPr lang="en-US" altLang="en-US" i="1" dirty="0"/>
            </a:br>
            <a:r>
              <a:rPr lang="en-US" altLang="en-US" i="1" dirty="0"/>
              <a:t>for 0 ≤  </a:t>
            </a:r>
            <a:r>
              <a:rPr lang="en-US" altLang="en-US" i="1" dirty="0" err="1"/>
              <a:t>i</a:t>
            </a:r>
            <a:r>
              <a:rPr lang="en-US" altLang="en-US" i="1" dirty="0"/>
              <a:t>  ≤ h-1</a:t>
            </a:r>
          </a:p>
          <a:p>
            <a:pPr lvl="2">
              <a:buFont typeface="Times" charset="0"/>
              <a:buChar char="•"/>
            </a:pPr>
            <a:r>
              <a:rPr lang="en-US" altLang="en-US" i="1" dirty="0"/>
              <a:t>i.e. balanced</a:t>
            </a:r>
          </a:p>
          <a:p>
            <a:pPr lvl="1">
              <a:buFont typeface="Times" charset="0"/>
              <a:buChar char="•"/>
            </a:pPr>
            <a:r>
              <a:rPr lang="en-US" altLang="en-US" dirty="0"/>
              <a:t>Nodes at level </a:t>
            </a:r>
            <a:r>
              <a:rPr lang="en-US" altLang="en-US" b="1" i="1" dirty="0"/>
              <a:t>h</a:t>
            </a:r>
            <a:r>
              <a:rPr lang="en-US" altLang="en-US" dirty="0"/>
              <a:t> fill up left to right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62709" y="4276299"/>
            <a:ext cx="2691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NO – tree is NOT complete</a:t>
            </a:r>
            <a:endParaRPr lang="en-US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grpSp>
        <p:nvGrpSpPr>
          <p:cNvPr id="37" name="Group 36"/>
          <p:cNvGrpSpPr/>
          <p:nvPr/>
        </p:nvGrpSpPr>
        <p:grpSpPr>
          <a:xfrm>
            <a:off x="5975123" y="1806741"/>
            <a:ext cx="2667000" cy="2207657"/>
            <a:chOff x="1108076" y="3153745"/>
            <a:chExt cx="2667000" cy="2207657"/>
          </a:xfrm>
        </p:grpSpPr>
        <p:sp>
          <p:nvSpPr>
            <p:cNvPr id="38" name="Oval 6"/>
            <p:cNvSpPr>
              <a:spLocks noChangeArrowheads="1"/>
            </p:cNvSpPr>
            <p:nvPr/>
          </p:nvSpPr>
          <p:spPr bwMode="auto">
            <a:xfrm>
              <a:off x="2251076" y="3153745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</a:endParaRPr>
            </a:p>
          </p:txBody>
        </p:sp>
        <p:sp>
          <p:nvSpPr>
            <p:cNvPr id="39" name="Oval 7"/>
            <p:cNvSpPr>
              <a:spLocks noChangeArrowheads="1"/>
            </p:cNvSpPr>
            <p:nvPr/>
          </p:nvSpPr>
          <p:spPr bwMode="auto">
            <a:xfrm>
              <a:off x="3013076" y="3763345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  <a:sym typeface="Symbol" pitchFamily="18" charset="2"/>
              </a:endParaRPr>
            </a:p>
          </p:txBody>
        </p:sp>
        <p:sp>
          <p:nvSpPr>
            <p:cNvPr id="40" name="Oval 8"/>
            <p:cNvSpPr>
              <a:spLocks noChangeArrowheads="1"/>
            </p:cNvSpPr>
            <p:nvPr/>
          </p:nvSpPr>
          <p:spPr bwMode="auto">
            <a:xfrm>
              <a:off x="1489076" y="3763345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</a:endParaRPr>
            </a:p>
          </p:txBody>
        </p:sp>
        <p:sp>
          <p:nvSpPr>
            <p:cNvPr id="41" name="Rectangle 10"/>
            <p:cNvSpPr>
              <a:spLocks noChangeArrowheads="1"/>
            </p:cNvSpPr>
            <p:nvPr/>
          </p:nvSpPr>
          <p:spPr bwMode="auto">
            <a:xfrm>
              <a:off x="1108076" y="4372945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42" name="Rectangle 13"/>
            <p:cNvSpPr>
              <a:spLocks noChangeArrowheads="1"/>
            </p:cNvSpPr>
            <p:nvPr/>
          </p:nvSpPr>
          <p:spPr bwMode="auto">
            <a:xfrm>
              <a:off x="2632076" y="4372945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cxnSp>
          <p:nvCxnSpPr>
            <p:cNvPr id="43" name="AutoShape 15"/>
            <p:cNvCxnSpPr>
              <a:cxnSpLocks noChangeShapeType="1"/>
              <a:stCxn id="38" idx="3"/>
              <a:endCxn id="40" idx="7"/>
            </p:cNvCxnSpPr>
            <p:nvPr/>
          </p:nvCxnSpPr>
          <p:spPr bwMode="auto">
            <a:xfrm flipH="1">
              <a:off x="1814514" y="3488708"/>
              <a:ext cx="49212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AutoShape 16"/>
            <p:cNvCxnSpPr>
              <a:cxnSpLocks noChangeShapeType="1"/>
              <a:stCxn id="39" idx="1"/>
              <a:endCxn id="38" idx="5"/>
            </p:cNvCxnSpPr>
            <p:nvPr/>
          </p:nvCxnSpPr>
          <p:spPr bwMode="auto">
            <a:xfrm flipH="1" flipV="1">
              <a:off x="2576514" y="3488708"/>
              <a:ext cx="49212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AutoShape 17"/>
            <p:cNvCxnSpPr>
              <a:cxnSpLocks noChangeShapeType="1"/>
              <a:stCxn id="49" idx="0"/>
              <a:endCxn id="39" idx="5"/>
            </p:cNvCxnSpPr>
            <p:nvPr/>
          </p:nvCxnSpPr>
          <p:spPr bwMode="auto">
            <a:xfrm flipH="1" flipV="1">
              <a:off x="3338514" y="4088783"/>
              <a:ext cx="246062" cy="2841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AutoShape 18"/>
            <p:cNvCxnSpPr>
              <a:cxnSpLocks noChangeShapeType="1"/>
              <a:stCxn id="42" idx="0"/>
              <a:endCxn id="39" idx="3"/>
            </p:cNvCxnSpPr>
            <p:nvPr/>
          </p:nvCxnSpPr>
          <p:spPr bwMode="auto">
            <a:xfrm flipV="1">
              <a:off x="2822576" y="4098308"/>
              <a:ext cx="246063" cy="2651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AutoShape 21"/>
            <p:cNvCxnSpPr>
              <a:cxnSpLocks noChangeShapeType="1"/>
              <a:stCxn id="41" idx="0"/>
              <a:endCxn id="40" idx="3"/>
            </p:cNvCxnSpPr>
            <p:nvPr/>
          </p:nvCxnSpPr>
          <p:spPr bwMode="auto">
            <a:xfrm flipV="1">
              <a:off x="1298576" y="4098308"/>
              <a:ext cx="246063" cy="2651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AutoShape 22"/>
            <p:cNvCxnSpPr>
              <a:cxnSpLocks noChangeShapeType="1"/>
              <a:endCxn id="40" idx="5"/>
            </p:cNvCxnSpPr>
            <p:nvPr/>
          </p:nvCxnSpPr>
          <p:spPr bwMode="auto">
            <a:xfrm flipH="1" flipV="1">
              <a:off x="1814514" y="4098308"/>
              <a:ext cx="246062" cy="2651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" name="Rectangle 10"/>
            <p:cNvSpPr>
              <a:spLocks noChangeArrowheads="1"/>
            </p:cNvSpPr>
            <p:nvPr/>
          </p:nvSpPr>
          <p:spPr bwMode="auto">
            <a:xfrm>
              <a:off x="3394076" y="4372945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336145" y="4992070"/>
              <a:ext cx="2210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Is this tree complete ?</a:t>
              </a:r>
            </a:p>
          </p:txBody>
        </p:sp>
        <p:sp>
          <p:nvSpPr>
            <p:cNvPr id="51" name="TextBox 48"/>
            <p:cNvSpPr txBox="1">
              <a:spLocks noChangeArrowheads="1"/>
            </p:cNvSpPr>
            <p:nvPr/>
          </p:nvSpPr>
          <p:spPr bwMode="auto">
            <a:xfrm>
              <a:off x="1870076" y="4363420"/>
              <a:ext cx="457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400" b="1" dirty="0">
                  <a:latin typeface="Calibri" pitchFamily="34" charset="0"/>
                  <a:sym typeface="Symbol" pitchFamily="18" charset="2"/>
                </a:rPr>
                <a:t></a:t>
              </a:r>
            </a:p>
          </p:txBody>
        </p:sp>
      </p:grpSp>
      <p:sp>
        <p:nvSpPr>
          <p:cNvPr id="53" name="Rounded Rectangle 52"/>
          <p:cNvSpPr/>
          <p:nvPr/>
        </p:nvSpPr>
        <p:spPr>
          <a:xfrm>
            <a:off x="5979713" y="4259239"/>
            <a:ext cx="2644811" cy="4572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57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Binary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799"/>
          </a:xfrm>
        </p:spPr>
        <p:txBody>
          <a:bodyPr/>
          <a:lstStyle/>
          <a:p>
            <a:r>
              <a:rPr lang="en-US" dirty="0" smtClean="0"/>
              <a:t>Are the two trees below the same?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Why or why not?</a:t>
            </a:r>
            <a:endParaRPr lang="en-US" dirty="0"/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900238" y="2512219"/>
            <a:ext cx="4351337" cy="1528762"/>
            <a:chOff x="1197" y="1341"/>
            <a:chExt cx="2741" cy="963"/>
          </a:xfrm>
        </p:grpSpPr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1197" y="1341"/>
              <a:ext cx="915" cy="963"/>
              <a:chOff x="864" y="1341"/>
              <a:chExt cx="915" cy="963"/>
            </a:xfrm>
          </p:grpSpPr>
          <p:sp>
            <p:nvSpPr>
              <p:cNvPr id="10" name="AutoShape 5"/>
              <p:cNvSpPr>
                <a:spLocks noChangeArrowheads="1"/>
              </p:cNvSpPr>
              <p:nvPr/>
            </p:nvSpPr>
            <p:spPr bwMode="auto">
              <a:xfrm>
                <a:off x="1249" y="1341"/>
                <a:ext cx="530" cy="288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 dirty="0">
                    <a:latin typeface="Trebuchet MS" pitchFamily="34" charset="0"/>
                  </a:rPr>
                  <a:t>A</a:t>
                </a:r>
              </a:p>
            </p:txBody>
          </p:sp>
          <p:sp>
            <p:nvSpPr>
              <p:cNvPr id="11" name="AutoShape 7"/>
              <p:cNvSpPr>
                <a:spLocks noChangeArrowheads="1"/>
              </p:cNvSpPr>
              <p:nvPr/>
            </p:nvSpPr>
            <p:spPr bwMode="auto">
              <a:xfrm>
                <a:off x="864" y="2016"/>
                <a:ext cx="530" cy="288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latin typeface="Trebuchet MS" pitchFamily="34" charset="0"/>
                  </a:rPr>
                  <a:t>B</a:t>
                </a:r>
              </a:p>
            </p:txBody>
          </p:sp>
          <p:cxnSp>
            <p:nvCxnSpPr>
              <p:cNvPr id="12" name="AutoShape 10"/>
              <p:cNvCxnSpPr>
                <a:cxnSpLocks noChangeShapeType="1"/>
                <a:stCxn id="11" idx="0"/>
                <a:endCxn id="10" idx="2"/>
              </p:cNvCxnSpPr>
              <p:nvPr/>
            </p:nvCxnSpPr>
            <p:spPr bwMode="auto">
              <a:xfrm flipV="1">
                <a:off x="1129" y="1629"/>
                <a:ext cx="385" cy="38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3022" y="1344"/>
              <a:ext cx="916" cy="960"/>
              <a:chOff x="3022" y="1344"/>
              <a:chExt cx="916" cy="960"/>
            </a:xfrm>
          </p:grpSpPr>
          <p:sp>
            <p:nvSpPr>
              <p:cNvPr id="7" name="AutoShape 6"/>
              <p:cNvSpPr>
                <a:spLocks noChangeArrowheads="1"/>
              </p:cNvSpPr>
              <p:nvPr/>
            </p:nvSpPr>
            <p:spPr bwMode="auto">
              <a:xfrm>
                <a:off x="3022" y="1344"/>
                <a:ext cx="530" cy="288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latin typeface="Trebuchet MS" pitchFamily="34" charset="0"/>
                  </a:rPr>
                  <a:t>A</a:t>
                </a:r>
              </a:p>
            </p:txBody>
          </p:sp>
          <p:sp>
            <p:nvSpPr>
              <p:cNvPr id="8" name="AutoShape 8"/>
              <p:cNvSpPr>
                <a:spLocks noChangeArrowheads="1"/>
              </p:cNvSpPr>
              <p:nvPr/>
            </p:nvSpPr>
            <p:spPr bwMode="auto">
              <a:xfrm>
                <a:off x="3408" y="2016"/>
                <a:ext cx="530" cy="288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latin typeface="Trebuchet MS" pitchFamily="34" charset="0"/>
                  </a:rPr>
                  <a:t>B</a:t>
                </a:r>
              </a:p>
            </p:txBody>
          </p:sp>
          <p:cxnSp>
            <p:nvCxnSpPr>
              <p:cNvPr id="9" name="AutoShape 11"/>
              <p:cNvCxnSpPr>
                <a:cxnSpLocks noChangeShapeType="1"/>
                <a:stCxn id="7" idx="2"/>
                <a:endCxn id="8" idx="0"/>
              </p:cNvCxnSpPr>
              <p:nvPr/>
            </p:nvCxnSpPr>
            <p:spPr bwMode="auto">
              <a:xfrm>
                <a:off x="3287" y="1632"/>
                <a:ext cx="38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112738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Sorted binary trees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1"/>
            <a:ext cx="8229600" cy="1828800"/>
          </a:xfrm>
        </p:spPr>
        <p:txBody>
          <a:bodyPr>
            <a:normAutofit fontScale="62500" lnSpcReduction="20000"/>
          </a:bodyPr>
          <a:lstStyle/>
          <a:p>
            <a:pPr eaLnBrk="1" hangingPunct="1"/>
            <a:r>
              <a:rPr lang="en-US" altLang="en-US" dirty="0" smtClean="0"/>
              <a:t>A </a:t>
            </a:r>
            <a:r>
              <a:rPr lang="en-US" altLang="en-US" b="1" dirty="0" smtClean="0">
                <a:solidFill>
                  <a:schemeClr val="accent6">
                    <a:lumMod val="75000"/>
                  </a:schemeClr>
                </a:solidFill>
              </a:rPr>
              <a:t>binary tree is sorted</a:t>
            </a:r>
            <a:r>
              <a:rPr lang="en-US" altLang="en-US" dirty="0" smtClean="0"/>
              <a:t> if every node in the tree is larger than (or equal to) its left descendants, and smaller than (or equal to) its right descendants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Equal nodes can go either on the left or the right (but it has to be consistent)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640273" y="2860912"/>
            <a:ext cx="3200400" cy="2819400"/>
            <a:chOff x="1488" y="2448"/>
            <a:chExt cx="2016" cy="1776"/>
          </a:xfrm>
        </p:grpSpPr>
        <p:sp>
          <p:nvSpPr>
            <p:cNvPr id="11270" name="AutoShape 4"/>
            <p:cNvSpPr>
              <a:spLocks noChangeArrowheads="1"/>
            </p:cNvSpPr>
            <p:nvPr/>
          </p:nvSpPr>
          <p:spPr bwMode="auto">
            <a:xfrm>
              <a:off x="2304" y="2448"/>
              <a:ext cx="432" cy="24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Trebuchet MS" pitchFamily="34" charset="0"/>
                </a:rPr>
                <a:t>10</a:t>
              </a:r>
            </a:p>
          </p:txBody>
        </p:sp>
        <p:sp>
          <p:nvSpPr>
            <p:cNvPr id="11271" name="AutoShape 5"/>
            <p:cNvSpPr>
              <a:spLocks noChangeArrowheads="1"/>
            </p:cNvSpPr>
            <p:nvPr/>
          </p:nvSpPr>
          <p:spPr bwMode="auto">
            <a:xfrm>
              <a:off x="1872" y="2976"/>
              <a:ext cx="432" cy="24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Trebuchet MS" pitchFamily="34" charset="0"/>
                </a:rPr>
                <a:t>8</a:t>
              </a:r>
            </a:p>
          </p:txBody>
        </p:sp>
        <p:sp>
          <p:nvSpPr>
            <p:cNvPr id="11272" name="AutoShape 6"/>
            <p:cNvSpPr>
              <a:spLocks noChangeArrowheads="1"/>
            </p:cNvSpPr>
            <p:nvPr/>
          </p:nvSpPr>
          <p:spPr bwMode="auto">
            <a:xfrm>
              <a:off x="2736" y="2976"/>
              <a:ext cx="432" cy="24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Trebuchet MS" pitchFamily="34" charset="0"/>
                </a:rPr>
                <a:t>15</a:t>
              </a:r>
            </a:p>
          </p:txBody>
        </p:sp>
        <p:sp>
          <p:nvSpPr>
            <p:cNvPr id="11273" name="AutoShape 7"/>
            <p:cNvSpPr>
              <a:spLocks noChangeArrowheads="1"/>
            </p:cNvSpPr>
            <p:nvPr/>
          </p:nvSpPr>
          <p:spPr bwMode="auto">
            <a:xfrm>
              <a:off x="1488" y="3456"/>
              <a:ext cx="432" cy="24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Trebuchet MS" pitchFamily="34" charset="0"/>
                </a:rPr>
                <a:t>4</a:t>
              </a:r>
            </a:p>
          </p:txBody>
        </p:sp>
        <p:sp>
          <p:nvSpPr>
            <p:cNvPr id="11274" name="AutoShape 8"/>
            <p:cNvSpPr>
              <a:spLocks noChangeArrowheads="1"/>
            </p:cNvSpPr>
            <p:nvPr/>
          </p:nvSpPr>
          <p:spPr bwMode="auto">
            <a:xfrm>
              <a:off x="2256" y="3456"/>
              <a:ext cx="432" cy="24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Trebuchet MS" pitchFamily="34" charset="0"/>
                </a:rPr>
                <a:t>12</a:t>
              </a:r>
            </a:p>
          </p:txBody>
        </p:sp>
        <p:sp>
          <p:nvSpPr>
            <p:cNvPr id="11275" name="AutoShape 9"/>
            <p:cNvSpPr>
              <a:spLocks noChangeArrowheads="1"/>
            </p:cNvSpPr>
            <p:nvPr/>
          </p:nvSpPr>
          <p:spPr bwMode="auto">
            <a:xfrm>
              <a:off x="3072" y="3456"/>
              <a:ext cx="432" cy="24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Trebuchet MS" pitchFamily="34" charset="0"/>
                </a:rPr>
                <a:t>20</a:t>
              </a:r>
            </a:p>
          </p:txBody>
        </p:sp>
        <p:sp>
          <p:nvSpPr>
            <p:cNvPr id="11276" name="AutoShape 10"/>
            <p:cNvSpPr>
              <a:spLocks noChangeArrowheads="1"/>
            </p:cNvSpPr>
            <p:nvPr/>
          </p:nvSpPr>
          <p:spPr bwMode="auto">
            <a:xfrm>
              <a:off x="2496" y="3984"/>
              <a:ext cx="432" cy="24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Trebuchet MS" pitchFamily="34" charset="0"/>
                </a:rPr>
                <a:t>17</a:t>
              </a:r>
            </a:p>
          </p:txBody>
        </p:sp>
        <p:cxnSp>
          <p:nvCxnSpPr>
            <p:cNvPr id="11277" name="AutoShape 11"/>
            <p:cNvCxnSpPr>
              <a:cxnSpLocks noChangeShapeType="1"/>
              <a:stCxn id="11270" idx="2"/>
              <a:endCxn id="11271" idx="0"/>
            </p:cNvCxnSpPr>
            <p:nvPr/>
          </p:nvCxnSpPr>
          <p:spPr bwMode="auto">
            <a:xfrm flipH="1">
              <a:off x="2088" y="2688"/>
              <a:ext cx="432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78" name="AutoShape 12"/>
            <p:cNvCxnSpPr>
              <a:cxnSpLocks noChangeShapeType="1"/>
              <a:stCxn id="11271" idx="2"/>
              <a:endCxn id="11273" idx="0"/>
            </p:cNvCxnSpPr>
            <p:nvPr/>
          </p:nvCxnSpPr>
          <p:spPr bwMode="auto">
            <a:xfrm flipH="1">
              <a:off x="1704" y="3216"/>
              <a:ext cx="384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79" name="AutoShape 15"/>
            <p:cNvCxnSpPr>
              <a:cxnSpLocks noChangeShapeType="1"/>
              <a:stCxn id="11272" idx="0"/>
              <a:endCxn id="11270" idx="2"/>
            </p:cNvCxnSpPr>
            <p:nvPr/>
          </p:nvCxnSpPr>
          <p:spPr bwMode="auto">
            <a:xfrm flipH="1" flipV="1">
              <a:off x="2520" y="2688"/>
              <a:ext cx="432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0" name="AutoShape 16"/>
            <p:cNvCxnSpPr>
              <a:cxnSpLocks noChangeShapeType="1"/>
              <a:stCxn id="11274" idx="0"/>
              <a:endCxn id="11272" idx="2"/>
            </p:cNvCxnSpPr>
            <p:nvPr/>
          </p:nvCxnSpPr>
          <p:spPr bwMode="auto">
            <a:xfrm flipV="1">
              <a:off x="2472" y="3216"/>
              <a:ext cx="480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1" name="AutoShape 17"/>
            <p:cNvCxnSpPr>
              <a:cxnSpLocks noChangeShapeType="1"/>
              <a:stCxn id="11275" idx="0"/>
              <a:endCxn id="11272" idx="2"/>
            </p:cNvCxnSpPr>
            <p:nvPr/>
          </p:nvCxnSpPr>
          <p:spPr bwMode="auto">
            <a:xfrm flipH="1" flipV="1">
              <a:off x="2952" y="3216"/>
              <a:ext cx="336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2" name="AutoShape 18"/>
            <p:cNvCxnSpPr>
              <a:cxnSpLocks noChangeShapeType="1"/>
              <a:stCxn id="11275" idx="2"/>
              <a:endCxn id="11276" idx="0"/>
            </p:cNvCxnSpPr>
            <p:nvPr/>
          </p:nvCxnSpPr>
          <p:spPr bwMode="auto">
            <a:xfrm flipH="1">
              <a:off x="2712" y="3696"/>
              <a:ext cx="576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65730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74638"/>
            <a:ext cx="7239000" cy="715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Binary Search in a sorted array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50144"/>
            <a:ext cx="8574088" cy="623888"/>
          </a:xfrm>
        </p:spPr>
        <p:txBody>
          <a:bodyPr/>
          <a:lstStyle/>
          <a:p>
            <a:pPr eaLnBrk="1" hangingPunct="1"/>
            <a:r>
              <a:rPr lang="en-US" altLang="en-US" smtClean="0"/>
              <a:t>Look at array location </a:t>
            </a:r>
            <a:r>
              <a:rPr lang="en-US" altLang="en-US" sz="2400" smtClean="0">
                <a:solidFill>
                  <a:schemeClr val="accent2"/>
                </a:solidFill>
                <a:latin typeface="Consolas" pitchFamily="49" charset="0"/>
              </a:rPr>
              <a:t>(lo + hi)/2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838200" y="4960144"/>
            <a:ext cx="4343400" cy="838200"/>
            <a:chOff x="816" y="3168"/>
            <a:chExt cx="2736" cy="528"/>
          </a:xfrm>
        </p:grpSpPr>
        <p:sp>
          <p:nvSpPr>
            <p:cNvPr id="12329" name="AutoShape 4"/>
            <p:cNvSpPr>
              <a:spLocks noChangeArrowheads="1"/>
            </p:cNvSpPr>
            <p:nvPr/>
          </p:nvSpPr>
          <p:spPr bwMode="auto">
            <a:xfrm>
              <a:off x="864" y="3408"/>
              <a:ext cx="384" cy="288"/>
            </a:xfrm>
            <a:prstGeom prst="flowChartProcess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Consolas" pitchFamily="49" charset="0"/>
                </a:rPr>
                <a:t>2</a:t>
              </a:r>
            </a:p>
          </p:txBody>
        </p:sp>
        <p:sp>
          <p:nvSpPr>
            <p:cNvPr id="12330" name="AutoShape 5"/>
            <p:cNvSpPr>
              <a:spLocks noChangeArrowheads="1"/>
            </p:cNvSpPr>
            <p:nvPr/>
          </p:nvSpPr>
          <p:spPr bwMode="auto">
            <a:xfrm>
              <a:off x="1248" y="3408"/>
              <a:ext cx="384" cy="288"/>
            </a:xfrm>
            <a:prstGeom prst="flowChartProcess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Consolas" pitchFamily="49" charset="0"/>
                </a:rPr>
                <a:t>3</a:t>
              </a:r>
            </a:p>
          </p:txBody>
        </p:sp>
        <p:sp>
          <p:nvSpPr>
            <p:cNvPr id="12331" name="AutoShape 6"/>
            <p:cNvSpPr>
              <a:spLocks noChangeArrowheads="1"/>
            </p:cNvSpPr>
            <p:nvPr/>
          </p:nvSpPr>
          <p:spPr bwMode="auto">
            <a:xfrm>
              <a:off x="1632" y="3408"/>
              <a:ext cx="384" cy="288"/>
            </a:xfrm>
            <a:prstGeom prst="flowChartProcess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Consolas" pitchFamily="49" charset="0"/>
                </a:rPr>
                <a:t>5</a:t>
              </a:r>
            </a:p>
          </p:txBody>
        </p:sp>
        <p:sp>
          <p:nvSpPr>
            <p:cNvPr id="12332" name="AutoShape 7"/>
            <p:cNvSpPr>
              <a:spLocks noChangeArrowheads="1"/>
            </p:cNvSpPr>
            <p:nvPr/>
          </p:nvSpPr>
          <p:spPr bwMode="auto">
            <a:xfrm>
              <a:off x="2016" y="3408"/>
              <a:ext cx="384" cy="288"/>
            </a:xfrm>
            <a:prstGeom prst="flowChartProcess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Consolas" pitchFamily="49" charset="0"/>
                </a:rPr>
                <a:t>7</a:t>
              </a:r>
            </a:p>
          </p:txBody>
        </p:sp>
        <p:sp>
          <p:nvSpPr>
            <p:cNvPr id="12333" name="AutoShape 8"/>
            <p:cNvSpPr>
              <a:spLocks noChangeArrowheads="1"/>
            </p:cNvSpPr>
            <p:nvPr/>
          </p:nvSpPr>
          <p:spPr bwMode="auto">
            <a:xfrm>
              <a:off x="2400" y="3408"/>
              <a:ext cx="384" cy="288"/>
            </a:xfrm>
            <a:prstGeom prst="flowChartProcess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Consolas" pitchFamily="49" charset="0"/>
                </a:rPr>
                <a:t>11</a:t>
              </a:r>
            </a:p>
          </p:txBody>
        </p:sp>
        <p:sp>
          <p:nvSpPr>
            <p:cNvPr id="12334" name="AutoShape 9"/>
            <p:cNvSpPr>
              <a:spLocks noChangeArrowheads="1"/>
            </p:cNvSpPr>
            <p:nvPr/>
          </p:nvSpPr>
          <p:spPr bwMode="auto">
            <a:xfrm>
              <a:off x="2784" y="3408"/>
              <a:ext cx="384" cy="288"/>
            </a:xfrm>
            <a:prstGeom prst="flowChartProcess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Consolas" pitchFamily="49" charset="0"/>
                </a:rPr>
                <a:t>13</a:t>
              </a:r>
            </a:p>
          </p:txBody>
        </p:sp>
        <p:sp>
          <p:nvSpPr>
            <p:cNvPr id="12335" name="AutoShape 10"/>
            <p:cNvSpPr>
              <a:spLocks noChangeArrowheads="1"/>
            </p:cNvSpPr>
            <p:nvPr/>
          </p:nvSpPr>
          <p:spPr bwMode="auto">
            <a:xfrm>
              <a:off x="3168" y="3408"/>
              <a:ext cx="384" cy="288"/>
            </a:xfrm>
            <a:prstGeom prst="flowChartProcess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Consolas" pitchFamily="49" charset="0"/>
                </a:rPr>
                <a:t>17</a:t>
              </a:r>
            </a:p>
          </p:txBody>
        </p:sp>
        <p:sp>
          <p:nvSpPr>
            <p:cNvPr id="12336" name="Text Box 11"/>
            <p:cNvSpPr txBox="1">
              <a:spLocks noChangeArrowheads="1"/>
            </p:cNvSpPr>
            <p:nvPr/>
          </p:nvSpPr>
          <p:spPr bwMode="auto">
            <a:xfrm>
              <a:off x="816" y="3168"/>
              <a:ext cx="273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Consolas" pitchFamily="49" charset="0"/>
                </a:rPr>
                <a:t> </a:t>
              </a:r>
              <a:r>
                <a:rPr lang="en-US" altLang="en-US" sz="1800">
                  <a:latin typeface="Consolas" pitchFamily="49" charset="0"/>
                </a:rPr>
                <a:t>  0   1    2   3    4    5    6</a:t>
              </a:r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1447800" y="2064544"/>
            <a:ext cx="2286000" cy="2819400"/>
            <a:chOff x="912" y="1440"/>
            <a:chExt cx="1440" cy="1776"/>
          </a:xfrm>
        </p:grpSpPr>
        <p:sp>
          <p:nvSpPr>
            <p:cNvPr id="12327" name="Text Box 12"/>
            <p:cNvSpPr txBox="1">
              <a:spLocks noChangeArrowheads="1"/>
            </p:cNvSpPr>
            <p:nvPr/>
          </p:nvSpPr>
          <p:spPr bwMode="auto">
            <a:xfrm>
              <a:off x="912" y="1440"/>
              <a:ext cx="144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/>
                <a:t>Searching for 5:</a:t>
              </a:r>
              <a:br>
                <a:rPr lang="en-US" altLang="en-US" sz="2400"/>
              </a:br>
              <a:r>
                <a:rPr lang="en-US" altLang="en-US" sz="2000">
                  <a:solidFill>
                    <a:schemeClr val="accent2"/>
                  </a:solidFill>
                  <a:latin typeface="Consolas" pitchFamily="49" charset="0"/>
                </a:rPr>
                <a:t>(0+6)/2 = 3</a:t>
              </a:r>
            </a:p>
          </p:txBody>
        </p:sp>
        <p:sp>
          <p:nvSpPr>
            <p:cNvPr id="12328" name="Line 14"/>
            <p:cNvSpPr>
              <a:spLocks noChangeShapeType="1"/>
            </p:cNvSpPr>
            <p:nvPr/>
          </p:nvSpPr>
          <p:spPr bwMode="auto">
            <a:xfrm>
              <a:off x="1920" y="1920"/>
              <a:ext cx="0" cy="129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609600" y="3055144"/>
            <a:ext cx="2338388" cy="1898650"/>
            <a:chOff x="384" y="2064"/>
            <a:chExt cx="1473" cy="1196"/>
          </a:xfrm>
        </p:grpSpPr>
        <p:sp>
          <p:nvSpPr>
            <p:cNvPr id="12325" name="Text Box 16"/>
            <p:cNvSpPr txBox="1">
              <a:spLocks noChangeArrowheads="1"/>
            </p:cNvSpPr>
            <p:nvPr/>
          </p:nvSpPr>
          <p:spPr bwMode="auto">
            <a:xfrm>
              <a:off x="384" y="2064"/>
              <a:ext cx="134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chemeClr val="accent2"/>
                  </a:solidFill>
                  <a:latin typeface="Consolas" pitchFamily="49" charset="0"/>
                </a:rPr>
                <a:t>hi = 2;</a:t>
              </a:r>
              <a:br>
                <a:rPr lang="en-US" altLang="en-US" sz="2000">
                  <a:solidFill>
                    <a:schemeClr val="accent2"/>
                  </a:solidFill>
                  <a:latin typeface="Consolas" pitchFamily="49" charset="0"/>
                </a:rPr>
              </a:br>
              <a:r>
                <a:rPr lang="en-US" altLang="en-US" sz="2000">
                  <a:solidFill>
                    <a:schemeClr val="accent2"/>
                  </a:solidFill>
                  <a:latin typeface="Consolas" pitchFamily="49" charset="0"/>
                </a:rPr>
                <a:t>(0 + 2)/2 = 1</a:t>
              </a:r>
            </a:p>
          </p:txBody>
        </p:sp>
        <p:sp>
          <p:nvSpPr>
            <p:cNvPr id="12326" name="Freeform 17"/>
            <p:cNvSpPr>
              <a:spLocks/>
            </p:cNvSpPr>
            <p:nvPr/>
          </p:nvSpPr>
          <p:spPr bwMode="auto">
            <a:xfrm>
              <a:off x="1184" y="2470"/>
              <a:ext cx="673" cy="790"/>
            </a:xfrm>
            <a:custGeom>
              <a:avLst/>
              <a:gdLst>
                <a:gd name="T0" fmla="*/ 673 w 673"/>
                <a:gd name="T1" fmla="*/ 765 h 790"/>
                <a:gd name="T2" fmla="*/ 642 w 673"/>
                <a:gd name="T3" fmla="*/ 435 h 790"/>
                <a:gd name="T4" fmla="*/ 495 w 673"/>
                <a:gd name="T5" fmla="*/ 67 h 790"/>
                <a:gd name="T6" fmla="*/ 219 w 673"/>
                <a:gd name="T7" fmla="*/ 30 h 790"/>
                <a:gd name="T8" fmla="*/ 72 w 673"/>
                <a:gd name="T9" fmla="*/ 208 h 790"/>
                <a:gd name="T10" fmla="*/ 11 w 673"/>
                <a:gd name="T11" fmla="*/ 520 h 790"/>
                <a:gd name="T12" fmla="*/ 5 w 673"/>
                <a:gd name="T13" fmla="*/ 790 h 7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3"/>
                <a:gd name="T22" fmla="*/ 0 h 790"/>
                <a:gd name="T23" fmla="*/ 673 w 673"/>
                <a:gd name="T24" fmla="*/ 790 h 7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3" h="790">
                  <a:moveTo>
                    <a:pt x="673" y="765"/>
                  </a:moveTo>
                  <a:cubicBezTo>
                    <a:pt x="667" y="711"/>
                    <a:pt x="672" y="551"/>
                    <a:pt x="642" y="435"/>
                  </a:cubicBezTo>
                  <a:cubicBezTo>
                    <a:pt x="612" y="319"/>
                    <a:pt x="565" y="134"/>
                    <a:pt x="495" y="67"/>
                  </a:cubicBezTo>
                  <a:cubicBezTo>
                    <a:pt x="425" y="0"/>
                    <a:pt x="290" y="6"/>
                    <a:pt x="219" y="30"/>
                  </a:cubicBezTo>
                  <a:cubicBezTo>
                    <a:pt x="148" y="54"/>
                    <a:pt x="107" y="126"/>
                    <a:pt x="72" y="208"/>
                  </a:cubicBezTo>
                  <a:cubicBezTo>
                    <a:pt x="37" y="290"/>
                    <a:pt x="22" y="423"/>
                    <a:pt x="11" y="520"/>
                  </a:cubicBezTo>
                  <a:cubicBezTo>
                    <a:pt x="0" y="617"/>
                    <a:pt x="6" y="734"/>
                    <a:pt x="5" y="790"/>
                  </a:cubicBez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1981200" y="3359944"/>
            <a:ext cx="2895600" cy="1600200"/>
            <a:chOff x="1248" y="2256"/>
            <a:chExt cx="1824" cy="1008"/>
          </a:xfrm>
        </p:grpSpPr>
        <p:sp>
          <p:nvSpPr>
            <p:cNvPr id="12322" name="Text Box 18"/>
            <p:cNvSpPr txBox="1">
              <a:spLocks noChangeArrowheads="1"/>
            </p:cNvSpPr>
            <p:nvPr/>
          </p:nvSpPr>
          <p:spPr bwMode="auto">
            <a:xfrm>
              <a:off x="2064" y="2256"/>
              <a:ext cx="100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chemeClr val="accent2"/>
                  </a:solidFill>
                  <a:latin typeface="Consolas" pitchFamily="49" charset="0"/>
                </a:rPr>
                <a:t>lo = 2;</a:t>
              </a:r>
              <a:br>
                <a:rPr lang="en-US" altLang="en-US" sz="2000">
                  <a:solidFill>
                    <a:schemeClr val="accent2"/>
                  </a:solidFill>
                  <a:latin typeface="Consolas" pitchFamily="49" charset="0"/>
                </a:rPr>
              </a:br>
              <a:r>
                <a:rPr lang="en-US" altLang="en-US" sz="2000">
                  <a:solidFill>
                    <a:schemeClr val="accent2"/>
                  </a:solidFill>
                  <a:latin typeface="Consolas" pitchFamily="49" charset="0"/>
                </a:rPr>
                <a:t>(2+2)/2=2</a:t>
              </a:r>
            </a:p>
          </p:txBody>
        </p:sp>
        <p:sp>
          <p:nvSpPr>
            <p:cNvPr id="12323" name="Freeform 19"/>
            <p:cNvSpPr>
              <a:spLocks/>
            </p:cNvSpPr>
            <p:nvPr/>
          </p:nvSpPr>
          <p:spPr bwMode="auto">
            <a:xfrm>
              <a:off x="1248" y="2920"/>
              <a:ext cx="304" cy="344"/>
            </a:xfrm>
            <a:custGeom>
              <a:avLst/>
              <a:gdLst>
                <a:gd name="T0" fmla="*/ 0 w 304"/>
                <a:gd name="T1" fmla="*/ 344 h 344"/>
                <a:gd name="T2" fmla="*/ 48 w 304"/>
                <a:gd name="T3" fmla="*/ 104 h 344"/>
                <a:gd name="T4" fmla="*/ 192 w 304"/>
                <a:gd name="T5" fmla="*/ 8 h 344"/>
                <a:gd name="T6" fmla="*/ 288 w 304"/>
                <a:gd name="T7" fmla="*/ 152 h 344"/>
                <a:gd name="T8" fmla="*/ 288 w 304"/>
                <a:gd name="T9" fmla="*/ 344 h 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44"/>
                <a:gd name="T17" fmla="*/ 304 w 304"/>
                <a:gd name="T18" fmla="*/ 344 h 3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44">
                  <a:moveTo>
                    <a:pt x="0" y="344"/>
                  </a:moveTo>
                  <a:cubicBezTo>
                    <a:pt x="8" y="252"/>
                    <a:pt x="16" y="160"/>
                    <a:pt x="48" y="104"/>
                  </a:cubicBezTo>
                  <a:cubicBezTo>
                    <a:pt x="80" y="48"/>
                    <a:pt x="152" y="0"/>
                    <a:pt x="192" y="8"/>
                  </a:cubicBezTo>
                  <a:cubicBezTo>
                    <a:pt x="232" y="16"/>
                    <a:pt x="272" y="96"/>
                    <a:pt x="288" y="152"/>
                  </a:cubicBezTo>
                  <a:cubicBezTo>
                    <a:pt x="304" y="208"/>
                    <a:pt x="296" y="276"/>
                    <a:pt x="288" y="344"/>
                  </a:cubicBez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24" name="Line 20"/>
            <p:cNvSpPr>
              <a:spLocks noChangeShapeType="1"/>
            </p:cNvSpPr>
            <p:nvPr/>
          </p:nvSpPr>
          <p:spPr bwMode="auto">
            <a:xfrm flipV="1">
              <a:off x="1536" y="2688"/>
              <a:ext cx="912" cy="28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5867400" y="3831432"/>
            <a:ext cx="2819400" cy="2043112"/>
            <a:chOff x="3696" y="2553"/>
            <a:chExt cx="1776" cy="1287"/>
          </a:xfrm>
        </p:grpSpPr>
        <p:sp>
          <p:nvSpPr>
            <p:cNvPr id="12309" name="Text Box 23"/>
            <p:cNvSpPr txBox="1">
              <a:spLocks noChangeArrowheads="1"/>
            </p:cNvSpPr>
            <p:nvPr/>
          </p:nvSpPr>
          <p:spPr bwMode="auto">
            <a:xfrm>
              <a:off x="4368" y="2553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Consolas" pitchFamily="49" charset="0"/>
                </a:rPr>
                <a:t>7</a:t>
              </a:r>
            </a:p>
          </p:txBody>
        </p:sp>
        <p:sp>
          <p:nvSpPr>
            <p:cNvPr id="12310" name="Text Box 24"/>
            <p:cNvSpPr txBox="1">
              <a:spLocks noChangeArrowheads="1"/>
            </p:cNvSpPr>
            <p:nvPr/>
          </p:nvSpPr>
          <p:spPr bwMode="auto">
            <a:xfrm>
              <a:off x="3936" y="3024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Consolas" pitchFamily="49" charset="0"/>
                </a:rPr>
                <a:t>3</a:t>
              </a:r>
            </a:p>
          </p:txBody>
        </p:sp>
        <p:sp>
          <p:nvSpPr>
            <p:cNvPr id="12311" name="Text Box 25"/>
            <p:cNvSpPr txBox="1">
              <a:spLocks noChangeArrowheads="1"/>
            </p:cNvSpPr>
            <p:nvPr/>
          </p:nvSpPr>
          <p:spPr bwMode="auto">
            <a:xfrm>
              <a:off x="4752" y="3024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Consolas" pitchFamily="49" charset="0"/>
                </a:rPr>
                <a:t>13</a:t>
              </a:r>
            </a:p>
          </p:txBody>
        </p:sp>
        <p:sp>
          <p:nvSpPr>
            <p:cNvPr id="12312" name="Text Box 26"/>
            <p:cNvSpPr txBox="1">
              <a:spLocks noChangeArrowheads="1"/>
            </p:cNvSpPr>
            <p:nvPr/>
          </p:nvSpPr>
          <p:spPr bwMode="auto">
            <a:xfrm>
              <a:off x="3696" y="3504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Consolas" pitchFamily="49" charset="0"/>
                </a:rPr>
                <a:t>2</a:t>
              </a:r>
            </a:p>
          </p:txBody>
        </p:sp>
        <p:sp>
          <p:nvSpPr>
            <p:cNvPr id="12313" name="Text Box 27"/>
            <p:cNvSpPr txBox="1">
              <a:spLocks noChangeArrowheads="1"/>
            </p:cNvSpPr>
            <p:nvPr/>
          </p:nvSpPr>
          <p:spPr bwMode="auto">
            <a:xfrm>
              <a:off x="4176" y="3513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Consolas" pitchFamily="49" charset="0"/>
                </a:rPr>
                <a:t>5</a:t>
              </a:r>
            </a:p>
          </p:txBody>
        </p:sp>
        <p:sp>
          <p:nvSpPr>
            <p:cNvPr id="12314" name="Text Box 28"/>
            <p:cNvSpPr txBox="1">
              <a:spLocks noChangeArrowheads="1"/>
            </p:cNvSpPr>
            <p:nvPr/>
          </p:nvSpPr>
          <p:spPr bwMode="auto">
            <a:xfrm>
              <a:off x="4560" y="3504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Consolas" pitchFamily="49" charset="0"/>
                </a:rPr>
                <a:t>11</a:t>
              </a:r>
            </a:p>
          </p:txBody>
        </p:sp>
        <p:sp>
          <p:nvSpPr>
            <p:cNvPr id="12315" name="Text Box 29"/>
            <p:cNvSpPr txBox="1">
              <a:spLocks noChangeArrowheads="1"/>
            </p:cNvSpPr>
            <p:nvPr/>
          </p:nvSpPr>
          <p:spPr bwMode="auto">
            <a:xfrm>
              <a:off x="4992" y="3504"/>
              <a:ext cx="48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Consolas" pitchFamily="49" charset="0"/>
                </a:rPr>
                <a:t>17</a:t>
              </a:r>
            </a:p>
          </p:txBody>
        </p:sp>
        <p:sp>
          <p:nvSpPr>
            <p:cNvPr id="12316" name="Line 30"/>
            <p:cNvSpPr>
              <a:spLocks noChangeShapeType="1"/>
            </p:cNvSpPr>
            <p:nvPr/>
          </p:nvSpPr>
          <p:spPr bwMode="auto">
            <a:xfrm flipH="1">
              <a:off x="3840" y="3312"/>
              <a:ext cx="192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17" name="Line 31"/>
            <p:cNvSpPr>
              <a:spLocks noChangeShapeType="1"/>
            </p:cNvSpPr>
            <p:nvPr/>
          </p:nvSpPr>
          <p:spPr bwMode="auto">
            <a:xfrm>
              <a:off x="4032" y="3312"/>
              <a:ext cx="24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18" name="Line 32"/>
            <p:cNvSpPr>
              <a:spLocks noChangeShapeType="1"/>
            </p:cNvSpPr>
            <p:nvPr/>
          </p:nvSpPr>
          <p:spPr bwMode="auto">
            <a:xfrm flipH="1">
              <a:off x="4752" y="3312"/>
              <a:ext cx="192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19" name="Line 33"/>
            <p:cNvSpPr>
              <a:spLocks noChangeShapeType="1"/>
            </p:cNvSpPr>
            <p:nvPr/>
          </p:nvSpPr>
          <p:spPr bwMode="auto">
            <a:xfrm>
              <a:off x="4944" y="3312"/>
              <a:ext cx="24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20" name="Line 34"/>
            <p:cNvSpPr>
              <a:spLocks noChangeShapeType="1"/>
            </p:cNvSpPr>
            <p:nvPr/>
          </p:nvSpPr>
          <p:spPr bwMode="auto">
            <a:xfrm flipH="1">
              <a:off x="4176" y="2832"/>
              <a:ext cx="288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21" name="Line 35"/>
            <p:cNvSpPr>
              <a:spLocks noChangeShapeType="1"/>
            </p:cNvSpPr>
            <p:nvPr/>
          </p:nvSpPr>
          <p:spPr bwMode="auto">
            <a:xfrm>
              <a:off x="4464" y="2832"/>
              <a:ext cx="384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5562600" y="2445544"/>
            <a:ext cx="3200400" cy="3733800"/>
            <a:chOff x="3504" y="1680"/>
            <a:chExt cx="2016" cy="2352"/>
          </a:xfrm>
        </p:grpSpPr>
        <p:sp>
          <p:nvSpPr>
            <p:cNvPr id="12306" name="Text Box 38"/>
            <p:cNvSpPr txBox="1">
              <a:spLocks noChangeArrowheads="1"/>
            </p:cNvSpPr>
            <p:nvPr/>
          </p:nvSpPr>
          <p:spPr bwMode="auto">
            <a:xfrm>
              <a:off x="3600" y="1728"/>
              <a:ext cx="1920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3600">
                  <a:solidFill>
                    <a:schemeClr val="tx2"/>
                  </a:solidFill>
                </a:rPr>
                <a:t>Using a binary search tree</a:t>
              </a:r>
            </a:p>
          </p:txBody>
        </p:sp>
        <p:sp>
          <p:nvSpPr>
            <p:cNvPr id="12307" name="Line 39"/>
            <p:cNvSpPr>
              <a:spLocks noChangeShapeType="1"/>
            </p:cNvSpPr>
            <p:nvPr/>
          </p:nvSpPr>
          <p:spPr bwMode="auto">
            <a:xfrm>
              <a:off x="3504" y="1680"/>
              <a:ext cx="0" cy="2352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08" name="Line 40"/>
            <p:cNvSpPr>
              <a:spLocks noChangeShapeType="1"/>
            </p:cNvSpPr>
            <p:nvPr/>
          </p:nvSpPr>
          <p:spPr bwMode="auto">
            <a:xfrm>
              <a:off x="3504" y="1680"/>
              <a:ext cx="2016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3356" name="Oval 44"/>
          <p:cNvSpPr>
            <a:spLocks noChangeArrowheads="1"/>
          </p:cNvSpPr>
          <p:nvPr/>
        </p:nvSpPr>
        <p:spPr bwMode="auto">
          <a:xfrm>
            <a:off x="6915150" y="3872707"/>
            <a:ext cx="454025" cy="455612"/>
          </a:xfrm>
          <a:prstGeom prst="ellipse">
            <a:avLst/>
          </a:prstGeom>
          <a:noFill/>
          <a:ln w="317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" charset="0"/>
            </a:endParaRPr>
          </a:p>
        </p:txBody>
      </p:sp>
      <p:grpSp>
        <p:nvGrpSpPr>
          <p:cNvPr id="8" name="Group 49"/>
          <p:cNvGrpSpPr>
            <a:grpSpLocks/>
          </p:cNvGrpSpPr>
          <p:nvPr/>
        </p:nvGrpSpPr>
        <p:grpSpPr bwMode="auto">
          <a:xfrm>
            <a:off x="6248400" y="4274344"/>
            <a:ext cx="828675" cy="784225"/>
            <a:chOff x="3936" y="2832"/>
            <a:chExt cx="522" cy="494"/>
          </a:xfrm>
        </p:grpSpPr>
        <p:sp>
          <p:nvSpPr>
            <p:cNvPr id="12304" name="Oval 45"/>
            <p:cNvSpPr>
              <a:spLocks noChangeArrowheads="1"/>
            </p:cNvSpPr>
            <p:nvPr/>
          </p:nvSpPr>
          <p:spPr bwMode="auto">
            <a:xfrm>
              <a:off x="3936" y="3039"/>
              <a:ext cx="286" cy="287"/>
            </a:xfrm>
            <a:prstGeom prst="ellipse">
              <a:avLst/>
            </a:prstGeom>
            <a:noFill/>
            <a:ln w="3175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" charset="0"/>
              </a:endParaRPr>
            </a:p>
          </p:txBody>
        </p:sp>
        <p:sp>
          <p:nvSpPr>
            <p:cNvPr id="12305" name="Line 47"/>
            <p:cNvSpPr>
              <a:spLocks noChangeShapeType="1"/>
            </p:cNvSpPr>
            <p:nvPr/>
          </p:nvSpPr>
          <p:spPr bwMode="auto">
            <a:xfrm flipH="1">
              <a:off x="4170" y="2832"/>
              <a:ext cx="288" cy="24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" name="Group 50"/>
          <p:cNvGrpSpPr>
            <a:grpSpLocks/>
          </p:cNvGrpSpPr>
          <p:nvPr/>
        </p:nvGrpSpPr>
        <p:grpSpPr bwMode="auto">
          <a:xfrm>
            <a:off x="6410325" y="5047457"/>
            <a:ext cx="654050" cy="793750"/>
            <a:chOff x="4038" y="3319"/>
            <a:chExt cx="412" cy="500"/>
          </a:xfrm>
        </p:grpSpPr>
        <p:sp>
          <p:nvSpPr>
            <p:cNvPr id="12302" name="Oval 46"/>
            <p:cNvSpPr>
              <a:spLocks noChangeArrowheads="1"/>
            </p:cNvSpPr>
            <p:nvPr/>
          </p:nvSpPr>
          <p:spPr bwMode="auto">
            <a:xfrm>
              <a:off x="4164" y="3532"/>
              <a:ext cx="286" cy="287"/>
            </a:xfrm>
            <a:prstGeom prst="ellipse">
              <a:avLst/>
            </a:prstGeom>
            <a:noFill/>
            <a:ln w="3175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" charset="0"/>
              </a:endParaRPr>
            </a:p>
          </p:txBody>
        </p:sp>
        <p:sp>
          <p:nvSpPr>
            <p:cNvPr id="12303" name="Line 48"/>
            <p:cNvSpPr>
              <a:spLocks noChangeShapeType="1"/>
            </p:cNvSpPr>
            <p:nvPr/>
          </p:nvSpPr>
          <p:spPr bwMode="auto">
            <a:xfrm>
              <a:off x="4038" y="3319"/>
              <a:ext cx="282" cy="233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9" name="TextBox 48"/>
          <p:cNvSpPr txBox="1"/>
          <p:nvPr/>
        </p:nvSpPr>
        <p:spPr>
          <a:xfrm rot="19474488">
            <a:off x="159313" y="468315"/>
            <a:ext cx="1653017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stellar" panose="020A0402060406010301" pitchFamily="18" charset="0"/>
              </a:rPr>
              <a:t>Review and</a:t>
            </a:r>
          </a:p>
          <a:p>
            <a:r>
              <a:rPr lang="en-US" sz="1600" dirty="0" smtClean="0">
                <a:latin typeface="Castellar" panose="020A0402060406010301" pitchFamily="18" charset="0"/>
              </a:rPr>
              <a:t>Re-Apply</a:t>
            </a:r>
            <a:endParaRPr lang="en-US" sz="1600" dirty="0"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36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56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this part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54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rent Office - 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8847</TotalTime>
  <Words>6617</Words>
  <Application>Microsoft Office PowerPoint</Application>
  <PresentationFormat>On-screen Show (4:3)</PresentationFormat>
  <Paragraphs>2116</Paragraphs>
  <Slides>98</Slides>
  <Notes>18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98</vt:i4>
      </vt:variant>
    </vt:vector>
  </HeadingPairs>
  <TitlesOfParts>
    <vt:vector size="99" baseType="lpstr">
      <vt:lpstr>Office Theme</vt:lpstr>
      <vt:lpstr>Trees</vt:lpstr>
      <vt:lpstr>Previously</vt:lpstr>
      <vt:lpstr>Today</vt:lpstr>
      <vt:lpstr>Merge Sort</vt:lpstr>
      <vt:lpstr>The Mystery</vt:lpstr>
      <vt:lpstr>The Mystery</vt:lpstr>
      <vt:lpstr>The Mystery</vt:lpstr>
      <vt:lpstr>Class Exercise</vt:lpstr>
      <vt:lpstr>Class Exercise</vt:lpstr>
      <vt:lpstr>PowerPoint Presentation</vt:lpstr>
      <vt:lpstr>PowerPoint Presentation</vt:lpstr>
      <vt:lpstr>PowerPoint Presentation</vt:lpstr>
      <vt:lpstr>Class Exercise</vt:lpstr>
      <vt:lpstr>Class Exercise</vt:lpstr>
      <vt:lpstr>Class Exercise</vt:lpstr>
      <vt:lpstr>Class Exercise</vt:lpstr>
      <vt:lpstr>Class Exercise</vt:lpstr>
      <vt:lpstr>Class Exercise</vt:lpstr>
      <vt:lpstr>Class Exercise</vt:lpstr>
      <vt:lpstr>Class Exercise</vt:lpstr>
      <vt:lpstr>Class Exercise</vt:lpstr>
      <vt:lpstr>Class Exercise</vt:lpstr>
      <vt:lpstr>Class Exercise</vt:lpstr>
      <vt:lpstr>Class Exercise</vt:lpstr>
      <vt:lpstr>Class Exercise</vt:lpstr>
      <vt:lpstr>Class Exercise</vt:lpstr>
      <vt:lpstr>Class Exercise</vt:lpstr>
      <vt:lpstr>Class Exercise</vt:lpstr>
      <vt:lpstr>Class Exercise</vt:lpstr>
      <vt:lpstr>Class Exercise</vt:lpstr>
      <vt:lpstr>Class Exercise</vt:lpstr>
      <vt:lpstr>Class Exercise</vt:lpstr>
      <vt:lpstr>Class Exercise</vt:lpstr>
      <vt:lpstr>Class Exercise</vt:lpstr>
      <vt:lpstr>Class Exercise</vt:lpstr>
      <vt:lpstr>Class Exercise</vt:lpstr>
      <vt:lpstr>Class Exercise</vt:lpstr>
      <vt:lpstr>Class Exercise</vt:lpstr>
      <vt:lpstr>Class Exercise</vt:lpstr>
      <vt:lpstr>Class Exercise</vt:lpstr>
      <vt:lpstr>Class Exercise</vt:lpstr>
      <vt:lpstr>Class Exercise</vt:lpstr>
      <vt:lpstr>Class Exercise</vt:lpstr>
      <vt:lpstr>Class Exercise</vt:lpstr>
      <vt:lpstr>Class Exercise</vt:lpstr>
      <vt:lpstr>Class Exercise</vt:lpstr>
      <vt:lpstr>Class Exercise</vt:lpstr>
      <vt:lpstr>Class Exercise</vt:lpstr>
      <vt:lpstr>Class Exercise</vt:lpstr>
      <vt:lpstr>Class Exercise</vt:lpstr>
      <vt:lpstr>Class Exercise</vt:lpstr>
      <vt:lpstr>Class Exercise</vt:lpstr>
      <vt:lpstr>Class Exercise</vt:lpstr>
      <vt:lpstr>Class Exercise</vt:lpstr>
      <vt:lpstr>Class Exercise</vt:lpstr>
      <vt:lpstr>Class Exercise</vt:lpstr>
      <vt:lpstr>Class Exercise</vt:lpstr>
      <vt:lpstr>Class Exercise</vt:lpstr>
      <vt:lpstr>Class Exercise</vt:lpstr>
      <vt:lpstr>MergeSort Take-Aways</vt:lpstr>
      <vt:lpstr>MergeSort Take-Aways</vt:lpstr>
      <vt:lpstr>Runtime of Merge Sort</vt:lpstr>
      <vt:lpstr>Runtime of Merge Sort</vt:lpstr>
      <vt:lpstr>Summary of Sorting Algorithms (so far)</vt:lpstr>
      <vt:lpstr>Continuing with Trees</vt:lpstr>
      <vt:lpstr>What is a Tree</vt:lpstr>
      <vt:lpstr>General Tree Terminology</vt:lpstr>
      <vt:lpstr>Definitions Related to Trees</vt:lpstr>
      <vt:lpstr>Exercise: Trees</vt:lpstr>
      <vt:lpstr>Tree ADT</vt:lpstr>
      <vt:lpstr>A Linked Structure for General Trees</vt:lpstr>
      <vt:lpstr>A Linked Structure for General Trees</vt:lpstr>
      <vt:lpstr>A Linked Structure for General Trees</vt:lpstr>
      <vt:lpstr>A Linked Structure for General Trees</vt:lpstr>
      <vt:lpstr>Binary Tree</vt:lpstr>
      <vt:lpstr>BinaryTree ADT</vt:lpstr>
      <vt:lpstr>A Linked Structure for Binary Trees</vt:lpstr>
      <vt:lpstr>Alternate Picture of a binary tree</vt:lpstr>
      <vt:lpstr>Some More Definitions</vt:lpstr>
      <vt:lpstr>Some More Definitions</vt:lpstr>
      <vt:lpstr>Some More Definitions</vt:lpstr>
      <vt:lpstr>Some More Definitions</vt:lpstr>
      <vt:lpstr>Some More Definitions</vt:lpstr>
      <vt:lpstr>Some More Definitions</vt:lpstr>
      <vt:lpstr>Some More Definitions</vt:lpstr>
      <vt:lpstr>Some More Definitions</vt:lpstr>
      <vt:lpstr>Some More Definitions</vt:lpstr>
      <vt:lpstr>Some More Definitions</vt:lpstr>
      <vt:lpstr>Some More Definitions</vt:lpstr>
      <vt:lpstr>Some More Definitions</vt:lpstr>
      <vt:lpstr>Some More Definitions</vt:lpstr>
      <vt:lpstr>Some More Definitions</vt:lpstr>
      <vt:lpstr>Some More Definitions</vt:lpstr>
      <vt:lpstr>Some More Definitions</vt:lpstr>
      <vt:lpstr>Exercise: Binary Tree</vt:lpstr>
      <vt:lpstr>Sorted binary trees</vt:lpstr>
      <vt:lpstr>Binary Search in a sorted array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 Oriented Programming and C++</dc:title>
  <dc:creator>Dingle, Brent</dc:creator>
  <cp:lastModifiedBy>Dingle, Brent</cp:lastModifiedBy>
  <cp:revision>2281</cp:revision>
  <dcterms:created xsi:type="dcterms:W3CDTF">2006-08-16T00:00:00Z</dcterms:created>
  <dcterms:modified xsi:type="dcterms:W3CDTF">2014-04-10T03:02:51Z</dcterms:modified>
</cp:coreProperties>
</file>