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552" r:id="rId3"/>
    <p:sldId id="553" r:id="rId4"/>
    <p:sldId id="565" r:id="rId5"/>
    <p:sldId id="567" r:id="rId6"/>
    <p:sldId id="568" r:id="rId7"/>
    <p:sldId id="569" r:id="rId8"/>
    <p:sldId id="570" r:id="rId9"/>
    <p:sldId id="571" r:id="rId10"/>
    <p:sldId id="572" r:id="rId11"/>
    <p:sldId id="573" r:id="rId12"/>
    <p:sldId id="574" r:id="rId13"/>
    <p:sldId id="575" r:id="rId14"/>
    <p:sldId id="580" r:id="rId15"/>
    <p:sldId id="576" r:id="rId16"/>
    <p:sldId id="577" r:id="rId17"/>
    <p:sldId id="578" r:id="rId18"/>
    <p:sldId id="579" r:id="rId19"/>
    <p:sldId id="581" r:id="rId20"/>
    <p:sldId id="582" r:id="rId21"/>
    <p:sldId id="593" r:id="rId22"/>
    <p:sldId id="583" r:id="rId23"/>
    <p:sldId id="584" r:id="rId24"/>
    <p:sldId id="585" r:id="rId25"/>
    <p:sldId id="586" r:id="rId26"/>
    <p:sldId id="594" r:id="rId27"/>
    <p:sldId id="587" r:id="rId28"/>
    <p:sldId id="588" r:id="rId29"/>
    <p:sldId id="589" r:id="rId30"/>
    <p:sldId id="595" r:id="rId31"/>
    <p:sldId id="590" r:id="rId32"/>
    <p:sldId id="566" r:id="rId33"/>
    <p:sldId id="554" r:id="rId34"/>
    <p:sldId id="555" r:id="rId35"/>
    <p:sldId id="556" r:id="rId36"/>
    <p:sldId id="557" r:id="rId37"/>
    <p:sldId id="558" r:id="rId38"/>
    <p:sldId id="559" r:id="rId39"/>
    <p:sldId id="560" r:id="rId40"/>
    <p:sldId id="561" r:id="rId41"/>
    <p:sldId id="563" r:id="rId42"/>
    <p:sldId id="564" r:id="rId43"/>
    <p:sldId id="36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 autoAdjust="0"/>
    <p:restoredTop sz="84848" autoAdjust="0"/>
  </p:normalViewPr>
  <p:slideViewPr>
    <p:cSldViewPr>
      <p:cViewPr>
        <p:scale>
          <a:sx n="70" d="100"/>
          <a:sy n="70" d="100"/>
        </p:scale>
        <p:origin x="-51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shading for projector</a:t>
            </a:r>
            <a:r>
              <a:rPr lang="en-US" baseline="0" dirty="0" smtClean="0"/>
              <a:t> use needed to be darker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Bubble Sort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25.media.tumblr.com/b369841abe1a5ad32c7178ab2ab76c1d/tumblr_mga979Q1Di1qc0s10o1_5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279593"/>
            <a:ext cx="2019300" cy="25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819400"/>
            <a:ext cx="1073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4" y="5029200"/>
            <a:ext cx="536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94" y="5181600"/>
            <a:ext cx="65155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2" y="1455852"/>
            <a:ext cx="779752" cy="7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94" y="3886199"/>
            <a:ext cx="445956" cy="44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81609"/>
            <a:ext cx="1454150" cy="144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71182"/>
            <a:ext cx="723900" cy="71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3" y="2983530"/>
            <a:ext cx="346075" cy="34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70" y="1529254"/>
            <a:ext cx="1073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48" y="258700"/>
            <a:ext cx="1417810" cy="140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67" y="2584798"/>
            <a:ext cx="445956" cy="44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Mount)c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5     2     6     7     9    3</a:t>
            </a:r>
          </a:p>
        </p:txBody>
      </p:sp>
      <p:sp>
        <p:nvSpPr>
          <p:cNvPr id="13" name="Arc 12"/>
          <p:cNvSpPr/>
          <p:nvPr/>
        </p:nvSpPr>
        <p:spPr>
          <a:xfrm>
            <a:off x="1905000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87500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00288" y="19335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5     2     6     7     9    3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00288" y="19335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5     2     6     7     9    3</a:t>
            </a:r>
          </a:p>
        </p:txBody>
      </p:sp>
      <p:sp>
        <p:nvSpPr>
          <p:cNvPr id="13" name="Arc 12"/>
          <p:cNvSpPr/>
          <p:nvPr/>
        </p:nvSpPr>
        <p:spPr>
          <a:xfrm>
            <a:off x="3276600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0775" y="191452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5     2     6     7     3    9</a:t>
            </a:r>
          </a:p>
        </p:txBody>
      </p:sp>
      <p:sp>
        <p:nvSpPr>
          <p:cNvPr id="13" name="Arc 12"/>
          <p:cNvSpPr/>
          <p:nvPr/>
        </p:nvSpPr>
        <p:spPr>
          <a:xfrm>
            <a:off x="3276600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0775" y="191452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5     2     6     7     3    9</a:t>
            </a:r>
          </a:p>
        </p:txBody>
      </p:sp>
      <p:sp>
        <p:nvSpPr>
          <p:cNvPr id="15" name="Oval 14"/>
          <p:cNvSpPr/>
          <p:nvPr/>
        </p:nvSpPr>
        <p:spPr>
          <a:xfrm>
            <a:off x="3660775" y="191452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297180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The largest value has now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BUBBLED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to the end</a:t>
            </a:r>
            <a:endParaRPr lang="en-US" altLang="zh-TW" sz="20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22281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4683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4683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5     2     6     7     3    9</a:t>
            </a:r>
          </a:p>
        </p:txBody>
      </p:sp>
      <p:sp>
        <p:nvSpPr>
          <p:cNvPr id="13" name="Arc 12"/>
          <p:cNvSpPr/>
          <p:nvPr/>
        </p:nvSpPr>
        <p:spPr>
          <a:xfrm>
            <a:off x="533400" y="1679883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3838" y="1929121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3763" y="1932296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4683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4683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2     5     6     7     3    9</a:t>
            </a:r>
          </a:p>
        </p:txBody>
      </p:sp>
      <p:sp>
        <p:nvSpPr>
          <p:cNvPr id="13" name="Arc 12"/>
          <p:cNvSpPr/>
          <p:nvPr/>
        </p:nvSpPr>
        <p:spPr>
          <a:xfrm>
            <a:off x="533400" y="1679883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3838" y="1929121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3763" y="1932296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2     5     6     7     3    9</a:t>
            </a:r>
          </a:p>
        </p:txBody>
      </p:sp>
      <p:sp>
        <p:nvSpPr>
          <p:cNvPr id="13" name="Oval 12"/>
          <p:cNvSpPr/>
          <p:nvPr/>
        </p:nvSpPr>
        <p:spPr>
          <a:xfrm>
            <a:off x="1603375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3763" y="192881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2     5     6     7     3    9</a:t>
            </a:r>
          </a:p>
        </p:txBody>
      </p:sp>
      <p:sp>
        <p:nvSpPr>
          <p:cNvPr id="13" name="Oval 12"/>
          <p:cNvSpPr/>
          <p:nvPr/>
        </p:nvSpPr>
        <p:spPr>
          <a:xfrm>
            <a:off x="1603375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93938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2     5     6     7     3    9</a:t>
            </a:r>
          </a:p>
        </p:txBody>
      </p:sp>
      <p:sp>
        <p:nvSpPr>
          <p:cNvPr id="13" name="Arc 12"/>
          <p:cNvSpPr/>
          <p:nvPr/>
        </p:nvSpPr>
        <p:spPr>
          <a:xfrm>
            <a:off x="25908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68625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93938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Sorts Already Seen</a:t>
            </a:r>
          </a:p>
          <a:p>
            <a:pPr lvl="1"/>
            <a:r>
              <a:rPr lang="en-US" dirty="0" smtClean="0"/>
              <a:t>Insertion Sort</a:t>
            </a:r>
          </a:p>
          <a:p>
            <a:pPr lvl="1"/>
            <a:r>
              <a:rPr lang="en-US" dirty="0" smtClean="0"/>
              <a:t>Selection Sort</a:t>
            </a:r>
          </a:p>
          <a:p>
            <a:pPr lvl="1"/>
            <a:r>
              <a:rPr lang="en-US" dirty="0" smtClean="0"/>
              <a:t>Bubble Sort may have been briefly mentioned</a:t>
            </a:r>
          </a:p>
          <a:p>
            <a:endParaRPr lang="en-US" dirty="0" smtClean="0"/>
          </a:p>
          <a:p>
            <a:r>
              <a:rPr lang="en-US" dirty="0" smtClean="0"/>
              <a:t>Related</a:t>
            </a:r>
          </a:p>
          <a:p>
            <a:pPr lvl="1"/>
            <a:r>
              <a:rPr lang="en-US" dirty="0" smtClean="0"/>
              <a:t>Linear (sequential) Search</a:t>
            </a:r>
          </a:p>
          <a:p>
            <a:pPr lvl="1"/>
            <a:r>
              <a:rPr lang="en-US" dirty="0" smtClean="0"/>
              <a:t>Binary Search</a:t>
            </a:r>
          </a:p>
        </p:txBody>
      </p:sp>
      <p:pic>
        <p:nvPicPr>
          <p:cNvPr id="4" name="Picture 2" descr="http://foxnewsinsider.com/sites/foxnewsinsider.com/files/Hasselbeck_bubble_revis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41" y="3124200"/>
            <a:ext cx="4267200" cy="28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2     5     6     3     7    9</a:t>
            </a:r>
          </a:p>
        </p:txBody>
      </p:sp>
      <p:sp>
        <p:nvSpPr>
          <p:cNvPr id="13" name="Arc 12"/>
          <p:cNvSpPr/>
          <p:nvPr/>
        </p:nvSpPr>
        <p:spPr>
          <a:xfrm>
            <a:off x="25908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68625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93938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2     5     6     3     7    9</a:t>
            </a:r>
          </a:p>
        </p:txBody>
      </p:sp>
      <p:sp>
        <p:nvSpPr>
          <p:cNvPr id="14" name="Oval 13"/>
          <p:cNvSpPr/>
          <p:nvPr/>
        </p:nvSpPr>
        <p:spPr>
          <a:xfrm>
            <a:off x="2968625" y="19208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297180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largest value has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BUBBLED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to being the 2</a:t>
            </a:r>
            <a:r>
              <a:rPr lang="en-US" altLang="zh-TW" sz="2400" baseline="30000" dirty="0" smtClean="0"/>
              <a:t>nd</a:t>
            </a:r>
            <a:r>
              <a:rPr lang="en-US" altLang="zh-TW" sz="2400" dirty="0" smtClean="0"/>
              <a:t> from the end</a:t>
            </a:r>
            <a:endParaRPr lang="en-US" altLang="zh-TW" sz="20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6725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2     5     6     3     7    9</a:t>
            </a:r>
          </a:p>
        </p:txBody>
      </p:sp>
      <p:sp>
        <p:nvSpPr>
          <p:cNvPr id="13" name="Oval 12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2     5     6     3     7    9</a:t>
            </a:r>
          </a:p>
        </p:txBody>
      </p:sp>
      <p:sp>
        <p:nvSpPr>
          <p:cNvPr id="13" name="Oval 12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2     5     6     3     7    9</a:t>
            </a:r>
          </a:p>
        </p:txBody>
      </p:sp>
      <p:sp>
        <p:nvSpPr>
          <p:cNvPr id="13" name="Arc 12"/>
          <p:cNvSpPr/>
          <p:nvPr/>
        </p:nvSpPr>
        <p:spPr>
          <a:xfrm>
            <a:off x="19050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2     5     3     6     7    9</a:t>
            </a:r>
          </a:p>
        </p:txBody>
      </p:sp>
      <p:sp>
        <p:nvSpPr>
          <p:cNvPr id="13" name="Arc 12"/>
          <p:cNvSpPr/>
          <p:nvPr/>
        </p:nvSpPr>
        <p:spPr>
          <a:xfrm>
            <a:off x="19050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2     5     3     6     7    9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297180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The 3</a:t>
            </a:r>
            <a:r>
              <a:rPr lang="en-US" altLang="zh-TW" sz="2400" baseline="30000" dirty="0" smtClean="0"/>
              <a:t>rd</a:t>
            </a:r>
            <a:r>
              <a:rPr lang="en-US" altLang="zh-TW" sz="2400" dirty="0" smtClean="0"/>
              <a:t> largest value has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BUBBLED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to being the 3</a:t>
            </a:r>
            <a:r>
              <a:rPr lang="en-US" altLang="zh-TW" sz="2400" baseline="30000" dirty="0" smtClean="0"/>
              <a:t>rd</a:t>
            </a:r>
            <a:r>
              <a:rPr lang="en-US" altLang="zh-TW" sz="2400" dirty="0" smtClean="0"/>
              <a:t> from the end</a:t>
            </a:r>
            <a:endParaRPr lang="en-US" altLang="zh-TW" sz="20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8217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2     5     3     6     7    9</a:t>
            </a:r>
          </a:p>
        </p:txBody>
      </p:sp>
      <p:sp>
        <p:nvSpPr>
          <p:cNvPr id="13" name="Oval 12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2     5     3     6     7    9</a:t>
            </a:r>
          </a:p>
        </p:txBody>
      </p:sp>
      <p:sp>
        <p:nvSpPr>
          <p:cNvPr id="13" name="Arc 12"/>
          <p:cNvSpPr/>
          <p:nvPr/>
        </p:nvSpPr>
        <p:spPr>
          <a:xfrm>
            <a:off x="12192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2     3     5     6     7    9</a:t>
            </a:r>
          </a:p>
        </p:txBody>
      </p:sp>
      <p:sp>
        <p:nvSpPr>
          <p:cNvPr id="13" name="Arc 12"/>
          <p:cNvSpPr/>
          <p:nvPr/>
        </p:nvSpPr>
        <p:spPr>
          <a:xfrm>
            <a:off x="1219200" y="16764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Bubble Sort Algorithm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1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2     3     5     6     7    9</a:t>
            </a:r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297180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The 4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largest value has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BUBBLED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to being the 4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from the end</a:t>
            </a:r>
            <a:endParaRPr lang="en-US" altLang="zh-TW" sz="20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3248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Bubble Sort: In Action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2     3     5     6     7    9</a:t>
            </a:r>
          </a:p>
        </p:txBody>
      </p:sp>
      <p:sp>
        <p:nvSpPr>
          <p:cNvPr id="13" name="Oval 12"/>
          <p:cNvSpPr/>
          <p:nvPr/>
        </p:nvSpPr>
        <p:spPr>
          <a:xfrm>
            <a:off x="9144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" y="19050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297180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And the 5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and 6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follow in trivial fashion</a:t>
            </a:r>
            <a:endParaRPr lang="en-US" altLang="zh-TW" sz="2000" dirty="0" smtClean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3362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Example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 Example Run Through?</a:t>
            </a:r>
          </a:p>
          <a:p>
            <a:endParaRPr lang="en-US" dirty="0"/>
          </a:p>
          <a:p>
            <a:r>
              <a:rPr lang="en-US" dirty="0" smtClean="0"/>
              <a:t>Next:</a:t>
            </a:r>
          </a:p>
          <a:p>
            <a:pPr lvl="1"/>
            <a:r>
              <a:rPr lang="en-US" dirty="0" smtClean="0"/>
              <a:t>Complexity Analysis (Big-Oh)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8550" y="3252787"/>
            <a:ext cx="8001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438650" y="3186145"/>
            <a:ext cx="2800350" cy="36933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85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8550" y="3252787"/>
            <a:ext cx="8001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8650" y="3529786"/>
            <a:ext cx="3181350" cy="36933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75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  <a:endParaRPr lang="en-US" b="1" i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438650" y="3806784"/>
            <a:ext cx="4171949" cy="689015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15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</a:p>
          <a:p>
            <a:endParaRPr lang="en-US" b="1" i="1" dirty="0" smtClean="0"/>
          </a:p>
          <a:p>
            <a:r>
              <a:rPr lang="en-US" b="1" i="1" dirty="0" smtClean="0"/>
              <a:t>+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38651" y="4419600"/>
            <a:ext cx="4171949" cy="34082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77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</a:p>
          <a:p>
            <a:endParaRPr lang="en-US" b="1" i="1" dirty="0" smtClean="0"/>
          </a:p>
          <a:p>
            <a:r>
              <a:rPr lang="en-US" b="1" i="1" dirty="0" smtClean="0"/>
              <a:t>+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9150" y="1893482"/>
            <a:ext cx="2609850" cy="10021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 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i="1" dirty="0" smtClean="0"/>
              <a:t>+  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  +   n</a:t>
            </a:r>
            <a:r>
              <a:rPr lang="en-US" b="1" i="1" baseline="30000" dirty="0" smtClean="0"/>
              <a:t>2</a:t>
            </a:r>
            <a:r>
              <a:rPr lang="en-US" b="1" i="1" dirty="0"/>
              <a:t> </a:t>
            </a:r>
            <a:r>
              <a:rPr lang="en-US" b="1" i="1" dirty="0" smtClean="0"/>
              <a:t>  +  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091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</a:p>
          <a:p>
            <a:endParaRPr lang="en-US" b="1" i="1" dirty="0" smtClean="0"/>
          </a:p>
          <a:p>
            <a:r>
              <a:rPr lang="en-US" b="1" i="1" dirty="0" smtClean="0"/>
              <a:t>+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9150" y="1893482"/>
            <a:ext cx="2609850" cy="10021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/>
              <a:t> n</a:t>
            </a:r>
            <a:r>
              <a:rPr lang="en-US" dirty="0"/>
              <a:t>  </a:t>
            </a:r>
            <a:r>
              <a:rPr lang="en-US" b="1" i="1" dirty="0"/>
              <a:t>+   n</a:t>
            </a:r>
            <a:r>
              <a:rPr lang="en-US" b="1" i="1" baseline="30000" dirty="0"/>
              <a:t>2</a:t>
            </a:r>
            <a:r>
              <a:rPr lang="en-US" b="1" i="1" dirty="0"/>
              <a:t>   +   n</a:t>
            </a:r>
            <a:r>
              <a:rPr lang="en-US" b="1" i="1" baseline="30000" dirty="0"/>
              <a:t>2</a:t>
            </a:r>
            <a:r>
              <a:rPr lang="en-US" b="1" i="1" dirty="0"/>
              <a:t>   +   </a:t>
            </a:r>
            <a:r>
              <a:rPr lang="en-US" dirty="0"/>
              <a:t>1</a:t>
            </a:r>
            <a:r>
              <a:rPr lang="en-US" b="1" i="1" dirty="0"/>
              <a:t> 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= 2n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  +   n   +  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669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</a:p>
          <a:p>
            <a:endParaRPr lang="en-US" b="1" i="1" dirty="0" smtClean="0"/>
          </a:p>
          <a:p>
            <a:r>
              <a:rPr lang="en-US" b="1" i="1" dirty="0" smtClean="0"/>
              <a:t>+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9150" y="1893482"/>
            <a:ext cx="2609850" cy="10021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2n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  +   n   +  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&quot;No&quot; Symbol 2"/>
          <p:cNvSpPr/>
          <p:nvPr/>
        </p:nvSpPr>
        <p:spPr>
          <a:xfrm>
            <a:off x="1676400" y="2392723"/>
            <a:ext cx="304800" cy="50105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2286000" y="2390905"/>
            <a:ext cx="304800" cy="50105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666750" y="2392723"/>
            <a:ext cx="304800" cy="50105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Bubble Sort Algorithm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810000" cy="4876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dirty="0" smtClean="0"/>
              <a:t>Idea: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000" dirty="0" smtClean="0"/>
              <a:t>Start at element[0]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000" dirty="0" smtClean="0"/>
              <a:t>Compare it to element[1]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000" dirty="0" smtClean="0"/>
              <a:t>If element[0] &gt; element[1]</a:t>
            </a:r>
            <a:br>
              <a:rPr lang="en-US" altLang="zh-TW" sz="2000" dirty="0" smtClean="0"/>
            </a:br>
            <a:r>
              <a:rPr lang="en-US" altLang="zh-TW" sz="2000" dirty="0" smtClean="0"/>
              <a:t>	swap them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000" dirty="0" smtClean="0"/>
              <a:t>Repeat for </a:t>
            </a:r>
            <a:br>
              <a:rPr lang="en-US" altLang="zh-TW" sz="2000" dirty="0" smtClean="0"/>
            </a:br>
            <a:r>
              <a:rPr lang="en-US" altLang="zh-TW" sz="2000" dirty="0" smtClean="0"/>
              <a:t>element[1] and element[2]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/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sz="2000" dirty="0" smtClean="0"/>
              <a:t>Keep repeating up to</a:t>
            </a:r>
            <a:br>
              <a:rPr lang="en-US" altLang="zh-TW" sz="2000" dirty="0" smtClean="0"/>
            </a:br>
            <a:r>
              <a:rPr lang="en-US" altLang="zh-TW" sz="2000" dirty="0" smtClean="0"/>
              <a:t>element[n-1] and element[n]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dirty="0" smtClean="0"/>
              <a:t>After 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time through biggest element is at end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dirty="0" smtClean="0"/>
              <a:t>Repeat to move the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biggest to be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from end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zh-TW" dirty="0" smtClean="0"/>
              <a:t>…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endParaRPr lang="en-US" altLang="zh-TW" sz="20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3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81000" y="1371600"/>
            <a:ext cx="3200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smtClean="0"/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smtClean="0"/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altLang="zh-TW" sz="2400" smtClean="0"/>
              <a:t>T(n) = O(n</a:t>
            </a:r>
            <a:r>
              <a:rPr lang="en-US" altLang="zh-TW" sz="2400" baseline="30000" smtClean="0"/>
              <a:t>2</a:t>
            </a:r>
            <a:r>
              <a:rPr lang="en-US" altLang="zh-TW" sz="2400" smtClean="0"/>
              <a:t>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endParaRPr lang="en-US" altLang="zh-TW" sz="2400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Complexity of Bubble Sort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386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3252787"/>
            <a:ext cx="8001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</a:t>
            </a:r>
            <a:endParaRPr lang="en-US" dirty="0" smtClean="0"/>
          </a:p>
          <a:p>
            <a:r>
              <a:rPr lang="en-US" b="1" i="1" dirty="0" smtClean="0"/>
              <a:t>+ n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 + n</a:t>
            </a:r>
            <a:r>
              <a:rPr lang="en-US" b="1" i="1" baseline="30000" dirty="0" smtClean="0"/>
              <a:t>2</a:t>
            </a:r>
          </a:p>
          <a:p>
            <a:endParaRPr lang="en-US" b="1" i="1" dirty="0" smtClean="0"/>
          </a:p>
          <a:p>
            <a:r>
              <a:rPr lang="en-US" b="1" i="1" dirty="0" smtClean="0"/>
              <a:t>+ </a:t>
            </a:r>
            <a:r>
              <a:rPr lang="en-US" dirty="0" smtClean="0"/>
              <a:t>1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66750" y="1893482"/>
            <a:ext cx="2762250" cy="1002118"/>
            <a:chOff x="666750" y="1893482"/>
            <a:chExt cx="2762250" cy="1002118"/>
          </a:xfrm>
        </p:grpSpPr>
        <p:sp>
          <p:nvSpPr>
            <p:cNvPr id="15" name="TextBox 14"/>
            <p:cNvSpPr txBox="1"/>
            <p:nvPr/>
          </p:nvSpPr>
          <p:spPr>
            <a:xfrm>
              <a:off x="819150" y="1893482"/>
              <a:ext cx="2609850" cy="100211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endParaRPr lang="en-US" b="1" i="1" dirty="0" smtClean="0"/>
            </a:p>
            <a:p>
              <a:endParaRPr lang="en-US" b="1" i="1" dirty="0"/>
            </a:p>
            <a:p>
              <a:r>
                <a:rPr lang="en-US" b="1" i="1" dirty="0" smtClean="0"/>
                <a:t>2n</a:t>
              </a:r>
              <a:r>
                <a:rPr lang="en-US" b="1" i="1" baseline="30000" dirty="0" smtClean="0"/>
                <a:t>2</a:t>
              </a:r>
              <a:r>
                <a:rPr lang="en-US" b="1" i="1" dirty="0" smtClean="0"/>
                <a:t>   +   n   +   </a:t>
              </a:r>
              <a:r>
                <a:rPr lang="en-US" dirty="0" smtClean="0"/>
                <a:t>1</a:t>
              </a:r>
              <a:r>
                <a:rPr lang="en-US" b="1" i="1" dirty="0" smtClean="0"/>
                <a:t> </a:t>
              </a:r>
              <a:endParaRPr lang="en-US" b="1" i="1" dirty="0"/>
            </a:p>
          </p:txBody>
        </p:sp>
        <p:sp>
          <p:nvSpPr>
            <p:cNvPr id="16" name="&quot;No&quot; Symbol 15"/>
            <p:cNvSpPr/>
            <p:nvPr/>
          </p:nvSpPr>
          <p:spPr>
            <a:xfrm>
              <a:off x="1676400" y="2392723"/>
              <a:ext cx="304800" cy="50105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&quot;No&quot; Symbol 16"/>
            <p:cNvSpPr/>
            <p:nvPr/>
          </p:nvSpPr>
          <p:spPr>
            <a:xfrm>
              <a:off x="2286000" y="2390905"/>
              <a:ext cx="304800" cy="50105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&quot;No&quot; Symbol 17"/>
            <p:cNvSpPr/>
            <p:nvPr/>
          </p:nvSpPr>
          <p:spPr>
            <a:xfrm>
              <a:off x="666750" y="2392723"/>
              <a:ext cx="304800" cy="50105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934" y="274638"/>
            <a:ext cx="7637866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Suggested Activity: Implement Bubble Sort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2930738"/>
          </a:xfrm>
        </p:spPr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BubbleSort</a:t>
            </a:r>
            <a:r>
              <a:rPr lang="en-US" dirty="0" smtClean="0"/>
              <a:t> on an vector of type double</a:t>
            </a:r>
          </a:p>
          <a:p>
            <a:pPr lvl="1"/>
            <a:r>
              <a:rPr lang="en-US" dirty="0" smtClean="0"/>
              <a:t>See previous slide’s algorithm for basic idea</a:t>
            </a:r>
          </a:p>
        </p:txBody>
      </p:sp>
      <p:pic>
        <p:nvPicPr>
          <p:cNvPr id="2050" name="Picture 2" descr="http://files.sharenator.com/1238064149_bubble_Epic_GIFS_2-s250x226-54692-58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530938"/>
            <a:ext cx="2381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ends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Onto… </a:t>
            </a:r>
            <a:r>
              <a:rPr lang="en-US" dirty="0" smtClean="0"/>
              <a:t>more </a:t>
            </a:r>
            <a:r>
              <a:rPr lang="en-US" smtClean="0"/>
              <a:t>SORTing</a:t>
            </a:r>
            <a:endParaRPr lang="en-US" dirty="0"/>
          </a:p>
        </p:txBody>
      </p:sp>
      <p:pic>
        <p:nvPicPr>
          <p:cNvPr id="5" name="dragne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8828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11" name="Rectangle 10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5     7     2     6     9    3</a:t>
            </a:r>
          </a:p>
        </p:txBody>
      </p:sp>
    </p:spTree>
    <p:extLst>
      <p:ext uri="{BB962C8B-B14F-4D97-AF65-F5344CB8AC3E}">
        <p14:creationId xmlns:p14="http://schemas.microsoft.com/office/powerpoint/2010/main" val="32907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228600" y="1980891"/>
            <a:ext cx="4114800" cy="609600"/>
            <a:chOff x="2514600" y="2971800"/>
            <a:chExt cx="4114800" cy="609600"/>
          </a:xfrm>
        </p:grpSpPr>
        <p:sp>
          <p:nvSpPr>
            <p:cNvPr id="19" name="Rectangle 18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28600" y="1980891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5     7     2     6     9    3</a:t>
            </a:r>
          </a:p>
        </p:txBody>
      </p:sp>
      <p:sp>
        <p:nvSpPr>
          <p:cNvPr id="26" name="Oval 25"/>
          <p:cNvSpPr/>
          <p:nvPr/>
        </p:nvSpPr>
        <p:spPr>
          <a:xfrm>
            <a:off x="173038" y="1933266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82650" y="1928504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19501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19501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5     7     2     6     9    3</a:t>
            </a:r>
          </a:p>
        </p:txBody>
      </p:sp>
      <p:sp>
        <p:nvSpPr>
          <p:cNvPr id="13" name="Arc 12"/>
          <p:cNvSpPr/>
          <p:nvPr/>
        </p:nvSpPr>
        <p:spPr>
          <a:xfrm>
            <a:off x="1210101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78401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73551" y="192881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5     2     7     6     9    3</a:t>
            </a:r>
          </a:p>
        </p:txBody>
      </p:sp>
      <p:sp>
        <p:nvSpPr>
          <p:cNvPr id="13" name="Arc 12"/>
          <p:cNvSpPr/>
          <p:nvPr/>
        </p:nvSpPr>
        <p:spPr>
          <a:xfrm>
            <a:off x="1219200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87500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82650" y="192881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Bubble Sort: In Action</a:t>
            </a:r>
            <a:endParaRPr lang="en-US" altLang="zh-TW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343400" y="1981200"/>
            <a:ext cx="4572000" cy="277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bubbleSort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 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 smtClean="0">
                <a:solidFill>
                  <a:srgbClr val="2D2DB9"/>
                </a:solidFill>
                <a:latin typeface="Calibri" pitchFamily="34" charset="0"/>
              </a:rPr>
              <a:t>(take C as typical greater than op&gt;)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for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= 0;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for ( j = 1; j &lt;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–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i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; j++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if (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– 1 ) </a:t>
            </a:r>
            <a:r>
              <a:rPr lang="en-US" altLang="zh-TW" dirty="0" smtClean="0">
                <a:solidFill>
                  <a:srgbClr val="2D2DB9"/>
                </a:solidFill>
                <a:latin typeface="Calibri" pitchFamily="34" charset="0"/>
              </a:rPr>
              <a:t>&gt; 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S.atIndex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 ) 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		</a:t>
            </a:r>
            <a:r>
              <a:rPr lang="en-US" altLang="zh-TW" dirty="0" err="1">
                <a:solidFill>
                  <a:srgbClr val="2D2DB9"/>
                </a:solidFill>
                <a:latin typeface="Calibri" pitchFamily="34" charset="0"/>
              </a:rPr>
              <a:t>S.swap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( j-1, j );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4467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1981200"/>
            <a:ext cx="4114800" cy="609600"/>
            <a:chOff x="2514600" y="2971800"/>
            <a:chExt cx="4114800" cy="609600"/>
          </a:xfrm>
        </p:grpSpPr>
        <p:sp>
          <p:nvSpPr>
            <p:cNvPr id="6" name="Rectangle 5"/>
            <p:cNvSpPr/>
            <p:nvPr/>
          </p:nvSpPr>
          <p:spPr>
            <a:xfrm>
              <a:off x="2514600" y="2971800"/>
              <a:ext cx="4114800" cy="609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04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8862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43600" y="2971800"/>
              <a:ext cx="0" cy="6096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8600" y="1981200"/>
            <a:ext cx="411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5     2     7     6     9    3</a:t>
            </a:r>
          </a:p>
        </p:txBody>
      </p:sp>
      <p:sp>
        <p:nvSpPr>
          <p:cNvPr id="13" name="Arc 12"/>
          <p:cNvSpPr/>
          <p:nvPr/>
        </p:nvSpPr>
        <p:spPr>
          <a:xfrm>
            <a:off x="1905000" y="1600200"/>
            <a:ext cx="762000" cy="457200"/>
          </a:xfrm>
          <a:prstGeom prst="arc">
            <a:avLst>
              <a:gd name="adj1" fmla="val 10788226"/>
              <a:gd name="adj2" fmla="val 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87500" y="1935163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00288" y="1933575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8328</TotalTime>
  <Words>871</Words>
  <Application>Microsoft Office PowerPoint</Application>
  <PresentationFormat>On-screen Show (4:3)</PresentationFormat>
  <Paragraphs>514</Paragraphs>
  <Slides>43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Bubble Sort</vt:lpstr>
      <vt:lpstr>Previously</vt:lpstr>
      <vt:lpstr>Bubble Sort Algorithm</vt:lpstr>
      <vt:lpstr>Bubble Sort Algorithm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Bubble Sort: In Action</vt:lpstr>
      <vt:lpstr>End Example Run</vt:lpstr>
      <vt:lpstr>Complexity of Bubble Sort</vt:lpstr>
      <vt:lpstr>Complexity of Bubble Sort</vt:lpstr>
      <vt:lpstr>Complexity of Bubble Sort</vt:lpstr>
      <vt:lpstr>Complexity of Bubble Sort</vt:lpstr>
      <vt:lpstr>Complexity of Bubble Sort</vt:lpstr>
      <vt:lpstr>Complexity of Bubble Sort</vt:lpstr>
      <vt:lpstr>Complexity of Bubble Sort</vt:lpstr>
      <vt:lpstr>Complexity of Bubble Sort</vt:lpstr>
      <vt:lpstr>Suggested Activity: Implement Bubble Sort</vt:lpstr>
      <vt:lpstr>So ends Bubble Sort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2001</cp:revision>
  <dcterms:created xsi:type="dcterms:W3CDTF">2006-08-16T00:00:00Z</dcterms:created>
  <dcterms:modified xsi:type="dcterms:W3CDTF">2014-11-18T13:36:07Z</dcterms:modified>
</cp:coreProperties>
</file>