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552" r:id="rId3"/>
    <p:sldId id="570" r:id="rId4"/>
    <p:sldId id="571" r:id="rId5"/>
    <p:sldId id="572" r:id="rId6"/>
    <p:sldId id="573" r:id="rId7"/>
    <p:sldId id="574" r:id="rId8"/>
    <p:sldId id="575" r:id="rId9"/>
    <p:sldId id="576" r:id="rId10"/>
    <p:sldId id="577" r:id="rId11"/>
    <p:sldId id="578" r:id="rId12"/>
    <p:sldId id="579" r:id="rId13"/>
    <p:sldId id="580" r:id="rId14"/>
    <p:sldId id="581" r:id="rId15"/>
    <p:sldId id="582" r:id="rId16"/>
    <p:sldId id="583" r:id="rId17"/>
    <p:sldId id="584" r:id="rId18"/>
    <p:sldId id="585" r:id="rId19"/>
    <p:sldId id="586" r:id="rId20"/>
    <p:sldId id="587" r:id="rId21"/>
    <p:sldId id="588" r:id="rId22"/>
    <p:sldId id="589" r:id="rId23"/>
    <p:sldId id="590" r:id="rId24"/>
    <p:sldId id="591" r:id="rId25"/>
    <p:sldId id="592" r:id="rId26"/>
    <p:sldId id="593" r:id="rId27"/>
    <p:sldId id="594" r:id="rId28"/>
    <p:sldId id="595" r:id="rId29"/>
    <p:sldId id="596" r:id="rId30"/>
    <p:sldId id="597" r:id="rId31"/>
    <p:sldId id="598" r:id="rId32"/>
    <p:sldId id="599" r:id="rId33"/>
    <p:sldId id="600" r:id="rId34"/>
    <p:sldId id="601" r:id="rId35"/>
    <p:sldId id="602" r:id="rId36"/>
    <p:sldId id="603" r:id="rId37"/>
    <p:sldId id="604" r:id="rId38"/>
    <p:sldId id="605" r:id="rId39"/>
    <p:sldId id="606" r:id="rId40"/>
    <p:sldId id="607" r:id="rId41"/>
    <p:sldId id="608" r:id="rId42"/>
    <p:sldId id="609" r:id="rId43"/>
    <p:sldId id="610" r:id="rId44"/>
    <p:sldId id="611" r:id="rId45"/>
    <p:sldId id="612" r:id="rId46"/>
    <p:sldId id="613" r:id="rId47"/>
    <p:sldId id="614" r:id="rId48"/>
    <p:sldId id="615" r:id="rId49"/>
    <p:sldId id="616" r:id="rId50"/>
    <p:sldId id="617" r:id="rId51"/>
    <p:sldId id="618" r:id="rId52"/>
    <p:sldId id="619" r:id="rId53"/>
    <p:sldId id="620" r:id="rId54"/>
    <p:sldId id="621" r:id="rId55"/>
    <p:sldId id="622" r:id="rId56"/>
    <p:sldId id="366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51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5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perhaps should be a step 6 that says update </a:t>
            </a:r>
            <a:r>
              <a:rPr lang="en-US" baseline="0" dirty="0" err="1" smtClean="0"/>
              <a:t>pivotIndex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72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40 20 10 80 60 50 7 30 100  </a:t>
            </a:r>
            <a:r>
              <a:rPr lang="en-US" dirty="0" smtClean="0">
                <a:sym typeface="Wingdings" panose="05000000000000000000" pitchFamily="2" charset="2"/>
              </a:rPr>
              <a:t> original order of stuff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Notice order of numbers can change in some quick sort implementations (as shown)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baseline="0" dirty="0" smtClean="0"/>
              <a:t> these are not “stable” – which is ok)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Some implementations</a:t>
            </a:r>
            <a:r>
              <a:rPr lang="en-US" baseline="0" dirty="0" smtClean="0"/>
              <a:t> keep things in same order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these are not the most efficient implementations of quick sort (i.e. run slow)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Such an implementation would </a:t>
            </a:r>
            <a:r>
              <a:rPr lang="en-US" dirty="0" smtClean="0"/>
              <a:t>result in the partition: 20, 10, 7, 30    ]</a:t>
            </a:r>
            <a:r>
              <a:rPr lang="en-US" baseline="0" dirty="0" smtClean="0"/>
              <a:t> 40 [ 80, 60, 50, 100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4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Quicksort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648200"/>
            <a:ext cx="24955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5181600"/>
            <a:ext cx="5334000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derived 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from: Data Structures Using C++ (D.S. Malik)</a:t>
            </a:r>
            <a:endParaRPr lang="en-US" sz="1050" i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Data Structures and Algorithms in C++ (Goodrich, </a:t>
            </a:r>
            <a:r>
              <a:rPr lang="en-US" sz="1050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Mount)c</a:t>
            </a:r>
            <a:endParaRPr lang="en-US" sz="105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58815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80 &lt;=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6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821332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100 &gt;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628972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 &gt;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4343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5127" idx="2"/>
            <a:endCxn id="5131" idx="2"/>
          </p:cNvCxnSpPr>
          <p:nvPr/>
        </p:nvCxnSpPr>
        <p:spPr>
          <a:xfrm rot="16200000" flipH="1">
            <a:off x="4776716" y="990600"/>
            <a:ext cx="12700" cy="2438400"/>
          </a:xfrm>
          <a:prstGeom prst="bentConnector3">
            <a:avLst>
              <a:gd name="adj1" fmla="val 3411937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4411231" y="2601442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3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53340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5127" idx="2"/>
            <a:endCxn id="5131" idx="2"/>
          </p:cNvCxnSpPr>
          <p:nvPr/>
        </p:nvCxnSpPr>
        <p:spPr>
          <a:xfrm rot="16200000" flipH="1">
            <a:off x="4776716" y="990600"/>
            <a:ext cx="12700" cy="2438400"/>
          </a:xfrm>
          <a:prstGeom prst="bentConnector3">
            <a:avLst>
              <a:gd name="adj1" fmla="val 3411937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4411231" y="2601442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6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3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835759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58815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60 &lt;=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05916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 &gt;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513556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7 &gt;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0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4343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128" idx="2"/>
            <a:endCxn id="5130" idx="2"/>
          </p:cNvCxnSpPr>
          <p:nvPr/>
        </p:nvCxnSpPr>
        <p:spPr>
          <a:xfrm rot="16200000" flipH="1">
            <a:off x="4776716" y="1600200"/>
            <a:ext cx="12700" cy="1219200"/>
          </a:xfrm>
          <a:prstGeom prst="bentConnector3">
            <a:avLst>
              <a:gd name="adj1" fmla="val 1800000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4411231" y="2432165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05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Sorts 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Bubble Sort</a:t>
            </a:r>
          </a:p>
          <a:p>
            <a:endParaRPr lang="en-US" dirty="0" smtClean="0"/>
          </a:p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Linear (sequential) Search</a:t>
            </a:r>
          </a:p>
          <a:p>
            <a:pPr lvl="1"/>
            <a:r>
              <a:rPr lang="en-US" dirty="0" smtClean="0"/>
              <a:t>Binary Search</a:t>
            </a:r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4343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128" idx="2"/>
            <a:endCxn id="5130" idx="2"/>
          </p:cNvCxnSpPr>
          <p:nvPr/>
        </p:nvCxnSpPr>
        <p:spPr>
          <a:xfrm rot="16200000" flipH="1">
            <a:off x="4776716" y="1600200"/>
            <a:ext cx="12700" cy="1219200"/>
          </a:xfrm>
          <a:prstGeom prst="bentConnector3">
            <a:avLst>
              <a:gd name="adj1" fmla="val 1800000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4411231" y="2432165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8" y="53340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20343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7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58815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50 &lt;=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3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05916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60 &gt;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453719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897425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81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9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7535" y="4347949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9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5257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7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295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1"/>
          </p:cNvCxnSpPr>
          <p:nvPr/>
        </p:nvCxnSpPr>
        <p:spPr>
          <a:xfrm flipH="1">
            <a:off x="4953000" y="866492"/>
            <a:ext cx="276520" cy="2901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8" y="5867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124" idx="0"/>
            <a:endCxn id="13" idx="2"/>
          </p:cNvCxnSpPr>
          <p:nvPr/>
        </p:nvCxnSpPr>
        <p:spPr>
          <a:xfrm rot="16200000" flipH="1">
            <a:off x="2941092" y="387824"/>
            <a:ext cx="13648" cy="2438400"/>
          </a:xfrm>
          <a:prstGeom prst="bentConnector5">
            <a:avLst>
              <a:gd name="adj1" fmla="val -3674934"/>
              <a:gd name="adj2" fmla="val 55292"/>
              <a:gd name="adj3" fmla="val -3624941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2586278" y="772488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Given an array of </a:t>
            </a:r>
            <a:r>
              <a:rPr lang="en-US" altLang="en-US" sz="2800" i="1" dirty="0"/>
              <a:t>n</a:t>
            </a:r>
            <a:r>
              <a:rPr lang="en-US" altLang="en-US" sz="2800" dirty="0"/>
              <a:t> elements (e.g., integers):</a:t>
            </a:r>
          </a:p>
          <a:p>
            <a:r>
              <a:rPr lang="en-US" altLang="en-US" sz="2800" dirty="0"/>
              <a:t>If array only contains one element, return</a:t>
            </a:r>
          </a:p>
          <a:p>
            <a:r>
              <a:rPr lang="en-US" altLang="en-US" sz="2800" dirty="0"/>
              <a:t>Else</a:t>
            </a:r>
          </a:p>
          <a:p>
            <a:pPr lvl="1"/>
            <a:r>
              <a:rPr lang="en-US" altLang="en-US" sz="2400" dirty="0"/>
              <a:t>pick one element to use as </a:t>
            </a:r>
            <a:r>
              <a:rPr lang="en-US" altLang="en-US" sz="2400" i="1" dirty="0"/>
              <a:t>pivot.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Partition </a:t>
            </a:r>
            <a:r>
              <a:rPr lang="en-US" altLang="en-US" sz="2400" dirty="0"/>
              <a:t>elements into two sub-arrays:</a:t>
            </a:r>
          </a:p>
          <a:p>
            <a:pPr lvl="2"/>
            <a:r>
              <a:rPr lang="en-US" altLang="en-US" sz="2000" dirty="0"/>
              <a:t>Elements less than or equal to pivot</a:t>
            </a:r>
          </a:p>
          <a:p>
            <a:pPr lvl="2"/>
            <a:r>
              <a:rPr lang="en-US" altLang="en-US" sz="2000" dirty="0"/>
              <a:t>Elements greater than pivot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Quicksort </a:t>
            </a:r>
            <a:r>
              <a:rPr lang="en-US" altLang="en-US" sz="2400" dirty="0"/>
              <a:t>two sub-arrays</a:t>
            </a:r>
          </a:p>
          <a:p>
            <a:pPr lvl="1"/>
            <a:r>
              <a:rPr lang="en-US" altLang="en-US" sz="2400" dirty="0"/>
              <a:t>Return </a:t>
            </a:r>
            <a:r>
              <a:rPr lang="en-US" altLang="en-US" sz="2400" dirty="0" smtClean="0"/>
              <a:t>results</a:t>
            </a:r>
            <a:endParaRPr lang="en-US" dirty="0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971" y="4595320"/>
            <a:ext cx="4103427" cy="83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744" y="2328035"/>
            <a:ext cx="4617883" cy="1799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365" y="5524632"/>
            <a:ext cx="4132997" cy="7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21061829">
            <a:off x="4162669" y="5216855"/>
            <a:ext cx="1218603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recursive calls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488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8" y="5867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124" idx="0"/>
            <a:endCxn id="13" idx="2"/>
          </p:cNvCxnSpPr>
          <p:nvPr/>
        </p:nvCxnSpPr>
        <p:spPr>
          <a:xfrm rot="16200000" flipH="1">
            <a:off x="2941092" y="387824"/>
            <a:ext cx="13648" cy="2438400"/>
          </a:xfrm>
          <a:prstGeom prst="bentConnector5">
            <a:avLst>
              <a:gd name="adj1" fmla="val -3674934"/>
              <a:gd name="adj2" fmla="val 55292"/>
              <a:gd name="adj3" fmla="val -3624941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2586278" y="772488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468848" y="2432165"/>
            <a:ext cx="15456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pivotIndex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= 4</a:t>
            </a:r>
            <a:endParaRPr lang="en-US" altLang="en-US" sz="1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2448" y="6553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Partition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92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862316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0542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38316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40071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1728716" y="2983215"/>
            <a:ext cx="1955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&lt;= data[pivot]</a:t>
            </a:r>
            <a:endParaRPr lang="en-US" altLang="en-US" dirty="0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649531" y="2983215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 &gt; data[pivot]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06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Recursively </a:t>
            </a:r>
            <a:r>
              <a:rPr lang="en-US" dirty="0" err="1" smtClean="0"/>
              <a:t>QuickSort</a:t>
            </a:r>
            <a:r>
              <a:rPr lang="en-US" dirty="0" smtClean="0"/>
              <a:t> the </a:t>
            </a:r>
            <a:r>
              <a:rPr lang="en-US" dirty="0" err="1" smtClean="0"/>
              <a:t>SubArrays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92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862316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0542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38316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40071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1728716" y="2983215"/>
            <a:ext cx="1955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&lt;= data[pivot]</a:t>
            </a:r>
            <a:endParaRPr lang="en-US" altLang="en-US" dirty="0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649531" y="2983215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 &gt; data[pivot]</a:t>
            </a:r>
            <a:endParaRPr lang="en-US" altLang="en-US" dirty="0"/>
          </a:p>
        </p:txBody>
      </p:sp>
      <p:sp>
        <p:nvSpPr>
          <p:cNvPr id="21" name="AutoShape 21"/>
          <p:cNvSpPr>
            <a:spLocks/>
          </p:cNvSpPr>
          <p:nvPr/>
        </p:nvSpPr>
        <p:spPr bwMode="auto">
          <a:xfrm rot="5400000" flipV="1">
            <a:off x="2528816" y="-24452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 rot="5400000" flipV="1">
            <a:off x="5657565" y="-24452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Assuming the keys are random, uniformly distributed</a:t>
            </a:r>
          </a:p>
          <a:p>
            <a:endParaRPr lang="en-US" dirty="0" smtClean="0"/>
          </a:p>
          <a:p>
            <a:r>
              <a:rPr lang="en-US" dirty="0" smtClean="0"/>
              <a:t>Then the two sub-arrays will be nearly the same size for each recursive call.</a:t>
            </a:r>
          </a:p>
          <a:p>
            <a:pPr lvl="1"/>
            <a:r>
              <a:rPr lang="en-US" dirty="0" smtClean="0"/>
              <a:t>Recall </a:t>
            </a:r>
            <a:r>
              <a:rPr lang="en-US" dirty="0" err="1" smtClean="0"/>
              <a:t>MergeSort</a:t>
            </a:r>
            <a:r>
              <a:rPr lang="en-US" dirty="0" smtClean="0"/>
              <a:t> worked in a similar fashion</a:t>
            </a:r>
          </a:p>
          <a:p>
            <a:pPr lvl="2"/>
            <a:r>
              <a:rPr lang="en-US" dirty="0" smtClean="0"/>
              <a:t>Dividing the data into 2 subsets of similar size</a:t>
            </a:r>
          </a:p>
          <a:p>
            <a:endParaRPr lang="en-US" dirty="0" smtClean="0"/>
          </a:p>
          <a:p>
            <a:r>
              <a:rPr lang="en-US" dirty="0" smtClean="0"/>
              <a:t>So the runtime would once again depend on the number of times the original data size, </a:t>
            </a:r>
            <a:r>
              <a:rPr lang="en-US" b="1" i="1" dirty="0" smtClean="0"/>
              <a:t>n</a:t>
            </a:r>
            <a:r>
              <a:rPr lang="en-US" dirty="0" smtClean="0"/>
              <a:t>, can be divided by two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b="1" i="1" dirty="0" smtClean="0"/>
              <a:t>n</a:t>
            </a:r>
            <a:r>
              <a:rPr lang="en-US" dirty="0" smtClean="0"/>
              <a:t>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690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very similar fashion as to the analysis of </a:t>
            </a:r>
            <a:r>
              <a:rPr lang="en-US" dirty="0" err="1" smtClean="0"/>
              <a:t>MergeSort</a:t>
            </a:r>
            <a:r>
              <a:rPr lang="en-US" dirty="0" smtClean="0"/>
              <a:t>, with the assumption the keys are random uniformly distributed, </a:t>
            </a:r>
          </a:p>
          <a:p>
            <a:endParaRPr lang="en-US" dirty="0" smtClean="0"/>
          </a:p>
          <a:p>
            <a:r>
              <a:rPr lang="en-US" dirty="0" smtClean="0"/>
              <a:t>The runtime of </a:t>
            </a:r>
            <a:r>
              <a:rPr lang="en-US" dirty="0" err="1" smtClean="0"/>
              <a:t>QuickSort</a:t>
            </a:r>
            <a:r>
              <a:rPr lang="en-US" dirty="0" smtClean="0"/>
              <a:t> is usually taken </a:t>
            </a:r>
            <a:br>
              <a:rPr lang="en-US" dirty="0" smtClean="0"/>
            </a:br>
            <a:r>
              <a:rPr lang="en-US" dirty="0" smtClean="0"/>
              <a:t>to be O(</a:t>
            </a:r>
            <a:r>
              <a:rPr lang="en-US" b="1" i="1" dirty="0" smtClean="0"/>
              <a:t>n </a:t>
            </a:r>
            <a:r>
              <a:rPr lang="en-US" b="1" i="1" dirty="0" err="1" smtClean="0"/>
              <a:t>lg</a:t>
            </a:r>
            <a:r>
              <a:rPr lang="en-US" b="1" i="1" dirty="0" smtClean="0"/>
              <a:t> n</a:t>
            </a:r>
            <a:r>
              <a:rPr lang="en-US" dirty="0" smtClean="0"/>
              <a:t>)</a:t>
            </a:r>
          </a:p>
          <a:p>
            <a:endParaRPr lang="en-US" b="1" i="1" dirty="0"/>
          </a:p>
          <a:p>
            <a:r>
              <a:rPr lang="en-US" b="1" i="1" dirty="0" smtClean="0"/>
              <a:t>However…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599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–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QuickSort</a:t>
            </a:r>
            <a:r>
              <a:rPr lang="en-US" dirty="0" smtClean="0"/>
              <a:t> requires some wisdom about your data</a:t>
            </a:r>
          </a:p>
          <a:p>
            <a:r>
              <a:rPr lang="en-US" dirty="0" smtClean="0"/>
              <a:t>And selecting a good pivot point =)</a:t>
            </a:r>
          </a:p>
          <a:p>
            <a:endParaRPr lang="en-US" dirty="0"/>
          </a:p>
          <a:p>
            <a:r>
              <a:rPr lang="en-US" dirty="0" smtClean="0"/>
              <a:t>Let’s consider a 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the first element is always the pivot</a:t>
            </a:r>
          </a:p>
          <a:p>
            <a:r>
              <a:rPr lang="en-US" dirty="0" smtClean="0"/>
              <a:t>Assume the given data to sort is already in order (or very nearly, but let’s be extreme)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09800" y="31623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194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290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386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482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578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674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770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866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33400" y="32527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54250" y="37719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133600" y="45339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/>
              <a:t>B</a:t>
            </a:r>
            <a:r>
              <a:rPr lang="en-US" altLang="en-US" sz="1800" dirty="0" err="1" smtClean="0"/>
              <a:t>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77000" y="45481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/>
              <a:t>S</a:t>
            </a:r>
            <a:r>
              <a:rPr lang="en-US" altLang="en-US" sz="1800" dirty="0" err="1" smtClean="0"/>
              <a:t>mallerIndex</a:t>
            </a:r>
            <a:r>
              <a:rPr lang="en-US" altLang="en-US" sz="1800" dirty="0" smtClean="0"/>
              <a:t> = 8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7162800" y="42291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95600" y="42291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8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71183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352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22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8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71183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854" y="914400"/>
            <a:ext cx="77724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We are given array of </a:t>
            </a:r>
            <a:r>
              <a:rPr lang="en-US" altLang="en-US" b="1" i="1" dirty="0"/>
              <a:t>n</a:t>
            </a:r>
            <a:r>
              <a:rPr lang="en-US" altLang="en-US" dirty="0"/>
              <a:t> integers to sort: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250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0346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6442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2538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8634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4730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0826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6922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3018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684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7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6858000" y="2362200"/>
            <a:ext cx="2603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9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6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6432550" y="2362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8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640980" y="2735879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5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5822950" y="2308620"/>
            <a:ext cx="609600" cy="4272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55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195058" y="2667001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4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5195058" y="2347913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83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603750" y="2659041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3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4603750" y="2339953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146550" y="2704534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2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4146550" y="2385446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7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146550" y="2704534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3384550" y="2362200"/>
            <a:ext cx="1447800" cy="4042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4495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3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-1" y="5486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 dirty="0"/>
              <a:t>Pick Pivot Element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220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/>
              <a:t>There are a number of ways to pick the </a:t>
            </a:r>
            <a:r>
              <a:rPr lang="en-US" altLang="en-US" sz="2400" b="1" dirty="0">
                <a:solidFill>
                  <a:srgbClr val="FF0000"/>
                </a:solidFill>
              </a:rPr>
              <a:t>pivot element</a:t>
            </a:r>
            <a:r>
              <a:rPr lang="en-US" altLang="en-US" sz="2400" dirty="0"/>
              <a:t>.  </a:t>
            </a:r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2400" dirty="0" smtClean="0"/>
              <a:t>In </a:t>
            </a:r>
            <a:r>
              <a:rPr lang="en-US" altLang="en-US" sz="2400" dirty="0"/>
              <a:t>this example, we will use the </a:t>
            </a:r>
            <a:r>
              <a:rPr lang="en-US" altLang="en-US" sz="2400" b="1" dirty="0">
                <a:solidFill>
                  <a:srgbClr val="FF0000"/>
                </a:solidFill>
              </a:rPr>
              <a:t>first element in the array</a:t>
            </a:r>
            <a:r>
              <a:rPr lang="en-US" altLang="en-US" sz="2400" dirty="0" smtClean="0"/>
              <a:t>: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 smtClean="0"/>
              <a:t>We will see other (better) choices later</a:t>
            </a:r>
            <a:endParaRPr lang="en-US" altLang="en-US" sz="2400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2779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23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19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15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11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07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03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899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2995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812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-2" y="60960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165350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63576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41350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43105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31750" y="2983215"/>
            <a:ext cx="1955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&lt;= data[pivot]</a:t>
            </a:r>
            <a:endParaRPr lang="en-US" altLang="en-US" dirty="0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952565" y="2983215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 &gt; data[pivot]</a:t>
            </a:r>
            <a:endParaRPr lang="en-US" altLang="en-US" dirty="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367542" y="3705367"/>
            <a:ext cx="8319258" cy="2819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Comic Sans MS" panose="030F0702030302020204" pitchFamily="66" charset="0"/>
              </a:rPr>
              <a:t>The recursive calls do not divide anything in half…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Comic Sans MS" panose="030F0702030302020204" pitchFamily="66" charset="0"/>
              </a:rPr>
              <a:t>So there will be n recursive calls,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Comic Sans MS" panose="030F0702030302020204" pitchFamily="66" charset="0"/>
              </a:rPr>
              <a:t>each doing n-1 operations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Which leads to O(n</a:t>
            </a:r>
            <a:r>
              <a:rPr lang="en-US" alt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)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Comic Sans MS" panose="030F0702030302020204" pitchFamily="66" charset="0"/>
              </a:rPr>
              <a:t>Not quick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Median of 3 – Avoid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avoid such bad scenarios a better choice of pivot is typically used:</a:t>
            </a:r>
          </a:p>
          <a:p>
            <a:endParaRPr lang="en-US" dirty="0"/>
          </a:p>
          <a:p>
            <a:r>
              <a:rPr lang="en-US" dirty="0" smtClean="0"/>
              <a:t>Use the </a:t>
            </a:r>
            <a:r>
              <a:rPr lang="en-US" b="1" dirty="0" smtClean="0"/>
              <a:t>median of 3 rule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Pick the median value of 3 elements from the data array as the pivot</a:t>
            </a:r>
          </a:p>
          <a:p>
            <a:pPr lvl="1"/>
            <a:r>
              <a:rPr lang="en-US" dirty="0" smtClean="0"/>
              <a:t>Specifically: data[0], data[n/2] and data[n-1]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data[0] = 10,  data[n/2] = 50, data[n-1] = 70</a:t>
            </a:r>
          </a:p>
          <a:p>
            <a:pPr lvl="2"/>
            <a:r>
              <a:rPr lang="en-US" dirty="0" smtClean="0"/>
              <a:t>median = 50</a:t>
            </a:r>
          </a:p>
          <a:p>
            <a:pPr lvl="1"/>
            <a:r>
              <a:rPr lang="en-US" dirty="0" smtClean="0"/>
              <a:t>so use index = n/2 for the pivot (value of 50)</a:t>
            </a:r>
          </a:p>
        </p:txBody>
      </p:sp>
    </p:spTree>
    <p:extLst>
      <p:ext uri="{BB962C8B-B14F-4D97-AF65-F5344CB8AC3E}">
        <p14:creationId xmlns:p14="http://schemas.microsoft.com/office/powerpoint/2010/main" val="32450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 smtClean="0"/>
              <a:t>QuickSort</a:t>
            </a:r>
            <a:r>
              <a:rPr lang="en-US" dirty="0" smtClean="0"/>
              <a:t> Note – Small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very small arrays (circa n &lt;= 20) quicksort in physical time does not perform as well as insertion sort</a:t>
            </a:r>
          </a:p>
          <a:p>
            <a:endParaRPr lang="en-US" dirty="0" smtClean="0"/>
          </a:p>
          <a:p>
            <a:r>
              <a:rPr lang="en-US" dirty="0" smtClean="0"/>
              <a:t>And – because quicksort is recursive – these cases occur frequently.</a:t>
            </a:r>
          </a:p>
          <a:p>
            <a:endParaRPr lang="en-US" dirty="0" smtClean="0"/>
          </a:p>
          <a:p>
            <a:r>
              <a:rPr lang="en-US" dirty="0" smtClean="0"/>
              <a:t>Common solution</a:t>
            </a:r>
          </a:p>
          <a:p>
            <a:pPr lvl="1"/>
            <a:r>
              <a:rPr lang="en-US" dirty="0" smtClean="0"/>
              <a:t>When the array size becomes “sufficiently” small do not use quicksort recursively</a:t>
            </a:r>
          </a:p>
          <a:p>
            <a:pPr lvl="1"/>
            <a:r>
              <a:rPr lang="en-US" dirty="0" smtClean="0"/>
              <a:t>instead use a sorting algorithm that is more efficient for small arrays (such as insertion sort)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Do NOT apply this on homework or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/>
              <a:t>q</a:t>
            </a:r>
            <a:r>
              <a:rPr lang="en-US" dirty="0" smtClean="0"/>
              <a:t>uestions about Quick Sort?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3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Summary of Sorting Algorithms </a:t>
            </a:r>
            <a:r>
              <a:rPr lang="en-US" sz="2800" smtClean="0"/>
              <a:t>(so far)</a:t>
            </a:r>
            <a:endParaRPr lang="en-US" smtClean="0"/>
          </a:p>
        </p:txBody>
      </p:sp>
      <p:sp>
        <p:nvSpPr>
          <p:cNvPr id="49155" name="Content Placeholder 9"/>
          <p:cNvSpPr>
            <a:spLocks noGrp="1"/>
          </p:cNvSpPr>
          <p:nvPr>
            <p:ph idx="1"/>
          </p:nvPr>
        </p:nvSpPr>
        <p:spPr>
          <a:xfrm>
            <a:off x="228600" y="1600200"/>
            <a:ext cx="8761413" cy="4340225"/>
          </a:xfrm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59182"/>
              </p:ext>
            </p:extLst>
          </p:nvPr>
        </p:nvGraphicFramePr>
        <p:xfrm>
          <a:off x="990600" y="1293803"/>
          <a:ext cx="7239000" cy="4727593"/>
        </p:xfrm>
        <a:graphic>
          <a:graphicData uri="http://schemas.openxmlformats.org/drawingml/2006/table">
            <a:tbl>
              <a:tblPr/>
              <a:tblGrid>
                <a:gridCol w="1981200"/>
                <a:gridCol w="1905000"/>
                <a:gridCol w="3352800"/>
              </a:tblGrid>
              <a:tr h="457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Selection Sort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Insertion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Bubble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Heap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n)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large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Merge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sequential data access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huge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Quick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Assumes key values are random and uniformly distributed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838200" y="3732203"/>
            <a:ext cx="7391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Place holder for others we have not yet seen</a:t>
            </a:r>
            <a:endParaRPr lang="en-US" sz="1400" i="1" dirty="0"/>
          </a:p>
        </p:txBody>
      </p:sp>
      <p:sp>
        <p:nvSpPr>
          <p:cNvPr id="6" name="Rounded Rectangle 5"/>
          <p:cNvSpPr/>
          <p:nvPr/>
        </p:nvSpPr>
        <p:spPr>
          <a:xfrm>
            <a:off x="2362200" y="4275378"/>
            <a:ext cx="5867400" cy="677621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Place holder for others we have not yet seen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367755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Partition into 2 “sub-sets”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429000"/>
            <a:ext cx="8229600" cy="30480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 smtClean="0"/>
              <a:t>Goal is to partition the array into 2 sub-arrays such that</a:t>
            </a:r>
            <a:endParaRPr lang="en-US" altLang="en-US" sz="2800" dirty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/>
              <a:t>One sub-array contains elements &gt;= pivot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/>
              <a:t>The other sub-array contains </a:t>
            </a:r>
            <a:r>
              <a:rPr lang="en-US" altLang="en-US" sz="2400" dirty="0"/>
              <a:t>elements &lt; </a:t>
            </a:r>
            <a:r>
              <a:rPr lang="en-US" altLang="en-US" sz="2400" dirty="0" smtClean="0"/>
              <a:t>pivot</a:t>
            </a:r>
            <a:endParaRPr lang="en-US" altLang="en-US" sz="2400" dirty="0"/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/>
              <a:t>Partitioning will loop through the array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/>
              <a:t>swapping elements less than and greater than the pivot</a:t>
            </a:r>
            <a:r>
              <a:rPr lang="en-US" altLang="en-U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6589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246580" y="609600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</a:t>
            </a:r>
            <a:r>
              <a:rPr lang="en-US" altLang="en-US" sz="1600" dirty="0"/>
              <a:t>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2012976" y="948154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5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246580" y="609600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</a:t>
            </a:r>
            <a:r>
              <a:rPr lang="en-US" altLang="en-US" sz="1600" dirty="0"/>
              <a:t>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2012976" y="948154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43400" y="2650641"/>
            <a:ext cx="1835759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20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37899" y="664191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2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2504295" y="1002745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835759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8785</TotalTime>
  <Words>3946</Words>
  <Application>Microsoft Office PowerPoint</Application>
  <PresentationFormat>On-screen Show (4:3)</PresentationFormat>
  <Paragraphs>1108</Paragraphs>
  <Slides>56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Quicksort</vt:lpstr>
      <vt:lpstr>Previously</vt:lpstr>
      <vt:lpstr>QuickSort Algorithm</vt:lpstr>
      <vt:lpstr>Example</vt:lpstr>
      <vt:lpstr>Pick Pivot Element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Result</vt:lpstr>
      <vt:lpstr>Recursively QuickSort the SubArrays</vt:lpstr>
      <vt:lpstr>QuickSort Analysis</vt:lpstr>
      <vt:lpstr>QuickSort Analysis</vt:lpstr>
      <vt:lpstr>QuickSort – Worst Case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Median of 3 – Avoid the Bad</vt:lpstr>
      <vt:lpstr>QuickSort Note – Small Arrays</vt:lpstr>
      <vt:lpstr>Questions</vt:lpstr>
      <vt:lpstr>Summary of Sorting Algorithms (so far)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2056</cp:revision>
  <dcterms:created xsi:type="dcterms:W3CDTF">2006-08-16T00:00:00Z</dcterms:created>
  <dcterms:modified xsi:type="dcterms:W3CDTF">2014-11-16T18:39:13Z</dcterms:modified>
</cp:coreProperties>
</file>