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702" r:id="rId3"/>
    <p:sldId id="880" r:id="rId4"/>
    <p:sldId id="881" r:id="rId5"/>
    <p:sldId id="939" r:id="rId6"/>
    <p:sldId id="940" r:id="rId7"/>
    <p:sldId id="941" r:id="rId8"/>
    <p:sldId id="829" r:id="rId9"/>
    <p:sldId id="868" r:id="rId10"/>
    <p:sldId id="882" r:id="rId11"/>
    <p:sldId id="895" r:id="rId12"/>
    <p:sldId id="887" r:id="rId13"/>
    <p:sldId id="943" r:id="rId14"/>
    <p:sldId id="888" r:id="rId15"/>
    <p:sldId id="889" r:id="rId16"/>
    <p:sldId id="890" r:id="rId17"/>
    <p:sldId id="891" r:id="rId18"/>
    <p:sldId id="892" r:id="rId19"/>
    <p:sldId id="896" r:id="rId20"/>
    <p:sldId id="897" r:id="rId21"/>
    <p:sldId id="898" r:id="rId22"/>
    <p:sldId id="899" r:id="rId23"/>
    <p:sldId id="900" r:id="rId24"/>
    <p:sldId id="901" r:id="rId25"/>
    <p:sldId id="902" r:id="rId26"/>
    <p:sldId id="903" r:id="rId27"/>
    <p:sldId id="904" r:id="rId28"/>
    <p:sldId id="905" r:id="rId29"/>
    <p:sldId id="1031" r:id="rId30"/>
    <p:sldId id="1030" r:id="rId31"/>
    <p:sldId id="910" r:id="rId32"/>
    <p:sldId id="907" r:id="rId33"/>
    <p:sldId id="908" r:id="rId34"/>
    <p:sldId id="911" r:id="rId35"/>
    <p:sldId id="909" r:id="rId36"/>
    <p:sldId id="912" r:id="rId37"/>
    <p:sldId id="906" r:id="rId38"/>
    <p:sldId id="913" r:id="rId39"/>
    <p:sldId id="914" r:id="rId40"/>
    <p:sldId id="915" r:id="rId41"/>
    <p:sldId id="916" r:id="rId42"/>
    <p:sldId id="917" r:id="rId43"/>
    <p:sldId id="918" r:id="rId44"/>
    <p:sldId id="919" r:id="rId45"/>
    <p:sldId id="925" r:id="rId46"/>
    <p:sldId id="921" r:id="rId47"/>
    <p:sldId id="922" r:id="rId48"/>
    <p:sldId id="926" r:id="rId49"/>
    <p:sldId id="927" r:id="rId50"/>
    <p:sldId id="929" r:id="rId51"/>
    <p:sldId id="928" r:id="rId52"/>
    <p:sldId id="930" r:id="rId53"/>
    <p:sldId id="931" r:id="rId54"/>
    <p:sldId id="932" r:id="rId55"/>
    <p:sldId id="933" r:id="rId56"/>
    <p:sldId id="934" r:id="rId57"/>
    <p:sldId id="935" r:id="rId58"/>
    <p:sldId id="937" r:id="rId59"/>
    <p:sldId id="938" r:id="rId60"/>
    <p:sldId id="893" r:id="rId61"/>
    <p:sldId id="944" r:id="rId62"/>
    <p:sldId id="894" r:id="rId63"/>
    <p:sldId id="946" r:id="rId64"/>
    <p:sldId id="770" r:id="rId65"/>
    <p:sldId id="723" r:id="rId66"/>
    <p:sldId id="724" r:id="rId67"/>
    <p:sldId id="725" r:id="rId68"/>
    <p:sldId id="1032" r:id="rId69"/>
    <p:sldId id="1033" r:id="rId70"/>
    <p:sldId id="1036" r:id="rId71"/>
    <p:sldId id="1037" r:id="rId72"/>
    <p:sldId id="1038" r:id="rId73"/>
    <p:sldId id="1039" r:id="rId74"/>
    <p:sldId id="1040" r:id="rId75"/>
    <p:sldId id="1034" r:id="rId76"/>
    <p:sldId id="1041" r:id="rId77"/>
    <p:sldId id="1035" r:id="rId78"/>
    <p:sldId id="1042" r:id="rId79"/>
    <p:sldId id="949" r:id="rId80"/>
    <p:sldId id="952" r:id="rId81"/>
    <p:sldId id="953" r:id="rId82"/>
    <p:sldId id="957" r:id="rId83"/>
    <p:sldId id="958" r:id="rId84"/>
    <p:sldId id="956" r:id="rId85"/>
    <p:sldId id="950" r:id="rId86"/>
    <p:sldId id="959" r:id="rId87"/>
    <p:sldId id="951" r:id="rId88"/>
    <p:sldId id="960" r:id="rId89"/>
    <p:sldId id="962" r:id="rId90"/>
    <p:sldId id="963" r:id="rId91"/>
    <p:sldId id="983" r:id="rId92"/>
    <p:sldId id="984" r:id="rId93"/>
    <p:sldId id="964" r:id="rId94"/>
    <p:sldId id="965" r:id="rId95"/>
    <p:sldId id="1043" r:id="rId96"/>
    <p:sldId id="1044" r:id="rId97"/>
    <p:sldId id="1045" r:id="rId98"/>
    <p:sldId id="366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86317" autoAdjust="0"/>
  </p:normalViewPr>
  <p:slideViewPr>
    <p:cSldViewPr>
      <p:cViewPr>
        <p:scale>
          <a:sx n="70" d="100"/>
          <a:sy n="70" d="100"/>
        </p:scale>
        <p:origin x="-72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Child versus Right Child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0E7C0D8-58BF-422F-BDAA-6273B6B17C18}" type="slidenum">
              <a:rPr lang="en-US" altLang="en-US" sz="1200">
                <a:latin typeface="Trebuchet MS" pitchFamily="34" charset="0"/>
              </a:rPr>
              <a:pPr/>
              <a:t>96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64160A0-9C41-4B21-AA18-D887D4557417}" type="slidenum">
              <a:rPr lang="en-US" altLang="en-US" sz="1200">
                <a:latin typeface="Trebuchet MS" pitchFamily="34" charset="0"/>
              </a:rPr>
              <a:pPr/>
              <a:t>97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about 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6054E7-FDE0-4FE9-93F3-025DF44A6AB5}" type="slidenum">
              <a:rPr lang="en-US" altLang="en-US" sz="1200">
                <a:latin typeface="Trebuchet MS" pitchFamily="34" charset="0"/>
              </a:rPr>
              <a:pPr/>
              <a:t>78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95259"/>
            <a:ext cx="6477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Sort and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893"/>
            <a:ext cx="2438400" cy="60890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156"/>
            <a:ext cx="1171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527803"/>
            <a:ext cx="400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84952"/>
            <a:ext cx="5791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24663"/>
            <a:ext cx="937856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0263"/>
            <a:ext cx="3505200" cy="461664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/>
              <a:t>On a Tree Fallen Across the Road </a:t>
            </a:r>
            <a:endParaRPr lang="en-US" sz="1400" b="1" i="1" dirty="0" smtClean="0"/>
          </a:p>
          <a:p>
            <a:r>
              <a:rPr lang="en-US" sz="1400" b="1" i="1" dirty="0" smtClean="0"/>
              <a:t>by </a:t>
            </a:r>
            <a:r>
              <a:rPr lang="en-US" sz="1400" b="1" i="1" dirty="0"/>
              <a:t>Robert Frost</a:t>
            </a:r>
            <a:endParaRPr lang="en-US" sz="1400" i="1" dirty="0"/>
          </a:p>
          <a:p>
            <a:r>
              <a:rPr lang="en-US" sz="1400" i="1" dirty="0"/>
              <a:t>(To hear us talk)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The tree the tempest with a crash of wood</a:t>
            </a:r>
            <a:br>
              <a:rPr lang="en-US" sz="1400" i="1" dirty="0"/>
            </a:br>
            <a:r>
              <a:rPr lang="en-US" sz="1400" i="1" dirty="0"/>
              <a:t>Throws down in front of us is not bar</a:t>
            </a:r>
            <a:br>
              <a:rPr lang="en-US" sz="1400" i="1" dirty="0"/>
            </a:br>
            <a:r>
              <a:rPr lang="en-US" sz="1400" i="1" dirty="0"/>
              <a:t>Our passage to our journey's end for good,</a:t>
            </a:r>
            <a:br>
              <a:rPr lang="en-US" sz="1400" i="1" dirty="0"/>
            </a:br>
            <a:r>
              <a:rPr lang="en-US" sz="1400" i="1" dirty="0"/>
              <a:t>But just to ask us who we think we are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Insisting always on our own way so.</a:t>
            </a:r>
            <a:br>
              <a:rPr lang="en-US" sz="1400" i="1" dirty="0"/>
            </a:br>
            <a:r>
              <a:rPr lang="en-US" sz="1400" i="1" dirty="0"/>
              <a:t>She likes to halt us in our runner tracks,</a:t>
            </a:r>
            <a:br>
              <a:rPr lang="en-US" sz="1400" i="1" dirty="0"/>
            </a:br>
            <a:r>
              <a:rPr lang="en-US" sz="1400" i="1" dirty="0"/>
              <a:t>And make us get down in a foot of snow</a:t>
            </a:r>
            <a:br>
              <a:rPr lang="en-US" sz="1400" i="1" dirty="0"/>
            </a:br>
            <a:r>
              <a:rPr lang="en-US" sz="1400" i="1" dirty="0"/>
              <a:t>Debating what to do without an ax.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 yet she knows obstruction is in vain:</a:t>
            </a:r>
            <a:br>
              <a:rPr lang="en-US" sz="1400" i="1" dirty="0"/>
            </a:br>
            <a:r>
              <a:rPr lang="en-US" sz="1400" i="1" dirty="0"/>
              <a:t>We will not be put off the final goal</a:t>
            </a:r>
            <a:br>
              <a:rPr lang="en-US" sz="1400" i="1" dirty="0"/>
            </a:br>
            <a:r>
              <a:rPr lang="en-US" sz="1400" i="1" dirty="0"/>
              <a:t>We have it hidden in us to attain,</a:t>
            </a:r>
            <a:br>
              <a:rPr lang="en-US" sz="1400" i="1" dirty="0"/>
            </a:br>
            <a:r>
              <a:rPr lang="en-US" sz="1400" i="1" dirty="0"/>
              <a:t>Not though we have to seize earth by the pole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And, tired of aimless circling in one place,</a:t>
            </a:r>
            <a:br>
              <a:rPr lang="en-US" sz="1400" i="1" dirty="0"/>
            </a:br>
            <a:r>
              <a:rPr lang="en-US" sz="1400" i="1" dirty="0"/>
              <a:t>Steer straight off after something into space.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470534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 Exercise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 flipH="1">
            <a:off x="2705100" y="2770297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24536" y="838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0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514599" y="387208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8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470534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 Exercise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86400" y="457200"/>
            <a:ext cx="3500435" cy="42523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567235" y="3872088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92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itle 1"/>
          <p:cNvSpPr txBox="1">
            <a:spLocks/>
          </p:cNvSpPr>
          <p:nvPr/>
        </p:nvSpPr>
        <p:spPr>
          <a:xfrm>
            <a:off x="457200" y="274638"/>
            <a:ext cx="470534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 Exercise</a:t>
            </a:r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24536" y="838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H="1">
            <a:off x="1436687" y="3790266"/>
            <a:ext cx="517450" cy="2483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7235" y="4195253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99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457200"/>
            <a:ext cx="3500435" cy="4572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567235" y="461157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03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4536" y="838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917535" y="4800600"/>
            <a:ext cx="258725" cy="291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567235" y="3872088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0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2" y="457200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93541" y="1668055"/>
            <a:ext cx="3162299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0329" y="5696548"/>
            <a:ext cx="106304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C 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98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4345781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0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4536" y="990600"/>
            <a:ext cx="3162299" cy="3088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819254" y="4800600"/>
            <a:ext cx="311169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567235" y="447743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  <a:stCxn id="12" idx="0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2" y="457200"/>
            <a:ext cx="3162299" cy="2286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493541" y="1600200"/>
            <a:ext cx="3162299" cy="3088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08207" y="5696548"/>
            <a:ext cx="106304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R 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219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4155320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4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4536" y="1219200"/>
            <a:ext cx="3162299" cy="2286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748709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1739309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0647" y="482247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99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2" y="1600200"/>
            <a:ext cx="3162299" cy="3088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356" y="4678472"/>
            <a:ext cx="128265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C  R 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85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3872088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49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Selection Sort (chap. 10, page 534-ish)</a:t>
            </a:r>
          </a:p>
          <a:p>
            <a:pPr lvl="1"/>
            <a:r>
              <a:rPr lang="en-US" dirty="0" smtClean="0"/>
              <a:t>Insertion Sort (chap. 10, page 540-ish)</a:t>
            </a:r>
          </a:p>
          <a:p>
            <a:pPr lvl="1"/>
            <a:r>
              <a:rPr lang="en-US" dirty="0" smtClean="0"/>
              <a:t>Quicksort (chap. 10, page 552-ish)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31623" y="990600"/>
            <a:ext cx="3162299" cy="378352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3054349" y="3752166"/>
            <a:ext cx="57899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567235" y="413226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24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81000"/>
            <a:ext cx="3500435" cy="5334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702907" y="461157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60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838200"/>
            <a:ext cx="3500435" cy="23063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flipH="1">
            <a:off x="3012601" y="4822312"/>
            <a:ext cx="258725" cy="291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2907" y="4790904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81000"/>
            <a:ext cx="3500435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86399" y="1604260"/>
            <a:ext cx="3500435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05074" y="5696548"/>
            <a:ext cx="103233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P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6827" y="5270957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2907" y="461157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990600"/>
            <a:ext cx="3500435" cy="3355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3920320" y="4777691"/>
            <a:ext cx="311169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2907" y="4777691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81000"/>
            <a:ext cx="3500435" cy="2667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  <a:endCxn id="26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stCxn id="26" idx="2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86400" y="1655651"/>
            <a:ext cx="3500435" cy="2667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32212" y="5693782"/>
            <a:ext cx="10726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G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59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2907" y="428781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399" y="1192026"/>
            <a:ext cx="3500435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2894805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885405" y="477769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02907" y="467847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399" y="1524000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1500" y="4660414"/>
            <a:ext cx="126156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G  P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7137" y="4241910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2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702907" y="4678472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393920"/>
            <a:ext cx="27717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77336E-6 L 1.34844 0.5629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13" y="28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?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0424" y="4668947"/>
            <a:ext cx="389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296077" y="4783525"/>
            <a:ext cx="3898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556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?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724400" y="2189272"/>
            <a:ext cx="4130750" cy="124063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569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MergeSort’s</a:t>
            </a:r>
            <a:r>
              <a:rPr lang="en-US" dirty="0" smtClean="0"/>
              <a:t> Tree Representation</a:t>
            </a:r>
          </a:p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to Trees</a:t>
            </a:r>
          </a:p>
          <a:p>
            <a:pPr lvl="1"/>
            <a:r>
              <a:rPr lang="en-US" dirty="0"/>
              <a:t>General and Binary</a:t>
            </a:r>
          </a:p>
        </p:txBody>
      </p:sp>
    </p:spTree>
    <p:extLst>
      <p:ext uri="{BB962C8B-B14F-4D97-AF65-F5344CB8AC3E}">
        <p14:creationId xmlns:p14="http://schemas.microsoft.com/office/powerpoint/2010/main" val="22947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039556" y="3460416"/>
            <a:ext cx="3815593" cy="57591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45" name="Rounded Rectangle 44"/>
          <p:cNvSpPr/>
          <p:nvPr/>
        </p:nvSpPr>
        <p:spPr>
          <a:xfrm>
            <a:off x="2726850" y="3010803"/>
            <a:ext cx="1159349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804549" y="2922697"/>
            <a:ext cx="3129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sp>
        <p:nvSpPr>
          <p:cNvPr id="3" name="Rounded Rectangle 2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  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54714" y="4039855"/>
            <a:ext cx="3500435" cy="629092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1" name="Rounded Rectangle 50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523999" y="3505200"/>
            <a:ext cx="1281113" cy="1196652"/>
            <a:chOff x="2885073" y="4335785"/>
            <a:chExt cx="1281113" cy="1196652"/>
          </a:xfrm>
        </p:grpSpPr>
        <p:sp>
          <p:nvSpPr>
            <p:cNvPr id="39" name="Oval 38"/>
            <p:cNvSpPr/>
            <p:nvPr/>
          </p:nvSpPr>
          <p:spPr>
            <a:xfrm>
              <a:off x="288507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3120743" y="4335785"/>
              <a:ext cx="1045443" cy="769615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  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54714" y="4039855"/>
            <a:ext cx="3500435" cy="3035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412582" y="4541619"/>
            <a:ext cx="3442568" cy="5637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2" name="Rounded Rectangle 51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264690" y="3496740"/>
            <a:ext cx="885676" cy="1196652"/>
            <a:chOff x="2535027" y="4335785"/>
            <a:chExt cx="885676" cy="1196652"/>
          </a:xfrm>
        </p:grpSpPr>
        <p:sp>
          <p:nvSpPr>
            <p:cNvPr id="42" name="Oval 41"/>
            <p:cNvSpPr/>
            <p:nvPr/>
          </p:nvSpPr>
          <p:spPr>
            <a:xfrm>
              <a:off x="294936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H="1" flipV="1">
              <a:off x="2535027" y="4335785"/>
              <a:ext cx="650006" cy="769615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54714" y="4039855"/>
            <a:ext cx="3500435" cy="3035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412582" y="4541619"/>
            <a:ext cx="3442568" cy="56378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903462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4" name="Rounded Rectangle 53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514873" y="3496740"/>
            <a:ext cx="885676" cy="1196652"/>
            <a:chOff x="2470737" y="4335785"/>
            <a:chExt cx="885676" cy="1196652"/>
          </a:xfrm>
        </p:grpSpPr>
        <p:sp>
          <p:nvSpPr>
            <p:cNvPr id="42" name="Oval 41"/>
            <p:cNvSpPr/>
            <p:nvPr/>
          </p:nvSpPr>
          <p:spPr>
            <a:xfrm>
              <a:off x="288507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>
            <a:xfrm flipH="1" flipV="1">
              <a:off x="2470737" y="4335785"/>
              <a:ext cx="650006" cy="769615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162799" y="3790266"/>
            <a:ext cx="1662110" cy="3035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912155" y="4267768"/>
            <a:ext cx="350839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0" name="Rounded Rectangle 49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89893" y="4266355"/>
            <a:ext cx="126603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12155" y="4266355"/>
            <a:ext cx="350839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685130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125335" y="5115662"/>
            <a:ext cx="3729814" cy="57881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863298" y="4036328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30424" y="4668947"/>
            <a:ext cx="351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4296077" y="4783525"/>
            <a:ext cx="3385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baseline="-25000" dirty="0"/>
          </a:p>
        </p:txBody>
      </p:sp>
      <p:sp>
        <p:nvSpPr>
          <p:cNvPr id="53" name="Rounded Rectangle 52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781209" y="3581400"/>
            <a:ext cx="1800191" cy="1075909"/>
            <a:chOff x="2885073" y="4456528"/>
            <a:chExt cx="1800191" cy="1075909"/>
          </a:xfrm>
        </p:grpSpPr>
        <p:sp>
          <p:nvSpPr>
            <p:cNvPr id="39" name="Oval 38"/>
            <p:cNvSpPr/>
            <p:nvPr/>
          </p:nvSpPr>
          <p:spPr>
            <a:xfrm>
              <a:off x="2885073" y="5105400"/>
              <a:ext cx="471340" cy="427037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0"/>
            </p:cNvCxnSpPr>
            <p:nvPr/>
          </p:nvCxnSpPr>
          <p:spPr>
            <a:xfrm flipV="1">
              <a:off x="3120743" y="4456528"/>
              <a:ext cx="1564521" cy="648872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37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215063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 flipH="1">
            <a:off x="11430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3276600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20391529">
            <a:off x="299144" y="1467249"/>
            <a:ext cx="24497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Details of Merge</a:t>
            </a:r>
          </a:p>
          <a:p>
            <a:r>
              <a:rPr lang="en-US" sz="1400" dirty="0" smtClean="0"/>
              <a:t>Already did 2 trivial merges</a:t>
            </a:r>
          </a:p>
          <a:p>
            <a:r>
              <a:rPr lang="en-US" sz="1400" dirty="0" smtClean="0"/>
              <a:t>But this is the first that requires</a:t>
            </a:r>
          </a:p>
          <a:p>
            <a:r>
              <a:rPr lang="en-US" sz="1400" dirty="0" smtClean="0"/>
              <a:t>some “real thought”</a:t>
            </a:r>
            <a:endParaRPr lang="en-US" sz="14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24399" y="2351006"/>
            <a:ext cx="4130750" cy="4208844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A, B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sequences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with</a:t>
            </a:r>
            <a:b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		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sorted sequence of 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  <a:sym typeface="Symbol" pitchFamily="18" charset="2"/>
              </a:rPr>
              <a:t></a:t>
            </a:r>
            <a:r>
              <a:rPr lang="en-US" altLang="zh-TW" sz="1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B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7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</a:t>
            </a: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</a:t>
            </a:r>
            <a:r>
              <a:rPr lang="en-US" altLang="zh-TW" sz="1600" dirty="0"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endParaRPr lang="en-US" altLang="zh-TW" sz="1600" dirty="0">
              <a:solidFill>
                <a:srgbClr val="002060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&lt;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else</a:t>
            </a:r>
            <a:endParaRPr lang="en-US" altLang="zh-TW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while</a:t>
            </a:r>
            <a:r>
              <a:rPr lang="en-US" altLang="zh-TW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  <a:sym typeface="Symbol" pitchFamily="18" charset="2"/>
              </a:rPr>
              <a:t>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B.isEmpty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</a:t>
            </a:r>
            <a:r>
              <a:rPr lang="en-US" altLang="zh-TW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S.insertLast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6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B.removeFirst</a:t>
            </a:r>
            <a:r>
              <a:rPr lang="en-US" altLang="zh-TW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return </a:t>
            </a:r>
            <a:r>
              <a:rPr lang="en-US" altLang="zh-TW" sz="1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89893" y="4266355"/>
            <a:ext cx="440531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912155" y="4266355"/>
            <a:ext cx="350839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726850" y="3010803"/>
            <a:ext cx="1159349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029200" y="6096000"/>
            <a:ext cx="3825949" cy="37974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819760" y="3664337"/>
            <a:ext cx="3129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baseline="-25000" dirty="0"/>
          </a:p>
        </p:txBody>
      </p:sp>
      <p:sp>
        <p:nvSpPr>
          <p:cNvPr id="50" name="Rounded Rectangle 49"/>
          <p:cNvSpPr/>
          <p:nvPr/>
        </p:nvSpPr>
        <p:spPr>
          <a:xfrm>
            <a:off x="2726850" y="4188728"/>
            <a:ext cx="1013973" cy="1078707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9806" y="4036329"/>
            <a:ext cx="1484193" cy="122158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52399" y="5257910"/>
            <a:ext cx="4419600" cy="655609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50" y="1524000"/>
            <a:ext cx="3500435" cy="38506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4680" y="3647847"/>
            <a:ext cx="170078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C  G  P  R 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028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01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49" y="1022533"/>
            <a:ext cx="3500435" cy="34641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0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2668" y="2619485"/>
            <a:ext cx="34689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 = [ C  G  P  R  ] now call S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= </a:t>
            </a:r>
            <a:r>
              <a:rPr lang="en-US" sz="1400" b="1" dirty="0" err="1" smtClean="0"/>
              <a:t>mergeSort</a:t>
            </a:r>
            <a:endParaRPr lang="en-US" sz="1400" b="1" dirty="0" smtClean="0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6583805" y="2773373"/>
            <a:ext cx="57899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62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49" y="609600"/>
            <a:ext cx="3500435" cy="34641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74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70449" y="782809"/>
            <a:ext cx="3500435" cy="346419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5806426" y="3749839"/>
            <a:ext cx="534194" cy="3856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7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616851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  <a:stCxn id="37" idx="0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4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779275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  <a:stCxn id="37" idx="0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5253830" y="4777691"/>
            <a:ext cx="27146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83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93544" y="381000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ounded Rectangle 43"/>
          <p:cNvSpPr/>
          <p:nvPr/>
        </p:nvSpPr>
        <p:spPr>
          <a:xfrm>
            <a:off x="5493544" y="1611510"/>
            <a:ext cx="3500435" cy="29755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62846" y="5704664"/>
            <a:ext cx="105343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B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7589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38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48868" y="990600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  <a:endCxn id="4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6246018" y="4791745"/>
            <a:ext cx="304005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4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6400" y="362500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1544285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36778" y="5704664"/>
            <a:ext cx="10726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</a:t>
            </a:r>
            <a:r>
              <a:rPr lang="en-US" sz="1400" b="1" dirty="0"/>
              <a:t>H</a:t>
            </a:r>
            <a:r>
              <a:rPr lang="en-US" sz="1400" b="1" dirty="0" smtClean="0"/>
              <a:t>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16503" y="5267435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34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  <a:stCxn id="29" idx="0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1215063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H="1">
            <a:off x="5172831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6163431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8394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410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2063" y="1544285"/>
            <a:ext cx="3500435" cy="364775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5505" y="4678472"/>
            <a:ext cx="128265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</a:t>
            </a:r>
            <a:r>
              <a:rPr lang="en-US" sz="1400" b="1" dirty="0"/>
              <a:t>B</a:t>
            </a:r>
            <a:r>
              <a:rPr lang="en-US" sz="1400" b="1" dirty="0" smtClean="0"/>
              <a:t>  H 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7589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11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66638" y="990600"/>
            <a:ext cx="3500435" cy="378351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7454164" y="3749839"/>
            <a:ext cx="623036" cy="3856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4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93544" y="630073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4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210987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Somehow </a:t>
            </a:r>
            <a:r>
              <a:rPr lang="en-US" sz="2400" b="1" dirty="0" smtClean="0"/>
              <a:t>this:</a:t>
            </a:r>
          </a:p>
        </p:txBody>
      </p:sp>
    </p:spTree>
    <p:extLst>
      <p:ext uri="{BB962C8B-B14F-4D97-AF65-F5344CB8AC3E}">
        <p14:creationId xmlns:p14="http://schemas.microsoft.com/office/powerpoint/2010/main" val="4742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502322" y="788563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7376317" y="4778097"/>
            <a:ext cx="271464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75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399" y="454928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400" y="1624732"/>
            <a:ext cx="3500435" cy="284328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974922" y="5704664"/>
            <a:ext cx="107266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Q 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96427" y="5268239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42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398" y="990600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  <a:endCxn id="47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8344296" y="4791745"/>
            <a:ext cx="304005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7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3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398" y="381000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7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9172" y="5704664"/>
            <a:ext cx="104329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A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39199" y="5257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3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81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6" y="1215063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H="1">
            <a:off x="7314405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8305005" y="4778097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7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2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144" y="4683288"/>
            <a:ext cx="127252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A  Q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25225" y="4241910"/>
            <a:ext cx="26161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03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215063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H="1">
            <a:off x="5553074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7686674" y="3790266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99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1</a:t>
            </a:r>
            <a:endParaRPr lang="en-US" sz="1400" i="1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74280" y="3652947"/>
            <a:ext cx="171175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[ A  B  H  Q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05787" y="3216385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1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20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</a:t>
            </a:r>
            <a:r>
              <a:rPr lang="en-US" sz="1400" i="1" dirty="0"/>
              <a:t>0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215063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9635" y="2619485"/>
            <a:ext cx="3189527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merge [ C  G  P  R ]  with  [ A  B  H  Q ]</a:t>
            </a:r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 flipH="1">
            <a:off x="2444038" y="2815038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>
            <a:off x="6344953" y="2812962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00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16" y="5694472"/>
            <a:ext cx="1862760" cy="1171547"/>
          </a:xfrm>
          <a:prstGeom prst="rect">
            <a:avLst/>
          </a:prstGeom>
        </p:spPr>
      </p:pic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</a:t>
            </a:r>
            <a:r>
              <a:rPr lang="en-US" sz="1400" i="1" dirty="0"/>
              <a:t>0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2" name="AutoShape 7"/>
          <p:cNvCxnSpPr>
            <a:cxnSpLocks noChangeShapeType="1"/>
            <a:stCxn id="27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/>
          <p:cNvCxnSpPr>
            <a:cxnSpLocks noChangeShapeType="1"/>
            <a:endCxn id="28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5"/>
          <p:cNvCxnSpPr>
            <a:cxnSpLocks noChangeShapeType="1"/>
            <a:stCxn id="35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8" name="AutoShape 27"/>
          <p:cNvCxnSpPr>
            <a:cxnSpLocks noChangeShapeType="1"/>
            <a:stCxn id="4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395" y="1554157"/>
            <a:ext cx="3500435" cy="354903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72522" y="2638535"/>
            <a:ext cx="270375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return  [  A  B  C  G  H  P  Q  R 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399" y="591351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And we return out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74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1702E-6 L -1.32205 -0.7372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11" y="-36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197041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Becomes </a:t>
            </a:r>
            <a:r>
              <a:rPr lang="en-US" sz="2400" b="1" dirty="0" smtClean="0"/>
              <a:t>this:</a:t>
            </a:r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/>
          <p:cNvCxnSpPr>
            <a:cxnSpLocks noChangeShapeType="1"/>
            <a:stCxn id="10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endCxn id="11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31"/>
          <p:cNvCxnSpPr>
            <a:cxnSpLocks noChangeShapeType="1"/>
            <a:endCxn id="12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2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AutoShape 7"/>
          <p:cNvCxnSpPr>
            <a:cxnSpLocks noChangeShapeType="1"/>
            <a:stCxn id="19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/>
          <p:cNvCxnSpPr>
            <a:cxnSpLocks noChangeShapeType="1"/>
            <a:endCxn id="20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3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2" name="AutoShape 27"/>
          <p:cNvCxnSpPr>
            <a:cxnSpLocks noChangeShapeType="1"/>
            <a:stCxn id="3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execution results of a </a:t>
            </a:r>
            <a:r>
              <a:rPr lang="en-US" dirty="0" err="1" smtClean="0"/>
              <a:t>MergeSort</a:t>
            </a:r>
            <a:r>
              <a:rPr lang="en-US" dirty="0" smtClean="0"/>
              <a:t> can be represented as a binary tree</a:t>
            </a:r>
          </a:p>
          <a:p>
            <a:pPr lvl="1"/>
            <a:r>
              <a:rPr lang="en-US" dirty="0" smtClean="0"/>
              <a:t>And you now know how to fill that tree out</a:t>
            </a:r>
          </a:p>
          <a:p>
            <a:endParaRPr lang="en-US" dirty="0" smtClean="0"/>
          </a:p>
          <a:p>
            <a:r>
              <a:rPr lang="en-US" dirty="0" err="1" smtClean="0"/>
              <a:t>MergeSort</a:t>
            </a:r>
            <a:r>
              <a:rPr lang="en-US" dirty="0" smtClean="0"/>
              <a:t> uses a Divide and Conquer method</a:t>
            </a:r>
          </a:p>
          <a:p>
            <a:endParaRPr lang="en-US" dirty="0" smtClean="0"/>
          </a:p>
          <a:p>
            <a:r>
              <a:rPr lang="en-US" dirty="0" smtClean="0"/>
              <a:t>The height of the tree is </a:t>
            </a:r>
            <a:r>
              <a:rPr lang="en-US" dirty="0" err="1" smtClean="0"/>
              <a:t>lg</a:t>
            </a:r>
            <a:r>
              <a:rPr lang="en-US" dirty="0" smtClean="0"/>
              <a:t> N, where N is the number of items being sorted</a:t>
            </a:r>
          </a:p>
          <a:p>
            <a:pPr lvl="1"/>
            <a:r>
              <a:rPr lang="en-US" dirty="0" smtClean="0"/>
              <a:t>How do we “know” that ?</a:t>
            </a:r>
          </a:p>
          <a:p>
            <a:pPr lvl="2"/>
            <a:r>
              <a:rPr lang="en-US" i="1" dirty="0" smtClean="0"/>
              <a:t> [ pause for students answer here ]   =)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6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execution results of a </a:t>
            </a:r>
            <a:r>
              <a:rPr lang="en-US" dirty="0" err="1" smtClean="0"/>
              <a:t>MergeSort</a:t>
            </a:r>
            <a:r>
              <a:rPr lang="en-US" dirty="0" smtClean="0"/>
              <a:t> can be represented as a binary tree</a:t>
            </a:r>
          </a:p>
          <a:p>
            <a:pPr lvl="1"/>
            <a:r>
              <a:rPr lang="en-US" dirty="0" smtClean="0"/>
              <a:t>And you now know how to fill that tree out</a:t>
            </a:r>
          </a:p>
          <a:p>
            <a:endParaRPr lang="en-US" dirty="0" smtClean="0"/>
          </a:p>
          <a:p>
            <a:r>
              <a:rPr lang="en-US" dirty="0" err="1" smtClean="0"/>
              <a:t>MergeSort</a:t>
            </a:r>
            <a:r>
              <a:rPr lang="en-US" dirty="0" smtClean="0"/>
              <a:t> uses a Divide and Conquer method</a:t>
            </a:r>
          </a:p>
          <a:p>
            <a:endParaRPr lang="en-US" dirty="0" smtClean="0"/>
          </a:p>
          <a:p>
            <a:r>
              <a:rPr lang="en-US" dirty="0" smtClean="0"/>
              <a:t>The height of the tree is O(</a:t>
            </a:r>
            <a:r>
              <a:rPr lang="en-US" dirty="0" err="1" smtClean="0"/>
              <a:t>lg</a:t>
            </a:r>
            <a:r>
              <a:rPr lang="en-US" dirty="0" smtClean="0"/>
              <a:t> N), where N is the number of items being sorted</a:t>
            </a:r>
          </a:p>
          <a:p>
            <a:pPr lvl="1"/>
            <a:r>
              <a:rPr lang="en-US" dirty="0" smtClean="0"/>
              <a:t>How do we “know that?”</a:t>
            </a:r>
          </a:p>
          <a:p>
            <a:pPr lvl="1"/>
            <a:r>
              <a:rPr lang="en-US" b="1" dirty="0" err="1" smtClean="0"/>
              <a:t>lg</a:t>
            </a:r>
            <a:r>
              <a:rPr lang="en-US" b="1" dirty="0" smtClean="0"/>
              <a:t> N is the number of times N can be divided by 2 (integer-wise)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4953000"/>
            <a:ext cx="8382000" cy="1447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height of the representative tree is O(</a:t>
            </a:r>
            <a:r>
              <a:rPr lang="en-US" dirty="0" err="1" smtClean="0"/>
              <a:t>lg</a:t>
            </a:r>
            <a:r>
              <a:rPr lang="en-US" dirty="0" smtClean="0"/>
              <a:t> N) is important why?</a:t>
            </a:r>
          </a:p>
          <a:p>
            <a:pPr lvl="1"/>
            <a:r>
              <a:rPr lang="en-US" dirty="0" smtClean="0"/>
              <a:t>or rather knowing </a:t>
            </a:r>
            <a:r>
              <a:rPr lang="en-US" dirty="0" err="1" smtClean="0"/>
              <a:t>lg</a:t>
            </a:r>
            <a:r>
              <a:rPr lang="en-US" dirty="0" smtClean="0"/>
              <a:t> N is the number of times N can be divided by 2 is important to understanding Merge Sort, why?</a:t>
            </a:r>
          </a:p>
          <a:p>
            <a:endParaRPr lang="en-US" dirty="0"/>
          </a:p>
          <a:p>
            <a:r>
              <a:rPr lang="en-US" i="1" dirty="0" smtClean="0"/>
              <a:t>[ more pausing ]</a:t>
            </a:r>
            <a:endParaRPr lang="en-US" i="1" dirty="0"/>
          </a:p>
        </p:txBody>
      </p:sp>
      <p:pic>
        <p:nvPicPr>
          <p:cNvPr id="1026" name="Picture 2" descr="http://www.personal.kent.edu/%7Ermuhamma/Algorithms/MyAlgorithms/Gifs/complete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34480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of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the height of the representative tree is O(</a:t>
            </a:r>
            <a:r>
              <a:rPr lang="en-US" dirty="0" err="1" smtClean="0"/>
              <a:t>lg</a:t>
            </a:r>
            <a:r>
              <a:rPr lang="en-US" dirty="0" smtClean="0"/>
              <a:t> N) is important why?</a:t>
            </a:r>
          </a:p>
          <a:p>
            <a:pPr lvl="1"/>
            <a:r>
              <a:rPr lang="en-US" dirty="0" smtClean="0"/>
              <a:t>or rather knowing </a:t>
            </a:r>
            <a:r>
              <a:rPr lang="en-US" dirty="0" err="1" smtClean="0"/>
              <a:t>lg</a:t>
            </a:r>
            <a:r>
              <a:rPr lang="en-US" dirty="0" smtClean="0"/>
              <a:t> N is the number of times N can be divided by 2 is important to understanding Merge Sort, why?</a:t>
            </a:r>
          </a:p>
          <a:p>
            <a:endParaRPr lang="en-US" dirty="0"/>
          </a:p>
          <a:p>
            <a:r>
              <a:rPr lang="en-US" dirty="0"/>
              <a:t>It is the “key concept</a:t>
            </a:r>
            <a:r>
              <a:rPr lang="en-US" dirty="0" smtClean="0"/>
              <a:t>” in showing/proving the runtime of Merge Sort is O(N 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4648200"/>
            <a:ext cx="8382000" cy="1447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 of Sorting Algorithms </a:t>
            </a:r>
            <a:r>
              <a:rPr lang="en-US" sz="2800" smtClean="0"/>
              <a:t>(so far)</a:t>
            </a:r>
            <a:endParaRPr lang="en-US" smtClean="0"/>
          </a:p>
        </p:txBody>
      </p:sp>
      <p:sp>
        <p:nvSpPr>
          <p:cNvPr id="49155" name="Content Placeholder 9"/>
          <p:cNvSpPr>
            <a:spLocks noGrp="1"/>
          </p:cNvSpPr>
          <p:nvPr>
            <p:ph idx="1"/>
          </p:nvPr>
        </p:nvSpPr>
        <p:spPr>
          <a:xfrm>
            <a:off x="228600" y="1600200"/>
            <a:ext cx="8761413" cy="43402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65810"/>
              </p:ext>
            </p:extLst>
          </p:nvPr>
        </p:nvGraphicFramePr>
        <p:xfrm>
          <a:off x="990600" y="1293803"/>
          <a:ext cx="7239000" cy="4727593"/>
        </p:xfrm>
        <a:graphic>
          <a:graphicData uri="http://schemas.openxmlformats.org/drawingml/2006/table">
            <a:tbl>
              <a:tblPr/>
              <a:tblGrid>
                <a:gridCol w="1981200"/>
                <a:gridCol w="1905000"/>
                <a:gridCol w="3352800"/>
              </a:tblGrid>
              <a:tr h="4572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Algorithm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Notes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Bubble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large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Merge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sequential data access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huge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Quick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Assumes key values are random and uniformly distributed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38200" y="3732203"/>
            <a:ext cx="7391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Place holder for others we have not yet seen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8900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Continuing with Trees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Chapter 11 Stuff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400" dirty="0" smtClean="0"/>
              <a:t>Tree Definitions and ADT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400" dirty="0" smtClean="0"/>
              <a:t>Tree Traversal Algorithms for General Trees 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preorder and </a:t>
            </a:r>
            <a:r>
              <a:rPr lang="en-US" altLang="en-US" sz="2000" dirty="0" err="1" smtClean="0"/>
              <a:t>postorder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400" dirty="0" smtClean="0"/>
              <a:t>Binary Trees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Data structures for trees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Traversals of Binary Trees </a:t>
            </a:r>
          </a:p>
          <a:p>
            <a:pPr lvl="3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(preorder, </a:t>
            </a:r>
            <a:r>
              <a:rPr lang="en-US" altLang="en-US" dirty="0" err="1" smtClean="0"/>
              <a:t>inorder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postorder</a:t>
            </a:r>
            <a:r>
              <a:rPr lang="en-US" altLang="en-US" dirty="0" smtClean="0"/>
              <a:t>)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Euler Tours</a:t>
            </a:r>
          </a:p>
        </p:txBody>
      </p:sp>
    </p:spTree>
    <p:extLst>
      <p:ext uri="{BB962C8B-B14F-4D97-AF65-F5344CB8AC3E}">
        <p14:creationId xmlns:p14="http://schemas.microsoft.com/office/powerpoint/2010/main" val="6124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Tree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3528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In Computer Science, a tree is an abstract model of a hierarchical structure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 tree consists of </a:t>
            </a:r>
            <a:r>
              <a:rPr lang="en-US" altLang="en-US" sz="2000" dirty="0" smtClean="0">
                <a:solidFill>
                  <a:srgbClr val="FF0000"/>
                </a:solidFill>
              </a:rPr>
              <a:t>nodes</a:t>
            </a:r>
            <a:r>
              <a:rPr lang="en-US" altLang="en-US" sz="2000" dirty="0" smtClean="0"/>
              <a:t> with a </a:t>
            </a:r>
            <a:r>
              <a:rPr lang="en-US" altLang="en-US" sz="2000" dirty="0" smtClean="0">
                <a:solidFill>
                  <a:srgbClr val="FF0000"/>
                </a:solidFill>
              </a:rPr>
              <a:t>parent-child relation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Applications:</a:t>
            </a:r>
          </a:p>
          <a:p>
            <a:pPr lvl="1" eaLnBrk="1" hangingPunct="1"/>
            <a:r>
              <a:rPr lang="en-US" altLang="en-US" sz="1800" dirty="0" smtClean="0"/>
              <a:t>Organization charts</a:t>
            </a:r>
          </a:p>
          <a:p>
            <a:pPr lvl="1" eaLnBrk="1" hangingPunct="1"/>
            <a:r>
              <a:rPr lang="en-US" altLang="en-US" sz="1800" dirty="0" smtClean="0"/>
              <a:t>File systems</a:t>
            </a:r>
          </a:p>
          <a:p>
            <a:pPr lvl="1" eaLnBrk="1" hangingPunct="1"/>
            <a:r>
              <a:rPr lang="en-US" altLang="en-US" sz="1800" dirty="0" smtClean="0"/>
              <a:t>Many others</a:t>
            </a:r>
          </a:p>
        </p:txBody>
      </p:sp>
      <p:grpSp>
        <p:nvGrpSpPr>
          <p:cNvPr id="4100" name="Group 70"/>
          <p:cNvGrpSpPr>
            <a:grpSpLocks/>
          </p:cNvGrpSpPr>
          <p:nvPr/>
        </p:nvGrpSpPr>
        <p:grpSpPr bwMode="auto">
          <a:xfrm>
            <a:off x="3659188" y="1985963"/>
            <a:ext cx="5205412" cy="3122612"/>
            <a:chOff x="2181" y="960"/>
            <a:chExt cx="3279" cy="1967"/>
          </a:xfrm>
        </p:grpSpPr>
        <p:sp>
          <p:nvSpPr>
            <p:cNvPr id="4102" name="AutoShape 45"/>
            <p:cNvSpPr>
              <a:spLocks noChangeAspect="1" noChangeArrowheads="1"/>
            </p:cNvSpPr>
            <p:nvPr/>
          </p:nvSpPr>
          <p:spPr bwMode="auto">
            <a:xfrm>
              <a:off x="3333" y="960"/>
              <a:ext cx="10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Computers”R”Us</a:t>
              </a: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103" name="AutoShape 46"/>
            <p:cNvSpPr>
              <a:spLocks noChangeAspect="1" noChangeArrowheads="1"/>
            </p:cNvSpPr>
            <p:nvPr/>
          </p:nvSpPr>
          <p:spPr bwMode="auto">
            <a:xfrm>
              <a:off x="2604" y="1536"/>
              <a:ext cx="404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Sales</a:t>
              </a:r>
            </a:p>
          </p:txBody>
        </p:sp>
        <p:sp>
          <p:nvSpPr>
            <p:cNvPr id="4104" name="AutoShape 47"/>
            <p:cNvSpPr>
              <a:spLocks noChangeAspect="1" noChangeArrowheads="1"/>
            </p:cNvSpPr>
            <p:nvPr/>
          </p:nvSpPr>
          <p:spPr bwMode="auto">
            <a:xfrm>
              <a:off x="5085" y="1536"/>
              <a:ext cx="37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R&amp;D</a:t>
              </a:r>
            </a:p>
          </p:txBody>
        </p:sp>
        <p:sp>
          <p:nvSpPr>
            <p:cNvPr id="4105" name="AutoShape 48"/>
            <p:cNvSpPr>
              <a:spLocks noChangeAspect="1" noChangeArrowheads="1"/>
            </p:cNvSpPr>
            <p:nvPr/>
          </p:nvSpPr>
          <p:spPr bwMode="auto">
            <a:xfrm>
              <a:off x="3977" y="1536"/>
              <a:ext cx="90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Manufacturing</a:t>
              </a:r>
            </a:p>
          </p:txBody>
        </p:sp>
        <p:sp>
          <p:nvSpPr>
            <p:cNvPr id="4106" name="AutoShape 49"/>
            <p:cNvSpPr>
              <a:spLocks noChangeAspect="1" noChangeArrowheads="1"/>
            </p:cNvSpPr>
            <p:nvPr/>
          </p:nvSpPr>
          <p:spPr bwMode="auto">
            <a:xfrm>
              <a:off x="3787" y="2112"/>
              <a:ext cx="54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Laptops</a:t>
              </a:r>
            </a:p>
          </p:txBody>
        </p:sp>
        <p:sp>
          <p:nvSpPr>
            <p:cNvPr id="4107" name="AutoShape 50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61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Desktops</a:t>
              </a:r>
            </a:p>
          </p:txBody>
        </p:sp>
        <p:sp>
          <p:nvSpPr>
            <p:cNvPr id="4108" name="AutoShape 52"/>
            <p:cNvSpPr>
              <a:spLocks noChangeAspect="1" noChangeArrowheads="1"/>
            </p:cNvSpPr>
            <p:nvPr/>
          </p:nvSpPr>
          <p:spPr bwMode="auto">
            <a:xfrm>
              <a:off x="2351" y="2111"/>
              <a:ext cx="28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US</a:t>
              </a:r>
            </a:p>
          </p:txBody>
        </p:sp>
        <p:sp>
          <p:nvSpPr>
            <p:cNvPr id="4109" name="AutoShape 54"/>
            <p:cNvSpPr>
              <a:spLocks noChangeAspect="1" noChangeArrowheads="1"/>
            </p:cNvSpPr>
            <p:nvPr/>
          </p:nvSpPr>
          <p:spPr bwMode="auto">
            <a:xfrm>
              <a:off x="2782" y="2112"/>
              <a:ext cx="8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International</a:t>
              </a:r>
            </a:p>
          </p:txBody>
        </p:sp>
        <p:cxnSp>
          <p:nvCxnSpPr>
            <p:cNvPr id="2" name="AutoShape 5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 flipH="1">
              <a:off x="2806" y="1196"/>
              <a:ext cx="103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AutoShape 57"/>
            <p:cNvCxnSpPr>
              <a:cxnSpLocks noChangeShapeType="1"/>
              <a:stCxn id="4102" idx="2"/>
              <a:endCxn id="4105" idx="0"/>
            </p:cNvCxnSpPr>
            <p:nvPr/>
          </p:nvCxnSpPr>
          <p:spPr bwMode="auto">
            <a:xfrm>
              <a:off x="3845" y="1196"/>
              <a:ext cx="585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58"/>
            <p:cNvCxnSpPr>
              <a:cxnSpLocks noChangeShapeType="1"/>
              <a:stCxn id="4102" idx="2"/>
              <a:endCxn id="4104" idx="0"/>
            </p:cNvCxnSpPr>
            <p:nvPr/>
          </p:nvCxnSpPr>
          <p:spPr bwMode="auto">
            <a:xfrm>
              <a:off x="3845" y="1196"/>
              <a:ext cx="1427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60"/>
            <p:cNvCxnSpPr>
              <a:cxnSpLocks noChangeShapeType="1"/>
              <a:stCxn id="4105" idx="2"/>
              <a:endCxn id="4107" idx="0"/>
            </p:cNvCxnSpPr>
            <p:nvPr/>
          </p:nvCxnSpPr>
          <p:spPr bwMode="auto">
            <a:xfrm>
              <a:off x="4431" y="1772"/>
              <a:ext cx="38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61"/>
            <p:cNvCxnSpPr>
              <a:cxnSpLocks noChangeShapeType="1"/>
              <a:stCxn id="4105" idx="2"/>
              <a:endCxn id="4106" idx="0"/>
            </p:cNvCxnSpPr>
            <p:nvPr/>
          </p:nvCxnSpPr>
          <p:spPr bwMode="auto">
            <a:xfrm flipH="1">
              <a:off x="4061" y="1772"/>
              <a:ext cx="370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62"/>
            <p:cNvCxnSpPr>
              <a:cxnSpLocks noChangeShapeType="1"/>
              <a:stCxn id="4103" idx="2"/>
              <a:endCxn id="4109" idx="0"/>
            </p:cNvCxnSpPr>
            <p:nvPr/>
          </p:nvCxnSpPr>
          <p:spPr bwMode="auto">
            <a:xfrm>
              <a:off x="2806" y="1772"/>
              <a:ext cx="381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63"/>
            <p:cNvCxnSpPr>
              <a:cxnSpLocks noChangeShapeType="1"/>
              <a:stCxn id="4103" idx="2"/>
              <a:endCxn id="4108" idx="0"/>
            </p:cNvCxnSpPr>
            <p:nvPr/>
          </p:nvCxnSpPr>
          <p:spPr bwMode="auto">
            <a:xfrm flipH="1">
              <a:off x="2492" y="1772"/>
              <a:ext cx="314" cy="3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7" name="AutoShape 64"/>
            <p:cNvSpPr>
              <a:spLocks noChangeAspect="1" noChangeArrowheads="1"/>
            </p:cNvSpPr>
            <p:nvPr/>
          </p:nvSpPr>
          <p:spPr bwMode="auto">
            <a:xfrm>
              <a:off x="2181" y="2691"/>
              <a:ext cx="5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Europe</a:t>
              </a:r>
            </a:p>
          </p:txBody>
        </p:sp>
        <p:sp>
          <p:nvSpPr>
            <p:cNvPr id="4118" name="AutoShape 65"/>
            <p:cNvSpPr>
              <a:spLocks noChangeAspect="1" noChangeArrowheads="1"/>
            </p:cNvSpPr>
            <p:nvPr/>
          </p:nvSpPr>
          <p:spPr bwMode="auto">
            <a:xfrm>
              <a:off x="3023" y="2691"/>
              <a:ext cx="35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Asia</a:t>
              </a:r>
            </a:p>
          </p:txBody>
        </p:sp>
        <p:cxnSp>
          <p:nvCxnSpPr>
            <p:cNvPr id="3" name="AutoShape 6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1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67"/>
            <p:cNvCxnSpPr>
              <a:cxnSpLocks noChangeShapeType="1"/>
              <a:stCxn id="4109" idx="2"/>
              <a:endCxn id="4117" idx="0"/>
            </p:cNvCxnSpPr>
            <p:nvPr/>
          </p:nvCxnSpPr>
          <p:spPr bwMode="auto">
            <a:xfrm flipH="1">
              <a:off x="2436" y="2348"/>
              <a:ext cx="751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1" name="AutoShape 68"/>
            <p:cNvSpPr>
              <a:spLocks noChangeAspect="1" noChangeArrowheads="1"/>
            </p:cNvSpPr>
            <p:nvPr/>
          </p:nvSpPr>
          <p:spPr bwMode="auto">
            <a:xfrm>
              <a:off x="3699" y="2691"/>
              <a:ext cx="5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Canada</a:t>
              </a:r>
            </a:p>
          </p:txBody>
        </p:sp>
        <p:cxnSp>
          <p:nvCxnSpPr>
            <p:cNvPr id="4" name="AutoShape 69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77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34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 Tree Terminology</a:t>
            </a:r>
          </a:p>
        </p:txBody>
      </p:sp>
      <p:sp>
        <p:nvSpPr>
          <p:cNvPr id="51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800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r>
              <a:rPr lang="en-US" altLang="en-US" sz="2000" dirty="0" smtClean="0"/>
              <a:t>: node without parent (A)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Internal node</a:t>
            </a:r>
            <a:r>
              <a:rPr lang="en-US" altLang="en-US" sz="2000" dirty="0" smtClean="0"/>
              <a:t>: node with at least one child (A, B, C, F)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Leaf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/>
              <a:t>(aka External node): node without children (E, I, J, K, G, H, D)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Ancestors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000" dirty="0" smtClean="0"/>
              <a:t>of a node: parent, grandparent, great-grandparent, etc.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Depth of a node</a:t>
            </a:r>
            <a:r>
              <a:rPr lang="en-US" altLang="en-US" sz="2000" dirty="0" smtClean="0"/>
              <a:t>: number of </a:t>
            </a:r>
            <a:r>
              <a:rPr lang="en-US" altLang="en-US" sz="2000" dirty="0"/>
              <a:t>ancestors</a:t>
            </a:r>
            <a:br>
              <a:rPr lang="en-US" altLang="en-US" sz="2000" dirty="0"/>
            </a:br>
            <a:r>
              <a:rPr lang="en-US" altLang="en-US" sz="2000" dirty="0" smtClean="0"/>
              <a:t>(root </a:t>
            </a:r>
            <a:r>
              <a:rPr lang="en-US" altLang="en-US" sz="2000" dirty="0"/>
              <a:t>has depth </a:t>
            </a:r>
            <a:r>
              <a:rPr lang="en-US" altLang="en-US" sz="2000" dirty="0" smtClean="0"/>
              <a:t>0)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Height of a tree</a:t>
            </a:r>
            <a:r>
              <a:rPr lang="en-US" altLang="en-US" sz="2000" dirty="0" smtClean="0"/>
              <a:t>: </a:t>
            </a:r>
            <a:br>
              <a:rPr lang="en-US" altLang="en-US" sz="2000" dirty="0" smtClean="0"/>
            </a:br>
            <a:r>
              <a:rPr lang="en-US" altLang="en-US" sz="2000" dirty="0" smtClean="0"/>
              <a:t>maximum depth of </a:t>
            </a:r>
            <a:br>
              <a:rPr lang="en-US" altLang="en-US" sz="2000" dirty="0" smtClean="0"/>
            </a:br>
            <a:r>
              <a:rPr lang="en-US" altLang="en-US" sz="2000" dirty="0" smtClean="0"/>
              <a:t>any node (3)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Descendant of a node</a:t>
            </a:r>
            <a:r>
              <a:rPr lang="en-US" altLang="en-US" sz="2000" dirty="0" smtClean="0"/>
              <a:t>: child, grandchild, great-grandchild, etc.</a:t>
            </a: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>
            <a:off x="5181600" y="2616576"/>
            <a:ext cx="3789363" cy="3116263"/>
            <a:chOff x="3135" y="1253"/>
            <a:chExt cx="2387" cy="1963"/>
          </a:xfrm>
        </p:grpSpPr>
        <p:sp>
          <p:nvSpPr>
            <p:cNvPr id="31752" name="AutoShape 5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31753" name="AutoShape 6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31754" name="AutoShape 7"/>
            <p:cNvSpPr>
              <a:spLocks noChangeAspect="1" noChangeArrowheads="1"/>
            </p:cNvSpPr>
            <p:nvPr/>
          </p:nvSpPr>
          <p:spPr bwMode="auto">
            <a:xfrm>
              <a:off x="5305" y="1843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31755" name="AutoShape 8"/>
            <p:cNvSpPr>
              <a:spLocks noChangeAspect="1" noChangeArrowheads="1"/>
            </p:cNvSpPr>
            <p:nvPr/>
          </p:nvSpPr>
          <p:spPr bwMode="auto">
            <a:xfrm>
              <a:off x="4479" y="1823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31756" name="AutoShape 9"/>
            <p:cNvSpPr>
              <a:spLocks noChangeAspect="1" noChangeArrowheads="1"/>
            </p:cNvSpPr>
            <p:nvPr/>
          </p:nvSpPr>
          <p:spPr bwMode="auto">
            <a:xfrm>
              <a:off x="4239" y="2398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31757" name="AutoShape 10"/>
            <p:cNvSpPr>
              <a:spLocks noChangeAspect="1" noChangeArrowheads="1"/>
            </p:cNvSpPr>
            <p:nvPr/>
          </p:nvSpPr>
          <p:spPr bwMode="auto">
            <a:xfrm>
              <a:off x="4777" y="2405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31758" name="AutoShape 11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31759" name="AutoShape 12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5135" name="AutoShape 13"/>
            <p:cNvCxnSpPr>
              <a:cxnSpLocks noChangeShapeType="1"/>
              <a:stCxn id="31752" idx="2"/>
              <a:endCxn id="31753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14"/>
            <p:cNvCxnSpPr>
              <a:cxnSpLocks noChangeShapeType="1"/>
              <a:stCxn id="31752" idx="2"/>
              <a:endCxn id="31755" idx="0"/>
            </p:cNvCxnSpPr>
            <p:nvPr/>
          </p:nvCxnSpPr>
          <p:spPr bwMode="auto">
            <a:xfrm>
              <a:off x="4322" y="1485"/>
              <a:ext cx="260" cy="3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7" name="AutoShape 15"/>
            <p:cNvCxnSpPr>
              <a:cxnSpLocks noChangeShapeType="1"/>
              <a:stCxn id="31752" idx="2"/>
              <a:endCxn id="31754" idx="0"/>
            </p:cNvCxnSpPr>
            <p:nvPr/>
          </p:nvCxnSpPr>
          <p:spPr bwMode="auto">
            <a:xfrm>
              <a:off x="4322" y="1485"/>
              <a:ext cx="1092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8" name="AutoShape 16"/>
            <p:cNvCxnSpPr>
              <a:cxnSpLocks noChangeShapeType="1"/>
              <a:stCxn id="31755" idx="2"/>
              <a:endCxn id="31757" idx="0"/>
            </p:cNvCxnSpPr>
            <p:nvPr/>
          </p:nvCxnSpPr>
          <p:spPr bwMode="auto">
            <a:xfrm>
              <a:off x="4581" y="2055"/>
              <a:ext cx="305" cy="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9" name="AutoShape 17"/>
            <p:cNvCxnSpPr>
              <a:cxnSpLocks noChangeShapeType="1"/>
              <a:stCxn id="31755" idx="2"/>
              <a:endCxn id="31756" idx="0"/>
            </p:cNvCxnSpPr>
            <p:nvPr/>
          </p:nvCxnSpPr>
          <p:spPr bwMode="auto">
            <a:xfrm flipH="1">
              <a:off x="4349" y="2055"/>
              <a:ext cx="23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0" name="AutoShape 18"/>
            <p:cNvCxnSpPr>
              <a:cxnSpLocks noChangeShapeType="1"/>
              <a:stCxn id="31753" idx="2"/>
              <a:endCxn id="31759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AutoShape 19"/>
            <p:cNvCxnSpPr>
              <a:cxnSpLocks noChangeShapeType="1"/>
              <a:stCxn id="31753" idx="2"/>
              <a:endCxn id="31758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7" name="AutoShape 20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31768" name="AutoShape 21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5144" name="AutoShape 22"/>
            <p:cNvCxnSpPr>
              <a:cxnSpLocks noChangeShapeType="1"/>
              <a:stCxn id="31759" idx="2"/>
              <a:endCxn id="31768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5" name="AutoShape 23"/>
            <p:cNvCxnSpPr>
              <a:cxnSpLocks noChangeShapeType="1"/>
              <a:stCxn id="31759" idx="2"/>
              <a:endCxn id="31767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1" name="AutoShape 24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5147" name="AutoShape 25"/>
            <p:cNvCxnSpPr>
              <a:cxnSpLocks noChangeShapeType="1"/>
              <a:stCxn id="31759" idx="2"/>
              <a:endCxn id="31771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6" name="Rectangle 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67313" y="1301750"/>
            <a:ext cx="3505200" cy="13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Size</a:t>
            </a:r>
            <a:r>
              <a:rPr lang="en-US" altLang="en-US" dirty="0" smtClean="0">
                <a:latin typeface="Calibri" pitchFamily="34" charset="0"/>
              </a:rPr>
              <a:t>: number of nodes in a tree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Subtree</a:t>
            </a:r>
            <a:r>
              <a:rPr lang="en-US" altLang="en-US" dirty="0">
                <a:latin typeface="Calibri" pitchFamily="34" charset="0"/>
              </a:rPr>
              <a:t>: tree consisting of a node and its descendants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6446044" y="3253163"/>
            <a:ext cx="2089532" cy="1708944"/>
          </a:xfrm>
          <a:prstGeom prst="triangl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Subtree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407097">
            <a:off x="2917467" y="4454989"/>
            <a:ext cx="182453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More detail on </a:t>
            </a:r>
          </a:p>
          <a:p>
            <a:r>
              <a:rPr lang="en-US" sz="1600" dirty="0" smtClean="0"/>
              <a:t>depth and height </a:t>
            </a:r>
          </a:p>
          <a:p>
            <a:r>
              <a:rPr lang="en-US" sz="1600" dirty="0" smtClean="0"/>
              <a:t>follow on next slide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23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Definitions Related to Trees</a:t>
            </a:r>
          </a:p>
        </p:txBody>
      </p:sp>
      <p:sp>
        <p:nvSpPr>
          <p:cNvPr id="61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690281" cy="49727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For clarity (from previous class)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Depth of a </a:t>
            </a: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en-US" sz="1800" dirty="0" smtClean="0"/>
              <a:t>: number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ancestors of </a:t>
            </a:r>
            <a:r>
              <a:rPr lang="en-US" altLang="en-US" sz="1800" i="1" dirty="0" smtClean="0"/>
              <a:t>p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So the root </a:t>
            </a:r>
            <a:r>
              <a:rPr lang="en-US" altLang="en-US" sz="1800" dirty="0"/>
              <a:t>has depth </a:t>
            </a:r>
            <a:r>
              <a:rPr lang="en-US" altLang="en-US" sz="1800" dirty="0" smtClean="0"/>
              <a:t>0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1800" dirty="0" smtClean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Height 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of a </a:t>
            </a: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alt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altLang="en-US" sz="1800" dirty="0" smtClean="0"/>
              <a:t>: the length of the longest downward path to a leaf from </a:t>
            </a:r>
            <a:r>
              <a:rPr lang="en-US" altLang="en-US" sz="1800" i="1" dirty="0" smtClean="0"/>
              <a:t>p</a:t>
            </a:r>
            <a:r>
              <a:rPr lang="en-US" altLang="en-US" sz="1800" dirty="0" smtClean="0"/>
              <a:t>.</a:t>
            </a:r>
            <a:br>
              <a:rPr lang="en-US" altLang="en-US" sz="1800" dirty="0" smtClean="0"/>
            </a:br>
            <a:r>
              <a:rPr lang="en-US" altLang="en-US" sz="1800" dirty="0" smtClean="0"/>
              <a:t>So if </a:t>
            </a:r>
            <a:r>
              <a:rPr lang="en-US" altLang="en-US" sz="1800" i="1" dirty="0" smtClean="0"/>
              <a:t>p</a:t>
            </a:r>
            <a:r>
              <a:rPr lang="en-US" altLang="en-US" sz="1800" dirty="0" smtClean="0"/>
              <a:t> is a leaf height is 0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en-US" sz="18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Examples: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of A is 3, Depth of A is 0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if E is 0, Depth of E is 2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of F is 1, Depth of F is 2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dirty="0" smtClean="0"/>
              <a:t>Height of K is 0, Depth of K is 3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en-US" sz="20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Most often we speak of the depth of nodes and the height of the tree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029200" y="1835150"/>
            <a:ext cx="3697288" cy="3116263"/>
            <a:chOff x="3135" y="1253"/>
            <a:chExt cx="2329" cy="1963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9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4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6157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2" y="1485"/>
              <a:ext cx="535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2" y="1485"/>
              <a:ext cx="103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56" y="2061"/>
              <a:ext cx="26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04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6166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6169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Oval 2"/>
          <p:cNvSpPr/>
          <p:nvPr/>
        </p:nvSpPr>
        <p:spPr>
          <a:xfrm>
            <a:off x="6604001" y="1676400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96644" y="3503613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691982" y="3503613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14282" y="4424363"/>
            <a:ext cx="582612" cy="685800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Trees</a:t>
            </a:r>
          </a:p>
        </p:txBody>
      </p:sp>
      <p:sp>
        <p:nvSpPr>
          <p:cNvPr id="61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2131" y="2153324"/>
            <a:ext cx="4552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Answer the following questions about the tree shown on the right: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size of the tree to the right?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leaves?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 is the root?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internal nodes?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ancestors of node 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descendants of node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depth of 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height of the tree?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How many leaves does a tree with exactly 1 node have?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029200" y="1835150"/>
            <a:ext cx="3697288" cy="3116263"/>
            <a:chOff x="3135" y="1253"/>
            <a:chExt cx="2329" cy="1963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9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4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6157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2" y="1485"/>
              <a:ext cx="535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2" y="1485"/>
              <a:ext cx="103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56" y="2061"/>
              <a:ext cx="26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04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6166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6169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41690" y="1146412"/>
            <a:ext cx="6126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Take 5 minutes (or less) to answer the following.</a:t>
            </a:r>
          </a:p>
          <a:p>
            <a:r>
              <a:rPr lang="en-US" b="1" i="1" dirty="0" smtClean="0"/>
              <a:t>You will be randomly selected to share your answers shortly.</a:t>
            </a:r>
          </a:p>
          <a:p>
            <a:r>
              <a:rPr lang="en-US" b="1" i="1" dirty="0" smtClean="0"/>
              <a:t>Be prepared.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1479" y="5740864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Definitions: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Leaf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: </a:t>
            </a:r>
            <a:r>
              <a:rPr lang="en-US" altLang="en-US" dirty="0"/>
              <a:t>node without children </a:t>
            </a:r>
            <a:endParaRPr lang="en-US" altLang="en-US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Internal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/>
              <a:t>: node with at least one child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66" y="4171264"/>
            <a:ext cx="1892765" cy="18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140775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</a:t>
            </a:r>
            <a:r>
              <a:rPr lang="en-US" sz="2400" b="1" dirty="0" smtClean="0"/>
              <a:t>how?</a:t>
            </a:r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/>
          <p:cNvCxnSpPr>
            <a:cxnSpLocks noChangeShapeType="1"/>
            <a:stCxn id="10" idx="0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endCxn id="11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A  B  C  G  H  P  Q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31"/>
          <p:cNvCxnSpPr>
            <a:cxnSpLocks noChangeShapeType="1"/>
            <a:endCxn id="12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2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Q  A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A  B  H  Q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7" name="AutoShape 7"/>
          <p:cNvCxnSpPr>
            <a:cxnSpLocks noChangeShapeType="1"/>
            <a:stCxn id="19" idx="0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/>
          <p:cNvCxnSpPr>
            <a:cxnSpLocks noChangeShapeType="1"/>
            <a:endCxn id="20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  A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3" idx="0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8"/>
          <p:cNvCxnSpPr>
            <a:cxnSpLocks noChangeShapeType="1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2" name="AutoShape 27"/>
          <p:cNvCxnSpPr>
            <a:cxnSpLocks noChangeShapeType="1"/>
            <a:stCxn id="31" idx="0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9"/>
          <p:cNvCxnSpPr>
            <a:cxnSpLocks noChangeShapeType="1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5029199" y="4241910"/>
            <a:ext cx="168116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Tree ADT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37338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We use positions to abstract nodes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Generic methods: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integer </a:t>
            </a:r>
            <a:r>
              <a:rPr lang="en-US" altLang="en-US" sz="1800" smtClean="0">
                <a:solidFill>
                  <a:srgbClr val="FF0000"/>
                </a:solidFill>
              </a:rPr>
              <a:t>size()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boolean </a:t>
            </a:r>
            <a:r>
              <a:rPr lang="en-US" altLang="en-US" sz="1800" smtClean="0">
                <a:solidFill>
                  <a:srgbClr val="FF0000"/>
                </a:solidFill>
              </a:rPr>
              <a:t>isEmpty()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objectIterator </a:t>
            </a:r>
            <a:r>
              <a:rPr lang="en-US" altLang="en-US" sz="1800" smtClean="0">
                <a:solidFill>
                  <a:srgbClr val="FF0000"/>
                </a:solidFill>
              </a:rPr>
              <a:t>elements()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positionIterator </a:t>
            </a:r>
            <a:r>
              <a:rPr lang="en-US" altLang="en-US" sz="1800" smtClean="0">
                <a:solidFill>
                  <a:srgbClr val="FF0000"/>
                </a:solidFill>
              </a:rPr>
              <a:t>positions()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Accessor methods: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 </a:t>
            </a:r>
            <a:r>
              <a:rPr lang="en-US" altLang="en-US" sz="1800" smtClean="0">
                <a:solidFill>
                  <a:srgbClr val="FF0000"/>
                </a:solidFill>
              </a:rPr>
              <a:t>root()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 </a:t>
            </a:r>
            <a:r>
              <a:rPr lang="en-US" altLang="en-US" sz="1800" smtClean="0">
                <a:solidFill>
                  <a:srgbClr val="FF0000"/>
                </a:solidFill>
              </a:rPr>
              <a:t>parent(p)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positionIterator </a:t>
            </a:r>
            <a:r>
              <a:rPr lang="en-US" altLang="en-US" sz="1800" smtClean="0">
                <a:solidFill>
                  <a:srgbClr val="FF0000"/>
                </a:solidFill>
              </a:rPr>
              <a:t>children(p)</a:t>
            </a:r>
          </a:p>
        </p:txBody>
      </p:sp>
      <p:sp>
        <p:nvSpPr>
          <p:cNvPr id="717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800600" y="152400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Query methods: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boolean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isInternal(p)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boolean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isLeaf (p)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boolean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isRoot(p)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Update methods: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swapElements(p, q)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object </a:t>
            </a:r>
            <a:r>
              <a:rPr lang="en-US" altLang="en-US">
                <a:solidFill>
                  <a:srgbClr val="FF0000"/>
                </a:solidFill>
                <a:latin typeface="Calibri" pitchFamily="34" charset="0"/>
              </a:rPr>
              <a:t>replaceElement(p, o)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Additional update methods may be defined by data structures implementing the Tree ADT</a:t>
            </a:r>
          </a:p>
        </p:txBody>
      </p:sp>
      <p:sp>
        <p:nvSpPr>
          <p:cNvPr id="5" name="TextBox 4"/>
          <p:cNvSpPr txBox="1"/>
          <p:nvPr/>
        </p:nvSpPr>
        <p:spPr>
          <a:xfrm rot="21407097">
            <a:off x="395931" y="410915"/>
            <a:ext cx="186461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Context and relation</a:t>
            </a:r>
          </a:p>
          <a:p>
            <a:r>
              <a:rPr lang="en-US" sz="1600" dirty="0" smtClean="0"/>
              <a:t>to other ADTs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82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8264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5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smtClean="0"/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smtClean="0"/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smtClean="0"/>
              <a:t>Node objects implement the Position ADT</a:t>
            </a:r>
          </a:p>
        </p:txBody>
      </p:sp>
      <p:sp>
        <p:nvSpPr>
          <p:cNvPr id="8197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8198" name="AutoShape 54"/>
          <p:cNvCxnSpPr>
            <a:cxnSpLocks noChangeShapeType="1"/>
            <a:stCxn id="8201" idx="2"/>
            <a:endCxn id="8199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0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1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8202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8260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8261" name="AutoShape 71"/>
            <p:cNvCxnSpPr>
              <a:cxnSpLocks noChangeShapeType="1"/>
              <a:stCxn id="8263" idx="2"/>
              <a:endCxn id="8262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62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8263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8203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8204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5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6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07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09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0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11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2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3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15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16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8217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8218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8219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0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1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2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24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225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8226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8228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8197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260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8224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8228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48" name="Group 124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126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7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28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29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30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8254" name="AutoShape 18"/>
            <p:cNvCxnSpPr>
              <a:cxnSpLocks noChangeShapeType="1"/>
              <a:stCxn id="130" idx="0"/>
              <a:endCxn id="127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5" name="AutoShape 19"/>
            <p:cNvCxnSpPr>
              <a:cxnSpLocks noChangeShapeType="1"/>
              <a:stCxn id="129" idx="0"/>
              <a:endCxn id="127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6" name="AutoShape 20"/>
            <p:cNvCxnSpPr>
              <a:cxnSpLocks noChangeShapeType="1"/>
              <a:stCxn id="128" idx="0"/>
              <a:endCxn id="126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7" name="AutoShape 21"/>
            <p:cNvCxnSpPr>
              <a:cxnSpLocks noChangeShapeType="1"/>
              <a:stCxn id="127" idx="0"/>
              <a:endCxn id="126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8259" name="AutoShape 39"/>
            <p:cNvCxnSpPr>
              <a:cxnSpLocks noChangeShapeType="1"/>
              <a:stCxn id="135" idx="0"/>
              <a:endCxn id="126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47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9288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9289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Node objects implement the Position ADT</a:t>
            </a:r>
          </a:p>
        </p:txBody>
      </p:sp>
      <p:sp>
        <p:nvSpPr>
          <p:cNvPr id="9221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9222" name="AutoShape 54"/>
          <p:cNvCxnSpPr>
            <a:cxnSpLocks noChangeShapeType="1"/>
            <a:stCxn id="9225" idx="2"/>
            <a:endCxn id="9223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24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25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9226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9284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9285" name="AutoShape 71"/>
            <p:cNvCxnSpPr>
              <a:cxnSpLocks noChangeShapeType="1"/>
              <a:stCxn id="9287" idx="2"/>
              <a:endCxn id="9286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86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9287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9227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9228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29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30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31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33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34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35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36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37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39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40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9241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9242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9243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44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45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9246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48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49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9250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9252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9253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9221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9284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9248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9252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72" name="Group 74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7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9278" name="AutoShape 18"/>
            <p:cNvCxnSpPr>
              <a:cxnSpLocks noChangeShapeType="1"/>
              <a:stCxn id="82" idx="0"/>
              <a:endCxn id="77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79" name="AutoShape 19"/>
            <p:cNvCxnSpPr>
              <a:cxnSpLocks noChangeShapeType="1"/>
              <a:stCxn id="80" idx="0"/>
              <a:endCxn id="77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0" name="AutoShape 20"/>
            <p:cNvCxnSpPr>
              <a:cxnSpLocks noChangeShapeType="1"/>
              <a:stCxn id="79" idx="0"/>
              <a:endCxn id="76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1" name="AutoShape 21"/>
            <p:cNvCxnSpPr>
              <a:cxnSpLocks noChangeShapeType="1"/>
              <a:stCxn id="77" idx="0"/>
              <a:endCxn id="76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9283" name="AutoShape 39"/>
            <p:cNvCxnSpPr>
              <a:cxnSpLocks noChangeShapeType="1"/>
              <a:stCxn id="92" idx="0"/>
              <a:endCxn id="76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023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10312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0313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Node objects implement the Position ADT</a:t>
            </a:r>
          </a:p>
        </p:txBody>
      </p:sp>
      <p:sp>
        <p:nvSpPr>
          <p:cNvPr id="10245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10246" name="AutoShape 54"/>
          <p:cNvCxnSpPr>
            <a:cxnSpLocks noChangeShapeType="1"/>
            <a:stCxn id="10249" idx="2"/>
            <a:endCxn id="10247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48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49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10250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10308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10309" name="AutoShape 71"/>
            <p:cNvCxnSpPr>
              <a:cxnSpLocks noChangeShapeType="1"/>
              <a:stCxn id="10311" idx="2"/>
              <a:endCxn id="10310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10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0311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10251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52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3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4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5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57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58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59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60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61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63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64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0265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0266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0267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68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69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0270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72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73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274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0276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277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0245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0308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0272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276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6" name="Group 73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6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79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0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10302" name="AutoShape 18"/>
            <p:cNvCxnSpPr>
              <a:cxnSpLocks noChangeShapeType="1"/>
              <a:stCxn id="80" idx="0"/>
              <a:endCxn id="76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3" name="AutoShape 19"/>
            <p:cNvCxnSpPr>
              <a:cxnSpLocks noChangeShapeType="1"/>
              <a:stCxn id="79" idx="0"/>
              <a:endCxn id="76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4" name="AutoShape 20"/>
            <p:cNvCxnSpPr>
              <a:cxnSpLocks noChangeShapeType="1"/>
              <a:stCxn id="77" idx="0"/>
              <a:endCxn id="75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5" name="AutoShape 21"/>
            <p:cNvCxnSpPr>
              <a:cxnSpLocks noChangeShapeType="1"/>
              <a:stCxn id="76" idx="0"/>
              <a:endCxn id="75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10307" name="AutoShape 39"/>
            <p:cNvCxnSpPr>
              <a:cxnSpLocks noChangeShapeType="1"/>
              <a:stCxn id="89" idx="0"/>
              <a:endCxn id="75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166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10"/>
          <p:cNvGrpSpPr>
            <a:grpSpLocks/>
          </p:cNvGrpSpPr>
          <p:nvPr/>
        </p:nvGrpSpPr>
        <p:grpSpPr bwMode="auto">
          <a:xfrm>
            <a:off x="5427663" y="1714500"/>
            <a:ext cx="1028700" cy="342900"/>
            <a:chOff x="2232" y="2244"/>
            <a:chExt cx="648" cy="216"/>
          </a:xfrm>
        </p:grpSpPr>
        <p:sp>
          <p:nvSpPr>
            <p:cNvPr id="11336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1337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266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32004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A node is represented by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/>
              <a:t>Parent node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Sequence of children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1800" dirty="0" smtClean="0"/>
              <a:t>Node objects implement the Position ADT</a:t>
            </a:r>
          </a:p>
        </p:txBody>
      </p:sp>
      <p:grpSp>
        <p:nvGrpSpPr>
          <p:cNvPr id="11269" name="Group 73"/>
          <p:cNvGrpSpPr>
            <a:grpSpLocks/>
          </p:cNvGrpSpPr>
          <p:nvPr/>
        </p:nvGrpSpPr>
        <p:grpSpPr bwMode="auto">
          <a:xfrm>
            <a:off x="1133475" y="3962400"/>
            <a:ext cx="2752725" cy="2176463"/>
            <a:chOff x="1133475" y="3962400"/>
            <a:chExt cx="2752725" cy="2176463"/>
          </a:xfrm>
        </p:grpSpPr>
        <p:sp>
          <p:nvSpPr>
            <p:cNvPr id="8197" name="Oval 7"/>
            <p:cNvSpPr>
              <a:spLocks noChangeArrowheads="1"/>
            </p:cNvSpPr>
            <p:nvPr/>
          </p:nvSpPr>
          <p:spPr bwMode="auto">
            <a:xfrm>
              <a:off x="2271713" y="39624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198" name="Oval 8"/>
            <p:cNvSpPr>
              <a:spLocks noChangeArrowheads="1"/>
            </p:cNvSpPr>
            <p:nvPr/>
          </p:nvSpPr>
          <p:spPr bwMode="auto">
            <a:xfrm>
              <a:off x="2279650" y="47783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1133475" y="4778375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200" name="Rectangle 10"/>
            <p:cNvSpPr>
              <a:spLocks noChangeArrowheads="1"/>
            </p:cNvSpPr>
            <p:nvPr/>
          </p:nvSpPr>
          <p:spPr bwMode="auto">
            <a:xfrm>
              <a:off x="1797050" y="56388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8201" name="Rectangle 11"/>
            <p:cNvSpPr>
              <a:spLocks noChangeArrowheads="1"/>
            </p:cNvSpPr>
            <p:nvPr/>
          </p:nvSpPr>
          <p:spPr bwMode="auto">
            <a:xfrm>
              <a:off x="2798763" y="5638800"/>
              <a:ext cx="500062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11330" name="AutoShape 18"/>
            <p:cNvCxnSpPr>
              <a:cxnSpLocks noChangeShapeType="1"/>
              <a:stCxn id="8201" idx="0"/>
              <a:endCxn id="8198" idx="5"/>
            </p:cNvCxnSpPr>
            <p:nvPr/>
          </p:nvCxnSpPr>
          <p:spPr bwMode="auto">
            <a:xfrm flipH="1" flipV="1">
              <a:off x="2708275" y="5214938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1" name="AutoShape 19"/>
            <p:cNvCxnSpPr>
              <a:cxnSpLocks noChangeShapeType="1"/>
              <a:stCxn id="8200" idx="0"/>
              <a:endCxn id="8198" idx="3"/>
            </p:cNvCxnSpPr>
            <p:nvPr/>
          </p:nvCxnSpPr>
          <p:spPr bwMode="auto">
            <a:xfrm flipV="1">
              <a:off x="2047875" y="5214938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2" name="AutoShape 20"/>
            <p:cNvCxnSpPr>
              <a:cxnSpLocks noChangeShapeType="1"/>
              <a:stCxn id="8199" idx="0"/>
              <a:endCxn id="8197" idx="3"/>
            </p:cNvCxnSpPr>
            <p:nvPr/>
          </p:nvCxnSpPr>
          <p:spPr bwMode="auto">
            <a:xfrm flipV="1">
              <a:off x="1384300" y="4398963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3" name="AutoShape 21"/>
            <p:cNvCxnSpPr>
              <a:cxnSpLocks noChangeShapeType="1"/>
              <a:stCxn id="8198" idx="0"/>
              <a:endCxn id="8197" idx="4"/>
            </p:cNvCxnSpPr>
            <p:nvPr/>
          </p:nvCxnSpPr>
          <p:spPr bwMode="auto">
            <a:xfrm flipH="1" flipV="1">
              <a:off x="2522538" y="4471988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Rectangle 38"/>
            <p:cNvSpPr>
              <a:spLocks noChangeArrowheads="1"/>
            </p:cNvSpPr>
            <p:nvPr/>
          </p:nvSpPr>
          <p:spPr bwMode="auto">
            <a:xfrm>
              <a:off x="3386138" y="4779963"/>
              <a:ext cx="500062" cy="500062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F</a:t>
              </a:r>
            </a:p>
          </p:txBody>
        </p:sp>
        <p:cxnSp>
          <p:nvCxnSpPr>
            <p:cNvPr id="11335" name="AutoShape 39"/>
            <p:cNvCxnSpPr>
              <a:cxnSpLocks noChangeShapeType="1"/>
              <a:stCxn id="8206" idx="0"/>
              <a:endCxn id="8197" idx="5"/>
            </p:cNvCxnSpPr>
            <p:nvPr/>
          </p:nvCxnSpPr>
          <p:spPr bwMode="auto">
            <a:xfrm flipH="1" flipV="1">
              <a:off x="2700338" y="4398963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70" name="AutoShape 53"/>
          <p:cNvSpPr>
            <a:spLocks noChangeArrowheads="1"/>
          </p:cNvSpPr>
          <p:nvPr/>
        </p:nvSpPr>
        <p:spPr bwMode="auto">
          <a:xfrm>
            <a:off x="6705600" y="1676400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11271" name="AutoShape 54"/>
          <p:cNvCxnSpPr>
            <a:cxnSpLocks noChangeShapeType="1"/>
            <a:stCxn id="11274" idx="2"/>
            <a:endCxn id="11272" idx="6"/>
          </p:cNvCxnSpPr>
          <p:nvPr/>
        </p:nvCxnSpPr>
        <p:spPr bwMode="auto">
          <a:xfrm flipH="1">
            <a:off x="7097713" y="18811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Oval 55"/>
          <p:cNvSpPr>
            <a:spLocks noChangeArrowheads="1"/>
          </p:cNvSpPr>
          <p:nvPr/>
        </p:nvSpPr>
        <p:spPr bwMode="auto">
          <a:xfrm>
            <a:off x="6777038" y="17256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3" name="Oval 56"/>
          <p:cNvSpPr>
            <a:spLocks noChangeArrowheads="1"/>
          </p:cNvSpPr>
          <p:nvPr/>
        </p:nvSpPr>
        <p:spPr bwMode="auto">
          <a:xfrm>
            <a:off x="7245350" y="17256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4" name="Oval 57"/>
          <p:cNvSpPr>
            <a:spLocks noChangeArrowheads="1"/>
          </p:cNvSpPr>
          <p:nvPr/>
        </p:nvSpPr>
        <p:spPr bwMode="auto">
          <a:xfrm>
            <a:off x="7712075" y="17256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11275" name="Group 86"/>
          <p:cNvGrpSpPr>
            <a:grpSpLocks/>
          </p:cNvGrpSpPr>
          <p:nvPr/>
        </p:nvGrpSpPr>
        <p:grpSpPr bwMode="auto">
          <a:xfrm>
            <a:off x="6726238" y="2890838"/>
            <a:ext cx="914400" cy="498475"/>
            <a:chOff x="4560" y="3216"/>
            <a:chExt cx="576" cy="314"/>
          </a:xfrm>
        </p:grpSpPr>
        <p:sp>
          <p:nvSpPr>
            <p:cNvPr id="11321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11322" name="AutoShape 71"/>
            <p:cNvCxnSpPr>
              <a:cxnSpLocks noChangeShapeType="1"/>
              <a:stCxn id="11324" idx="2"/>
              <a:endCxn id="11323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23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1324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11276" name="Text Box 87"/>
          <p:cNvSpPr txBox="1">
            <a:spLocks noChangeArrowheads="1"/>
          </p:cNvSpPr>
          <p:nvPr/>
        </p:nvSpPr>
        <p:spPr bwMode="auto">
          <a:xfrm>
            <a:off x="5451475" y="2149475"/>
            <a:ext cx="3333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1277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8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9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80" name="Rectangle 112"/>
          <p:cNvSpPr>
            <a:spLocks noChangeArrowheads="1"/>
          </p:cNvSpPr>
          <p:nvPr/>
        </p:nvSpPr>
        <p:spPr bwMode="auto">
          <a:xfrm>
            <a:off x="43434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3" name="Rectangle 113"/>
          <p:cNvSpPr>
            <a:spLocks noChangeArrowheads="1"/>
          </p:cNvSpPr>
          <p:nvPr/>
        </p:nvSpPr>
        <p:spPr bwMode="auto">
          <a:xfrm>
            <a:off x="50292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282" name="Rectangle 114"/>
          <p:cNvSpPr>
            <a:spLocks noChangeArrowheads="1"/>
          </p:cNvSpPr>
          <p:nvPr/>
        </p:nvSpPr>
        <p:spPr bwMode="auto">
          <a:xfrm>
            <a:off x="4686300" y="29718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3" name="Rectangle 116"/>
          <p:cNvSpPr>
            <a:spLocks noChangeArrowheads="1"/>
          </p:cNvSpPr>
          <p:nvPr/>
        </p:nvSpPr>
        <p:spPr bwMode="auto">
          <a:xfrm>
            <a:off x="55626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84" name="Rectangle 117"/>
          <p:cNvSpPr>
            <a:spLocks noChangeArrowheads="1"/>
          </p:cNvSpPr>
          <p:nvPr/>
        </p:nvSpPr>
        <p:spPr bwMode="auto">
          <a:xfrm>
            <a:off x="62484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5" name="Rectangle 118"/>
          <p:cNvSpPr>
            <a:spLocks noChangeArrowheads="1"/>
          </p:cNvSpPr>
          <p:nvPr/>
        </p:nvSpPr>
        <p:spPr bwMode="auto">
          <a:xfrm>
            <a:off x="5905500" y="297180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6" name="Rectangle 120"/>
          <p:cNvSpPr>
            <a:spLocks noChangeArrowheads="1"/>
          </p:cNvSpPr>
          <p:nvPr/>
        </p:nvSpPr>
        <p:spPr bwMode="auto">
          <a:xfrm>
            <a:off x="78105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29" name="Rectangle 121"/>
          <p:cNvSpPr>
            <a:spLocks noChangeArrowheads="1"/>
          </p:cNvSpPr>
          <p:nvPr/>
        </p:nvSpPr>
        <p:spPr bwMode="auto">
          <a:xfrm>
            <a:off x="84963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288" name="Rectangle 122"/>
          <p:cNvSpPr>
            <a:spLocks noChangeArrowheads="1"/>
          </p:cNvSpPr>
          <p:nvPr/>
        </p:nvSpPr>
        <p:spPr bwMode="auto">
          <a:xfrm>
            <a:off x="8153400" y="2971800"/>
            <a:ext cx="352425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89" name="Text Box 89"/>
          <p:cNvSpPr txBox="1">
            <a:spLocks noChangeArrowheads="1"/>
          </p:cNvSpPr>
          <p:nvPr/>
        </p:nvSpPr>
        <p:spPr bwMode="auto">
          <a:xfrm>
            <a:off x="4343400" y="3429000"/>
            <a:ext cx="336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1290" name="Text Box 91"/>
          <p:cNvSpPr txBox="1">
            <a:spLocks noChangeArrowheads="1"/>
          </p:cNvSpPr>
          <p:nvPr/>
        </p:nvSpPr>
        <p:spPr bwMode="auto">
          <a:xfrm>
            <a:off x="5562600" y="3429000"/>
            <a:ext cx="357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1291" name="Text Box 93"/>
          <p:cNvSpPr txBox="1">
            <a:spLocks noChangeArrowheads="1"/>
          </p:cNvSpPr>
          <p:nvPr/>
        </p:nvSpPr>
        <p:spPr bwMode="auto">
          <a:xfrm>
            <a:off x="7848600" y="3429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1292" name="Oval 124"/>
          <p:cNvSpPr>
            <a:spLocks noChangeArrowheads="1"/>
          </p:cNvSpPr>
          <p:nvPr/>
        </p:nvSpPr>
        <p:spPr bwMode="auto">
          <a:xfrm>
            <a:off x="4854575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93" name="Oval 125"/>
          <p:cNvSpPr>
            <a:spLocks noChangeArrowheads="1"/>
          </p:cNvSpPr>
          <p:nvPr/>
        </p:nvSpPr>
        <p:spPr bwMode="auto">
          <a:xfrm>
            <a:off x="6064250" y="3100388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94" name="Oval 126"/>
          <p:cNvSpPr>
            <a:spLocks noChangeArrowheads="1"/>
          </p:cNvSpPr>
          <p:nvPr/>
        </p:nvSpPr>
        <p:spPr bwMode="auto">
          <a:xfrm>
            <a:off x="8310563" y="3100388"/>
            <a:ext cx="77787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95" name="Rectangle 132"/>
          <p:cNvSpPr>
            <a:spLocks noChangeArrowheads="1"/>
          </p:cNvSpPr>
          <p:nvPr/>
        </p:nvSpPr>
        <p:spPr bwMode="auto">
          <a:xfrm>
            <a:off x="55245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44" name="Rectangle 133"/>
          <p:cNvSpPr>
            <a:spLocks noChangeArrowheads="1"/>
          </p:cNvSpPr>
          <p:nvPr/>
        </p:nvSpPr>
        <p:spPr bwMode="auto">
          <a:xfrm>
            <a:off x="62103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297" name="Rectangle 134"/>
          <p:cNvSpPr>
            <a:spLocks noChangeArrowheads="1"/>
          </p:cNvSpPr>
          <p:nvPr/>
        </p:nvSpPr>
        <p:spPr bwMode="auto">
          <a:xfrm>
            <a:off x="586740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98" name="Text Box 135"/>
          <p:cNvSpPr txBox="1">
            <a:spLocks noChangeArrowheads="1"/>
          </p:cNvSpPr>
          <p:nvPr/>
        </p:nvSpPr>
        <p:spPr bwMode="auto">
          <a:xfrm>
            <a:off x="5495925" y="5230813"/>
            <a:ext cx="336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1299" name="Rectangle 141"/>
          <p:cNvSpPr>
            <a:spLocks noChangeArrowheads="1"/>
          </p:cNvSpPr>
          <p:nvPr/>
        </p:nvSpPr>
        <p:spPr bwMode="auto">
          <a:xfrm>
            <a:off x="68770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250" name="Rectangle 142"/>
          <p:cNvSpPr>
            <a:spLocks noChangeArrowheads="1"/>
          </p:cNvSpPr>
          <p:nvPr/>
        </p:nvSpPr>
        <p:spPr bwMode="auto">
          <a:xfrm>
            <a:off x="75628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sym typeface="Symbol" charset="2"/>
              </a:rPr>
              <a:t></a:t>
            </a:r>
          </a:p>
        </p:txBody>
      </p:sp>
      <p:sp>
        <p:nvSpPr>
          <p:cNvPr id="11301" name="Rectangle 143"/>
          <p:cNvSpPr>
            <a:spLocks noChangeArrowheads="1"/>
          </p:cNvSpPr>
          <p:nvPr/>
        </p:nvSpPr>
        <p:spPr bwMode="auto">
          <a:xfrm>
            <a:off x="7219950" y="472440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302" name="Text Box 144"/>
          <p:cNvSpPr txBox="1">
            <a:spLocks noChangeArrowheads="1"/>
          </p:cNvSpPr>
          <p:nvPr/>
        </p:nvSpPr>
        <p:spPr bwMode="auto">
          <a:xfrm>
            <a:off x="6878638" y="5243513"/>
            <a:ext cx="327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607050" y="1884363"/>
            <a:ext cx="1588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1270" idx="1"/>
          </p:cNvCxnSpPr>
          <p:nvPr/>
        </p:nvCxnSpPr>
        <p:spPr>
          <a:xfrm flipV="1">
            <a:off x="6294438" y="1884363"/>
            <a:ext cx="411162" cy="7937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513263" y="3155950"/>
            <a:ext cx="3175" cy="3794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985125" y="313531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1321" idx="1"/>
          </p:cNvCxnSpPr>
          <p:nvPr/>
        </p:nvCxnSpPr>
        <p:spPr>
          <a:xfrm>
            <a:off x="6427788" y="3133725"/>
            <a:ext cx="298450" cy="635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22938" y="3154363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856163" y="2070100"/>
            <a:ext cx="1079500" cy="108426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5946775" y="2063750"/>
            <a:ext cx="144463" cy="1085850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5994400" y="2074863"/>
            <a:ext cx="2347913" cy="106997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4892675" y="1882775"/>
            <a:ext cx="2032000" cy="1084263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154738" y="1882775"/>
            <a:ext cx="1246187" cy="107950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877175" y="1876425"/>
            <a:ext cx="438150" cy="108108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11297" idx="0"/>
          </p:cNvCxnSpPr>
          <p:nvPr/>
        </p:nvCxnSpPr>
        <p:spPr>
          <a:xfrm flipH="1">
            <a:off x="6038850" y="3144838"/>
            <a:ext cx="912813" cy="157956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1301" idx="0"/>
          </p:cNvCxnSpPr>
          <p:nvPr/>
        </p:nvCxnSpPr>
        <p:spPr>
          <a:xfrm flipH="1">
            <a:off x="7391400" y="3133725"/>
            <a:ext cx="20638" cy="1590675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81663" y="4916488"/>
            <a:ext cx="3175" cy="379412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042150" y="4914900"/>
            <a:ext cx="3175" cy="377825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6037263" y="3336925"/>
            <a:ext cx="26987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6116638" y="3336925"/>
            <a:ext cx="1273175" cy="1560513"/>
          </a:xfrm>
          <a:prstGeom prst="straightConnector1">
            <a:avLst/>
          </a:prstGeom>
          <a:ln w="19050">
            <a:solidFill>
              <a:schemeClr val="tx1">
                <a:alpha val="30000"/>
              </a:schemeClr>
            </a:solidFill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Tree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49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binary tree </a:t>
            </a:r>
            <a:r>
              <a:rPr lang="en-US" altLang="en-US" sz="2000" dirty="0" smtClean="0"/>
              <a:t>is a tree with the following properties: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Each internal node has two children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The children of a node are an ordered pair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We call the children of an internal node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left child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right child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</p:txBody>
      </p:sp>
      <p:sp>
        <p:nvSpPr>
          <p:cNvPr id="26632" name="AutoShape 7"/>
          <p:cNvSpPr>
            <a:spLocks noChangeAspect="1" noChangeArrowheads="1"/>
          </p:cNvSpPr>
          <p:nvPr/>
        </p:nvSpPr>
        <p:spPr bwMode="auto">
          <a:xfrm>
            <a:off x="6900068" y="1477963"/>
            <a:ext cx="334963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26633" name="AutoShape 8"/>
          <p:cNvSpPr>
            <a:spLocks noChangeAspect="1" noChangeArrowheads="1"/>
          </p:cNvSpPr>
          <p:nvPr/>
        </p:nvSpPr>
        <p:spPr bwMode="auto">
          <a:xfrm>
            <a:off x="5914231" y="2392363"/>
            <a:ext cx="3286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</a:p>
        </p:txBody>
      </p:sp>
      <p:sp>
        <p:nvSpPr>
          <p:cNvPr id="26634" name="AutoShape 10"/>
          <p:cNvSpPr>
            <a:spLocks noChangeAspect="1" noChangeArrowheads="1"/>
          </p:cNvSpPr>
          <p:nvPr/>
        </p:nvSpPr>
        <p:spPr bwMode="auto">
          <a:xfrm>
            <a:off x="7881143" y="2392363"/>
            <a:ext cx="325438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26635" name="AutoShape 11"/>
          <p:cNvSpPr>
            <a:spLocks noChangeAspect="1" noChangeArrowheads="1"/>
          </p:cNvSpPr>
          <p:nvPr/>
        </p:nvSpPr>
        <p:spPr bwMode="auto">
          <a:xfrm>
            <a:off x="7400131" y="3306763"/>
            <a:ext cx="30956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</a:t>
            </a:r>
          </a:p>
        </p:txBody>
      </p:sp>
      <p:sp>
        <p:nvSpPr>
          <p:cNvPr id="26636" name="AutoShape 12"/>
          <p:cNvSpPr>
            <a:spLocks noChangeAspect="1" noChangeArrowheads="1"/>
          </p:cNvSpPr>
          <p:nvPr/>
        </p:nvSpPr>
        <p:spPr bwMode="auto">
          <a:xfrm>
            <a:off x="8382793" y="3305175"/>
            <a:ext cx="347663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</a:p>
        </p:txBody>
      </p:sp>
      <p:sp>
        <p:nvSpPr>
          <p:cNvPr id="26637" name="AutoShape 13"/>
          <p:cNvSpPr>
            <a:spLocks noChangeAspect="1" noChangeArrowheads="1"/>
          </p:cNvSpPr>
          <p:nvPr/>
        </p:nvSpPr>
        <p:spPr bwMode="auto">
          <a:xfrm>
            <a:off x="5398293" y="3303588"/>
            <a:ext cx="344488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</a:t>
            </a:r>
          </a:p>
        </p:txBody>
      </p:sp>
      <p:sp>
        <p:nvSpPr>
          <p:cNvPr id="26638" name="AutoShape 14"/>
          <p:cNvSpPr>
            <a:spLocks noChangeAspect="1" noChangeArrowheads="1"/>
          </p:cNvSpPr>
          <p:nvPr/>
        </p:nvSpPr>
        <p:spPr bwMode="auto">
          <a:xfrm>
            <a:off x="6425406" y="3306763"/>
            <a:ext cx="3159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</a:p>
        </p:txBody>
      </p:sp>
      <p:cxnSp>
        <p:nvCxnSpPr>
          <p:cNvPr id="16396" name="AutoShape 15"/>
          <p:cNvCxnSpPr>
            <a:cxnSpLocks noChangeShapeType="1"/>
            <a:stCxn id="26632" idx="2"/>
            <a:endCxn id="26633" idx="0"/>
          </p:cNvCxnSpPr>
          <p:nvPr/>
        </p:nvCxnSpPr>
        <p:spPr bwMode="auto">
          <a:xfrm flipH="1">
            <a:off x="6077743" y="1846263"/>
            <a:ext cx="99060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6"/>
          <p:cNvCxnSpPr>
            <a:cxnSpLocks noChangeShapeType="1"/>
            <a:stCxn id="26632" idx="2"/>
            <a:endCxn id="26634" idx="0"/>
          </p:cNvCxnSpPr>
          <p:nvPr/>
        </p:nvCxnSpPr>
        <p:spPr bwMode="auto">
          <a:xfrm>
            <a:off x="7068343" y="1846263"/>
            <a:ext cx="974725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18"/>
          <p:cNvCxnSpPr>
            <a:cxnSpLocks noChangeShapeType="1"/>
            <a:stCxn id="26634" idx="2"/>
            <a:endCxn id="26636" idx="0"/>
          </p:cNvCxnSpPr>
          <p:nvPr/>
        </p:nvCxnSpPr>
        <p:spPr bwMode="auto">
          <a:xfrm>
            <a:off x="8043068" y="2760663"/>
            <a:ext cx="514350" cy="5445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19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 flipH="1">
            <a:off x="7554118" y="2760663"/>
            <a:ext cx="48895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20"/>
          <p:cNvCxnSpPr>
            <a:cxnSpLocks noChangeShapeType="1"/>
            <a:stCxn id="26633" idx="2"/>
            <a:endCxn id="26638" idx="0"/>
          </p:cNvCxnSpPr>
          <p:nvPr/>
        </p:nvCxnSpPr>
        <p:spPr bwMode="auto">
          <a:xfrm>
            <a:off x="6077743" y="2760663"/>
            <a:ext cx="506413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21"/>
          <p:cNvCxnSpPr>
            <a:cxnSpLocks noChangeShapeType="1"/>
            <a:stCxn id="26633" idx="2"/>
            <a:endCxn id="26637" idx="0"/>
          </p:cNvCxnSpPr>
          <p:nvPr/>
        </p:nvCxnSpPr>
        <p:spPr bwMode="auto">
          <a:xfrm flipH="1">
            <a:off x="5569743" y="2760663"/>
            <a:ext cx="508000" cy="542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AutoShape 22"/>
          <p:cNvSpPr>
            <a:spLocks noChangeAspect="1" noChangeArrowheads="1"/>
          </p:cNvSpPr>
          <p:nvPr/>
        </p:nvSpPr>
        <p:spPr bwMode="auto">
          <a:xfrm>
            <a:off x="6044406" y="4224338"/>
            <a:ext cx="346075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</a:p>
        </p:txBody>
      </p:sp>
      <p:cxnSp>
        <p:nvCxnSpPr>
          <p:cNvPr id="16403" name="AutoShape 25"/>
          <p:cNvCxnSpPr>
            <a:cxnSpLocks noChangeShapeType="1"/>
            <a:stCxn id="26638" idx="2"/>
            <a:endCxn id="26645" idx="0"/>
          </p:cNvCxnSpPr>
          <p:nvPr/>
        </p:nvCxnSpPr>
        <p:spPr bwMode="auto">
          <a:xfrm flipH="1">
            <a:off x="6217443" y="3675063"/>
            <a:ext cx="366713" cy="549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AutoShape 26"/>
          <p:cNvSpPr>
            <a:spLocks noChangeAspect="1" noChangeArrowheads="1"/>
          </p:cNvSpPr>
          <p:nvPr/>
        </p:nvSpPr>
        <p:spPr bwMode="auto">
          <a:xfrm>
            <a:off x="6781006" y="4229100"/>
            <a:ext cx="260350" cy="361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</a:t>
            </a:r>
          </a:p>
        </p:txBody>
      </p:sp>
      <p:cxnSp>
        <p:nvCxnSpPr>
          <p:cNvPr id="16405" name="AutoShape 27"/>
          <p:cNvCxnSpPr>
            <a:cxnSpLocks noChangeShapeType="1"/>
            <a:stCxn id="26638" idx="2"/>
            <a:endCxn id="26647" idx="0"/>
          </p:cNvCxnSpPr>
          <p:nvPr/>
        </p:nvCxnSpPr>
        <p:spPr bwMode="auto">
          <a:xfrm>
            <a:off x="6584156" y="3675063"/>
            <a:ext cx="327025" cy="5540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496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BinaryTree ADT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3810000" cy="4495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 err="1" smtClean="0"/>
              <a:t>BinaryTree</a:t>
            </a:r>
            <a:r>
              <a:rPr lang="en-US" altLang="en-US" dirty="0" smtClean="0"/>
              <a:t> ADT extends the Tree ADT, i.e., it inherits all the methods of the Tree ADT</a:t>
            </a:r>
          </a:p>
          <a:p>
            <a:pPr eaLnBrk="1" hangingPunct="1">
              <a:buFont typeface="Times" charset="0"/>
              <a:buChar char="•"/>
            </a:pPr>
            <a:endParaRPr lang="en-US" altLang="en-US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dirty="0" smtClean="0"/>
              <a:t>Additional methods: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position </a:t>
            </a:r>
            <a:r>
              <a:rPr lang="en-US" altLang="en-US" dirty="0" err="1" smtClean="0">
                <a:solidFill>
                  <a:srgbClr val="FF0000"/>
                </a:solidFill>
              </a:rPr>
              <a:t>leftChild</a:t>
            </a:r>
            <a:r>
              <a:rPr lang="en-US" altLang="en-US" dirty="0" smtClean="0">
                <a:solidFill>
                  <a:srgbClr val="FF0000"/>
                </a:solidFill>
              </a:rPr>
              <a:t>(p)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position </a:t>
            </a:r>
            <a:r>
              <a:rPr lang="en-US" altLang="en-US" dirty="0" err="1" smtClean="0">
                <a:solidFill>
                  <a:srgbClr val="FF0000"/>
                </a:solidFill>
              </a:rPr>
              <a:t>rightChild</a:t>
            </a:r>
            <a:r>
              <a:rPr lang="en-US" altLang="en-US" dirty="0" smtClean="0">
                <a:solidFill>
                  <a:srgbClr val="FF0000"/>
                </a:solidFill>
              </a:rPr>
              <a:t>(p)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position </a:t>
            </a:r>
            <a:r>
              <a:rPr lang="en-US" altLang="en-US" dirty="0" smtClean="0">
                <a:solidFill>
                  <a:srgbClr val="FF0000"/>
                </a:solidFill>
              </a:rPr>
              <a:t>sibling(p)</a:t>
            </a:r>
          </a:p>
        </p:txBody>
      </p:sp>
      <p:sp>
        <p:nvSpPr>
          <p:cNvPr id="21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38100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mtClean="0"/>
              <a:t>Update methods may be defined by data structures implementing the BinaryTree ADT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9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 Linked Structure for Binary Trees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048000" cy="24384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1800" smtClean="0">
                <a:solidFill>
                  <a:srgbClr val="2D2DB9"/>
                </a:solidFill>
              </a:rPr>
              <a:t>A node is represented by an object storing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Element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Parent node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Left child node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600" smtClean="0">
                <a:solidFill>
                  <a:srgbClr val="2D2DB9"/>
                </a:solidFill>
              </a:rPr>
              <a:t>Right child node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1800" smtClean="0">
                <a:solidFill>
                  <a:srgbClr val="2D2DB9"/>
                </a:solidFill>
              </a:rPr>
              <a:t>Node objects implement the </a:t>
            </a:r>
            <a:r>
              <a:rPr lang="en-US" altLang="en-US" sz="1800" smtClean="0">
                <a:solidFill>
                  <a:srgbClr val="FF0000"/>
                </a:solidFill>
              </a:rPr>
              <a:t>Position</a:t>
            </a:r>
            <a:r>
              <a:rPr lang="en-US" altLang="en-US" sz="1800" smtClean="0">
                <a:solidFill>
                  <a:srgbClr val="2D2DB9"/>
                </a:solidFill>
              </a:rPr>
              <a:t> ADT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1600" y="4114800"/>
            <a:ext cx="2938463" cy="2100263"/>
            <a:chOff x="1371600" y="4114800"/>
            <a:chExt cx="2938463" cy="2100263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2209800" y="4114800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B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3084513" y="4854575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371600" y="48006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62200" y="57150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810000" y="5715000"/>
              <a:ext cx="500063" cy="50006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</a:t>
              </a:r>
            </a:p>
          </p:txBody>
        </p:sp>
        <p:cxnSp>
          <p:nvCxnSpPr>
            <p:cNvPr id="22537" name="AutoShape 9"/>
            <p:cNvCxnSpPr>
              <a:cxnSpLocks noChangeShapeType="1"/>
              <a:stCxn id="18440" idx="0"/>
              <a:endCxn id="18437" idx="5"/>
            </p:cNvCxnSpPr>
            <p:nvPr/>
          </p:nvCxnSpPr>
          <p:spPr bwMode="auto">
            <a:xfrm flipH="1" flipV="1">
              <a:off x="3513138" y="5291138"/>
              <a:ext cx="547687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AutoShape 10"/>
            <p:cNvCxnSpPr>
              <a:cxnSpLocks noChangeShapeType="1"/>
              <a:stCxn id="18439" idx="0"/>
              <a:endCxn id="18437" idx="3"/>
            </p:cNvCxnSpPr>
            <p:nvPr/>
          </p:nvCxnSpPr>
          <p:spPr bwMode="auto">
            <a:xfrm flipV="1">
              <a:off x="2613025" y="5291138"/>
              <a:ext cx="5445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AutoShape 11"/>
            <p:cNvCxnSpPr>
              <a:cxnSpLocks noChangeShapeType="1"/>
              <a:stCxn id="18438" idx="0"/>
              <a:endCxn id="18436" idx="3"/>
            </p:cNvCxnSpPr>
            <p:nvPr/>
          </p:nvCxnSpPr>
          <p:spPr bwMode="auto">
            <a:xfrm flipV="1">
              <a:off x="1622425" y="4551363"/>
              <a:ext cx="660400" cy="239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AutoShape 12"/>
            <p:cNvCxnSpPr>
              <a:cxnSpLocks noChangeShapeType="1"/>
              <a:stCxn id="18437" idx="0"/>
              <a:endCxn id="18436" idx="5"/>
            </p:cNvCxnSpPr>
            <p:nvPr/>
          </p:nvCxnSpPr>
          <p:spPr bwMode="auto">
            <a:xfrm flipH="1" flipV="1">
              <a:off x="2638425" y="4551363"/>
              <a:ext cx="696913" cy="293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3921125" y="1771650"/>
            <a:ext cx="4746625" cy="4418013"/>
            <a:chOff x="3921125" y="1771650"/>
            <a:chExt cx="4746625" cy="4418013"/>
          </a:xfrm>
        </p:grpSpPr>
        <p:grpSp>
          <p:nvGrpSpPr>
            <p:cNvPr id="22541" name="Group 78"/>
            <p:cNvGrpSpPr>
              <a:grpSpLocks/>
            </p:cNvGrpSpPr>
            <p:nvPr/>
          </p:nvGrpSpPr>
          <p:grpSpPr bwMode="auto">
            <a:xfrm>
              <a:off x="5086350" y="1828800"/>
              <a:ext cx="1219200" cy="609600"/>
              <a:chOff x="3840" y="960"/>
              <a:chExt cx="768" cy="384"/>
            </a:xfrm>
          </p:grpSpPr>
          <p:sp>
            <p:nvSpPr>
              <p:cNvPr id="22588" name="AutoShape 74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89" name="Rectangle 75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90" name="Line 77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2" name="Group 83"/>
            <p:cNvGrpSpPr>
              <a:grpSpLocks/>
            </p:cNvGrpSpPr>
            <p:nvPr/>
          </p:nvGrpSpPr>
          <p:grpSpPr bwMode="auto">
            <a:xfrm>
              <a:off x="3978275" y="3352800"/>
              <a:ext cx="1219200" cy="609600"/>
              <a:chOff x="3840" y="960"/>
              <a:chExt cx="768" cy="384"/>
            </a:xfrm>
          </p:grpSpPr>
          <p:sp>
            <p:nvSpPr>
              <p:cNvPr id="22585" name="AutoShape 84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6" name="Rectangle 85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7" name="Line 86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7" name="Text Box 87"/>
            <p:cNvSpPr txBox="1">
              <a:spLocks noChangeArrowheads="1"/>
            </p:cNvSpPr>
            <p:nvPr/>
          </p:nvSpPr>
          <p:spPr bwMode="auto">
            <a:xfrm>
              <a:off x="3921125" y="3459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sp>
          <p:nvSpPr>
            <p:cNvPr id="18448" name="Text Box 88"/>
            <p:cNvSpPr txBox="1">
              <a:spLocks noChangeArrowheads="1"/>
            </p:cNvSpPr>
            <p:nvPr/>
          </p:nvSpPr>
          <p:spPr bwMode="auto">
            <a:xfrm>
              <a:off x="4845050" y="3459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grpSp>
          <p:nvGrpSpPr>
            <p:cNvPr id="22545" name="Group 90"/>
            <p:cNvGrpSpPr>
              <a:grpSpLocks/>
            </p:cNvGrpSpPr>
            <p:nvPr/>
          </p:nvGrpSpPr>
          <p:grpSpPr bwMode="auto">
            <a:xfrm>
              <a:off x="6229350" y="3352800"/>
              <a:ext cx="1219200" cy="609600"/>
              <a:chOff x="3840" y="960"/>
              <a:chExt cx="768" cy="384"/>
            </a:xfrm>
          </p:grpSpPr>
          <p:sp>
            <p:nvSpPr>
              <p:cNvPr id="22582" name="AutoShape 91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83" name="Rectangle 9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584" name="Line 93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6" name="Group 97"/>
            <p:cNvGrpSpPr>
              <a:grpSpLocks/>
            </p:cNvGrpSpPr>
            <p:nvPr/>
          </p:nvGrpSpPr>
          <p:grpSpPr bwMode="auto">
            <a:xfrm>
              <a:off x="5086350" y="4876800"/>
              <a:ext cx="1219200" cy="609600"/>
              <a:chOff x="3840" y="960"/>
              <a:chExt cx="768" cy="384"/>
            </a:xfrm>
          </p:grpSpPr>
          <p:sp>
            <p:nvSpPr>
              <p:cNvPr id="22579" name="AutoShape 98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0" name="Rectangle 99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81" name="Line 100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1" name="Text Box 101"/>
            <p:cNvSpPr txBox="1">
              <a:spLocks noChangeArrowheads="1"/>
            </p:cNvSpPr>
            <p:nvPr/>
          </p:nvSpPr>
          <p:spPr bwMode="auto">
            <a:xfrm>
              <a:off x="5029200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sp>
          <p:nvSpPr>
            <p:cNvPr id="18452" name="Text Box 102"/>
            <p:cNvSpPr txBox="1">
              <a:spLocks noChangeArrowheads="1"/>
            </p:cNvSpPr>
            <p:nvPr/>
          </p:nvSpPr>
          <p:spPr bwMode="auto">
            <a:xfrm>
              <a:off x="5953125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grpSp>
          <p:nvGrpSpPr>
            <p:cNvPr id="22549" name="Group 104"/>
            <p:cNvGrpSpPr>
              <a:grpSpLocks/>
            </p:cNvGrpSpPr>
            <p:nvPr/>
          </p:nvGrpSpPr>
          <p:grpSpPr bwMode="auto">
            <a:xfrm>
              <a:off x="7426325" y="4876800"/>
              <a:ext cx="1219200" cy="609600"/>
              <a:chOff x="3840" y="960"/>
              <a:chExt cx="768" cy="384"/>
            </a:xfrm>
          </p:grpSpPr>
          <p:sp>
            <p:nvSpPr>
              <p:cNvPr id="22576" name="AutoShape 105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77" name="Rectangle 106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22578" name="Line 107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4" name="Text Box 108"/>
            <p:cNvSpPr txBox="1">
              <a:spLocks noChangeArrowheads="1"/>
            </p:cNvSpPr>
            <p:nvPr/>
          </p:nvSpPr>
          <p:spPr bwMode="auto">
            <a:xfrm>
              <a:off x="7369175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sp>
          <p:nvSpPr>
            <p:cNvPr id="18455" name="Text Box 109"/>
            <p:cNvSpPr txBox="1">
              <a:spLocks noChangeArrowheads="1"/>
            </p:cNvSpPr>
            <p:nvPr/>
          </p:nvSpPr>
          <p:spPr bwMode="auto">
            <a:xfrm>
              <a:off x="8293100" y="4983163"/>
              <a:ext cx="374650" cy="369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  <p:grpSp>
          <p:nvGrpSpPr>
            <p:cNvPr id="22552" name="Group 110"/>
            <p:cNvGrpSpPr>
              <a:grpSpLocks/>
            </p:cNvGrpSpPr>
            <p:nvPr/>
          </p:nvGrpSpPr>
          <p:grpSpPr bwMode="auto">
            <a:xfrm>
              <a:off x="5562600" y="2286000"/>
              <a:ext cx="333375" cy="855663"/>
              <a:chOff x="3504" y="1440"/>
              <a:chExt cx="210" cy="539"/>
            </a:xfrm>
          </p:grpSpPr>
          <p:sp>
            <p:nvSpPr>
              <p:cNvPr id="22574" name="Text Box 30"/>
              <p:cNvSpPr txBox="1">
                <a:spLocks noChangeArrowheads="1"/>
              </p:cNvSpPr>
              <p:nvPr/>
            </p:nvSpPr>
            <p:spPr bwMode="auto">
              <a:xfrm>
                <a:off x="3504" y="1728"/>
                <a:ext cx="21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B</a:t>
                </a:r>
              </a:p>
            </p:txBody>
          </p:sp>
          <p:cxnSp>
            <p:nvCxnSpPr>
              <p:cNvPr id="22575" name="AutoShape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3" name="Group 111"/>
            <p:cNvGrpSpPr>
              <a:grpSpLocks/>
            </p:cNvGrpSpPr>
            <p:nvPr/>
          </p:nvGrpSpPr>
          <p:grpSpPr bwMode="auto">
            <a:xfrm>
              <a:off x="4418013" y="3810000"/>
              <a:ext cx="336550" cy="855663"/>
              <a:chOff x="3503" y="1440"/>
              <a:chExt cx="212" cy="539"/>
            </a:xfrm>
          </p:grpSpPr>
          <p:sp>
            <p:nvSpPr>
              <p:cNvPr id="22572" name="Text Box 112"/>
              <p:cNvSpPr txBox="1">
                <a:spLocks noChangeArrowheads="1"/>
              </p:cNvSpPr>
              <p:nvPr/>
            </p:nvSpPr>
            <p:spPr bwMode="auto">
              <a:xfrm>
                <a:off x="3503" y="1728"/>
                <a:ext cx="212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A</a:t>
                </a:r>
              </a:p>
            </p:txBody>
          </p:sp>
          <p:cxnSp>
            <p:nvCxnSpPr>
              <p:cNvPr id="22573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4" name="Group 114"/>
            <p:cNvGrpSpPr>
              <a:grpSpLocks/>
            </p:cNvGrpSpPr>
            <p:nvPr/>
          </p:nvGrpSpPr>
          <p:grpSpPr bwMode="auto">
            <a:xfrm>
              <a:off x="6694488" y="3810000"/>
              <a:ext cx="357187" cy="855663"/>
              <a:chOff x="3497" y="1440"/>
              <a:chExt cx="225" cy="539"/>
            </a:xfrm>
          </p:grpSpPr>
          <p:sp>
            <p:nvSpPr>
              <p:cNvPr id="22570" name="Text Box 115"/>
              <p:cNvSpPr txBox="1">
                <a:spLocks noChangeArrowheads="1"/>
              </p:cNvSpPr>
              <p:nvPr/>
            </p:nvSpPr>
            <p:spPr bwMode="auto">
              <a:xfrm>
                <a:off x="3497" y="1728"/>
                <a:ext cx="22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D</a:t>
                </a:r>
              </a:p>
            </p:txBody>
          </p:sp>
          <p:cxnSp>
            <p:nvCxnSpPr>
              <p:cNvPr id="22571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5" name="Group 117"/>
            <p:cNvGrpSpPr>
              <a:grpSpLocks/>
            </p:cNvGrpSpPr>
            <p:nvPr/>
          </p:nvGrpSpPr>
          <p:grpSpPr bwMode="auto">
            <a:xfrm>
              <a:off x="5541963" y="5334000"/>
              <a:ext cx="336550" cy="855663"/>
              <a:chOff x="3503" y="1440"/>
              <a:chExt cx="212" cy="539"/>
            </a:xfrm>
          </p:grpSpPr>
          <p:sp>
            <p:nvSpPr>
              <p:cNvPr id="22568" name="Text Box 118"/>
              <p:cNvSpPr txBox="1">
                <a:spLocks noChangeArrowheads="1"/>
              </p:cNvSpPr>
              <p:nvPr/>
            </p:nvSpPr>
            <p:spPr bwMode="auto">
              <a:xfrm>
                <a:off x="3503" y="1728"/>
                <a:ext cx="212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C</a:t>
                </a:r>
              </a:p>
            </p:txBody>
          </p:sp>
          <p:cxnSp>
            <p:nvCxnSpPr>
              <p:cNvPr id="22569" name="AutoShape 11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556" name="Group 120"/>
            <p:cNvGrpSpPr>
              <a:grpSpLocks/>
            </p:cNvGrpSpPr>
            <p:nvPr/>
          </p:nvGrpSpPr>
          <p:grpSpPr bwMode="auto">
            <a:xfrm>
              <a:off x="7877175" y="5334000"/>
              <a:ext cx="327025" cy="855663"/>
              <a:chOff x="3506" y="1440"/>
              <a:chExt cx="206" cy="539"/>
            </a:xfrm>
          </p:grpSpPr>
          <p:sp>
            <p:nvSpPr>
              <p:cNvPr id="22566" name="Text Box 121"/>
              <p:cNvSpPr txBox="1">
                <a:spLocks noChangeArrowheads="1"/>
              </p:cNvSpPr>
              <p:nvPr/>
            </p:nvSpPr>
            <p:spPr bwMode="auto">
              <a:xfrm>
                <a:off x="3506" y="1728"/>
                <a:ext cx="20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Calibri" pitchFamily="34" charset="0"/>
                  </a:rPr>
                  <a:t>E</a:t>
                </a:r>
              </a:p>
            </p:txBody>
          </p:sp>
          <p:cxnSp>
            <p:nvCxnSpPr>
              <p:cNvPr id="22567" name="AutoShape 122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557" name="Freeform 124"/>
            <p:cNvSpPr>
              <a:spLocks/>
            </p:cNvSpPr>
            <p:nvPr/>
          </p:nvSpPr>
          <p:spPr bwMode="auto">
            <a:xfrm>
              <a:off x="4432300" y="2438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Freeform 125"/>
            <p:cNvSpPr>
              <a:spLocks/>
            </p:cNvSpPr>
            <p:nvPr/>
          </p:nvSpPr>
          <p:spPr bwMode="auto">
            <a:xfrm flipH="1">
              <a:off x="5848350" y="2438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Freeform 126"/>
            <p:cNvSpPr>
              <a:spLocks/>
            </p:cNvSpPr>
            <p:nvPr/>
          </p:nvSpPr>
          <p:spPr bwMode="auto">
            <a:xfrm flipH="1">
              <a:off x="7010400" y="3962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Freeform 127"/>
            <p:cNvSpPr>
              <a:spLocks/>
            </p:cNvSpPr>
            <p:nvPr/>
          </p:nvSpPr>
          <p:spPr bwMode="auto">
            <a:xfrm>
              <a:off x="5562600" y="3962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128"/>
            <p:cNvSpPr>
              <a:spLocks/>
            </p:cNvSpPr>
            <p:nvPr/>
          </p:nvSpPr>
          <p:spPr bwMode="auto">
            <a:xfrm>
              <a:off x="4110038" y="2124075"/>
              <a:ext cx="1109662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Freeform 129"/>
            <p:cNvSpPr>
              <a:spLocks/>
            </p:cNvSpPr>
            <p:nvPr/>
          </p:nvSpPr>
          <p:spPr bwMode="auto">
            <a:xfrm flipH="1">
              <a:off x="6172200" y="2133600"/>
              <a:ext cx="1219200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Freeform 130"/>
            <p:cNvSpPr>
              <a:spLocks/>
            </p:cNvSpPr>
            <p:nvPr/>
          </p:nvSpPr>
          <p:spPr bwMode="auto">
            <a:xfrm flipH="1">
              <a:off x="7315200" y="3657600"/>
              <a:ext cx="1219200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Freeform 131"/>
            <p:cNvSpPr>
              <a:spLocks/>
            </p:cNvSpPr>
            <p:nvPr/>
          </p:nvSpPr>
          <p:spPr bwMode="auto">
            <a:xfrm>
              <a:off x="5257800" y="3657600"/>
              <a:ext cx="1109663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Text Box 132"/>
            <p:cNvSpPr txBox="1">
              <a:spLocks noChangeArrowheads="1"/>
            </p:cNvSpPr>
            <p:nvPr/>
          </p:nvSpPr>
          <p:spPr bwMode="auto">
            <a:xfrm>
              <a:off x="5495925" y="1771650"/>
              <a:ext cx="374650" cy="3698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  <a:sym typeface="Symbol" charset="2"/>
                </a:rPr>
                <a:t>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3996" y="4244776"/>
            <a:ext cx="128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want to </a:t>
            </a:r>
          </a:p>
          <a:p>
            <a:r>
              <a:rPr lang="en-US" dirty="0" smtClean="0"/>
              <a:t>represent </a:t>
            </a:r>
          </a:p>
          <a:p>
            <a:r>
              <a:rPr lang="en-US" dirty="0" smtClean="0"/>
              <a:t>this tree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369175" y="1804246"/>
            <a:ext cx="1415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</a:t>
            </a:r>
          </a:p>
          <a:p>
            <a:r>
              <a:rPr lang="en-US" dirty="0" smtClean="0"/>
              <a:t>it would look</a:t>
            </a:r>
          </a:p>
          <a:p>
            <a:r>
              <a:rPr lang="en-US" dirty="0" smtClean="0"/>
              <a:t>like using</a:t>
            </a:r>
          </a:p>
          <a:p>
            <a:r>
              <a:rPr lang="en-US" dirty="0" smtClean="0"/>
              <a:t>a linked 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Alternate Picture of a binary tree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57200" y="1676400"/>
            <a:ext cx="8153400" cy="4725988"/>
            <a:chOff x="288" y="1056"/>
            <a:chExt cx="5136" cy="2977"/>
          </a:xfrm>
        </p:grpSpPr>
        <p:grpSp>
          <p:nvGrpSpPr>
            <p:cNvPr id="6150" name="Group 11"/>
            <p:cNvGrpSpPr>
              <a:grpSpLocks/>
            </p:cNvGrpSpPr>
            <p:nvPr/>
          </p:nvGrpSpPr>
          <p:grpSpPr bwMode="auto">
            <a:xfrm>
              <a:off x="2544" y="1056"/>
              <a:ext cx="673" cy="192"/>
              <a:chOff x="1151" y="1392"/>
              <a:chExt cx="625" cy="145"/>
            </a:xfrm>
          </p:grpSpPr>
          <p:sp>
            <p:nvSpPr>
              <p:cNvPr id="6228" name="Rectangle 4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9" name="Oval 6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30" name="Rectangle 7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31" name="Oval 8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32" name="AutoShape 10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a</a:t>
                </a:r>
              </a:p>
            </p:txBody>
          </p:sp>
        </p:grpSp>
        <p:grpSp>
          <p:nvGrpSpPr>
            <p:cNvPr id="6151" name="Group 12"/>
            <p:cNvGrpSpPr>
              <a:grpSpLocks/>
            </p:cNvGrpSpPr>
            <p:nvPr/>
          </p:nvGrpSpPr>
          <p:grpSpPr bwMode="auto">
            <a:xfrm>
              <a:off x="1392" y="1680"/>
              <a:ext cx="672" cy="192"/>
              <a:chOff x="1151" y="1392"/>
              <a:chExt cx="625" cy="145"/>
            </a:xfrm>
          </p:grpSpPr>
          <p:sp>
            <p:nvSpPr>
              <p:cNvPr id="6223" name="Rectangle 13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4" name="Oval 1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5" name="Rectangle 15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6" name="Oval 16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7" name="AutoShape 17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b</a:t>
                </a:r>
              </a:p>
            </p:txBody>
          </p:sp>
        </p:grpSp>
        <p:grpSp>
          <p:nvGrpSpPr>
            <p:cNvPr id="6152" name="Group 18"/>
            <p:cNvGrpSpPr>
              <a:grpSpLocks/>
            </p:cNvGrpSpPr>
            <p:nvPr/>
          </p:nvGrpSpPr>
          <p:grpSpPr bwMode="auto">
            <a:xfrm>
              <a:off x="3648" y="1680"/>
              <a:ext cx="672" cy="192"/>
              <a:chOff x="1151" y="1392"/>
              <a:chExt cx="625" cy="145"/>
            </a:xfrm>
          </p:grpSpPr>
          <p:sp>
            <p:nvSpPr>
              <p:cNvPr id="6218" name="Rectangle 19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9" name="Oval 20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0" name="Rectangle 21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1" name="Oval 22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22" name="AutoShape 23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c</a:t>
                </a:r>
              </a:p>
            </p:txBody>
          </p:sp>
        </p:grpSp>
        <p:grpSp>
          <p:nvGrpSpPr>
            <p:cNvPr id="6153" name="Group 24"/>
            <p:cNvGrpSpPr>
              <a:grpSpLocks/>
            </p:cNvGrpSpPr>
            <p:nvPr/>
          </p:nvGrpSpPr>
          <p:grpSpPr bwMode="auto">
            <a:xfrm>
              <a:off x="816" y="2495"/>
              <a:ext cx="673" cy="193"/>
              <a:chOff x="1151" y="1392"/>
              <a:chExt cx="625" cy="145"/>
            </a:xfrm>
          </p:grpSpPr>
          <p:sp>
            <p:nvSpPr>
              <p:cNvPr id="6213" name="Rectangle 25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4" name="Oval 26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5" name="Rectangle 27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6" name="Oval 28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7" name="AutoShape 29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d</a:t>
                </a:r>
              </a:p>
            </p:txBody>
          </p:sp>
        </p:grpSp>
        <p:grpSp>
          <p:nvGrpSpPr>
            <p:cNvPr id="6154" name="Group 30"/>
            <p:cNvGrpSpPr>
              <a:grpSpLocks/>
            </p:cNvGrpSpPr>
            <p:nvPr/>
          </p:nvGrpSpPr>
          <p:grpSpPr bwMode="auto">
            <a:xfrm>
              <a:off x="1872" y="2496"/>
              <a:ext cx="673" cy="192"/>
              <a:chOff x="1151" y="1392"/>
              <a:chExt cx="625" cy="145"/>
            </a:xfrm>
          </p:grpSpPr>
          <p:sp>
            <p:nvSpPr>
              <p:cNvPr id="6208" name="Rectangle 31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9" name="Oval 32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0" name="Rectangle 33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1" name="Oval 34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12" name="AutoShape 35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e</a:t>
                </a:r>
              </a:p>
            </p:txBody>
          </p:sp>
        </p:grpSp>
        <p:grpSp>
          <p:nvGrpSpPr>
            <p:cNvPr id="6155" name="Group 36"/>
            <p:cNvGrpSpPr>
              <a:grpSpLocks/>
            </p:cNvGrpSpPr>
            <p:nvPr/>
          </p:nvGrpSpPr>
          <p:grpSpPr bwMode="auto">
            <a:xfrm>
              <a:off x="288" y="3168"/>
              <a:ext cx="673" cy="192"/>
              <a:chOff x="1151" y="1392"/>
              <a:chExt cx="625" cy="145"/>
            </a:xfrm>
          </p:grpSpPr>
          <p:sp>
            <p:nvSpPr>
              <p:cNvPr id="6203" name="Rectangle 37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4" name="Oval 3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5" name="Rectangle 39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6" name="Oval 40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7" name="AutoShape 41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g</a:t>
                </a:r>
              </a:p>
            </p:txBody>
          </p:sp>
        </p:grpSp>
        <p:grpSp>
          <p:nvGrpSpPr>
            <p:cNvPr id="6156" name="Group 42"/>
            <p:cNvGrpSpPr>
              <a:grpSpLocks/>
            </p:cNvGrpSpPr>
            <p:nvPr/>
          </p:nvGrpSpPr>
          <p:grpSpPr bwMode="auto">
            <a:xfrm>
              <a:off x="1440" y="3168"/>
              <a:ext cx="672" cy="192"/>
              <a:chOff x="1151" y="1392"/>
              <a:chExt cx="625" cy="145"/>
            </a:xfrm>
          </p:grpSpPr>
          <p:sp>
            <p:nvSpPr>
              <p:cNvPr id="6198" name="Rectangle 43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9" name="Oval 4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0" name="Rectangle 45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1" name="Oval 46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202" name="AutoShape 47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h</a:t>
                </a:r>
              </a:p>
            </p:txBody>
          </p:sp>
        </p:grpSp>
        <p:grpSp>
          <p:nvGrpSpPr>
            <p:cNvPr id="6157" name="Group 48"/>
            <p:cNvGrpSpPr>
              <a:grpSpLocks/>
            </p:cNvGrpSpPr>
            <p:nvPr/>
          </p:nvGrpSpPr>
          <p:grpSpPr bwMode="auto">
            <a:xfrm>
              <a:off x="2448" y="3168"/>
              <a:ext cx="672" cy="192"/>
              <a:chOff x="1151" y="1392"/>
              <a:chExt cx="625" cy="145"/>
            </a:xfrm>
          </p:grpSpPr>
          <p:sp>
            <p:nvSpPr>
              <p:cNvPr id="6193" name="Rectangle 49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5" name="Rectangle 51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7" name="AutoShape 53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i</a:t>
                </a:r>
              </a:p>
            </p:txBody>
          </p:sp>
        </p:grpSp>
        <p:grpSp>
          <p:nvGrpSpPr>
            <p:cNvPr id="6158" name="Group 54"/>
            <p:cNvGrpSpPr>
              <a:grpSpLocks/>
            </p:cNvGrpSpPr>
            <p:nvPr/>
          </p:nvGrpSpPr>
          <p:grpSpPr bwMode="auto">
            <a:xfrm>
              <a:off x="1824" y="3888"/>
              <a:ext cx="625" cy="145"/>
              <a:chOff x="1151" y="1392"/>
              <a:chExt cx="625" cy="145"/>
            </a:xfrm>
          </p:grpSpPr>
          <p:sp>
            <p:nvSpPr>
              <p:cNvPr id="6188" name="Rectangle 55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9" name="Oval 56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0" name="Rectangle 57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1" name="Oval 58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92" name="AutoShape 59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Consolas" pitchFamily="49" charset="0"/>
                  </a:rPr>
                  <a:t>l</a:t>
                </a:r>
              </a:p>
            </p:txBody>
          </p:sp>
        </p:grpSp>
        <p:grpSp>
          <p:nvGrpSpPr>
            <p:cNvPr id="6159" name="Group 60"/>
            <p:cNvGrpSpPr>
              <a:grpSpLocks/>
            </p:cNvGrpSpPr>
            <p:nvPr/>
          </p:nvGrpSpPr>
          <p:grpSpPr bwMode="auto">
            <a:xfrm>
              <a:off x="4272" y="2496"/>
              <a:ext cx="672" cy="192"/>
              <a:chOff x="1151" y="1392"/>
              <a:chExt cx="625" cy="145"/>
            </a:xfrm>
          </p:grpSpPr>
          <p:sp>
            <p:nvSpPr>
              <p:cNvPr id="6183" name="Rectangle 61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4" name="Oval 62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5" name="Rectangle 63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6" name="Oval 64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7" name="AutoShape 65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f</a:t>
                </a:r>
              </a:p>
            </p:txBody>
          </p:sp>
        </p:grpSp>
        <p:grpSp>
          <p:nvGrpSpPr>
            <p:cNvPr id="6160" name="Group 66"/>
            <p:cNvGrpSpPr>
              <a:grpSpLocks/>
            </p:cNvGrpSpPr>
            <p:nvPr/>
          </p:nvGrpSpPr>
          <p:grpSpPr bwMode="auto">
            <a:xfrm>
              <a:off x="3791" y="3168"/>
              <a:ext cx="625" cy="145"/>
              <a:chOff x="1151" y="1392"/>
              <a:chExt cx="625" cy="145"/>
            </a:xfrm>
          </p:grpSpPr>
          <p:sp>
            <p:nvSpPr>
              <p:cNvPr id="6178" name="Rectangle 67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9" name="Oval 68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0" name="Rectangle 69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1" name="Oval 70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82" name="AutoShape 71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j</a:t>
                </a:r>
              </a:p>
            </p:txBody>
          </p:sp>
        </p:grpSp>
        <p:grpSp>
          <p:nvGrpSpPr>
            <p:cNvPr id="6161" name="Group 72"/>
            <p:cNvGrpSpPr>
              <a:grpSpLocks/>
            </p:cNvGrpSpPr>
            <p:nvPr/>
          </p:nvGrpSpPr>
          <p:grpSpPr bwMode="auto">
            <a:xfrm>
              <a:off x="4799" y="3168"/>
              <a:ext cx="625" cy="145"/>
              <a:chOff x="1151" y="1392"/>
              <a:chExt cx="625" cy="145"/>
            </a:xfrm>
          </p:grpSpPr>
          <p:sp>
            <p:nvSpPr>
              <p:cNvPr id="6173" name="Rectangle 73"/>
              <p:cNvSpPr>
                <a:spLocks noChangeArrowheads="1"/>
              </p:cNvSpPr>
              <p:nvPr/>
            </p:nvSpPr>
            <p:spPr bwMode="auto">
              <a:xfrm>
                <a:off x="1151" y="1393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4" name="Oval 74"/>
              <p:cNvSpPr>
                <a:spLocks noChangeArrowheads="1"/>
              </p:cNvSpPr>
              <p:nvPr/>
            </p:nvSpPr>
            <p:spPr bwMode="auto">
              <a:xfrm>
                <a:off x="1200" y="14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5" name="Rectangle 75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144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6" name="Oval 76"/>
              <p:cNvSpPr>
                <a:spLocks noChangeArrowheads="1"/>
              </p:cNvSpPr>
              <p:nvPr/>
            </p:nvSpPr>
            <p:spPr bwMode="auto">
              <a:xfrm>
                <a:off x="1681" y="143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" charset="0"/>
                </a:endParaRPr>
              </a:p>
            </p:txBody>
          </p:sp>
          <p:sp>
            <p:nvSpPr>
              <p:cNvPr id="6177" name="AutoShape 77"/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336" cy="144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Consolas" pitchFamily="49" charset="0"/>
                  </a:rPr>
                  <a:t>k</a:t>
                </a:r>
              </a:p>
            </p:txBody>
          </p:sp>
        </p:grpSp>
        <p:sp>
          <p:nvSpPr>
            <p:cNvPr id="6162" name="Line 79"/>
            <p:cNvSpPr>
              <a:spLocks noChangeShapeType="1"/>
            </p:cNvSpPr>
            <p:nvPr/>
          </p:nvSpPr>
          <p:spPr bwMode="auto">
            <a:xfrm flipH="1">
              <a:off x="1776" y="1152"/>
              <a:ext cx="864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Line 80"/>
            <p:cNvSpPr>
              <a:spLocks noChangeShapeType="1"/>
            </p:cNvSpPr>
            <p:nvPr/>
          </p:nvSpPr>
          <p:spPr bwMode="auto">
            <a:xfrm>
              <a:off x="3168" y="1152"/>
              <a:ext cx="76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Line 82"/>
            <p:cNvSpPr>
              <a:spLocks noChangeShapeType="1"/>
            </p:cNvSpPr>
            <p:nvPr/>
          </p:nvSpPr>
          <p:spPr bwMode="auto">
            <a:xfrm flipH="1">
              <a:off x="1152" y="1776"/>
              <a:ext cx="336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5" name="Line 83"/>
            <p:cNvSpPr>
              <a:spLocks noChangeShapeType="1"/>
            </p:cNvSpPr>
            <p:nvPr/>
          </p:nvSpPr>
          <p:spPr bwMode="auto">
            <a:xfrm>
              <a:off x="1968" y="1776"/>
              <a:ext cx="24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6" name="Line 84"/>
            <p:cNvSpPr>
              <a:spLocks noChangeShapeType="1"/>
            </p:cNvSpPr>
            <p:nvPr/>
          </p:nvSpPr>
          <p:spPr bwMode="auto">
            <a:xfrm flipH="1">
              <a:off x="624" y="2592"/>
              <a:ext cx="288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7" name="Line 86"/>
            <p:cNvSpPr>
              <a:spLocks noChangeShapeType="1"/>
            </p:cNvSpPr>
            <p:nvPr/>
          </p:nvSpPr>
          <p:spPr bwMode="auto">
            <a:xfrm flipH="1">
              <a:off x="1776" y="2592"/>
              <a:ext cx="19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8" name="Line 87"/>
            <p:cNvSpPr>
              <a:spLocks noChangeShapeType="1"/>
            </p:cNvSpPr>
            <p:nvPr/>
          </p:nvSpPr>
          <p:spPr bwMode="auto">
            <a:xfrm>
              <a:off x="2448" y="2592"/>
              <a:ext cx="33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9" name="Line 88"/>
            <p:cNvSpPr>
              <a:spLocks noChangeShapeType="1"/>
            </p:cNvSpPr>
            <p:nvPr/>
          </p:nvSpPr>
          <p:spPr bwMode="auto">
            <a:xfrm flipH="1">
              <a:off x="2160" y="3264"/>
              <a:ext cx="38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Line 89"/>
            <p:cNvSpPr>
              <a:spLocks noChangeShapeType="1"/>
            </p:cNvSpPr>
            <p:nvPr/>
          </p:nvSpPr>
          <p:spPr bwMode="auto">
            <a:xfrm>
              <a:off x="4224" y="1776"/>
              <a:ext cx="336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1" name="Line 90"/>
            <p:cNvSpPr>
              <a:spLocks noChangeShapeType="1"/>
            </p:cNvSpPr>
            <p:nvPr/>
          </p:nvSpPr>
          <p:spPr bwMode="auto">
            <a:xfrm flipH="1">
              <a:off x="4128" y="2592"/>
              <a:ext cx="24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Line 91"/>
            <p:cNvSpPr>
              <a:spLocks noChangeShapeType="1"/>
            </p:cNvSpPr>
            <p:nvPr/>
          </p:nvSpPr>
          <p:spPr bwMode="auto">
            <a:xfrm>
              <a:off x="4848" y="2592"/>
              <a:ext cx="24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6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 Pause for Student answer 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9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428357"/>
            <a:ext cx="297549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Begin at the beginning</a:t>
            </a:r>
            <a:endParaRPr lang="en-US" sz="24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012601" y="443552"/>
            <a:ext cx="5974234" cy="925400"/>
            <a:chOff x="3012601" y="443552"/>
            <a:chExt cx="5974234" cy="925400"/>
          </a:xfrm>
        </p:grpSpPr>
        <p:sp>
          <p:nvSpPr>
            <p:cNvPr id="7" name="Rounded Rectangle 6"/>
            <p:cNvSpPr/>
            <p:nvPr/>
          </p:nvSpPr>
          <p:spPr>
            <a:xfrm>
              <a:off x="5486400" y="443552"/>
              <a:ext cx="3500435" cy="304800"/>
            </a:xfrm>
            <a:prstGeom prst="roundRect">
              <a:avLst/>
            </a:prstGeom>
            <a:solidFill>
              <a:schemeClr val="accent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2601" y="1061175"/>
              <a:ext cx="2149948" cy="3077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Recursion Depth = RD = 0</a:t>
              </a:r>
              <a:endParaRPr lang="en-US" sz="1400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4599" y="3200400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50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This is the lowest level</a:t>
            </a:r>
          </a:p>
          <a:p>
            <a:endParaRPr lang="en-US" i="1" dirty="0"/>
          </a:p>
          <a:p>
            <a:r>
              <a:rPr lang="en-US" i="1" dirty="0" smtClean="0"/>
              <a:t>Examine the ones above it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759390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135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 2 has 4 nodes, 4 = 2</a:t>
            </a:r>
            <a:r>
              <a:rPr lang="en-US" i="1" baseline="30000" dirty="0" smtClean="0"/>
              <a:t>2</a:t>
            </a:r>
            <a:endParaRPr lang="en-US" i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6107094" y="3057383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23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 1 has 2 nodes, 2 = 2</a:t>
            </a:r>
            <a:r>
              <a:rPr lang="en-US" i="1" baseline="30000" dirty="0" smtClean="0"/>
              <a:t>1</a:t>
            </a:r>
            <a:endParaRPr lang="en-US" i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6134100" y="2409683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98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Level 0 has 1 node, 1 = 2</a:t>
            </a:r>
            <a:r>
              <a:rPr lang="en-US" i="1" baseline="30000" dirty="0" smtClean="0"/>
              <a:t>0</a:t>
            </a:r>
            <a:endParaRPr lang="en-US" i="1" baseline="30000" dirty="0"/>
          </a:p>
        </p:txBody>
      </p:sp>
      <p:sp>
        <p:nvSpPr>
          <p:cNvPr id="4" name="Rounded Rectangle 3"/>
          <p:cNvSpPr/>
          <p:nvPr/>
        </p:nvSpPr>
        <p:spPr>
          <a:xfrm>
            <a:off x="6098277" y="1952483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2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943600" y="1838183"/>
            <a:ext cx="2667000" cy="2362200"/>
            <a:chOff x="432" y="768"/>
            <a:chExt cx="1680" cy="148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32322" y="4865132"/>
            <a:ext cx="229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YES – tree is Balanced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5916594" y="4777264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23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629400" y="1524000"/>
            <a:ext cx="1371600" cy="3200400"/>
            <a:chOff x="3120" y="768"/>
            <a:chExt cx="864" cy="2016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44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52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312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120" y="17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744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600" y="18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744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26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552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3696" y="100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H="1">
              <a:off x="3456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3264" y="1680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3648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>
              <a:off x="3744" y="172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3552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3696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>
              <a:off x="3360" y="244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3504" y="244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629400" y="1524000"/>
            <a:ext cx="1371600" cy="3200400"/>
            <a:chOff x="3120" y="768"/>
            <a:chExt cx="864" cy="2016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44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552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312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120" y="17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744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600" y="18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744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26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552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3696" y="100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H="1">
              <a:off x="3456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3264" y="1680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3648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>
              <a:off x="3744" y="172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3552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3696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>
              <a:off x="3360" y="244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3504" y="244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32322" y="5049798"/>
            <a:ext cx="258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 – tree is not Balanced</a:t>
            </a:r>
            <a:br>
              <a:rPr lang="en-US" i="1" dirty="0" smtClean="0"/>
            </a:br>
            <a:r>
              <a:rPr lang="en-US" i="1" dirty="0" smtClean="0"/>
              <a:t>2 != 2</a:t>
            </a:r>
            <a:r>
              <a:rPr lang="en-US" i="1" baseline="30000" dirty="0" smtClean="0"/>
              <a:t>4</a:t>
            </a:r>
            <a:endParaRPr lang="en-US" i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6000205" y="5005863"/>
            <a:ext cx="2644811" cy="69026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pic>
        <p:nvPicPr>
          <p:cNvPr id="4" name="Picture 2" descr="http://beatnikhiway.files.wordpress.com/2013/11/396861.jpg?w=4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265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orax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302525"/>
            <a:ext cx="609600" cy="609600"/>
          </a:xfrm>
          <a:prstGeom prst="rect">
            <a:avLst/>
          </a:prstGeom>
        </p:spPr>
      </p:pic>
      <p:pic>
        <p:nvPicPr>
          <p:cNvPr id="9218" name="Picture 2" descr="http://cdn.hitfix.com/photos/1123643/The_Lorax_review_article_story_m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4605337"/>
            <a:ext cx="2971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Balanced Tree</a:t>
            </a:r>
          </a:p>
          <a:p>
            <a:pPr lvl="1"/>
            <a:r>
              <a:rPr lang="en-US" altLang="en-US" dirty="0"/>
              <a:t>A binary tree is balanced if every level above the lowest is </a:t>
            </a:r>
            <a:r>
              <a:rPr lang="ja-JP" altLang="en-US" dirty="0">
                <a:latin typeface="Arial" pitchFamily="34" charset="0"/>
              </a:rPr>
              <a:t>“</a:t>
            </a:r>
            <a:r>
              <a:rPr lang="en-US" altLang="ja-JP" dirty="0"/>
              <a:t>full</a:t>
            </a:r>
            <a:r>
              <a:rPr lang="ja-JP" altLang="en-US" dirty="0">
                <a:latin typeface="Arial" pitchFamily="34" charset="0"/>
              </a:rPr>
              <a:t>”</a:t>
            </a:r>
            <a:r>
              <a:rPr lang="en-US" altLang="ja-JP" dirty="0"/>
              <a:t> (contains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level</a:t>
            </a:r>
            <a:r>
              <a:rPr lang="en-US" altLang="ja-JP" dirty="0" smtClean="0"/>
              <a:t> </a:t>
            </a:r>
            <a:r>
              <a:rPr lang="en-US" altLang="ja-JP" dirty="0"/>
              <a:t>nodes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 the tree to the right balanced?</a:t>
            </a:r>
            <a:endParaRPr lang="en-US" altLang="ja-JP" dirty="0"/>
          </a:p>
          <a:p>
            <a:pPr lvl="1"/>
            <a:endParaRPr lang="en-US" dirty="0"/>
          </a:p>
        </p:txBody>
      </p:sp>
      <p:pic>
        <p:nvPicPr>
          <p:cNvPr id="4" name="Picture 2" descr="http://beatnikhiway.files.wordpress.com/2013/11/396861.jpg?w=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265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5329" y="5724646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Insufficient information to tell</a:t>
            </a:r>
            <a:endParaRPr lang="en-US" i="1" dirty="0"/>
          </a:p>
        </p:txBody>
      </p:sp>
      <p:sp>
        <p:nvSpPr>
          <p:cNvPr id="6" name="Rounded Rectangle 5"/>
          <p:cNvSpPr/>
          <p:nvPr/>
        </p:nvSpPr>
        <p:spPr>
          <a:xfrm>
            <a:off x="5795329" y="5680712"/>
            <a:ext cx="2961067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cdn.hitfix.com/photos/1123643/The_Lorax_review_article_story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4605337"/>
            <a:ext cx="2971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 eaLnBrk="1" hangingPunct="1">
              <a:buFont typeface="Times" charset="0"/>
              <a:buChar char="•"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 smtClean="0"/>
              <a:t>with height </a:t>
            </a:r>
            <a:r>
              <a:rPr lang="en-US" altLang="en-US" b="1" i="1" dirty="0" smtClean="0"/>
              <a:t>h</a:t>
            </a:r>
            <a:r>
              <a:rPr lang="en-US" altLang="en-US" dirty="0" smtClean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 smtClean="0"/>
              <a:t>level </a:t>
            </a:r>
            <a:r>
              <a:rPr lang="en-US" altLang="en-US" i="1" dirty="0" err="1" smtClean="0"/>
              <a:t>i</a:t>
            </a:r>
            <a:r>
              <a:rPr lang="en-US" altLang="en-US" dirty="0" smtClean="0"/>
              <a:t> has 2</a:t>
            </a:r>
            <a:r>
              <a:rPr lang="en-US" altLang="en-US" b="1" i="1" baseline="30000" dirty="0" smtClean="0"/>
              <a:t>i</a:t>
            </a:r>
            <a:r>
              <a:rPr lang="en-US" altLang="en-US" dirty="0" smtClean="0"/>
              <a:t> nodes</a:t>
            </a:r>
            <a:r>
              <a:rPr lang="en-US" altLang="en-US" i="1" dirty="0" smtClean="0"/>
              <a:t>, </a:t>
            </a:r>
            <a:br>
              <a:rPr lang="en-US" altLang="en-US" i="1" dirty="0" smtClean="0"/>
            </a:br>
            <a:r>
              <a:rPr lang="en-US" altLang="en-US" i="1" dirty="0" smtClean="0"/>
              <a:t>for 0 ≤  </a:t>
            </a:r>
            <a:r>
              <a:rPr lang="en-US" altLang="en-US" i="1" dirty="0" err="1" smtClean="0"/>
              <a:t>i</a:t>
            </a:r>
            <a:r>
              <a:rPr lang="en-US" altLang="en-US" i="1" dirty="0" smtClean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 smtClean="0"/>
              <a:t>i.e. balanced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Nodes at level </a:t>
            </a:r>
            <a:r>
              <a:rPr lang="en-US" altLang="en-US" b="1" i="1" dirty="0" smtClean="0"/>
              <a:t>h</a:t>
            </a:r>
            <a:r>
              <a:rPr lang="en-US" altLang="en-US" dirty="0" smtClean="0"/>
              <a:t> fill up left to right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1700" y="1787045"/>
            <a:ext cx="2667000" cy="2207657"/>
            <a:chOff x="401638" y="3876675"/>
            <a:chExt cx="2667000" cy="2207657"/>
          </a:xfrm>
        </p:grpSpPr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>
              <a:off x="1544638" y="38766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98" name="Oval 7"/>
            <p:cNvSpPr>
              <a:spLocks noChangeArrowheads="1"/>
            </p:cNvSpPr>
            <p:nvPr/>
          </p:nvSpPr>
          <p:spPr bwMode="auto">
            <a:xfrm>
              <a:off x="2306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0499" name="Oval 8"/>
            <p:cNvSpPr>
              <a:spLocks noChangeArrowheads="1"/>
            </p:cNvSpPr>
            <p:nvPr/>
          </p:nvSpPr>
          <p:spPr bwMode="auto">
            <a:xfrm>
              <a:off x="782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500" name="Rectangle 10"/>
            <p:cNvSpPr>
              <a:spLocks noChangeArrowheads="1"/>
            </p:cNvSpPr>
            <p:nvPr/>
          </p:nvSpPr>
          <p:spPr bwMode="auto">
            <a:xfrm>
              <a:off x="401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1925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0502" name="AutoShape 15"/>
            <p:cNvCxnSpPr>
              <a:cxnSpLocks noChangeShapeType="1"/>
              <a:stCxn id="20497" idx="3"/>
              <a:endCxn id="20499" idx="7"/>
            </p:cNvCxnSpPr>
            <p:nvPr/>
          </p:nvCxnSpPr>
          <p:spPr bwMode="auto">
            <a:xfrm flipH="1">
              <a:off x="1108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6"/>
            <p:cNvCxnSpPr>
              <a:cxnSpLocks noChangeShapeType="1"/>
              <a:stCxn id="20498" idx="1"/>
              <a:endCxn id="20497" idx="5"/>
            </p:cNvCxnSpPr>
            <p:nvPr/>
          </p:nvCxnSpPr>
          <p:spPr bwMode="auto">
            <a:xfrm flipH="1" flipV="1">
              <a:off x="1870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7"/>
            <p:cNvCxnSpPr>
              <a:cxnSpLocks noChangeShapeType="1"/>
              <a:stCxn id="20509" idx="0"/>
              <a:endCxn id="20498" idx="5"/>
            </p:cNvCxnSpPr>
            <p:nvPr/>
          </p:nvCxnSpPr>
          <p:spPr bwMode="auto">
            <a:xfrm flipH="1" flipV="1">
              <a:off x="2632076" y="481171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8"/>
            <p:cNvCxnSpPr>
              <a:cxnSpLocks noChangeShapeType="1"/>
              <a:stCxn id="20501" idx="0"/>
              <a:endCxn id="20498" idx="3"/>
            </p:cNvCxnSpPr>
            <p:nvPr/>
          </p:nvCxnSpPr>
          <p:spPr bwMode="auto">
            <a:xfrm flipV="1">
              <a:off x="2116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  <a:stCxn id="20500" idx="0"/>
              <a:endCxn id="20499" idx="3"/>
            </p:cNvCxnSpPr>
            <p:nvPr/>
          </p:nvCxnSpPr>
          <p:spPr bwMode="auto">
            <a:xfrm flipV="1">
              <a:off x="592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2"/>
            <p:cNvCxnSpPr>
              <a:cxnSpLocks noChangeShapeType="1"/>
              <a:stCxn id="20508" idx="0"/>
              <a:endCxn id="20499" idx="5"/>
            </p:cNvCxnSpPr>
            <p:nvPr/>
          </p:nvCxnSpPr>
          <p:spPr bwMode="auto">
            <a:xfrm flipH="1" flipV="1">
              <a:off x="1108076" y="482123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Rectangle 23"/>
            <p:cNvSpPr>
              <a:spLocks noChangeArrowheads="1"/>
            </p:cNvSpPr>
            <p:nvPr/>
          </p:nvSpPr>
          <p:spPr bwMode="auto">
            <a:xfrm>
              <a:off x="1163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9" name="Rectangle 10"/>
            <p:cNvSpPr>
              <a:spLocks noChangeArrowheads="1"/>
            </p:cNvSpPr>
            <p:nvPr/>
          </p:nvSpPr>
          <p:spPr bwMode="auto">
            <a:xfrm>
              <a:off x="2687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6626" y="571500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this tree complete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4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5349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62549" y="228600"/>
            <a:ext cx="3824286" cy="1680460"/>
          </a:xfrm>
          <a:prstGeom prst="rect">
            <a:avLst/>
          </a:prstGeom>
          <a:solidFill>
            <a:srgbClr val="FEFEBE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Algorithm</a:t>
            </a:r>
            <a:r>
              <a:rPr lang="en-US" altLang="zh-TW" sz="1200" dirty="0">
                <a:latin typeface="Comic Sans MS" panose="030F0702030302020204" pitchFamily="66" charset="0"/>
              </a:rPr>
              <a:t> </a:t>
            </a:r>
            <a:r>
              <a:rPr lang="en-US" altLang="zh-TW" sz="12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S, C</a:t>
            </a:r>
            <a:r>
              <a:rPr lang="en-US" altLang="zh-TW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if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() 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partition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S.size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()/2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	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 := </a:t>
            </a:r>
            <a:r>
              <a:rPr lang="en-US" altLang="zh-TW" sz="1200" i="1" dirty="0" err="1">
                <a:solidFill>
                  <a:srgbClr val="2D2DB9"/>
                </a:solidFill>
                <a:latin typeface="Comic Sans MS" panose="030F0702030302020204" pitchFamily="66" charset="0"/>
              </a:rPr>
              <a:t>mergeSort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C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	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  <a:sym typeface="Symbol" pitchFamily="18" charset="2"/>
              </a:rPr>
              <a:t> := 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merge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(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1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,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S</a:t>
            </a:r>
            <a:r>
              <a:rPr lang="en-US" altLang="zh-TW" sz="1200" baseline="-25000" dirty="0">
                <a:solidFill>
                  <a:srgbClr val="2D2DB9"/>
                </a:solidFill>
                <a:latin typeface="Comic Sans MS" panose="030F0702030302020204" pitchFamily="66" charset="0"/>
              </a:rPr>
              <a:t>2</a:t>
            </a: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>
                <a:solidFill>
                  <a:srgbClr val="2D2DB9"/>
                </a:solidFill>
                <a:latin typeface="Comic Sans MS" panose="030F0702030302020204" pitchFamily="66" charset="0"/>
              </a:rPr>
              <a:t>}</a:t>
            </a:r>
            <a:r>
              <a:rPr lang="en-US" altLang="zh-TW" sz="1200" i="1" dirty="0">
                <a:solidFill>
                  <a:srgbClr val="2D2DB9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1200" dirty="0" smtClean="0">
                <a:solidFill>
                  <a:srgbClr val="2D2DB9"/>
                </a:solidFill>
                <a:latin typeface="Comic Sans MS" panose="030F0702030302020204" pitchFamily="66" charset="0"/>
              </a:rPr>
              <a:t>return(S)</a:t>
            </a:r>
            <a:endParaRPr lang="en-US" altLang="zh-TW" sz="1200" dirty="0">
              <a:solidFill>
                <a:srgbClr val="2D2DB9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24536" y="609600"/>
            <a:ext cx="3162299" cy="304800"/>
          </a:xfrm>
          <a:prstGeom prst="roundRect">
            <a:avLst/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12601" y="1061175"/>
            <a:ext cx="214994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Recursion Depth = RD = 0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8065" y="2194902"/>
            <a:ext cx="6479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RD = 0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599" y="3872089"/>
            <a:ext cx="441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happens next 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34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1700" y="1787045"/>
            <a:ext cx="2667000" cy="2207657"/>
            <a:chOff x="401638" y="3876675"/>
            <a:chExt cx="2667000" cy="2207657"/>
          </a:xfrm>
        </p:grpSpPr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>
              <a:off x="1544638" y="38766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98" name="Oval 7"/>
            <p:cNvSpPr>
              <a:spLocks noChangeArrowheads="1"/>
            </p:cNvSpPr>
            <p:nvPr/>
          </p:nvSpPr>
          <p:spPr bwMode="auto">
            <a:xfrm>
              <a:off x="2306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0499" name="Oval 8"/>
            <p:cNvSpPr>
              <a:spLocks noChangeArrowheads="1"/>
            </p:cNvSpPr>
            <p:nvPr/>
          </p:nvSpPr>
          <p:spPr bwMode="auto">
            <a:xfrm>
              <a:off x="782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500" name="Rectangle 10"/>
            <p:cNvSpPr>
              <a:spLocks noChangeArrowheads="1"/>
            </p:cNvSpPr>
            <p:nvPr/>
          </p:nvSpPr>
          <p:spPr bwMode="auto">
            <a:xfrm>
              <a:off x="401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1925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0502" name="AutoShape 15"/>
            <p:cNvCxnSpPr>
              <a:cxnSpLocks noChangeShapeType="1"/>
              <a:stCxn id="20497" idx="3"/>
              <a:endCxn id="20499" idx="7"/>
            </p:cNvCxnSpPr>
            <p:nvPr/>
          </p:nvCxnSpPr>
          <p:spPr bwMode="auto">
            <a:xfrm flipH="1">
              <a:off x="1108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6"/>
            <p:cNvCxnSpPr>
              <a:cxnSpLocks noChangeShapeType="1"/>
              <a:stCxn id="20498" idx="1"/>
              <a:endCxn id="20497" idx="5"/>
            </p:cNvCxnSpPr>
            <p:nvPr/>
          </p:nvCxnSpPr>
          <p:spPr bwMode="auto">
            <a:xfrm flipH="1" flipV="1">
              <a:off x="1870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7"/>
            <p:cNvCxnSpPr>
              <a:cxnSpLocks noChangeShapeType="1"/>
              <a:stCxn id="20509" idx="0"/>
              <a:endCxn id="20498" idx="5"/>
            </p:cNvCxnSpPr>
            <p:nvPr/>
          </p:nvCxnSpPr>
          <p:spPr bwMode="auto">
            <a:xfrm flipH="1" flipV="1">
              <a:off x="2632076" y="481171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8"/>
            <p:cNvCxnSpPr>
              <a:cxnSpLocks noChangeShapeType="1"/>
              <a:stCxn id="20501" idx="0"/>
              <a:endCxn id="20498" idx="3"/>
            </p:cNvCxnSpPr>
            <p:nvPr/>
          </p:nvCxnSpPr>
          <p:spPr bwMode="auto">
            <a:xfrm flipV="1">
              <a:off x="2116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  <a:stCxn id="20500" idx="0"/>
              <a:endCxn id="20499" idx="3"/>
            </p:cNvCxnSpPr>
            <p:nvPr/>
          </p:nvCxnSpPr>
          <p:spPr bwMode="auto">
            <a:xfrm flipV="1">
              <a:off x="592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2"/>
            <p:cNvCxnSpPr>
              <a:cxnSpLocks noChangeShapeType="1"/>
              <a:stCxn id="20508" idx="0"/>
              <a:endCxn id="20499" idx="5"/>
            </p:cNvCxnSpPr>
            <p:nvPr/>
          </p:nvCxnSpPr>
          <p:spPr bwMode="auto">
            <a:xfrm flipH="1" flipV="1">
              <a:off x="1108076" y="482123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Rectangle 23"/>
            <p:cNvSpPr>
              <a:spLocks noChangeArrowheads="1"/>
            </p:cNvSpPr>
            <p:nvPr/>
          </p:nvSpPr>
          <p:spPr bwMode="auto">
            <a:xfrm>
              <a:off x="1163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9" name="Rectangle 10"/>
            <p:cNvSpPr>
              <a:spLocks noChangeArrowheads="1"/>
            </p:cNvSpPr>
            <p:nvPr/>
          </p:nvSpPr>
          <p:spPr bwMode="auto">
            <a:xfrm>
              <a:off x="2687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6626" y="571500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 this tree complete 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00" y="4267200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YES – tree is Complete</a:t>
            </a:r>
            <a:endParaRPr lang="en-US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5979713" y="4259239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83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1700" y="1787045"/>
            <a:ext cx="2743200" cy="2207657"/>
            <a:chOff x="5981700" y="1787045"/>
            <a:chExt cx="2743200" cy="2207657"/>
          </a:xfrm>
        </p:grpSpPr>
        <p:grpSp>
          <p:nvGrpSpPr>
            <p:cNvPr id="3" name="Group 2"/>
            <p:cNvGrpSpPr/>
            <p:nvPr/>
          </p:nvGrpSpPr>
          <p:grpSpPr>
            <a:xfrm>
              <a:off x="5981700" y="1787045"/>
              <a:ext cx="2476500" cy="2207657"/>
              <a:chOff x="401638" y="3876675"/>
              <a:chExt cx="2476500" cy="2207657"/>
            </a:xfrm>
          </p:grpSpPr>
          <p:sp>
            <p:nvSpPr>
              <p:cNvPr id="20497" name="Oval 6"/>
              <p:cNvSpPr>
                <a:spLocks noChangeArrowheads="1"/>
              </p:cNvSpPr>
              <p:nvPr/>
            </p:nvSpPr>
            <p:spPr bwMode="auto">
              <a:xfrm>
                <a:off x="1544638" y="38766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0498" name="Oval 7"/>
              <p:cNvSpPr>
                <a:spLocks noChangeArrowheads="1"/>
              </p:cNvSpPr>
              <p:nvPr/>
            </p:nvSpPr>
            <p:spPr bwMode="auto">
              <a:xfrm>
                <a:off x="2306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20499" name="Oval 8"/>
              <p:cNvSpPr>
                <a:spLocks noChangeArrowheads="1"/>
              </p:cNvSpPr>
              <p:nvPr/>
            </p:nvSpPr>
            <p:spPr bwMode="auto">
              <a:xfrm>
                <a:off x="782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401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0501" name="Rectangle 13"/>
              <p:cNvSpPr>
                <a:spLocks noChangeArrowheads="1"/>
              </p:cNvSpPr>
              <p:nvPr/>
            </p:nvSpPr>
            <p:spPr bwMode="auto">
              <a:xfrm>
                <a:off x="1925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cxnSp>
            <p:nvCxnSpPr>
              <p:cNvPr id="20502" name="AutoShape 15"/>
              <p:cNvCxnSpPr>
                <a:cxnSpLocks noChangeShapeType="1"/>
                <a:stCxn id="20497" idx="3"/>
                <a:endCxn id="20499" idx="7"/>
              </p:cNvCxnSpPr>
              <p:nvPr/>
            </p:nvCxnSpPr>
            <p:spPr bwMode="auto">
              <a:xfrm flipH="1">
                <a:off x="1108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3" name="AutoShape 16"/>
              <p:cNvCxnSpPr>
                <a:cxnSpLocks noChangeShapeType="1"/>
                <a:stCxn id="20498" idx="1"/>
                <a:endCxn id="20497" idx="5"/>
              </p:cNvCxnSpPr>
              <p:nvPr/>
            </p:nvCxnSpPr>
            <p:spPr bwMode="auto">
              <a:xfrm flipH="1" flipV="1">
                <a:off x="1870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4" name="AutoShape 17"/>
              <p:cNvCxnSpPr>
                <a:cxnSpLocks noChangeShapeType="1"/>
                <a:endCxn id="20498" idx="5"/>
              </p:cNvCxnSpPr>
              <p:nvPr/>
            </p:nvCxnSpPr>
            <p:spPr bwMode="auto">
              <a:xfrm flipH="1" flipV="1">
                <a:off x="2632076" y="4811713"/>
                <a:ext cx="246062" cy="28416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5" name="AutoShape 18"/>
              <p:cNvCxnSpPr>
                <a:cxnSpLocks noChangeShapeType="1"/>
                <a:stCxn id="20501" idx="0"/>
                <a:endCxn id="20498" idx="3"/>
              </p:cNvCxnSpPr>
              <p:nvPr/>
            </p:nvCxnSpPr>
            <p:spPr bwMode="auto">
              <a:xfrm flipV="1">
                <a:off x="2116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6" name="AutoShape 21"/>
              <p:cNvCxnSpPr>
                <a:cxnSpLocks noChangeShapeType="1"/>
                <a:stCxn id="20500" idx="0"/>
                <a:endCxn id="20499" idx="3"/>
              </p:cNvCxnSpPr>
              <p:nvPr/>
            </p:nvCxnSpPr>
            <p:spPr bwMode="auto">
              <a:xfrm flipV="1">
                <a:off x="592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7" name="AutoShape 22"/>
              <p:cNvCxnSpPr>
                <a:cxnSpLocks noChangeShapeType="1"/>
                <a:stCxn id="20508" idx="0"/>
                <a:endCxn id="20499" idx="5"/>
              </p:cNvCxnSpPr>
              <p:nvPr/>
            </p:nvCxnSpPr>
            <p:spPr bwMode="auto">
              <a:xfrm flipH="1" flipV="1">
                <a:off x="1108076" y="4821238"/>
                <a:ext cx="246062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08" name="Rectangle 23"/>
              <p:cNvSpPr>
                <a:spLocks noChangeArrowheads="1"/>
              </p:cNvSpPr>
              <p:nvPr/>
            </p:nvSpPr>
            <p:spPr bwMode="auto">
              <a:xfrm>
                <a:off x="1163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16626" y="5715000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Is this tree complete ?</a:t>
                </a:r>
              </a:p>
            </p:txBody>
          </p:sp>
        </p:grpSp>
        <p:sp>
          <p:nvSpPr>
            <p:cNvPr id="19" name="TextBox 48"/>
            <p:cNvSpPr txBox="1">
              <a:spLocks noChangeArrowheads="1"/>
            </p:cNvSpPr>
            <p:nvPr/>
          </p:nvSpPr>
          <p:spPr bwMode="auto">
            <a:xfrm>
              <a:off x="8267700" y="3009846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100" y="4267200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YES – tree is Complete</a:t>
            </a:r>
            <a:endParaRPr lang="en-US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5979713" y="4259239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981700" y="1787045"/>
            <a:ext cx="2743200" cy="2207657"/>
            <a:chOff x="5981700" y="1787045"/>
            <a:chExt cx="2743200" cy="2207657"/>
          </a:xfrm>
        </p:grpSpPr>
        <p:grpSp>
          <p:nvGrpSpPr>
            <p:cNvPr id="23" name="Group 22"/>
            <p:cNvGrpSpPr/>
            <p:nvPr/>
          </p:nvGrpSpPr>
          <p:grpSpPr>
            <a:xfrm>
              <a:off x="5981700" y="1787045"/>
              <a:ext cx="2476500" cy="2207657"/>
              <a:chOff x="401638" y="3876675"/>
              <a:chExt cx="2476500" cy="2207657"/>
            </a:xfrm>
          </p:grpSpPr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544638" y="38766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2306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  <a:sym typeface="Symbol" pitchFamily="18" charset="2"/>
                </a:endParaRPr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782638" y="4486275"/>
                <a:ext cx="381000" cy="3810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01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1925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cxnSp>
            <p:nvCxnSpPr>
              <p:cNvPr id="30" name="AutoShape 15"/>
              <p:cNvCxnSpPr>
                <a:cxnSpLocks noChangeShapeType="1"/>
                <a:stCxn id="25" idx="3"/>
                <a:endCxn id="27" idx="7"/>
              </p:cNvCxnSpPr>
              <p:nvPr/>
            </p:nvCxnSpPr>
            <p:spPr bwMode="auto">
              <a:xfrm flipH="1">
                <a:off x="1108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16"/>
              <p:cNvCxnSpPr>
                <a:cxnSpLocks noChangeShapeType="1"/>
                <a:stCxn id="26" idx="1"/>
                <a:endCxn id="25" idx="5"/>
              </p:cNvCxnSpPr>
              <p:nvPr/>
            </p:nvCxnSpPr>
            <p:spPr bwMode="auto">
              <a:xfrm flipH="1" flipV="1">
                <a:off x="1870076" y="4211638"/>
                <a:ext cx="492125" cy="3206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17"/>
              <p:cNvCxnSpPr>
                <a:cxnSpLocks noChangeShapeType="1"/>
                <a:endCxn id="26" idx="5"/>
              </p:cNvCxnSpPr>
              <p:nvPr/>
            </p:nvCxnSpPr>
            <p:spPr bwMode="auto">
              <a:xfrm flipH="1" flipV="1">
                <a:off x="2632076" y="4811713"/>
                <a:ext cx="246062" cy="28416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18"/>
              <p:cNvCxnSpPr>
                <a:cxnSpLocks noChangeShapeType="1"/>
                <a:stCxn id="29" idx="0"/>
                <a:endCxn id="26" idx="3"/>
              </p:cNvCxnSpPr>
              <p:nvPr/>
            </p:nvCxnSpPr>
            <p:spPr bwMode="auto">
              <a:xfrm flipV="1">
                <a:off x="2116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21"/>
              <p:cNvCxnSpPr>
                <a:cxnSpLocks noChangeShapeType="1"/>
                <a:stCxn id="28" idx="0"/>
                <a:endCxn id="27" idx="3"/>
              </p:cNvCxnSpPr>
              <p:nvPr/>
            </p:nvCxnSpPr>
            <p:spPr bwMode="auto">
              <a:xfrm flipV="1">
                <a:off x="592138" y="4821238"/>
                <a:ext cx="246063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22"/>
              <p:cNvCxnSpPr>
                <a:cxnSpLocks noChangeShapeType="1"/>
                <a:stCxn id="36" idx="0"/>
                <a:endCxn id="27" idx="5"/>
              </p:cNvCxnSpPr>
              <p:nvPr/>
            </p:nvCxnSpPr>
            <p:spPr bwMode="auto">
              <a:xfrm flipH="1" flipV="1">
                <a:off x="1108076" y="4821238"/>
                <a:ext cx="246062" cy="26511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163638" y="5095875"/>
                <a:ext cx="381000" cy="381000"/>
              </a:xfrm>
              <a:prstGeom prst="rect">
                <a:avLst/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6626" y="5715000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Is this tree complete ?</a:t>
                </a:r>
              </a:p>
            </p:txBody>
          </p:sp>
        </p:grpSp>
        <p:sp>
          <p:nvSpPr>
            <p:cNvPr id="24" name="TextBox 48"/>
            <p:cNvSpPr txBox="1">
              <a:spLocks noChangeArrowheads="1"/>
            </p:cNvSpPr>
            <p:nvPr/>
          </p:nvSpPr>
          <p:spPr bwMode="auto">
            <a:xfrm>
              <a:off x="8267700" y="3009846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5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975123" y="1806741"/>
            <a:ext cx="2667000" cy="2207657"/>
            <a:chOff x="1108076" y="3153745"/>
            <a:chExt cx="2667000" cy="2207657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251076" y="31537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013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1489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108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632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5" name="AutoShape 15"/>
            <p:cNvCxnSpPr>
              <a:cxnSpLocks noChangeShapeType="1"/>
              <a:stCxn id="20" idx="3"/>
              <a:endCxn id="22" idx="7"/>
            </p:cNvCxnSpPr>
            <p:nvPr/>
          </p:nvCxnSpPr>
          <p:spPr bwMode="auto">
            <a:xfrm flipH="1">
              <a:off x="1814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1" idx="1"/>
              <a:endCxn id="20" idx="5"/>
            </p:cNvCxnSpPr>
            <p:nvPr/>
          </p:nvCxnSpPr>
          <p:spPr bwMode="auto">
            <a:xfrm flipH="1" flipV="1">
              <a:off x="2576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7"/>
            <p:cNvCxnSpPr>
              <a:cxnSpLocks noChangeShapeType="1"/>
              <a:stCxn id="31" idx="0"/>
              <a:endCxn id="21" idx="5"/>
            </p:cNvCxnSpPr>
            <p:nvPr/>
          </p:nvCxnSpPr>
          <p:spPr bwMode="auto">
            <a:xfrm flipH="1" flipV="1">
              <a:off x="3338514" y="408878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18"/>
            <p:cNvCxnSpPr>
              <a:cxnSpLocks noChangeShapeType="1"/>
              <a:stCxn id="24" idx="0"/>
              <a:endCxn id="21" idx="3"/>
            </p:cNvCxnSpPr>
            <p:nvPr/>
          </p:nvCxnSpPr>
          <p:spPr bwMode="auto">
            <a:xfrm flipV="1">
              <a:off x="2822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"/>
            <p:cNvCxnSpPr>
              <a:cxnSpLocks noChangeShapeType="1"/>
              <a:stCxn id="23" idx="0"/>
              <a:endCxn id="22" idx="3"/>
            </p:cNvCxnSpPr>
            <p:nvPr/>
          </p:nvCxnSpPr>
          <p:spPr bwMode="auto">
            <a:xfrm flipV="1">
              <a:off x="1298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2"/>
            <p:cNvCxnSpPr>
              <a:cxnSpLocks noChangeShapeType="1"/>
              <a:endCxn id="22" idx="5"/>
            </p:cNvCxnSpPr>
            <p:nvPr/>
          </p:nvCxnSpPr>
          <p:spPr bwMode="auto">
            <a:xfrm flipH="1" flipV="1">
              <a:off x="1814514" y="409830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3394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36145" y="499207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 this tree complete ?</a:t>
              </a:r>
            </a:p>
          </p:txBody>
        </p:sp>
        <p:sp>
          <p:nvSpPr>
            <p:cNvPr id="33" name="TextBox 48"/>
            <p:cNvSpPr txBox="1">
              <a:spLocks noChangeArrowheads="1"/>
            </p:cNvSpPr>
            <p:nvPr/>
          </p:nvSpPr>
          <p:spPr bwMode="auto">
            <a:xfrm>
              <a:off x="1870076" y="436342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2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Some More Definitions</a:t>
            </a:r>
            <a:endParaRPr lang="en-US" altLang="en-US" dirty="0" smtClean="0"/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876800" cy="4800600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 Complete Binary Tree </a:t>
            </a:r>
            <a:r>
              <a:rPr lang="en-US" altLang="en-US" dirty="0"/>
              <a:t>with height </a:t>
            </a:r>
            <a:r>
              <a:rPr lang="en-US" altLang="en-US" b="1" i="1" dirty="0"/>
              <a:t>h</a:t>
            </a:r>
            <a:r>
              <a:rPr lang="en-US" altLang="en-US" dirty="0"/>
              <a:t>,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level </a:t>
            </a:r>
            <a:r>
              <a:rPr lang="en-US" altLang="en-US" i="1" dirty="0" err="1"/>
              <a:t>i</a:t>
            </a:r>
            <a:r>
              <a:rPr lang="en-US" altLang="en-US" dirty="0"/>
              <a:t> has 2</a:t>
            </a:r>
            <a:r>
              <a:rPr lang="en-US" altLang="en-US" b="1" i="1" baseline="30000" dirty="0"/>
              <a:t>i</a:t>
            </a:r>
            <a:r>
              <a:rPr lang="en-US" altLang="en-US" dirty="0"/>
              <a:t> nodes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for 0 ≤  </a:t>
            </a:r>
            <a:r>
              <a:rPr lang="en-US" altLang="en-US" i="1" dirty="0" err="1"/>
              <a:t>i</a:t>
            </a:r>
            <a:r>
              <a:rPr lang="en-US" altLang="en-US" i="1" dirty="0"/>
              <a:t>  ≤ h-1</a:t>
            </a:r>
          </a:p>
          <a:p>
            <a:pPr lvl="2">
              <a:buFont typeface="Times" charset="0"/>
              <a:buChar char="•"/>
            </a:pPr>
            <a:r>
              <a:rPr lang="en-US" altLang="en-US" i="1" dirty="0"/>
              <a:t>i.e. balanced</a:t>
            </a:r>
          </a:p>
          <a:p>
            <a:pPr lvl="1">
              <a:buFont typeface="Times" charset="0"/>
              <a:buChar char="•"/>
            </a:pPr>
            <a:r>
              <a:rPr lang="en-US" altLang="en-US" dirty="0"/>
              <a:t>Nodes at level </a:t>
            </a:r>
            <a:r>
              <a:rPr lang="en-US" altLang="en-US" b="1" i="1" dirty="0"/>
              <a:t>h</a:t>
            </a:r>
            <a:r>
              <a:rPr lang="en-US" altLang="en-US" dirty="0"/>
              <a:t> fill up left to right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2709" y="4276299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 – tree is NOT complete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975123" y="1806741"/>
            <a:ext cx="2667000" cy="2207657"/>
            <a:chOff x="1108076" y="3153745"/>
            <a:chExt cx="2667000" cy="2207657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2251076" y="31537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3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1489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1108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2632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43" name="AutoShape 15"/>
            <p:cNvCxnSpPr>
              <a:cxnSpLocks noChangeShapeType="1"/>
              <a:stCxn id="38" idx="3"/>
              <a:endCxn id="40" idx="7"/>
            </p:cNvCxnSpPr>
            <p:nvPr/>
          </p:nvCxnSpPr>
          <p:spPr bwMode="auto">
            <a:xfrm flipH="1">
              <a:off x="1814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6"/>
            <p:cNvCxnSpPr>
              <a:cxnSpLocks noChangeShapeType="1"/>
              <a:stCxn id="39" idx="1"/>
              <a:endCxn id="38" idx="5"/>
            </p:cNvCxnSpPr>
            <p:nvPr/>
          </p:nvCxnSpPr>
          <p:spPr bwMode="auto">
            <a:xfrm flipH="1" flipV="1">
              <a:off x="2576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7"/>
            <p:cNvCxnSpPr>
              <a:cxnSpLocks noChangeShapeType="1"/>
              <a:stCxn id="49" idx="0"/>
              <a:endCxn id="39" idx="5"/>
            </p:cNvCxnSpPr>
            <p:nvPr/>
          </p:nvCxnSpPr>
          <p:spPr bwMode="auto">
            <a:xfrm flipH="1" flipV="1">
              <a:off x="3338514" y="408878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8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flipV="1">
              <a:off x="2822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21"/>
            <p:cNvCxnSpPr>
              <a:cxnSpLocks noChangeShapeType="1"/>
              <a:stCxn id="41" idx="0"/>
              <a:endCxn id="40" idx="3"/>
            </p:cNvCxnSpPr>
            <p:nvPr/>
          </p:nvCxnSpPr>
          <p:spPr bwMode="auto">
            <a:xfrm flipV="1">
              <a:off x="1298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2"/>
            <p:cNvCxnSpPr>
              <a:cxnSpLocks noChangeShapeType="1"/>
              <a:endCxn id="40" idx="5"/>
            </p:cNvCxnSpPr>
            <p:nvPr/>
          </p:nvCxnSpPr>
          <p:spPr bwMode="auto">
            <a:xfrm flipH="1" flipV="1">
              <a:off x="1814514" y="409830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3394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36145" y="4992070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 this tree complete ?</a:t>
              </a:r>
            </a:p>
          </p:txBody>
        </p:sp>
        <p:sp>
          <p:nvSpPr>
            <p:cNvPr id="51" name="TextBox 48"/>
            <p:cNvSpPr txBox="1">
              <a:spLocks noChangeArrowheads="1"/>
            </p:cNvSpPr>
            <p:nvPr/>
          </p:nvSpPr>
          <p:spPr bwMode="auto">
            <a:xfrm>
              <a:off x="1870076" y="436342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5979713" y="4259239"/>
            <a:ext cx="2644811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r>
              <a:rPr lang="en-US" dirty="0" smtClean="0"/>
              <a:t>Are the two trees below the same?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or why not?</a:t>
            </a:r>
            <a:endParaRPr lang="en-US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00238" y="2512219"/>
            <a:ext cx="4351337" cy="1528762"/>
            <a:chOff x="1197" y="1341"/>
            <a:chExt cx="2741" cy="963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197" y="1341"/>
              <a:ext cx="915" cy="963"/>
              <a:chOff x="864" y="1341"/>
              <a:chExt cx="915" cy="963"/>
            </a:xfrm>
          </p:grpSpPr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1249" y="1341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Trebuchet MS" pitchFamily="34" charset="0"/>
                  </a:rPr>
                  <a:t>A</a:t>
                </a: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rebuchet MS" pitchFamily="34" charset="0"/>
                  </a:rPr>
                  <a:t>B</a:t>
                </a:r>
              </a:p>
            </p:txBody>
          </p:sp>
          <p:cxnSp>
            <p:nvCxnSpPr>
              <p:cNvPr id="12" name="AutoShape 10"/>
              <p:cNvCxnSpPr>
                <a:cxnSpLocks noChangeShapeType="1"/>
                <a:stCxn id="11" idx="0"/>
                <a:endCxn id="10" idx="2"/>
              </p:cNvCxnSpPr>
              <p:nvPr/>
            </p:nvCxnSpPr>
            <p:spPr bwMode="auto">
              <a:xfrm flipV="1">
                <a:off x="1129" y="1629"/>
                <a:ext cx="385" cy="38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022" y="1344"/>
              <a:ext cx="916" cy="960"/>
              <a:chOff x="3022" y="1344"/>
              <a:chExt cx="916" cy="960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3022" y="1344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rebuchet MS" pitchFamily="34" charset="0"/>
                  </a:rPr>
                  <a:t>A</a:t>
                </a: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530" cy="2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rebuchet MS" pitchFamily="34" charset="0"/>
                  </a:rPr>
                  <a:t>B</a:t>
                </a:r>
              </a:p>
            </p:txBody>
          </p:sp>
          <p:cxnSp>
            <p:nvCxnSpPr>
              <p:cNvPr id="9" name="AutoShape 11"/>
              <p:cNvCxnSpPr>
                <a:cxnSpLocks noChangeShapeType="1"/>
                <a:stCxn id="7" idx="2"/>
                <a:endCxn id="8" idx="0"/>
              </p:cNvCxnSpPr>
              <p:nvPr/>
            </p:nvCxnSpPr>
            <p:spPr bwMode="auto">
              <a:xfrm>
                <a:off x="3287" y="1632"/>
                <a:ext cx="38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127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Sorted binary trees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binary tree is sorted</a:t>
            </a:r>
            <a:r>
              <a:rPr lang="en-US" altLang="en-US" dirty="0" smtClean="0"/>
              <a:t> if every node in the tree is larger than (or equal to) its left descendants, and smaller than (or equal to) its right descendants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Equal nodes can go either on the left or the right (but it has to be consistent)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40273" y="2860912"/>
            <a:ext cx="3200400" cy="2819400"/>
            <a:chOff x="1488" y="2448"/>
            <a:chExt cx="2016" cy="1776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2304" y="2448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10</a:t>
              </a:r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1872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8</a:t>
              </a:r>
            </a:p>
          </p:txBody>
        </p:sp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736" y="297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15</a:t>
              </a:r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488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4</a:t>
              </a:r>
            </a:p>
          </p:txBody>
        </p:sp>
        <p:sp>
          <p:nvSpPr>
            <p:cNvPr id="11274" name="AutoShape 8"/>
            <p:cNvSpPr>
              <a:spLocks noChangeArrowheads="1"/>
            </p:cNvSpPr>
            <p:nvPr/>
          </p:nvSpPr>
          <p:spPr bwMode="auto">
            <a:xfrm>
              <a:off x="2256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12</a:t>
              </a:r>
            </a:p>
          </p:txBody>
        </p:sp>
        <p:sp>
          <p:nvSpPr>
            <p:cNvPr id="11275" name="AutoShape 9"/>
            <p:cNvSpPr>
              <a:spLocks noChangeArrowheads="1"/>
            </p:cNvSpPr>
            <p:nvPr/>
          </p:nvSpPr>
          <p:spPr bwMode="auto">
            <a:xfrm>
              <a:off x="3072" y="3456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20</a:t>
              </a:r>
            </a:p>
          </p:txBody>
        </p:sp>
        <p:sp>
          <p:nvSpPr>
            <p:cNvPr id="11276" name="AutoShape 10"/>
            <p:cNvSpPr>
              <a:spLocks noChangeArrowheads="1"/>
            </p:cNvSpPr>
            <p:nvPr/>
          </p:nvSpPr>
          <p:spPr bwMode="auto">
            <a:xfrm>
              <a:off x="2496" y="3984"/>
              <a:ext cx="432" cy="24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rebuchet MS" pitchFamily="34" charset="0"/>
                </a:rPr>
                <a:t>17</a:t>
              </a:r>
            </a:p>
          </p:txBody>
        </p:sp>
        <p:cxnSp>
          <p:nvCxnSpPr>
            <p:cNvPr id="11277" name="AutoShape 11"/>
            <p:cNvCxnSpPr>
              <a:cxnSpLocks noChangeShapeType="1"/>
              <a:stCxn id="11270" idx="2"/>
              <a:endCxn id="11271" idx="0"/>
            </p:cNvCxnSpPr>
            <p:nvPr/>
          </p:nvCxnSpPr>
          <p:spPr bwMode="auto">
            <a:xfrm flipH="1">
              <a:off x="2088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2"/>
            <p:cNvCxnSpPr>
              <a:cxnSpLocks noChangeShapeType="1"/>
              <a:stCxn id="11271" idx="2"/>
              <a:endCxn id="11273" idx="0"/>
            </p:cNvCxnSpPr>
            <p:nvPr/>
          </p:nvCxnSpPr>
          <p:spPr bwMode="auto">
            <a:xfrm flipH="1">
              <a:off x="1704" y="3216"/>
              <a:ext cx="38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AutoShape 15"/>
            <p:cNvCxnSpPr>
              <a:cxnSpLocks noChangeShapeType="1"/>
              <a:stCxn id="11272" idx="0"/>
              <a:endCxn id="11270" idx="2"/>
            </p:cNvCxnSpPr>
            <p:nvPr/>
          </p:nvCxnSpPr>
          <p:spPr bwMode="auto">
            <a:xfrm flipH="1" flipV="1">
              <a:off x="2520" y="2688"/>
              <a:ext cx="43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AutoShape 16"/>
            <p:cNvCxnSpPr>
              <a:cxnSpLocks noChangeShapeType="1"/>
              <a:stCxn id="11274" idx="0"/>
              <a:endCxn id="11272" idx="2"/>
            </p:cNvCxnSpPr>
            <p:nvPr/>
          </p:nvCxnSpPr>
          <p:spPr bwMode="auto">
            <a:xfrm flipV="1">
              <a:off x="2472" y="3216"/>
              <a:ext cx="48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17"/>
            <p:cNvCxnSpPr>
              <a:cxnSpLocks noChangeShapeType="1"/>
              <a:stCxn id="11275" idx="0"/>
              <a:endCxn id="11272" idx="2"/>
            </p:cNvCxnSpPr>
            <p:nvPr/>
          </p:nvCxnSpPr>
          <p:spPr bwMode="auto">
            <a:xfrm flipH="1" flipV="1">
              <a:off x="2952" y="3216"/>
              <a:ext cx="33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8"/>
            <p:cNvCxnSpPr>
              <a:cxnSpLocks noChangeShapeType="1"/>
              <a:stCxn id="11275" idx="2"/>
              <a:endCxn id="11276" idx="0"/>
            </p:cNvCxnSpPr>
            <p:nvPr/>
          </p:nvCxnSpPr>
          <p:spPr bwMode="auto">
            <a:xfrm flipH="1">
              <a:off x="2712" y="3696"/>
              <a:ext cx="57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573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Binary Search in a sorted array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50144"/>
            <a:ext cx="8574088" cy="623888"/>
          </a:xfrm>
        </p:spPr>
        <p:txBody>
          <a:bodyPr/>
          <a:lstStyle/>
          <a:p>
            <a:pPr eaLnBrk="1" hangingPunct="1"/>
            <a:r>
              <a:rPr lang="en-US" altLang="en-US" smtClean="0"/>
              <a:t>Look at array location </a:t>
            </a:r>
            <a:r>
              <a:rPr lang="en-US" altLang="en-US" sz="2400" smtClean="0">
                <a:solidFill>
                  <a:schemeClr val="accent2"/>
                </a:solidFill>
                <a:latin typeface="Consolas" pitchFamily="49" charset="0"/>
              </a:rPr>
              <a:t>(lo + hi)/2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4960144"/>
            <a:ext cx="4343400" cy="838200"/>
            <a:chOff x="816" y="3168"/>
            <a:chExt cx="2736" cy="528"/>
          </a:xfrm>
        </p:grpSpPr>
        <p:sp>
          <p:nvSpPr>
            <p:cNvPr id="12329" name="AutoShape 4"/>
            <p:cNvSpPr>
              <a:spLocks noChangeArrowheads="1"/>
            </p:cNvSpPr>
            <p:nvPr/>
          </p:nvSpPr>
          <p:spPr bwMode="auto">
            <a:xfrm>
              <a:off x="86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30" name="AutoShape 5"/>
            <p:cNvSpPr>
              <a:spLocks noChangeArrowheads="1"/>
            </p:cNvSpPr>
            <p:nvPr/>
          </p:nvSpPr>
          <p:spPr bwMode="auto">
            <a:xfrm>
              <a:off x="124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31" name="AutoShape 6"/>
            <p:cNvSpPr>
              <a:spLocks noChangeArrowheads="1"/>
            </p:cNvSpPr>
            <p:nvPr/>
          </p:nvSpPr>
          <p:spPr bwMode="auto">
            <a:xfrm>
              <a:off x="1632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32" name="AutoShape 7"/>
            <p:cNvSpPr>
              <a:spLocks noChangeArrowheads="1"/>
            </p:cNvSpPr>
            <p:nvPr/>
          </p:nvSpPr>
          <p:spPr bwMode="auto">
            <a:xfrm>
              <a:off x="2016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33" name="AutoShape 8"/>
            <p:cNvSpPr>
              <a:spLocks noChangeArrowheads="1"/>
            </p:cNvSpPr>
            <p:nvPr/>
          </p:nvSpPr>
          <p:spPr bwMode="auto">
            <a:xfrm>
              <a:off x="2400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34" name="AutoShape 9"/>
            <p:cNvSpPr>
              <a:spLocks noChangeArrowheads="1"/>
            </p:cNvSpPr>
            <p:nvPr/>
          </p:nvSpPr>
          <p:spPr bwMode="auto">
            <a:xfrm>
              <a:off x="2784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35" name="AutoShape 10"/>
            <p:cNvSpPr>
              <a:spLocks noChangeArrowheads="1"/>
            </p:cNvSpPr>
            <p:nvPr/>
          </p:nvSpPr>
          <p:spPr bwMode="auto">
            <a:xfrm>
              <a:off x="3168" y="3408"/>
              <a:ext cx="384" cy="288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36" name="Text Box 11"/>
            <p:cNvSpPr txBox="1">
              <a:spLocks noChangeArrowheads="1"/>
            </p:cNvSpPr>
            <p:nvPr/>
          </p:nvSpPr>
          <p:spPr bwMode="auto">
            <a:xfrm>
              <a:off x="816" y="3168"/>
              <a:ext cx="27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nsolas" pitchFamily="49" charset="0"/>
                </a:rPr>
                <a:t> </a:t>
              </a:r>
              <a:r>
                <a:rPr lang="en-US" altLang="en-US" sz="1800">
                  <a:latin typeface="Consolas" pitchFamily="49" charset="0"/>
                </a:rPr>
                <a:t>  0   1    2   3    4    5    6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447800" y="2064544"/>
            <a:ext cx="2286000" cy="2819400"/>
            <a:chOff x="912" y="1440"/>
            <a:chExt cx="1440" cy="1776"/>
          </a:xfrm>
        </p:grpSpPr>
        <p:sp>
          <p:nvSpPr>
            <p:cNvPr id="12327" name="Text Box 12"/>
            <p:cNvSpPr txBox="1">
              <a:spLocks noChangeArrowheads="1"/>
            </p:cNvSpPr>
            <p:nvPr/>
          </p:nvSpPr>
          <p:spPr bwMode="auto">
            <a:xfrm>
              <a:off x="912" y="1440"/>
              <a:ext cx="14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/>
                <a:t>Searching for 5:</a:t>
              </a:r>
              <a:br>
                <a:rPr lang="en-US" altLang="en-US" sz="2400"/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(0+6)/2 = 3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1920" y="1920"/>
              <a:ext cx="0" cy="12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09600" y="3055144"/>
            <a:ext cx="2338388" cy="1898650"/>
            <a:chOff x="384" y="2064"/>
            <a:chExt cx="1473" cy="1196"/>
          </a:xfrm>
        </p:grpSpPr>
        <p:sp>
          <p:nvSpPr>
            <p:cNvPr id="12325" name="Text Box 1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hi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(0 + 2)/2 = 1</a:t>
              </a:r>
            </a:p>
          </p:txBody>
        </p:sp>
        <p:sp>
          <p:nvSpPr>
            <p:cNvPr id="12326" name="Freeform 17"/>
            <p:cNvSpPr>
              <a:spLocks/>
            </p:cNvSpPr>
            <p:nvPr/>
          </p:nvSpPr>
          <p:spPr bwMode="auto">
            <a:xfrm>
              <a:off x="1184" y="2470"/>
              <a:ext cx="673" cy="790"/>
            </a:xfrm>
            <a:custGeom>
              <a:avLst/>
              <a:gdLst>
                <a:gd name="T0" fmla="*/ 673 w 673"/>
                <a:gd name="T1" fmla="*/ 765 h 790"/>
                <a:gd name="T2" fmla="*/ 642 w 673"/>
                <a:gd name="T3" fmla="*/ 435 h 790"/>
                <a:gd name="T4" fmla="*/ 495 w 673"/>
                <a:gd name="T5" fmla="*/ 67 h 790"/>
                <a:gd name="T6" fmla="*/ 219 w 673"/>
                <a:gd name="T7" fmla="*/ 30 h 790"/>
                <a:gd name="T8" fmla="*/ 72 w 673"/>
                <a:gd name="T9" fmla="*/ 208 h 790"/>
                <a:gd name="T10" fmla="*/ 11 w 673"/>
                <a:gd name="T11" fmla="*/ 520 h 790"/>
                <a:gd name="T12" fmla="*/ 5 w 673"/>
                <a:gd name="T13" fmla="*/ 79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3"/>
                <a:gd name="T22" fmla="*/ 0 h 790"/>
                <a:gd name="T23" fmla="*/ 673 w 673"/>
                <a:gd name="T24" fmla="*/ 790 h 7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3" h="790">
                  <a:moveTo>
                    <a:pt x="673" y="765"/>
                  </a:moveTo>
                  <a:cubicBezTo>
                    <a:pt x="667" y="711"/>
                    <a:pt x="672" y="551"/>
                    <a:pt x="642" y="435"/>
                  </a:cubicBezTo>
                  <a:cubicBezTo>
                    <a:pt x="612" y="319"/>
                    <a:pt x="565" y="134"/>
                    <a:pt x="495" y="67"/>
                  </a:cubicBezTo>
                  <a:cubicBezTo>
                    <a:pt x="425" y="0"/>
                    <a:pt x="290" y="6"/>
                    <a:pt x="219" y="30"/>
                  </a:cubicBezTo>
                  <a:cubicBezTo>
                    <a:pt x="148" y="54"/>
                    <a:pt x="107" y="126"/>
                    <a:pt x="72" y="208"/>
                  </a:cubicBezTo>
                  <a:cubicBezTo>
                    <a:pt x="37" y="290"/>
                    <a:pt x="22" y="423"/>
                    <a:pt x="11" y="520"/>
                  </a:cubicBezTo>
                  <a:cubicBezTo>
                    <a:pt x="0" y="617"/>
                    <a:pt x="6" y="734"/>
                    <a:pt x="5" y="79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3359944"/>
            <a:ext cx="2895600" cy="1600200"/>
            <a:chOff x="1248" y="2256"/>
            <a:chExt cx="1824" cy="1008"/>
          </a:xfrm>
        </p:grpSpPr>
        <p:sp>
          <p:nvSpPr>
            <p:cNvPr id="12322" name="Text Box 18"/>
            <p:cNvSpPr txBox="1">
              <a:spLocks noChangeArrowheads="1"/>
            </p:cNvSpPr>
            <p:nvPr/>
          </p:nvSpPr>
          <p:spPr bwMode="auto">
            <a:xfrm>
              <a:off x="2064" y="2256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lo = 2;</a:t>
              </a:r>
              <a:b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</a:br>
              <a:r>
                <a:rPr lang="en-US" altLang="en-US" sz="2000">
                  <a:solidFill>
                    <a:schemeClr val="accent2"/>
                  </a:solidFill>
                  <a:latin typeface="Consolas" pitchFamily="49" charset="0"/>
                </a:rPr>
                <a:t>(2+2)/2=2</a:t>
              </a:r>
            </a:p>
          </p:txBody>
        </p:sp>
        <p:sp>
          <p:nvSpPr>
            <p:cNvPr id="12323" name="Freeform 19"/>
            <p:cNvSpPr>
              <a:spLocks/>
            </p:cNvSpPr>
            <p:nvPr/>
          </p:nvSpPr>
          <p:spPr bwMode="auto">
            <a:xfrm>
              <a:off x="1248" y="2920"/>
              <a:ext cx="304" cy="344"/>
            </a:xfrm>
            <a:custGeom>
              <a:avLst/>
              <a:gdLst>
                <a:gd name="T0" fmla="*/ 0 w 304"/>
                <a:gd name="T1" fmla="*/ 344 h 344"/>
                <a:gd name="T2" fmla="*/ 48 w 304"/>
                <a:gd name="T3" fmla="*/ 104 h 344"/>
                <a:gd name="T4" fmla="*/ 192 w 304"/>
                <a:gd name="T5" fmla="*/ 8 h 344"/>
                <a:gd name="T6" fmla="*/ 288 w 304"/>
                <a:gd name="T7" fmla="*/ 152 h 344"/>
                <a:gd name="T8" fmla="*/ 288 w 304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44"/>
                <a:gd name="T17" fmla="*/ 304 w 30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44">
                  <a:moveTo>
                    <a:pt x="0" y="344"/>
                  </a:moveTo>
                  <a:cubicBezTo>
                    <a:pt x="8" y="252"/>
                    <a:pt x="16" y="160"/>
                    <a:pt x="48" y="104"/>
                  </a:cubicBezTo>
                  <a:cubicBezTo>
                    <a:pt x="80" y="48"/>
                    <a:pt x="152" y="0"/>
                    <a:pt x="192" y="8"/>
                  </a:cubicBezTo>
                  <a:cubicBezTo>
                    <a:pt x="232" y="16"/>
                    <a:pt x="272" y="96"/>
                    <a:pt x="288" y="152"/>
                  </a:cubicBezTo>
                  <a:cubicBezTo>
                    <a:pt x="304" y="208"/>
                    <a:pt x="296" y="276"/>
                    <a:pt x="288" y="344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4" name="Line 20"/>
            <p:cNvSpPr>
              <a:spLocks noChangeShapeType="1"/>
            </p:cNvSpPr>
            <p:nvPr/>
          </p:nvSpPr>
          <p:spPr bwMode="auto">
            <a:xfrm flipV="1">
              <a:off x="1536" y="2688"/>
              <a:ext cx="912" cy="2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867400" y="3831432"/>
            <a:ext cx="2819400" cy="2043112"/>
            <a:chOff x="3696" y="2553"/>
            <a:chExt cx="1776" cy="1287"/>
          </a:xfrm>
        </p:grpSpPr>
        <p:sp>
          <p:nvSpPr>
            <p:cNvPr id="12309" name="Text Box 23"/>
            <p:cNvSpPr txBox="1">
              <a:spLocks noChangeArrowheads="1"/>
            </p:cNvSpPr>
            <p:nvPr/>
          </p:nvSpPr>
          <p:spPr bwMode="auto">
            <a:xfrm>
              <a:off x="4368" y="255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7</a:t>
              </a:r>
            </a:p>
          </p:txBody>
        </p:sp>
        <p:sp>
          <p:nvSpPr>
            <p:cNvPr id="12310" name="Text Box 24"/>
            <p:cNvSpPr txBox="1">
              <a:spLocks noChangeArrowheads="1"/>
            </p:cNvSpPr>
            <p:nvPr/>
          </p:nvSpPr>
          <p:spPr bwMode="auto">
            <a:xfrm>
              <a:off x="3936" y="302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3</a:t>
              </a:r>
            </a:p>
          </p:txBody>
        </p:sp>
        <p:sp>
          <p:nvSpPr>
            <p:cNvPr id="12311" name="Text Box 25"/>
            <p:cNvSpPr txBox="1">
              <a:spLocks noChangeArrowheads="1"/>
            </p:cNvSpPr>
            <p:nvPr/>
          </p:nvSpPr>
          <p:spPr bwMode="auto">
            <a:xfrm>
              <a:off x="4752" y="302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13</a:t>
              </a:r>
            </a:p>
          </p:txBody>
        </p:sp>
        <p:sp>
          <p:nvSpPr>
            <p:cNvPr id="12312" name="Text Box 26"/>
            <p:cNvSpPr txBox="1">
              <a:spLocks noChangeArrowheads="1"/>
            </p:cNvSpPr>
            <p:nvPr/>
          </p:nvSpPr>
          <p:spPr bwMode="auto">
            <a:xfrm>
              <a:off x="3696" y="35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2</a:t>
              </a:r>
            </a:p>
          </p:txBody>
        </p:sp>
        <p:sp>
          <p:nvSpPr>
            <p:cNvPr id="12313" name="Text Box 27"/>
            <p:cNvSpPr txBox="1">
              <a:spLocks noChangeArrowheads="1"/>
            </p:cNvSpPr>
            <p:nvPr/>
          </p:nvSpPr>
          <p:spPr bwMode="auto">
            <a:xfrm>
              <a:off x="4176" y="351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5</a:t>
              </a:r>
            </a:p>
          </p:txBody>
        </p:sp>
        <p:sp>
          <p:nvSpPr>
            <p:cNvPr id="12314" name="Text Box 28"/>
            <p:cNvSpPr txBox="1">
              <a:spLocks noChangeArrowheads="1"/>
            </p:cNvSpPr>
            <p:nvPr/>
          </p:nvSpPr>
          <p:spPr bwMode="auto">
            <a:xfrm>
              <a:off x="4560" y="350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11</a:t>
              </a:r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4992" y="3504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Consolas" pitchFamily="49" charset="0"/>
                </a:rPr>
                <a:t>17</a:t>
              </a:r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 flipH="1">
              <a:off x="3840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4032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8" name="Line 32"/>
            <p:cNvSpPr>
              <a:spLocks noChangeShapeType="1"/>
            </p:cNvSpPr>
            <p:nvPr/>
          </p:nvSpPr>
          <p:spPr bwMode="auto">
            <a:xfrm flipH="1">
              <a:off x="4752" y="33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9" name="Line 33"/>
            <p:cNvSpPr>
              <a:spLocks noChangeShapeType="1"/>
            </p:cNvSpPr>
            <p:nvPr/>
          </p:nvSpPr>
          <p:spPr bwMode="auto">
            <a:xfrm>
              <a:off x="4944" y="331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0" name="Line 34"/>
            <p:cNvSpPr>
              <a:spLocks noChangeShapeType="1"/>
            </p:cNvSpPr>
            <p:nvPr/>
          </p:nvSpPr>
          <p:spPr bwMode="auto">
            <a:xfrm flipH="1">
              <a:off x="4176" y="283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21" name="Line 35"/>
            <p:cNvSpPr>
              <a:spLocks noChangeShapeType="1"/>
            </p:cNvSpPr>
            <p:nvPr/>
          </p:nvSpPr>
          <p:spPr bwMode="auto">
            <a:xfrm>
              <a:off x="4464" y="2832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562600" y="2445544"/>
            <a:ext cx="3200400" cy="3733800"/>
            <a:chOff x="3504" y="1680"/>
            <a:chExt cx="2016" cy="2352"/>
          </a:xfrm>
        </p:grpSpPr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3600" y="1728"/>
              <a:ext cx="192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chemeClr val="tx2"/>
                  </a:solidFill>
                </a:rPr>
                <a:t>Using a binary search tree</a:t>
              </a:r>
            </a:p>
          </p:txBody>
        </p:sp>
        <p:sp>
          <p:nvSpPr>
            <p:cNvPr id="12307" name="Line 39"/>
            <p:cNvSpPr>
              <a:spLocks noChangeShapeType="1"/>
            </p:cNvSpPr>
            <p:nvPr/>
          </p:nvSpPr>
          <p:spPr bwMode="auto">
            <a:xfrm>
              <a:off x="3504" y="1680"/>
              <a:ext cx="0" cy="235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8" name="Line 40"/>
            <p:cNvSpPr>
              <a:spLocks noChangeShapeType="1"/>
            </p:cNvSpPr>
            <p:nvPr/>
          </p:nvSpPr>
          <p:spPr bwMode="auto">
            <a:xfrm>
              <a:off x="3504" y="1680"/>
              <a:ext cx="201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6915150" y="3872707"/>
            <a:ext cx="454025" cy="455612"/>
          </a:xfrm>
          <a:prstGeom prst="ellips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248400" y="4274344"/>
            <a:ext cx="828675" cy="784225"/>
            <a:chOff x="3936" y="2832"/>
            <a:chExt cx="522" cy="494"/>
          </a:xfrm>
        </p:grpSpPr>
        <p:sp>
          <p:nvSpPr>
            <p:cNvPr id="12304" name="Oval 45"/>
            <p:cNvSpPr>
              <a:spLocks noChangeArrowheads="1"/>
            </p:cNvSpPr>
            <p:nvPr/>
          </p:nvSpPr>
          <p:spPr bwMode="auto">
            <a:xfrm>
              <a:off x="3936" y="3039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5" name="Line 47"/>
            <p:cNvSpPr>
              <a:spLocks noChangeShapeType="1"/>
            </p:cNvSpPr>
            <p:nvPr/>
          </p:nvSpPr>
          <p:spPr bwMode="auto">
            <a:xfrm flipH="1">
              <a:off x="4170" y="2832"/>
              <a:ext cx="288" cy="24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410325" y="5047457"/>
            <a:ext cx="654050" cy="793750"/>
            <a:chOff x="4038" y="3319"/>
            <a:chExt cx="412" cy="500"/>
          </a:xfrm>
        </p:grpSpPr>
        <p:sp>
          <p:nvSpPr>
            <p:cNvPr id="12302" name="Oval 46"/>
            <p:cNvSpPr>
              <a:spLocks noChangeArrowheads="1"/>
            </p:cNvSpPr>
            <p:nvPr/>
          </p:nvSpPr>
          <p:spPr bwMode="auto">
            <a:xfrm>
              <a:off x="4164" y="3532"/>
              <a:ext cx="286" cy="287"/>
            </a:xfrm>
            <a:prstGeom prst="ellips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" charset="0"/>
              </a:endParaRPr>
            </a:p>
          </p:txBody>
        </p:sp>
        <p:sp>
          <p:nvSpPr>
            <p:cNvPr id="12303" name="Line 48"/>
            <p:cNvSpPr>
              <a:spLocks noChangeShapeType="1"/>
            </p:cNvSpPr>
            <p:nvPr/>
          </p:nvSpPr>
          <p:spPr bwMode="auto">
            <a:xfrm>
              <a:off x="4038" y="3319"/>
              <a:ext cx="282" cy="233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 rot="19474488">
            <a:off x="159313" y="468315"/>
            <a:ext cx="16530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stellar" panose="020A0402060406010301" pitchFamily="18" charset="0"/>
              </a:rPr>
              <a:t>Review and</a:t>
            </a:r>
          </a:p>
          <a:p>
            <a:r>
              <a:rPr lang="en-US" sz="1600" dirty="0" smtClean="0">
                <a:latin typeface="Castellar" panose="020A0402060406010301" pitchFamily="18" charset="0"/>
              </a:rPr>
              <a:t>Re-Apply</a:t>
            </a:r>
            <a:endParaRPr lang="en-US" sz="1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this part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8856</TotalTime>
  <Words>6613</Words>
  <Application>Microsoft Office PowerPoint</Application>
  <PresentationFormat>On-screen Show (4:3)</PresentationFormat>
  <Paragraphs>2115</Paragraphs>
  <Slides>98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Merge Sort and Trees</vt:lpstr>
      <vt:lpstr>Previously</vt:lpstr>
      <vt:lpstr>Today</vt:lpstr>
      <vt:lpstr>Merge Sort</vt:lpstr>
      <vt:lpstr>The Mystery</vt:lpstr>
      <vt:lpstr>The Mystery</vt:lpstr>
      <vt:lpstr>The Mystery</vt:lpstr>
      <vt:lpstr>Class Exercise</vt:lpstr>
      <vt:lpstr>Class Exercise</vt:lpstr>
      <vt:lpstr>PowerPoint Presentation</vt:lpstr>
      <vt:lpstr>PowerPoint Presentation</vt:lpstr>
      <vt:lpstr>PowerPoint Presentation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Class Exercise</vt:lpstr>
      <vt:lpstr>MergeSort Take-Aways</vt:lpstr>
      <vt:lpstr>MergeSort Take-Aways</vt:lpstr>
      <vt:lpstr>Runtime of Merge Sort</vt:lpstr>
      <vt:lpstr>Runtime of Merge Sort</vt:lpstr>
      <vt:lpstr>Summary of Sorting Algorithms (so far)</vt:lpstr>
      <vt:lpstr>Continuing with Trees</vt:lpstr>
      <vt:lpstr>What is a Tree</vt:lpstr>
      <vt:lpstr>General Tree Terminology</vt:lpstr>
      <vt:lpstr>Definitions Related to Trees</vt:lpstr>
      <vt:lpstr>Exercise: Trees</vt:lpstr>
      <vt:lpstr>Tree ADT</vt:lpstr>
      <vt:lpstr>A Linked Structure for General Trees</vt:lpstr>
      <vt:lpstr>A Linked Structure for General Trees</vt:lpstr>
      <vt:lpstr>A Linked Structure for General Trees</vt:lpstr>
      <vt:lpstr>A Linked Structure for General Trees</vt:lpstr>
      <vt:lpstr>Binary Tree</vt:lpstr>
      <vt:lpstr>BinaryTree ADT</vt:lpstr>
      <vt:lpstr>A Linked Structure for Binary Trees</vt:lpstr>
      <vt:lpstr>Alternate Picture of a binary tree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Some More Definitions</vt:lpstr>
      <vt:lpstr>Exercise: Binary Tree</vt:lpstr>
      <vt:lpstr>Sorted binary trees</vt:lpstr>
      <vt:lpstr>Binary Search in a sorted array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2290</cp:revision>
  <dcterms:created xsi:type="dcterms:W3CDTF">2006-08-16T00:00:00Z</dcterms:created>
  <dcterms:modified xsi:type="dcterms:W3CDTF">2014-11-15T17:45:56Z</dcterms:modified>
</cp:coreProperties>
</file>