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552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640" r:id="rId49"/>
    <p:sldId id="655" r:id="rId50"/>
    <p:sldId id="641" r:id="rId51"/>
    <p:sldId id="599" r:id="rId52"/>
    <p:sldId id="642" r:id="rId53"/>
    <p:sldId id="643" r:id="rId54"/>
    <p:sldId id="644" r:id="rId55"/>
    <p:sldId id="645" r:id="rId56"/>
    <p:sldId id="647" r:id="rId57"/>
    <p:sldId id="651" r:id="rId58"/>
    <p:sldId id="600" r:id="rId59"/>
    <p:sldId id="601" r:id="rId60"/>
    <p:sldId id="602" r:id="rId61"/>
    <p:sldId id="603" r:id="rId62"/>
    <p:sldId id="604" r:id="rId63"/>
    <p:sldId id="605" r:id="rId64"/>
    <p:sldId id="606" r:id="rId65"/>
    <p:sldId id="607" r:id="rId66"/>
    <p:sldId id="608" r:id="rId67"/>
    <p:sldId id="649" r:id="rId68"/>
    <p:sldId id="648" r:id="rId69"/>
    <p:sldId id="609" r:id="rId70"/>
    <p:sldId id="610" r:id="rId71"/>
    <p:sldId id="611" r:id="rId72"/>
    <p:sldId id="612" r:id="rId73"/>
    <p:sldId id="613" r:id="rId74"/>
    <p:sldId id="614" r:id="rId75"/>
    <p:sldId id="615" r:id="rId76"/>
    <p:sldId id="616" r:id="rId77"/>
    <p:sldId id="617" r:id="rId78"/>
    <p:sldId id="618" r:id="rId79"/>
    <p:sldId id="619" r:id="rId80"/>
    <p:sldId id="620" r:id="rId81"/>
    <p:sldId id="621" r:id="rId82"/>
    <p:sldId id="622" r:id="rId83"/>
    <p:sldId id="623" r:id="rId84"/>
    <p:sldId id="624" r:id="rId85"/>
    <p:sldId id="625" r:id="rId86"/>
    <p:sldId id="626" r:id="rId87"/>
    <p:sldId id="627" r:id="rId88"/>
    <p:sldId id="628" r:id="rId89"/>
    <p:sldId id="629" r:id="rId90"/>
    <p:sldId id="650" r:id="rId91"/>
    <p:sldId id="630" r:id="rId92"/>
    <p:sldId id="631" r:id="rId93"/>
    <p:sldId id="632" r:id="rId94"/>
    <p:sldId id="633" r:id="rId95"/>
    <p:sldId id="652" r:id="rId96"/>
    <p:sldId id="653" r:id="rId97"/>
    <p:sldId id="654" r:id="rId98"/>
    <p:sldId id="634" r:id="rId99"/>
    <p:sldId id="635" r:id="rId100"/>
    <p:sldId id="636" r:id="rId101"/>
    <p:sldId id="637" r:id="rId102"/>
    <p:sldId id="638" r:id="rId103"/>
    <p:sldId id="656" r:id="rId104"/>
    <p:sldId id="639" r:id="rId105"/>
    <p:sldId id="366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7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ln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mtClean="0"/>
              <a:t>Merge Sort</a:t>
            </a:r>
            <a:endParaRPr lang="en-US" altLang="zh-TW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7200"/>
          </a:xfrm>
          <a:ln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09CF9-23BC-4B0C-9A21-A48792E95896}" type="datetime8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二○一四年十一月十五日</a:t>
            </a:fld>
            <a:endParaRPr lang="en-US" altLang="zh-TW" smtClean="0"/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04D57-60B4-4672-9869-1D25CEF0B2E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 smtClean="0"/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more details on next slide  --- so this one is hidden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240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54" y="304800"/>
            <a:ext cx="4959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 is not given in class</a:t>
            </a:r>
          </a:p>
          <a:p>
            <a:r>
              <a:rPr lang="en-US" dirty="0" smtClean="0"/>
              <a:t>Most of it is covered in another presentation</a:t>
            </a:r>
          </a:p>
          <a:p>
            <a:r>
              <a:rPr lang="en-US" dirty="0" smtClean="0"/>
              <a:t>This offers more detail, practice, and proofs of stuff</a:t>
            </a:r>
          </a:p>
          <a:p>
            <a:r>
              <a:rPr lang="en-US" dirty="0" smtClean="0"/>
              <a:t>May visit this if time allows</a:t>
            </a:r>
          </a:p>
          <a:p>
            <a:r>
              <a:rPr lang="en-US" dirty="0" smtClean="0"/>
              <a:t>Students may want to look over before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2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Telescoping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29"/>
            <a:ext cx="84582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T(N)       =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+ N                       </a:t>
            </a:r>
            <a:r>
              <a:rPr lang="en-US" sz="2900" dirty="0" smtClean="0">
                <a:latin typeface="Comic Sans MS" panose="030F0702030302020204" pitchFamily="66" charset="0"/>
              </a:rPr>
              <a:t>Begin </a:t>
            </a:r>
            <a:r>
              <a:rPr lang="en-US" sz="2900" dirty="0">
                <a:latin typeface="Comic Sans MS" panose="030F0702030302020204" pitchFamily="66" charset="0"/>
              </a:rPr>
              <a:t>by dividing both sides by 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T(N</a:t>
            </a:r>
            <a:r>
              <a:rPr lang="en-US" dirty="0">
                <a:latin typeface="Comic Sans MS" panose="030F0702030302020204" pitchFamily="66" charset="0"/>
              </a:rPr>
              <a:t>) / N = 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/ N    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T(N/2) / (N/2)  + 1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by algebra (*2 same as divide by (1/2) )</a:t>
            </a:r>
            <a:endParaRPr lang="en-US" sz="29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     = T(N/4) / (N/4)  + 1  + 1    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T(N/8) / (N/8)  + 1  + 1 + 1  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       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= T(N/N) / (N/N) + 1 + 1 + … + 1   </a:t>
            </a:r>
            <a:r>
              <a:rPr lang="en-US" sz="2900" dirty="0">
                <a:latin typeface="Comic Sans MS" panose="030F0702030302020204" pitchFamily="66" charset="0"/>
              </a:rPr>
              <a:t>stop telescoping </a:t>
            </a:r>
            <a:r>
              <a:rPr lang="en-US" sz="2900" dirty="0" smtClean="0">
                <a:latin typeface="Comic Sans MS" panose="030F0702030302020204" pitchFamily="66" charset="0"/>
              </a:rPr>
              <a:t>T(N/N) = T(1</a:t>
            </a:r>
            <a:r>
              <a:rPr lang="en-US" sz="2900" dirty="0">
                <a:latin typeface="Comic Sans MS" panose="030F0702030302020204" pitchFamily="66" charset="0"/>
              </a:rPr>
              <a:t>) = 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= </a:t>
            </a:r>
            <a:r>
              <a:rPr lang="en-US" dirty="0" err="1" smtClean="0">
                <a:latin typeface="Comic Sans MS" panose="030F0702030302020204" pitchFamily="66" charset="0"/>
              </a:rPr>
              <a:t>lg</a:t>
            </a:r>
            <a:r>
              <a:rPr lang="en-US" dirty="0" smtClean="0">
                <a:latin typeface="Comic Sans MS" panose="030F0702030302020204" pitchFamily="66" charset="0"/>
              </a:rPr>
              <a:t> N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that </a:t>
            </a:r>
            <a:r>
              <a:rPr lang="en-US" dirty="0">
                <a:latin typeface="Comic Sans MS" panose="030F0702030302020204" pitchFamily="66" charset="0"/>
              </a:rPr>
              <a:t>is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T(N) / N =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N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T(N) = N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599"/>
            <a:ext cx="38321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Given T(N) = 2T(N/2) + N</a:t>
            </a:r>
          </a:p>
          <a:p>
            <a:r>
              <a:rPr lang="pt-BR" dirty="0"/>
              <a:t>Prove T(N) = N lg N</a:t>
            </a:r>
          </a:p>
          <a:p>
            <a:r>
              <a:rPr lang="en-US" dirty="0" smtClean="0"/>
              <a:t>           for N&gt;1</a:t>
            </a:r>
            <a:r>
              <a:rPr lang="en-US" dirty="0"/>
              <a:t>, </a:t>
            </a:r>
            <a:r>
              <a:rPr lang="en-US" dirty="0" smtClean="0"/>
              <a:t>and also given T(1</a:t>
            </a:r>
            <a:r>
              <a:rPr lang="en-US" dirty="0"/>
              <a:t>)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96310">
            <a:off x="2771489" y="5746282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022826"/>
            <a:ext cx="5464958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T(N/2) / (N/2)  = 2 T( (N/2) / 2) / (N/2)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2 T( N / 4) / (N/2)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 T( N / 4) / ( (N/2) * (1/2) 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T( N/ 4) / (N / 4)  + 1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telescope (apply  to first term)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841" y="2743200"/>
            <a:ext cx="4876656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 * ( T(N/2) / N )  = ( </a:t>
            </a:r>
            <a:r>
              <a:rPr lang="en-US" dirty="0">
                <a:latin typeface="Comic Sans MS" panose="030F0702030302020204" pitchFamily="66" charset="0"/>
              </a:rPr>
              <a:t>T(N/2) / N </a:t>
            </a:r>
            <a:r>
              <a:rPr lang="en-US" dirty="0" smtClean="0">
                <a:latin typeface="Comic Sans MS" panose="030F0702030302020204" pitchFamily="66" charset="0"/>
              </a:rPr>
              <a:t>) / ( 1/ 2)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= T(N/2) / ( N * (1/2) 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                </a:t>
            </a:r>
            <a:r>
              <a:rPr lang="en-US" dirty="0">
                <a:latin typeface="Comic Sans MS" panose="030F0702030302020204" pitchFamily="66" charset="0"/>
              </a:rPr>
              <a:t>= T(N/2) / ( N </a:t>
            </a:r>
            <a:r>
              <a:rPr lang="en-US" dirty="0" smtClean="0">
                <a:latin typeface="Comic Sans MS" panose="030F0702030302020204" pitchFamily="66" charset="0"/>
              </a:rPr>
              <a:t>/2)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by algebra (*2 same as divide by (1/2) )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0255" y="4495800"/>
                <a:ext cx="5487400" cy="1287340"/>
              </a:xfrm>
              <a:prstGeom prst="rect">
                <a:avLst/>
              </a:prstGeom>
              <a:solidFill>
                <a:srgbClr val="FEFEBE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lg N </a:t>
                </a:r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 integer-wise is the number of times</a:t>
                </a:r>
              </a:p>
              <a:p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          N can be divided by 2</a:t>
                </a:r>
              </a:p>
              <a:p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 we have a “+1” for each time we divided by N</a:t>
                </a:r>
              </a:p>
              <a:p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Wingdings" panose="05000000000000000000" pitchFamily="2" charset="2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=</a:t>
                </a:r>
                <a:r>
                  <a:rPr lang="en-US" dirty="0" err="1" smtClean="0">
                    <a:latin typeface="Comic Sans MS" panose="030F0702030302020204" pitchFamily="66" charset="0"/>
                  </a:rPr>
                  <a:t>lg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55" y="4495800"/>
                <a:ext cx="5487400" cy="1287340"/>
              </a:xfrm>
              <a:prstGeom prst="rect">
                <a:avLst/>
              </a:prstGeom>
              <a:blipFill rotWithShape="1">
                <a:blip r:embed="rId2"/>
                <a:stretch>
                  <a:fillRect l="-775" t="-1878" b="-492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 of Sorting Algorithms </a:t>
            </a:r>
            <a:r>
              <a:rPr lang="en-US" sz="2800" smtClean="0"/>
              <a:t>(so far)</a:t>
            </a:r>
            <a:endParaRPr lang="en-US" smtClean="0"/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8761413" cy="4340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33333"/>
              </p:ext>
            </p:extLst>
          </p:nvPr>
        </p:nvGraphicFramePr>
        <p:xfrm>
          <a:off x="1143000" y="1752600"/>
          <a:ext cx="7239000" cy="3813177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3352800"/>
              </a:tblGrid>
              <a:tr h="4572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Algorithm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Bubble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large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Merge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sequential data access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huge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990600" y="4191000"/>
            <a:ext cx="739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Suggested Activity: </a:t>
            </a:r>
            <a:r>
              <a:rPr lang="en-US" sz="3600" dirty="0" err="1" smtClean="0"/>
              <a:t>MergeSort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MergeSort</a:t>
            </a:r>
            <a:r>
              <a:rPr lang="en-US" dirty="0" smtClean="0"/>
              <a:t> on an vector of type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See algorithms on previous slides for basic idea</a:t>
            </a:r>
          </a:p>
          <a:p>
            <a:pPr lvl="1"/>
            <a:r>
              <a:rPr lang="en-US" dirty="0" smtClean="0"/>
              <a:t>Do NOT use </a:t>
            </a:r>
            <a:r>
              <a:rPr lang="en-US" dirty="0" err="1" smtClean="0"/>
              <a:t>std</a:t>
            </a:r>
            <a:r>
              <a:rPr lang="en-US" dirty="0" smtClean="0"/>
              <a:t>::list </a:t>
            </a:r>
            <a:r>
              <a:rPr lang="en-US" dirty="0" smtClean="0">
                <a:sym typeface="Wingdings" panose="05000000000000000000" pitchFamily="2" charset="2"/>
              </a:rPr>
              <a:t> use </a:t>
            </a:r>
            <a:r>
              <a:rPr lang="en-US" dirty="0" err="1" smtClean="0">
                <a:sym typeface="Wingdings" panose="05000000000000000000" pitchFamily="2" charset="2"/>
              </a:rPr>
              <a:t>std</a:t>
            </a:r>
            <a:r>
              <a:rPr lang="en-US" dirty="0" smtClean="0">
                <a:sym typeface="Wingdings" panose="05000000000000000000" pitchFamily="2" charset="2"/>
              </a:rPr>
              <a:t>::vector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Starter Code may be available on D2L</a:t>
            </a:r>
          </a:p>
          <a:p>
            <a:pPr lvl="1"/>
            <a:r>
              <a:rPr lang="en-US" dirty="0"/>
              <a:t>ICA212_MergeSort.cpp</a:t>
            </a:r>
          </a:p>
          <a:p>
            <a:endParaRPr lang="en-US" dirty="0" smtClean="0"/>
          </a:p>
          <a:p>
            <a:r>
              <a:rPr lang="en-US" strike="sngStrike" dirty="0" smtClean="0"/>
              <a:t>On an INDIVIDUAL basis turn in resulting code for possible bonus points on an assignment</a:t>
            </a:r>
          </a:p>
          <a:p>
            <a:pPr lvl="1"/>
            <a:r>
              <a:rPr lang="en-US" dirty="0" smtClean="0"/>
              <a:t>May work as group</a:t>
            </a:r>
          </a:p>
          <a:p>
            <a:pPr lvl="2"/>
            <a:r>
              <a:rPr lang="en-US" strike="sngStrike" dirty="0" smtClean="0"/>
              <a:t>But </a:t>
            </a:r>
            <a:r>
              <a:rPr lang="en-US" sz="2700" b="1" u="sng" strike="sngStrike" dirty="0" smtClean="0">
                <a:uFill>
                  <a:solidFill>
                    <a:srgbClr val="00B050"/>
                  </a:solidFill>
                </a:uFill>
              </a:rPr>
              <a:t>each individual must turn in</a:t>
            </a:r>
            <a:endParaRPr lang="en-US" b="1" u="sng" strike="sngStrike" dirty="0" smtClean="0">
              <a:uFill>
                <a:solidFill>
                  <a:srgbClr val="00B050"/>
                </a:solidFill>
              </a:uFill>
            </a:endParaRPr>
          </a:p>
          <a:p>
            <a:pPr lvl="3"/>
            <a:r>
              <a:rPr lang="en-US" strike="sngStrike" dirty="0" smtClean="0"/>
              <a:t>Identify any one else you worked with in the code comments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1824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1" dirty="0" err="1" smtClean="0"/>
              <a:t>Cowtoth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3200" b="1" dirty="0" smtClean="0"/>
              <a:t>C</a:t>
            </a:r>
            <a:r>
              <a:rPr lang="en-US" sz="2800" dirty="0" smtClean="0"/>
              <a:t>hallenge </a:t>
            </a:r>
            <a:r>
              <a:rPr lang="en-US" sz="3200" b="1" dirty="0" smtClean="0"/>
              <a:t>O</a:t>
            </a:r>
            <a:r>
              <a:rPr lang="en-US" sz="2800" dirty="0" smtClean="0"/>
              <a:t>n </a:t>
            </a:r>
            <a:r>
              <a:rPr lang="en-US" sz="3200" b="1" dirty="0" smtClean="0"/>
              <a:t>W</a:t>
            </a:r>
            <a:r>
              <a:rPr lang="en-US" sz="2800" dirty="0" smtClean="0"/>
              <a:t>hich </a:t>
            </a:r>
            <a:r>
              <a:rPr lang="en-US" sz="3200" b="1" dirty="0" smtClean="0"/>
              <a:t>TO </a:t>
            </a:r>
            <a:r>
              <a:rPr lang="en-US" sz="3200" b="1" dirty="0" err="1" smtClean="0"/>
              <a:t>TH</a:t>
            </a:r>
            <a:r>
              <a:rPr lang="en-US" sz="2800" dirty="0" err="1" smtClean="0"/>
              <a:t>ink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are given a Singly Linked List of integers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nodeType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/>
              <a:t>&gt; *</a:t>
            </a:r>
            <a:endParaRPr lang="en-US" dirty="0" smtClean="0"/>
          </a:p>
          <a:p>
            <a:r>
              <a:rPr lang="en-US" dirty="0" smtClean="0"/>
              <a:t>You do NOT know how many items are in the list</a:t>
            </a:r>
          </a:p>
          <a:p>
            <a:endParaRPr lang="en-US" dirty="0" smtClean="0"/>
          </a:p>
          <a:p>
            <a:r>
              <a:rPr lang="en-US" dirty="0" smtClean="0"/>
              <a:t>Write a function that has</a:t>
            </a:r>
          </a:p>
          <a:p>
            <a:pPr lvl="1"/>
            <a:r>
              <a:rPr lang="en-US" dirty="0" smtClean="0"/>
              <a:t>input: a pointer to the first node in the list, </a:t>
            </a:r>
            <a:r>
              <a:rPr lang="en-US" dirty="0" err="1" smtClean="0"/>
              <a:t>pList</a:t>
            </a:r>
            <a:endParaRPr lang="en-US" dirty="0" smtClean="0"/>
          </a:p>
          <a:p>
            <a:pPr lvl="1"/>
            <a:r>
              <a:rPr lang="en-US" dirty="0" smtClean="0"/>
              <a:t>output: a pointer to the middle node of the list</a:t>
            </a:r>
          </a:p>
          <a:p>
            <a:pPr lvl="1"/>
            <a:r>
              <a:rPr lang="en-US" dirty="0" smtClean="0"/>
              <a:t>restriction: the function may use only 3 variables</a:t>
            </a:r>
          </a:p>
          <a:p>
            <a:pPr lvl="2"/>
            <a:r>
              <a:rPr lang="en-US" dirty="0" err="1" smtClean="0"/>
              <a:t>nodeType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 smtClean="0"/>
              <a:t>&gt; *</a:t>
            </a:r>
            <a:r>
              <a:rPr lang="en-US" dirty="0" err="1" smtClean="0"/>
              <a:t>pList</a:t>
            </a:r>
            <a:r>
              <a:rPr lang="en-US" dirty="0" smtClean="0"/>
              <a:t> (the input parameter – not to be changed)</a:t>
            </a:r>
          </a:p>
          <a:p>
            <a:pPr lvl="2"/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smtClean="0"/>
              <a:t>*middle (the return value)</a:t>
            </a:r>
          </a:p>
          <a:p>
            <a:pPr lvl="2"/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smtClean="0"/>
              <a:t>*current (a pointer for temporary use)</a:t>
            </a:r>
          </a:p>
          <a:p>
            <a:pPr lvl="1"/>
            <a:endParaRPr lang="en-US" dirty="0"/>
          </a:p>
          <a:p>
            <a:r>
              <a:rPr lang="en-US" dirty="0" smtClean="0"/>
              <a:t>Assume each </a:t>
            </a:r>
            <a:r>
              <a:rPr lang="en-US" dirty="0"/>
              <a:t>node in the list has a next pointer</a:t>
            </a:r>
          </a:p>
          <a:p>
            <a:pPr lvl="1"/>
            <a:r>
              <a:rPr lang="en-US" dirty="0"/>
              <a:t>i.e. Given </a:t>
            </a:r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*pointer = </a:t>
            </a:r>
            <a:r>
              <a:rPr lang="en-US" dirty="0" err="1"/>
              <a:t>pList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pList</a:t>
            </a:r>
            <a:r>
              <a:rPr lang="en-US" dirty="0"/>
              <a:t>-&gt;next will give a pointer to the next node </a:t>
            </a:r>
            <a:br>
              <a:rPr lang="en-US" dirty="0"/>
            </a:br>
            <a:r>
              <a:rPr lang="en-US" dirty="0"/>
              <a:t>                          or NULL if there is no next node</a:t>
            </a:r>
          </a:p>
          <a:p>
            <a:endParaRPr lang="en-US" dirty="0"/>
          </a:p>
        </p:txBody>
      </p:sp>
      <p:sp>
        <p:nvSpPr>
          <p:cNvPr id="4" name="AutoShape 2" descr="http://arflovers.com/Blog/images/031108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Moving on to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Going to do a jump here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Sorting and such is Chapter 10 in the book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Moving to some stuff on Trees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Chapter 11 in book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Will come back to Chapter 10 afterwards</a:t>
            </a:r>
          </a:p>
        </p:txBody>
      </p:sp>
    </p:spTree>
    <p:extLst>
      <p:ext uri="{BB962C8B-B14F-4D97-AF65-F5344CB8AC3E}">
        <p14:creationId xmlns:p14="http://schemas.microsoft.com/office/powerpoint/2010/main" val="2087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‘left’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H="1">
            <a:off x="1219200" y="4191000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into 2 sets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into 2 sets, left and right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5638" y="4437856"/>
            <a:ext cx="28575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7585" y="4432464"/>
            <a:ext cx="28575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2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Merge Sort on ‘left’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Single element is already ordered by definition, results in 7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5306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Merge Sort on ‘right’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/>
              <a:t>Single element is already ordered by definition, results in </a:t>
            </a:r>
            <a:r>
              <a:rPr lang="en-US" altLang="zh-TW" sz="2400" dirty="0" smtClean="0"/>
              <a:t>2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Already Seen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Bubble Sort</a:t>
            </a:r>
          </a:p>
          <a:p>
            <a:endParaRPr lang="en-US" dirty="0" smtClean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Linear (sequential) Search</a:t>
            </a:r>
          </a:p>
          <a:p>
            <a:pPr lvl="1"/>
            <a:r>
              <a:rPr lang="en-US" dirty="0" smtClean="0"/>
              <a:t>Binary Search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70" y="671128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97798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3469E-6 C 0.00104 -0.0185 0.00121 -0.04671 0.01788 -0.05365 C 0.02795 -0.05249 0.03177 -0.05272 0.04027 -0.04972 C 0.04965 -0.04648 0.03993 -0.04925 0.0493 -0.0437 C 0.05902 -0.03792 0.06875 -0.03723 0.07916 -0.03584 C 0.09131 -0.03723 0.10191 -0.03885 0.11336 -0.0437 C 0.11927 -0.0511 0.1217 -0.04925 0.12691 -0.05966 C 0.13055 -0.07516 0.1309 -0.10291 0.12083 -0.1154 C 0.11857 -0.12511 0.10798 -0.13945 0.10156 -0.14546 C 0.10104 -0.14708 0.10104 -0.14962 0.1 -0.15124 C 0.09947 -0.15171 0.08802 -0.15841 0.08663 -0.15934 C 0.0776 -0.17067 0.06805 -0.17368 0.05677 -0.179 C 0.04913 -0.18894 0.0342 -0.18917 0.02395 -0.19287 C 0.00173 -0.2005 -0.02049 -0.21045 -0.04323 -0.21507 C -0.05226 -0.22294 -0.05973 -0.23242 -0.06858 -0.24051 C -0.07223 -0.25508 -0.06997 -0.2493 -0.07466 -0.25855 C -0.07309 -0.28746 -0.06233 -0.33279 -0.08351 -0.35198 C -0.08646 -0.36332 -0.10139 -0.36332 -0.10903 -0.36378 C -0.13039 -0.36493 -0.15174 -0.3654 -0.17309 -0.36586 C -0.18125 -0.36956 -0.17657 -0.36794 -0.18959 -0.37187 C -0.1915 -0.37257 -0.19549 -0.37372 -0.19549 -0.37372 C -0.2033 -0.38089 -0.20556 -0.37835 -0.20903 -0.39176 C -0.20851 -0.40194 -0.20834 -0.41165 -0.20747 -0.42159 C -0.2066 -0.43177 -0.18577 -0.4512 -0.17917 -0.45721 C -0.1757 -0.46392 -0.17014 -0.46854 -0.16424 -0.47155 C -0.15955 -0.4771 -0.15261 -0.48057 -0.14636 -0.48311 C -0.1283 -0.49884 -0.09532 -0.49861 -0.07466 -0.503 C -0.04445 -0.50184 -0.01459 -0.50161 0.01493 -0.49306 C 0.02621 -0.48982 0.03663 -0.48288 0.04774 -0.47941 C 0.06475 -0.47386 0.08281 -0.469 0.1 -0.4653 C 0.12465 -0.46692 0.12517 -0.46762 0.14322 -0.47317 C 0.15052 -0.47964 0.15781 -0.48103 0.16423 -0.48912 C 0.16597 -0.49676 0.16892 -0.50531 0.17309 -0.51109 C 0.17413 -0.51526 0.17534 -0.5259 0.1776 -0.5289 C 0.17881 -0.53052 0.18871 -0.53584 0.19097 -0.53677 C 0.20052 -0.53607 0.21006 -0.5363 0.21944 -0.53492 C 0.22256 -0.53445 0.22829 -0.53098 0.22829 -0.53098 C 0.23593 -0.52081 0.22638 -0.53214 0.23576 -0.52497 C 0.23697 -0.52405 0.23767 -0.52196 0.23888 -0.52104 C 0.24131 -0.51942 0.24878 -0.51641 0.25225 -0.51503 C 0.25677 -0.51109 0.26041 -0.50716 0.26562 -0.50508 C 0.27239 -0.49907 0.26875 -0.50161 0.27916 -0.49699 C 0.28055 -0.49629 0.2835 -0.49514 0.2835 -0.49514 C 0.30138 -0.49583 0.31944 -0.49537 0.33732 -0.49699 C 0.34045 -0.49722 0.34618 -0.50115 0.34618 -0.50115 C 0.34722 -0.50254 0.34809 -0.50416 0.3493 -0.50508 C 0.35069 -0.50601 0.35243 -0.50578 0.35364 -0.50693 C 0.35642 -0.50971 0.35868 -0.51364 0.36111 -0.51688 C 0.36215 -0.51826 0.36423 -0.52104 0.36423 -0.52104 C 0.36631 -0.5296 0.36788 -0.53815 0.37013 -0.54694 C 0.37274 -0.57423 0.37274 -0.56567 0.37013 -0.60661 C 0.36944 -0.61702 0.36441 -0.6265 0.35972 -0.63459 C 0.34531 -0.65864 0.32447 -0.6672 0.30295 -0.67622 C 0.29288 -0.68478 0.28298 -0.68524 0.27309 -0.69218 C 0.2684 -0.69518 0.26493 -0.69773 0.25972 -0.70004 C 0.25538 -0.70351 0.25208 -0.70813 0.24774 -0.71207 C 0.24444 -0.71877 0.24079 -0.72224 0.23888 -0.72964 C 0.23784 -0.73357 0.23576 -0.74167 0.23576 -0.74167 C 0.23628 -0.74953 0.23576 -0.75786 0.23732 -0.76549 C 0.24097 -0.78307 0.25607 -0.78792 0.26718 -0.79162 C 0.28298 -0.7907 0.29895 -0.7907 0.31493 -0.78931 C 0.32569 -0.78838 0.33715 -0.78307 0.34774 -0.7796 C 0.3677 -0.77266 0.38663 -0.7648 0.4059 -0.75554 C 0.42673 -0.75624 0.44774 -0.75647 0.46857 -0.75763 C 0.47847 -0.75832 0.49427 -0.76919 0.50451 -0.77335 C 0.50868 -0.77937 0.5059 -0.77705 0.51197 -0.7796 C 0.51493 -0.78075 0.52083 -0.7833 0.52083 -0.7833 C 0.52847 -0.79347 0.51892 -0.78214 0.52829 -0.78931 C 0.53559 -0.79486 0.54062 -0.80527 0.54774 -0.81151 C 0.55243 -0.82053 0.55798 -0.8277 0.56267 -0.83718 C 0.56718 -0.84597 0.56562 -0.8573 0.5717 -0.86493 C 0.57343 -0.87257 0.57691 -0.87488 0.58055 -0.88089 C 0.58906 -0.89546 0.59496 -0.90309 0.6059 -0.91466 C 0.61163 -0.92067 0.6184 -0.92969 0.62534 -0.93246 C 0.62864 -0.93524 0.63333 -0.93686 0.63576 -0.94056 L 0.7 -0.98427 " pathEditMode="relative" ptsTypes="ffffffffffffffffffffffffffffffffffffffffffffffffffffffffffffffffffffffffff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2886E-6 C -0.00382 -0.01411 -0.01129 -0.03423 0.00607 -0.05204 C 0.01805 -0.05898 0.02239 -0.06198 0.03298 -0.06661 C 0.04461 -0.0717 0.03281 -0.06615 0.04496 -0.06915 C 0.05764 -0.07262 0.06892 -0.07933 0.08142 -0.08673 C 0.09496 -0.09714 0.10659 -0.10593 0.1184 -0.11818 C 0.12326 -0.12813 0.12656 -0.12859 0.13003 -0.14038 C 0.12986 -0.15403 0.12291 -0.17415 0.10798 -0.17577 C 0.10277 -0.18062 0.08646 -0.18317 0.07743 -0.18247 C 0.07673 -0.18317 0.07586 -0.18525 0.07396 -0.18548 C 0.07343 -0.18548 0.0585 -0.18109 0.05677 -0.18086 C 0.04288 -0.18247 0.03107 -0.17739 0.01701 -0.17184 C 0.00573 -0.17299 -0.01164 -0.16166 -0.02448 -0.15704 C -0.05226 -0.14524 -0.08039 -0.13506 -0.10782 -0.12096 C -0.12032 -0.1198 -0.1316 -0.12096 -0.14393 -0.11957 C -0.15226 -0.12766 -0.14775 -0.12489 -0.15573 -0.1279 C -0.16164 -0.14963 -0.16146 -0.19057 -0.19115 -0.18826 C -0.19757 -0.19404 -0.21476 -0.18224 -0.22379 -0.17692 C -0.24861 -0.16166 -0.27344 -0.1457 -0.29827 -0.12928 C -0.30834 -0.12558 -0.30261 -0.1279 -0.31858 -0.12073 C -0.32084 -0.1198 -0.32587 -0.11749 -0.3257 -0.11726 C -0.33681 -0.11656 -0.33872 -0.11309 -0.34618 -0.12003 C -0.34844 -0.12766 -0.35087 -0.13483 -0.35261 -0.14247 C -0.35434 -0.15033 -0.33559 -0.18062 -0.32952 -0.18964 C -0.32743 -0.19751 -0.3224 -0.20514 -0.31615 -0.21161 C -0.31233 -0.21925 -0.30539 -0.22711 -0.29879 -0.23358 C -0.28229 -0.25856 -0.24427 -0.284 -0.2217 -0.30297 C -0.18646 -0.3254 -0.15209 -0.34806 -0.1158 -0.36471 C -0.10174 -0.37096 -0.08802 -0.37396 -0.07448 -0.37998 C -0.05313 -0.38923 -0.03125 -0.39963 -0.01059 -0.41027 C 0.01753 -0.43016 0.01788 -0.43132 0.03715 -0.44913 C 0.04392 -0.4593 0.05173 -0.46578 0.05694 -0.47665 C 0.05711 -0.48358 0.05816 -0.49191 0.06146 -0.49908 C 0.06146 -0.50301 0.05989 -0.51157 0.0618 -0.51573 C 0.06267 -0.51758 0.07274 -0.52891 0.07517 -0.53146 C 0.08628 -0.5384 0.09722 -0.5458 0.10833 -0.55204 C 0.11198 -0.55389 0.11961 -0.55574 0.11979 -0.55551 C 0.13125 -0.55458 0.11718 -0.55528 0.12986 -0.55736 C 0.13142 -0.55782 0.13298 -0.5569 0.13437 -0.5569 C 0.13784 -0.55782 0.14705 -0.56129 0.15156 -0.56291 C 0.15781 -0.5636 0.16302 -0.5636 0.16961 -0.56615 C 0.17899 -0.56707 0.17413 -0.56592 0.18732 -0.57054 C 0.18923 -0.57124 0.19288 -0.57262 0.19305 -0.57262 C 0.21319 -0.58673 0.23402 -0.60037 0.25434 -0.61518 C 0.25764 -0.61818 0.26336 -0.62512 0.26336 -0.62512 C 0.26389 -0.62697 0.26458 -0.62905 0.26597 -0.63021 C 0.26701 -0.63206 0.26927 -0.63321 0.27031 -0.63506 C 0.27291 -0.639 0.2743 -0.64362 0.27639 -0.64778 C 0.27691 -0.64963 0.2783 -0.65334 0.27882 -0.6531 C 0.27882 -0.66097 0.2783 -0.66837 0.27847 -0.67646 C 0.27413 -0.69774 0.27673 -0.69173 0.2625 -0.71902 C 0.25885 -0.72595 0.25069 -0.72896 0.24288 -0.73104 C 0.21979 -0.73729 0.19375 -0.72757 0.16632 -0.7174 C 0.15243 -0.71578 0.14097 -0.70861 0.1276 -0.70583 C 0.1217 -0.70421 0.11684 -0.70352 0.11024 -0.70121 C 0.10434 -0.70028 0.09913 -0.70098 0.09305 -0.70051 C 0.08767 -0.70306 0.08246 -0.7026 0.0783 -0.70653 C 0.07604 -0.70838 0.07135 -0.71254 0.07152 -0.71231 C 0.06979 -0.71855 0.06701 -0.7241 0.06684 -0.73104 C 0.06614 -0.7463 0.08229 -0.76157 0.09409 -0.77267 C 0.11267 -0.784 0.1309 -0.79626 0.14965 -0.80759 C 0.16232 -0.81522 0.17708 -0.82031 0.1901 -0.82586 C 0.21493 -0.83627 0.23871 -0.84529 0.26354 -0.85338 C 0.28715 -0.8698 0.31128 -0.88622 0.33524 -0.9031 C 0.34635 -0.91097 0.36163 -0.93109 0.37205 -0.94173 C 0.37534 -0.94936 0.37274 -0.94566 0.37934 -0.95236 C 0.38194 -0.95514 0.38819 -0.96161 0.38836 -0.96138 C 0.39444 -0.9748 0.38628 -0.9593 0.39514 -0.97156 C 0.40208 -0.98127 0.40521 -0.9926 0.41163 -1.00255 C 0.41458 -1.01249 0.41892 -1.02198 0.42187 -1.03238 C 0.42465 -1.0421 0.41996 -1.04903 0.42465 -1.05921 C 0.42465 -1.06592 0.42812 -1.07031 0.43055 -1.07725 C 0.43628 -1.09436 0.44132 -1.10431 0.45069 -1.12096 C 0.45573 -1.12975 0.46111 -1.14108 0.46823 -1.14871 C 0.47152 -1.15334 0.47621 -1.15796 0.4783 -1.16259 L 0.54027 -1.2433 " pathEditMode="relative" rAng="-1595705" ptsTypes="ffffffffffffffffffffffffffffffffffffffffffffffffffffffffffffffffffffffffffAA"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5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" name="Oval 1"/>
          <p:cNvSpPr/>
          <p:nvPr/>
        </p:nvSpPr>
        <p:spPr>
          <a:xfrm>
            <a:off x="1970881" y="5668963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1828800" y="5070475"/>
            <a:ext cx="409178" cy="5984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Oval 18"/>
          <p:cNvSpPr/>
          <p:nvPr/>
        </p:nvSpPr>
        <p:spPr>
          <a:xfrm>
            <a:off x="936228" y="565943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7"/>
          </p:cNvCxnSpPr>
          <p:nvPr/>
        </p:nvCxnSpPr>
        <p:spPr>
          <a:xfrm flipV="1">
            <a:off x="1392191" y="5070475"/>
            <a:ext cx="550909" cy="651501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Results in ordered sequence of { 2  7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Oval 18"/>
          <p:cNvSpPr/>
          <p:nvPr/>
        </p:nvSpPr>
        <p:spPr>
          <a:xfrm>
            <a:off x="1470422" y="4619133"/>
            <a:ext cx="815578" cy="47039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‘right’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3090863" y="4194914"/>
            <a:ext cx="523874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H="1">
            <a:off x="2926556" y="5155802"/>
            <a:ext cx="331787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4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/>
              <a:t>Call </a:t>
            </a:r>
            <a:r>
              <a:rPr lang="en-US" altLang="zh-TW" sz="2400" dirty="0" err="1"/>
              <a:t>MergeSort</a:t>
            </a:r>
            <a:r>
              <a:rPr lang="en-US" altLang="zh-TW" sz="2400" dirty="0"/>
              <a:t> on </a:t>
            </a:r>
            <a:r>
              <a:rPr lang="en-US" altLang="zh-TW" sz="2400" dirty="0" smtClean="0"/>
              <a:t>right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4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3861264" y="5155802"/>
            <a:ext cx="429283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9 }   and {  4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2895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38862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61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11430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3276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1420222" y="464343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7"/>
          </p:cNvCxnSpPr>
          <p:nvPr/>
        </p:nvCxnSpPr>
        <p:spPr>
          <a:xfrm flipV="1">
            <a:off x="1876185" y="4044950"/>
            <a:ext cx="862253" cy="66102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Merge Sort (the Picture)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362200" y="2895600"/>
            <a:ext cx="4486275" cy="2011363"/>
            <a:chOff x="1608" y="1824"/>
            <a:chExt cx="3426" cy="1536"/>
          </a:xfrm>
        </p:grpSpPr>
        <p:sp>
          <p:nvSpPr>
            <p:cNvPr id="184324" name="AutoShape 4"/>
            <p:cNvSpPr>
              <a:spLocks noChangeArrowheads="1"/>
            </p:cNvSpPr>
            <p:nvPr/>
          </p:nvSpPr>
          <p:spPr bwMode="auto">
            <a:xfrm>
              <a:off x="2160" y="1824"/>
              <a:ext cx="230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7  2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9  4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2  4  7  9</a:t>
              </a:r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>
              <a:off x="168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2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2  7</a:t>
              </a:r>
            </a:p>
          </p:txBody>
        </p:sp>
        <p:sp>
          <p:nvSpPr>
            <p:cNvPr id="184326" name="AutoShape 6"/>
            <p:cNvSpPr>
              <a:spLocks noChangeArrowheads="1"/>
            </p:cNvSpPr>
            <p:nvPr/>
          </p:nvSpPr>
          <p:spPr bwMode="auto">
            <a:xfrm>
              <a:off x="360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4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4  9</a:t>
              </a:r>
            </a:p>
          </p:txBody>
        </p:sp>
        <p:sp>
          <p:nvSpPr>
            <p:cNvPr id="184327" name="AutoShape 7"/>
            <p:cNvSpPr>
              <a:spLocks noChangeArrowheads="1"/>
            </p:cNvSpPr>
            <p:nvPr/>
          </p:nvSpPr>
          <p:spPr bwMode="auto">
            <a:xfrm>
              <a:off x="1608" y="2976"/>
              <a:ext cx="649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7</a:t>
              </a:r>
            </a:p>
          </p:txBody>
        </p:sp>
        <p:sp>
          <p:nvSpPr>
            <p:cNvPr id="184328" name="AutoShape 8"/>
            <p:cNvSpPr>
              <a:spLocks noChangeArrowheads="1"/>
            </p:cNvSpPr>
            <p:nvPr/>
          </p:nvSpPr>
          <p:spPr bwMode="auto">
            <a:xfrm>
              <a:off x="2495" y="2976"/>
              <a:ext cx="623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2</a:t>
              </a:r>
            </a:p>
          </p:txBody>
        </p:sp>
        <p:sp>
          <p:nvSpPr>
            <p:cNvPr id="184329" name="AutoShape 9"/>
            <p:cNvSpPr>
              <a:spLocks noChangeArrowheads="1"/>
            </p:cNvSpPr>
            <p:nvPr/>
          </p:nvSpPr>
          <p:spPr bwMode="auto">
            <a:xfrm>
              <a:off x="3522" y="2976"/>
              <a:ext cx="635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9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4416" y="2976"/>
              <a:ext cx="61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4</a:t>
              </a:r>
            </a:p>
          </p:txBody>
        </p:sp>
        <p:cxnSp>
          <p:nvCxnSpPr>
            <p:cNvPr id="30731" name="AutoShape 11"/>
            <p:cNvCxnSpPr>
              <a:cxnSpLocks noChangeShapeType="1"/>
              <a:stCxn id="184325" idx="0"/>
              <a:endCxn id="184324" idx="2"/>
            </p:cNvCxnSpPr>
            <p:nvPr/>
          </p:nvCxnSpPr>
          <p:spPr bwMode="auto">
            <a:xfrm flipV="1">
              <a:off x="235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AutoShape 12"/>
            <p:cNvCxnSpPr>
              <a:cxnSpLocks noChangeShapeType="1"/>
              <a:stCxn id="184326" idx="0"/>
              <a:endCxn id="184324" idx="2"/>
            </p:cNvCxnSpPr>
            <p:nvPr/>
          </p:nvCxnSpPr>
          <p:spPr bwMode="auto">
            <a:xfrm flipH="1" flipV="1">
              <a:off x="331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3" name="AutoShape 13"/>
            <p:cNvCxnSpPr>
              <a:cxnSpLocks noChangeShapeType="1"/>
              <a:stCxn id="184327" idx="0"/>
              <a:endCxn id="184325" idx="2"/>
            </p:cNvCxnSpPr>
            <p:nvPr/>
          </p:nvCxnSpPr>
          <p:spPr bwMode="auto">
            <a:xfrm flipV="1">
              <a:off x="1932" y="2790"/>
              <a:ext cx="42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4"/>
            <p:cNvCxnSpPr>
              <a:cxnSpLocks noChangeShapeType="1"/>
              <a:stCxn id="184329" idx="0"/>
              <a:endCxn id="184326" idx="2"/>
            </p:cNvCxnSpPr>
            <p:nvPr/>
          </p:nvCxnSpPr>
          <p:spPr bwMode="auto">
            <a:xfrm flipV="1">
              <a:off x="3840" y="2790"/>
              <a:ext cx="432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5"/>
            <p:cNvCxnSpPr>
              <a:cxnSpLocks noChangeShapeType="1"/>
              <a:stCxn id="184325" idx="2"/>
              <a:endCxn id="184328" idx="0"/>
            </p:cNvCxnSpPr>
            <p:nvPr/>
          </p:nvCxnSpPr>
          <p:spPr bwMode="auto">
            <a:xfrm>
              <a:off x="2352" y="2790"/>
              <a:ext cx="456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6"/>
            <p:cNvCxnSpPr>
              <a:cxnSpLocks noChangeShapeType="1"/>
              <a:stCxn id="184326" idx="2"/>
              <a:endCxn id="184330" idx="0"/>
            </p:cNvCxnSpPr>
            <p:nvPr/>
          </p:nvCxnSpPr>
          <p:spPr bwMode="auto">
            <a:xfrm>
              <a:off x="4272" y="2790"/>
              <a:ext cx="453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2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3629281" y="4662488"/>
            <a:ext cx="447419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3257809" y="4044950"/>
            <a:ext cx="595182" cy="61753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1751806" y="462438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6"/>
          </p:cNvCxnSpPr>
          <p:nvPr/>
        </p:nvCxnSpPr>
        <p:spPr>
          <a:xfrm flipV="1">
            <a:off x="2286000" y="4054475"/>
            <a:ext cx="1046162" cy="78343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4075906" y="4643438"/>
            <a:ext cx="3436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3571875" y="4044950"/>
            <a:ext cx="675878" cy="5984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Result is{ 2  4  7  9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25050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side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5824537" y="3024419"/>
            <a:ext cx="1219200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children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  <a:stCxn id="23" idx="0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78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Line 34"/>
          <p:cNvSpPr>
            <a:spLocks noChangeShapeType="1"/>
          </p:cNvSpPr>
          <p:nvPr/>
        </p:nvSpPr>
        <p:spPr bwMode="auto">
          <a:xfrm flipH="1">
            <a:off x="5654073" y="4210679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 nodes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  <a:stCxn id="32" idx="0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  <a:endCxn id="33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5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  <a:endCxn id="33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254023" y="5217317"/>
            <a:ext cx="266700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850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265315" y="5153421"/>
            <a:ext cx="284709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4796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Merge Sort Algorithm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5162550" y="5213816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6153150" y="5213816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7510463" y="4191794"/>
            <a:ext cx="481012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children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  <a:stCxn id="33" idx="0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  <a:endCxn id="3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7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  <a:endCxn id="3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7377906" y="5153421"/>
            <a:ext cx="266700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81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8339138" y="5162864"/>
            <a:ext cx="271462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82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6 } and  { 1 }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>
            <a:off x="7314406" y="518398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8305006" y="518398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</p:spTree>
    <p:extLst>
      <p:ext uri="{BB962C8B-B14F-4D97-AF65-F5344CB8AC3E}">
        <p14:creationId xmlns:p14="http://schemas.microsoft.com/office/powerpoint/2010/main" val="1026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3  8 } and  { 1 6 }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5562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>
            <a:off x="76962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2  4  7  9 } and  { 1  3  6  8 }</a:t>
            </a:r>
          </a:p>
        </p:txBody>
      </p:sp>
      <p:cxnSp>
        <p:nvCxnSpPr>
          <p:cNvPr id="53" name="AutoShape 34"/>
          <p:cNvCxnSpPr>
            <a:cxnSpLocks noChangeShapeType="1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3  8  6  1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                  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050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246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2  4  7  9 } and  { 1  3  6  8 }</a:t>
            </a:r>
          </a:p>
        </p:txBody>
      </p:sp>
      <p:cxnSp>
        <p:nvCxnSpPr>
          <p:cNvPr id="53" name="AutoShape 34"/>
          <p:cNvCxnSpPr>
            <a:cxnSpLocks noChangeShapeType="1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3  8  6  1 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1  2  3  4  6  7  8  9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65958" y="2463006"/>
            <a:ext cx="2496842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: Another Tree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may also see </a:t>
            </a:r>
            <a:r>
              <a:rPr lang="en-US" dirty="0" err="1" smtClean="0"/>
              <a:t>MergeSort</a:t>
            </a:r>
            <a:r>
              <a:rPr lang="en-US" dirty="0" smtClean="0"/>
              <a:t> Trees that </a:t>
            </a:r>
          </a:p>
          <a:p>
            <a:pPr lvl="1"/>
            <a:r>
              <a:rPr lang="en-US" dirty="0" smtClean="0"/>
              <a:t>instead of reversing direction back up the tree</a:t>
            </a:r>
          </a:p>
          <a:p>
            <a:pPr lvl="1"/>
            <a:r>
              <a:rPr lang="en-US" dirty="0" smtClean="0"/>
              <a:t>continue down merging the branches as they 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506696" cy="42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1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Start at the top node --- or rather the ROOT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computer science trees grow upside down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Example Walk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In Class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</a:t>
            </a:r>
            <a:r>
              <a:rPr lang="en-US" dirty="0" err="1" smtClean="0"/>
              <a:t>MergeSort</a:t>
            </a:r>
            <a:r>
              <a:rPr lang="en-US" dirty="0" smtClean="0"/>
              <a:t> tree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8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First Step: Divide into two parts. Stay with Left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620848" y="2189271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23959E-6 L -0.23958 0.1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Second Step: Divide again. Stay with left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252526" y="3222734"/>
            <a:ext cx="585669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0204E-6 L -0.05122 0.1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Third Step: Divide again. Stay with Left half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742949" y="424938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7428E-6 L -0.01389 0.14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Fourth Step: Go with Right half now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081502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7428E-6 L 0.04913 0.14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/>
              <a:t>Fifth Step: Merge { C } and { R }</a:t>
            </a:r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543476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076875" y="5264259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1077318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2069365" y="527614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6161E-6 L 0.05782 -0.15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76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60777E-6 L -0.00973 -0.154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7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Keep Going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543476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076875" y="5264259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1033" y="990600"/>
            <a:ext cx="13804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Pause Here</a:t>
            </a:r>
          </a:p>
          <a:p>
            <a:r>
              <a:rPr lang="en-US" dirty="0" smtClean="0"/>
              <a:t>For Students</a:t>
            </a:r>
          </a:p>
          <a:p>
            <a:r>
              <a:rPr lang="en-US" dirty="0" smtClean="0"/>
              <a:t>To Complete</a:t>
            </a:r>
            <a:endParaRPr lang="en-US" dirty="0"/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1571788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1855402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</a:t>
            </a:r>
            <a:r>
              <a:rPr lang="en-US" dirty="0" err="1" smtClean="0"/>
              <a:t>MergeSort</a:t>
            </a:r>
            <a:r>
              <a:rPr lang="en-US" dirty="0" smtClean="0"/>
              <a:t> tree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 B  H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5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</p:spTree>
    <p:extLst>
      <p:ext uri="{BB962C8B-B14F-4D97-AF65-F5344CB8AC3E}">
        <p14:creationId xmlns:p14="http://schemas.microsoft.com/office/powerpoint/2010/main" val="3591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the numbers into 2 sets (left half and right half)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2362200"/>
            <a:ext cx="11430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800600" y="2386806"/>
            <a:ext cx="11430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5386" y="3639206"/>
            <a:ext cx="5068614" cy="276159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Divide Step is </a:t>
            </a:r>
            <a:r>
              <a:rPr lang="en-US" sz="2400" b="1" i="1" u="sng" dirty="0" smtClean="0"/>
              <a:t>O(1)</a:t>
            </a:r>
            <a:r>
              <a:rPr lang="en-US" sz="2400" i="1" dirty="0" smtClean="0"/>
              <a:t> </a:t>
            </a:r>
            <a:endParaRPr lang="en-US" i="1" dirty="0" smtClean="0"/>
          </a:p>
          <a:p>
            <a:r>
              <a:rPr lang="en-US" dirty="0" smtClean="0"/>
              <a:t>if using arrays and NOT making temporary copies</a:t>
            </a:r>
          </a:p>
          <a:p>
            <a:r>
              <a:rPr lang="en-US" dirty="0" err="1" smtClean="0"/>
              <a:t>middleIndex</a:t>
            </a:r>
            <a:r>
              <a:rPr lang="en-US" dirty="0" smtClean="0"/>
              <a:t> = </a:t>
            </a:r>
            <a:r>
              <a:rPr lang="en-US" dirty="0" err="1" smtClean="0"/>
              <a:t>minIndex</a:t>
            </a:r>
            <a:r>
              <a:rPr lang="en-US" dirty="0" smtClean="0"/>
              <a:t> + (</a:t>
            </a:r>
            <a:r>
              <a:rPr lang="en-US" dirty="0" err="1" smtClean="0"/>
              <a:t>maxIndex</a:t>
            </a:r>
            <a:r>
              <a:rPr lang="en-US" dirty="0" smtClean="0"/>
              <a:t> - </a:t>
            </a:r>
            <a:r>
              <a:rPr lang="en-US" dirty="0" err="1" smtClean="0"/>
              <a:t>minIndex</a:t>
            </a:r>
            <a:r>
              <a:rPr lang="en-US" dirty="0" smtClean="0"/>
              <a:t>)/2</a:t>
            </a:r>
          </a:p>
          <a:p>
            <a:endParaRPr lang="en-US" dirty="0"/>
          </a:p>
          <a:p>
            <a:r>
              <a:rPr lang="en-US" u="sng" dirty="0" smtClean="0"/>
              <a:t>Aside:</a:t>
            </a:r>
          </a:p>
          <a:p>
            <a:r>
              <a:rPr lang="en-US" i="1" dirty="0" smtClean="0"/>
              <a:t>If using a list or making temporary copies</a:t>
            </a:r>
          </a:p>
          <a:p>
            <a:r>
              <a:rPr lang="en-US" i="1" dirty="0" smtClean="0"/>
              <a:t>using brute force approach  results in O(</a:t>
            </a:r>
            <a:r>
              <a:rPr lang="en-US" b="1" i="1" dirty="0" smtClean="0"/>
              <a:t>n</a:t>
            </a:r>
            <a:r>
              <a:rPr lang="en-US" i="1" dirty="0" smtClean="0"/>
              <a:t>)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Because we have to copy or walk through </a:t>
            </a:r>
            <a:r>
              <a:rPr lang="en-US" b="1" i="1" dirty="0" smtClean="0"/>
              <a:t>n</a:t>
            </a:r>
            <a:r>
              <a:rPr lang="en-US" i="1" dirty="0" smtClean="0"/>
              <a:t> elements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986" y="4191000"/>
            <a:ext cx="3962400" cy="1977837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57176"/>
            <a:ext cx="4535214" cy="215199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Recursive Step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Assume initially there are N elements.</a:t>
            </a:r>
          </a:p>
          <a:p>
            <a:r>
              <a:rPr lang="en-US" dirty="0" smtClean="0"/>
              <a:t>Then denote the time for </a:t>
            </a:r>
            <a:r>
              <a:rPr lang="en-US" dirty="0" err="1"/>
              <a:t>m</a:t>
            </a:r>
            <a:r>
              <a:rPr lang="en-US" dirty="0" err="1" smtClean="0"/>
              <a:t>ergeSort</a:t>
            </a:r>
            <a:r>
              <a:rPr lang="en-US" dirty="0" smtClean="0"/>
              <a:t> to be T(N)</a:t>
            </a:r>
          </a:p>
          <a:p>
            <a:endParaRPr lang="en-US" dirty="0"/>
          </a:p>
          <a:p>
            <a:r>
              <a:rPr lang="en-US" dirty="0" smtClean="0"/>
              <a:t>Because we recursively call </a:t>
            </a:r>
            <a:r>
              <a:rPr lang="en-US" dirty="0" err="1" smtClean="0"/>
              <a:t>mergeSort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T(N) will have to be &gt;= T(N/2) + T(N/2)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986" y="4827710"/>
            <a:ext cx="3962400" cy="1341127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029200" y="3657600"/>
            <a:ext cx="2590800" cy="533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209800"/>
            <a:ext cx="4535214" cy="1981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b="1" u="sng" dirty="0" smtClean="0"/>
              <a:t>Conquer Step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For this we need to understand </a:t>
            </a:r>
          </a:p>
          <a:p>
            <a:r>
              <a:rPr lang="en-US" dirty="0" smtClean="0"/>
              <a:t>the support function merge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60731" y="4055835"/>
            <a:ext cx="2590800" cy="533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Merge Part (conquer)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35972" y="1392751"/>
            <a:ext cx="5108028" cy="5167592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72000" y="1905000"/>
            <a:ext cx="3200400" cy="58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253" y="5532437"/>
            <a:ext cx="933269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 err="1" smtClean="0"/>
              <a:t>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89778" y="5532437"/>
            <a:ext cx="912429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/>
              <a:t>B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61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4800" y="2743200"/>
            <a:ext cx="2743200" cy="58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6621" y="3370811"/>
            <a:ext cx="873957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 smtClean="0"/>
              <a:t>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62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65799" y="4168207"/>
            <a:ext cx="1090614" cy="1364230"/>
            <a:chOff x="2265799" y="4168207"/>
            <a:chExt cx="1090614" cy="1364230"/>
          </a:xfrm>
        </p:grpSpPr>
        <p:sp>
          <p:nvSpPr>
            <p:cNvPr id="3" name="Oval 2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 flipH="1" flipV="1">
              <a:off x="2265799" y="4168207"/>
              <a:ext cx="791068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4001" y="4168207"/>
            <a:ext cx="2151999" cy="1364230"/>
            <a:chOff x="2757320" y="4168207"/>
            <a:chExt cx="2151999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1852452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3505200"/>
            <a:ext cx="3505200" cy="57621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child nodes</a:t>
            </a: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1223963" y="3617913"/>
            <a:ext cx="6981825" cy="427037"/>
            <a:chOff x="771" y="2764"/>
            <a:chExt cx="4398" cy="269"/>
          </a:xfrm>
        </p:grpSpPr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771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7  2  9  </a:t>
              </a:r>
              <a:r>
                <a:rPr lang="en-US" altLang="zh-TW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  <a:endPara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3555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3  8  6  </a:t>
              </a:r>
              <a:r>
                <a:rPr lang="en-US" altLang="zh-TW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  <a:endPara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7" name="AutoShape 34"/>
          <p:cNvCxnSpPr>
            <a:cxnSpLocks noChangeShapeType="1"/>
            <a:stCxn id="24" idx="0"/>
            <a:endCxn id="46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35"/>
          <p:cNvCxnSpPr>
            <a:cxnSpLocks noChangeShapeType="1"/>
            <a:stCxn id="25" idx="0"/>
            <a:endCxn id="46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70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4168207"/>
            <a:ext cx="841813" cy="1364230"/>
            <a:chOff x="2514600" y="4168207"/>
            <a:chExt cx="841813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514600" y="4168207"/>
              <a:ext cx="542267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4474" y="4168207"/>
            <a:ext cx="2300126" cy="1364230"/>
            <a:chOff x="2757320" y="4168207"/>
            <a:chExt cx="2300126" cy="1364230"/>
          </a:xfrm>
        </p:grpSpPr>
        <p:sp>
          <p:nvSpPr>
            <p:cNvPr id="18" name="Oval 17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3056867" y="4168207"/>
              <a:ext cx="2000579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3525795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6391" y="4168207"/>
            <a:ext cx="2264409" cy="1364230"/>
            <a:chOff x="2757320" y="4168207"/>
            <a:chExt cx="2264409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1964862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953000" y="3525795"/>
            <a:ext cx="3151933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1987" y="4160324"/>
            <a:ext cx="599093" cy="1364230"/>
            <a:chOff x="2757320" y="4168207"/>
            <a:chExt cx="599093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757320" y="4168207"/>
              <a:ext cx="299547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4168207"/>
            <a:ext cx="851092" cy="1364230"/>
            <a:chOff x="2505321" y="4168207"/>
            <a:chExt cx="851092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505321" y="4168207"/>
              <a:ext cx="551546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029200" y="4151344"/>
            <a:ext cx="32004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1  2  3  4  5  6  8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2870" y="4168207"/>
            <a:ext cx="2368930" cy="1364230"/>
            <a:chOff x="2757320" y="4168207"/>
            <a:chExt cx="2368930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2069383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599733" y="4693546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1  2  3  4  5  6  8  9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19600" y="5943600"/>
            <a:ext cx="2133600" cy="4032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582390"/>
            <a:ext cx="4272323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That concludes the example run </a:t>
            </a:r>
          </a:p>
          <a:p>
            <a:r>
              <a:rPr lang="en-US" dirty="0" smtClean="0"/>
              <a:t>of a merge</a:t>
            </a:r>
          </a:p>
          <a:p>
            <a:endParaRPr lang="en-US" dirty="0"/>
          </a:p>
          <a:p>
            <a:r>
              <a:rPr lang="en-US" sz="2400" b="1" dirty="0" smtClean="0"/>
              <a:t>But what is the run time of the </a:t>
            </a:r>
          </a:p>
          <a:p>
            <a:r>
              <a:rPr lang="en-US" sz="2400" b="1" dirty="0" smtClean="0"/>
              <a:t>algorithm (to the right)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46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91050" y="3186145"/>
            <a:ext cx="3513883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</p:txBody>
      </p:sp>
    </p:spTree>
    <p:extLst>
      <p:ext uri="{BB962C8B-B14F-4D97-AF65-F5344CB8AC3E}">
        <p14:creationId xmlns:p14="http://schemas.microsoft.com/office/powerpoint/2010/main" val="8677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91050" y="3436856"/>
            <a:ext cx="3513883" cy="124187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72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Call </a:t>
            </a:r>
            <a:r>
              <a:rPr lang="en-US" altLang="zh-TW" dirty="0" err="1" smtClean="0"/>
              <a:t>MergeSort</a:t>
            </a:r>
            <a:r>
              <a:rPr lang="en-US" altLang="zh-TW" dirty="0" smtClean="0"/>
              <a:t> on ‘left’ child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Results in partitioning it into 2 sets (left and right)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>
            <a:off x="2438400" y="3200400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1051" y="4648200"/>
            <a:ext cx="2419350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678" y="4921469"/>
            <a:ext cx="3178721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1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657" y="5257799"/>
            <a:ext cx="2419350" cy="349469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91050" y="5558123"/>
            <a:ext cx="3178721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3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2809" y="5971389"/>
            <a:ext cx="1400175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36044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+ 1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</p:spTree>
    <p:extLst>
      <p:ext uri="{BB962C8B-B14F-4D97-AF65-F5344CB8AC3E}">
        <p14:creationId xmlns:p14="http://schemas.microsoft.com/office/powerpoint/2010/main" val="8452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021 -0.1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5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97155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67640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97155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67640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Conclusion O(n)</a:t>
            </a:r>
            <a:br>
              <a:rPr lang="en-US" altLang="zh-TW" dirty="0" smtClean="0"/>
            </a:br>
            <a:r>
              <a:rPr lang="en-US" altLang="zh-TW" dirty="0" smtClean="0"/>
              <a:t>Support Function Merge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20108540">
            <a:off x="111953" y="238636"/>
            <a:ext cx="80156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Repeat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()/2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999" y="4827710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n 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724400"/>
            <a:ext cx="4343400" cy="1143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1042" y="4596877"/>
            <a:ext cx="29065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 previous slides, </a:t>
            </a:r>
          </a:p>
          <a:p>
            <a:r>
              <a:rPr lang="en-US" sz="2400" dirty="0" smtClean="0"/>
              <a:t>we just calculated this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267200" y="4256210"/>
            <a:ext cx="4191000" cy="30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Call </a:t>
            </a:r>
            <a:r>
              <a:rPr lang="en-US" altLang="zh-TW" dirty="0" err="1" smtClean="0"/>
              <a:t>MergeSort</a:t>
            </a:r>
            <a:r>
              <a:rPr lang="en-US" altLang="zh-TW" dirty="0" smtClean="0"/>
              <a:t> on ‘left’ child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Results in partitioning it into 2 sets (left and right)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909691" y="3412331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597197" y="3412331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()/2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999" y="4827710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n 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191000"/>
            <a:ext cx="4343400" cy="63671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4191000"/>
            <a:ext cx="34547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Still must work out </a:t>
            </a:r>
          </a:p>
          <a:p>
            <a:r>
              <a:rPr lang="en-US" sz="2800" dirty="0" smtClean="0"/>
              <a:t>this recursive call stuff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267200" y="3657600"/>
            <a:ext cx="41910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we have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definition </a:t>
            </a:r>
          </a:p>
          <a:p>
            <a:pPr lvl="1"/>
            <a:r>
              <a:rPr lang="en-US" sz="2000" dirty="0" smtClean="0"/>
              <a:t>T(N) = # of comparisons to </a:t>
            </a:r>
            <a:r>
              <a:rPr lang="en-US" sz="2000" dirty="0" err="1" smtClean="0"/>
              <a:t>mergesort</a:t>
            </a:r>
            <a:r>
              <a:rPr lang="en-US" sz="2000" dirty="0" smtClean="0"/>
              <a:t> an input size of N</a:t>
            </a:r>
          </a:p>
          <a:p>
            <a:r>
              <a:rPr lang="en-US" sz="2400" dirty="0" smtClean="0"/>
              <a:t>So</a:t>
            </a:r>
            <a:endParaRPr lang="en-US" sz="2400" dirty="0"/>
          </a:p>
          <a:p>
            <a:pPr lvl="1"/>
            <a:r>
              <a:rPr lang="en-US" sz="2000" dirty="0" smtClean="0"/>
              <a:t>T(N) = partition time + time left half + time right half + time to merge</a:t>
            </a:r>
            <a:br>
              <a:rPr lang="en-US" sz="2000" dirty="0" smtClean="0"/>
            </a:br>
            <a:r>
              <a:rPr lang="en-US" sz="2000" dirty="0" smtClean="0"/>
              <a:t>         =     constant     +    T( N/2 )      +        T( N/2 )    +       N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 err="1" smtClean="0"/>
              <a:t>Mergesort</a:t>
            </a:r>
            <a:r>
              <a:rPr lang="en-US" sz="2400" dirty="0" smtClean="0"/>
              <a:t> recurrence: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T(N)  =   2*T( N/2 ) + N</a:t>
            </a:r>
          </a:p>
          <a:p>
            <a:pPr lvl="1"/>
            <a:r>
              <a:rPr lang="en-US" sz="2000" dirty="0" smtClean="0"/>
              <a:t>for N &gt; 1, and T(1) = 0   </a:t>
            </a:r>
            <a:r>
              <a:rPr lang="en-US" sz="1400" i="1" dirty="0" smtClean="0">
                <a:sym typeface="Wingdings" panose="05000000000000000000" pitchFamily="2" charset="2"/>
              </a:rPr>
              <a:t> takes zero time to sort 1 thing</a:t>
            </a:r>
            <a:endParaRPr lang="en-US" sz="2000" i="1" dirty="0" smtClean="0"/>
          </a:p>
          <a:p>
            <a:pPr lvl="1"/>
            <a:r>
              <a:rPr lang="en-US" sz="2000" dirty="0" smtClean="0"/>
              <a:t>also let’s assume N is a power of 2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Claim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T(N) = N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</a:t>
            </a:r>
          </a:p>
          <a:p>
            <a:pPr lvl="1"/>
            <a:r>
              <a:rPr lang="en-US" sz="2000" b="1" dirty="0" smtClean="0"/>
              <a:t>Can we “prove” it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339972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318266"/>
            <a:ext cx="60465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Divide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318266"/>
            <a:ext cx="26670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Recur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2318266"/>
            <a:ext cx="9906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Conquer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2617288"/>
            <a:ext cx="14478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57600" y="2595264"/>
            <a:ext cx="31242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2617289"/>
            <a:ext cx="14478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Tree Proof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48175" name="AutoShape 5"/>
            <p:cNvCxnSpPr>
              <a:cxnSpLocks noChangeShapeType="1"/>
              <a:stCxn id="48202" idx="0"/>
              <a:endCxn id="48181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6" name="AutoShape 6"/>
            <p:cNvCxnSpPr>
              <a:cxnSpLocks noChangeShapeType="1"/>
              <a:stCxn id="48203" idx="0"/>
              <a:endCxn id="48181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7" name="AutoShape 7"/>
            <p:cNvCxnSpPr>
              <a:cxnSpLocks noChangeShapeType="1"/>
              <a:stCxn id="48194" idx="0"/>
              <a:endCxn id="48202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AutoShape 8"/>
            <p:cNvCxnSpPr>
              <a:cxnSpLocks noChangeShapeType="1"/>
              <a:stCxn id="48196" idx="0"/>
              <a:endCxn id="48203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9" name="AutoShape 9"/>
            <p:cNvCxnSpPr>
              <a:cxnSpLocks noChangeShapeType="1"/>
              <a:stCxn id="48202" idx="2"/>
              <a:endCxn id="48195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0" name="AutoShape 10"/>
            <p:cNvCxnSpPr>
              <a:cxnSpLocks noChangeShapeType="1"/>
              <a:stCxn id="48203" idx="2"/>
              <a:endCxn id="48197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1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48182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48183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48202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3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4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5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184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48194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5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6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7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8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9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0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1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8185" name="AutoShape 27"/>
            <p:cNvCxnSpPr>
              <a:cxnSpLocks noChangeShapeType="1"/>
              <a:stCxn id="48204" idx="0"/>
              <a:endCxn id="48182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6" name="AutoShape 28"/>
            <p:cNvCxnSpPr>
              <a:cxnSpLocks noChangeShapeType="1"/>
              <a:stCxn id="48205" idx="0"/>
              <a:endCxn id="48182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7" name="AutoShape 29"/>
            <p:cNvCxnSpPr>
              <a:cxnSpLocks noChangeShapeType="1"/>
              <a:stCxn id="48198" idx="0"/>
              <a:endCxn id="48204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8" name="AutoShape 30"/>
            <p:cNvCxnSpPr>
              <a:cxnSpLocks noChangeShapeType="1"/>
              <a:stCxn id="48200" idx="0"/>
              <a:endCxn id="48205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9" name="AutoShape 31"/>
            <p:cNvCxnSpPr>
              <a:cxnSpLocks noChangeShapeType="1"/>
              <a:stCxn id="48204" idx="2"/>
              <a:endCxn id="48199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0" name="AutoShape 32"/>
            <p:cNvCxnSpPr>
              <a:cxnSpLocks noChangeShapeType="1"/>
              <a:stCxn id="48205" idx="2"/>
              <a:endCxn id="48201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91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48192" name="AutoShape 34"/>
            <p:cNvCxnSpPr>
              <a:cxnSpLocks noChangeShapeType="1"/>
              <a:stCxn id="48181" idx="0"/>
              <a:endCxn id="48191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3" name="AutoShape 35"/>
            <p:cNvCxnSpPr>
              <a:cxnSpLocks noChangeShapeType="1"/>
              <a:stCxn id="48182" idx="0"/>
              <a:endCxn id="48191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ounded Rectangle 1"/>
          <p:cNvSpPr/>
          <p:nvPr/>
        </p:nvSpPr>
        <p:spPr>
          <a:xfrm>
            <a:off x="507390" y="4648200"/>
            <a:ext cx="6731610" cy="19812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48175" name="AutoShape 5"/>
            <p:cNvCxnSpPr>
              <a:cxnSpLocks noChangeShapeType="1"/>
              <a:stCxn id="48202" idx="0"/>
              <a:endCxn id="48181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6" name="AutoShape 6"/>
            <p:cNvCxnSpPr>
              <a:cxnSpLocks noChangeShapeType="1"/>
              <a:stCxn id="48203" idx="0"/>
              <a:endCxn id="48181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7" name="AutoShape 7"/>
            <p:cNvCxnSpPr>
              <a:cxnSpLocks noChangeShapeType="1"/>
              <a:stCxn id="48194" idx="0"/>
              <a:endCxn id="48202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AutoShape 8"/>
            <p:cNvCxnSpPr>
              <a:cxnSpLocks noChangeShapeType="1"/>
              <a:stCxn id="48196" idx="0"/>
              <a:endCxn id="48203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9" name="AutoShape 9"/>
            <p:cNvCxnSpPr>
              <a:cxnSpLocks noChangeShapeType="1"/>
              <a:stCxn id="48202" idx="2"/>
              <a:endCxn id="48195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0" name="AutoShape 10"/>
            <p:cNvCxnSpPr>
              <a:cxnSpLocks noChangeShapeType="1"/>
              <a:stCxn id="48203" idx="2"/>
              <a:endCxn id="48197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1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48182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48183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48202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3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4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5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184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48194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5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6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7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8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9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0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1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8185" name="AutoShape 27"/>
            <p:cNvCxnSpPr>
              <a:cxnSpLocks noChangeShapeType="1"/>
              <a:stCxn id="48204" idx="0"/>
              <a:endCxn id="48182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6" name="AutoShape 28"/>
            <p:cNvCxnSpPr>
              <a:cxnSpLocks noChangeShapeType="1"/>
              <a:stCxn id="48205" idx="0"/>
              <a:endCxn id="48182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7" name="AutoShape 29"/>
            <p:cNvCxnSpPr>
              <a:cxnSpLocks noChangeShapeType="1"/>
              <a:stCxn id="48198" idx="0"/>
              <a:endCxn id="48204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8" name="AutoShape 30"/>
            <p:cNvCxnSpPr>
              <a:cxnSpLocks noChangeShapeType="1"/>
              <a:stCxn id="48200" idx="0"/>
              <a:endCxn id="48205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9" name="AutoShape 31"/>
            <p:cNvCxnSpPr>
              <a:cxnSpLocks noChangeShapeType="1"/>
              <a:stCxn id="48204" idx="2"/>
              <a:endCxn id="48199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0" name="AutoShape 32"/>
            <p:cNvCxnSpPr>
              <a:cxnSpLocks noChangeShapeType="1"/>
              <a:stCxn id="48205" idx="2"/>
              <a:endCxn id="48201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91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48192" name="AutoShape 34"/>
            <p:cNvCxnSpPr>
              <a:cxnSpLocks noChangeShapeType="1"/>
              <a:stCxn id="48181" idx="0"/>
              <a:endCxn id="48191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3" name="AutoShape 35"/>
            <p:cNvCxnSpPr>
              <a:cxnSpLocks noChangeShapeType="1"/>
              <a:stCxn id="48182" idx="0"/>
              <a:endCxn id="48191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ounded Rectangle 1"/>
          <p:cNvSpPr/>
          <p:nvPr/>
        </p:nvSpPr>
        <p:spPr>
          <a:xfrm>
            <a:off x="507390" y="5410200"/>
            <a:ext cx="6731610" cy="12192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44" name="Rounded Rectangle 43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89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5638800" y="3751588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9496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329537" y="3918790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7281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412830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055822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584327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139487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675291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5638800" y="3758275"/>
            <a:ext cx="11624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/2)*2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endParaRPr lang="en-US" altLang="zh-TW" sz="1800" dirty="0" smtClean="0"/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9496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329537" y="3918790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7281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412830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055822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584327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139487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675291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2" name="Oval 1"/>
          <p:cNvSpPr/>
          <p:nvPr/>
        </p:nvSpPr>
        <p:spPr>
          <a:xfrm>
            <a:off x="86036" y="1590462"/>
            <a:ext cx="828004" cy="674580"/>
          </a:xfrm>
          <a:prstGeom prst="ellipse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2199" y="4295199"/>
                <a:ext cx="1915909" cy="15529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n</a:t>
                </a:r>
                <a:r>
                  <a:rPr lang="en-US" dirty="0" smtClean="0"/>
                  <a:t> things </a:t>
                </a:r>
                <a:r>
                  <a:rPr lang="en-US" dirty="0" err="1" smtClean="0"/>
                  <a:t>lg</a:t>
                </a:r>
                <a:r>
                  <a:rPr lang="en-US" dirty="0" smtClean="0"/>
                  <a:t>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times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gives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 smtClean="0"/>
                  <a:t> 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lg</a:t>
                </a:r>
                <a:r>
                  <a:rPr lang="en-US" dirty="0" smtClean="0"/>
                  <a:t> </a:t>
                </a:r>
                <a:r>
                  <a:rPr lang="en-US" b="1" i="1" dirty="0" smtClean="0"/>
                  <a:t>n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99" y="4295199"/>
                <a:ext cx="1915909" cy="1552989"/>
              </a:xfrm>
              <a:prstGeom prst="rect">
                <a:avLst/>
              </a:prstGeom>
              <a:blipFill rotWithShape="1">
                <a:blip r:embed="rId2"/>
                <a:stretch>
                  <a:fillRect l="-17089" t="-1563" r="-2215" b="-42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5638800" y="3751588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5638800" y="3758275"/>
            <a:ext cx="11624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/2)*2</a:t>
            </a:r>
            <a:endParaRPr lang="en-US" sz="2000" b="1" i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  <p:sp>
        <p:nvSpPr>
          <p:cNvPr id="70" name="Oval 69"/>
          <p:cNvSpPr/>
          <p:nvPr/>
        </p:nvSpPr>
        <p:spPr>
          <a:xfrm>
            <a:off x="7162800" y="1066800"/>
            <a:ext cx="980404" cy="3200400"/>
          </a:xfrm>
          <a:prstGeom prst="ellipse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Telescoping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29"/>
            <a:ext cx="84582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T(N)       =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+ N                       </a:t>
            </a:r>
            <a:r>
              <a:rPr lang="en-US" sz="2900" dirty="0" smtClean="0">
                <a:latin typeface="Comic Sans MS" panose="030F0702030302020204" pitchFamily="66" charset="0"/>
              </a:rPr>
              <a:t>Begin </a:t>
            </a:r>
            <a:r>
              <a:rPr lang="en-US" sz="2900" dirty="0">
                <a:latin typeface="Comic Sans MS" panose="030F0702030302020204" pitchFamily="66" charset="0"/>
              </a:rPr>
              <a:t>by dividing both sides by 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T(N</a:t>
            </a:r>
            <a:r>
              <a:rPr lang="en-US" dirty="0">
                <a:latin typeface="Comic Sans MS" panose="030F0702030302020204" pitchFamily="66" charset="0"/>
              </a:rPr>
              <a:t>) / N = 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/ N    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T(N/2) / (N/2)  + 1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by algebra (*2 same as divide by (1/2) )</a:t>
            </a:r>
            <a:endParaRPr lang="en-US" sz="29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     = T(N/4) / (N/4)  + 1  + 1      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sz="2900" dirty="0">
                <a:latin typeface="Comic Sans MS" panose="030F0702030302020204" pitchFamily="66" charset="0"/>
              </a:rPr>
              <a:t>telescope 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T(N/8) / (N/8)  + 1  + 1 + 1 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       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= T(N/N) / (N/N) + 1 + 1 + … + 1   </a:t>
            </a:r>
            <a:r>
              <a:rPr lang="en-US" sz="2900" dirty="0">
                <a:latin typeface="Comic Sans MS" panose="030F0702030302020204" pitchFamily="66" charset="0"/>
              </a:rPr>
              <a:t>stop telescoping </a:t>
            </a:r>
            <a:r>
              <a:rPr lang="en-US" sz="2900" dirty="0" smtClean="0">
                <a:latin typeface="Comic Sans MS" panose="030F0702030302020204" pitchFamily="66" charset="0"/>
              </a:rPr>
              <a:t>T(N/N) = T(1</a:t>
            </a:r>
            <a:r>
              <a:rPr lang="en-US" sz="2900" dirty="0">
                <a:latin typeface="Comic Sans MS" panose="030F0702030302020204" pitchFamily="66" charset="0"/>
              </a:rPr>
              <a:t>) = 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= </a:t>
            </a:r>
            <a:r>
              <a:rPr lang="en-US" dirty="0" err="1" smtClean="0">
                <a:latin typeface="Comic Sans MS" panose="030F0702030302020204" pitchFamily="66" charset="0"/>
              </a:rPr>
              <a:t>lg</a:t>
            </a:r>
            <a:r>
              <a:rPr lang="en-US" dirty="0" smtClean="0">
                <a:latin typeface="Comic Sans MS" panose="030F0702030302020204" pitchFamily="66" charset="0"/>
              </a:rPr>
              <a:t> N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that </a:t>
            </a:r>
            <a:r>
              <a:rPr lang="en-US" dirty="0">
                <a:latin typeface="Comic Sans MS" panose="030F0702030302020204" pitchFamily="66" charset="0"/>
              </a:rPr>
              <a:t>is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T(N) / N =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N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T(N) = N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599"/>
            <a:ext cx="38321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Given T(N) = 2T(N/2) + N</a:t>
            </a:r>
          </a:p>
          <a:p>
            <a:r>
              <a:rPr lang="pt-BR" dirty="0"/>
              <a:t>Prove T(N) = N lg N</a:t>
            </a:r>
          </a:p>
          <a:p>
            <a:r>
              <a:rPr lang="en-US" dirty="0" smtClean="0"/>
              <a:t>           for N&gt;1</a:t>
            </a:r>
            <a:r>
              <a:rPr lang="en-US" dirty="0"/>
              <a:t>, </a:t>
            </a:r>
            <a:r>
              <a:rPr lang="en-US" dirty="0" smtClean="0"/>
              <a:t>and also given T(1</a:t>
            </a:r>
            <a:r>
              <a:rPr lang="en-US" dirty="0"/>
              <a:t>)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96310">
            <a:off x="2747841" y="5898681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97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7860</Words>
  <Application>Microsoft Office PowerPoint</Application>
  <PresentationFormat>On-screen Show (4:3)</PresentationFormat>
  <Paragraphs>1897</Paragraphs>
  <Slides>105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More on Merge Sort</vt:lpstr>
      <vt:lpstr>Previously</vt:lpstr>
      <vt:lpstr>Merge Sort (the Picture)</vt:lpstr>
      <vt:lpstr>Merge Sort Algorithm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MergeSort: Another Tree Layout</vt:lpstr>
      <vt:lpstr>End Example Walk Through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  <vt:lpstr>Class Exercise</vt:lpstr>
      <vt:lpstr>Merge Sort</vt:lpstr>
      <vt:lpstr>Runtime of Merge Sort ?</vt:lpstr>
      <vt:lpstr>Runtime of Merge Sort ?</vt:lpstr>
      <vt:lpstr>Runtime of Merge Sort ?</vt:lpstr>
      <vt:lpstr>Runtime of Merge Sort ?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Conclusion O(n) Support Function Merge</vt:lpstr>
      <vt:lpstr>Merge Sort</vt:lpstr>
      <vt:lpstr>Merge Sort</vt:lpstr>
      <vt:lpstr>What we have so far</vt:lpstr>
      <vt:lpstr>The Tree Proof</vt:lpstr>
      <vt:lpstr>The Tree Proof</vt:lpstr>
      <vt:lpstr>The Tree Proof</vt:lpstr>
      <vt:lpstr>The Tree Proof</vt:lpstr>
      <vt:lpstr>The Tree Proof</vt:lpstr>
      <vt:lpstr>The Tree Proof</vt:lpstr>
      <vt:lpstr>The Tree Proof</vt:lpstr>
      <vt:lpstr>Telescoping Proof</vt:lpstr>
      <vt:lpstr>Telescoping Proof</vt:lpstr>
      <vt:lpstr>Summary of Sorting Algorithms (so far)</vt:lpstr>
      <vt:lpstr>Suggested Activity: MergeSort</vt:lpstr>
      <vt:lpstr>Cowtoth  Challenge On Which TO THink</vt:lpstr>
      <vt:lpstr>Moving on to Trees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2042</cp:revision>
  <dcterms:created xsi:type="dcterms:W3CDTF">2006-08-16T00:00:00Z</dcterms:created>
  <dcterms:modified xsi:type="dcterms:W3CDTF">2014-11-15T17:44:53Z</dcterms:modified>
</cp:coreProperties>
</file>