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552" r:id="rId3"/>
    <p:sldId id="553" r:id="rId4"/>
    <p:sldId id="554" r:id="rId5"/>
    <p:sldId id="707" r:id="rId6"/>
    <p:sldId id="555" r:id="rId7"/>
    <p:sldId id="559" r:id="rId8"/>
    <p:sldId id="560" r:id="rId9"/>
    <p:sldId id="561" r:id="rId10"/>
    <p:sldId id="564" r:id="rId11"/>
    <p:sldId id="562" r:id="rId12"/>
    <p:sldId id="563" r:id="rId13"/>
    <p:sldId id="576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65" r:id="rId25"/>
    <p:sldId id="617" r:id="rId26"/>
    <p:sldId id="580" r:id="rId27"/>
    <p:sldId id="718" r:id="rId28"/>
    <p:sldId id="577" r:id="rId29"/>
    <p:sldId id="619" r:id="rId30"/>
    <p:sldId id="620" r:id="rId31"/>
    <p:sldId id="621" r:id="rId32"/>
    <p:sldId id="622" r:id="rId33"/>
    <p:sldId id="703" r:id="rId34"/>
    <p:sldId id="623" r:id="rId35"/>
    <p:sldId id="702" r:id="rId36"/>
    <p:sldId id="624" r:id="rId37"/>
    <p:sldId id="625" r:id="rId38"/>
    <p:sldId id="626" r:id="rId39"/>
    <p:sldId id="627" r:id="rId40"/>
    <p:sldId id="628" r:id="rId41"/>
    <p:sldId id="629" r:id="rId42"/>
    <p:sldId id="632" r:id="rId43"/>
    <p:sldId id="633" r:id="rId44"/>
    <p:sldId id="638" r:id="rId45"/>
    <p:sldId id="647" r:id="rId46"/>
    <p:sldId id="649" r:id="rId47"/>
    <p:sldId id="650" r:id="rId48"/>
    <p:sldId id="651" r:id="rId49"/>
    <p:sldId id="657" r:id="rId50"/>
    <p:sldId id="664" r:id="rId51"/>
    <p:sldId id="665" r:id="rId52"/>
    <p:sldId id="711" r:id="rId53"/>
    <p:sldId id="717" r:id="rId54"/>
    <p:sldId id="712" r:id="rId55"/>
    <p:sldId id="731" r:id="rId56"/>
    <p:sldId id="732" r:id="rId57"/>
    <p:sldId id="733" r:id="rId58"/>
    <p:sldId id="734" r:id="rId59"/>
    <p:sldId id="735" r:id="rId60"/>
    <p:sldId id="736" r:id="rId61"/>
    <p:sldId id="737" r:id="rId62"/>
    <p:sldId id="738" r:id="rId63"/>
    <p:sldId id="739" r:id="rId64"/>
    <p:sldId id="740" r:id="rId65"/>
    <p:sldId id="730" r:id="rId66"/>
    <p:sldId id="719" r:id="rId67"/>
    <p:sldId id="720" r:id="rId68"/>
    <p:sldId id="722" r:id="rId69"/>
    <p:sldId id="723" r:id="rId70"/>
    <p:sldId id="724" r:id="rId71"/>
    <p:sldId id="725" r:id="rId72"/>
    <p:sldId id="726" r:id="rId73"/>
    <p:sldId id="727" r:id="rId74"/>
    <p:sldId id="728" r:id="rId75"/>
    <p:sldId id="729" r:id="rId76"/>
    <p:sldId id="670" r:id="rId77"/>
    <p:sldId id="671" r:id="rId78"/>
    <p:sldId id="672" r:id="rId79"/>
    <p:sldId id="673" r:id="rId80"/>
    <p:sldId id="674" r:id="rId81"/>
    <p:sldId id="675" r:id="rId82"/>
    <p:sldId id="676" r:id="rId83"/>
    <p:sldId id="677" r:id="rId84"/>
    <p:sldId id="678" r:id="rId85"/>
    <p:sldId id="679" r:id="rId86"/>
    <p:sldId id="680" r:id="rId87"/>
    <p:sldId id="681" r:id="rId88"/>
    <p:sldId id="682" r:id="rId89"/>
    <p:sldId id="683" r:id="rId90"/>
    <p:sldId id="684" r:id="rId91"/>
    <p:sldId id="579" r:id="rId92"/>
    <p:sldId id="685" r:id="rId93"/>
    <p:sldId id="686" r:id="rId94"/>
    <p:sldId id="687" r:id="rId95"/>
    <p:sldId id="688" r:id="rId96"/>
    <p:sldId id="689" r:id="rId97"/>
    <p:sldId id="690" r:id="rId98"/>
    <p:sldId id="691" r:id="rId99"/>
    <p:sldId id="692" r:id="rId100"/>
    <p:sldId id="693" r:id="rId101"/>
    <p:sldId id="694" r:id="rId102"/>
    <p:sldId id="695" r:id="rId103"/>
    <p:sldId id="696" r:id="rId104"/>
    <p:sldId id="697" r:id="rId105"/>
    <p:sldId id="698" r:id="rId106"/>
    <p:sldId id="366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78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F033AC2-C216-45FC-8CB7-F27F64D3D7AC}" type="slidenum">
              <a:rPr lang="en-US" altLang="en-US" sz="1200">
                <a:latin typeface="Trebuchet MS" pitchFamily="34" charset="0"/>
              </a:rPr>
              <a:pPr/>
              <a:t>9</a:t>
            </a:fld>
            <a:endParaRPr lang="en-US" altLang="en-US" sz="1200">
              <a:latin typeface="Trebuchet MS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Trees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Queues, and Heaps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mundocomuk.files.wordpress.com/2013/02/banksy-animated-6.gif?w=545&amp;h=54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498" y="4419600"/>
            <a:ext cx="2049662" cy="22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000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http://upload.wikimedia.org/wikipedia/commons/7/78/Priority_Seat_keio_line_train_%28Japan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45" y="228600"/>
            <a:ext cx="2788815" cy="20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Review </a:t>
            </a:r>
            <a:r>
              <a:rPr lang="en-US" dirty="0"/>
              <a:t>Some Definitions of Binary Trees</a:t>
            </a:r>
          </a:p>
          <a:p>
            <a:endParaRPr lang="en-US" dirty="0" smtClean="0"/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Trees</a:t>
            </a:r>
          </a:p>
          <a:p>
            <a:pPr lvl="2"/>
            <a:r>
              <a:rPr lang="en-US" dirty="0" smtClean="0"/>
              <a:t>Applications </a:t>
            </a:r>
            <a:r>
              <a:rPr lang="en-US" dirty="0"/>
              <a:t>of Binary Trees</a:t>
            </a:r>
          </a:p>
          <a:p>
            <a:pPr lvl="2"/>
            <a:r>
              <a:rPr lang="en-US" dirty="0"/>
              <a:t>Tree Traversals</a:t>
            </a:r>
          </a:p>
          <a:p>
            <a:pPr lvl="1"/>
            <a:r>
              <a:rPr lang="en-US" dirty="0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39362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49530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791200" y="1828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5006439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430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44143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971800" y="2743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876800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88777" y="28194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Application Example</a:t>
            </a:r>
            <a:br>
              <a:rPr lang="en-US" altLang="en-US" dirty="0" smtClean="0"/>
            </a:br>
            <a:r>
              <a:rPr lang="en-US" altLang="en-US" dirty="0" smtClean="0"/>
              <a:t>Arithmetic Expression Tree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1905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tree associated with an arithmetic expression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internal nodes: operators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leaves: operands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 arithmetic expression tree for the expression (2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>
                <a:latin typeface="Times New Roman" charset="0"/>
                <a:sym typeface="Symbol" charset="2"/>
              </a:rPr>
              <a:t>(</a:t>
            </a:r>
            <a:r>
              <a:rPr lang="en-US" smtClean="0"/>
              <a:t>a </a:t>
            </a:r>
            <a:r>
              <a:rPr lang="en-US" smtClean="0">
                <a:latin typeface="Symbol" charset="2"/>
              </a:rPr>
              <a:t>-</a:t>
            </a:r>
            <a:r>
              <a:rPr lang="en-US" smtClean="0"/>
              <a:t> 1) </a:t>
            </a:r>
            <a:r>
              <a:rPr lang="en-US" smtClean="0">
                <a:latin typeface="Symbol" charset="2"/>
              </a:rPr>
              <a:t>+</a:t>
            </a:r>
            <a:r>
              <a:rPr lang="en-US" smtClean="0"/>
              <a:t> (3 </a:t>
            </a:r>
            <a:r>
              <a:rPr lang="en-US" smtClean="0">
                <a:latin typeface="Symbol" charset="2"/>
                <a:sym typeface="Symbol" charset="2"/>
              </a:rPr>
              <a:t> </a:t>
            </a:r>
            <a:r>
              <a:rPr lang="en-US" smtClean="0"/>
              <a:t>b))</a:t>
            </a:r>
          </a:p>
        </p:txBody>
      </p: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2819400" y="3733800"/>
            <a:ext cx="3429000" cy="2286000"/>
            <a:chOff x="2928" y="2256"/>
            <a:chExt cx="2160" cy="1440"/>
          </a:xfrm>
        </p:grpSpPr>
        <p:sp>
          <p:nvSpPr>
            <p:cNvPr id="27656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+</a:t>
              </a:r>
            </a:p>
          </p:txBody>
        </p:sp>
        <p:sp>
          <p:nvSpPr>
            <p:cNvPr id="27657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</a:p>
          </p:txBody>
        </p:sp>
        <p:sp>
          <p:nvSpPr>
            <p:cNvPr id="27658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</a:endParaRPr>
            </a:p>
          </p:txBody>
        </p:sp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</a:rPr>
                <a:t>-</a:t>
              </a:r>
            </a:p>
          </p:txBody>
        </p:sp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a</a:t>
              </a:r>
            </a:p>
          </p:txBody>
        </p:sp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b</a:t>
              </a:r>
            </a:p>
          </p:txBody>
        </p:sp>
        <p:cxnSp>
          <p:nvCxnSpPr>
            <p:cNvPr id="17422" name="AutoShape 13"/>
            <p:cNvCxnSpPr>
              <a:cxnSpLocks noChangeShapeType="1"/>
              <a:stCxn id="27656" idx="3"/>
              <a:endCxn id="2765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3" name="AutoShape 14"/>
            <p:cNvCxnSpPr>
              <a:cxnSpLocks noChangeShapeType="1"/>
              <a:stCxn id="27657" idx="1"/>
              <a:endCxn id="2765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4" name="AutoShape 15"/>
            <p:cNvCxnSpPr>
              <a:cxnSpLocks noChangeShapeType="1"/>
              <a:stCxn id="27664" idx="0"/>
              <a:endCxn id="2765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AutoShape 16"/>
            <p:cNvCxnSpPr>
              <a:cxnSpLocks noChangeShapeType="1"/>
              <a:stCxn id="27663" idx="0"/>
              <a:endCxn id="2765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AutoShape 17"/>
            <p:cNvCxnSpPr>
              <a:cxnSpLocks noChangeShapeType="1"/>
              <a:stCxn id="27662" idx="0"/>
              <a:endCxn id="2765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AutoShape 18"/>
            <p:cNvCxnSpPr>
              <a:cxnSpLocks noChangeShapeType="1"/>
              <a:stCxn id="27661" idx="0"/>
              <a:endCxn id="2765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8" name="AutoShape 19"/>
            <p:cNvCxnSpPr>
              <a:cxnSpLocks noChangeShapeType="1"/>
              <a:stCxn id="27660" idx="0"/>
              <a:endCxn id="2765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9" name="AutoShape 20"/>
            <p:cNvCxnSpPr>
              <a:cxnSpLocks noChangeShapeType="1"/>
              <a:stCxn id="27659" idx="1"/>
              <a:endCxn id="2765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675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Application Example</a:t>
            </a:r>
            <a:br>
              <a:rPr lang="en-US" altLang="en-US" dirty="0" smtClean="0"/>
            </a:br>
            <a:r>
              <a:rPr lang="en-US" altLang="en-US" dirty="0" smtClean="0"/>
              <a:t>Decision Tree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1828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Binary tree associated with a decision process</a:t>
            </a:r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internal nodes: questions with yes/no answer</a:t>
            </a:r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leaves: decisions</a:t>
            </a:r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smtClean="0"/>
              <a:t>Example: dining decision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3273425" y="3611563"/>
            <a:ext cx="1906588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Want a fast meal?</a:t>
            </a: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1444625" y="4641850"/>
            <a:ext cx="2000250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How about coffee?</a:t>
            </a:r>
          </a:p>
        </p:txBody>
      </p:sp>
      <p:sp>
        <p:nvSpPr>
          <p:cNvPr id="41990" name="AutoShape 7"/>
          <p:cNvSpPr>
            <a:spLocks noChangeArrowheads="1"/>
          </p:cNvSpPr>
          <p:nvPr/>
        </p:nvSpPr>
        <p:spPr bwMode="auto">
          <a:xfrm>
            <a:off x="4876800" y="4641850"/>
            <a:ext cx="2212975" cy="409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 expense account?</a:t>
            </a:r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1290638" y="5707063"/>
            <a:ext cx="10890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Starbucks</a:t>
            </a:r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3200400" y="5707063"/>
            <a:ext cx="1063625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Antonio’s</a:t>
            </a:r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4724400" y="5707063"/>
            <a:ext cx="827088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Veritas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6442075" y="5707063"/>
            <a:ext cx="723900" cy="3683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Chili’s</a:t>
            </a:r>
          </a:p>
        </p:txBody>
      </p:sp>
      <p:cxnSp>
        <p:nvCxnSpPr>
          <p:cNvPr id="18443" name="AutoShape 13"/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flipH="1">
            <a:off x="2444750" y="4021138"/>
            <a:ext cx="1781175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4" name="AutoShape 14"/>
          <p:cNvCxnSpPr>
            <a:cxnSpLocks noChangeShapeType="1"/>
            <a:stCxn id="41988" idx="2"/>
            <a:endCxn id="41990" idx="0"/>
          </p:cNvCxnSpPr>
          <p:nvPr/>
        </p:nvCxnSpPr>
        <p:spPr bwMode="auto">
          <a:xfrm>
            <a:off x="4225925" y="4021138"/>
            <a:ext cx="1757363" cy="620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5"/>
          <p:cNvCxnSpPr>
            <a:cxnSpLocks noChangeShapeType="1"/>
            <a:stCxn id="41991" idx="0"/>
            <a:endCxn id="41989" idx="2"/>
          </p:cNvCxnSpPr>
          <p:nvPr/>
        </p:nvCxnSpPr>
        <p:spPr bwMode="auto">
          <a:xfrm flipV="1">
            <a:off x="1835150" y="5051425"/>
            <a:ext cx="60960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6"/>
          <p:cNvCxnSpPr>
            <a:cxnSpLocks noChangeShapeType="1"/>
            <a:stCxn id="41992" idx="0"/>
            <a:endCxn id="41989" idx="2"/>
          </p:cNvCxnSpPr>
          <p:nvPr/>
        </p:nvCxnSpPr>
        <p:spPr bwMode="auto">
          <a:xfrm flipH="1" flipV="1">
            <a:off x="2444750" y="5051425"/>
            <a:ext cx="1287463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AutoShape 17"/>
          <p:cNvCxnSpPr>
            <a:cxnSpLocks noChangeShapeType="1"/>
            <a:stCxn id="41993" idx="0"/>
            <a:endCxn id="41990" idx="2"/>
          </p:cNvCxnSpPr>
          <p:nvPr/>
        </p:nvCxnSpPr>
        <p:spPr bwMode="auto">
          <a:xfrm flipV="1">
            <a:off x="5138738" y="5051425"/>
            <a:ext cx="844550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AutoShape 18"/>
          <p:cNvCxnSpPr>
            <a:cxnSpLocks noChangeShapeType="1"/>
            <a:stCxn id="41994" idx="0"/>
            <a:endCxn id="41990" idx="2"/>
          </p:cNvCxnSpPr>
          <p:nvPr/>
        </p:nvCxnSpPr>
        <p:spPr bwMode="auto">
          <a:xfrm flipH="1" flipV="1">
            <a:off x="5983288" y="5051425"/>
            <a:ext cx="820737" cy="655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2514600" y="4098925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5986463" y="4097338"/>
            <a:ext cx="492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16764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35052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5029200" y="5181600"/>
            <a:ext cx="576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6629400" y="5181600"/>
            <a:ext cx="492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9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2"/>
            <a:r>
              <a:rPr lang="en-US" dirty="0"/>
              <a:t>Review Some Definitions of Binary Trees</a:t>
            </a:r>
          </a:p>
          <a:p>
            <a:pPr lvl="2"/>
            <a:r>
              <a:rPr lang="en-US" dirty="0"/>
              <a:t>Applications of Binary Trees</a:t>
            </a:r>
          </a:p>
          <a:p>
            <a:pPr lvl="2"/>
            <a:endParaRPr lang="en-US" dirty="0"/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Trees</a:t>
            </a:r>
          </a:p>
          <a:p>
            <a:pPr lvl="2"/>
            <a:r>
              <a:rPr lang="en-US" dirty="0" smtClean="0"/>
              <a:t>Tree </a:t>
            </a:r>
            <a:r>
              <a:rPr lang="en-US" dirty="0"/>
              <a:t>Traversals</a:t>
            </a:r>
          </a:p>
          <a:p>
            <a:pPr lvl="1"/>
            <a:r>
              <a:rPr lang="en-US" dirty="0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41321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Traversals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 tree traversals methods:</a:t>
            </a:r>
          </a:p>
          <a:p>
            <a:pPr lvl="1"/>
            <a:r>
              <a:rPr lang="en-US" dirty="0" smtClean="0"/>
              <a:t>preorder, </a:t>
            </a:r>
            <a:r>
              <a:rPr lang="en-US" dirty="0" err="1" smtClean="0"/>
              <a:t>inorder</a:t>
            </a:r>
            <a:r>
              <a:rPr lang="en-US" dirty="0" smtClean="0"/>
              <a:t>, and </a:t>
            </a:r>
            <a:r>
              <a:rPr lang="en-US" dirty="0" err="1" smtClean="0"/>
              <a:t>postorder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are all very similar in nature</a:t>
            </a:r>
          </a:p>
          <a:p>
            <a:endParaRPr lang="en-US" dirty="0"/>
          </a:p>
          <a:p>
            <a:r>
              <a:rPr lang="en-US" dirty="0" smtClean="0"/>
              <a:t>There is a way to generalize this methodology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2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1807120"/>
            <a:ext cx="3473379" cy="45936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60420" y="4012678"/>
            <a:ext cx="3473379" cy="23881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96204" y="4343400"/>
            <a:ext cx="4991787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762000" y="5181600"/>
            <a:ext cx="5325991" cy="1219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Tree Traversal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Pre-Order, In-Order, Post-Order</a:t>
            </a:r>
          </a:p>
          <a:p>
            <a:pPr lvl="1"/>
            <a:r>
              <a:rPr lang="en-US" dirty="0" smtClean="0"/>
              <a:t>All “visit” each node in a tree exactly once</a:t>
            </a:r>
          </a:p>
          <a:p>
            <a:endParaRPr lang="en-US" dirty="0" smtClean="0"/>
          </a:p>
          <a:p>
            <a:r>
              <a:rPr lang="en-US" dirty="0" smtClean="0"/>
              <a:t>Pretend the tree is </a:t>
            </a:r>
            <a:br>
              <a:rPr lang="en-US" dirty="0" smtClean="0"/>
            </a:br>
            <a:r>
              <a:rPr lang="en-US" dirty="0" smtClean="0"/>
              <a:t>an overhead view </a:t>
            </a:r>
            <a:br>
              <a:rPr lang="en-US" dirty="0" smtClean="0"/>
            </a:br>
            <a:r>
              <a:rPr lang="en-US" dirty="0" smtClean="0"/>
              <a:t>of a wall</a:t>
            </a:r>
          </a:p>
          <a:p>
            <a:pPr lvl="1"/>
            <a:r>
              <a:rPr lang="en-US" dirty="0" smtClean="0"/>
              <a:t>Maybe the nodes are </a:t>
            </a:r>
            <a:br>
              <a:rPr lang="en-US" dirty="0" smtClean="0"/>
            </a:br>
            <a:r>
              <a:rPr lang="en-US" dirty="0" smtClean="0"/>
              <a:t>towers (doesn’t matter)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walk all the </a:t>
            </a:r>
            <a:br>
              <a:rPr lang="en-US" dirty="0" smtClean="0"/>
            </a:br>
            <a:r>
              <a:rPr lang="en-US" dirty="0" smtClean="0"/>
              <a:t>way around the wall structure</a:t>
            </a:r>
          </a:p>
          <a:p>
            <a:pPr lvl="1"/>
            <a:r>
              <a:rPr lang="en-US" dirty="0" smtClean="0"/>
              <a:t>We begin above the root node, facing towards it</a:t>
            </a:r>
          </a:p>
          <a:p>
            <a:pPr lvl="1"/>
            <a:r>
              <a:rPr lang="en-US" dirty="0" smtClean="0"/>
              <a:t>We then place our left hand against the node </a:t>
            </a:r>
          </a:p>
          <a:p>
            <a:pPr lvl="1"/>
            <a:r>
              <a:rPr lang="en-US" dirty="0" smtClean="0"/>
              <a:t>and walk all the way around the wall structure </a:t>
            </a:r>
          </a:p>
          <a:p>
            <a:pPr lvl="1"/>
            <a:r>
              <a:rPr lang="en-US" dirty="0" smtClean="0"/>
              <a:t>so that our left hand never leaves the wall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6071726" y="1267938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01076 0.0673 L -0.00278 0.09112 L -0.07587 0.09713 L -0.14896 0.09112 L -0.20122 0.12881 L -0.22205 0.1369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84028"/>
            <a:ext cx="5237603" cy="30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824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62000" y="4203179"/>
            <a:ext cx="3350348" cy="16642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Sorting</a:t>
            </a:r>
          </a:p>
          <a:p>
            <a:endParaRPr lang="en-US" dirty="0"/>
          </a:p>
          <a:p>
            <a:r>
              <a:rPr lang="en-US" dirty="0" smtClean="0"/>
              <a:t>Some Tree Stuff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49" y="1484028"/>
            <a:ext cx="5414951" cy="311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Pre-Order, In-Order, Post-Order</a:t>
            </a:r>
          </a:p>
          <a:p>
            <a:pPr lvl="1"/>
            <a:r>
              <a:rPr lang="en-US" sz="2000" dirty="0" smtClean="0"/>
              <a:t>All “visit” each node in a tree exactly once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right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762000" y="4876800"/>
            <a:ext cx="3350348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iley Face 27"/>
          <p:cNvSpPr/>
          <p:nvPr/>
        </p:nvSpPr>
        <p:spPr>
          <a:xfrm>
            <a:off x="3977896" y="2203864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9653 0.10116 L -0.10157 0.14699 L -0.0948 0.17917 L -0.07744 0.22292 L -0.04827 0.24815 L -0.0224 0.25972 L 0.00347 0.25509 L 0.01909 0.2206 L 0.03454 0.19074 L 0.0467 0.1562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50" y="1490969"/>
            <a:ext cx="5491150" cy="306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will now encounter </a:t>
            </a:r>
            <a:br>
              <a:rPr lang="en-US" sz="2400" dirty="0" smtClean="0"/>
            </a:br>
            <a:r>
              <a:rPr lang="en-US" sz="2400" dirty="0" smtClean="0"/>
              <a:t>each node 3 times</a:t>
            </a:r>
          </a:p>
          <a:p>
            <a:pPr lvl="1"/>
            <a:r>
              <a:rPr lang="en-US" sz="2000" dirty="0" smtClean="0"/>
              <a:t>Once on the ‘left’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‘bottom’ side </a:t>
            </a:r>
          </a:p>
          <a:p>
            <a:pPr lvl="2"/>
            <a:r>
              <a:rPr lang="en-US" sz="1800" dirty="0" smtClean="0"/>
              <a:t>with respect to the paper</a:t>
            </a:r>
          </a:p>
          <a:p>
            <a:pPr lvl="1"/>
            <a:r>
              <a:rPr lang="en-US" sz="2000" dirty="0" smtClean="0"/>
              <a:t>Once on the ‘right’ side</a:t>
            </a:r>
          </a:p>
          <a:p>
            <a:pPr lvl="2"/>
            <a:r>
              <a:rPr lang="en-US" sz="1800" dirty="0" smtClean="0"/>
              <a:t>with respect to the paper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929786" y="1917179"/>
            <a:ext cx="4724400" cy="2286000"/>
            <a:chOff x="2865438" y="3551238"/>
            <a:chExt cx="4724400" cy="22860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4391748" y="3262727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0276 0.08264 L -0.03281 0.13796 L -0.0191 0.16551 L -0.00174 0.19305 L 0.0276 0.21134 L 0.06198 0.21597 L 0.09306 0.2 L 0.10504 0.17014 L 0.11198 0.13796 L 0.11719 0.11713 L 0.1309 0.11713 L 0.14479 0.13333 L 0.15174 0.15162 L 0.17066 0.17014 L 0.19653 0.17916 L 0.23438 0.17014 L 0.24826 0.14027 L 0.26198 0.09652 L 0.26372 0.0574 L 0.25 0.02291 L 0.22587 1.48148E-6 L 0.18958 -0.02755 L 0.1724 -0.04607 L 0.16198 -0.07824 L 0.13438 -0.09653 L 0.08438 -0.1081 " pathEditMode="relative" ptsTypes="AAAAAAAAAAAAAAAAAAAAAAAAAAA">
                                      <p:cBhvr>
                                        <p:cTn id="6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Euler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78393" cy="5410200"/>
          </a:xfrm>
        </p:spPr>
        <p:txBody>
          <a:bodyPr>
            <a:noAutofit/>
          </a:bodyPr>
          <a:lstStyle/>
          <a:p>
            <a:pPr>
              <a:buFont typeface="Times" charset="0"/>
              <a:buChar char="•"/>
            </a:pPr>
            <a:r>
              <a:rPr lang="en-US" altLang="en-US" dirty="0" smtClean="0"/>
              <a:t>This is an Euler Tour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Generic </a:t>
            </a:r>
            <a:r>
              <a:rPr lang="en-US" altLang="en-US" sz="2400" dirty="0"/>
              <a:t>traversal of a binary tree</a:t>
            </a:r>
          </a:p>
          <a:p>
            <a:pPr lvl="1">
              <a:buFont typeface="Times" charset="0"/>
              <a:buChar char="•"/>
            </a:pPr>
            <a:r>
              <a:rPr lang="en-US" altLang="en-US" sz="2400" dirty="0"/>
              <a:t>Includes as special cases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the pre-order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post-order </a:t>
            </a:r>
            <a:br>
              <a:rPr lang="en-US" altLang="en-US" sz="2400" dirty="0" smtClean="0"/>
            </a:br>
            <a:r>
              <a:rPr lang="en-US" altLang="en-US" sz="2400" dirty="0" smtClean="0"/>
              <a:t>and in-order </a:t>
            </a:r>
            <a:br>
              <a:rPr lang="en-US" altLang="en-US" sz="2400" dirty="0" smtClean="0"/>
            </a:br>
            <a:r>
              <a:rPr lang="en-US" altLang="en-US" sz="2400" dirty="0" smtClean="0"/>
              <a:t>traversals</a:t>
            </a:r>
            <a:endParaRPr lang="en-US" altLang="en-US" sz="2400" dirty="0"/>
          </a:p>
          <a:p>
            <a:pPr lvl="1">
              <a:buFont typeface="Times" charset="0"/>
              <a:buChar char="•"/>
            </a:pPr>
            <a:endParaRPr lang="en-US" altLang="en-US" sz="2400" dirty="0" smtClean="0"/>
          </a:p>
          <a:p>
            <a:pPr lvl="1">
              <a:buFont typeface="Times" charset="0"/>
              <a:buChar char="•"/>
            </a:pPr>
            <a:r>
              <a:rPr lang="en-US" altLang="en-US" sz="2400" dirty="0" smtClean="0"/>
              <a:t>Walk </a:t>
            </a:r>
            <a:r>
              <a:rPr lang="en-US" altLang="en-US" sz="2400" dirty="0"/>
              <a:t>around the tree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and </a:t>
            </a:r>
            <a:r>
              <a:rPr lang="en-US" altLang="en-US" sz="2400" dirty="0"/>
              <a:t>visit each node three times: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left (</a:t>
            </a:r>
            <a:r>
              <a:rPr lang="en-US" altLang="en-US" b="1" dirty="0" smtClean="0">
                <a:solidFill>
                  <a:srgbClr val="FF0000"/>
                </a:solidFill>
              </a:rPr>
              <a:t>pre-order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from below (</a:t>
            </a:r>
            <a:r>
              <a:rPr lang="en-US" altLang="en-US" b="1" dirty="0" smtClean="0">
                <a:solidFill>
                  <a:srgbClr val="FF0000"/>
                </a:solidFill>
              </a:rPr>
              <a:t>in-order</a:t>
            </a:r>
            <a:r>
              <a:rPr lang="en-US" altLang="en-US" b="1" dirty="0">
                <a:solidFill>
                  <a:srgbClr val="FF0000"/>
                </a:solidFill>
              </a:rPr>
              <a:t>)</a:t>
            </a:r>
          </a:p>
          <a:p>
            <a:pPr lvl="2">
              <a:buFont typeface="Times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on the right (</a:t>
            </a:r>
            <a:r>
              <a:rPr lang="en-US" altLang="en-US" b="1" dirty="0" smtClean="0">
                <a:solidFill>
                  <a:srgbClr val="FF0000"/>
                </a:solidFill>
              </a:rPr>
              <a:t>post-order)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64673" y="1688579"/>
            <a:ext cx="5246688" cy="2790825"/>
            <a:chOff x="2600325" y="3322638"/>
            <a:chExt cx="5246688" cy="279082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94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654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95128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037138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13" name="AutoShape 15"/>
            <p:cNvCxnSpPr>
              <a:cxnSpLocks noChangeShapeType="1"/>
              <a:stCxn id="6" idx="1"/>
              <a:endCxn id="5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  <a:stCxn id="12" idx="0"/>
              <a:endCxn id="6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  <a:stCxn id="11" idx="0"/>
              <a:endCxn id="6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  <a:stCxn id="10" idx="0"/>
              <a:endCxn id="7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  <a:stCxn id="9" idx="0"/>
              <a:endCxn id="7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22" name="AutoShape 14"/>
            <p:cNvCxnSpPr>
              <a:cxnSpLocks noChangeShapeType="1"/>
              <a:stCxn id="5" idx="3"/>
              <a:endCxn id="25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8" idx="0"/>
              <a:endCxn id="25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1"/>
              <a:endCxn id="25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408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Smiley Face 25"/>
          <p:cNvSpPr/>
          <p:nvPr/>
        </p:nvSpPr>
        <p:spPr>
          <a:xfrm>
            <a:off x="5206136" y="2534961"/>
            <a:ext cx="542925" cy="41722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6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7066 -0.01389 L 0.11545 -0.02061 L 0.18108 -0.01389 L 0.18785 4.81481E-6 L 0.18108 0.01851 L 0.14479 0.06203 L 0.13455 0.10347 L 0.14479 0.16319 L 0.1776 0.20231 L 0.22066 0.21157 L 0.26545 0.17708 L 0.2724 0.1287 L 0.31545 0.19305 L 0.33785 0.19074 L 0.36042 0.15185 L 0.36545 0.02754 L 0.34653 -0.00463 L 0.30174 -0.0551 L 0.27587 -0.08264 L 0.20174 -0.11482 L 0.18785 -0.13334 L 0.18785 -0.19075 " pathEditMode="relative" ptsTypes="AAAAAAAAAAAAAAAAAAAAAAA">
                                      <p:cBhvr>
                                        <p:cTn id="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Euler Tour Traversal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4648200" cy="277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Algorithm eulerTour(p)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left-visit-action(p)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       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eulerTour(p.left())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bottom-visit-action(p)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if isInternal(p)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eulerTour(p.right())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right-visit-action(p)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en-US">
                <a:solidFill>
                  <a:srgbClr val="2D2DB9"/>
                </a:solidFill>
                <a:latin typeface="Courier" charset="0"/>
              </a:rPr>
              <a:t>End Algorithm</a:t>
            </a:r>
          </a:p>
        </p:txBody>
      </p:sp>
      <p:grpSp>
        <p:nvGrpSpPr>
          <p:cNvPr id="32772" name="Group 27"/>
          <p:cNvGrpSpPr>
            <a:grpSpLocks/>
          </p:cNvGrpSpPr>
          <p:nvPr/>
        </p:nvGrpSpPr>
        <p:grpSpPr bwMode="auto">
          <a:xfrm>
            <a:off x="3897313" y="3962400"/>
            <a:ext cx="5246687" cy="2790825"/>
            <a:chOff x="2600325" y="3322638"/>
            <a:chExt cx="5246688" cy="279082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5580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+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665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4494212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865437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95128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5037137" y="54562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612298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208838" y="4770438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32781" name="AutoShape 15"/>
            <p:cNvCxnSpPr>
              <a:cxnSpLocks noChangeShapeType="1"/>
              <a:stCxn id="30" idx="1"/>
              <a:endCxn id="29" idx="5"/>
            </p:cNvCxnSpPr>
            <p:nvPr/>
          </p:nvCxnSpPr>
          <p:spPr bwMode="auto">
            <a:xfrm flipH="1" flipV="1">
              <a:off x="5905500" y="38862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2" name="AutoShape 16"/>
            <p:cNvCxnSpPr>
              <a:cxnSpLocks noChangeShapeType="1"/>
              <a:stCxn id="36" idx="0"/>
              <a:endCxn id="30" idx="5"/>
            </p:cNvCxnSpPr>
            <p:nvPr/>
          </p:nvCxnSpPr>
          <p:spPr bwMode="auto">
            <a:xfrm flipH="1" flipV="1">
              <a:off x="6991350" y="4495800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7"/>
            <p:cNvCxnSpPr>
              <a:cxnSpLocks noChangeShapeType="1"/>
              <a:stCxn id="35" idx="0"/>
              <a:endCxn id="30" idx="3"/>
            </p:cNvCxnSpPr>
            <p:nvPr/>
          </p:nvCxnSpPr>
          <p:spPr bwMode="auto">
            <a:xfrm flipV="1">
              <a:off x="631348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8"/>
            <p:cNvCxnSpPr>
              <a:cxnSpLocks noChangeShapeType="1"/>
              <a:stCxn id="34" idx="0"/>
              <a:endCxn id="31" idx="5"/>
            </p:cNvCxnSpPr>
            <p:nvPr/>
          </p:nvCxnSpPr>
          <p:spPr bwMode="auto">
            <a:xfrm flipH="1" flipV="1">
              <a:off x="4819650" y="5105400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9"/>
            <p:cNvCxnSpPr>
              <a:cxnSpLocks noChangeShapeType="1"/>
              <a:stCxn id="33" idx="0"/>
              <a:endCxn id="31" idx="3"/>
            </p:cNvCxnSpPr>
            <p:nvPr/>
          </p:nvCxnSpPr>
          <p:spPr bwMode="auto">
            <a:xfrm flipV="1">
              <a:off x="4141788" y="5105400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6" name="Freeform 23"/>
            <p:cNvSpPr>
              <a:spLocks/>
            </p:cNvSpPr>
            <p:nvPr/>
          </p:nvSpPr>
          <p:spPr bwMode="auto">
            <a:xfrm>
              <a:off x="2600325" y="3322638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048000" y="4191000"/>
              <a:ext cx="298450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L</a:t>
              </a: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3443288" y="4510088"/>
              <a:ext cx="319087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32789" name="Text Box 26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325438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2"/>
                  </a:solidFill>
                  <a:latin typeface="Calibri" pitchFamily="34" charset="0"/>
                </a:rPr>
                <a:t>R</a:t>
              </a:r>
            </a:p>
          </p:txBody>
        </p:sp>
        <p:cxnSp>
          <p:nvCxnSpPr>
            <p:cNvPr id="32790" name="AutoShape 14"/>
            <p:cNvCxnSpPr>
              <a:cxnSpLocks noChangeShapeType="1"/>
              <a:stCxn id="29" idx="3"/>
              <a:endCxn id="49" idx="7"/>
            </p:cNvCxnSpPr>
            <p:nvPr/>
          </p:nvCxnSpPr>
          <p:spPr bwMode="auto">
            <a:xfrm flipH="1">
              <a:off x="3733800" y="3886200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AutoShape 20"/>
            <p:cNvCxnSpPr>
              <a:cxnSpLocks noChangeShapeType="1"/>
              <a:stCxn id="32" idx="0"/>
              <a:endCxn id="49" idx="3"/>
            </p:cNvCxnSpPr>
            <p:nvPr/>
          </p:nvCxnSpPr>
          <p:spPr bwMode="auto">
            <a:xfrm flipV="1">
              <a:off x="3055938" y="4495800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1"/>
            <p:cNvCxnSpPr>
              <a:cxnSpLocks noChangeShapeType="1"/>
              <a:stCxn id="31" idx="1"/>
              <a:endCxn id="49" idx="5"/>
            </p:cNvCxnSpPr>
            <p:nvPr/>
          </p:nvCxnSpPr>
          <p:spPr bwMode="auto">
            <a:xfrm flipH="1" flipV="1">
              <a:off x="3733800" y="4495800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3408362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sym typeface="Symbol" charset="2"/>
                </a:rPr>
                <a:t></a:t>
              </a:r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</a:endParaRPr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 rot="1012493">
            <a:off x="3408595" y="1872767"/>
            <a:ext cx="3635514" cy="12306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Notice leaf nodes all three visits </a:t>
            </a: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happen one right after the other</a:t>
            </a:r>
          </a:p>
          <a:p>
            <a:pPr eaLnBrk="1" hangingPunct="1"/>
            <a:endParaRPr lang="en-US" altLang="en-US" sz="1400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1400" dirty="0" smtClean="0">
                <a:latin typeface="Comic Sans MS" panose="030F0702030302020204" pitchFamily="66" charset="0"/>
              </a:rPr>
              <a:t>(effectively all at the same “time” )</a:t>
            </a:r>
          </a:p>
        </p:txBody>
      </p:sp>
    </p:spTree>
    <p:extLst>
      <p:ext uri="{BB962C8B-B14F-4D97-AF65-F5344CB8AC3E}">
        <p14:creationId xmlns:p14="http://schemas.microsoft.com/office/powerpoint/2010/main" val="7999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1"/>
            <a:ext cx="8610600" cy="9858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In-Class Activity: </a:t>
            </a:r>
            <a:br>
              <a:rPr lang="en-US" sz="3600" dirty="0" smtClean="0"/>
            </a:br>
            <a:r>
              <a:rPr lang="en-US" sz="3600" dirty="0" smtClean="0"/>
              <a:t>ICA305_ExamFun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7019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Draw a (single) binary tree T, such that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Each internal node of T stores a single character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 preorder traversal of T yields EXAMFUN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An </a:t>
            </a:r>
            <a:r>
              <a:rPr lang="en-US" sz="2400" dirty="0" err="1"/>
              <a:t>inorder</a:t>
            </a:r>
            <a:r>
              <a:rPr lang="en-US" sz="2400" dirty="0"/>
              <a:t> traversal of T yields MAFXUEN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Might Try:</a:t>
            </a:r>
          </a:p>
          <a:p>
            <a:r>
              <a:rPr lang="en-US" dirty="0"/>
              <a:t>                     </a:t>
            </a:r>
            <a:r>
              <a:rPr lang="en-US" dirty="0" smtClean="0"/>
              <a:t> E</a:t>
            </a:r>
            <a:endParaRPr lang="en-US" dirty="0"/>
          </a:p>
          <a:p>
            <a:r>
              <a:rPr lang="en-US" dirty="0"/>
              <a:t>                  / </a:t>
            </a:r>
            <a:r>
              <a:rPr lang="en-US" dirty="0" smtClean="0"/>
              <a:t>       </a:t>
            </a:r>
            <a:r>
              <a:rPr lang="en-US" dirty="0"/>
              <a:t>\</a:t>
            </a:r>
          </a:p>
          <a:p>
            <a:r>
              <a:rPr lang="en-US" dirty="0"/>
              <a:t>                X      </a:t>
            </a:r>
            <a:r>
              <a:rPr lang="en-US" dirty="0" smtClean="0"/>
              <a:t>      </a:t>
            </a:r>
            <a:r>
              <a:rPr lang="en-US" dirty="0"/>
              <a:t>F</a:t>
            </a:r>
          </a:p>
          <a:p>
            <a:r>
              <a:rPr lang="en-US" dirty="0"/>
              <a:t>              /   \     </a:t>
            </a:r>
            <a:r>
              <a:rPr lang="en-US" dirty="0" smtClean="0"/>
              <a:t>     </a:t>
            </a:r>
            <a:r>
              <a:rPr lang="en-US" dirty="0"/>
              <a:t>/  \</a:t>
            </a:r>
          </a:p>
          <a:p>
            <a:r>
              <a:rPr lang="en-US" dirty="0"/>
              <a:t>             A  </a:t>
            </a:r>
            <a:r>
              <a:rPr lang="en-US" dirty="0" smtClean="0"/>
              <a:t>  </a:t>
            </a:r>
            <a:r>
              <a:rPr lang="en-US" dirty="0"/>
              <a:t>M    U    N</a:t>
            </a:r>
          </a:p>
          <a:p>
            <a:endParaRPr lang="en-US" dirty="0"/>
          </a:p>
          <a:p>
            <a:r>
              <a:rPr lang="en-US" dirty="0"/>
              <a:t>Solves </a:t>
            </a:r>
            <a:r>
              <a:rPr lang="en-US" dirty="0" smtClean="0"/>
              <a:t>preorder</a:t>
            </a:r>
            <a:r>
              <a:rPr lang="en-US" dirty="0"/>
              <a:t>, but fails </a:t>
            </a:r>
            <a:r>
              <a:rPr lang="en-US" dirty="0" err="1" smtClean="0"/>
              <a:t>inorder</a:t>
            </a:r>
            <a:r>
              <a:rPr lang="en-US" dirty="0" smtClean="0"/>
              <a:t>. Must satisfy both with ONE tree.</a:t>
            </a:r>
          </a:p>
          <a:p>
            <a:r>
              <a:rPr lang="en-US" dirty="0" smtClean="0"/>
              <a:t>Keep looking.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814703"/>
            <a:ext cx="215956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Submit your work to </a:t>
            </a:r>
          </a:p>
          <a:p>
            <a:r>
              <a:rPr lang="en-US" strike="sngStrike" dirty="0" smtClean="0"/>
              <a:t>correct D2L </a:t>
            </a:r>
            <a:r>
              <a:rPr lang="en-US" strike="sngStrike" dirty="0" err="1" smtClean="0"/>
              <a:t>dropbox</a:t>
            </a:r>
            <a:endParaRPr lang="en-US" strike="sngStrike" dirty="0" smtClean="0"/>
          </a:p>
          <a:p>
            <a:r>
              <a:rPr lang="en-US" strike="sngStrike" dirty="0" smtClean="0"/>
              <a:t>before class ends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95224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Queues</a:t>
            </a:r>
          </a:p>
          <a:p>
            <a:pPr lvl="2"/>
            <a:r>
              <a:rPr lang="en-US" dirty="0"/>
              <a:t>Definitions and relation to Sorting</a:t>
            </a:r>
          </a:p>
          <a:p>
            <a:pPr lvl="3"/>
            <a:r>
              <a:rPr lang="en-US" dirty="0" smtClean="0"/>
              <a:t>Setting up for ‘generic’ sorting algorithm</a:t>
            </a:r>
          </a:p>
          <a:p>
            <a:pPr lvl="4"/>
            <a:r>
              <a:rPr lang="en-US" dirty="0" smtClean="0"/>
              <a:t>Where performance depends on the data structure being used</a:t>
            </a:r>
          </a:p>
        </p:txBody>
      </p:sp>
    </p:spTree>
    <p:extLst>
      <p:ext uri="{BB962C8B-B14F-4D97-AF65-F5344CB8AC3E}">
        <p14:creationId xmlns:p14="http://schemas.microsoft.com/office/powerpoint/2010/main" val="24179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Relation of what is coming to the Book</a:t>
            </a:r>
          </a:p>
        </p:txBody>
      </p:sp>
      <p:sp>
        <p:nvSpPr>
          <p:cNvPr id="419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err="1" smtClean="0"/>
              <a:t>PriorityQueue</a:t>
            </a:r>
            <a:r>
              <a:rPr lang="en-US" dirty="0" smtClean="0"/>
              <a:t> ADT (Chapter 8 and 10)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/>
              <a:t>Sorting with a Priority Queue (Chapter 10)</a:t>
            </a:r>
          </a:p>
          <a:p>
            <a:pPr lvl="1">
              <a:buFont typeface="Times" charset="0"/>
              <a:buChar char="•"/>
              <a:defRPr/>
            </a:pPr>
            <a:r>
              <a:rPr lang="en-US" dirty="0" smtClean="0"/>
              <a:t>Implementing a PQ with a list (Chapter 8)</a:t>
            </a:r>
          </a:p>
          <a:p>
            <a:pPr lvl="2">
              <a:buFont typeface="Times" charset="0"/>
              <a:buChar char="•"/>
              <a:defRPr/>
            </a:pPr>
            <a:r>
              <a:rPr lang="en-US" dirty="0" smtClean="0"/>
              <a:t>Selection-sort and Insertion Sort (</a:t>
            </a:r>
            <a:r>
              <a:rPr lang="en-US" dirty="0" smtClean="0">
                <a:cs typeface="Tahoma" charset="0"/>
              </a:rPr>
              <a:t>Chapter 10)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Heaps (</a:t>
            </a:r>
            <a:r>
              <a:rPr lang="en-US" dirty="0" smtClean="0">
                <a:cs typeface="Tahoma" charset="0"/>
              </a:rPr>
              <a:t>Chapter 10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Complete Binary Trees (</a:t>
            </a:r>
            <a:r>
              <a:rPr lang="en-US" dirty="0" smtClean="0">
                <a:cs typeface="Tahoma" charset="0"/>
              </a:rPr>
              <a:t>Chapter 11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smtClean="0"/>
              <a:t>Implementing a PQ with a heap (</a:t>
            </a:r>
            <a:r>
              <a:rPr lang="en-US" dirty="0" smtClean="0">
                <a:cs typeface="Tahoma" charset="0"/>
              </a:rPr>
              <a:t>Chapter 10-ish</a:t>
            </a:r>
            <a:r>
              <a:rPr lang="en-US" dirty="0" smtClean="0"/>
              <a:t>)</a:t>
            </a: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r>
              <a:rPr lang="en-US" dirty="0" err="1" smtClean="0"/>
              <a:t>Heapsort</a:t>
            </a:r>
            <a:r>
              <a:rPr lang="en-US" dirty="0" smtClean="0"/>
              <a:t> (</a:t>
            </a:r>
            <a:r>
              <a:rPr lang="en-US" dirty="0" smtClean="0">
                <a:cs typeface="Tahoma" charset="0"/>
              </a:rPr>
              <a:t>Chapter 10</a:t>
            </a:r>
            <a:r>
              <a:rPr lang="en-US" dirty="0" smtClean="0"/>
              <a:t>)</a:t>
            </a: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Times" charset="0"/>
              <a:buChar char="•"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164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about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create a generic algorithm</a:t>
            </a:r>
          </a:p>
          <a:p>
            <a:pPr lvl="1"/>
            <a:r>
              <a:rPr lang="en-US" dirty="0" smtClean="0"/>
              <a:t>PQ-Sort</a:t>
            </a:r>
          </a:p>
          <a:p>
            <a:endParaRPr lang="en-US" dirty="0"/>
          </a:p>
          <a:p>
            <a:r>
              <a:rPr lang="en-US" dirty="0" smtClean="0"/>
              <a:t>Where the data structure used to implement it</a:t>
            </a:r>
          </a:p>
          <a:p>
            <a:r>
              <a:rPr lang="en-US" dirty="0"/>
              <a:t>A</a:t>
            </a:r>
            <a:r>
              <a:rPr lang="en-US" dirty="0" smtClean="0"/>
              <a:t>ffects the runtime of the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MORE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seen some sorting methods.</a:t>
            </a:r>
          </a:p>
          <a:p>
            <a:pPr lvl="1"/>
            <a:r>
              <a:rPr lang="en-US" dirty="0" smtClean="0"/>
              <a:t>Selection, Insertion, etc…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we abstract them even more?</a:t>
            </a:r>
          </a:p>
          <a:p>
            <a:endParaRPr lang="en-US" dirty="0"/>
          </a:p>
          <a:p>
            <a:r>
              <a:rPr lang="en-US" dirty="0" smtClean="0"/>
              <a:t>Consider Priority Queues</a:t>
            </a:r>
          </a:p>
          <a:p>
            <a:pPr lvl="1"/>
            <a:r>
              <a:rPr lang="en-US" dirty="0" smtClean="0"/>
              <a:t>Think like how some airlines have you board</a:t>
            </a:r>
          </a:p>
          <a:p>
            <a:pPr lvl="2"/>
            <a:r>
              <a:rPr lang="en-US" dirty="0" smtClean="0"/>
              <a:t>Special Access, Group 1, Group 2,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Priority Queue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priority queue (PQ) is a restricted form of a list</a:t>
            </a:r>
          </a:p>
          <a:p>
            <a:pPr lvl="1"/>
            <a:r>
              <a:rPr lang="en-US" sz="2400" dirty="0" smtClean="0"/>
              <a:t>items are arranged according to their priorities (or keys)</a:t>
            </a:r>
          </a:p>
          <a:p>
            <a:pPr lvl="2"/>
            <a:r>
              <a:rPr lang="en-US" sz="2000" dirty="0" smtClean="0"/>
              <a:t>keys may or may not be unique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 smtClean="0"/>
              <a:t>Unlike a queue which is FIFO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priority queue</a:t>
            </a:r>
            <a:r>
              <a:rPr lang="en-US" sz="2400" dirty="0" smtClean="0"/>
              <a:t> removes items based on priority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" y="4038600"/>
            <a:ext cx="2502090" cy="22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8</a:t>
            </a:r>
            <a:r>
              <a:rPr lang="en-US" dirty="0" smtClean="0"/>
              <a:t> is due</a:t>
            </a:r>
          </a:p>
          <a:p>
            <a:pPr lvl="1"/>
            <a:r>
              <a:rPr lang="en-US" dirty="0" smtClean="0"/>
              <a:t>like today</a:t>
            </a:r>
          </a:p>
          <a:p>
            <a:pPr lvl="1"/>
            <a:r>
              <a:rPr lang="en-US" dirty="0" smtClean="0"/>
              <a:t>turn it in if you have not already done so</a:t>
            </a:r>
          </a:p>
          <a:p>
            <a:pPr lvl="1"/>
            <a:endParaRPr lang="en-US" dirty="0"/>
          </a:p>
          <a:p>
            <a:r>
              <a:rPr lang="en-US" dirty="0" smtClean="0"/>
              <a:t>Homework 9</a:t>
            </a:r>
          </a:p>
          <a:p>
            <a:pPr lvl="1"/>
            <a:r>
              <a:rPr lang="en-US" dirty="0" smtClean="0"/>
              <a:t>do not delay in starting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 – Total Order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priority queue must hold a total order relation (example &lt;= )</a:t>
            </a:r>
          </a:p>
          <a:p>
            <a:r>
              <a:rPr lang="en-US" dirty="0" smtClean="0"/>
              <a:t>A Total Order Relation has the following properties:</a:t>
            </a:r>
          </a:p>
          <a:p>
            <a:pPr lvl="1"/>
            <a:r>
              <a:rPr lang="en-US" dirty="0" smtClean="0"/>
              <a:t>Reflexive</a:t>
            </a:r>
          </a:p>
          <a:p>
            <a:pPr lvl="2"/>
            <a:r>
              <a:rPr lang="en-US" dirty="0" smtClean="0"/>
              <a:t>k &lt;= k</a:t>
            </a:r>
          </a:p>
          <a:p>
            <a:pPr lvl="1"/>
            <a:r>
              <a:rPr lang="en-US" dirty="0" err="1" smtClean="0"/>
              <a:t>Antisymmetric</a:t>
            </a:r>
            <a:endParaRPr lang="en-US" dirty="0" smtClean="0"/>
          </a:p>
          <a:p>
            <a:pPr lvl="2"/>
            <a:r>
              <a:rPr lang="en-US" dirty="0" smtClean="0"/>
              <a:t>if x &lt;= y and y &lt;= x then x = y</a:t>
            </a:r>
          </a:p>
          <a:p>
            <a:pPr lvl="1"/>
            <a:r>
              <a:rPr lang="en-US" dirty="0" smtClean="0"/>
              <a:t>Transitive</a:t>
            </a:r>
          </a:p>
          <a:p>
            <a:pPr lvl="2"/>
            <a:r>
              <a:rPr lang="en-US" dirty="0" smtClean="0"/>
              <a:t>if a &lt;= b and b &lt;= c then a &lt;=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‘types’ of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may be viewed as: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min PQ</a:t>
            </a:r>
          </a:p>
          <a:p>
            <a:pPr lvl="1"/>
            <a:r>
              <a:rPr lang="en-US" dirty="0" smtClean="0"/>
              <a:t>minimum key value is the highest priority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max PQ</a:t>
            </a:r>
          </a:p>
          <a:p>
            <a:pPr lvl="1"/>
            <a:r>
              <a:rPr lang="en-US" dirty="0" smtClean="0"/>
              <a:t>maximum key value is the highest priority</a:t>
            </a:r>
          </a:p>
        </p:txBody>
      </p:sp>
    </p:spTree>
    <p:extLst>
      <p:ext uri="{BB962C8B-B14F-4D97-AF65-F5344CB8AC3E}">
        <p14:creationId xmlns:p14="http://schemas.microsoft.com/office/powerpoint/2010/main" val="9048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Priority Queue ADT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aka </a:t>
            </a:r>
            <a:r>
              <a:rPr lang="en-US" dirty="0" err="1" smtClean="0"/>
              <a:t>enqueue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inserts data into the PQ according to key</a:t>
            </a:r>
          </a:p>
          <a:p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removes the item with the smallest (largest) key </a:t>
            </a:r>
          </a:p>
          <a:p>
            <a:pPr lvl="2"/>
            <a:r>
              <a:rPr lang="en-US" dirty="0" smtClean="0"/>
              <a:t>depending if using a min PQ or max PQ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size()</a:t>
            </a:r>
          </a:p>
          <a:p>
            <a:pPr lvl="1"/>
            <a:r>
              <a:rPr lang="en-US" dirty="0" smtClean="0"/>
              <a:t>returns number of elements in PQ</a:t>
            </a:r>
          </a:p>
          <a:p>
            <a:r>
              <a:rPr lang="en-US" dirty="0" smtClean="0"/>
              <a:t>empty()</a:t>
            </a:r>
          </a:p>
          <a:p>
            <a:pPr lvl="1"/>
            <a:r>
              <a:rPr lang="en-US" dirty="0" smtClean="0"/>
              <a:t>returns true if zero elements in PQ</a:t>
            </a:r>
          </a:p>
          <a:p>
            <a:r>
              <a:rPr lang="en-US" dirty="0" err="1" smtClean="0"/>
              <a:t>minItem</a:t>
            </a:r>
            <a:r>
              <a:rPr lang="en-US" dirty="0" smtClean="0"/>
              <a:t>() / </a:t>
            </a:r>
            <a:r>
              <a:rPr lang="en-US" dirty="0" err="1" smtClean="0"/>
              <a:t>maxItem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item with smallest/largest key</a:t>
            </a:r>
          </a:p>
          <a:p>
            <a:r>
              <a:rPr lang="en-US" dirty="0" err="1" smtClean="0"/>
              <a:t>minKey</a:t>
            </a:r>
            <a:r>
              <a:rPr lang="en-US" dirty="0" smtClean="0"/>
              <a:t>() / </a:t>
            </a:r>
            <a:r>
              <a:rPr lang="en-US" dirty="0" err="1" smtClean="0"/>
              <a:t>maxKey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returns smallest/largest key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1066800"/>
            <a:ext cx="87630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066800"/>
            <a:ext cx="22300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Main Methods of PQs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599" y="3461982"/>
            <a:ext cx="6973215" cy="2862618"/>
            <a:chOff x="228599" y="3461982"/>
            <a:chExt cx="6973215" cy="2862618"/>
          </a:xfrm>
        </p:grpSpPr>
        <p:sp>
          <p:nvSpPr>
            <p:cNvPr id="8" name="Rounded Rectangle 7"/>
            <p:cNvSpPr/>
            <p:nvPr/>
          </p:nvSpPr>
          <p:spPr>
            <a:xfrm>
              <a:off x="228599" y="3461982"/>
              <a:ext cx="6973215" cy="28626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37461" y="5953709"/>
              <a:ext cx="2730235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Additional Methods of PQs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 rot="20830287">
            <a:off x="5989029" y="2492949"/>
            <a:ext cx="2930610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anose="030F0702030302020204" pitchFamily="66" charset="0"/>
              </a:rPr>
              <a:t>removeItem</a:t>
            </a:r>
            <a:r>
              <a:rPr lang="en-US" sz="1400" dirty="0" smtClean="0">
                <a:latin typeface="Comic Sans MS" panose="030F0702030302020204" pitchFamily="66" charset="0"/>
              </a:rPr>
              <a:t>() may also be named</a:t>
            </a:r>
          </a:p>
          <a:p>
            <a:r>
              <a:rPr lang="en-US" sz="1400" dirty="0" err="1" smtClean="0">
                <a:latin typeface="Comic Sans MS" panose="030F0702030302020204" pitchFamily="66" charset="0"/>
              </a:rPr>
              <a:t>removeMin</a:t>
            </a:r>
            <a:r>
              <a:rPr lang="en-US" sz="1400" dirty="0" smtClean="0">
                <a:latin typeface="Comic Sans MS" panose="030F0702030302020204" pitchFamily="66" charset="0"/>
              </a:rPr>
              <a:t>() or </a:t>
            </a:r>
            <a:r>
              <a:rPr lang="en-US" sz="1400" dirty="0" err="1" smtClean="0">
                <a:latin typeface="Comic Sans MS" panose="030F0702030302020204" pitchFamily="66" charset="0"/>
              </a:rPr>
              <a:t>removeMax</a:t>
            </a:r>
            <a:r>
              <a:rPr lang="en-US" sz="1400" dirty="0" smtClean="0">
                <a:latin typeface="Comic Sans MS" panose="030F0702030302020204" pitchFamily="66" charset="0"/>
              </a:rPr>
              <a:t>()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or </a:t>
            </a:r>
            <a:r>
              <a:rPr lang="en-US" sz="1400" dirty="0" err="1" smtClean="0">
                <a:latin typeface="Comic Sans MS" panose="030F0702030302020204" pitchFamily="66" charset="0"/>
              </a:rPr>
              <a:t>dequeue</a:t>
            </a:r>
            <a:r>
              <a:rPr lang="en-US" sz="1400" dirty="0" smtClean="0">
                <a:latin typeface="Comic Sans MS" panose="030F0702030302020204" pitchFamily="66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593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/>
              <a:t>Given a </a:t>
            </a:r>
            <a:r>
              <a:rPr lang="en-US" b="1" i="1" dirty="0" smtClean="0"/>
              <a:t>sequence</a:t>
            </a:r>
            <a:r>
              <a:rPr lang="en-US" b="1" dirty="0" smtClean="0"/>
              <a:t> of N items</a:t>
            </a:r>
          </a:p>
          <a:p>
            <a:pPr lvl="1"/>
            <a:r>
              <a:rPr lang="en-US" b="1" dirty="0" smtClean="0"/>
              <a:t>a PQ can be used to sort the </a:t>
            </a:r>
            <a:r>
              <a:rPr lang="en-US" b="1" i="1" dirty="0" smtClean="0"/>
              <a:t>sequence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1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Insert N items into the PQ via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insertItem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(key, data)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Remove the items by calling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removeItem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 N times</a:t>
            </a:r>
          </a:p>
          <a:p>
            <a:pPr lvl="3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first remove removes the largest item, the second call the second largest, … the last removes the smallest item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6" y="4374108"/>
            <a:ext cx="733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6" y="4374108"/>
            <a:ext cx="704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93159"/>
            <a:ext cx="7143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64584"/>
            <a:ext cx="704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704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1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i="1" dirty="0" smtClean="0"/>
              <a:t>sequence</a:t>
            </a:r>
            <a:r>
              <a:rPr lang="en-US" dirty="0" smtClean="0"/>
              <a:t> of N items</a:t>
            </a:r>
          </a:p>
          <a:p>
            <a:pPr lvl="1"/>
            <a:r>
              <a:rPr lang="en-US" dirty="0" smtClean="0"/>
              <a:t>a PQ can be used to sort the </a:t>
            </a:r>
            <a:r>
              <a:rPr lang="en-US" i="1" dirty="0" smtClean="0"/>
              <a:t>sequence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Step 1</a:t>
            </a:r>
          </a:p>
          <a:p>
            <a:pPr lvl="2"/>
            <a:r>
              <a:rPr lang="en-US" b="1" dirty="0" smtClean="0"/>
              <a:t>Insert N items into the PQ via </a:t>
            </a:r>
            <a:r>
              <a:rPr lang="en-US" b="1" dirty="0" err="1" smtClean="0"/>
              <a:t>insertItem</a:t>
            </a:r>
            <a:r>
              <a:rPr lang="en-US" b="1" dirty="0" smtClean="0"/>
              <a:t>(key, data)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Remove the items by calling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removeItem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() N times</a:t>
            </a:r>
          </a:p>
          <a:p>
            <a:pPr lvl="3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first remove removes the largest item, the second call the second largest, … the last removes the smallest item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6" y="4374108"/>
            <a:ext cx="733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56" y="4374108"/>
            <a:ext cx="704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93159"/>
            <a:ext cx="7143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64584"/>
            <a:ext cx="704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43400"/>
            <a:ext cx="704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30333" y="54533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19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84687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4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74687 0.0071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65573 0.0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5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55973 0.007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45295 0.0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</a:t>
            </a:r>
            <a:r>
              <a:rPr lang="en-US" i="1" dirty="0" smtClean="0"/>
              <a:t>sequence</a:t>
            </a:r>
            <a:r>
              <a:rPr lang="en-US" dirty="0" smtClean="0"/>
              <a:t> of N items</a:t>
            </a:r>
          </a:p>
          <a:p>
            <a:pPr lvl="1"/>
            <a:r>
              <a:rPr lang="en-US" dirty="0" smtClean="0"/>
              <a:t>a PQ can be used to sort the </a:t>
            </a:r>
            <a:r>
              <a:rPr lang="en-US" i="1" dirty="0" smtClean="0"/>
              <a:t>sequence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b="1" dirty="0" smtClean="0"/>
              <a:t>Step 2</a:t>
            </a:r>
          </a:p>
          <a:p>
            <a:pPr lvl="2"/>
            <a:r>
              <a:rPr lang="en-US" b="1" dirty="0" smtClean="0"/>
              <a:t>Remove the items by calling </a:t>
            </a:r>
            <a:r>
              <a:rPr lang="en-US" b="1" dirty="0" err="1" smtClean="0"/>
              <a:t>removeItem</a:t>
            </a:r>
            <a:r>
              <a:rPr lang="en-US" b="1" dirty="0" smtClean="0"/>
              <a:t>() N times</a:t>
            </a:r>
          </a:p>
          <a:p>
            <a:pPr lvl="3"/>
            <a:r>
              <a:rPr lang="en-US" b="1" dirty="0" smtClean="0"/>
              <a:t>The first remove removes the largest item, the second call the second largest, … the last removes the smallest item</a:t>
            </a:r>
            <a:endParaRPr lang="en-US" b="1" dirty="0"/>
          </a:p>
        </p:txBody>
      </p:sp>
      <p:pic>
        <p:nvPicPr>
          <p:cNvPr id="9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0074"/>
            <a:ext cx="7334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0075"/>
            <a:ext cx="7048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4419600"/>
            <a:ext cx="7143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4284"/>
            <a:ext cx="7048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0"/>
            <a:ext cx="704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7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9417E-6 L -0.37344 0.15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7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0379E-6 L -0.09739 0.151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9417E-6 L -0.10521 0.151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7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067E-7 L 0.2698 0.154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7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028E-6 L 0.25313 0.14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7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Given a sequence of N items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901522" cy="34778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Input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Sequence,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, of n items, and empty priority queue, </a:t>
            </a:r>
            <a:r>
              <a:rPr lang="en-US" altLang="en-US" sz="2000" b="1" dirty="0">
                <a:latin typeface="Comic Sans MS" panose="030F0702030302020204" pitchFamily="66" charset="0"/>
              </a:rPr>
              <a:t>PQ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Output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 sorted by the total order relation.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37572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 smtClean="0"/>
              <a:t>From the Book: Comparisons </a:t>
            </a:r>
            <a:r>
              <a:rPr lang="en-US" dirty="0"/>
              <a:t>and Comparator Operator and </a:t>
            </a:r>
            <a:r>
              <a:rPr lang="en-US" dirty="0" smtClean="0"/>
              <a:t>ADT</a:t>
            </a:r>
          </a:p>
          <a:p>
            <a:pPr lvl="2"/>
            <a:r>
              <a:rPr lang="en-US" dirty="0"/>
              <a:t>From the Book: Definitions and relation to </a:t>
            </a:r>
            <a:r>
              <a:rPr lang="en-US" dirty="0" smtClean="0"/>
              <a:t>Sorting</a:t>
            </a:r>
          </a:p>
          <a:p>
            <a:pPr lvl="2"/>
            <a:r>
              <a:rPr lang="en-US" dirty="0"/>
              <a:t>Reboot: back to selection sort and insertion sort</a:t>
            </a:r>
          </a:p>
          <a:p>
            <a:pPr lvl="2"/>
            <a:r>
              <a:rPr lang="en-US" dirty="0"/>
              <a:t>Setting up for ‘generic’ sorting algorithm</a:t>
            </a:r>
          </a:p>
          <a:p>
            <a:pPr lvl="3"/>
            <a:r>
              <a:rPr lang="en-US" dirty="0"/>
              <a:t>Where performance depends on the data structure being used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Queues</a:t>
            </a:r>
          </a:p>
          <a:p>
            <a:pPr lvl="2"/>
            <a:r>
              <a:rPr lang="en-US" dirty="0" smtClean="0"/>
              <a:t>Implementations</a:t>
            </a:r>
          </a:p>
          <a:p>
            <a:pPr lvl="3"/>
            <a:r>
              <a:rPr lang="en-US" dirty="0" smtClean="0"/>
              <a:t>Unordered List</a:t>
            </a:r>
          </a:p>
          <a:p>
            <a:pPr lvl="3"/>
            <a:r>
              <a:rPr lang="en-US" dirty="0" smtClean="0"/>
              <a:t>Ordered List</a:t>
            </a:r>
          </a:p>
          <a:p>
            <a:pPr lvl="3"/>
            <a:r>
              <a:rPr lang="en-US" dirty="0" smtClean="0"/>
              <a:t>Binary Tree (Heap)</a:t>
            </a:r>
          </a:p>
        </p:txBody>
      </p:sp>
    </p:spTree>
    <p:extLst>
      <p:ext uri="{BB962C8B-B14F-4D97-AF65-F5344CB8AC3E}">
        <p14:creationId xmlns:p14="http://schemas.microsoft.com/office/powerpoint/2010/main" val="24833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</a:t>
            </a:r>
          </a:p>
          <a:p>
            <a:pPr lvl="1"/>
            <a:r>
              <a:rPr lang="en-US" dirty="0" smtClean="0"/>
              <a:t>Unordered List</a:t>
            </a:r>
          </a:p>
          <a:p>
            <a:pPr lvl="1"/>
            <a:r>
              <a:rPr lang="en-US" dirty="0" smtClean="0"/>
              <a:t>Ordered List</a:t>
            </a:r>
          </a:p>
          <a:p>
            <a:pPr lvl="1"/>
            <a:r>
              <a:rPr lang="en-US" dirty="0" smtClean="0"/>
              <a:t>Binary Tree (Heap)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PQ as an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Each item in a </a:t>
            </a:r>
            <a:r>
              <a:rPr lang="en-US" dirty="0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composition of 2 objects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 (priority)</a:t>
            </a:r>
          </a:p>
          <a:p>
            <a:pPr lvl="1"/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lvl="2"/>
            <a:r>
              <a:rPr lang="en-US" dirty="0" smtClean="0"/>
              <a:t>Thus we have the pair (key, data)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 we could implement this using a linked list</a:t>
            </a:r>
          </a:p>
          <a:p>
            <a:pPr lvl="2"/>
            <a:r>
              <a:rPr lang="en-US" dirty="0" smtClean="0"/>
              <a:t>see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some Tree stuff</a:t>
            </a:r>
          </a:p>
          <a:p>
            <a:endParaRPr lang="en-US" dirty="0" smtClean="0"/>
          </a:p>
          <a:p>
            <a:r>
              <a:rPr lang="en-US" dirty="0" smtClean="0"/>
              <a:t>Move on to new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Doubly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But for our priority queue we split </a:t>
            </a:r>
            <a:r>
              <a:rPr lang="en-US" sz="2400" b="1" dirty="0" err="1" smtClean="0"/>
              <a:t>elem</a:t>
            </a:r>
            <a:r>
              <a:rPr lang="en-US" sz="2400" b="1" dirty="0" smtClean="0"/>
              <a:t> into TWO things</a:t>
            </a:r>
          </a:p>
          <a:p>
            <a:pPr lvl="1"/>
            <a:r>
              <a:rPr lang="en-US" sz="2000" b="1" dirty="0" smtClean="0"/>
              <a:t>key</a:t>
            </a:r>
            <a:r>
              <a:rPr lang="en-US" sz="2000" dirty="0" smtClean="0"/>
              <a:t>  (of type </a:t>
            </a:r>
            <a:r>
              <a:rPr lang="en-US" sz="2000" dirty="0" err="1" smtClean="0"/>
              <a:t>int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data</a:t>
            </a:r>
            <a:r>
              <a:rPr lang="en-US" sz="2000" dirty="0" smtClean="0"/>
              <a:t> (of type T)</a:t>
            </a: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5105400" cy="2032000"/>
          </a:xfrm>
          <a:prstGeom prst="rect">
            <a:avLst/>
          </a:prstGeom>
          <a:solidFill>
            <a:srgbClr val="FEFEBE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Item {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 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elem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Item&lt;T&gt;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prev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,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24800" y="22098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34200" y="3352800"/>
            <a:ext cx="7223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elem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48600" y="35052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198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248400" y="2514600"/>
            <a:ext cx="2133600" cy="889000"/>
            <a:chOff x="5181600" y="5126121"/>
            <a:chExt cx="2133600" cy="888332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5600700" y="5126121"/>
              <a:ext cx="1309371" cy="436479"/>
              <a:chOff x="5600700" y="5126121"/>
              <a:chExt cx="1563437" cy="521172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5600700" y="5126593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6121400" y="5126593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6643437" y="5126121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6256421" y="5348706"/>
              <a:ext cx="0" cy="66574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700253" y="5205245"/>
              <a:ext cx="614947" cy="139700"/>
            </a:xfrm>
            <a:custGeom>
              <a:avLst/>
              <a:gdLst>
                <a:gd name="T0" fmla="*/ 0 w 480"/>
                <a:gd name="T1" fmla="*/ 2147483647 h 88"/>
                <a:gd name="T2" fmla="*/ 2147483647 w 480"/>
                <a:gd name="T3" fmla="*/ 0 h 88"/>
                <a:gd name="T4" fmla="*/ 2147483647 w 480"/>
                <a:gd name="T5" fmla="*/ 2147483647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 rot="10800000">
              <a:off x="5181600" y="5342941"/>
              <a:ext cx="635000" cy="139700"/>
            </a:xfrm>
            <a:custGeom>
              <a:avLst/>
              <a:gdLst>
                <a:gd name="T0" fmla="*/ 0 w 480"/>
                <a:gd name="T1" fmla="*/ 2147483647 h 88"/>
                <a:gd name="T2" fmla="*/ 2147483647 w 480"/>
                <a:gd name="T3" fmla="*/ 0 h 88"/>
                <a:gd name="T4" fmla="*/ 2147483647 w 480"/>
                <a:gd name="T5" fmla="*/ 2147483647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53138" y="228600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prev</a:t>
            </a:r>
          </a:p>
        </p:txBody>
      </p:sp>
    </p:spTree>
    <p:extLst>
      <p:ext uri="{BB962C8B-B14F-4D97-AF65-F5344CB8AC3E}">
        <p14:creationId xmlns:p14="http://schemas.microsoft.com/office/powerpoint/2010/main" val="145123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Doubly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But for our priority queue we split </a:t>
            </a:r>
            <a:r>
              <a:rPr lang="en-US" sz="2400" b="1" dirty="0" err="1" smtClean="0"/>
              <a:t>elem</a:t>
            </a:r>
            <a:r>
              <a:rPr lang="en-US" sz="2400" b="1" dirty="0" smtClean="0"/>
              <a:t> into TWO things</a:t>
            </a:r>
          </a:p>
          <a:p>
            <a:pPr lvl="1"/>
            <a:r>
              <a:rPr lang="en-US" sz="2000" b="1" dirty="0" smtClean="0"/>
              <a:t>key</a:t>
            </a:r>
            <a:r>
              <a:rPr lang="en-US" sz="2000" dirty="0" smtClean="0"/>
              <a:t>  (of type </a:t>
            </a:r>
            <a:r>
              <a:rPr lang="en-US" sz="2000" dirty="0" err="1" smtClean="0"/>
              <a:t>int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data</a:t>
            </a:r>
            <a:r>
              <a:rPr lang="en-US" sz="2000" dirty="0" smtClean="0"/>
              <a:t> (of type T)</a:t>
            </a:r>
            <a:endParaRPr lang="en-US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5105400" cy="2308324"/>
          </a:xfrm>
          <a:prstGeom prst="rect">
            <a:avLst/>
          </a:prstGeom>
          <a:solidFill>
            <a:srgbClr val="FEFEBE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altLang="en-US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alt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Item {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:</a:t>
            </a:r>
            <a:br>
              <a:rPr lang="en-US" altLang="en-US" dirty="0">
                <a:latin typeface="Consolas" pitchFamily="49" charset="0"/>
                <a:cs typeface="Consolas" pitchFamily="49" charset="0"/>
              </a:rPr>
            </a:b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key;</a:t>
            </a:r>
            <a:br>
              <a:rPr lang="en-US" alt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T data;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Item&lt;T&gt;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altLang="en-US" dirty="0" err="1">
                <a:latin typeface="Consolas" pitchFamily="49" charset="0"/>
                <a:cs typeface="Consolas" pitchFamily="49" charset="0"/>
              </a:rPr>
              <a:t>prev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, *next;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24800" y="2209800"/>
            <a:ext cx="669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next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995499" y="3352800"/>
            <a:ext cx="599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tx2"/>
                </a:solidFill>
                <a:latin typeface="Calibri" pitchFamily="34" charset="0"/>
              </a:rPr>
              <a:t>key</a:t>
            </a:r>
            <a:br>
              <a:rPr lang="en-US" altLang="en-US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en-US" altLang="en-US" dirty="0" smtClean="0">
                <a:solidFill>
                  <a:schemeClr val="tx2"/>
                </a:solidFill>
                <a:latin typeface="Calibri" pitchFamily="34" charset="0"/>
              </a:rPr>
              <a:t>data</a:t>
            </a:r>
            <a:endParaRPr lang="en-US" alt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48600" y="3505200"/>
            <a:ext cx="7556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node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19800" y="1828800"/>
            <a:ext cx="25908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248400" y="2514600"/>
            <a:ext cx="2133600" cy="889000"/>
            <a:chOff x="5181600" y="5126121"/>
            <a:chExt cx="2133600" cy="888332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5600700" y="5126121"/>
              <a:ext cx="1309371" cy="436479"/>
              <a:chOff x="5600700" y="5126121"/>
              <a:chExt cx="1563437" cy="521172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5600700" y="5126593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6121400" y="5126593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6" name="Rectangle 24"/>
              <p:cNvSpPr>
                <a:spLocks noChangeArrowheads="1"/>
              </p:cNvSpPr>
              <p:nvPr/>
            </p:nvSpPr>
            <p:spPr bwMode="auto">
              <a:xfrm>
                <a:off x="6643437" y="5126121"/>
                <a:ext cx="520700" cy="5207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6256421" y="5348706"/>
              <a:ext cx="0" cy="66574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700253" y="5205245"/>
              <a:ext cx="614947" cy="139700"/>
            </a:xfrm>
            <a:custGeom>
              <a:avLst/>
              <a:gdLst>
                <a:gd name="T0" fmla="*/ 0 w 480"/>
                <a:gd name="T1" fmla="*/ 2147483647 h 88"/>
                <a:gd name="T2" fmla="*/ 2147483647 w 480"/>
                <a:gd name="T3" fmla="*/ 0 h 88"/>
                <a:gd name="T4" fmla="*/ 2147483647 w 480"/>
                <a:gd name="T5" fmla="*/ 2147483647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 rot="10800000">
              <a:off x="5181600" y="5342941"/>
              <a:ext cx="635000" cy="139700"/>
            </a:xfrm>
            <a:custGeom>
              <a:avLst/>
              <a:gdLst>
                <a:gd name="T0" fmla="*/ 0 w 480"/>
                <a:gd name="T1" fmla="*/ 2147483647 h 88"/>
                <a:gd name="T2" fmla="*/ 2147483647 w 480"/>
                <a:gd name="T3" fmla="*/ 0 h 88"/>
                <a:gd name="T4" fmla="*/ 2147483647 w 480"/>
                <a:gd name="T5" fmla="*/ 2147483647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53138" y="2286000"/>
            <a:ext cx="60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Calibri" pitchFamily="34" charset="0"/>
              </a:rPr>
              <a:t>prev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68991" y="2801215"/>
            <a:ext cx="1219200" cy="55158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883400" y="3420701"/>
            <a:ext cx="931270" cy="55158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47710" y="4648200"/>
            <a:ext cx="1952689" cy="9906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a PQ as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So if we have a list of </a:t>
            </a:r>
            <a:r>
              <a:rPr lang="en-US" b="1" u="sng" dirty="0"/>
              <a:t>unordered</a:t>
            </a:r>
            <a:r>
              <a:rPr lang="en-US" dirty="0"/>
              <a:t> stuff</a:t>
            </a:r>
          </a:p>
          <a:p>
            <a:r>
              <a:rPr lang="en-US" dirty="0" smtClean="0"/>
              <a:t>To make it a PQ we need the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  </a:t>
            </a:r>
          </a:p>
          <a:p>
            <a:pPr lvl="2"/>
            <a:r>
              <a:rPr lang="en-US" dirty="0" smtClean="0"/>
              <a:t>assume a Min </a:t>
            </a:r>
            <a:r>
              <a:rPr lang="en-US" dirty="0"/>
              <a:t>P</a:t>
            </a:r>
            <a:r>
              <a:rPr lang="en-US" dirty="0" smtClean="0"/>
              <a:t>Q so this removes the item with the smallest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PQ as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PQ::</a:t>
            </a:r>
            <a:r>
              <a:rPr lang="en-US" b="1" dirty="0" err="1" smtClean="0">
                <a:solidFill>
                  <a:srgbClr val="FF0000"/>
                </a:solidFill>
              </a:rPr>
              <a:t>insertItem</a:t>
            </a:r>
            <a:r>
              <a:rPr lang="en-US" b="1" dirty="0" smtClean="0">
                <a:solidFill>
                  <a:srgbClr val="FF0000"/>
                </a:solidFill>
              </a:rPr>
              <a:t>(key, data)</a:t>
            </a:r>
          </a:p>
          <a:p>
            <a:endParaRPr lang="en-US" dirty="0"/>
          </a:p>
          <a:p>
            <a:pPr lvl="1"/>
            <a:r>
              <a:rPr lang="en-US" dirty="0" smtClean="0"/>
              <a:t>This is just an </a:t>
            </a:r>
            <a:r>
              <a:rPr lang="en-US" dirty="0" err="1" smtClean="0"/>
              <a:t>insertFront</a:t>
            </a:r>
            <a:r>
              <a:rPr lang="en-US" dirty="0" smtClean="0"/>
              <a:t>() call for the list</a:t>
            </a:r>
          </a:p>
          <a:p>
            <a:pPr lvl="2"/>
            <a:r>
              <a:rPr lang="en-US" dirty="0" smtClean="0"/>
              <a:t>like </a:t>
            </a:r>
            <a:r>
              <a:rPr lang="en-US" dirty="0" err="1" smtClean="0"/>
              <a:t>m_list.insertFront</a:t>
            </a:r>
            <a:r>
              <a:rPr lang="en-US" dirty="0" smtClean="0"/>
              <a:t>(…)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Recall this is an O(1) operation</a:t>
            </a:r>
          </a:p>
        </p:txBody>
      </p:sp>
    </p:spTree>
    <p:extLst>
      <p:ext uri="{BB962C8B-B14F-4D97-AF65-F5344CB8AC3E}">
        <p14:creationId xmlns:p14="http://schemas.microsoft.com/office/powerpoint/2010/main" val="2197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PQ as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So if we have a list of </a:t>
            </a:r>
            <a:r>
              <a:rPr lang="en-US" b="1" u="sng" dirty="0"/>
              <a:t>unordered</a:t>
            </a:r>
            <a:r>
              <a:rPr lang="en-US" dirty="0"/>
              <a:t> stuff</a:t>
            </a:r>
          </a:p>
          <a:p>
            <a:r>
              <a:rPr lang="en-US" dirty="0" smtClean="0"/>
              <a:t>To make it a PQ we need the functions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insertItem</a:t>
            </a:r>
            <a:r>
              <a:rPr lang="en-US" dirty="0" smtClean="0"/>
              <a:t>(key, data)</a:t>
            </a:r>
          </a:p>
          <a:p>
            <a:pPr lvl="2"/>
            <a:r>
              <a:rPr lang="en-US" dirty="0" smtClean="0"/>
              <a:t>Can be done in </a:t>
            </a:r>
            <a:r>
              <a:rPr lang="en-US" sz="2400" b="1" dirty="0" smtClean="0">
                <a:solidFill>
                  <a:srgbClr val="FF0000"/>
                </a:solidFill>
              </a:rPr>
              <a:t>O(1)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What about…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  </a:t>
            </a:r>
          </a:p>
          <a:p>
            <a:pPr lvl="2"/>
            <a:r>
              <a:rPr lang="en-US" dirty="0" smtClean="0"/>
              <a:t>assume a Min </a:t>
            </a:r>
            <a:r>
              <a:rPr lang="en-US" dirty="0"/>
              <a:t>P</a:t>
            </a:r>
            <a:r>
              <a:rPr lang="en-US" dirty="0" smtClean="0"/>
              <a:t>Q so this removes the item with the smallest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PQ as Unordered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So if we have a list of </a:t>
            </a:r>
            <a:r>
              <a:rPr lang="en-US" b="1" u="sng" dirty="0"/>
              <a:t>unordered</a:t>
            </a:r>
            <a:r>
              <a:rPr lang="en-US" dirty="0"/>
              <a:t> stuff</a:t>
            </a:r>
          </a:p>
          <a:p>
            <a:r>
              <a:rPr lang="en-US" dirty="0" smtClean="0"/>
              <a:t>To make it a PQ we need the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2"/>
            <a:r>
              <a:rPr lang="en-US" dirty="0" smtClean="0"/>
              <a:t>Can be done in O(1)</a:t>
            </a:r>
          </a:p>
          <a:p>
            <a:pPr lvl="1"/>
            <a:endParaRPr lang="en-US" dirty="0"/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</a:p>
          <a:p>
            <a:pPr lvl="2"/>
            <a:r>
              <a:rPr lang="en-US" dirty="0" smtClean="0"/>
              <a:t>Requires </a:t>
            </a:r>
            <a:r>
              <a:rPr lang="en-US" sz="2800" b="1" dirty="0" smtClean="0">
                <a:solidFill>
                  <a:srgbClr val="FF0000"/>
                </a:solidFill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6386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up for ‘generic’ sorting algorithm</a:t>
            </a:r>
          </a:p>
          <a:p>
            <a:pPr lvl="3"/>
            <a:r>
              <a:rPr lang="en-US" dirty="0"/>
              <a:t>Where performance depends on the data structure being used</a:t>
            </a:r>
          </a:p>
          <a:p>
            <a:pPr lvl="2"/>
            <a:r>
              <a:rPr lang="en-US" dirty="0"/>
              <a:t>Implementations</a:t>
            </a:r>
          </a:p>
          <a:p>
            <a:pPr lvl="3"/>
            <a:r>
              <a:rPr lang="en-US" dirty="0"/>
              <a:t>Unordered List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Queues</a:t>
            </a:r>
          </a:p>
          <a:p>
            <a:pPr lvl="2"/>
            <a:r>
              <a:rPr lang="en-US" dirty="0" smtClean="0"/>
              <a:t>Implementations</a:t>
            </a:r>
          </a:p>
          <a:p>
            <a:pPr lvl="3"/>
            <a:r>
              <a:rPr lang="en-US" dirty="0" smtClean="0"/>
              <a:t>Ordered List</a:t>
            </a:r>
          </a:p>
          <a:p>
            <a:pPr lvl="3"/>
            <a:r>
              <a:rPr lang="en-US" dirty="0" smtClean="0"/>
              <a:t>Binary Tree (Heap)</a:t>
            </a:r>
          </a:p>
        </p:txBody>
      </p:sp>
    </p:spTree>
    <p:extLst>
      <p:ext uri="{BB962C8B-B14F-4D97-AF65-F5344CB8AC3E}">
        <p14:creationId xmlns:p14="http://schemas.microsoft.com/office/powerpoint/2010/main" val="2208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a PQ as an 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Let’s say we have a list of </a:t>
            </a:r>
            <a:r>
              <a:rPr lang="en-US" b="1" u="sng" dirty="0"/>
              <a:t>O</a:t>
            </a:r>
            <a:r>
              <a:rPr lang="en-US" b="1" u="sng" dirty="0" smtClean="0"/>
              <a:t>rdered</a:t>
            </a:r>
            <a:r>
              <a:rPr lang="en-US" dirty="0" smtClean="0"/>
              <a:t> stuff</a:t>
            </a:r>
          </a:p>
          <a:p>
            <a:r>
              <a:rPr lang="en-US" dirty="0" smtClean="0"/>
              <a:t>To make it a PQ we still need the functions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  </a:t>
            </a:r>
          </a:p>
          <a:p>
            <a:pPr lvl="2"/>
            <a:r>
              <a:rPr lang="en-US" dirty="0" smtClean="0"/>
              <a:t>assume a Min </a:t>
            </a:r>
            <a:r>
              <a:rPr lang="en-US" dirty="0"/>
              <a:t>P</a:t>
            </a:r>
            <a:r>
              <a:rPr lang="en-US" dirty="0" smtClean="0"/>
              <a:t>Q so this removes the item with the smallest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PQ as an 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PQ::</a:t>
            </a:r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b="1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is now easy</a:t>
            </a:r>
          </a:p>
          <a:p>
            <a:endParaRPr lang="en-US" dirty="0"/>
          </a:p>
          <a:p>
            <a:pPr lvl="1"/>
            <a:r>
              <a:rPr lang="en-US" dirty="0" smtClean="0"/>
              <a:t>This is just a </a:t>
            </a:r>
            <a:r>
              <a:rPr lang="en-US" dirty="0" err="1" smtClean="0"/>
              <a:t>removeFront</a:t>
            </a:r>
            <a:r>
              <a:rPr lang="en-US" dirty="0" smtClean="0"/>
              <a:t>() call for the list</a:t>
            </a:r>
          </a:p>
          <a:p>
            <a:pPr lvl="2"/>
            <a:r>
              <a:rPr lang="en-US" dirty="0" smtClean="0"/>
              <a:t>like </a:t>
            </a:r>
            <a:r>
              <a:rPr lang="en-US" dirty="0" err="1" smtClean="0"/>
              <a:t>m_list.removeFront</a:t>
            </a:r>
            <a:r>
              <a:rPr lang="en-US" dirty="0" smtClean="0"/>
              <a:t>(…)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Recall this is an O(1) operation</a:t>
            </a:r>
          </a:p>
        </p:txBody>
      </p:sp>
    </p:spTree>
    <p:extLst>
      <p:ext uri="{BB962C8B-B14F-4D97-AF65-F5344CB8AC3E}">
        <p14:creationId xmlns:p14="http://schemas.microsoft.com/office/powerpoint/2010/main" val="2038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PQ as an Ordered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Let’s say we have a list of </a:t>
            </a:r>
            <a:r>
              <a:rPr lang="en-US" b="1" u="sng" dirty="0"/>
              <a:t>Ordered</a:t>
            </a:r>
            <a:r>
              <a:rPr lang="en-US" dirty="0"/>
              <a:t> stuff</a:t>
            </a:r>
          </a:p>
          <a:p>
            <a:r>
              <a:rPr lang="en-US" dirty="0" smtClean="0"/>
              <a:t>To make it a PQ we need the functions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removeItem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Can be done in </a:t>
            </a:r>
            <a:r>
              <a:rPr lang="en-US" sz="2400" b="1" dirty="0" smtClean="0">
                <a:solidFill>
                  <a:srgbClr val="FF0000"/>
                </a:solidFill>
              </a:rPr>
              <a:t>O(1)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What about…</a:t>
            </a:r>
          </a:p>
          <a:p>
            <a:pPr lvl="1"/>
            <a:r>
              <a:rPr lang="en-US" dirty="0" err="1" smtClean="0"/>
              <a:t>insertItem</a:t>
            </a:r>
            <a:r>
              <a:rPr lang="en-US" dirty="0" smtClean="0"/>
              <a:t>(key, data)  </a:t>
            </a:r>
          </a:p>
          <a:p>
            <a:pPr lvl="2"/>
            <a:r>
              <a:rPr lang="en-US" dirty="0" smtClean="0"/>
              <a:t>note this must maintain the ordering</a:t>
            </a:r>
          </a:p>
          <a:p>
            <a:pPr lvl="2"/>
            <a:r>
              <a:rPr lang="en-US" dirty="0" smtClean="0"/>
              <a:t>so we have to find the correct place to insert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Have seen</a:t>
            </a:r>
          </a:p>
          <a:p>
            <a:pPr lvl="1"/>
            <a:r>
              <a:rPr lang="en-US" dirty="0" smtClean="0"/>
              <a:t>Sorting (chapter 10)</a:t>
            </a:r>
            <a:endParaRPr lang="en-US" dirty="0"/>
          </a:p>
          <a:p>
            <a:pPr lvl="1"/>
            <a:r>
              <a:rPr lang="en-US" dirty="0" smtClean="0"/>
              <a:t>Trees (chapter 11)</a:t>
            </a:r>
          </a:p>
          <a:p>
            <a:pPr lvl="1"/>
            <a:r>
              <a:rPr lang="en-US" dirty="0" smtClean="0"/>
              <a:t>Priority Queues (chapter 8) – but more is coming</a:t>
            </a:r>
          </a:p>
          <a:p>
            <a:endParaRPr lang="en-US" dirty="0" smtClean="0"/>
          </a:p>
          <a:p>
            <a:r>
              <a:rPr lang="en-US" b="1" dirty="0" smtClean="0"/>
              <a:t>Will soon see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/>
              <a:t>nodes have </a:t>
            </a:r>
            <a:r>
              <a:rPr lang="en-US" i="1" dirty="0"/>
              <a:t>keys</a:t>
            </a:r>
            <a:r>
              <a:rPr lang="en-US" dirty="0"/>
              <a:t> and </a:t>
            </a:r>
            <a:r>
              <a:rPr lang="en-US" i="1" dirty="0"/>
              <a:t>data</a:t>
            </a:r>
          </a:p>
          <a:p>
            <a:endParaRPr lang="en-US" dirty="0"/>
          </a:p>
          <a:p>
            <a:pPr lvl="1"/>
            <a:r>
              <a:rPr lang="en-US" dirty="0"/>
              <a:t>Heaps</a:t>
            </a:r>
          </a:p>
          <a:p>
            <a:pPr lvl="2"/>
            <a:r>
              <a:rPr lang="en-US" dirty="0"/>
              <a:t>Thought of as a binary tree (pile of stuff = heap)</a:t>
            </a:r>
          </a:p>
          <a:p>
            <a:pPr lvl="2"/>
            <a:r>
              <a:rPr lang="en-US" dirty="0"/>
              <a:t>but implemented using a vector array</a:t>
            </a:r>
          </a:p>
          <a:p>
            <a:endParaRPr lang="en-US" dirty="0"/>
          </a:p>
          <a:p>
            <a:pPr lvl="1"/>
            <a:r>
              <a:rPr lang="en-US" dirty="0"/>
              <a:t>PQ Sorting</a:t>
            </a:r>
          </a:p>
          <a:p>
            <a:pPr lvl="2"/>
            <a:r>
              <a:rPr lang="en-US" dirty="0"/>
              <a:t>Implemented using an unsorted list (selection sort)</a:t>
            </a:r>
          </a:p>
          <a:p>
            <a:pPr lvl="2"/>
            <a:r>
              <a:rPr lang="en-US" dirty="0"/>
              <a:t>Implemented using a sorted list (insertion sort)</a:t>
            </a:r>
          </a:p>
          <a:p>
            <a:pPr lvl="2"/>
            <a:r>
              <a:rPr lang="en-US" dirty="0"/>
              <a:t>Implemented using a Heap (heap sort)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PQ as an Ordered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Let’s say we have a list of </a:t>
            </a:r>
            <a:r>
              <a:rPr lang="en-US" b="1" u="sng" dirty="0"/>
              <a:t>Ordered</a:t>
            </a:r>
            <a:r>
              <a:rPr lang="en-US" dirty="0"/>
              <a:t> stuff</a:t>
            </a:r>
          </a:p>
          <a:p>
            <a:r>
              <a:rPr lang="en-US" dirty="0" smtClean="0"/>
              <a:t>To make it a PQ we need the functions</a:t>
            </a:r>
          </a:p>
          <a:p>
            <a:pPr lvl="1"/>
            <a:r>
              <a:rPr lang="en-US" dirty="0" err="1" smtClean="0"/>
              <a:t>removeItem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Can be done in O(1)</a:t>
            </a:r>
          </a:p>
          <a:p>
            <a:pPr lvl="1"/>
            <a:endParaRPr lang="en-US" dirty="0"/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insertItem</a:t>
            </a:r>
            <a:r>
              <a:rPr lang="en-US" dirty="0"/>
              <a:t>(key, data)</a:t>
            </a:r>
            <a:endParaRPr lang="en-US" dirty="0" smtClean="0"/>
          </a:p>
          <a:p>
            <a:pPr lvl="2"/>
            <a:r>
              <a:rPr lang="en-US" dirty="0" smtClean="0"/>
              <a:t>Requires </a:t>
            </a:r>
            <a:r>
              <a:rPr lang="en-US" sz="2400" b="1" dirty="0" smtClean="0">
                <a:solidFill>
                  <a:srgbClr val="FF0000"/>
                </a:solidFill>
              </a:rPr>
              <a:t>O(n)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8225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Summary: List-based Priority Queue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26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Unsorted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000" u="sng" dirty="0" smtClean="0"/>
              <a:t>list implementation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dirty="0" smtClean="0"/>
              <a:t>Store the items of the priority queue in a list-based sequence, in arbitrary order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b="1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en-US" sz="1800" dirty="0" smtClean="0"/>
              <a:t>takes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(1)</a:t>
            </a:r>
            <a:r>
              <a:rPr lang="en-US" altLang="en-US" sz="1800" dirty="0" smtClean="0"/>
              <a:t> time since we can insert the item at the beginning or end of the sequence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b="1" dirty="0" err="1" smtClean="0">
                <a:solidFill>
                  <a:srgbClr val="FF0000"/>
                </a:solidFill>
              </a:rPr>
              <a:t>removeMin</a:t>
            </a:r>
            <a:r>
              <a:rPr lang="en-US" altLang="en-US" sz="1800" dirty="0" smtClean="0">
                <a:solidFill>
                  <a:srgbClr val="FF0000"/>
                </a:solidFill>
              </a:rPr>
              <a:t>, </a:t>
            </a:r>
            <a:r>
              <a:rPr lang="en-US" altLang="en-US" sz="1800" dirty="0" err="1" smtClean="0"/>
              <a:t>minKey</a:t>
            </a:r>
            <a:r>
              <a:rPr lang="en-US" altLang="en-US" sz="1800" dirty="0" smtClean="0"/>
              <a:t> and </a:t>
            </a:r>
            <a:r>
              <a:rPr lang="en-US" altLang="en-US" sz="1800" dirty="0" err="1" smtClean="0"/>
              <a:t>minElement</a:t>
            </a:r>
            <a:r>
              <a:rPr lang="en-US" altLang="en-US" sz="1800" dirty="0" smtClean="0"/>
              <a:t> take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en-US" sz="1800" dirty="0" smtClean="0"/>
              <a:t> time since we have to traverse the entire sequence to find the smallest key </a:t>
            </a:r>
          </a:p>
        </p:txBody>
      </p:sp>
      <p:sp>
        <p:nvSpPr>
          <p:cNvPr id="1741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b="1" u="sng" dirty="0" smtClean="0">
                <a:solidFill>
                  <a:srgbClr val="FF0000"/>
                </a:solidFill>
              </a:rPr>
              <a:t>Sorted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000" u="sng" dirty="0" smtClean="0"/>
              <a:t>list implementation</a:t>
            </a:r>
            <a:endParaRPr lang="en-US" altLang="en-US" sz="2000" dirty="0" smtClean="0"/>
          </a:p>
          <a:p>
            <a:pPr lvl="1" algn="just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600" dirty="0" smtClean="0"/>
              <a:t>Store the items of the priority queue in a sequence, sorted by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Performance: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b="1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sz="1800" dirty="0" smtClean="0"/>
              <a:t> takes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en-US" sz="1800" dirty="0" smtClean="0"/>
              <a:t> time since we have to find the place where to insert the item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b="1" dirty="0" err="1" smtClean="0">
                <a:solidFill>
                  <a:srgbClr val="FF0000"/>
                </a:solidFill>
              </a:rPr>
              <a:t>removeMin</a:t>
            </a:r>
            <a:r>
              <a:rPr lang="en-US" altLang="en-US" sz="1800" dirty="0" smtClean="0"/>
              <a:t>, </a:t>
            </a:r>
            <a:r>
              <a:rPr lang="en-US" altLang="en-US" sz="1800" dirty="0" err="1" smtClean="0"/>
              <a:t>minKey</a:t>
            </a:r>
            <a:r>
              <a:rPr lang="en-US" altLang="en-US" sz="1800" dirty="0" smtClean="0"/>
              <a:t> and </a:t>
            </a:r>
            <a:r>
              <a:rPr lang="en-US" altLang="en-US" sz="1800" dirty="0" err="1" smtClean="0"/>
              <a:t>minElement</a:t>
            </a:r>
            <a:r>
              <a:rPr lang="en-US" altLang="en-US" sz="1800" dirty="0" smtClean="0"/>
              <a:t> take </a:t>
            </a:r>
            <a:r>
              <a:rPr lang="en-US" altLang="en-US" sz="1800" b="1" i="1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(1)</a:t>
            </a:r>
            <a:r>
              <a:rPr lang="en-US" altLang="en-US" sz="1800" dirty="0" smtClean="0"/>
              <a:t> time since the smallest key is at the beginning of the sequence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143000" y="2819400"/>
            <a:ext cx="2971800" cy="304800"/>
            <a:chOff x="3264" y="2064"/>
            <a:chExt cx="1872" cy="192"/>
          </a:xfrm>
        </p:grpSpPr>
        <p:sp>
          <p:nvSpPr>
            <p:cNvPr id="24592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93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4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4595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96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7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5181600" y="2819400"/>
            <a:ext cx="2971800" cy="304800"/>
            <a:chOff x="3264" y="3744"/>
            <a:chExt cx="1872" cy="192"/>
          </a:xfrm>
        </p:grpSpPr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24587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24588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589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4591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up for ‘generic’ sorting algorithm</a:t>
            </a:r>
          </a:p>
          <a:p>
            <a:pPr lvl="3"/>
            <a:r>
              <a:rPr lang="en-US" dirty="0"/>
              <a:t>Where performance depends on the data structure being used</a:t>
            </a:r>
          </a:p>
          <a:p>
            <a:pPr lvl="2"/>
            <a:r>
              <a:rPr lang="en-US" dirty="0"/>
              <a:t>Implementations</a:t>
            </a:r>
          </a:p>
          <a:p>
            <a:pPr lvl="3"/>
            <a:r>
              <a:rPr lang="en-US" dirty="0"/>
              <a:t>Unordered List</a:t>
            </a:r>
          </a:p>
          <a:p>
            <a:pPr lvl="3"/>
            <a:r>
              <a:rPr lang="en-US" dirty="0"/>
              <a:t>Ordered List</a:t>
            </a:r>
          </a:p>
          <a:p>
            <a:pPr lvl="3"/>
            <a:endParaRPr lang="en-US" dirty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 Sorts</a:t>
            </a:r>
          </a:p>
          <a:p>
            <a:pPr lvl="2"/>
            <a:r>
              <a:rPr lang="en-US" dirty="0" smtClean="0"/>
              <a:t>Selection Sort</a:t>
            </a:r>
          </a:p>
          <a:p>
            <a:pPr lvl="2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Heap</a:t>
            </a:r>
          </a:p>
        </p:txBody>
      </p:sp>
    </p:spTree>
    <p:extLst>
      <p:ext uri="{BB962C8B-B14F-4D97-AF65-F5344CB8AC3E}">
        <p14:creationId xmlns:p14="http://schemas.microsoft.com/office/powerpoint/2010/main" val="3237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and 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and Insertion Sort are</a:t>
            </a:r>
          </a:p>
          <a:p>
            <a:pPr lvl="1"/>
            <a:r>
              <a:rPr lang="en-US" dirty="0" smtClean="0"/>
              <a:t>two different implementations of PQ-sort</a:t>
            </a:r>
          </a:p>
          <a:p>
            <a:pPr lvl="1"/>
            <a:endParaRPr lang="en-US" dirty="0"/>
          </a:p>
          <a:p>
            <a:r>
              <a:rPr lang="en-US" dirty="0" smtClean="0"/>
              <a:t>Selection sort uses data structure of</a:t>
            </a:r>
          </a:p>
          <a:p>
            <a:pPr lvl="1"/>
            <a:r>
              <a:rPr lang="en-US" dirty="0" smtClean="0"/>
              <a:t>Unsorted List</a:t>
            </a:r>
          </a:p>
          <a:p>
            <a:pPr lvl="1"/>
            <a:endParaRPr lang="en-US" dirty="0"/>
          </a:p>
          <a:p>
            <a:r>
              <a:rPr lang="en-US" dirty="0" smtClean="0"/>
              <a:t>Insertion sort uses a data structure of</a:t>
            </a:r>
          </a:p>
          <a:p>
            <a:pPr lvl="1"/>
            <a:r>
              <a:rPr lang="en-US" dirty="0" smtClean="0"/>
              <a:t>Sorted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Sorting Using a PQ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a PQ can be used to sort the sequence:</a:t>
            </a:r>
          </a:p>
          <a:p>
            <a:pPr lvl="1"/>
            <a:r>
              <a:rPr lang="en-US" dirty="0" smtClean="0"/>
              <a:t>Step 1</a:t>
            </a:r>
          </a:p>
          <a:p>
            <a:pPr lvl="2"/>
            <a:r>
              <a:rPr lang="en-US" dirty="0" smtClean="0"/>
              <a:t>Insert N items into the PQ via </a:t>
            </a:r>
            <a:r>
              <a:rPr lang="en-US" dirty="0" err="1" smtClean="0"/>
              <a:t>insertItem</a:t>
            </a:r>
            <a:r>
              <a:rPr lang="en-US" dirty="0" smtClean="0"/>
              <a:t>(key, data)</a:t>
            </a:r>
          </a:p>
          <a:p>
            <a:pPr lvl="1"/>
            <a:r>
              <a:rPr lang="en-US" dirty="0" smtClean="0"/>
              <a:t>Step 2</a:t>
            </a:r>
          </a:p>
          <a:p>
            <a:pPr lvl="2"/>
            <a:r>
              <a:rPr lang="en-US" dirty="0" smtClean="0"/>
              <a:t>Remove the items by calling </a:t>
            </a:r>
            <a:r>
              <a:rPr lang="en-US" dirty="0" err="1" smtClean="0"/>
              <a:t>removeItem</a:t>
            </a:r>
            <a:r>
              <a:rPr lang="en-US" dirty="0" smtClean="0"/>
              <a:t>() N times</a:t>
            </a:r>
          </a:p>
          <a:p>
            <a:pPr lvl="3"/>
            <a:r>
              <a:rPr lang="en-US" dirty="0" smtClean="0"/>
              <a:t>The first remove removes the largest item, the second call the second largest, … the last removes the smallest item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905000"/>
            <a:ext cx="7901522" cy="34778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Input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Sequence,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, of n items, and empty priority queue, </a:t>
            </a:r>
            <a:r>
              <a:rPr lang="en-US" altLang="en-US" sz="2000" b="1" dirty="0">
                <a:latin typeface="Comic Sans MS" panose="030F0702030302020204" pitchFamily="66" charset="0"/>
              </a:rPr>
              <a:t>PQ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</a:t>
            </a:r>
            <a:r>
              <a:rPr lang="en-US" altLang="en-US" sz="2000" u="sng" dirty="0">
                <a:latin typeface="Comic Sans MS" panose="030F0702030302020204" pitchFamily="66" charset="0"/>
              </a:rPr>
              <a:t>Output</a:t>
            </a:r>
            <a:r>
              <a:rPr lang="en-US" altLang="en-US" sz="2000" dirty="0">
                <a:latin typeface="Comic Sans MS" panose="030F0702030302020204" pitchFamily="66" charset="0"/>
              </a:rPr>
              <a:t>: Sequence </a:t>
            </a:r>
            <a:r>
              <a:rPr lang="en-US" altLang="en-US" sz="2000" b="1" dirty="0">
                <a:latin typeface="Comic Sans MS" panose="030F0702030302020204" pitchFamily="66" charset="0"/>
              </a:rPr>
              <a:t>S</a:t>
            </a:r>
            <a:r>
              <a:rPr lang="en-US" altLang="en-US" sz="2000" dirty="0">
                <a:latin typeface="Comic Sans MS" panose="030F0702030302020204" pitchFamily="66" charset="0"/>
              </a:rPr>
              <a:t> sorted by the total order relation.</a:t>
            </a:r>
          </a:p>
          <a:p>
            <a:pPr>
              <a:buFont typeface="Monotype Sorts" charset="0"/>
              <a:buNone/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</a:t>
            </a:r>
            <a:r>
              <a:rPr lang="en-US" altLang="en-US" sz="2000" dirty="0">
                <a:latin typeface="Comic Sans MS" panose="030F0702030302020204" pitchFamily="66" charset="0"/>
              </a:rPr>
              <a:t>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34879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dirty="0">
                <a:latin typeface="Comic Sans MS" panose="030F0702030302020204" pitchFamily="66" charset="0"/>
              </a:rPr>
              <a:t>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1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 smtClean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dirty="0">
                <a:latin typeface="Comic Sans MS" panose="030F0702030302020204" pitchFamily="66" charset="0"/>
              </a:rPr>
              <a:t>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4656083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6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4878501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5226216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9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" y="5603213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6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Trees</a:t>
            </a:r>
          </a:p>
          <a:p>
            <a:pPr lvl="2"/>
            <a:r>
              <a:rPr lang="en-US" dirty="0" smtClean="0"/>
              <a:t>Review </a:t>
            </a:r>
            <a:r>
              <a:rPr lang="en-US" dirty="0"/>
              <a:t>Some Definitions of Binary Trees</a:t>
            </a:r>
          </a:p>
          <a:p>
            <a:pPr lvl="2"/>
            <a:r>
              <a:rPr lang="en-US" dirty="0" smtClean="0"/>
              <a:t>Applications of Binary Trees</a:t>
            </a:r>
          </a:p>
          <a:p>
            <a:pPr lvl="2"/>
            <a:r>
              <a:rPr lang="en-US" dirty="0"/>
              <a:t>Tree </a:t>
            </a:r>
            <a:r>
              <a:rPr lang="en-US" dirty="0" smtClean="0"/>
              <a:t>Traversals</a:t>
            </a:r>
          </a:p>
          <a:p>
            <a:pPr lvl="1"/>
            <a:r>
              <a:rPr lang="en-US" dirty="0" smtClean="0"/>
              <a:t>Priority Queues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2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" y="5811656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tx1"/>
                          </a:solidFill>
                        </a:rPr>
                        <m:t>2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6123277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chemeClr val="tx1"/>
                          </a:solidFill>
                        </a:rPr>
                        <m:t>2</m:t>
                      </m:r>
                    </m:oMath>
                  </m:oMathPara>
                </a14:m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8209893" y="626984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93" y="6269844"/>
                <a:ext cx="685800" cy="36707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m:rPr>
                        <m:nor/>
                      </m:rPr>
                      <a:rPr lang="en-US" baseline="30000" dirty="0">
                        <a:solidFill>
                          <a:schemeClr val="tx1"/>
                        </a:solidFill>
                      </a:rPr>
                      <m:t>2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&quot;No&quot; Symbol 13"/>
          <p:cNvSpPr/>
          <p:nvPr/>
        </p:nvSpPr>
        <p:spPr>
          <a:xfrm>
            <a:off x="6496050" y="4464803"/>
            <a:ext cx="685800" cy="6300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4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</a:t>
            </a:r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Selection-sort is the variation of PQ-sort where the priority queue is implemented with an unsorted sequence </a:t>
            </a:r>
          </a:p>
          <a:p>
            <a:pPr lvl="2"/>
            <a:r>
              <a:rPr lang="en-US" dirty="0"/>
              <a:t>first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insertItems</a:t>
            </a:r>
            <a:r>
              <a:rPr lang="en-US" dirty="0"/>
              <a:t>, then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 smtClean="0"/>
              <a:t>removeMins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item.key</a:t>
            </a:r>
            <a:r>
              <a:rPr lang="en-US" altLang="en-US" sz="2000" dirty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>
                <a:latin typeface="Comic Sans MS" panose="030F0702030302020204" pitchFamily="66" charset="0"/>
              </a:rPr>
              <a:t>item.data</a:t>
            </a:r>
            <a:r>
              <a:rPr lang="en-US" altLang="en-US" sz="2000" dirty="0">
                <a:latin typeface="Comic Sans MS" panose="030F0702030302020204" pitchFamily="66" charset="0"/>
              </a:rPr>
              <a:t>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&quot;No&quot; Symbol 13"/>
          <p:cNvSpPr/>
          <p:nvPr/>
        </p:nvSpPr>
        <p:spPr>
          <a:xfrm>
            <a:off x="6496050" y="4464803"/>
            <a:ext cx="685800" cy="6300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1850" y="5317827"/>
            <a:ext cx="129540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O(n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4457700" y="2895600"/>
            <a:ext cx="2971800" cy="304800"/>
            <a:chOff x="3264" y="2064"/>
            <a:chExt cx="1872" cy="192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10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up for ‘generic’ sorting algorithm</a:t>
            </a:r>
          </a:p>
          <a:p>
            <a:pPr lvl="3"/>
            <a:r>
              <a:rPr lang="en-US" dirty="0"/>
              <a:t>Where performance depends on the data structure being used</a:t>
            </a:r>
          </a:p>
          <a:p>
            <a:pPr lvl="2"/>
            <a:r>
              <a:rPr lang="en-US" dirty="0"/>
              <a:t>Implementations</a:t>
            </a:r>
          </a:p>
          <a:p>
            <a:pPr lvl="3"/>
            <a:r>
              <a:rPr lang="en-US" dirty="0"/>
              <a:t>Unordered List</a:t>
            </a:r>
          </a:p>
          <a:p>
            <a:pPr lvl="3"/>
            <a:r>
              <a:rPr lang="en-US" dirty="0"/>
              <a:t>Ordered List</a:t>
            </a:r>
          </a:p>
          <a:p>
            <a:pPr lvl="1"/>
            <a:r>
              <a:rPr lang="en-US" dirty="0"/>
              <a:t>Priority Queue Sorts</a:t>
            </a:r>
          </a:p>
          <a:p>
            <a:pPr lvl="2"/>
            <a:r>
              <a:rPr lang="en-US" dirty="0"/>
              <a:t>Selection Sort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Priority Queue Sorts</a:t>
            </a:r>
          </a:p>
          <a:p>
            <a:pPr lvl="2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Heap</a:t>
            </a:r>
          </a:p>
        </p:txBody>
      </p:sp>
    </p:spTree>
    <p:extLst>
      <p:ext uri="{BB962C8B-B14F-4D97-AF65-F5344CB8AC3E}">
        <p14:creationId xmlns:p14="http://schemas.microsoft.com/office/powerpoint/2010/main" val="39239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dirty="0">
                <a:latin typeface="Comic Sans MS" panose="030F0702030302020204" pitchFamily="66" charset="0"/>
              </a:rPr>
              <a:t>! </a:t>
            </a:r>
            <a:r>
              <a:rPr lang="en-US" altLang="en-US" sz="2000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</p:spTree>
    <p:extLst>
      <p:ext uri="{BB962C8B-B14F-4D97-AF65-F5344CB8AC3E}">
        <p14:creationId xmlns:p14="http://schemas.microsoft.com/office/powerpoint/2010/main" val="29580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4656083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3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4878501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5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0576" y="5226216"/>
            <a:ext cx="75438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Definitions and Examples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1676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A Complete Binary Tree with height h, is a tree such that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All 2</a:t>
            </a:r>
            <a:r>
              <a:rPr lang="en-US" altLang="en-US" baseline="30000" dirty="0" smtClean="0"/>
              <a:t>h-1</a:t>
            </a:r>
            <a:r>
              <a:rPr lang="en-US" altLang="en-US" dirty="0" smtClean="0"/>
              <a:t> nodes exist at height h-1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Nodes at level h fill up left to right</a:t>
            </a:r>
          </a:p>
          <a:p>
            <a:pPr>
              <a:buFont typeface="Times" charset="0"/>
              <a:buChar char="•"/>
            </a:pPr>
            <a:r>
              <a:rPr lang="en-US" altLang="en-US" dirty="0" smtClean="0"/>
              <a:t>A Full (or Proper) Binary Tree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 smtClean="0"/>
              <a:t>Every non-leaf node has 2 children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08076" y="3153745"/>
            <a:ext cx="2667000" cy="2484656"/>
            <a:chOff x="401638" y="3876675"/>
            <a:chExt cx="2667000" cy="2484656"/>
          </a:xfrm>
        </p:grpSpPr>
        <p:sp>
          <p:nvSpPr>
            <p:cNvPr id="20497" name="Oval 6"/>
            <p:cNvSpPr>
              <a:spLocks noChangeArrowheads="1"/>
            </p:cNvSpPr>
            <p:nvPr/>
          </p:nvSpPr>
          <p:spPr bwMode="auto">
            <a:xfrm>
              <a:off x="1544638" y="38766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98" name="Oval 7"/>
            <p:cNvSpPr>
              <a:spLocks noChangeArrowheads="1"/>
            </p:cNvSpPr>
            <p:nvPr/>
          </p:nvSpPr>
          <p:spPr bwMode="auto">
            <a:xfrm>
              <a:off x="2306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99" name="Oval 8"/>
            <p:cNvSpPr>
              <a:spLocks noChangeArrowheads="1"/>
            </p:cNvSpPr>
            <p:nvPr/>
          </p:nvSpPr>
          <p:spPr bwMode="auto">
            <a:xfrm>
              <a:off x="782638" y="448627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500" name="Rectangle 10"/>
            <p:cNvSpPr>
              <a:spLocks noChangeArrowheads="1"/>
            </p:cNvSpPr>
            <p:nvPr/>
          </p:nvSpPr>
          <p:spPr bwMode="auto">
            <a:xfrm>
              <a:off x="401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1925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502" name="AutoShape 15"/>
            <p:cNvCxnSpPr>
              <a:cxnSpLocks noChangeShapeType="1"/>
              <a:stCxn id="20497" idx="3"/>
              <a:endCxn id="20499" idx="7"/>
            </p:cNvCxnSpPr>
            <p:nvPr/>
          </p:nvCxnSpPr>
          <p:spPr bwMode="auto">
            <a:xfrm flipH="1">
              <a:off x="1108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16"/>
            <p:cNvCxnSpPr>
              <a:cxnSpLocks noChangeShapeType="1"/>
              <a:stCxn id="20498" idx="1"/>
              <a:endCxn id="20497" idx="5"/>
            </p:cNvCxnSpPr>
            <p:nvPr/>
          </p:nvCxnSpPr>
          <p:spPr bwMode="auto">
            <a:xfrm flipH="1" flipV="1">
              <a:off x="1870076" y="421163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4" name="AutoShape 17"/>
            <p:cNvCxnSpPr>
              <a:cxnSpLocks noChangeShapeType="1"/>
              <a:stCxn id="20509" idx="0"/>
              <a:endCxn id="20498" idx="5"/>
            </p:cNvCxnSpPr>
            <p:nvPr/>
          </p:nvCxnSpPr>
          <p:spPr bwMode="auto">
            <a:xfrm flipH="1" flipV="1">
              <a:off x="2632076" y="481171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AutoShape 18"/>
            <p:cNvCxnSpPr>
              <a:cxnSpLocks noChangeShapeType="1"/>
              <a:stCxn id="20501" idx="0"/>
              <a:endCxn id="20498" idx="3"/>
            </p:cNvCxnSpPr>
            <p:nvPr/>
          </p:nvCxnSpPr>
          <p:spPr bwMode="auto">
            <a:xfrm flipV="1">
              <a:off x="2116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AutoShape 21"/>
            <p:cNvCxnSpPr>
              <a:cxnSpLocks noChangeShapeType="1"/>
              <a:stCxn id="20500" idx="0"/>
              <a:endCxn id="20499" idx="3"/>
            </p:cNvCxnSpPr>
            <p:nvPr/>
          </p:nvCxnSpPr>
          <p:spPr bwMode="auto">
            <a:xfrm flipV="1">
              <a:off x="592138" y="482123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AutoShape 22"/>
            <p:cNvCxnSpPr>
              <a:cxnSpLocks noChangeShapeType="1"/>
              <a:stCxn id="20508" idx="0"/>
              <a:endCxn id="20499" idx="5"/>
            </p:cNvCxnSpPr>
            <p:nvPr/>
          </p:nvCxnSpPr>
          <p:spPr bwMode="auto">
            <a:xfrm flipH="1" flipV="1">
              <a:off x="1108076" y="482123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8" name="Rectangle 23"/>
            <p:cNvSpPr>
              <a:spLocks noChangeArrowheads="1"/>
            </p:cNvSpPr>
            <p:nvPr/>
          </p:nvSpPr>
          <p:spPr bwMode="auto">
            <a:xfrm>
              <a:off x="1163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509" name="Rectangle 10"/>
            <p:cNvSpPr>
              <a:spLocks noChangeArrowheads="1"/>
            </p:cNvSpPr>
            <p:nvPr/>
          </p:nvSpPr>
          <p:spPr bwMode="auto">
            <a:xfrm>
              <a:off x="2687638" y="509587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6626" y="5715000"/>
              <a:ext cx="2237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 Binary Tree</a:t>
              </a:r>
            </a:p>
            <a:p>
              <a:r>
                <a:rPr lang="en-US" dirty="0" smtClean="0"/>
                <a:t>(also is FULL)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53000" y="3153745"/>
            <a:ext cx="2819400" cy="2484656"/>
            <a:chOff x="5029200" y="3886200"/>
            <a:chExt cx="2819400" cy="2484656"/>
          </a:xfrm>
        </p:grpSpPr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6172200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69342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54102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20487" name="Rectangle 10"/>
            <p:cNvSpPr>
              <a:spLocks noChangeArrowheads="1"/>
            </p:cNvSpPr>
            <p:nvPr/>
          </p:nvSpPr>
          <p:spPr bwMode="auto">
            <a:xfrm>
              <a:off x="5029200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488" name="Rectangle 13"/>
            <p:cNvSpPr>
              <a:spLocks noChangeArrowheads="1"/>
            </p:cNvSpPr>
            <p:nvPr/>
          </p:nvSpPr>
          <p:spPr bwMode="auto">
            <a:xfrm>
              <a:off x="6553200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20489" name="AutoShape 15"/>
            <p:cNvCxnSpPr>
              <a:cxnSpLocks noChangeShapeType="1"/>
              <a:stCxn id="20484" idx="3"/>
              <a:endCxn id="20486" idx="7"/>
            </p:cNvCxnSpPr>
            <p:nvPr/>
          </p:nvCxnSpPr>
          <p:spPr bwMode="auto">
            <a:xfrm flipH="1">
              <a:off x="5735638" y="42211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0" name="AutoShape 16"/>
            <p:cNvCxnSpPr>
              <a:cxnSpLocks noChangeShapeType="1"/>
              <a:stCxn id="20485" idx="1"/>
              <a:endCxn id="20484" idx="5"/>
            </p:cNvCxnSpPr>
            <p:nvPr/>
          </p:nvCxnSpPr>
          <p:spPr bwMode="auto">
            <a:xfrm flipH="1" flipV="1">
              <a:off x="6497638" y="42211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AutoShape 17"/>
            <p:cNvCxnSpPr>
              <a:cxnSpLocks noChangeShapeType="1"/>
              <a:endCxn id="20485" idx="5"/>
            </p:cNvCxnSpPr>
            <p:nvPr/>
          </p:nvCxnSpPr>
          <p:spPr bwMode="auto">
            <a:xfrm flipH="1" flipV="1">
              <a:off x="7259638" y="4830763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AutoShape 18"/>
            <p:cNvCxnSpPr>
              <a:cxnSpLocks noChangeShapeType="1"/>
              <a:stCxn id="20488" idx="0"/>
              <a:endCxn id="20485" idx="3"/>
            </p:cNvCxnSpPr>
            <p:nvPr/>
          </p:nvCxnSpPr>
          <p:spPr bwMode="auto">
            <a:xfrm flipV="1">
              <a:off x="6743700" y="4830763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3" name="AutoShape 21"/>
            <p:cNvCxnSpPr>
              <a:cxnSpLocks noChangeShapeType="1"/>
              <a:stCxn id="20487" idx="0"/>
              <a:endCxn id="20486" idx="3"/>
            </p:cNvCxnSpPr>
            <p:nvPr/>
          </p:nvCxnSpPr>
          <p:spPr bwMode="auto">
            <a:xfrm flipV="1">
              <a:off x="5219700" y="4830763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4" name="AutoShape 22"/>
            <p:cNvCxnSpPr>
              <a:cxnSpLocks noChangeShapeType="1"/>
              <a:stCxn id="20495" idx="0"/>
              <a:endCxn id="20486" idx="5"/>
            </p:cNvCxnSpPr>
            <p:nvPr/>
          </p:nvCxnSpPr>
          <p:spPr bwMode="auto">
            <a:xfrm flipH="1" flipV="1">
              <a:off x="5735638" y="4830763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Rectangle 23"/>
            <p:cNvSpPr>
              <a:spLocks noChangeArrowheads="1"/>
            </p:cNvSpPr>
            <p:nvPr/>
          </p:nvSpPr>
          <p:spPr bwMode="auto">
            <a:xfrm>
              <a:off x="5791200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20496" name="TextBox 48"/>
            <p:cNvSpPr txBox="1">
              <a:spLocks noChangeArrowheads="1"/>
            </p:cNvSpPr>
            <p:nvPr/>
          </p:nvSpPr>
          <p:spPr bwMode="auto">
            <a:xfrm>
              <a:off x="7391400" y="5105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4188" y="5724525"/>
              <a:ext cx="2237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Complete Binary Tree</a:t>
              </a:r>
            </a:p>
            <a:p>
              <a:r>
                <a:rPr lang="en-US" dirty="0" smtClean="0"/>
                <a:t>(but is NOT full)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" y="5603213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9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4300" y="5811656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6123277"/>
            <a:ext cx="7391400" cy="36588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76" y="4654898"/>
                <a:ext cx="685800" cy="36707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4990834"/>
                <a:ext cx="685800" cy="36707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0" y="5357906"/>
                <a:ext cx="685800" cy="3670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093" y="5603213"/>
                <a:ext cx="685800" cy="3670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993" y="5939149"/>
                <a:ext cx="685800" cy="367072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8209893" y="6269844"/>
                <a:ext cx="685800" cy="3670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93" y="6269844"/>
                <a:ext cx="685800" cy="367072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+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1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&quot;No&quot; Symbol 13"/>
          <p:cNvSpPr/>
          <p:nvPr/>
        </p:nvSpPr>
        <p:spPr>
          <a:xfrm>
            <a:off x="6496050" y="4464803"/>
            <a:ext cx="685800" cy="6300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can be seen with Insertion Sort</a:t>
            </a:r>
          </a:p>
          <a:p>
            <a:endParaRPr lang="en-US" dirty="0"/>
          </a:p>
          <a:p>
            <a:r>
              <a:rPr lang="en-US" dirty="0" smtClean="0"/>
              <a:t>Recall:</a:t>
            </a:r>
          </a:p>
          <a:p>
            <a:pPr lvl="1"/>
            <a:r>
              <a:rPr lang="en-US" dirty="0"/>
              <a:t>Insertion-sort is the variation of PQ-sort where the priority queue is implemented with a sorted sequence</a:t>
            </a:r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86300" y="3657600"/>
            <a:ext cx="2971800" cy="304800"/>
            <a:chOff x="3264" y="3744"/>
            <a:chExt cx="1872" cy="192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</a:t>
              </a: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734" y="4285776"/>
            <a:ext cx="6883616" cy="224676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Algorithm </a:t>
            </a:r>
            <a:r>
              <a:rPr lang="en-US" altLang="en-US" sz="2000" dirty="0" err="1">
                <a:latin typeface="Comic Sans MS" panose="030F0702030302020204" pitchFamily="66" charset="0"/>
              </a:rPr>
              <a:t>PriorityQueueSort</a:t>
            </a:r>
            <a:r>
              <a:rPr lang="en-US" altLang="en-US" sz="2000" dirty="0">
                <a:latin typeface="Comic Sans MS" panose="030F0702030302020204" pitchFamily="66" charset="0"/>
              </a:rPr>
              <a:t> (S, PQ):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 smtClean="0">
                <a:latin typeface="Comic Sans MS" panose="030F0702030302020204" pitchFamily="66" charset="0"/>
              </a:rPr>
              <a:t>     while </a:t>
            </a:r>
            <a:r>
              <a:rPr lang="en-US" altLang="en-US" sz="2000" b="1" dirty="0">
                <a:latin typeface="Comic Sans MS" panose="030F0702030302020204" pitchFamily="66" charset="0"/>
              </a:rPr>
              <a:t>!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S.empty</a:t>
            </a:r>
            <a:r>
              <a:rPr lang="en-US" altLang="en-US" sz="2000" b="1" dirty="0">
                <a:latin typeface="Comic Sans MS" panose="030F0702030302020204" pitchFamily="66" charset="0"/>
              </a:rPr>
              <a:t>() do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b="1" dirty="0" err="1">
                <a:latin typeface="Comic Sans MS" panose="030F0702030302020204" pitchFamily="66" charset="0"/>
              </a:rPr>
              <a:t>S.removeFirst</a:t>
            </a:r>
            <a:r>
              <a:rPr lang="en-US" altLang="en-US" sz="2000" b="1" dirty="0">
                <a:latin typeface="Comic Sans MS" panose="030F0702030302020204" pitchFamily="66" charset="0"/>
              </a:rPr>
              <a:t>()</a:t>
            </a:r>
          </a:p>
          <a:p>
            <a:pPr>
              <a:buFont typeface="Monotype Sorts" charset="0"/>
              <a:buNone/>
            </a:pPr>
            <a:r>
              <a:rPr lang="en-US" altLang="en-US" sz="2000" b="1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PQ.insertItem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(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item.key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altLang="en-US" sz="2000" b="1" dirty="0" err="1" smtClean="0">
                <a:latin typeface="Comic Sans MS" panose="030F0702030302020204" pitchFamily="66" charset="0"/>
              </a:rPr>
              <a:t>item.data</a:t>
            </a:r>
            <a:r>
              <a:rPr lang="en-US" altLang="en-US" sz="2000" b="1" dirty="0" smtClean="0">
                <a:latin typeface="Comic Sans MS" panose="030F0702030302020204" pitchFamily="66" charset="0"/>
              </a:rPr>
              <a:t>)</a:t>
            </a:r>
            <a:endParaRPr lang="en-US" altLang="en-US" sz="2000" b="1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while !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PQ.empty</a:t>
            </a:r>
            <a:r>
              <a:rPr lang="en-US" altLang="en-US" sz="2000" dirty="0">
                <a:latin typeface="Comic Sans MS" panose="030F0702030302020204" pitchFamily="66" charset="0"/>
              </a:rPr>
              <a:t> do</a:t>
            </a: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item := </a:t>
            </a:r>
            <a:r>
              <a:rPr lang="en-US" altLang="en-US" sz="2000" dirty="0" err="1">
                <a:latin typeface="Comic Sans MS" panose="030F0702030302020204" pitchFamily="66" charset="0"/>
              </a:rPr>
              <a:t>PQ.removeItem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   // e.g. </a:t>
            </a:r>
            <a:r>
              <a:rPr lang="en-US" altLang="en-US" sz="2000" dirty="0" err="1" smtClean="0">
                <a:latin typeface="Comic Sans MS" panose="030F0702030302020204" pitchFamily="66" charset="0"/>
              </a:rPr>
              <a:t>PQ.removeMin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()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>
              <a:buFont typeface="Monotype Sorts" charset="0"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      </a:t>
            </a:r>
            <a:r>
              <a:rPr lang="en-US" altLang="en-US" sz="2000" dirty="0" err="1">
                <a:latin typeface="Comic Sans MS" panose="030F0702030302020204" pitchFamily="66" charset="0"/>
              </a:rPr>
              <a:t>S.insertLast</a:t>
            </a:r>
            <a:r>
              <a:rPr lang="en-US" altLang="en-US" sz="2000" dirty="0">
                <a:latin typeface="Comic Sans MS" panose="030F0702030302020204" pitchFamily="66" charset="0"/>
              </a:rPr>
              <a:t>(item)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2693" y="4114801"/>
            <a:ext cx="6858657" cy="237436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1"/>
                <a:ext cx="2209800" cy="6858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&quot;No&quot; Symbol 13"/>
          <p:cNvSpPr/>
          <p:nvPr/>
        </p:nvSpPr>
        <p:spPr>
          <a:xfrm>
            <a:off x="6496050" y="4464803"/>
            <a:ext cx="685800" cy="63008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1850" y="5317827"/>
            <a:ext cx="129540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O(n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</a:t>
            </a:r>
            <a:r>
              <a:rPr lang="en-US" dirty="0"/>
              <a:t>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 smtClean="0"/>
              <a:t>Priority </a:t>
            </a:r>
            <a:r>
              <a:rPr lang="en-US" dirty="0"/>
              <a:t>Queues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up for ‘generic’ sorting algorithm</a:t>
            </a:r>
          </a:p>
          <a:p>
            <a:pPr lvl="3"/>
            <a:r>
              <a:rPr lang="en-US" dirty="0"/>
              <a:t>Where performance depends on the data structure being used</a:t>
            </a:r>
          </a:p>
          <a:p>
            <a:pPr lvl="2"/>
            <a:r>
              <a:rPr lang="en-US" dirty="0"/>
              <a:t>Implementations</a:t>
            </a:r>
          </a:p>
          <a:p>
            <a:pPr lvl="3"/>
            <a:r>
              <a:rPr lang="en-US" dirty="0"/>
              <a:t>Unordered </a:t>
            </a:r>
            <a:r>
              <a:rPr lang="en-US" dirty="0" smtClean="0"/>
              <a:t>List and Selection Sort</a:t>
            </a:r>
            <a:endParaRPr lang="en-US" dirty="0"/>
          </a:p>
          <a:p>
            <a:pPr lvl="3"/>
            <a:r>
              <a:rPr lang="en-US" dirty="0"/>
              <a:t>Ordered </a:t>
            </a:r>
            <a:r>
              <a:rPr lang="en-US" dirty="0" smtClean="0"/>
              <a:t>List and Insertion Sort</a:t>
            </a:r>
            <a:endParaRPr lang="en-US" dirty="0"/>
          </a:p>
          <a:p>
            <a:pPr lvl="3"/>
            <a:r>
              <a:rPr lang="en-US" i="1" smtClean="0"/>
              <a:t>Heap very soon                                </a:t>
            </a:r>
            <a:r>
              <a:rPr lang="en-US" i="1" dirty="0" smtClean="0"/>
              <a:t>(and Heap  Sort</a:t>
            </a:r>
            <a:r>
              <a:rPr lang="en-US" i="1" dirty="0" smtClean="0">
                <a:sym typeface="Wingdings" panose="05000000000000000000" pitchFamily="2" charset="2"/>
              </a:rPr>
              <a:t> </a:t>
            </a:r>
            <a:r>
              <a:rPr lang="en-US" i="1" dirty="0" smtClean="0">
                <a:sym typeface="Wingdings" panose="05000000000000000000" pitchFamily="2" charset="2"/>
              </a:rPr>
              <a:t>In the </a:t>
            </a:r>
            <a:r>
              <a:rPr lang="en-US" i="1" dirty="0" smtClean="0">
                <a:sym typeface="Wingdings" panose="05000000000000000000" pitchFamily="2" charset="2"/>
              </a:rPr>
              <a:t>Future)</a:t>
            </a:r>
            <a:endParaRPr lang="en-US" i="1" dirty="0"/>
          </a:p>
          <a:p>
            <a:r>
              <a:rPr lang="en-US" dirty="0" smtClean="0"/>
              <a:t>Next:</a:t>
            </a:r>
          </a:p>
          <a:p>
            <a:pPr lvl="1"/>
            <a:r>
              <a:rPr lang="en-US" dirty="0" smtClean="0"/>
              <a:t>Heap</a:t>
            </a:r>
          </a:p>
          <a:p>
            <a:pPr lvl="1"/>
            <a:r>
              <a:rPr lang="en-US" dirty="0" smtClean="0"/>
              <a:t>Implementing a Heap</a:t>
            </a:r>
          </a:p>
        </p:txBody>
      </p:sp>
      <p:pic>
        <p:nvPicPr>
          <p:cNvPr id="4" name="Picture 2" descr="http://assets1.ignimgs.com/2010/11/23/back-to-the-future-the-adventure-series-20101123102524044-335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2426041" cy="13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 of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Priority Queues can be implemented using </a:t>
            </a:r>
            <a:br>
              <a:rPr lang="en-US" dirty="0" smtClean="0"/>
            </a:br>
            <a:r>
              <a:rPr lang="en-US" dirty="0" smtClean="0"/>
              <a:t>a Binary Heap (or just Heap for now)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Heap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binary tree with </a:t>
            </a:r>
            <a:r>
              <a:rPr lang="en-US" b="1" dirty="0" smtClean="0">
                <a:solidFill>
                  <a:srgbClr val="FF0000"/>
                </a:solidFill>
              </a:rPr>
              <a:t>two properties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Structure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Property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Heap-Order</a:t>
            </a:r>
            <a:r>
              <a:rPr lang="en-US" dirty="0" smtClean="0"/>
              <a:t> Property</a:t>
            </a:r>
          </a:p>
          <a:p>
            <a:pPr lvl="2"/>
            <a:r>
              <a:rPr lang="en-US" dirty="0" smtClean="0"/>
              <a:t>Max Heap</a:t>
            </a:r>
          </a:p>
          <a:p>
            <a:pPr lvl="2"/>
            <a:r>
              <a:rPr lang="en-US" dirty="0" smtClean="0"/>
              <a:t>Min Heap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59382"/>
            <a:ext cx="3918044" cy="25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Structure Property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When a complete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binary tree is built,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its first node must be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root.</a:t>
              </a:r>
            </a:p>
          </p:txBody>
        </p:sp>
      </p:grp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299325" y="1081088"/>
            <a:ext cx="776288" cy="457200"/>
          </a:xfrm>
          <a:prstGeom prst="roundRect">
            <a:avLst>
              <a:gd name="adj" fmla="val 347"/>
            </a:avLst>
          </a:prstGeom>
          <a:noFill/>
          <a:ln>
            <a:noFill/>
          </a:ln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>
                <a:solidFill>
                  <a:schemeClr val="tx1"/>
                </a:solidFill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34340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Heap </a:t>
            </a:r>
            <a:br>
              <a:rPr lang="en-US" dirty="0"/>
            </a:br>
            <a:r>
              <a:rPr lang="en-US" dirty="0"/>
              <a:t>is a complete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binary </a:t>
            </a:r>
            <a:r>
              <a:rPr lang="en-US" dirty="0"/>
              <a:t>tree</a:t>
            </a:r>
          </a:p>
          <a:p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1963" y="1857375"/>
            <a:ext cx="1377950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Left child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second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left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6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Definitions and Examples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1676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Times" charset="0"/>
              <a:buChar char="•"/>
            </a:pPr>
            <a:r>
              <a:rPr lang="en-US" altLang="en-US" dirty="0" smtClean="0"/>
              <a:t>A Complete Binary Tree with height h, is a tree such that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All 2</a:t>
            </a:r>
            <a:r>
              <a:rPr lang="en-US" altLang="en-US" baseline="30000" dirty="0" smtClean="0"/>
              <a:t>h-1</a:t>
            </a:r>
            <a:r>
              <a:rPr lang="en-US" altLang="en-US" dirty="0" smtClean="0"/>
              <a:t> nodes exist at height h-1</a:t>
            </a:r>
          </a:p>
          <a:p>
            <a:pPr lvl="1" eaLnBrk="1" hangingPunct="1">
              <a:buFont typeface="Times" charset="0"/>
              <a:buChar char="•"/>
            </a:pPr>
            <a:r>
              <a:rPr lang="en-US" altLang="en-US" dirty="0" smtClean="0"/>
              <a:t>Nodes at level h fill up left to right</a:t>
            </a:r>
          </a:p>
          <a:p>
            <a:pPr>
              <a:buFont typeface="Times" charset="0"/>
              <a:buChar char="•"/>
            </a:pPr>
            <a:r>
              <a:rPr lang="en-US" altLang="en-US" dirty="0" smtClean="0"/>
              <a:t>A Full (or Proper) Binary Tree is a tree such that</a:t>
            </a:r>
          </a:p>
          <a:p>
            <a:pPr lvl="1">
              <a:buFont typeface="Times" charset="0"/>
              <a:buChar char="•"/>
            </a:pPr>
            <a:r>
              <a:rPr lang="en-US" altLang="en-US" dirty="0" smtClean="0"/>
              <a:t>Every non-leaf node has 2 children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823823" y="3153745"/>
            <a:ext cx="2925353" cy="2484656"/>
            <a:chOff x="4900023" y="3886200"/>
            <a:chExt cx="2925353" cy="2484656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172200" y="3886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69342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5410200" y="4495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5029200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333196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40" name="AutoShape 15"/>
            <p:cNvCxnSpPr>
              <a:cxnSpLocks noChangeShapeType="1"/>
              <a:stCxn id="35" idx="3"/>
              <a:endCxn id="37" idx="7"/>
            </p:cNvCxnSpPr>
            <p:nvPr/>
          </p:nvCxnSpPr>
          <p:spPr bwMode="auto">
            <a:xfrm flipH="1">
              <a:off x="5735638" y="42211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6"/>
            <p:cNvCxnSpPr>
              <a:cxnSpLocks noChangeShapeType="1"/>
              <a:stCxn id="36" idx="1"/>
              <a:endCxn id="35" idx="5"/>
            </p:cNvCxnSpPr>
            <p:nvPr/>
          </p:nvCxnSpPr>
          <p:spPr bwMode="auto">
            <a:xfrm flipH="1" flipV="1">
              <a:off x="6497638" y="42211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7"/>
            <p:cNvCxnSpPr>
              <a:cxnSpLocks noChangeShapeType="1"/>
              <a:stCxn id="39" idx="0"/>
              <a:endCxn id="36" idx="5"/>
            </p:cNvCxnSpPr>
            <p:nvPr/>
          </p:nvCxnSpPr>
          <p:spPr bwMode="auto">
            <a:xfrm flipH="1" flipV="1">
              <a:off x="7259404" y="4821004"/>
              <a:ext cx="264292" cy="2843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8"/>
            <p:cNvCxnSpPr>
              <a:cxnSpLocks noChangeShapeType="1"/>
              <a:stCxn id="47" idx="0"/>
              <a:endCxn id="36" idx="3"/>
            </p:cNvCxnSpPr>
            <p:nvPr/>
          </p:nvCxnSpPr>
          <p:spPr bwMode="auto">
            <a:xfrm flipV="1">
              <a:off x="6743700" y="4821004"/>
              <a:ext cx="246296" cy="2843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1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5219700" y="4830763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2"/>
            <p:cNvCxnSpPr>
              <a:cxnSpLocks noChangeShapeType="1"/>
              <a:stCxn id="46" idx="0"/>
              <a:endCxn id="37" idx="5"/>
            </p:cNvCxnSpPr>
            <p:nvPr/>
          </p:nvCxnSpPr>
          <p:spPr bwMode="auto">
            <a:xfrm flipH="1" flipV="1">
              <a:off x="5735638" y="4830763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5791200" y="5105400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47" name="TextBox 48"/>
            <p:cNvSpPr txBox="1">
              <a:spLocks noChangeArrowheads="1"/>
            </p:cNvSpPr>
            <p:nvPr/>
          </p:nvSpPr>
          <p:spPr bwMode="auto">
            <a:xfrm>
              <a:off x="6515100" y="5105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0023" y="5724525"/>
              <a:ext cx="29253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a Complete Binary Tree</a:t>
              </a:r>
            </a:p>
            <a:p>
              <a:r>
                <a:rPr lang="en-US" dirty="0" smtClean="0"/>
                <a:t>(also not full)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78899" y="3153745"/>
            <a:ext cx="2925353" cy="2484656"/>
            <a:chOff x="978899" y="3153745"/>
            <a:chExt cx="2925353" cy="2484656"/>
          </a:xfrm>
        </p:grpSpPr>
        <p:sp>
          <p:nvSpPr>
            <p:cNvPr id="50" name="Oval 6"/>
            <p:cNvSpPr>
              <a:spLocks noChangeArrowheads="1"/>
            </p:cNvSpPr>
            <p:nvPr/>
          </p:nvSpPr>
          <p:spPr bwMode="auto">
            <a:xfrm>
              <a:off x="2251076" y="31537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013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auto">
            <a:xfrm>
              <a:off x="1489076" y="3763345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1108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632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cxnSp>
          <p:nvCxnSpPr>
            <p:cNvPr id="55" name="AutoShape 15"/>
            <p:cNvCxnSpPr>
              <a:cxnSpLocks noChangeShapeType="1"/>
              <a:stCxn id="50" idx="3"/>
              <a:endCxn id="52" idx="7"/>
            </p:cNvCxnSpPr>
            <p:nvPr/>
          </p:nvCxnSpPr>
          <p:spPr bwMode="auto">
            <a:xfrm flipH="1">
              <a:off x="1814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6"/>
            <p:cNvCxnSpPr>
              <a:cxnSpLocks noChangeShapeType="1"/>
              <a:stCxn id="51" idx="1"/>
              <a:endCxn id="50" idx="5"/>
            </p:cNvCxnSpPr>
            <p:nvPr/>
          </p:nvCxnSpPr>
          <p:spPr bwMode="auto">
            <a:xfrm flipH="1" flipV="1">
              <a:off x="2576514" y="3488708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7"/>
            <p:cNvCxnSpPr>
              <a:cxnSpLocks noChangeShapeType="1"/>
              <a:stCxn id="61" idx="0"/>
              <a:endCxn id="51" idx="5"/>
            </p:cNvCxnSpPr>
            <p:nvPr/>
          </p:nvCxnSpPr>
          <p:spPr bwMode="auto">
            <a:xfrm flipH="1" flipV="1">
              <a:off x="3338514" y="4088783"/>
              <a:ext cx="246062" cy="2841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8"/>
            <p:cNvCxnSpPr>
              <a:cxnSpLocks noChangeShapeType="1"/>
              <a:stCxn id="54" idx="0"/>
              <a:endCxn id="51" idx="3"/>
            </p:cNvCxnSpPr>
            <p:nvPr/>
          </p:nvCxnSpPr>
          <p:spPr bwMode="auto">
            <a:xfrm flipV="1">
              <a:off x="2822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21"/>
            <p:cNvCxnSpPr>
              <a:cxnSpLocks noChangeShapeType="1"/>
              <a:stCxn id="53" idx="0"/>
              <a:endCxn id="52" idx="3"/>
            </p:cNvCxnSpPr>
            <p:nvPr/>
          </p:nvCxnSpPr>
          <p:spPr bwMode="auto">
            <a:xfrm flipV="1">
              <a:off x="1298576" y="4098308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22"/>
            <p:cNvCxnSpPr>
              <a:cxnSpLocks noChangeShapeType="1"/>
              <a:endCxn id="52" idx="5"/>
            </p:cNvCxnSpPr>
            <p:nvPr/>
          </p:nvCxnSpPr>
          <p:spPr bwMode="auto">
            <a:xfrm flipH="1" flipV="1">
              <a:off x="1814514" y="4098308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3394076" y="4372945"/>
              <a:ext cx="381000" cy="38100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Calibri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78899" y="4992070"/>
              <a:ext cx="29253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 a Complete Binary Tree</a:t>
              </a:r>
            </a:p>
            <a:p>
              <a:r>
                <a:rPr lang="en-US" dirty="0" smtClean="0"/>
                <a:t>(also not full)</a:t>
              </a:r>
              <a:endParaRPr lang="en-US" dirty="0"/>
            </a:p>
          </p:txBody>
        </p:sp>
        <p:sp>
          <p:nvSpPr>
            <p:cNvPr id="63" name="TextBox 48"/>
            <p:cNvSpPr txBox="1">
              <a:spLocks noChangeArrowheads="1"/>
            </p:cNvSpPr>
            <p:nvPr/>
          </p:nvSpPr>
          <p:spPr bwMode="auto">
            <a:xfrm>
              <a:off x="1870076" y="436342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sp>
        <p:nvSpPr>
          <p:cNvPr id="10" name="Line 1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580313" y="1919288"/>
            <a:ext cx="1547812" cy="1187450"/>
          </a:xfrm>
          <a:prstGeom prst="roundRect">
            <a:avLst>
              <a:gd name="adj" fmla="val 13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Right child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of the</a:t>
            </a:r>
          </a:p>
          <a:p>
            <a:pPr algn="r">
              <a:buClr>
                <a:srgbClr val="E0E0E0"/>
              </a:buClr>
              <a:buSzPct val="100000"/>
              <a:buFont typeface="Times New Roman" pitchFamily="18" charset="0"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root</a:t>
            </a: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third node is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the right child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of the root.</a:t>
              </a:r>
            </a:p>
          </p:txBody>
        </p:sp>
      </p:grp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lIns="90360" tIns="44280" rIns="90360" bIns="44280" anchor="ctr" anchorCtr="1"/>
            <a:lstStyle/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2400">
                  <a:solidFill>
                    <a:schemeClr val="tx1"/>
                  </a:solidFill>
                  <a:latin typeface="Times New Roman" pitchFamily="16" charset="0"/>
                  <a:cs typeface="+mn-cs"/>
                </a:rPr>
                <a:t>level from left-to-right</a:t>
              </a:r>
              <a:r>
                <a:rPr lang="en-GB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6" charset="0"/>
                  <a:cs typeface="+mn-cs"/>
                </a:rPr>
                <a:t>.</a:t>
              </a: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5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71788" y="4610100"/>
            <a:ext cx="3186112" cy="1570038"/>
            <a:chOff x="1809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809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850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 anchorCtr="1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The next nodes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always fill the next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level from left-to-right.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5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917950" y="3883025"/>
            <a:ext cx="1157288" cy="1103313"/>
            <a:chOff x="2468" y="2446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H="1">
              <a:off x="2842" y="2446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97788" y="2941638"/>
            <a:ext cx="1157287" cy="1103312"/>
            <a:chOff x="4849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849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892925" y="2941638"/>
            <a:ext cx="1157288" cy="1103312"/>
            <a:chOff x="4342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716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516563" y="2941638"/>
            <a:ext cx="1157287" cy="1103312"/>
            <a:chOff x="3475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475" y="1853"/>
              <a:ext cx="355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679950" y="2941638"/>
            <a:ext cx="1157288" cy="1103312"/>
            <a:chOff x="2948" y="1853"/>
            <a:chExt cx="729" cy="6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3322" y="1853"/>
              <a:ext cx="357" cy="403"/>
            </a:xfrm>
            <a:prstGeom prst="line">
              <a:avLst/>
            </a:prstGeom>
            <a:grpFill/>
            <a:ln w="12600">
              <a:solidFill>
                <a:srgbClr val="FF8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7437438" y="23987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376988" y="1331913"/>
            <a:ext cx="795337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73675" y="2398713"/>
            <a:ext cx="795338" cy="733425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1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Heap </a:t>
            </a:r>
            <a:br>
              <a:rPr lang="en-US" dirty="0" smtClean="0"/>
            </a:br>
            <a:r>
              <a:rPr lang="en-US" dirty="0" smtClean="0"/>
              <a:t>is a complete </a:t>
            </a:r>
            <a:br>
              <a:rPr lang="en-US" dirty="0" smtClean="0"/>
            </a:br>
            <a:r>
              <a:rPr lang="en-US" dirty="0" smtClean="0"/>
              <a:t>binary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5" y="4610100"/>
            <a:ext cx="3186113" cy="1570038"/>
            <a:chOff x="3134" y="2904"/>
            <a:chExt cx="2007" cy="9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Each node in a heap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contains a key that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can be compared to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other nodes' keys.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Heap Order Property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Autofit/>
          </a:bodyPr>
          <a:lstStyle/>
          <a:p>
            <a:r>
              <a:rPr lang="en-US" sz="2700" dirty="0" smtClean="0"/>
              <a:t>For a “</a:t>
            </a:r>
            <a:r>
              <a:rPr lang="en-US" sz="2700" b="1" dirty="0" err="1" smtClean="0">
                <a:solidFill>
                  <a:srgbClr val="FF0000"/>
                </a:solidFill>
              </a:rPr>
              <a:t>MaxHeap</a:t>
            </a:r>
            <a:r>
              <a:rPr lang="en-US" sz="2700" dirty="0" smtClean="0"/>
              <a:t>”</a:t>
            </a:r>
          </a:p>
          <a:p>
            <a:endParaRPr lang="en-US" sz="2700" dirty="0" smtClean="0"/>
          </a:p>
          <a:p>
            <a:r>
              <a:rPr lang="en-US" sz="2700" dirty="0" smtClean="0"/>
              <a:t>The key value of each node is at least as large as the key value of  its children.</a:t>
            </a:r>
          </a:p>
          <a:p>
            <a:endParaRPr lang="en-US" sz="2700" dirty="0" smtClean="0"/>
          </a:p>
          <a:p>
            <a:r>
              <a:rPr lang="en-US" sz="2700" dirty="0" smtClean="0"/>
              <a:t>The root of the heap is the largest value in the tree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“max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&gt;= 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19</a:t>
              </a: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22</a:t>
              </a: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23</a:t>
              </a: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45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>
                  <a:solidFill>
                    <a:schemeClr val="tx1"/>
                  </a:solidFill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5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Order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13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“</a:t>
            </a:r>
            <a:r>
              <a:rPr lang="en-US" b="1" dirty="0" err="1" smtClean="0">
                <a:solidFill>
                  <a:srgbClr val="FF0000"/>
                </a:solidFill>
              </a:rPr>
              <a:t>MinHeap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The key value of each node is the same or smaller than the key value of  its children.</a:t>
            </a:r>
          </a:p>
          <a:p>
            <a:endParaRPr lang="en-US" dirty="0" smtClean="0"/>
          </a:p>
          <a:p>
            <a:r>
              <a:rPr lang="en-US" dirty="0" smtClean="0"/>
              <a:t>The root of the heap is the smallest value in the tree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511675" y="3883025"/>
            <a:ext cx="566738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17950" y="4254500"/>
            <a:ext cx="793750" cy="731838"/>
            <a:chOff x="2468" y="2680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468" y="2680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2487" y="2699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35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7788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061325" y="3313113"/>
            <a:ext cx="793750" cy="731837"/>
            <a:chOff x="507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07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509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45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7486650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2925" y="3313113"/>
            <a:ext cx="793750" cy="731837"/>
            <a:chOff x="4342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342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361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23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516563" y="2941638"/>
            <a:ext cx="563562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880100" y="3313113"/>
            <a:ext cx="793750" cy="731837"/>
            <a:chOff x="3704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3704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3723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21</a:t>
              </a:r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5273675" y="29416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679950" y="3313113"/>
            <a:ext cx="793750" cy="731837"/>
            <a:chOff x="2948" y="2087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948" y="2087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>
              <a:off x="2967" y="2106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27</a:t>
              </a:r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102475" y="1981200"/>
            <a:ext cx="563563" cy="639763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437438" y="2398713"/>
            <a:ext cx="793750" cy="731837"/>
            <a:chOff x="4685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4685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4704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22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5867400" y="2027238"/>
            <a:ext cx="566738" cy="639762"/>
          </a:xfrm>
          <a:prstGeom prst="line">
            <a:avLst/>
          </a:prstGeom>
          <a:noFill/>
          <a:ln w="12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76988" y="1331913"/>
            <a:ext cx="793750" cy="731837"/>
            <a:chOff x="4017" y="839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32"/>
            <p:cNvSpPr>
              <a:spLocks noChangeArrowheads="1"/>
            </p:cNvSpPr>
            <p:nvPr/>
          </p:nvSpPr>
          <p:spPr bwMode="auto">
            <a:xfrm>
              <a:off x="4017" y="839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036" y="858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b="1" dirty="0" smtClean="0">
                  <a:solidFill>
                    <a:schemeClr val="tx1"/>
                  </a:solidFill>
                </a:rPr>
                <a:t>4</a:t>
              </a:r>
              <a:endParaRPr lang="en-GB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273675" y="2398713"/>
            <a:ext cx="793750" cy="731837"/>
            <a:chOff x="3322" y="1511"/>
            <a:chExt cx="500" cy="4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322" y="1511"/>
              <a:ext cx="501" cy="462"/>
            </a:xfrm>
            <a:prstGeom prst="roundRect">
              <a:avLst>
                <a:gd name="adj" fmla="val 12551"/>
              </a:avLst>
            </a:prstGeom>
            <a:grpFill/>
            <a:ln w="1260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>
              <a:off x="3341" y="1530"/>
              <a:ext cx="463" cy="424"/>
            </a:xfrm>
            <a:prstGeom prst="roundRect">
              <a:avLst>
                <a:gd name="adj" fmla="val 231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5000"/>
                </a:lnSpc>
                <a:buClr>
                  <a:srgbClr val="E0E0E0"/>
                </a:buClr>
                <a:buSzPct val="100000"/>
                <a:buFont typeface="Times New Roman" pitchFamily="18" charset="0"/>
                <a:buNone/>
              </a:pPr>
              <a:r>
                <a:rPr lang="en-GB" altLang="en-US" sz="2400" dirty="0" smtClean="0">
                  <a:solidFill>
                    <a:schemeClr val="tx1"/>
                  </a:solidFill>
                </a:rPr>
                <a:t>19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975226" y="4610101"/>
            <a:ext cx="3635374" cy="1571626"/>
            <a:chOff x="3134" y="2904"/>
            <a:chExt cx="2008" cy="9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>
              <a:off x="3134" y="2904"/>
              <a:ext cx="2008" cy="990"/>
            </a:xfrm>
            <a:prstGeom prst="roundRect">
              <a:avLst>
                <a:gd name="adj" fmla="val 12523"/>
              </a:avLst>
            </a:prstGeom>
            <a:grpFill/>
            <a:ln w="12600">
              <a:noFill/>
              <a:round/>
              <a:headEnd/>
              <a:tailEnd/>
            </a:ln>
            <a:effectLst>
              <a:outerShdw dist="10793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16" charset="0"/>
                <a:cs typeface="+mn-cs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3175" y="2945"/>
              <a:ext cx="1926" cy="908"/>
            </a:xfrm>
            <a:prstGeom prst="roundRect">
              <a:avLst>
                <a:gd name="adj" fmla="val 106"/>
              </a:avLst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90360" tIns="44280" rIns="90360" bIns="4428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>
                <a:lnSpc>
                  <a:spcPct val="93000"/>
                </a:lnSpc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The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“min heap </a:t>
              </a:r>
              <a:r>
                <a:rPr lang="en-GB" altLang="en-US" sz="2400" dirty="0">
                  <a:solidFill>
                    <a:schemeClr val="tx1"/>
                  </a:solidFill>
                </a:rPr>
                <a:t>property"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requires that each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node's key is </a:t>
              </a:r>
              <a:r>
                <a:rPr lang="en-GB" altLang="en-US" sz="2400" dirty="0" smtClean="0">
                  <a:solidFill>
                    <a:schemeClr val="tx1"/>
                  </a:solidFill>
                </a:rPr>
                <a:t>&lt;= </a:t>
              </a:r>
              <a:r>
                <a:rPr lang="en-GB" altLang="en-US" sz="2400" dirty="0">
                  <a:solidFill>
                    <a:schemeClr val="tx1"/>
                  </a:solidFill>
                </a:rPr>
                <a:t>the</a:t>
              </a:r>
            </a:p>
            <a:p>
              <a:pPr algn="ctr">
                <a:buClr>
                  <a:srgbClr val="E0E0E0"/>
                </a:buClr>
                <a:buSzPct val="100000"/>
                <a:buFont typeface="Arial" charset="0"/>
                <a:buNone/>
              </a:pPr>
              <a:r>
                <a:rPr lang="en-GB" altLang="en-US" sz="2400" dirty="0">
                  <a:solidFill>
                    <a:schemeClr val="tx1"/>
                  </a:solidFill>
                </a:rPr>
                <a:t>keys of its 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Heap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1359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0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Definitions and Examples: </a:t>
            </a:r>
            <a:r>
              <a:rPr lang="en-US" altLang="en-US" b="1" dirty="0" smtClean="0"/>
              <a:t>Balance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40313"/>
            <a:ext cx="8574088" cy="1092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 binary tree is balanced if every level above the lowest is </a:t>
            </a:r>
            <a:r>
              <a:rPr lang="ja-JP" altLang="en-US" sz="2400" smtClean="0">
                <a:latin typeface="Arial" pitchFamily="34" charset="0"/>
              </a:rPr>
              <a:t>“</a:t>
            </a:r>
            <a:r>
              <a:rPr lang="en-US" altLang="ja-JP" sz="2400" smtClean="0"/>
              <a:t>full</a:t>
            </a:r>
            <a:r>
              <a:rPr lang="ja-JP" altLang="en-US" sz="2400" smtClean="0">
                <a:latin typeface="Arial" pitchFamily="34" charset="0"/>
              </a:rPr>
              <a:t>”</a:t>
            </a:r>
            <a:r>
              <a:rPr lang="en-US" altLang="ja-JP" sz="2400" smtClean="0"/>
              <a:t> (contains 2</a:t>
            </a:r>
            <a:r>
              <a:rPr lang="en-US" altLang="ja-JP" sz="2400" baseline="30000" smtClean="0"/>
              <a:t>n</a:t>
            </a:r>
            <a:r>
              <a:rPr lang="en-US" altLang="ja-JP" sz="2400" smtClean="0"/>
              <a:t> nodes)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most applications, a reasonably balanced binary tree is desirable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1000" y="1219200"/>
            <a:ext cx="3124200" cy="2762250"/>
            <a:chOff x="240" y="768"/>
            <a:chExt cx="1968" cy="1740"/>
          </a:xfrm>
        </p:grpSpPr>
        <p:sp>
          <p:nvSpPr>
            <p:cNvPr id="10267" name="Text Box 4"/>
            <p:cNvSpPr txBox="1">
              <a:spLocks noChangeArrowheads="1"/>
            </p:cNvSpPr>
            <p:nvPr/>
          </p:nvSpPr>
          <p:spPr bwMode="auto">
            <a:xfrm>
              <a:off x="1248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10268" name="Text Box 5"/>
            <p:cNvSpPr txBox="1">
              <a:spLocks noChangeArrowheads="1"/>
            </p:cNvSpPr>
            <p:nvPr/>
          </p:nvSpPr>
          <p:spPr bwMode="auto">
            <a:xfrm>
              <a:off x="816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10269" name="Text Box 6"/>
            <p:cNvSpPr txBox="1">
              <a:spLocks noChangeArrowheads="1"/>
            </p:cNvSpPr>
            <p:nvPr/>
          </p:nvSpPr>
          <p:spPr bwMode="auto">
            <a:xfrm>
              <a:off x="1680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270" name="Text Box 7"/>
            <p:cNvSpPr txBox="1">
              <a:spLocks noChangeArrowheads="1"/>
            </p:cNvSpPr>
            <p:nvPr/>
          </p:nvSpPr>
          <p:spPr bwMode="auto">
            <a:xfrm>
              <a:off x="57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271" name="Text Box 8"/>
            <p:cNvSpPr txBox="1">
              <a:spLocks noChangeArrowheads="1"/>
            </p:cNvSpPr>
            <p:nvPr/>
          </p:nvSpPr>
          <p:spPr bwMode="auto">
            <a:xfrm>
              <a:off x="1056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0272" name="Text Box 9"/>
            <p:cNvSpPr txBox="1">
              <a:spLocks noChangeArrowheads="1"/>
            </p:cNvSpPr>
            <p:nvPr/>
          </p:nvSpPr>
          <p:spPr bwMode="auto">
            <a:xfrm>
              <a:off x="1440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0273" name="Text Box 10"/>
            <p:cNvSpPr txBox="1">
              <a:spLocks noChangeArrowheads="1"/>
            </p:cNvSpPr>
            <p:nvPr/>
          </p:nvSpPr>
          <p:spPr bwMode="auto">
            <a:xfrm>
              <a:off x="1872" y="153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0274" name="Text Box 11"/>
            <p:cNvSpPr txBox="1">
              <a:spLocks noChangeArrowheads="1"/>
            </p:cNvSpPr>
            <p:nvPr/>
          </p:nvSpPr>
          <p:spPr bwMode="auto">
            <a:xfrm>
              <a:off x="432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0275" name="Text Box 12"/>
            <p:cNvSpPr txBox="1">
              <a:spLocks noChangeArrowheads="1"/>
            </p:cNvSpPr>
            <p:nvPr/>
          </p:nvSpPr>
          <p:spPr bwMode="auto">
            <a:xfrm>
              <a:off x="72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0276" name="Text Box 13"/>
            <p:cNvSpPr txBox="1">
              <a:spLocks noChangeArrowheads="1"/>
            </p:cNvSpPr>
            <p:nvPr/>
          </p:nvSpPr>
          <p:spPr bwMode="auto">
            <a:xfrm>
              <a:off x="172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0277" name="Line 24"/>
            <p:cNvSpPr>
              <a:spLocks noChangeShapeType="1"/>
            </p:cNvSpPr>
            <p:nvPr/>
          </p:nvSpPr>
          <p:spPr bwMode="auto">
            <a:xfrm flipH="1">
              <a:off x="1008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8" name="Line 25"/>
            <p:cNvSpPr>
              <a:spLocks noChangeShapeType="1"/>
            </p:cNvSpPr>
            <p:nvPr/>
          </p:nvSpPr>
          <p:spPr bwMode="auto">
            <a:xfrm>
              <a:off x="1344" y="1056"/>
              <a:ext cx="33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9" name="Line 26"/>
            <p:cNvSpPr>
              <a:spLocks noChangeShapeType="1"/>
            </p:cNvSpPr>
            <p:nvPr/>
          </p:nvSpPr>
          <p:spPr bwMode="auto">
            <a:xfrm flipH="1">
              <a:off x="720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0" name="Line 27"/>
            <p:cNvSpPr>
              <a:spLocks noChangeShapeType="1"/>
            </p:cNvSpPr>
            <p:nvPr/>
          </p:nvSpPr>
          <p:spPr bwMode="auto">
            <a:xfrm>
              <a:off x="912" y="1392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1" name="Line 28"/>
            <p:cNvSpPr>
              <a:spLocks noChangeShapeType="1"/>
            </p:cNvSpPr>
            <p:nvPr/>
          </p:nvSpPr>
          <p:spPr bwMode="auto">
            <a:xfrm flipH="1">
              <a:off x="1584" y="1392"/>
              <a:ext cx="192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2" name="Line 29"/>
            <p:cNvSpPr>
              <a:spLocks noChangeShapeType="1"/>
            </p:cNvSpPr>
            <p:nvPr/>
          </p:nvSpPr>
          <p:spPr bwMode="auto">
            <a:xfrm>
              <a:off x="1776" y="139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3" name="Line 30"/>
            <p:cNvSpPr>
              <a:spLocks noChangeShapeType="1"/>
            </p:cNvSpPr>
            <p:nvPr/>
          </p:nvSpPr>
          <p:spPr bwMode="auto">
            <a:xfrm flipH="1">
              <a:off x="576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4" name="Line 31"/>
            <p:cNvSpPr>
              <a:spLocks noChangeShapeType="1"/>
            </p:cNvSpPr>
            <p:nvPr/>
          </p:nvSpPr>
          <p:spPr bwMode="auto">
            <a:xfrm>
              <a:off x="672" y="182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5" name="Line 32"/>
            <p:cNvSpPr>
              <a:spLocks noChangeShapeType="1"/>
            </p:cNvSpPr>
            <p:nvPr/>
          </p:nvSpPr>
          <p:spPr bwMode="auto">
            <a:xfrm flipH="1">
              <a:off x="1824" y="1824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6" name="Text Box 42"/>
            <p:cNvSpPr txBox="1">
              <a:spLocks noChangeArrowheads="1"/>
            </p:cNvSpPr>
            <p:nvPr/>
          </p:nvSpPr>
          <p:spPr bwMode="auto">
            <a:xfrm>
              <a:off x="240" y="2256"/>
              <a:ext cx="19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A balanced binary tree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419600" y="1219200"/>
            <a:ext cx="3429000" cy="3524250"/>
            <a:chOff x="2784" y="768"/>
            <a:chExt cx="2160" cy="2220"/>
          </a:xfrm>
        </p:grpSpPr>
        <p:sp>
          <p:nvSpPr>
            <p:cNvPr id="10247" name="Text Box 14"/>
            <p:cNvSpPr txBox="1">
              <a:spLocks noChangeArrowheads="1"/>
            </p:cNvSpPr>
            <p:nvPr/>
          </p:nvSpPr>
          <p:spPr bwMode="auto">
            <a:xfrm>
              <a:off x="3744" y="7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a</a:t>
              </a:r>
            </a:p>
          </p:txBody>
        </p:sp>
        <p:sp>
          <p:nvSpPr>
            <p:cNvPr id="10248" name="Text Box 15"/>
            <p:cNvSpPr txBox="1">
              <a:spLocks noChangeArrowheads="1"/>
            </p:cNvSpPr>
            <p:nvPr/>
          </p:nvSpPr>
          <p:spPr bwMode="auto">
            <a:xfrm>
              <a:off x="3552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b</a:t>
              </a:r>
            </a:p>
          </p:txBody>
        </p:sp>
        <p:sp>
          <p:nvSpPr>
            <p:cNvPr id="10249" name="Text Box 16"/>
            <p:cNvSpPr txBox="1">
              <a:spLocks noChangeArrowheads="1"/>
            </p:cNvSpPr>
            <p:nvPr/>
          </p:nvSpPr>
          <p:spPr bwMode="auto">
            <a:xfrm>
              <a:off x="3312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c</a:t>
              </a:r>
            </a:p>
          </p:txBody>
        </p:sp>
        <p:sp>
          <p:nvSpPr>
            <p:cNvPr id="10250" name="Text Box 17"/>
            <p:cNvSpPr txBox="1">
              <a:spLocks noChangeArrowheads="1"/>
            </p:cNvSpPr>
            <p:nvPr/>
          </p:nvSpPr>
          <p:spPr bwMode="auto">
            <a:xfrm>
              <a:off x="3120" y="177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d</a:t>
              </a:r>
            </a:p>
          </p:txBody>
        </p:sp>
        <p:sp>
          <p:nvSpPr>
            <p:cNvPr id="10251" name="Text Box 18"/>
            <p:cNvSpPr txBox="1">
              <a:spLocks noChangeArrowheads="1"/>
            </p:cNvSpPr>
            <p:nvPr/>
          </p:nvSpPr>
          <p:spPr bwMode="auto">
            <a:xfrm>
              <a:off x="3744" y="14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e</a:t>
              </a:r>
            </a:p>
          </p:txBody>
        </p:sp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3600" y="18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f</a:t>
              </a:r>
            </a:p>
          </p:txBody>
        </p:sp>
        <p:sp>
          <p:nvSpPr>
            <p:cNvPr id="10253" name="Text Box 20"/>
            <p:cNvSpPr txBox="1">
              <a:spLocks noChangeArrowheads="1"/>
            </p:cNvSpPr>
            <p:nvPr/>
          </p:nvSpPr>
          <p:spPr bwMode="auto">
            <a:xfrm>
              <a:off x="340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g</a:t>
              </a:r>
            </a:p>
          </p:txBody>
        </p:sp>
        <p:sp>
          <p:nvSpPr>
            <p:cNvPr id="10254" name="Text Box 21"/>
            <p:cNvSpPr txBox="1">
              <a:spLocks noChangeArrowheads="1"/>
            </p:cNvSpPr>
            <p:nvPr/>
          </p:nvSpPr>
          <p:spPr bwMode="auto">
            <a:xfrm>
              <a:off x="3744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h</a:t>
              </a:r>
            </a:p>
          </p:txBody>
        </p:sp>
        <p:sp>
          <p:nvSpPr>
            <p:cNvPr id="10255" name="Text Box 22"/>
            <p:cNvSpPr txBox="1">
              <a:spLocks noChangeArrowheads="1"/>
            </p:cNvSpPr>
            <p:nvPr/>
          </p:nvSpPr>
          <p:spPr bwMode="auto">
            <a:xfrm>
              <a:off x="3264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i</a:t>
              </a:r>
            </a:p>
          </p:txBody>
        </p:sp>
        <p:sp>
          <p:nvSpPr>
            <p:cNvPr id="10256" name="Text Box 23"/>
            <p:cNvSpPr txBox="1">
              <a:spLocks noChangeArrowheads="1"/>
            </p:cNvSpPr>
            <p:nvPr/>
          </p:nvSpPr>
          <p:spPr bwMode="auto">
            <a:xfrm>
              <a:off x="3552" y="249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Consolas" pitchFamily="49" charset="0"/>
                </a:rPr>
                <a:t>j</a:t>
              </a:r>
            </a:p>
          </p:txBody>
        </p:sp>
        <p:sp>
          <p:nvSpPr>
            <p:cNvPr id="10257" name="Line 33"/>
            <p:cNvSpPr>
              <a:spLocks noChangeShapeType="1"/>
            </p:cNvSpPr>
            <p:nvPr/>
          </p:nvSpPr>
          <p:spPr bwMode="auto">
            <a:xfrm flipH="1">
              <a:off x="3696" y="100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8" name="Line 34"/>
            <p:cNvSpPr>
              <a:spLocks noChangeShapeType="1"/>
            </p:cNvSpPr>
            <p:nvPr/>
          </p:nvSpPr>
          <p:spPr bwMode="auto">
            <a:xfrm flipH="1">
              <a:off x="3456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9" name="Line 35"/>
            <p:cNvSpPr>
              <a:spLocks noChangeShapeType="1"/>
            </p:cNvSpPr>
            <p:nvPr/>
          </p:nvSpPr>
          <p:spPr bwMode="auto">
            <a:xfrm flipH="1">
              <a:off x="3264" y="1680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0" name="Line 36"/>
            <p:cNvSpPr>
              <a:spLocks noChangeShapeType="1"/>
            </p:cNvSpPr>
            <p:nvPr/>
          </p:nvSpPr>
          <p:spPr bwMode="auto">
            <a:xfrm>
              <a:off x="3648" y="1392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Line 37"/>
            <p:cNvSpPr>
              <a:spLocks noChangeShapeType="1"/>
            </p:cNvSpPr>
            <p:nvPr/>
          </p:nvSpPr>
          <p:spPr bwMode="auto">
            <a:xfrm flipH="1">
              <a:off x="3744" y="1728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2" name="Line 38"/>
            <p:cNvSpPr>
              <a:spLocks noChangeShapeType="1"/>
            </p:cNvSpPr>
            <p:nvPr/>
          </p:nvSpPr>
          <p:spPr bwMode="auto">
            <a:xfrm flipH="1">
              <a:off x="3552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3" name="Line 39"/>
            <p:cNvSpPr>
              <a:spLocks noChangeShapeType="1"/>
            </p:cNvSpPr>
            <p:nvPr/>
          </p:nvSpPr>
          <p:spPr bwMode="auto">
            <a:xfrm>
              <a:off x="3696" y="2064"/>
              <a:ext cx="14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4" name="Line 40"/>
            <p:cNvSpPr>
              <a:spLocks noChangeShapeType="1"/>
            </p:cNvSpPr>
            <p:nvPr/>
          </p:nvSpPr>
          <p:spPr bwMode="auto">
            <a:xfrm flipH="1">
              <a:off x="3360" y="244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5" name="Line 41"/>
            <p:cNvSpPr>
              <a:spLocks noChangeShapeType="1"/>
            </p:cNvSpPr>
            <p:nvPr/>
          </p:nvSpPr>
          <p:spPr bwMode="auto">
            <a:xfrm>
              <a:off x="3504" y="244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6" name="Text Box 44"/>
            <p:cNvSpPr txBox="1">
              <a:spLocks noChangeArrowheads="1"/>
            </p:cNvSpPr>
            <p:nvPr/>
          </p:nvSpPr>
          <p:spPr bwMode="auto">
            <a:xfrm>
              <a:off x="2784" y="2736"/>
              <a:ext cx="21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dirty="0"/>
                <a:t>An unbalanced binary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88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4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</a:t>
            </a:r>
            <a:r>
              <a:rPr lang="en-US" dirty="0" smtClean="0"/>
              <a:t> Max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452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34589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5544" y="3332671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complete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45358" y="5892052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Root NOT largest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879201"/>
            <a:ext cx="350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Sub-tree 10 not a heap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724400" y="1295400"/>
            <a:ext cx="4191000" cy="256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8443" y="3872476"/>
            <a:ext cx="4191000" cy="256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87614" y="3943996"/>
            <a:ext cx="4191000" cy="256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Heaps Can Implement PQs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how does one implement a heap?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Questions on:</a:t>
            </a:r>
          </a:p>
          <a:p>
            <a:pPr lvl="1"/>
            <a:r>
              <a:rPr lang="en-US" dirty="0"/>
              <a:t>Trees</a:t>
            </a:r>
          </a:p>
          <a:p>
            <a:pPr lvl="1"/>
            <a:r>
              <a:rPr lang="en-US" dirty="0"/>
              <a:t>Priority Queues</a:t>
            </a:r>
          </a:p>
          <a:p>
            <a:pPr lvl="2"/>
            <a:r>
              <a:rPr lang="en-US" dirty="0" smtClean="0"/>
              <a:t>Generic Sorting Setup</a:t>
            </a:r>
          </a:p>
          <a:p>
            <a:pPr lvl="2"/>
            <a:r>
              <a:rPr lang="en-US" dirty="0" smtClean="0"/>
              <a:t>Implementations</a:t>
            </a:r>
            <a:endParaRPr lang="en-US" dirty="0"/>
          </a:p>
          <a:p>
            <a:pPr lvl="3"/>
            <a:r>
              <a:rPr lang="en-US" dirty="0"/>
              <a:t>Unordered </a:t>
            </a:r>
            <a:r>
              <a:rPr lang="en-US" dirty="0" smtClean="0"/>
              <a:t>List and Selection Sort</a:t>
            </a:r>
            <a:endParaRPr lang="en-US" dirty="0"/>
          </a:p>
          <a:p>
            <a:pPr lvl="3"/>
            <a:r>
              <a:rPr lang="en-US" dirty="0"/>
              <a:t>Ordered </a:t>
            </a:r>
            <a:r>
              <a:rPr lang="en-US" dirty="0" smtClean="0"/>
              <a:t>List and Insertion Sort</a:t>
            </a:r>
            <a:endParaRPr lang="en-US" dirty="0"/>
          </a:p>
          <a:p>
            <a:pPr lvl="1"/>
            <a:r>
              <a:rPr lang="en-US" dirty="0" smtClean="0"/>
              <a:t>Heap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Next:</a:t>
            </a:r>
          </a:p>
          <a:p>
            <a:pPr lvl="1"/>
            <a:r>
              <a:rPr lang="en-US" dirty="0" smtClean="0"/>
              <a:t>Implementing a 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331372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Class Exercise: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Draw a complete binary tree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 5 to 9 nodes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400729"/>
            <a:ext cx="2787943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Pause for class to</a:t>
            </a:r>
          </a:p>
          <a:p>
            <a:r>
              <a:rPr lang="en-US" dirty="0" smtClean="0"/>
              <a:t>draw a complete binary tree</a:t>
            </a:r>
          </a:p>
          <a:p>
            <a:r>
              <a:rPr lang="en-US" dirty="0" smtClean="0"/>
              <a:t>with 5 to 9 nodes…</a:t>
            </a:r>
          </a:p>
          <a:p>
            <a:endParaRPr lang="en-US" dirty="0" smtClean="0"/>
          </a:p>
          <a:p>
            <a:r>
              <a:rPr lang="en-US" i="1" dirty="0" smtClean="0"/>
              <a:t>Hint: I’m going to go with 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3313728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Class Exercise: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Draw a complete binary tree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 5 to 9 nodes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2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2924198" cy="230832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Class Exercise: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Number the nodes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Start with 0 for the root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left child is 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right child is 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And keep going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numbering Left to Right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328" y="4908827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3793" y="3877178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8248" y="4884044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714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098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3831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67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00400"/>
            <a:ext cx="3230372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Class Exercise: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Notice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dirty="0" smtClean="0">
                <a:latin typeface="Comic Sans MS" panose="030F0702030302020204" pitchFamily="66" charset="0"/>
              </a:rPr>
              <a:t>(i-1)/2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+ 1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its </a:t>
            </a:r>
            <a:r>
              <a:rPr lang="en-US" b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dirty="0" smtClean="0">
                <a:latin typeface="Comic Sans MS" panose="030F0702030302020204" pitchFamily="66" charset="0"/>
              </a:rPr>
              <a:t>2i + 2</a:t>
            </a:r>
          </a:p>
        </p:txBody>
      </p:sp>
      <p:sp>
        <p:nvSpPr>
          <p:cNvPr id="5" name="Oval 4"/>
          <p:cNvSpPr/>
          <p:nvPr/>
        </p:nvSpPr>
        <p:spPr>
          <a:xfrm>
            <a:off x="5715000" y="3428999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59829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35250" y="4430847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68215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48599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47332" y="5553472"/>
            <a:ext cx="457200" cy="417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5" idx="3"/>
            <a:endCxn id="6" idx="7"/>
          </p:cNvCxnSpPr>
          <p:nvPr/>
        </p:nvCxnSpPr>
        <p:spPr>
          <a:xfrm flipH="1">
            <a:off x="4750074" y="3785555"/>
            <a:ext cx="1031881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7" idx="1"/>
          </p:cNvCxnSpPr>
          <p:nvPr/>
        </p:nvCxnSpPr>
        <p:spPr>
          <a:xfrm>
            <a:off x="6105245" y="3785555"/>
            <a:ext cx="1296960" cy="70646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  <a:endCxn id="8" idx="0"/>
          </p:cNvCxnSpPr>
          <p:nvPr/>
        </p:nvCxnSpPr>
        <p:spPr>
          <a:xfrm flipH="1">
            <a:off x="3996815" y="4787403"/>
            <a:ext cx="429969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0"/>
            <a:endCxn id="6" idx="5"/>
          </p:cNvCxnSpPr>
          <p:nvPr/>
        </p:nvCxnSpPr>
        <p:spPr>
          <a:xfrm flipH="1" flipV="1">
            <a:off x="4750074" y="4787403"/>
            <a:ext cx="427125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0"/>
          </p:cNvCxnSpPr>
          <p:nvPr/>
        </p:nvCxnSpPr>
        <p:spPr>
          <a:xfrm flipH="1">
            <a:off x="6975932" y="4787403"/>
            <a:ext cx="426273" cy="7660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6328" y="4908827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43793" y="3877178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8248" y="4884044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4714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95098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3831" y="5971203"/>
            <a:ext cx="3642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88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Heap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3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heap could be implemented using a regular binary tree (left and right child pointers)</a:t>
            </a:r>
          </a:p>
          <a:p>
            <a:endParaRPr lang="en-US" dirty="0"/>
          </a:p>
          <a:p>
            <a:r>
              <a:rPr lang="en-US" dirty="0" smtClean="0"/>
              <a:t>However a heap is a </a:t>
            </a:r>
            <a:r>
              <a:rPr lang="en-US" b="1" i="1" dirty="0" smtClean="0"/>
              <a:t>complete</a:t>
            </a:r>
            <a:r>
              <a:rPr lang="en-US" dirty="0" smtClean="0"/>
              <a:t> binary tree</a:t>
            </a:r>
          </a:p>
          <a:p>
            <a:pPr lvl="1"/>
            <a:r>
              <a:rPr lang="en-US" dirty="0" smtClean="0"/>
              <a:t>So we can use an array or vector instead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3200400"/>
            <a:ext cx="4166525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Class Exercise: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Notice for any node with index </a:t>
            </a:r>
            <a:r>
              <a:rPr lang="en-US" dirty="0" err="1" smtClean="0">
                <a:latin typeface="Comic Sans MS" panose="030F0702030302020204" pitchFamily="66" charset="0"/>
              </a:rPr>
              <a:t>i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parent</a:t>
            </a:r>
            <a:r>
              <a:rPr lang="en-US" dirty="0" smtClean="0">
                <a:latin typeface="Comic Sans MS" panose="030F0702030302020204" pitchFamily="66" charset="0"/>
              </a:rPr>
              <a:t> node is at </a:t>
            </a:r>
            <a:r>
              <a:rPr lang="en-US" b="1" i="1" dirty="0" smtClean="0">
                <a:latin typeface="Comic Sans MS" panose="030F0702030302020204" pitchFamily="66" charset="0"/>
              </a:rPr>
              <a:t>(i-1)/2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left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   its </a:t>
            </a:r>
            <a:r>
              <a:rPr lang="en-US" b="1" i="1" dirty="0" smtClean="0">
                <a:latin typeface="Comic Sans MS" panose="030F0702030302020204" pitchFamily="66" charset="0"/>
              </a:rPr>
              <a:t>right</a:t>
            </a:r>
            <a:r>
              <a:rPr lang="en-US" dirty="0" smtClean="0">
                <a:latin typeface="Comic Sans MS" panose="030F0702030302020204" pitchFamily="66" charset="0"/>
              </a:rPr>
              <a:t> child is at </a:t>
            </a:r>
            <a:r>
              <a:rPr lang="en-US" b="1" i="1" dirty="0" smtClean="0">
                <a:latin typeface="Comic Sans MS" panose="030F0702030302020204" pitchFamily="66" charset="0"/>
              </a:rPr>
              <a:t>2i + 2</a:t>
            </a: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4623725" y="3109912"/>
            <a:ext cx="4089400" cy="3206751"/>
            <a:chOff x="1584" y="2351"/>
            <a:chExt cx="2576" cy="2020"/>
          </a:xfrm>
          <a:noFill/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304" y="3226"/>
              <a:ext cx="1168" cy="3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3200" b="1" dirty="0" err="1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endParaRPr lang="en-GB" altLang="en-US" sz="24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 flipV="1">
              <a:off x="2888" y="2920"/>
              <a:ext cx="0" cy="384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2312" y="2351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Parent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(</a:t>
              </a: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i-1)/2</a:t>
              </a:r>
              <a:r>
                <a:rPr lang="en-US" altLang="en-US" sz="3200" b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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4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2i+1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Left Child</a:t>
              </a: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2992" y="3770"/>
              <a:ext cx="1168" cy="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1pPr>
              <a:lvl2pPr marL="742950" indent="-28575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2pPr>
              <a:lvl3pPr marL="11430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3pPr>
              <a:lvl4pPr marL="16002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4pPr>
              <a:lvl5pPr marL="2057400" indent="-228600"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5pPr>
              <a:lvl6pPr marL="25146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6pPr>
              <a:lvl7pPr marL="29718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7pPr>
              <a:lvl8pPr marL="34290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8pPr>
              <a:lvl9pPr marL="3886200" indent="-228600" algn="r" eaLnBrk="0" fontAlgn="base" hangingPunct="0">
                <a:lnSpc>
                  <a:spcPct val="4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Courier New" pitchFamily="49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3200" b="1" i="1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2i+2</a:t>
              </a: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2400">
                  <a:solidFill>
                    <a:schemeClr val="tx1"/>
                  </a:solidFill>
                  <a:latin typeface="Times New Roman" pitchFamily="18" charset="0"/>
                </a:rPr>
                <a:t>Right Child</a:t>
              </a:r>
              <a:endParaRPr lang="en-GB" altLang="en-US" sz="2400" b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V="1">
              <a:off x="2256" y="3504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 flipV="1">
              <a:off x="2920" y="3520"/>
              <a:ext cx="576" cy="336"/>
            </a:xfrm>
            <a:prstGeom prst="line">
              <a:avLst/>
            </a:prstGeom>
            <a:grpFill/>
            <a:ln w="285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4962002"/>
            <a:ext cx="4166525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Optional: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Draw a NON-complete binary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tree with 5 to 9 nodes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Show this index relation fails to hold</a:t>
            </a:r>
          </a:p>
        </p:txBody>
      </p:sp>
    </p:spTree>
    <p:extLst>
      <p:ext uri="{BB962C8B-B14F-4D97-AF65-F5344CB8AC3E}">
        <p14:creationId xmlns:p14="http://schemas.microsoft.com/office/powerpoint/2010/main" val="35351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4419600"/>
            <a:ext cx="7431087" cy="2286000"/>
          </a:xfrm>
          <a:prstGeom prst="rect">
            <a:avLst/>
          </a:prstGeom>
          <a:solidFill>
            <a:schemeClr val="bg1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1828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26404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3576952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566319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Using a Vector to Implement a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3108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10668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5029200"/>
            <a:ext cx="1219200" cy="1219200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9135</TotalTime>
  <Words>5053</Words>
  <Application>Microsoft Office PowerPoint</Application>
  <PresentationFormat>On-screen Show (4:3)</PresentationFormat>
  <Paragraphs>1323</Paragraphs>
  <Slides>106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Binary Trees  Priority Queues, and Heaps</vt:lpstr>
      <vt:lpstr>Previously</vt:lpstr>
      <vt:lpstr>Things to Note</vt:lpstr>
      <vt:lpstr>For Today</vt:lpstr>
      <vt:lpstr>Where are we headed?</vt:lpstr>
      <vt:lpstr>Marker Slide</vt:lpstr>
      <vt:lpstr>Definitions and Examples</vt:lpstr>
      <vt:lpstr>Definitions and Examples</vt:lpstr>
      <vt:lpstr>Definitions and Examples: Balance</vt:lpstr>
      <vt:lpstr>Marker Slide</vt:lpstr>
      <vt:lpstr>Application Example Arithmetic Expression Tree</vt:lpstr>
      <vt:lpstr>Application Example Decision Tree</vt:lpstr>
      <vt:lpstr>Marker Slide</vt:lpstr>
      <vt:lpstr>Generalizing Traversals</vt:lpstr>
      <vt:lpstr>Tree Traversal Notes</vt:lpstr>
      <vt:lpstr>Tree Traversal Notes</vt:lpstr>
      <vt:lpstr>Tree Traversal Notes</vt:lpstr>
      <vt:lpstr>Tree Traversal Notes</vt:lpstr>
      <vt:lpstr>Generalizing</vt:lpstr>
      <vt:lpstr>Generalizing</vt:lpstr>
      <vt:lpstr>Generalizing</vt:lpstr>
      <vt:lpstr>Euler Tour</vt:lpstr>
      <vt:lpstr>Euler Tour Traversal</vt:lpstr>
      <vt:lpstr>In-Class Activity:  ICA305_ExamFun</vt:lpstr>
      <vt:lpstr>Marker Slide</vt:lpstr>
      <vt:lpstr>Relation of what is coming to the Book</vt:lpstr>
      <vt:lpstr>Claim about Sorting</vt:lpstr>
      <vt:lpstr>Going MORE general</vt:lpstr>
      <vt:lpstr>The Priority Queue ADT</vt:lpstr>
      <vt:lpstr>PQ – Total Order Relation</vt:lpstr>
      <vt:lpstr>2 ‘types’ of PQ</vt:lpstr>
      <vt:lpstr>Priority Queue ADT Operations</vt:lpstr>
      <vt:lpstr>Sorting Using a Priority Queue</vt:lpstr>
      <vt:lpstr>Sorting Using a Priority Queue</vt:lpstr>
      <vt:lpstr>Sorting Using a Priority Queue</vt:lpstr>
      <vt:lpstr>Sorting Using a PQ</vt:lpstr>
      <vt:lpstr>Marker Slide</vt:lpstr>
      <vt:lpstr>PQ Implementation</vt:lpstr>
      <vt:lpstr>Implementing PQ as an Unordered List</vt:lpstr>
      <vt:lpstr>Recall Doubly Linked List</vt:lpstr>
      <vt:lpstr>Recall Doubly Linked List</vt:lpstr>
      <vt:lpstr>Implementing a PQ as Unordered list</vt:lpstr>
      <vt:lpstr>PQ as Unordered list</vt:lpstr>
      <vt:lpstr>PQ as Unordered list</vt:lpstr>
      <vt:lpstr>PQ as Unordered list</vt:lpstr>
      <vt:lpstr>Marker Slide</vt:lpstr>
      <vt:lpstr>Implementing a PQ as an Ordered list</vt:lpstr>
      <vt:lpstr>PQ as an Ordered list</vt:lpstr>
      <vt:lpstr>PQ as an Ordered list</vt:lpstr>
      <vt:lpstr>PQ as an Ordered list</vt:lpstr>
      <vt:lpstr>Summary: List-based Priority Queue</vt:lpstr>
      <vt:lpstr>Marker Slide</vt:lpstr>
      <vt:lpstr>Selection and Insertion Sort</vt:lpstr>
      <vt:lpstr>Sorting Using a PQ</vt:lpstr>
      <vt:lpstr>Selection Sort</vt:lpstr>
      <vt:lpstr>Selection Sort</vt:lpstr>
      <vt:lpstr>Selection Sort</vt:lpstr>
      <vt:lpstr>Selection Sort</vt:lpstr>
      <vt:lpstr>Selection Sort</vt:lpstr>
      <vt:lpstr>Selection Sort</vt:lpstr>
      <vt:lpstr>Selection Sort</vt:lpstr>
      <vt:lpstr>Selection Sort</vt:lpstr>
      <vt:lpstr>Selection Sort</vt:lpstr>
      <vt:lpstr>Selection Sort</vt:lpstr>
      <vt:lpstr>Marker Slide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Insertion Sort</vt:lpstr>
      <vt:lpstr>Marker Slide</vt:lpstr>
      <vt:lpstr>A Better Implementation of PQs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Structure Property</vt:lpstr>
      <vt:lpstr>Heap Order Property</vt:lpstr>
      <vt:lpstr>Heap Order Property</vt:lpstr>
      <vt:lpstr>Max Heap Examples</vt:lpstr>
      <vt:lpstr>Not Max Heaps</vt:lpstr>
      <vt:lpstr>Heaps Can Implement PQs</vt:lpstr>
      <vt:lpstr>Marker Slide</vt:lpstr>
      <vt:lpstr>Heap Implementation</vt:lpstr>
      <vt:lpstr>Heap Implementation</vt:lpstr>
      <vt:lpstr>Heap Implementation</vt:lpstr>
      <vt:lpstr>Heap Implementation</vt:lpstr>
      <vt:lpstr>Heap Implementation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Using a Vector to Implement a Heap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2192</cp:revision>
  <dcterms:created xsi:type="dcterms:W3CDTF">2006-08-16T00:00:00Z</dcterms:created>
  <dcterms:modified xsi:type="dcterms:W3CDTF">2014-11-16T18:51:09Z</dcterms:modified>
</cp:coreProperties>
</file>