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1"/>
  </p:notesMasterIdLst>
  <p:sldIdLst>
    <p:sldId id="256" r:id="rId2"/>
    <p:sldId id="1045" r:id="rId3"/>
    <p:sldId id="1130" r:id="rId4"/>
    <p:sldId id="949" r:id="rId5"/>
    <p:sldId id="904" r:id="rId6"/>
    <p:sldId id="959" r:id="rId7"/>
    <p:sldId id="960" r:id="rId8"/>
    <p:sldId id="961" r:id="rId9"/>
    <p:sldId id="1047" r:id="rId10"/>
    <p:sldId id="997" r:id="rId11"/>
    <p:sldId id="998" r:id="rId12"/>
    <p:sldId id="999" r:id="rId13"/>
    <p:sldId id="1000" r:id="rId14"/>
    <p:sldId id="1001" r:id="rId15"/>
    <p:sldId id="1002" r:id="rId16"/>
    <p:sldId id="1003" r:id="rId17"/>
    <p:sldId id="887" r:id="rId18"/>
    <p:sldId id="1131" r:id="rId19"/>
    <p:sldId id="982" r:id="rId20"/>
    <p:sldId id="983" r:id="rId21"/>
    <p:sldId id="984" r:id="rId22"/>
    <p:sldId id="985" r:id="rId23"/>
    <p:sldId id="1048" r:id="rId24"/>
    <p:sldId id="1051" r:id="rId25"/>
    <p:sldId id="1132" r:id="rId26"/>
    <p:sldId id="1049" r:id="rId27"/>
    <p:sldId id="1050" r:id="rId28"/>
    <p:sldId id="1052" r:id="rId29"/>
    <p:sldId id="1053" r:id="rId30"/>
    <p:sldId id="1054" r:id="rId31"/>
    <p:sldId id="1055" r:id="rId32"/>
    <p:sldId id="1056" r:id="rId33"/>
    <p:sldId id="1057" r:id="rId34"/>
    <p:sldId id="1063" r:id="rId35"/>
    <p:sldId id="1064" r:id="rId36"/>
    <p:sldId id="1065" r:id="rId37"/>
    <p:sldId id="1066" r:id="rId38"/>
    <p:sldId id="1067" r:id="rId39"/>
    <p:sldId id="1068" r:id="rId40"/>
    <p:sldId id="1069" r:id="rId41"/>
    <p:sldId id="1070" r:id="rId42"/>
    <p:sldId id="1071" r:id="rId43"/>
    <p:sldId id="1058" r:id="rId44"/>
    <p:sldId id="1059" r:id="rId45"/>
    <p:sldId id="1081" r:id="rId46"/>
    <p:sldId id="1082" r:id="rId47"/>
    <p:sldId id="1060" r:id="rId48"/>
    <p:sldId id="1061" r:id="rId49"/>
    <p:sldId id="1072" r:id="rId50"/>
    <p:sldId id="1073" r:id="rId51"/>
    <p:sldId id="1074" r:id="rId52"/>
    <p:sldId id="1075" r:id="rId53"/>
    <p:sldId id="1076" r:id="rId54"/>
    <p:sldId id="1077" r:id="rId55"/>
    <p:sldId id="1078" r:id="rId56"/>
    <p:sldId id="1083" r:id="rId57"/>
    <p:sldId id="1079" r:id="rId58"/>
    <p:sldId id="1133" r:id="rId59"/>
    <p:sldId id="1084" r:id="rId60"/>
    <p:sldId id="1094" r:id="rId61"/>
    <p:sldId id="1091" r:id="rId62"/>
    <p:sldId id="1092" r:id="rId63"/>
    <p:sldId id="1093" r:id="rId64"/>
    <p:sldId id="1085" r:id="rId65"/>
    <p:sldId id="1086" r:id="rId66"/>
    <p:sldId id="1087" r:id="rId67"/>
    <p:sldId id="1088" r:id="rId68"/>
    <p:sldId id="1089" r:id="rId69"/>
    <p:sldId id="1090" r:id="rId70"/>
    <p:sldId id="1134" r:id="rId71"/>
    <p:sldId id="1095" r:id="rId72"/>
    <p:sldId id="1096" r:id="rId73"/>
    <p:sldId id="1135" r:id="rId74"/>
    <p:sldId id="1136" r:id="rId75"/>
    <p:sldId id="1097" r:id="rId76"/>
    <p:sldId id="1141" r:id="rId77"/>
    <p:sldId id="1137" r:id="rId78"/>
    <p:sldId id="1142" r:id="rId79"/>
    <p:sldId id="1140" r:id="rId80"/>
    <p:sldId id="1143" r:id="rId81"/>
    <p:sldId id="1144" r:id="rId82"/>
    <p:sldId id="1145" r:id="rId83"/>
    <p:sldId id="1146" r:id="rId84"/>
    <p:sldId id="1147" r:id="rId85"/>
    <p:sldId id="1148" r:id="rId86"/>
    <p:sldId id="1149" r:id="rId87"/>
    <p:sldId id="1150" r:id="rId88"/>
    <p:sldId id="1105" r:id="rId89"/>
    <p:sldId id="1106" r:id="rId90"/>
    <p:sldId id="1107" r:id="rId91"/>
    <p:sldId id="1127" r:id="rId92"/>
    <p:sldId id="1128" r:id="rId93"/>
    <p:sldId id="1129" r:id="rId94"/>
    <p:sldId id="1108" r:id="rId95"/>
    <p:sldId id="1109" r:id="rId96"/>
    <p:sldId id="1151" r:id="rId97"/>
    <p:sldId id="1110" r:id="rId98"/>
    <p:sldId id="1152" r:id="rId99"/>
    <p:sldId id="1111" r:id="rId100"/>
    <p:sldId id="1155" r:id="rId101"/>
    <p:sldId id="1112" r:id="rId102"/>
    <p:sldId id="1118" r:id="rId103"/>
    <p:sldId id="1119" r:id="rId104"/>
    <p:sldId id="1120" r:id="rId105"/>
    <p:sldId id="1153" r:id="rId106"/>
    <p:sldId id="1121" r:id="rId107"/>
    <p:sldId id="1122" r:id="rId108"/>
    <p:sldId id="1123" r:id="rId109"/>
    <p:sldId id="1154" r:id="rId110"/>
    <p:sldId id="1124" r:id="rId111"/>
    <p:sldId id="1125" r:id="rId112"/>
    <p:sldId id="1126" r:id="rId113"/>
    <p:sldId id="1156" r:id="rId114"/>
    <p:sldId id="1113" r:id="rId115"/>
    <p:sldId id="1114" r:id="rId116"/>
    <p:sldId id="1115" r:id="rId117"/>
    <p:sldId id="1116" r:id="rId118"/>
    <p:sldId id="1117" r:id="rId119"/>
    <p:sldId id="366" r:id="rId1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B4"/>
    <a:srgbClr val="FEF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5" autoAdjust="0"/>
    <p:restoredTop sz="86387" autoAdjust="0"/>
  </p:normalViewPr>
  <p:slideViewPr>
    <p:cSldViewPr>
      <p:cViewPr>
        <p:scale>
          <a:sx n="70" d="100"/>
          <a:sy n="70" d="100"/>
        </p:scale>
        <p:origin x="-774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21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1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F073-BE05-465E-9ACA-FEBC1467B54E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E8B70-CAB0-4ED0-9DDB-1ABC1C15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81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information is mostly FYI… key take away is the runtime is O(</a:t>
            </a:r>
            <a:r>
              <a:rPr lang="en-US" dirty="0" err="1" smtClean="0"/>
              <a:t>nlgn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23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too is mostly FYI. It shows how one *might* describe Heap Sort. </a:t>
            </a:r>
            <a:br>
              <a:rPr lang="en-US" dirty="0" smtClean="0"/>
            </a:br>
            <a:r>
              <a:rPr lang="en-US" dirty="0" smtClean="0"/>
              <a:t>The key in this and the next slides is how it really is just a Priority Queue Sort Implemented using a Heap.</a:t>
            </a:r>
          </a:p>
          <a:p>
            <a:r>
              <a:rPr lang="en-US" dirty="0" smtClean="0"/>
              <a:t>Much as Selection</a:t>
            </a:r>
            <a:r>
              <a:rPr lang="en-US" baseline="0" dirty="0" smtClean="0"/>
              <a:t> Sort was PQ Sort using an Unordered List and</a:t>
            </a:r>
            <a:br>
              <a:rPr lang="en-US" baseline="0" dirty="0" smtClean="0"/>
            </a:br>
            <a:r>
              <a:rPr lang="en-US" baseline="0" dirty="0" smtClean="0"/>
              <a:t>Insertion Sort was a PQ sort using an ordered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43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slide: Used to make the animated slides showing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52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 smtClean="0"/>
              <a:t>i.e. </a:t>
            </a:r>
            <a:r>
              <a:rPr lang="en-US" altLang="en-US" sz="1200" b="1" i="1" dirty="0" smtClean="0"/>
              <a:t>n</a:t>
            </a:r>
            <a:r>
              <a:rPr lang="en-US" altLang="en-US" sz="1200" dirty="0" smtClean="0"/>
              <a:t> &lt; </a:t>
            </a:r>
            <a:r>
              <a:rPr lang="en-US" altLang="en-US" sz="1200" b="1" i="1" dirty="0" smtClean="0"/>
              <a:t>n </a:t>
            </a:r>
            <a:r>
              <a:rPr lang="en-US" altLang="en-US" sz="1200" b="0" i="1" dirty="0" err="1" smtClean="0"/>
              <a:t>lg</a:t>
            </a:r>
            <a:r>
              <a:rPr lang="en-US" altLang="en-US" sz="1200" i="1" dirty="0" smtClean="0"/>
              <a:t> </a:t>
            </a:r>
            <a:r>
              <a:rPr lang="en-US" altLang="en-US" sz="1200" b="1" i="1" dirty="0" smtClean="0"/>
              <a:t>n</a:t>
            </a:r>
            <a:r>
              <a:rPr lang="en-US" altLang="en-US" sz="1200" b="0" i="0" dirty="0" smtClean="0"/>
              <a:t>… previously phase 1 was </a:t>
            </a:r>
            <a:r>
              <a:rPr lang="en-US" altLang="en-US" sz="1200" b="0" i="0" dirty="0" err="1" smtClean="0"/>
              <a:t>nlgn</a:t>
            </a:r>
            <a:r>
              <a:rPr lang="en-US" altLang="en-US" sz="1200" b="0" i="0" smtClean="0"/>
              <a:t>,</a:t>
            </a:r>
            <a:r>
              <a:rPr lang="en-US" altLang="en-US" sz="1200" b="0" i="0" baseline="0" smtClean="0"/>
              <a:t> bottom </a:t>
            </a:r>
            <a:r>
              <a:rPr lang="en-US" altLang="en-US" sz="1200" b="0" i="0" baseline="0" dirty="0" smtClean="0"/>
              <a:t>up it only takes n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66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lIns="86623" tIns="43312" rIns="86623" bIns="43312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Trees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ln>
            <a:miter lim="800000"/>
            <a:headEnd/>
            <a:tailEnd/>
          </a:ln>
        </p:spPr>
        <p:txBody>
          <a:bodyPr wrap="square" lIns="86623" tIns="43312" rIns="86623" bIns="43312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D60E3D-8E0E-4858-93FB-3B8740C2BC6A}" type="datetime8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11/16/2014 1:08 PM</a:t>
            </a:fld>
            <a:endParaRPr lang="en-US" smtClean="0"/>
          </a:p>
        </p:txBody>
      </p:sp>
      <p:sp>
        <p:nvSpPr>
          <p:cNvPr id="5427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29CB5D-C6A0-4E47-ABBD-F7F0BA7B4CE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114</a:t>
            </a:fld>
            <a:endParaRPr lang="en-US" smtClean="0"/>
          </a:p>
        </p:txBody>
      </p:sp>
      <p:sp>
        <p:nvSpPr>
          <p:cNvPr id="553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lIns="86623" tIns="43312" rIns="86623" bIns="43312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Trees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ln>
            <a:miter lim="800000"/>
            <a:headEnd/>
            <a:tailEnd/>
          </a:ln>
        </p:spPr>
        <p:txBody>
          <a:bodyPr wrap="square" lIns="86623" tIns="43312" rIns="86623" bIns="43312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35FDA4-544D-41EF-8ED9-D5764A78EBF3}" type="datetime8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11/16/2014 1:08 PM</a:t>
            </a:fld>
            <a:endParaRPr lang="en-US" smtClean="0"/>
          </a:p>
        </p:txBody>
      </p:sp>
      <p:sp>
        <p:nvSpPr>
          <p:cNvPr id="5530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0AB759-03C1-400C-A3BA-9642E325918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115</a:t>
            </a:fld>
            <a:endParaRPr lang="en-US" smtClean="0"/>
          </a:p>
        </p:txBody>
      </p:sp>
      <p:sp>
        <p:nvSpPr>
          <p:cNvPr id="563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w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w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1.w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1.w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2.w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2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Heap Sorting and Building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09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https://encrypted-tbn0.gstatic.com/images?q=tbn:ANd9GcR7flPIHlRp33IvURvLkzoIOwt7Knal_ECB06YWjob1eqQK_YZq"/>
          <p:cNvSpPr>
            <a:spLocks noChangeAspect="1" noChangeArrowheads="1"/>
          </p:cNvSpPr>
          <p:nvPr/>
        </p:nvSpPr>
        <p:spPr bwMode="auto">
          <a:xfrm>
            <a:off x="63500" y="-136525"/>
            <a:ext cx="7610475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14201"/>
            <a:ext cx="3151360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http://2.bp.blogspot.com/-vv3VoMUUMm8/TvX2ZIz6oiI/AAAAAAAABCY/8uwXzXGpJt8/s1600/sortingdusthe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1"/>
            <a:ext cx="8534399" cy="217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5181600"/>
            <a:ext cx="5334000" cy="1518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M. Dingle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Design and Development Program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Mathematics, Statistics, and Computer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–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Stout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derived 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from: Data Structures Using C++ (D.S. Malik)</a:t>
            </a:r>
            <a:endParaRPr lang="en-US" sz="1050" i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Data Structures and Algorithms in C++ (Goodrich, </a:t>
            </a:r>
            <a:r>
              <a:rPr lang="en-US" sz="1050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Tamassia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Mount)c</a:t>
            </a:r>
            <a:endParaRPr lang="en-US" sz="1050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0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962400" y="10668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95400" y="50292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Questions on:</a:t>
            </a:r>
            <a:endParaRPr lang="en-US" dirty="0"/>
          </a:p>
          <a:p>
            <a:pPr lvl="1"/>
            <a:r>
              <a:rPr lang="en-US" dirty="0"/>
              <a:t>Summary Review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Heap </a:t>
            </a:r>
            <a:r>
              <a:rPr lang="en-US" dirty="0">
                <a:sym typeface="Wingdings" panose="05000000000000000000" pitchFamily="2" charset="2"/>
              </a:rPr>
              <a:t>Sort</a:t>
            </a:r>
            <a:endParaRPr lang="en-US" dirty="0"/>
          </a:p>
          <a:p>
            <a:pPr lvl="2"/>
            <a:r>
              <a:rPr lang="en-US" dirty="0" smtClean="0"/>
              <a:t>Example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Analysis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Building Heaps – Bottom Up</a:t>
            </a:r>
            <a:endParaRPr lang="en-US" dirty="0" smtClean="0"/>
          </a:p>
          <a:p>
            <a:pPr lvl="2"/>
            <a:r>
              <a:rPr lang="en-US" dirty="0">
                <a:sym typeface="Wingdings" panose="05000000000000000000" pitchFamily="2" charset="2"/>
              </a:rPr>
              <a:t>Analysis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Next</a:t>
            </a:r>
            <a:endParaRPr lang="en-US" dirty="0"/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Building Heaps – Bottom Up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Class Example</a:t>
            </a:r>
          </a:p>
        </p:txBody>
      </p:sp>
    </p:spTree>
    <p:extLst>
      <p:ext uri="{BB962C8B-B14F-4D97-AF65-F5344CB8AC3E}">
        <p14:creationId xmlns:p14="http://schemas.microsoft.com/office/powerpoint/2010/main" val="34997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Class Exercise: Bottom-up Heap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Build a MIN heap from the bottom up on the following input sequence:</a:t>
            </a:r>
          </a:p>
          <a:p>
            <a:pPr marL="800100" lvl="1" indent="-342900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(22, 15, 36, 44, 10, 3, 9, 13, 29, 25, 2, 11, 7, 1, 17)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0" y="4037463"/>
            <a:ext cx="600677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Pause for Students to Complete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6894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Class Exercise: Bottom-up Heap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Build a MIN heap from the bottom up on the following input sequence:</a:t>
            </a:r>
          </a:p>
          <a:p>
            <a:pPr marL="800100" lvl="1" indent="-342900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(22, 15, 36, 44, 10, 3, 9, 13, 29, 25, 2, 11, 7, 1, 17)</a:t>
            </a:r>
          </a:p>
          <a:p>
            <a:pPr marL="800100" lvl="1" indent="-342900" eaLnBrk="1" hangingPunct="1">
              <a:lnSpc>
                <a:spcPct val="90000"/>
              </a:lnSpc>
              <a:buFont typeface="Times" pitchFamily="18" charset="0"/>
              <a:buChar char="•"/>
            </a:pPr>
            <a:endParaRPr lang="en-US" altLang="en-US" dirty="0"/>
          </a:p>
          <a:p>
            <a:pPr marL="800100" lvl="1" indent="-342900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Step 1</a:t>
            </a:r>
          </a:p>
          <a:p>
            <a:pPr marL="1200150" lvl="2" indent="-342900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How many items need to be at the bottom?</a:t>
            </a:r>
          </a:p>
          <a:p>
            <a:pPr marL="1200150" lvl="2" indent="-342900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How many levels will the tree have?</a:t>
            </a:r>
          </a:p>
          <a:p>
            <a:pPr marL="1200150" lvl="2" indent="-342900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There are 15 items… perhaps 4 levels?</a:t>
            </a:r>
          </a:p>
          <a:p>
            <a:pPr marL="1200150" lvl="2" indent="-342900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So bottom level will have up to 8 items…</a:t>
            </a:r>
          </a:p>
          <a:p>
            <a:pPr marL="1657350" lvl="3" indent="-342900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But do we need all 8?</a:t>
            </a:r>
          </a:p>
          <a:p>
            <a:pPr marL="1200150" lvl="2" indent="-342900">
              <a:lnSpc>
                <a:spcPct val="90000"/>
              </a:lnSpc>
              <a:buFont typeface="Times" pitchFamily="18" charset="0"/>
              <a:buChar char="•"/>
            </a:pPr>
            <a:endParaRPr lang="en-US" alt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332859" y="3117"/>
            <a:ext cx="179408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enhanced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1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Class Exercise: Bottom-up Heap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Build a MIN heap from the bottom up on the following input sequence:</a:t>
            </a:r>
          </a:p>
          <a:p>
            <a:pPr marL="800100" lvl="1" indent="-342900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(22, 15, 36, 44, 10, 3, 9, 13, 29, 25, 2, 11, 7, 1, 17)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68091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5679738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44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568092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36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800628" y="3712608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29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391400" y="3755576"/>
            <a:ext cx="48102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11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9446" y="3450861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25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03386" y="5679737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15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96483" y="568092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621206" y="3620526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211978" y="3663494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180024" y="3358779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5679736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185971" y="3676974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332859" y="3117"/>
            <a:ext cx="179408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enhanced version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359446" y="5486400"/>
            <a:ext cx="7031954" cy="10668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349301" y="2753644"/>
            <a:ext cx="3943770" cy="605135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Class Exercise: Bottom-up Heap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Build a MIN heap from the bottom up on the following input sequence:</a:t>
            </a:r>
          </a:p>
          <a:p>
            <a:pPr marL="800100" lvl="1" indent="-342900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(22, 15, 36, 44, 10, 3, 9, 13, 29, 25, 2, 11, 7, 1, 17)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68091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5679738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44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568092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36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26135" y="48006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29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06782" y="4800599"/>
            <a:ext cx="48102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11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78414" y="48006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25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03386" y="5679737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15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96483" y="568092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674371" y="480060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211978" y="3663494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391400" y="3589611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5679736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8211978" y="453219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332859" y="3117"/>
            <a:ext cx="179408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enhanced version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730601" y="4728863"/>
            <a:ext cx="5992620" cy="605135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293070" y="2753644"/>
            <a:ext cx="1945929" cy="605135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7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Class Exercise: Bottom-up Heap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Build a MIN heap from the bottom up on the following input sequence:</a:t>
            </a:r>
          </a:p>
          <a:p>
            <a:pPr marL="800100" lvl="1" indent="-342900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(22, 15, 36, 44, 10, 3, 9, 13, 29, 25, 2, 11, 7, 1, 17)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68091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5679738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44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568092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36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26135" y="48006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29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06782" y="4800599"/>
            <a:ext cx="48102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11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78414" y="48006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25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03386" y="5679737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15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96483" y="568092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674371" y="480060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211978" y="3663494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391400" y="3589611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5679736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8211978" y="453219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332859" y="3117"/>
            <a:ext cx="179408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enhanced version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5800" y="3826677"/>
            <a:ext cx="242245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Reheap</a:t>
            </a:r>
            <a:r>
              <a:rPr lang="en-US" dirty="0" smtClean="0"/>
              <a:t> Down is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Class Exercise: Bottom-up Heap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Build a MIN heap from the bottom up on the following input sequence:</a:t>
            </a:r>
          </a:p>
          <a:p>
            <a:pPr marL="800100" lvl="1" indent="-342900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(22, 15, 36, 44, 10, 3, 9, 13, 29, 25, 2, 11, 7, 1, 17)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68091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5679738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44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568092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36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26135" y="48006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15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06782" y="4800599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78414" y="48006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25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03386" y="5679737"/>
            <a:ext cx="48102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29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96483" y="568092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674371" y="480060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211978" y="3663494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391400" y="3589611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5679736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8211978" y="453219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332859" y="3117"/>
            <a:ext cx="179408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enhanced version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85800" y="3826677"/>
            <a:ext cx="204414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After </a:t>
            </a:r>
            <a:r>
              <a:rPr lang="en-US" dirty="0" err="1" smtClean="0"/>
              <a:t>Reheap</a:t>
            </a:r>
            <a:r>
              <a:rPr lang="en-US" dirty="0" smtClean="0"/>
              <a:t>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0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Class Exercise: Bottom-up Heap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Build a MIN heap from the bottom up on the following input sequence:</a:t>
            </a:r>
          </a:p>
          <a:p>
            <a:pPr marL="800100" lvl="1" indent="-342900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(22, 15, 36, 44, 10, 3, 9, 13, 29, 25, 2, 11, 7, 1, 17)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68091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5679738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44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568092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36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26135" y="48006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15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06782" y="4800599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78414" y="48006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25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03386" y="5679737"/>
            <a:ext cx="48102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29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96483" y="568092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674371" y="480060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435037" y="4051275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947446" y="4051276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5679736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8211978" y="453219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332859" y="3117"/>
            <a:ext cx="179408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enhanced version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7274271" y="2753644"/>
            <a:ext cx="715075" cy="605135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792560" y="3979539"/>
            <a:ext cx="4314222" cy="605135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0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Class Exercise: Bottom-up Heap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Build a MIN heap from the bottom up on the following input sequence:</a:t>
            </a:r>
          </a:p>
          <a:p>
            <a:pPr marL="800100" lvl="1" indent="-342900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(22, 15, 36, 44, 10, 3, 9, 13, 29, 25, 2, 11, 7, 1, 17)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68091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5679738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44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568092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36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26135" y="48006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15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06782" y="4800599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78414" y="48006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25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03386" y="5679737"/>
            <a:ext cx="48102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29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96483" y="568092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674371" y="480060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435037" y="4051275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947446" y="4051276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5679736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733800" y="33528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332859" y="3117"/>
            <a:ext cx="179408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enhanced version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 flipH="1">
            <a:off x="7989346" y="2753644"/>
            <a:ext cx="545054" cy="605135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flipH="1">
            <a:off x="3581399" y="3281064"/>
            <a:ext cx="762000" cy="605135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Class Exercise: Bottom-up Heap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Build a MIN heap from the bottom up on the following input sequence:</a:t>
            </a:r>
          </a:p>
          <a:p>
            <a:pPr marL="800100" lvl="1" indent="-342900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(22, 15, 36, 44, 10, 3, 9, 13, 29, 25, 2, 11, 7, 1, 17)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68091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5679738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44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568092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36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26135" y="48006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15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06782" y="4800599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78414" y="48006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25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03386" y="5679737"/>
            <a:ext cx="48102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29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96483" y="568092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674371" y="480060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435037" y="4051275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947446" y="4051276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5679736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733800" y="33528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332859" y="3117"/>
            <a:ext cx="179408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enhanced version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34107" y="3445133"/>
            <a:ext cx="242245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Reheap</a:t>
            </a:r>
            <a:r>
              <a:rPr lang="en-US" dirty="0" smtClean="0"/>
              <a:t> Down is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057400" y="18288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09800" y="49530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Class Exercise: Bottom-up Heap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Build a MIN heap from the bottom up on the following input sequence:</a:t>
            </a:r>
          </a:p>
          <a:p>
            <a:pPr marL="800100" lvl="1" indent="-342900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(22, 15, 36, 44, 10, 3, 9, 13, 29, 25, 2, 11, 7, 1, 17)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68091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5679738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44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568092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36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26135" y="48006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15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06782" y="4800599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78414" y="48006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25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03386" y="5679737"/>
            <a:ext cx="48102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29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96483" y="568092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674371" y="480060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435037" y="4051275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947446" y="4051276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5679736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733800" y="335280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332859" y="3117"/>
            <a:ext cx="179408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enhanced version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253984" y="3445133"/>
            <a:ext cx="314701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After </a:t>
            </a:r>
            <a:r>
              <a:rPr lang="en-US" dirty="0" err="1" smtClean="0"/>
              <a:t>Reheap</a:t>
            </a:r>
            <a:r>
              <a:rPr lang="en-US" dirty="0" smtClean="0"/>
              <a:t> Down 1</a:t>
            </a:r>
            <a:r>
              <a:rPr lang="en-US" baseline="30000" dirty="0" smtClean="0"/>
              <a:t>st</a:t>
            </a:r>
            <a:r>
              <a:rPr lang="en-US" dirty="0" smtClean="0"/>
              <a:t> iteration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86904" y="3814465"/>
            <a:ext cx="282641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Reheap</a:t>
            </a:r>
            <a:r>
              <a:rPr lang="en-US" dirty="0" smtClean="0"/>
              <a:t> Down is still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Class Exercise: Bottom-up Heap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Build a MIN heap from the bottom up on the following input sequence:</a:t>
            </a:r>
          </a:p>
          <a:p>
            <a:pPr marL="800100" lvl="1" indent="-342900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(22, 15, 36, 44, 10, 3, 9, 13, 29, 25, 2, 11, 7, 1, 17)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68091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5679738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44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568092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36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26135" y="48006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15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06782" y="4800599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78414" y="48006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25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03386" y="5679737"/>
            <a:ext cx="48102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29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96483" y="568092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674371" y="48006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435037" y="4051275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947446" y="4051276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5679736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733800" y="335280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332859" y="3117"/>
            <a:ext cx="179408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enhanced version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253984" y="3445133"/>
            <a:ext cx="325602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After </a:t>
            </a:r>
            <a:r>
              <a:rPr lang="en-US" dirty="0" err="1" smtClean="0"/>
              <a:t>Reheap</a:t>
            </a:r>
            <a:r>
              <a:rPr lang="en-US" dirty="0" smtClean="0"/>
              <a:t> Down, 2</a:t>
            </a:r>
            <a:r>
              <a:rPr lang="en-US" baseline="30000" dirty="0" smtClean="0"/>
              <a:t>nd</a:t>
            </a:r>
            <a:r>
              <a:rPr lang="en-US" dirty="0" smtClean="0"/>
              <a:t> iteration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86904" y="3814465"/>
            <a:ext cx="282641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Reheap</a:t>
            </a:r>
            <a:r>
              <a:rPr lang="en-US" dirty="0" smtClean="0"/>
              <a:t> Down is still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2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Class Exercise: Bottom-up Heap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Build a MIN heap from the bottom up on the following input sequence:</a:t>
            </a:r>
          </a:p>
          <a:p>
            <a:pPr marL="800100" lvl="1" indent="-342900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(22, 15, 36, 44, 10, 3, 9, 13, 29, 25, 2, 11, 7, 1, 17)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68091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5679738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44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568092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36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26135" y="48006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15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06782" y="4800599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78414" y="480060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25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03386" y="5679737"/>
            <a:ext cx="48102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29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96483" y="5680920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5679739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674371" y="480060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435037" y="4051275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947446" y="4051276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5679736"/>
            <a:ext cx="4924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733800" y="3352800"/>
            <a:ext cx="3385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332859" y="3117"/>
            <a:ext cx="179408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enhanced version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253984" y="3445133"/>
            <a:ext cx="33522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After </a:t>
            </a:r>
            <a:r>
              <a:rPr lang="en-US" dirty="0" err="1" smtClean="0"/>
              <a:t>Reheap</a:t>
            </a:r>
            <a:r>
              <a:rPr lang="en-US" dirty="0" smtClean="0"/>
              <a:t> Down, 3</a:t>
            </a:r>
            <a:r>
              <a:rPr lang="en-US" baseline="30000" dirty="0" smtClean="0"/>
              <a:t>rd</a:t>
            </a:r>
            <a:r>
              <a:rPr lang="en-US" dirty="0" smtClean="0"/>
              <a:t> iteration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38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Questions on:</a:t>
            </a:r>
            <a:endParaRPr lang="en-US" dirty="0"/>
          </a:p>
          <a:p>
            <a:pPr lvl="1"/>
            <a:r>
              <a:rPr lang="en-US" dirty="0"/>
              <a:t>Summary Review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Heap </a:t>
            </a:r>
            <a:r>
              <a:rPr lang="en-US" dirty="0">
                <a:sym typeface="Wingdings" panose="05000000000000000000" pitchFamily="2" charset="2"/>
              </a:rPr>
              <a:t>Sort</a:t>
            </a:r>
            <a:endParaRPr lang="en-US" dirty="0"/>
          </a:p>
          <a:p>
            <a:pPr lvl="2"/>
            <a:r>
              <a:rPr lang="en-US" dirty="0" smtClean="0"/>
              <a:t>Example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Analysis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Building Heaps – Bottom Up</a:t>
            </a:r>
            <a:endParaRPr lang="en-US" dirty="0" smtClean="0"/>
          </a:p>
          <a:p>
            <a:pPr lvl="2"/>
            <a:r>
              <a:rPr lang="en-US" dirty="0">
                <a:sym typeface="Wingdings" panose="05000000000000000000" pitchFamily="2" charset="2"/>
              </a:rPr>
              <a:t>Analysis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Class Example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Next</a:t>
            </a:r>
            <a:endParaRPr lang="en-US" dirty="0"/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Locators</a:t>
            </a:r>
          </a:p>
        </p:txBody>
      </p:sp>
    </p:spTree>
    <p:extLst>
      <p:ext uri="{BB962C8B-B14F-4D97-AF65-F5344CB8AC3E}">
        <p14:creationId xmlns:p14="http://schemas.microsoft.com/office/powerpoint/2010/main" val="156426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6973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Locators</a:t>
            </a:r>
          </a:p>
        </p:txBody>
      </p:sp>
      <p:sp>
        <p:nvSpPr>
          <p:cNvPr id="47107" name="Oval 3"/>
          <p:cNvSpPr>
            <a:spLocks noChangeArrowheads="1"/>
          </p:cNvSpPr>
          <p:nvPr/>
        </p:nvSpPr>
        <p:spPr bwMode="auto">
          <a:xfrm>
            <a:off x="7086600" y="3429000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7673975" y="3924300"/>
            <a:ext cx="320675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7109" name="Rectangle 5"/>
          <p:cNvSpPr>
            <a:spLocks noChangeAspect="1" noChangeArrowheads="1"/>
          </p:cNvSpPr>
          <p:nvPr/>
        </p:nvSpPr>
        <p:spPr bwMode="auto">
          <a:xfrm>
            <a:off x="7426325" y="4500563"/>
            <a:ext cx="230188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7110" name="Rectangle 6"/>
          <p:cNvSpPr>
            <a:spLocks noChangeAspect="1" noChangeArrowheads="1"/>
          </p:cNvSpPr>
          <p:nvPr/>
        </p:nvSpPr>
        <p:spPr bwMode="auto">
          <a:xfrm>
            <a:off x="8012113" y="4500563"/>
            <a:ext cx="231775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cxnSp>
        <p:nvCxnSpPr>
          <p:cNvPr id="47111" name="AutoShape 7"/>
          <p:cNvCxnSpPr>
            <a:cxnSpLocks noChangeShapeType="1"/>
            <a:stCxn id="47110" idx="0"/>
            <a:endCxn id="47108" idx="5"/>
          </p:cNvCxnSpPr>
          <p:nvPr/>
        </p:nvCxnSpPr>
        <p:spPr bwMode="auto">
          <a:xfrm flipH="1" flipV="1">
            <a:off x="7947025" y="4206875"/>
            <a:ext cx="180975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2" name="AutoShape 8"/>
          <p:cNvCxnSpPr>
            <a:cxnSpLocks noChangeShapeType="1"/>
            <a:stCxn id="47109" idx="0"/>
            <a:endCxn id="47108" idx="3"/>
          </p:cNvCxnSpPr>
          <p:nvPr/>
        </p:nvCxnSpPr>
        <p:spPr bwMode="auto">
          <a:xfrm flipV="1">
            <a:off x="7542213" y="4206875"/>
            <a:ext cx="179387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3" name="AutoShape 9"/>
          <p:cNvCxnSpPr>
            <a:cxnSpLocks noChangeShapeType="1"/>
            <a:stCxn id="47115" idx="7"/>
            <a:endCxn id="47107" idx="3"/>
          </p:cNvCxnSpPr>
          <p:nvPr/>
        </p:nvCxnSpPr>
        <p:spPr bwMode="auto">
          <a:xfrm flipV="1">
            <a:off x="6772275" y="3711575"/>
            <a:ext cx="360363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4" name="AutoShape 10"/>
          <p:cNvCxnSpPr>
            <a:cxnSpLocks noChangeShapeType="1"/>
            <a:stCxn id="47108" idx="1"/>
            <a:endCxn id="47107" idx="5"/>
          </p:cNvCxnSpPr>
          <p:nvPr/>
        </p:nvCxnSpPr>
        <p:spPr bwMode="auto">
          <a:xfrm flipH="1" flipV="1">
            <a:off x="7359650" y="3711575"/>
            <a:ext cx="361950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5" name="Oval 11"/>
          <p:cNvSpPr>
            <a:spLocks noChangeArrowheads="1"/>
          </p:cNvSpPr>
          <p:nvPr/>
        </p:nvSpPr>
        <p:spPr bwMode="auto">
          <a:xfrm>
            <a:off x="6499225" y="3924300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7116" name="Rectangle 12"/>
          <p:cNvSpPr>
            <a:spLocks noChangeAspect="1" noChangeArrowheads="1"/>
          </p:cNvSpPr>
          <p:nvPr/>
        </p:nvSpPr>
        <p:spPr bwMode="auto">
          <a:xfrm>
            <a:off x="6249988" y="4500563"/>
            <a:ext cx="230187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7117" name="Rectangle 13"/>
          <p:cNvSpPr>
            <a:spLocks noChangeAspect="1" noChangeArrowheads="1"/>
          </p:cNvSpPr>
          <p:nvPr/>
        </p:nvSpPr>
        <p:spPr bwMode="auto">
          <a:xfrm>
            <a:off x="6837363" y="4500563"/>
            <a:ext cx="230187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cxnSp>
        <p:nvCxnSpPr>
          <p:cNvPr id="47118" name="AutoShape 14"/>
          <p:cNvCxnSpPr>
            <a:cxnSpLocks noChangeShapeType="1"/>
            <a:stCxn id="47117" idx="0"/>
            <a:endCxn id="47115" idx="5"/>
          </p:cNvCxnSpPr>
          <p:nvPr/>
        </p:nvCxnSpPr>
        <p:spPr bwMode="auto">
          <a:xfrm flipH="1" flipV="1">
            <a:off x="6772275" y="4206875"/>
            <a:ext cx="180975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9" name="AutoShape 15"/>
          <p:cNvCxnSpPr>
            <a:cxnSpLocks noChangeShapeType="1"/>
            <a:stCxn id="47116" idx="0"/>
            <a:endCxn id="47115" idx="3"/>
          </p:cNvCxnSpPr>
          <p:nvPr/>
        </p:nvCxnSpPr>
        <p:spPr bwMode="auto">
          <a:xfrm flipV="1">
            <a:off x="6365875" y="4206875"/>
            <a:ext cx="179388" cy="2841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7120" name="Group 16"/>
          <p:cNvGrpSpPr>
            <a:grpSpLocks/>
          </p:cNvGrpSpPr>
          <p:nvPr/>
        </p:nvGrpSpPr>
        <p:grpSpPr bwMode="auto">
          <a:xfrm>
            <a:off x="6249988" y="2097088"/>
            <a:ext cx="685800" cy="577850"/>
            <a:chOff x="3000" y="1152"/>
            <a:chExt cx="672" cy="480"/>
          </a:xfrm>
        </p:grpSpPr>
        <p:sp>
          <p:nvSpPr>
            <p:cNvPr id="47141" name="AutoShape 17"/>
            <p:cNvSpPr>
              <a:spLocks noChangeArrowheads="1"/>
            </p:cNvSpPr>
            <p:nvPr/>
          </p:nvSpPr>
          <p:spPr bwMode="auto">
            <a:xfrm>
              <a:off x="3000" y="1152"/>
              <a:ext cx="672" cy="480"/>
            </a:xfrm>
            <a:prstGeom prst="roundRect">
              <a:avLst>
                <a:gd name="adj" fmla="val 16667"/>
              </a:avLst>
            </a:prstGeom>
            <a:solidFill>
              <a:srgbClr val="F8F0D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47142" name="Line 18"/>
            <p:cNvSpPr>
              <a:spLocks noChangeShapeType="1"/>
            </p:cNvSpPr>
            <p:nvPr/>
          </p:nvSpPr>
          <p:spPr bwMode="auto">
            <a:xfrm>
              <a:off x="3000" y="1440"/>
              <a:ext cx="67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3" name="Line 19"/>
            <p:cNvSpPr>
              <a:spLocks noChangeShapeType="1"/>
            </p:cNvSpPr>
            <p:nvPr/>
          </p:nvSpPr>
          <p:spPr bwMode="auto">
            <a:xfrm>
              <a:off x="3336" y="1152"/>
              <a:ext cx="0" cy="2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21" name="Text Box 20"/>
          <p:cNvSpPr txBox="1">
            <a:spLocks noChangeArrowheads="1"/>
          </p:cNvSpPr>
          <p:nvPr/>
        </p:nvSpPr>
        <p:spPr bwMode="auto">
          <a:xfrm>
            <a:off x="6296025" y="208121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  <a:sym typeface="Symbol" pitchFamily="18" charset="2"/>
              </a:rPr>
              <a:t>3</a:t>
            </a:r>
          </a:p>
        </p:txBody>
      </p:sp>
      <p:sp>
        <p:nvSpPr>
          <p:cNvPr id="47122" name="Text Box 21"/>
          <p:cNvSpPr txBox="1">
            <a:spLocks noChangeArrowheads="1"/>
          </p:cNvSpPr>
          <p:nvPr/>
        </p:nvSpPr>
        <p:spPr bwMode="auto">
          <a:xfrm>
            <a:off x="6578600" y="20796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i="1">
                <a:latin typeface="Times New Roman" pitchFamily="18" charset="0"/>
                <a:sym typeface="Symbol" pitchFamily="18" charset="2"/>
              </a:rPr>
              <a:t>a</a:t>
            </a:r>
          </a:p>
        </p:txBody>
      </p:sp>
      <p:grpSp>
        <p:nvGrpSpPr>
          <p:cNvPr id="47123" name="Group 22"/>
          <p:cNvGrpSpPr>
            <a:grpSpLocks/>
          </p:cNvGrpSpPr>
          <p:nvPr/>
        </p:nvGrpSpPr>
        <p:grpSpPr bwMode="auto">
          <a:xfrm>
            <a:off x="6402388" y="5183188"/>
            <a:ext cx="685800" cy="577850"/>
            <a:chOff x="3000" y="1152"/>
            <a:chExt cx="672" cy="480"/>
          </a:xfrm>
        </p:grpSpPr>
        <p:sp>
          <p:nvSpPr>
            <p:cNvPr id="47138" name="AutoShape 23"/>
            <p:cNvSpPr>
              <a:spLocks noChangeArrowheads="1"/>
            </p:cNvSpPr>
            <p:nvPr/>
          </p:nvSpPr>
          <p:spPr bwMode="auto">
            <a:xfrm>
              <a:off x="3000" y="1152"/>
              <a:ext cx="672" cy="480"/>
            </a:xfrm>
            <a:prstGeom prst="roundRect">
              <a:avLst>
                <a:gd name="adj" fmla="val 16667"/>
              </a:avLst>
            </a:prstGeom>
            <a:solidFill>
              <a:srgbClr val="F8F0D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47139" name="Line 24"/>
            <p:cNvSpPr>
              <a:spLocks noChangeShapeType="1"/>
            </p:cNvSpPr>
            <p:nvPr/>
          </p:nvSpPr>
          <p:spPr bwMode="auto">
            <a:xfrm>
              <a:off x="3000" y="1440"/>
              <a:ext cx="67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0" name="Line 25"/>
            <p:cNvSpPr>
              <a:spLocks noChangeShapeType="1"/>
            </p:cNvSpPr>
            <p:nvPr/>
          </p:nvSpPr>
          <p:spPr bwMode="auto">
            <a:xfrm>
              <a:off x="3336" y="1152"/>
              <a:ext cx="0" cy="2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24" name="Text Box 26"/>
          <p:cNvSpPr txBox="1">
            <a:spLocks noChangeArrowheads="1"/>
          </p:cNvSpPr>
          <p:nvPr/>
        </p:nvSpPr>
        <p:spPr bwMode="auto">
          <a:xfrm>
            <a:off x="6448425" y="516731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47125" name="Text Box 27"/>
          <p:cNvSpPr txBox="1">
            <a:spLocks noChangeArrowheads="1"/>
          </p:cNvSpPr>
          <p:nvPr/>
        </p:nvSpPr>
        <p:spPr bwMode="auto">
          <a:xfrm>
            <a:off x="6731000" y="51657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i="1">
                <a:latin typeface="Times New Roman" pitchFamily="18" charset="0"/>
                <a:sym typeface="Symbol" pitchFamily="18" charset="2"/>
              </a:rPr>
              <a:t>g</a:t>
            </a:r>
          </a:p>
        </p:txBody>
      </p:sp>
      <p:grpSp>
        <p:nvGrpSpPr>
          <p:cNvPr id="47126" name="Group 28"/>
          <p:cNvGrpSpPr>
            <a:grpSpLocks/>
          </p:cNvGrpSpPr>
          <p:nvPr/>
        </p:nvGrpSpPr>
        <p:grpSpPr bwMode="auto">
          <a:xfrm>
            <a:off x="8078788" y="5183188"/>
            <a:ext cx="685800" cy="577850"/>
            <a:chOff x="3000" y="1152"/>
            <a:chExt cx="672" cy="480"/>
          </a:xfrm>
        </p:grpSpPr>
        <p:sp>
          <p:nvSpPr>
            <p:cNvPr id="47135" name="AutoShape 29"/>
            <p:cNvSpPr>
              <a:spLocks noChangeArrowheads="1"/>
            </p:cNvSpPr>
            <p:nvPr/>
          </p:nvSpPr>
          <p:spPr bwMode="auto">
            <a:xfrm>
              <a:off x="3000" y="1152"/>
              <a:ext cx="672" cy="480"/>
            </a:xfrm>
            <a:prstGeom prst="roundRect">
              <a:avLst>
                <a:gd name="adj" fmla="val 16667"/>
              </a:avLst>
            </a:prstGeom>
            <a:solidFill>
              <a:srgbClr val="F8F0D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47136" name="Line 30"/>
            <p:cNvSpPr>
              <a:spLocks noChangeShapeType="1"/>
            </p:cNvSpPr>
            <p:nvPr/>
          </p:nvSpPr>
          <p:spPr bwMode="auto">
            <a:xfrm>
              <a:off x="3000" y="1440"/>
              <a:ext cx="67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7" name="Line 31"/>
            <p:cNvSpPr>
              <a:spLocks noChangeShapeType="1"/>
            </p:cNvSpPr>
            <p:nvPr/>
          </p:nvSpPr>
          <p:spPr bwMode="auto">
            <a:xfrm>
              <a:off x="3336" y="1152"/>
              <a:ext cx="0" cy="2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27" name="Text Box 32"/>
          <p:cNvSpPr txBox="1">
            <a:spLocks noChangeArrowheads="1"/>
          </p:cNvSpPr>
          <p:nvPr/>
        </p:nvSpPr>
        <p:spPr bwMode="auto">
          <a:xfrm>
            <a:off x="8124825" y="516731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  <a:sym typeface="Symbol" pitchFamily="18" charset="2"/>
              </a:rPr>
              <a:t>4</a:t>
            </a:r>
          </a:p>
        </p:txBody>
      </p:sp>
      <p:sp>
        <p:nvSpPr>
          <p:cNvPr id="47128" name="Text Box 33"/>
          <p:cNvSpPr txBox="1">
            <a:spLocks noChangeArrowheads="1"/>
          </p:cNvSpPr>
          <p:nvPr/>
        </p:nvSpPr>
        <p:spPr bwMode="auto">
          <a:xfrm>
            <a:off x="8413750" y="5165725"/>
            <a:ext cx="296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i="1">
                <a:latin typeface="Times New Roman" pitchFamily="18" charset="0"/>
                <a:sym typeface="Symbol" pitchFamily="18" charset="2"/>
              </a:rPr>
              <a:t>e</a:t>
            </a:r>
          </a:p>
        </p:txBody>
      </p:sp>
      <p:sp>
        <p:nvSpPr>
          <p:cNvPr id="47129" name="Freeform 34"/>
          <p:cNvSpPr>
            <a:spLocks/>
          </p:cNvSpPr>
          <p:nvPr/>
        </p:nvSpPr>
        <p:spPr bwMode="auto">
          <a:xfrm>
            <a:off x="6394450" y="2546350"/>
            <a:ext cx="693738" cy="1000125"/>
          </a:xfrm>
          <a:custGeom>
            <a:avLst/>
            <a:gdLst>
              <a:gd name="T0" fmla="*/ 2147483647 w 437"/>
              <a:gd name="T1" fmla="*/ 0 h 630"/>
              <a:gd name="T2" fmla="*/ 2147483647 w 437"/>
              <a:gd name="T3" fmla="*/ 2147483647 h 630"/>
              <a:gd name="T4" fmla="*/ 2147483647 w 437"/>
              <a:gd name="T5" fmla="*/ 2147483647 h 630"/>
              <a:gd name="T6" fmla="*/ 0 60000 65536"/>
              <a:gd name="T7" fmla="*/ 0 60000 65536"/>
              <a:gd name="T8" fmla="*/ 0 60000 65536"/>
              <a:gd name="T9" fmla="*/ 0 w 437"/>
              <a:gd name="T10" fmla="*/ 0 h 630"/>
              <a:gd name="T11" fmla="*/ 437 w 437"/>
              <a:gd name="T12" fmla="*/ 630 h 6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7" h="630">
                <a:moveTo>
                  <a:pt x="119" y="0"/>
                </a:moveTo>
                <a:cubicBezTo>
                  <a:pt x="108" y="60"/>
                  <a:pt x="0" y="255"/>
                  <a:pt x="53" y="360"/>
                </a:cubicBezTo>
                <a:cubicBezTo>
                  <a:pt x="106" y="465"/>
                  <a:pt x="357" y="574"/>
                  <a:pt x="437" y="630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0" name="Freeform 35"/>
          <p:cNvSpPr>
            <a:spLocks/>
          </p:cNvSpPr>
          <p:nvPr/>
        </p:nvSpPr>
        <p:spPr bwMode="auto">
          <a:xfrm>
            <a:off x="6754813" y="4108450"/>
            <a:ext cx="668337" cy="1849438"/>
          </a:xfrm>
          <a:custGeom>
            <a:avLst/>
            <a:gdLst>
              <a:gd name="T0" fmla="*/ 0 w 421"/>
              <a:gd name="T1" fmla="*/ 2147483647 h 1165"/>
              <a:gd name="T2" fmla="*/ 2147483647 w 421"/>
              <a:gd name="T3" fmla="*/ 2147483647 h 1165"/>
              <a:gd name="T4" fmla="*/ 2147483647 w 421"/>
              <a:gd name="T5" fmla="*/ 2147483647 h 1165"/>
              <a:gd name="T6" fmla="*/ 2147483647 w 421"/>
              <a:gd name="T7" fmla="*/ 0 h 1165"/>
              <a:gd name="T8" fmla="*/ 0 60000 65536"/>
              <a:gd name="T9" fmla="*/ 0 60000 65536"/>
              <a:gd name="T10" fmla="*/ 0 60000 65536"/>
              <a:gd name="T11" fmla="*/ 0 60000 65536"/>
              <a:gd name="T12" fmla="*/ 0 w 421"/>
              <a:gd name="T13" fmla="*/ 0 h 1165"/>
              <a:gd name="T14" fmla="*/ 421 w 421"/>
              <a:gd name="T15" fmla="*/ 1165 h 11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1" h="1165">
                <a:moveTo>
                  <a:pt x="0" y="978"/>
                </a:moveTo>
                <a:cubicBezTo>
                  <a:pt x="62" y="988"/>
                  <a:pt x="323" y="1165"/>
                  <a:pt x="372" y="1038"/>
                </a:cubicBezTo>
                <a:cubicBezTo>
                  <a:pt x="421" y="911"/>
                  <a:pt x="347" y="389"/>
                  <a:pt x="294" y="216"/>
                </a:cubicBezTo>
                <a:cubicBezTo>
                  <a:pt x="241" y="43"/>
                  <a:pt x="104" y="45"/>
                  <a:pt x="54" y="0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1" name="Freeform 36"/>
          <p:cNvSpPr>
            <a:spLocks/>
          </p:cNvSpPr>
          <p:nvPr/>
        </p:nvSpPr>
        <p:spPr bwMode="auto">
          <a:xfrm>
            <a:off x="8021638" y="4117975"/>
            <a:ext cx="1028700" cy="1938338"/>
          </a:xfrm>
          <a:custGeom>
            <a:avLst/>
            <a:gdLst>
              <a:gd name="T0" fmla="*/ 2147483647 w 648"/>
              <a:gd name="T1" fmla="*/ 2147483647 h 1221"/>
              <a:gd name="T2" fmla="*/ 2147483647 w 648"/>
              <a:gd name="T3" fmla="*/ 2147483647 h 1221"/>
              <a:gd name="T4" fmla="*/ 2147483647 w 648"/>
              <a:gd name="T5" fmla="*/ 2147483647 h 1221"/>
              <a:gd name="T6" fmla="*/ 0 w 648"/>
              <a:gd name="T7" fmla="*/ 0 h 1221"/>
              <a:gd name="T8" fmla="*/ 0 60000 65536"/>
              <a:gd name="T9" fmla="*/ 0 60000 65536"/>
              <a:gd name="T10" fmla="*/ 0 60000 65536"/>
              <a:gd name="T11" fmla="*/ 0 60000 65536"/>
              <a:gd name="T12" fmla="*/ 0 w 648"/>
              <a:gd name="T13" fmla="*/ 0 h 1221"/>
              <a:gd name="T14" fmla="*/ 648 w 648"/>
              <a:gd name="T15" fmla="*/ 1221 h 12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8" h="1221">
                <a:moveTo>
                  <a:pt x="257" y="953"/>
                </a:moveTo>
                <a:cubicBezTo>
                  <a:pt x="321" y="978"/>
                  <a:pt x="636" y="1221"/>
                  <a:pt x="642" y="1104"/>
                </a:cubicBezTo>
                <a:cubicBezTo>
                  <a:pt x="648" y="987"/>
                  <a:pt x="401" y="436"/>
                  <a:pt x="294" y="252"/>
                </a:cubicBezTo>
                <a:cubicBezTo>
                  <a:pt x="187" y="68"/>
                  <a:pt x="61" y="52"/>
                  <a:pt x="0" y="0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2" name="Freeform 37"/>
          <p:cNvSpPr>
            <a:spLocks/>
          </p:cNvSpPr>
          <p:nvPr/>
        </p:nvSpPr>
        <p:spPr bwMode="auto">
          <a:xfrm>
            <a:off x="6754813" y="2662238"/>
            <a:ext cx="604837" cy="912812"/>
          </a:xfrm>
          <a:custGeom>
            <a:avLst/>
            <a:gdLst>
              <a:gd name="T0" fmla="*/ 2147483647 w 381"/>
              <a:gd name="T1" fmla="*/ 2147483647 h 575"/>
              <a:gd name="T2" fmla="*/ 2147483647 w 381"/>
              <a:gd name="T3" fmla="*/ 2147483647 h 575"/>
              <a:gd name="T4" fmla="*/ 0 w 381"/>
              <a:gd name="T5" fmla="*/ 0 h 575"/>
              <a:gd name="T6" fmla="*/ 0 60000 65536"/>
              <a:gd name="T7" fmla="*/ 0 60000 65536"/>
              <a:gd name="T8" fmla="*/ 0 60000 65536"/>
              <a:gd name="T9" fmla="*/ 0 w 381"/>
              <a:gd name="T10" fmla="*/ 0 h 575"/>
              <a:gd name="T11" fmla="*/ 381 w 381"/>
              <a:gd name="T12" fmla="*/ 575 h 5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575">
                <a:moveTo>
                  <a:pt x="307" y="575"/>
                </a:moveTo>
                <a:cubicBezTo>
                  <a:pt x="311" y="529"/>
                  <a:pt x="381" y="396"/>
                  <a:pt x="330" y="300"/>
                </a:cubicBezTo>
                <a:cubicBezTo>
                  <a:pt x="279" y="204"/>
                  <a:pt x="69" y="62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3" name="Freeform 38"/>
          <p:cNvSpPr>
            <a:spLocks/>
          </p:cNvSpPr>
          <p:nvPr/>
        </p:nvSpPr>
        <p:spPr bwMode="auto">
          <a:xfrm>
            <a:off x="7715250" y="4090988"/>
            <a:ext cx="363538" cy="1343025"/>
          </a:xfrm>
          <a:custGeom>
            <a:avLst/>
            <a:gdLst>
              <a:gd name="T0" fmla="*/ 2147483647 w 229"/>
              <a:gd name="T1" fmla="*/ 0 h 846"/>
              <a:gd name="T2" fmla="*/ 2147483647 w 229"/>
              <a:gd name="T3" fmla="*/ 2147483647 h 846"/>
              <a:gd name="T4" fmla="*/ 2147483647 w 229"/>
              <a:gd name="T5" fmla="*/ 2147483647 h 846"/>
              <a:gd name="T6" fmla="*/ 0 60000 65536"/>
              <a:gd name="T7" fmla="*/ 0 60000 65536"/>
              <a:gd name="T8" fmla="*/ 0 60000 65536"/>
              <a:gd name="T9" fmla="*/ 0 w 229"/>
              <a:gd name="T10" fmla="*/ 0 h 846"/>
              <a:gd name="T11" fmla="*/ 229 w 229"/>
              <a:gd name="T12" fmla="*/ 846 h 8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9" h="846">
                <a:moveTo>
                  <a:pt x="81" y="0"/>
                </a:moveTo>
                <a:cubicBezTo>
                  <a:pt x="72" y="93"/>
                  <a:pt x="0" y="417"/>
                  <a:pt x="25" y="558"/>
                </a:cubicBezTo>
                <a:cubicBezTo>
                  <a:pt x="50" y="699"/>
                  <a:pt x="187" y="786"/>
                  <a:pt x="229" y="84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4" name="Freeform 39"/>
          <p:cNvSpPr>
            <a:spLocks/>
          </p:cNvSpPr>
          <p:nvPr/>
        </p:nvSpPr>
        <p:spPr bwMode="auto">
          <a:xfrm>
            <a:off x="6583363" y="4081463"/>
            <a:ext cx="142875" cy="1076325"/>
          </a:xfrm>
          <a:custGeom>
            <a:avLst/>
            <a:gdLst>
              <a:gd name="T0" fmla="*/ 2147483647 w 90"/>
              <a:gd name="T1" fmla="*/ 0 h 678"/>
              <a:gd name="T2" fmla="*/ 2147483647 w 90"/>
              <a:gd name="T3" fmla="*/ 2147483647 h 678"/>
              <a:gd name="T4" fmla="*/ 2147483647 w 90"/>
              <a:gd name="T5" fmla="*/ 2147483647 h 678"/>
              <a:gd name="T6" fmla="*/ 0 60000 65536"/>
              <a:gd name="T7" fmla="*/ 0 60000 65536"/>
              <a:gd name="T8" fmla="*/ 0 60000 65536"/>
              <a:gd name="T9" fmla="*/ 0 w 90"/>
              <a:gd name="T10" fmla="*/ 0 h 678"/>
              <a:gd name="T11" fmla="*/ 90 w 90"/>
              <a:gd name="T12" fmla="*/ 678 h 6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" h="678">
                <a:moveTo>
                  <a:pt x="51" y="0"/>
                </a:moveTo>
                <a:cubicBezTo>
                  <a:pt x="44" y="63"/>
                  <a:pt x="0" y="265"/>
                  <a:pt x="6" y="378"/>
                </a:cubicBezTo>
                <a:cubicBezTo>
                  <a:pt x="12" y="491"/>
                  <a:pt x="72" y="616"/>
                  <a:pt x="90" y="67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4" name="Picture 2" descr="http://www.thatpetplace.com/259844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72" y="609600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.imgur.com/SvtCJb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85" y="1819274"/>
            <a:ext cx="3872431" cy="465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310" y="179022"/>
            <a:ext cx="4480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Mostly FYI</a:t>
            </a:r>
          </a:p>
          <a:p>
            <a:r>
              <a:rPr lang="en-US" i="1" dirty="0" smtClean="0"/>
              <a:t>May show up with respect to other things later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1765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Locators</a:t>
            </a:r>
          </a:p>
        </p:txBody>
      </p:sp>
      <p:sp>
        <p:nvSpPr>
          <p:cNvPr id="481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1600200"/>
            <a:ext cx="80391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400" smtClean="0"/>
              <a:t>A locator identifies and tracks an item (key, element) within a data structure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400" smtClean="0"/>
              <a:t>A locator sticks with a specific item, even if that element changes its position in the data structure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400" smtClean="0"/>
              <a:t>Intuitive notion: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000" smtClean="0"/>
              <a:t>claim check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000" smtClean="0"/>
              <a:t>reservation number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400" smtClean="0"/>
              <a:t>Methods of the locator ADT: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000" smtClean="0">
                <a:solidFill>
                  <a:srgbClr val="FF0000"/>
                </a:solidFill>
              </a:rPr>
              <a:t>key()</a:t>
            </a:r>
            <a:r>
              <a:rPr lang="en-US" altLang="en-US" sz="2000" smtClean="0"/>
              <a:t>: returns the key of the item associated with the locator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000" smtClean="0">
                <a:solidFill>
                  <a:srgbClr val="FF0000"/>
                </a:solidFill>
              </a:rPr>
              <a:t>element()</a:t>
            </a:r>
            <a:r>
              <a:rPr lang="en-US" altLang="en-US" sz="2000" smtClean="0"/>
              <a:t>: returns the element of the item associated with the locator</a:t>
            </a:r>
          </a:p>
        </p:txBody>
      </p:sp>
      <p:pic>
        <p:nvPicPr>
          <p:cNvPr id="52226" name="Picture 2" descr="http://www.esa.int/var/esa/storage/images/esa_multimedia/images/2006/04/sarp-3_search_and_rescue_processor/10127507-3-eng-GB/SARP-3_Search_And_Rescue_Processor_medium_squ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384300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90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Locator-based Methods</a:t>
            </a:r>
          </a:p>
        </p:txBody>
      </p:sp>
      <p:sp>
        <p:nvSpPr>
          <p:cNvPr id="491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76400"/>
            <a:ext cx="3810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000" smtClean="0"/>
              <a:t>Locator-based priority queue methods: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smtClean="0">
                <a:solidFill>
                  <a:srgbClr val="FF0000"/>
                </a:solidFill>
              </a:rPr>
              <a:t>insert(k, o)</a:t>
            </a:r>
            <a:r>
              <a:rPr lang="en-US" altLang="en-US" sz="1800" smtClean="0"/>
              <a:t>: inserts the item (k, o) and returns a locator for it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smtClean="0">
                <a:solidFill>
                  <a:srgbClr val="FF0000"/>
                </a:solidFill>
              </a:rPr>
              <a:t>min()</a:t>
            </a:r>
            <a:r>
              <a:rPr lang="en-US" altLang="en-US" sz="1800" smtClean="0"/>
              <a:t>: returns the locator of an item with smallest key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smtClean="0">
                <a:solidFill>
                  <a:srgbClr val="FF0000"/>
                </a:solidFill>
              </a:rPr>
              <a:t>remove(l)</a:t>
            </a:r>
            <a:r>
              <a:rPr lang="en-US" altLang="en-US" sz="1800" smtClean="0"/>
              <a:t>: remove the item with locator l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smtClean="0">
                <a:solidFill>
                  <a:srgbClr val="FF0000"/>
                </a:solidFill>
              </a:rPr>
              <a:t>replaceKey(l, k)</a:t>
            </a:r>
            <a:r>
              <a:rPr lang="en-US" altLang="en-US" sz="1800" smtClean="0"/>
              <a:t>: replaces the key of the item with locator l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smtClean="0">
                <a:solidFill>
                  <a:srgbClr val="FF0000"/>
                </a:solidFill>
              </a:rPr>
              <a:t>replaceElement(l, o)</a:t>
            </a:r>
            <a:r>
              <a:rPr lang="en-US" altLang="en-US" sz="1800" smtClean="0"/>
              <a:t>: replaces with o the element of the item with locator l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smtClean="0">
                <a:solidFill>
                  <a:srgbClr val="FF0000"/>
                </a:solidFill>
              </a:rPr>
              <a:t>locators()</a:t>
            </a:r>
            <a:r>
              <a:rPr lang="en-US" altLang="en-US" sz="1800" smtClean="0"/>
              <a:t>: returns an iterator over the locators of the items in the priority queue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endParaRPr lang="en-US" altLang="en-US" sz="1800" smtClean="0"/>
          </a:p>
        </p:txBody>
      </p:sp>
      <p:sp>
        <p:nvSpPr>
          <p:cNvPr id="4915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76400"/>
            <a:ext cx="396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Blip>
                <a:blip r:embed="rId2"/>
              </a:buBlip>
            </a:pPr>
            <a:r>
              <a:rPr lang="en-US" altLang="en-US" sz="2000" smtClean="0"/>
              <a:t>Locator-based dictionary methods: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smtClean="0">
                <a:solidFill>
                  <a:srgbClr val="FF0000"/>
                </a:solidFill>
              </a:rPr>
              <a:t>insert(k, o)</a:t>
            </a:r>
            <a:r>
              <a:rPr lang="en-US" altLang="en-US" sz="1800" smtClean="0"/>
              <a:t>: inserts the item (k, o) and returns its locator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smtClean="0">
                <a:solidFill>
                  <a:srgbClr val="FF0000"/>
                </a:solidFill>
              </a:rPr>
              <a:t>find(k)</a:t>
            </a:r>
            <a:r>
              <a:rPr lang="en-US" altLang="en-US" sz="1800" smtClean="0"/>
              <a:t>: if the dictionary contains an item with key k, returns its locator, else return a special null locator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smtClean="0">
                <a:solidFill>
                  <a:srgbClr val="FF0000"/>
                </a:solidFill>
              </a:rPr>
              <a:t>remove(l)</a:t>
            </a:r>
            <a:r>
              <a:rPr lang="en-US" altLang="en-US" sz="1800" smtClean="0"/>
              <a:t>: removes the item with locator l and returns its element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smtClean="0">
                <a:solidFill>
                  <a:srgbClr val="FF0000"/>
                </a:solidFill>
              </a:rPr>
              <a:t>locators(), replaceKey(l, k), replaceElement(l, o)</a:t>
            </a:r>
          </a:p>
        </p:txBody>
      </p:sp>
    </p:spTree>
    <p:extLst>
      <p:ext uri="{BB962C8B-B14F-4D97-AF65-F5344CB8AC3E}">
        <p14:creationId xmlns:p14="http://schemas.microsoft.com/office/powerpoint/2010/main" val="94896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Possible Implementation</a:t>
            </a:r>
          </a:p>
        </p:txBody>
      </p:sp>
      <p:sp>
        <p:nvSpPr>
          <p:cNvPr id="8295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3276600" cy="45720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mtClean="0"/>
              <a:t>The locator is an object storing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mtClean="0"/>
              <a:t>key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mtClean="0"/>
              <a:t>element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mtClean="0"/>
              <a:t>position (or rank) of the item in the underlying structure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mtClean="0"/>
              <a:t>In turn, the position (or array cell) stores the locator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mtClean="0"/>
              <a:t>Example: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mtClean="0"/>
              <a:t>binary search tree with locators</a:t>
            </a:r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6132513" y="3103563"/>
            <a:ext cx="320675" cy="31908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0181" name="Oval 5"/>
          <p:cNvSpPr>
            <a:spLocks noChangeArrowheads="1"/>
          </p:cNvSpPr>
          <p:nvPr/>
        </p:nvSpPr>
        <p:spPr bwMode="auto">
          <a:xfrm>
            <a:off x="7543800" y="3614738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5180013" y="3614738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5767388" y="4110038"/>
            <a:ext cx="320675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0184" name="Rectangle 8"/>
          <p:cNvSpPr>
            <a:spLocks noChangeAspect="1" noChangeArrowheads="1"/>
          </p:cNvSpPr>
          <p:nvPr/>
        </p:nvSpPr>
        <p:spPr bwMode="auto">
          <a:xfrm>
            <a:off x="5519738" y="4686300"/>
            <a:ext cx="230187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0185" name="Rectangle 9"/>
          <p:cNvSpPr>
            <a:spLocks noChangeAspect="1" noChangeArrowheads="1"/>
          </p:cNvSpPr>
          <p:nvPr/>
        </p:nvSpPr>
        <p:spPr bwMode="auto">
          <a:xfrm>
            <a:off x="6105525" y="4686300"/>
            <a:ext cx="231775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0186" name="Rectangle 10"/>
          <p:cNvSpPr>
            <a:spLocks noChangeAspect="1" noChangeArrowheads="1"/>
          </p:cNvSpPr>
          <p:nvPr/>
        </p:nvSpPr>
        <p:spPr bwMode="auto">
          <a:xfrm>
            <a:off x="8075613" y="4154488"/>
            <a:ext cx="230187" cy="2317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FF"/>
              </a:solidFill>
              <a:latin typeface="Calibri" pitchFamily="34" charset="0"/>
            </a:endParaRPr>
          </a:p>
        </p:txBody>
      </p:sp>
      <p:cxnSp>
        <p:nvCxnSpPr>
          <p:cNvPr id="50187" name="AutoShape 11"/>
          <p:cNvCxnSpPr>
            <a:cxnSpLocks noChangeShapeType="1"/>
            <a:stCxn id="50180" idx="3"/>
            <a:endCxn id="50182" idx="7"/>
          </p:cNvCxnSpPr>
          <p:nvPr/>
        </p:nvCxnSpPr>
        <p:spPr bwMode="auto">
          <a:xfrm flipH="1">
            <a:off x="5453063" y="3384550"/>
            <a:ext cx="727075" cy="269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8" name="AutoShape 12"/>
          <p:cNvCxnSpPr>
            <a:cxnSpLocks noChangeShapeType="1"/>
            <a:stCxn id="50181" idx="1"/>
            <a:endCxn id="50180" idx="5"/>
          </p:cNvCxnSpPr>
          <p:nvPr/>
        </p:nvCxnSpPr>
        <p:spPr bwMode="auto">
          <a:xfrm flipH="1" flipV="1">
            <a:off x="6405563" y="3386138"/>
            <a:ext cx="1184275" cy="266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9" name="AutoShape 13"/>
          <p:cNvCxnSpPr>
            <a:cxnSpLocks noChangeShapeType="1"/>
            <a:stCxn id="50186" idx="0"/>
            <a:endCxn id="50181" idx="5"/>
          </p:cNvCxnSpPr>
          <p:nvPr/>
        </p:nvCxnSpPr>
        <p:spPr bwMode="auto">
          <a:xfrm flipH="1" flipV="1">
            <a:off x="7816850" y="3897313"/>
            <a:ext cx="374650" cy="247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0" name="AutoShape 14"/>
          <p:cNvCxnSpPr>
            <a:cxnSpLocks noChangeShapeType="1"/>
            <a:stCxn id="50200" idx="7"/>
            <a:endCxn id="50181" idx="3"/>
          </p:cNvCxnSpPr>
          <p:nvPr/>
        </p:nvCxnSpPr>
        <p:spPr bwMode="auto">
          <a:xfrm flipV="1">
            <a:off x="7323138" y="3897313"/>
            <a:ext cx="266700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1" name="AutoShape 15"/>
          <p:cNvCxnSpPr>
            <a:cxnSpLocks noChangeShapeType="1"/>
            <a:stCxn id="50185" idx="0"/>
            <a:endCxn id="50183" idx="5"/>
          </p:cNvCxnSpPr>
          <p:nvPr/>
        </p:nvCxnSpPr>
        <p:spPr bwMode="auto">
          <a:xfrm flipH="1" flipV="1">
            <a:off x="6040438" y="4392613"/>
            <a:ext cx="180975" cy="2841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2" name="AutoShape 16"/>
          <p:cNvCxnSpPr>
            <a:cxnSpLocks noChangeShapeType="1"/>
            <a:stCxn id="50184" idx="0"/>
            <a:endCxn id="50183" idx="3"/>
          </p:cNvCxnSpPr>
          <p:nvPr/>
        </p:nvCxnSpPr>
        <p:spPr bwMode="auto">
          <a:xfrm flipV="1">
            <a:off x="5635625" y="4392613"/>
            <a:ext cx="179388" cy="2841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3" name="AutoShape 17"/>
          <p:cNvCxnSpPr>
            <a:cxnSpLocks noChangeShapeType="1"/>
            <a:stCxn id="50195" idx="7"/>
            <a:endCxn id="50182" idx="3"/>
          </p:cNvCxnSpPr>
          <p:nvPr/>
        </p:nvCxnSpPr>
        <p:spPr bwMode="auto">
          <a:xfrm flipV="1">
            <a:off x="4865688" y="3897313"/>
            <a:ext cx="360362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4" name="AutoShape 18"/>
          <p:cNvCxnSpPr>
            <a:cxnSpLocks noChangeShapeType="1"/>
            <a:stCxn id="50183" idx="1"/>
            <a:endCxn id="50182" idx="5"/>
          </p:cNvCxnSpPr>
          <p:nvPr/>
        </p:nvCxnSpPr>
        <p:spPr bwMode="auto">
          <a:xfrm flipH="1" flipV="1">
            <a:off x="5453063" y="3897313"/>
            <a:ext cx="361950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95" name="Oval 19"/>
          <p:cNvSpPr>
            <a:spLocks noChangeArrowheads="1"/>
          </p:cNvSpPr>
          <p:nvPr/>
        </p:nvSpPr>
        <p:spPr bwMode="auto">
          <a:xfrm>
            <a:off x="4592638" y="4110038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0196" name="Rectangle 20"/>
          <p:cNvSpPr>
            <a:spLocks noChangeAspect="1" noChangeArrowheads="1"/>
          </p:cNvSpPr>
          <p:nvPr/>
        </p:nvSpPr>
        <p:spPr bwMode="auto">
          <a:xfrm>
            <a:off x="4343400" y="4686300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0197" name="Rectangle 21"/>
          <p:cNvSpPr>
            <a:spLocks noChangeAspect="1" noChangeArrowheads="1"/>
          </p:cNvSpPr>
          <p:nvPr/>
        </p:nvSpPr>
        <p:spPr bwMode="auto">
          <a:xfrm>
            <a:off x="4930775" y="4686300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FF"/>
              </a:solidFill>
              <a:latin typeface="Calibri" pitchFamily="34" charset="0"/>
            </a:endParaRPr>
          </a:p>
        </p:txBody>
      </p:sp>
      <p:cxnSp>
        <p:nvCxnSpPr>
          <p:cNvPr id="50198" name="AutoShape 22"/>
          <p:cNvCxnSpPr>
            <a:cxnSpLocks noChangeShapeType="1"/>
            <a:stCxn id="50197" idx="0"/>
            <a:endCxn id="50195" idx="5"/>
          </p:cNvCxnSpPr>
          <p:nvPr/>
        </p:nvCxnSpPr>
        <p:spPr bwMode="auto">
          <a:xfrm flipH="1" flipV="1">
            <a:off x="4865688" y="4392613"/>
            <a:ext cx="180975" cy="2841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99" name="AutoShape 23"/>
          <p:cNvCxnSpPr>
            <a:cxnSpLocks noChangeShapeType="1"/>
            <a:stCxn id="50196" idx="0"/>
            <a:endCxn id="50195" idx="3"/>
          </p:cNvCxnSpPr>
          <p:nvPr/>
        </p:nvCxnSpPr>
        <p:spPr bwMode="auto">
          <a:xfrm flipV="1">
            <a:off x="4459288" y="4392613"/>
            <a:ext cx="179387" cy="2841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200" name="Oval 24"/>
          <p:cNvSpPr>
            <a:spLocks noChangeArrowheads="1"/>
          </p:cNvSpPr>
          <p:nvPr/>
        </p:nvSpPr>
        <p:spPr bwMode="auto">
          <a:xfrm>
            <a:off x="7050088" y="4110038"/>
            <a:ext cx="320675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0201" name="Rectangle 25"/>
          <p:cNvSpPr>
            <a:spLocks noChangeAspect="1" noChangeArrowheads="1"/>
          </p:cNvSpPr>
          <p:nvPr/>
        </p:nvSpPr>
        <p:spPr bwMode="auto">
          <a:xfrm>
            <a:off x="6802438" y="4686300"/>
            <a:ext cx="230187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0202" name="Rectangle 26"/>
          <p:cNvSpPr>
            <a:spLocks noChangeAspect="1" noChangeArrowheads="1"/>
          </p:cNvSpPr>
          <p:nvPr/>
        </p:nvSpPr>
        <p:spPr bwMode="auto">
          <a:xfrm>
            <a:off x="7388225" y="4686300"/>
            <a:ext cx="231775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FF"/>
              </a:solidFill>
              <a:latin typeface="Calibri" pitchFamily="34" charset="0"/>
            </a:endParaRPr>
          </a:p>
        </p:txBody>
      </p:sp>
      <p:cxnSp>
        <p:nvCxnSpPr>
          <p:cNvPr id="50203" name="AutoShape 27"/>
          <p:cNvCxnSpPr>
            <a:cxnSpLocks noChangeShapeType="1"/>
            <a:stCxn id="50202" idx="0"/>
            <a:endCxn id="50200" idx="5"/>
          </p:cNvCxnSpPr>
          <p:nvPr/>
        </p:nvCxnSpPr>
        <p:spPr bwMode="auto">
          <a:xfrm flipH="1" flipV="1">
            <a:off x="7323138" y="4392613"/>
            <a:ext cx="180975" cy="2841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204" name="AutoShape 28"/>
          <p:cNvCxnSpPr>
            <a:cxnSpLocks noChangeShapeType="1"/>
            <a:stCxn id="50201" idx="0"/>
            <a:endCxn id="50200" idx="3"/>
          </p:cNvCxnSpPr>
          <p:nvPr/>
        </p:nvCxnSpPr>
        <p:spPr bwMode="auto">
          <a:xfrm flipV="1">
            <a:off x="6918325" y="4392613"/>
            <a:ext cx="179388" cy="2841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0205" name="Group 29"/>
          <p:cNvGrpSpPr>
            <a:grpSpLocks/>
          </p:cNvGrpSpPr>
          <p:nvPr/>
        </p:nvGrpSpPr>
        <p:grpSpPr bwMode="auto">
          <a:xfrm>
            <a:off x="4343400" y="2282825"/>
            <a:ext cx="685800" cy="577850"/>
            <a:chOff x="3000" y="1152"/>
            <a:chExt cx="672" cy="480"/>
          </a:xfrm>
        </p:grpSpPr>
        <p:sp>
          <p:nvSpPr>
            <p:cNvPr id="50250" name="AutoShape 30"/>
            <p:cNvSpPr>
              <a:spLocks noChangeArrowheads="1"/>
            </p:cNvSpPr>
            <p:nvPr/>
          </p:nvSpPr>
          <p:spPr bwMode="auto">
            <a:xfrm>
              <a:off x="3000" y="1152"/>
              <a:ext cx="672" cy="480"/>
            </a:xfrm>
            <a:prstGeom prst="roundRect">
              <a:avLst>
                <a:gd name="adj" fmla="val 16667"/>
              </a:avLst>
            </a:prstGeom>
            <a:solidFill>
              <a:srgbClr val="F8F0D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50251" name="Line 31"/>
            <p:cNvSpPr>
              <a:spLocks noChangeShapeType="1"/>
            </p:cNvSpPr>
            <p:nvPr/>
          </p:nvSpPr>
          <p:spPr bwMode="auto">
            <a:xfrm>
              <a:off x="3000" y="1440"/>
              <a:ext cx="67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2" name="Line 32"/>
            <p:cNvSpPr>
              <a:spLocks noChangeShapeType="1"/>
            </p:cNvSpPr>
            <p:nvPr/>
          </p:nvSpPr>
          <p:spPr bwMode="auto">
            <a:xfrm>
              <a:off x="3336" y="1152"/>
              <a:ext cx="0" cy="2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206" name="Text Box 33"/>
          <p:cNvSpPr txBox="1">
            <a:spLocks noChangeArrowheads="1"/>
          </p:cNvSpPr>
          <p:nvPr/>
        </p:nvSpPr>
        <p:spPr bwMode="auto">
          <a:xfrm>
            <a:off x="4389438" y="22669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3</a:t>
            </a:r>
          </a:p>
        </p:txBody>
      </p:sp>
      <p:sp>
        <p:nvSpPr>
          <p:cNvPr id="50207" name="Text Box 34"/>
          <p:cNvSpPr txBox="1">
            <a:spLocks noChangeArrowheads="1"/>
          </p:cNvSpPr>
          <p:nvPr/>
        </p:nvSpPr>
        <p:spPr bwMode="auto">
          <a:xfrm>
            <a:off x="4672013" y="2265363"/>
            <a:ext cx="398462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a</a:t>
            </a:r>
          </a:p>
        </p:txBody>
      </p:sp>
      <p:grpSp>
        <p:nvGrpSpPr>
          <p:cNvPr id="50208" name="Group 35"/>
          <p:cNvGrpSpPr>
            <a:grpSpLocks/>
          </p:cNvGrpSpPr>
          <p:nvPr/>
        </p:nvGrpSpPr>
        <p:grpSpPr bwMode="auto">
          <a:xfrm>
            <a:off x="6019800" y="1673225"/>
            <a:ext cx="685800" cy="577850"/>
            <a:chOff x="3000" y="1152"/>
            <a:chExt cx="672" cy="480"/>
          </a:xfrm>
        </p:grpSpPr>
        <p:sp>
          <p:nvSpPr>
            <p:cNvPr id="50247" name="AutoShape 36"/>
            <p:cNvSpPr>
              <a:spLocks noChangeArrowheads="1"/>
            </p:cNvSpPr>
            <p:nvPr/>
          </p:nvSpPr>
          <p:spPr bwMode="auto">
            <a:xfrm>
              <a:off x="3000" y="1152"/>
              <a:ext cx="672" cy="480"/>
            </a:xfrm>
            <a:prstGeom prst="roundRect">
              <a:avLst>
                <a:gd name="adj" fmla="val 16667"/>
              </a:avLst>
            </a:prstGeom>
            <a:solidFill>
              <a:srgbClr val="F8F0D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50248" name="Line 37"/>
            <p:cNvSpPr>
              <a:spLocks noChangeShapeType="1"/>
            </p:cNvSpPr>
            <p:nvPr/>
          </p:nvSpPr>
          <p:spPr bwMode="auto">
            <a:xfrm>
              <a:off x="3000" y="1440"/>
              <a:ext cx="67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9" name="Line 38"/>
            <p:cNvSpPr>
              <a:spLocks noChangeShapeType="1"/>
            </p:cNvSpPr>
            <p:nvPr/>
          </p:nvSpPr>
          <p:spPr bwMode="auto">
            <a:xfrm>
              <a:off x="3336" y="1152"/>
              <a:ext cx="0" cy="2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209" name="Text Box 39"/>
          <p:cNvSpPr txBox="1">
            <a:spLocks noChangeArrowheads="1"/>
          </p:cNvSpPr>
          <p:nvPr/>
        </p:nvSpPr>
        <p:spPr bwMode="auto">
          <a:xfrm>
            <a:off x="6065838" y="16573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6</a:t>
            </a:r>
          </a:p>
        </p:txBody>
      </p:sp>
      <p:sp>
        <p:nvSpPr>
          <p:cNvPr id="50210" name="Text Box 40"/>
          <p:cNvSpPr txBox="1">
            <a:spLocks noChangeArrowheads="1"/>
          </p:cNvSpPr>
          <p:nvPr/>
        </p:nvSpPr>
        <p:spPr bwMode="auto">
          <a:xfrm>
            <a:off x="6348413" y="1655763"/>
            <a:ext cx="398462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d</a:t>
            </a:r>
          </a:p>
        </p:txBody>
      </p:sp>
      <p:grpSp>
        <p:nvGrpSpPr>
          <p:cNvPr id="50211" name="Group 41"/>
          <p:cNvGrpSpPr>
            <a:grpSpLocks/>
          </p:cNvGrpSpPr>
          <p:nvPr/>
        </p:nvGrpSpPr>
        <p:grpSpPr bwMode="auto">
          <a:xfrm>
            <a:off x="7620000" y="2282825"/>
            <a:ext cx="685800" cy="577850"/>
            <a:chOff x="3000" y="1152"/>
            <a:chExt cx="672" cy="480"/>
          </a:xfrm>
        </p:grpSpPr>
        <p:sp>
          <p:nvSpPr>
            <p:cNvPr id="50244" name="AutoShape 42"/>
            <p:cNvSpPr>
              <a:spLocks noChangeArrowheads="1"/>
            </p:cNvSpPr>
            <p:nvPr/>
          </p:nvSpPr>
          <p:spPr bwMode="auto">
            <a:xfrm>
              <a:off x="3000" y="1152"/>
              <a:ext cx="672" cy="480"/>
            </a:xfrm>
            <a:prstGeom prst="roundRect">
              <a:avLst>
                <a:gd name="adj" fmla="val 16667"/>
              </a:avLst>
            </a:prstGeom>
            <a:solidFill>
              <a:srgbClr val="F8F0D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50245" name="Line 43"/>
            <p:cNvSpPr>
              <a:spLocks noChangeShapeType="1"/>
            </p:cNvSpPr>
            <p:nvPr/>
          </p:nvSpPr>
          <p:spPr bwMode="auto">
            <a:xfrm>
              <a:off x="3000" y="1440"/>
              <a:ext cx="67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6" name="Line 44"/>
            <p:cNvSpPr>
              <a:spLocks noChangeShapeType="1"/>
            </p:cNvSpPr>
            <p:nvPr/>
          </p:nvSpPr>
          <p:spPr bwMode="auto">
            <a:xfrm>
              <a:off x="3336" y="1152"/>
              <a:ext cx="0" cy="2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212" name="Text Box 45"/>
          <p:cNvSpPr txBox="1">
            <a:spLocks noChangeArrowheads="1"/>
          </p:cNvSpPr>
          <p:nvPr/>
        </p:nvSpPr>
        <p:spPr bwMode="auto">
          <a:xfrm>
            <a:off x="7666038" y="22669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9</a:t>
            </a:r>
          </a:p>
        </p:txBody>
      </p:sp>
      <p:sp>
        <p:nvSpPr>
          <p:cNvPr id="50213" name="Text Box 46"/>
          <p:cNvSpPr txBox="1">
            <a:spLocks noChangeArrowheads="1"/>
          </p:cNvSpPr>
          <p:nvPr/>
        </p:nvSpPr>
        <p:spPr bwMode="auto">
          <a:xfrm>
            <a:off x="7948613" y="2265363"/>
            <a:ext cx="398462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b</a:t>
            </a:r>
          </a:p>
        </p:txBody>
      </p:sp>
      <p:grpSp>
        <p:nvGrpSpPr>
          <p:cNvPr id="50214" name="Group 47"/>
          <p:cNvGrpSpPr>
            <a:grpSpLocks/>
          </p:cNvGrpSpPr>
          <p:nvPr/>
        </p:nvGrpSpPr>
        <p:grpSpPr bwMode="auto">
          <a:xfrm>
            <a:off x="4495800" y="5368925"/>
            <a:ext cx="685800" cy="577850"/>
            <a:chOff x="3000" y="1152"/>
            <a:chExt cx="672" cy="480"/>
          </a:xfrm>
        </p:grpSpPr>
        <p:sp>
          <p:nvSpPr>
            <p:cNvPr id="50241" name="AutoShape 48"/>
            <p:cNvSpPr>
              <a:spLocks noChangeArrowheads="1"/>
            </p:cNvSpPr>
            <p:nvPr/>
          </p:nvSpPr>
          <p:spPr bwMode="auto">
            <a:xfrm>
              <a:off x="3000" y="1152"/>
              <a:ext cx="672" cy="480"/>
            </a:xfrm>
            <a:prstGeom prst="roundRect">
              <a:avLst>
                <a:gd name="adj" fmla="val 16667"/>
              </a:avLst>
            </a:prstGeom>
            <a:solidFill>
              <a:srgbClr val="F8F0D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50242" name="Line 49"/>
            <p:cNvSpPr>
              <a:spLocks noChangeShapeType="1"/>
            </p:cNvSpPr>
            <p:nvPr/>
          </p:nvSpPr>
          <p:spPr bwMode="auto">
            <a:xfrm>
              <a:off x="3000" y="1440"/>
              <a:ext cx="67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3" name="Line 50"/>
            <p:cNvSpPr>
              <a:spLocks noChangeShapeType="1"/>
            </p:cNvSpPr>
            <p:nvPr/>
          </p:nvSpPr>
          <p:spPr bwMode="auto">
            <a:xfrm>
              <a:off x="3336" y="1152"/>
              <a:ext cx="0" cy="2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215" name="Text Box 51"/>
          <p:cNvSpPr txBox="1">
            <a:spLocks noChangeArrowheads="1"/>
          </p:cNvSpPr>
          <p:nvPr/>
        </p:nvSpPr>
        <p:spPr bwMode="auto">
          <a:xfrm>
            <a:off x="4541838" y="5353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50216" name="Text Box 52"/>
          <p:cNvSpPr txBox="1">
            <a:spLocks noChangeArrowheads="1"/>
          </p:cNvSpPr>
          <p:nvPr/>
        </p:nvSpPr>
        <p:spPr bwMode="auto">
          <a:xfrm>
            <a:off x="4824413" y="5351463"/>
            <a:ext cx="398462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g</a:t>
            </a:r>
          </a:p>
        </p:txBody>
      </p:sp>
      <p:grpSp>
        <p:nvGrpSpPr>
          <p:cNvPr id="50217" name="Group 53"/>
          <p:cNvGrpSpPr>
            <a:grpSpLocks/>
          </p:cNvGrpSpPr>
          <p:nvPr/>
        </p:nvGrpSpPr>
        <p:grpSpPr bwMode="auto">
          <a:xfrm>
            <a:off x="6172200" y="5368925"/>
            <a:ext cx="685800" cy="577850"/>
            <a:chOff x="3000" y="1152"/>
            <a:chExt cx="672" cy="480"/>
          </a:xfrm>
        </p:grpSpPr>
        <p:sp>
          <p:nvSpPr>
            <p:cNvPr id="50238" name="AutoShape 54"/>
            <p:cNvSpPr>
              <a:spLocks noChangeArrowheads="1"/>
            </p:cNvSpPr>
            <p:nvPr/>
          </p:nvSpPr>
          <p:spPr bwMode="auto">
            <a:xfrm>
              <a:off x="3000" y="1152"/>
              <a:ext cx="672" cy="480"/>
            </a:xfrm>
            <a:prstGeom prst="roundRect">
              <a:avLst>
                <a:gd name="adj" fmla="val 16667"/>
              </a:avLst>
            </a:prstGeom>
            <a:solidFill>
              <a:srgbClr val="F8F0D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50239" name="Line 55"/>
            <p:cNvSpPr>
              <a:spLocks noChangeShapeType="1"/>
            </p:cNvSpPr>
            <p:nvPr/>
          </p:nvSpPr>
          <p:spPr bwMode="auto">
            <a:xfrm>
              <a:off x="3000" y="1440"/>
              <a:ext cx="67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0" name="Line 56"/>
            <p:cNvSpPr>
              <a:spLocks noChangeShapeType="1"/>
            </p:cNvSpPr>
            <p:nvPr/>
          </p:nvSpPr>
          <p:spPr bwMode="auto">
            <a:xfrm>
              <a:off x="3336" y="1152"/>
              <a:ext cx="0" cy="2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218" name="Text Box 57"/>
          <p:cNvSpPr txBox="1">
            <a:spLocks noChangeArrowheads="1"/>
          </p:cNvSpPr>
          <p:nvPr/>
        </p:nvSpPr>
        <p:spPr bwMode="auto">
          <a:xfrm>
            <a:off x="6218238" y="5353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4</a:t>
            </a:r>
          </a:p>
        </p:txBody>
      </p:sp>
      <p:sp>
        <p:nvSpPr>
          <p:cNvPr id="50219" name="Text Box 58"/>
          <p:cNvSpPr txBox="1">
            <a:spLocks noChangeArrowheads="1"/>
          </p:cNvSpPr>
          <p:nvPr/>
        </p:nvSpPr>
        <p:spPr bwMode="auto">
          <a:xfrm>
            <a:off x="6507163" y="5351463"/>
            <a:ext cx="38417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e</a:t>
            </a:r>
          </a:p>
        </p:txBody>
      </p:sp>
      <p:grpSp>
        <p:nvGrpSpPr>
          <p:cNvPr id="50220" name="Group 59"/>
          <p:cNvGrpSpPr>
            <a:grpSpLocks/>
          </p:cNvGrpSpPr>
          <p:nvPr/>
        </p:nvGrpSpPr>
        <p:grpSpPr bwMode="auto">
          <a:xfrm>
            <a:off x="7696200" y="5368925"/>
            <a:ext cx="685800" cy="577850"/>
            <a:chOff x="3000" y="1152"/>
            <a:chExt cx="672" cy="480"/>
          </a:xfrm>
        </p:grpSpPr>
        <p:sp>
          <p:nvSpPr>
            <p:cNvPr id="50235" name="AutoShape 60"/>
            <p:cNvSpPr>
              <a:spLocks noChangeArrowheads="1"/>
            </p:cNvSpPr>
            <p:nvPr/>
          </p:nvSpPr>
          <p:spPr bwMode="auto">
            <a:xfrm>
              <a:off x="3000" y="1152"/>
              <a:ext cx="672" cy="480"/>
            </a:xfrm>
            <a:prstGeom prst="roundRect">
              <a:avLst>
                <a:gd name="adj" fmla="val 16667"/>
              </a:avLst>
            </a:prstGeom>
            <a:solidFill>
              <a:srgbClr val="F8F0D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50236" name="Line 61"/>
            <p:cNvSpPr>
              <a:spLocks noChangeShapeType="1"/>
            </p:cNvSpPr>
            <p:nvPr/>
          </p:nvSpPr>
          <p:spPr bwMode="auto">
            <a:xfrm>
              <a:off x="3000" y="1440"/>
              <a:ext cx="67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37" name="Line 62"/>
            <p:cNvSpPr>
              <a:spLocks noChangeShapeType="1"/>
            </p:cNvSpPr>
            <p:nvPr/>
          </p:nvSpPr>
          <p:spPr bwMode="auto">
            <a:xfrm>
              <a:off x="3336" y="1152"/>
              <a:ext cx="0" cy="2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221" name="Text Box 63"/>
          <p:cNvSpPr txBox="1">
            <a:spLocks noChangeArrowheads="1"/>
          </p:cNvSpPr>
          <p:nvPr/>
        </p:nvSpPr>
        <p:spPr bwMode="auto">
          <a:xfrm>
            <a:off x="7742238" y="5353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8</a:t>
            </a:r>
          </a:p>
        </p:txBody>
      </p:sp>
      <p:sp>
        <p:nvSpPr>
          <p:cNvPr id="50222" name="Text Box 64"/>
          <p:cNvSpPr txBox="1">
            <a:spLocks noChangeArrowheads="1"/>
          </p:cNvSpPr>
          <p:nvPr/>
        </p:nvSpPr>
        <p:spPr bwMode="auto">
          <a:xfrm>
            <a:off x="8031163" y="5351463"/>
            <a:ext cx="38417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c</a:t>
            </a:r>
          </a:p>
        </p:txBody>
      </p:sp>
      <p:sp>
        <p:nvSpPr>
          <p:cNvPr id="50223" name="Freeform 65"/>
          <p:cNvSpPr>
            <a:spLocks/>
          </p:cNvSpPr>
          <p:nvPr/>
        </p:nvSpPr>
        <p:spPr bwMode="auto">
          <a:xfrm>
            <a:off x="6343650" y="2122488"/>
            <a:ext cx="590550" cy="1047750"/>
          </a:xfrm>
          <a:custGeom>
            <a:avLst/>
            <a:gdLst>
              <a:gd name="T0" fmla="*/ 0 w 372"/>
              <a:gd name="T1" fmla="*/ 0 h 660"/>
              <a:gd name="T2" fmla="*/ 2147483647 w 372"/>
              <a:gd name="T3" fmla="*/ 2147483647 h 660"/>
              <a:gd name="T4" fmla="*/ 2147483647 w 372"/>
              <a:gd name="T5" fmla="*/ 2147483647 h 660"/>
              <a:gd name="T6" fmla="*/ 0 60000 65536"/>
              <a:gd name="T7" fmla="*/ 0 60000 65536"/>
              <a:gd name="T8" fmla="*/ 0 60000 65536"/>
              <a:gd name="T9" fmla="*/ 0 w 372"/>
              <a:gd name="T10" fmla="*/ 0 h 660"/>
              <a:gd name="T11" fmla="*/ 372 w 372"/>
              <a:gd name="T12" fmla="*/ 660 h 6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660">
                <a:moveTo>
                  <a:pt x="0" y="0"/>
                </a:moveTo>
                <a:cubicBezTo>
                  <a:pt x="60" y="50"/>
                  <a:pt x="348" y="190"/>
                  <a:pt x="360" y="300"/>
                </a:cubicBezTo>
                <a:cubicBezTo>
                  <a:pt x="372" y="410"/>
                  <a:pt x="132" y="585"/>
                  <a:pt x="72" y="660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4" name="Freeform 66"/>
          <p:cNvSpPr>
            <a:spLocks/>
          </p:cNvSpPr>
          <p:nvPr/>
        </p:nvSpPr>
        <p:spPr bwMode="auto">
          <a:xfrm>
            <a:off x="7867650" y="2722563"/>
            <a:ext cx="533400" cy="981075"/>
          </a:xfrm>
          <a:custGeom>
            <a:avLst/>
            <a:gdLst>
              <a:gd name="T0" fmla="*/ 2147483647 w 336"/>
              <a:gd name="T1" fmla="*/ 0 h 618"/>
              <a:gd name="T2" fmla="*/ 2147483647 w 336"/>
              <a:gd name="T3" fmla="*/ 2147483647 h 618"/>
              <a:gd name="T4" fmla="*/ 0 w 336"/>
              <a:gd name="T5" fmla="*/ 2147483647 h 618"/>
              <a:gd name="T6" fmla="*/ 0 60000 65536"/>
              <a:gd name="T7" fmla="*/ 0 60000 65536"/>
              <a:gd name="T8" fmla="*/ 0 60000 65536"/>
              <a:gd name="T9" fmla="*/ 0 w 336"/>
              <a:gd name="T10" fmla="*/ 0 h 618"/>
              <a:gd name="T11" fmla="*/ 336 w 336"/>
              <a:gd name="T12" fmla="*/ 618 h 6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618">
                <a:moveTo>
                  <a:pt x="72" y="0"/>
                </a:moveTo>
                <a:cubicBezTo>
                  <a:pt x="114" y="62"/>
                  <a:pt x="336" y="269"/>
                  <a:pt x="324" y="372"/>
                </a:cubicBezTo>
                <a:cubicBezTo>
                  <a:pt x="312" y="475"/>
                  <a:pt x="67" y="567"/>
                  <a:pt x="0" y="61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5" name="Freeform 67"/>
          <p:cNvSpPr>
            <a:spLocks/>
          </p:cNvSpPr>
          <p:nvPr/>
        </p:nvSpPr>
        <p:spPr bwMode="auto">
          <a:xfrm>
            <a:off x="4487863" y="2732088"/>
            <a:ext cx="693737" cy="1000125"/>
          </a:xfrm>
          <a:custGeom>
            <a:avLst/>
            <a:gdLst>
              <a:gd name="T0" fmla="*/ 2147483647 w 437"/>
              <a:gd name="T1" fmla="*/ 0 h 630"/>
              <a:gd name="T2" fmla="*/ 2147483647 w 437"/>
              <a:gd name="T3" fmla="*/ 2147483647 h 630"/>
              <a:gd name="T4" fmla="*/ 2147483647 w 437"/>
              <a:gd name="T5" fmla="*/ 2147483647 h 630"/>
              <a:gd name="T6" fmla="*/ 0 60000 65536"/>
              <a:gd name="T7" fmla="*/ 0 60000 65536"/>
              <a:gd name="T8" fmla="*/ 0 60000 65536"/>
              <a:gd name="T9" fmla="*/ 0 w 437"/>
              <a:gd name="T10" fmla="*/ 0 h 630"/>
              <a:gd name="T11" fmla="*/ 437 w 437"/>
              <a:gd name="T12" fmla="*/ 630 h 6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7" h="630">
                <a:moveTo>
                  <a:pt x="119" y="0"/>
                </a:moveTo>
                <a:cubicBezTo>
                  <a:pt x="108" y="60"/>
                  <a:pt x="0" y="255"/>
                  <a:pt x="53" y="360"/>
                </a:cubicBezTo>
                <a:cubicBezTo>
                  <a:pt x="106" y="465"/>
                  <a:pt x="357" y="574"/>
                  <a:pt x="437" y="630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6" name="Freeform 68"/>
          <p:cNvSpPr>
            <a:spLocks/>
          </p:cNvSpPr>
          <p:nvPr/>
        </p:nvSpPr>
        <p:spPr bwMode="auto">
          <a:xfrm>
            <a:off x="4848225" y="4294188"/>
            <a:ext cx="668338" cy="1849437"/>
          </a:xfrm>
          <a:custGeom>
            <a:avLst/>
            <a:gdLst>
              <a:gd name="T0" fmla="*/ 0 w 421"/>
              <a:gd name="T1" fmla="*/ 2147483647 h 1165"/>
              <a:gd name="T2" fmla="*/ 2147483647 w 421"/>
              <a:gd name="T3" fmla="*/ 2147483647 h 1165"/>
              <a:gd name="T4" fmla="*/ 2147483647 w 421"/>
              <a:gd name="T5" fmla="*/ 2147483647 h 1165"/>
              <a:gd name="T6" fmla="*/ 2147483647 w 421"/>
              <a:gd name="T7" fmla="*/ 0 h 1165"/>
              <a:gd name="T8" fmla="*/ 0 60000 65536"/>
              <a:gd name="T9" fmla="*/ 0 60000 65536"/>
              <a:gd name="T10" fmla="*/ 0 60000 65536"/>
              <a:gd name="T11" fmla="*/ 0 60000 65536"/>
              <a:gd name="T12" fmla="*/ 0 w 421"/>
              <a:gd name="T13" fmla="*/ 0 h 1165"/>
              <a:gd name="T14" fmla="*/ 421 w 421"/>
              <a:gd name="T15" fmla="*/ 1165 h 11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1" h="1165">
                <a:moveTo>
                  <a:pt x="0" y="978"/>
                </a:moveTo>
                <a:cubicBezTo>
                  <a:pt x="62" y="988"/>
                  <a:pt x="323" y="1165"/>
                  <a:pt x="372" y="1038"/>
                </a:cubicBezTo>
                <a:cubicBezTo>
                  <a:pt x="421" y="911"/>
                  <a:pt x="347" y="389"/>
                  <a:pt x="294" y="216"/>
                </a:cubicBezTo>
                <a:cubicBezTo>
                  <a:pt x="241" y="43"/>
                  <a:pt x="104" y="45"/>
                  <a:pt x="54" y="0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7" name="Freeform 69"/>
          <p:cNvSpPr>
            <a:spLocks/>
          </p:cNvSpPr>
          <p:nvPr/>
        </p:nvSpPr>
        <p:spPr bwMode="auto">
          <a:xfrm>
            <a:off x="6115050" y="4303713"/>
            <a:ext cx="1028700" cy="1938337"/>
          </a:xfrm>
          <a:custGeom>
            <a:avLst/>
            <a:gdLst>
              <a:gd name="T0" fmla="*/ 2147483647 w 648"/>
              <a:gd name="T1" fmla="*/ 2147483647 h 1221"/>
              <a:gd name="T2" fmla="*/ 2147483647 w 648"/>
              <a:gd name="T3" fmla="*/ 2147483647 h 1221"/>
              <a:gd name="T4" fmla="*/ 2147483647 w 648"/>
              <a:gd name="T5" fmla="*/ 2147483647 h 1221"/>
              <a:gd name="T6" fmla="*/ 0 w 648"/>
              <a:gd name="T7" fmla="*/ 0 h 1221"/>
              <a:gd name="T8" fmla="*/ 0 60000 65536"/>
              <a:gd name="T9" fmla="*/ 0 60000 65536"/>
              <a:gd name="T10" fmla="*/ 0 60000 65536"/>
              <a:gd name="T11" fmla="*/ 0 60000 65536"/>
              <a:gd name="T12" fmla="*/ 0 w 648"/>
              <a:gd name="T13" fmla="*/ 0 h 1221"/>
              <a:gd name="T14" fmla="*/ 648 w 648"/>
              <a:gd name="T15" fmla="*/ 1221 h 12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8" h="1221">
                <a:moveTo>
                  <a:pt x="257" y="953"/>
                </a:moveTo>
                <a:cubicBezTo>
                  <a:pt x="321" y="978"/>
                  <a:pt x="636" y="1221"/>
                  <a:pt x="642" y="1104"/>
                </a:cubicBezTo>
                <a:cubicBezTo>
                  <a:pt x="648" y="987"/>
                  <a:pt x="401" y="436"/>
                  <a:pt x="294" y="252"/>
                </a:cubicBezTo>
                <a:cubicBezTo>
                  <a:pt x="187" y="68"/>
                  <a:pt x="61" y="52"/>
                  <a:pt x="0" y="0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8" name="Freeform 70"/>
          <p:cNvSpPr>
            <a:spLocks/>
          </p:cNvSpPr>
          <p:nvPr/>
        </p:nvSpPr>
        <p:spPr bwMode="auto">
          <a:xfrm>
            <a:off x="7391400" y="4284663"/>
            <a:ext cx="1290638" cy="1963737"/>
          </a:xfrm>
          <a:custGeom>
            <a:avLst/>
            <a:gdLst>
              <a:gd name="T0" fmla="*/ 2147483647 w 813"/>
              <a:gd name="T1" fmla="*/ 2147483647 h 1237"/>
              <a:gd name="T2" fmla="*/ 2147483647 w 813"/>
              <a:gd name="T3" fmla="*/ 2147483647 h 1237"/>
              <a:gd name="T4" fmla="*/ 2147483647 w 813"/>
              <a:gd name="T5" fmla="*/ 2147483647 h 1237"/>
              <a:gd name="T6" fmla="*/ 0 w 813"/>
              <a:gd name="T7" fmla="*/ 0 h 1237"/>
              <a:gd name="T8" fmla="*/ 0 60000 65536"/>
              <a:gd name="T9" fmla="*/ 0 60000 65536"/>
              <a:gd name="T10" fmla="*/ 0 60000 65536"/>
              <a:gd name="T11" fmla="*/ 0 60000 65536"/>
              <a:gd name="T12" fmla="*/ 0 w 813"/>
              <a:gd name="T13" fmla="*/ 0 h 1237"/>
              <a:gd name="T14" fmla="*/ 813 w 813"/>
              <a:gd name="T15" fmla="*/ 1237 h 12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3" h="1237">
                <a:moveTo>
                  <a:pt x="401" y="977"/>
                </a:moveTo>
                <a:cubicBezTo>
                  <a:pt x="465" y="1002"/>
                  <a:pt x="759" y="1237"/>
                  <a:pt x="786" y="1128"/>
                </a:cubicBezTo>
                <a:cubicBezTo>
                  <a:pt x="813" y="1019"/>
                  <a:pt x="695" y="512"/>
                  <a:pt x="564" y="324"/>
                </a:cubicBezTo>
                <a:cubicBezTo>
                  <a:pt x="433" y="136"/>
                  <a:pt x="118" y="68"/>
                  <a:pt x="0" y="0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9" name="Freeform 71"/>
          <p:cNvSpPr>
            <a:spLocks/>
          </p:cNvSpPr>
          <p:nvPr/>
        </p:nvSpPr>
        <p:spPr bwMode="auto">
          <a:xfrm>
            <a:off x="4848225" y="2847975"/>
            <a:ext cx="604838" cy="912813"/>
          </a:xfrm>
          <a:custGeom>
            <a:avLst/>
            <a:gdLst>
              <a:gd name="T0" fmla="*/ 2147483647 w 381"/>
              <a:gd name="T1" fmla="*/ 2147483647 h 575"/>
              <a:gd name="T2" fmla="*/ 2147483647 w 381"/>
              <a:gd name="T3" fmla="*/ 2147483647 h 575"/>
              <a:gd name="T4" fmla="*/ 0 w 381"/>
              <a:gd name="T5" fmla="*/ 0 h 575"/>
              <a:gd name="T6" fmla="*/ 0 60000 65536"/>
              <a:gd name="T7" fmla="*/ 0 60000 65536"/>
              <a:gd name="T8" fmla="*/ 0 60000 65536"/>
              <a:gd name="T9" fmla="*/ 0 w 381"/>
              <a:gd name="T10" fmla="*/ 0 h 575"/>
              <a:gd name="T11" fmla="*/ 381 w 381"/>
              <a:gd name="T12" fmla="*/ 575 h 5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575">
                <a:moveTo>
                  <a:pt x="307" y="575"/>
                </a:moveTo>
                <a:cubicBezTo>
                  <a:pt x="311" y="529"/>
                  <a:pt x="381" y="396"/>
                  <a:pt x="330" y="300"/>
                </a:cubicBezTo>
                <a:cubicBezTo>
                  <a:pt x="279" y="204"/>
                  <a:pt x="69" y="62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0" name="Freeform 72"/>
          <p:cNvSpPr>
            <a:spLocks/>
          </p:cNvSpPr>
          <p:nvPr/>
        </p:nvSpPr>
        <p:spPr bwMode="auto">
          <a:xfrm>
            <a:off x="7683500" y="2867025"/>
            <a:ext cx="269875" cy="903288"/>
          </a:xfrm>
          <a:custGeom>
            <a:avLst/>
            <a:gdLst>
              <a:gd name="T0" fmla="*/ 2147483647 w 170"/>
              <a:gd name="T1" fmla="*/ 2147483647 h 569"/>
              <a:gd name="T2" fmla="*/ 2147483647 w 170"/>
              <a:gd name="T3" fmla="*/ 2147483647 h 569"/>
              <a:gd name="T4" fmla="*/ 2147483647 w 170"/>
              <a:gd name="T5" fmla="*/ 0 h 569"/>
              <a:gd name="T6" fmla="*/ 0 60000 65536"/>
              <a:gd name="T7" fmla="*/ 0 60000 65536"/>
              <a:gd name="T8" fmla="*/ 0 60000 65536"/>
              <a:gd name="T9" fmla="*/ 0 w 170"/>
              <a:gd name="T10" fmla="*/ 0 h 569"/>
              <a:gd name="T11" fmla="*/ 170 w 170"/>
              <a:gd name="T12" fmla="*/ 569 h 5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" h="569">
                <a:moveTo>
                  <a:pt x="14" y="569"/>
                </a:moveTo>
                <a:cubicBezTo>
                  <a:pt x="16" y="516"/>
                  <a:pt x="0" y="347"/>
                  <a:pt x="26" y="252"/>
                </a:cubicBezTo>
                <a:cubicBezTo>
                  <a:pt x="52" y="157"/>
                  <a:pt x="140" y="52"/>
                  <a:pt x="17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1" name="Freeform 73"/>
          <p:cNvSpPr>
            <a:spLocks/>
          </p:cNvSpPr>
          <p:nvPr/>
        </p:nvSpPr>
        <p:spPr bwMode="auto">
          <a:xfrm>
            <a:off x="6015038" y="2257425"/>
            <a:ext cx="309562" cy="979488"/>
          </a:xfrm>
          <a:custGeom>
            <a:avLst/>
            <a:gdLst>
              <a:gd name="T0" fmla="*/ 2147483647 w 195"/>
              <a:gd name="T1" fmla="*/ 2147483647 h 617"/>
              <a:gd name="T2" fmla="*/ 2147483647 w 195"/>
              <a:gd name="T3" fmla="*/ 2147483647 h 617"/>
              <a:gd name="T4" fmla="*/ 2147483647 w 195"/>
              <a:gd name="T5" fmla="*/ 0 h 617"/>
              <a:gd name="T6" fmla="*/ 0 60000 65536"/>
              <a:gd name="T7" fmla="*/ 0 60000 65536"/>
              <a:gd name="T8" fmla="*/ 0 60000 65536"/>
              <a:gd name="T9" fmla="*/ 0 w 195"/>
              <a:gd name="T10" fmla="*/ 0 h 617"/>
              <a:gd name="T11" fmla="*/ 195 w 195"/>
              <a:gd name="T12" fmla="*/ 617 h 6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" h="617">
                <a:moveTo>
                  <a:pt x="177" y="617"/>
                </a:moveTo>
                <a:cubicBezTo>
                  <a:pt x="148" y="566"/>
                  <a:pt x="0" y="415"/>
                  <a:pt x="3" y="312"/>
                </a:cubicBezTo>
                <a:cubicBezTo>
                  <a:pt x="6" y="209"/>
                  <a:pt x="155" y="65"/>
                  <a:pt x="195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2" name="Freeform 74"/>
          <p:cNvSpPr>
            <a:spLocks/>
          </p:cNvSpPr>
          <p:nvPr/>
        </p:nvSpPr>
        <p:spPr bwMode="auto">
          <a:xfrm>
            <a:off x="7145338" y="4278313"/>
            <a:ext cx="522287" cy="1284287"/>
          </a:xfrm>
          <a:custGeom>
            <a:avLst/>
            <a:gdLst>
              <a:gd name="T0" fmla="*/ 2147483647 w 329"/>
              <a:gd name="T1" fmla="*/ 0 h 809"/>
              <a:gd name="T2" fmla="*/ 2147483647 w 329"/>
              <a:gd name="T3" fmla="*/ 2147483647 h 809"/>
              <a:gd name="T4" fmla="*/ 2147483647 w 329"/>
              <a:gd name="T5" fmla="*/ 2147483647 h 809"/>
              <a:gd name="T6" fmla="*/ 0 60000 65536"/>
              <a:gd name="T7" fmla="*/ 0 60000 65536"/>
              <a:gd name="T8" fmla="*/ 0 60000 65536"/>
              <a:gd name="T9" fmla="*/ 0 w 329"/>
              <a:gd name="T10" fmla="*/ 0 h 809"/>
              <a:gd name="T11" fmla="*/ 329 w 329"/>
              <a:gd name="T12" fmla="*/ 809 h 8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9" h="809">
                <a:moveTo>
                  <a:pt x="44" y="0"/>
                </a:moveTo>
                <a:cubicBezTo>
                  <a:pt x="44" y="77"/>
                  <a:pt x="0" y="326"/>
                  <a:pt x="47" y="461"/>
                </a:cubicBezTo>
                <a:cubicBezTo>
                  <a:pt x="94" y="596"/>
                  <a:pt x="270" y="737"/>
                  <a:pt x="329" y="80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3" name="Freeform 75"/>
          <p:cNvSpPr>
            <a:spLocks/>
          </p:cNvSpPr>
          <p:nvPr/>
        </p:nvSpPr>
        <p:spPr bwMode="auto">
          <a:xfrm>
            <a:off x="5808663" y="4276725"/>
            <a:ext cx="363537" cy="1343025"/>
          </a:xfrm>
          <a:custGeom>
            <a:avLst/>
            <a:gdLst>
              <a:gd name="T0" fmla="*/ 2147483647 w 229"/>
              <a:gd name="T1" fmla="*/ 0 h 846"/>
              <a:gd name="T2" fmla="*/ 2147483647 w 229"/>
              <a:gd name="T3" fmla="*/ 2147483647 h 846"/>
              <a:gd name="T4" fmla="*/ 2147483647 w 229"/>
              <a:gd name="T5" fmla="*/ 2147483647 h 846"/>
              <a:gd name="T6" fmla="*/ 0 60000 65536"/>
              <a:gd name="T7" fmla="*/ 0 60000 65536"/>
              <a:gd name="T8" fmla="*/ 0 60000 65536"/>
              <a:gd name="T9" fmla="*/ 0 w 229"/>
              <a:gd name="T10" fmla="*/ 0 h 846"/>
              <a:gd name="T11" fmla="*/ 229 w 229"/>
              <a:gd name="T12" fmla="*/ 846 h 8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9" h="846">
                <a:moveTo>
                  <a:pt x="81" y="0"/>
                </a:moveTo>
                <a:cubicBezTo>
                  <a:pt x="72" y="93"/>
                  <a:pt x="0" y="417"/>
                  <a:pt x="25" y="558"/>
                </a:cubicBezTo>
                <a:cubicBezTo>
                  <a:pt x="50" y="699"/>
                  <a:pt x="187" y="786"/>
                  <a:pt x="229" y="84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4" name="Freeform 76"/>
          <p:cNvSpPr>
            <a:spLocks/>
          </p:cNvSpPr>
          <p:nvPr/>
        </p:nvSpPr>
        <p:spPr bwMode="auto">
          <a:xfrm>
            <a:off x="4676775" y="4267200"/>
            <a:ext cx="142875" cy="1076325"/>
          </a:xfrm>
          <a:custGeom>
            <a:avLst/>
            <a:gdLst>
              <a:gd name="T0" fmla="*/ 2147483647 w 90"/>
              <a:gd name="T1" fmla="*/ 0 h 678"/>
              <a:gd name="T2" fmla="*/ 2147483647 w 90"/>
              <a:gd name="T3" fmla="*/ 2147483647 h 678"/>
              <a:gd name="T4" fmla="*/ 2147483647 w 90"/>
              <a:gd name="T5" fmla="*/ 2147483647 h 678"/>
              <a:gd name="T6" fmla="*/ 0 60000 65536"/>
              <a:gd name="T7" fmla="*/ 0 60000 65536"/>
              <a:gd name="T8" fmla="*/ 0 60000 65536"/>
              <a:gd name="T9" fmla="*/ 0 w 90"/>
              <a:gd name="T10" fmla="*/ 0 h 678"/>
              <a:gd name="T11" fmla="*/ 90 w 90"/>
              <a:gd name="T12" fmla="*/ 678 h 6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" h="678">
                <a:moveTo>
                  <a:pt x="51" y="0"/>
                </a:moveTo>
                <a:cubicBezTo>
                  <a:pt x="44" y="63"/>
                  <a:pt x="0" y="265"/>
                  <a:pt x="6" y="378"/>
                </a:cubicBezTo>
                <a:cubicBezTo>
                  <a:pt x="12" y="491"/>
                  <a:pt x="72" y="616"/>
                  <a:pt x="90" y="67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6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Positions vs. Locators </a:t>
            </a:r>
          </a:p>
        </p:txBody>
      </p:sp>
      <p:sp>
        <p:nvSpPr>
          <p:cNvPr id="512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76400"/>
            <a:ext cx="3810000" cy="4343400"/>
          </a:xfrm>
        </p:spPr>
        <p:txBody>
          <a:bodyPr/>
          <a:lstStyle/>
          <a:p>
            <a:pPr eaLnBrk="1" hangingPunct="1">
              <a:buFont typeface="Times" pitchFamily="18" charset="0"/>
              <a:buChar char="•"/>
            </a:pPr>
            <a:r>
              <a:rPr lang="en-US" altLang="en-US" sz="2000" smtClean="0"/>
              <a:t>Position</a:t>
            </a:r>
          </a:p>
          <a:p>
            <a:pPr lvl="1" eaLnBrk="1" hangingPunct="1">
              <a:buFont typeface="Times" pitchFamily="18" charset="0"/>
              <a:buChar char="•"/>
            </a:pPr>
            <a:r>
              <a:rPr lang="en-US" altLang="en-US" sz="1800" smtClean="0"/>
              <a:t>represents a “place” in a data structure</a:t>
            </a:r>
          </a:p>
          <a:p>
            <a:pPr lvl="1" eaLnBrk="1" hangingPunct="1">
              <a:buFont typeface="Times" pitchFamily="18" charset="0"/>
              <a:buChar char="•"/>
            </a:pPr>
            <a:r>
              <a:rPr lang="en-US" altLang="en-US" sz="1800" smtClean="0"/>
              <a:t>related to other positions in the data structure (e.g., previous/next or parent/child)</a:t>
            </a:r>
          </a:p>
          <a:p>
            <a:pPr lvl="1" eaLnBrk="1" hangingPunct="1">
              <a:buFont typeface="Times" pitchFamily="18" charset="0"/>
              <a:buChar char="•"/>
            </a:pPr>
            <a:r>
              <a:rPr lang="en-US" altLang="en-US" sz="1800" smtClean="0"/>
              <a:t>often implemented as a pointer to a node or the index of an array cell</a:t>
            </a:r>
          </a:p>
          <a:p>
            <a:pPr eaLnBrk="1" hangingPunct="1">
              <a:buFont typeface="Times" pitchFamily="18" charset="0"/>
              <a:buChar char="•"/>
            </a:pPr>
            <a:r>
              <a:rPr lang="en-US" altLang="en-US" sz="2000" smtClean="0"/>
              <a:t>Position-based ADTs (e.g., sequence and tree) are fundamental data storage schemes</a:t>
            </a:r>
          </a:p>
        </p:txBody>
      </p:sp>
      <p:sp>
        <p:nvSpPr>
          <p:cNvPr id="5120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76400"/>
            <a:ext cx="3962400" cy="4343400"/>
          </a:xfrm>
        </p:spPr>
        <p:txBody>
          <a:bodyPr/>
          <a:lstStyle/>
          <a:p>
            <a:pPr eaLnBrk="1" hangingPunct="1">
              <a:buFont typeface="Times" pitchFamily="18" charset="0"/>
              <a:buChar char="•"/>
            </a:pPr>
            <a:r>
              <a:rPr lang="en-US" altLang="en-US" sz="2000" smtClean="0"/>
              <a:t>Locator</a:t>
            </a:r>
          </a:p>
          <a:p>
            <a:pPr lvl="1" eaLnBrk="1" hangingPunct="1">
              <a:buFont typeface="Times" pitchFamily="18" charset="0"/>
              <a:buChar char="•"/>
            </a:pPr>
            <a:r>
              <a:rPr lang="en-US" altLang="en-US" sz="1800" smtClean="0"/>
              <a:t>identifies and tracks a (key, element) item</a:t>
            </a:r>
          </a:p>
          <a:p>
            <a:pPr lvl="1" eaLnBrk="1" hangingPunct="1">
              <a:buFont typeface="Times" pitchFamily="18" charset="0"/>
              <a:buChar char="•"/>
            </a:pPr>
            <a:r>
              <a:rPr lang="en-US" altLang="en-US" sz="1800" smtClean="0"/>
              <a:t>unrelated to other locators in the data structure</a:t>
            </a:r>
          </a:p>
          <a:p>
            <a:pPr lvl="1" eaLnBrk="1" hangingPunct="1">
              <a:buFont typeface="Times" pitchFamily="18" charset="0"/>
              <a:buChar char="•"/>
            </a:pPr>
            <a:r>
              <a:rPr lang="en-US" altLang="en-US" sz="1800" smtClean="0"/>
              <a:t>often implemented as an object storing the item and its position in the underlying structure</a:t>
            </a:r>
          </a:p>
          <a:p>
            <a:pPr eaLnBrk="1" hangingPunct="1">
              <a:buFont typeface="Times" pitchFamily="18" charset="0"/>
              <a:buChar char="•"/>
            </a:pPr>
            <a:r>
              <a:rPr lang="en-US" altLang="en-US" sz="2000" smtClean="0"/>
              <a:t>Key-based ADTs (e.g., priority queue and dictionary) can be augmented with locator-based methods </a:t>
            </a:r>
          </a:p>
        </p:txBody>
      </p:sp>
    </p:spTree>
    <p:extLst>
      <p:ext uri="{BB962C8B-B14F-4D97-AF65-F5344CB8AC3E}">
        <p14:creationId xmlns:p14="http://schemas.microsoft.com/office/powerpoint/2010/main" val="381687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89" y="4480560"/>
            <a:ext cx="1866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791200" y="18288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0" y="5006439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143000" y="28194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44143" y="50292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971800" y="27432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00600" y="50292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876800" y="28194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15000" y="50292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688777" y="28194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53200" y="50292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Priority Queue Implemented with a Heap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As mentioned a PQ can be implemented using a Heap.</a:t>
            </a:r>
          </a:p>
          <a:p>
            <a:pPr lvl="1"/>
            <a:r>
              <a:rPr lang="en-US" dirty="0" smtClean="0"/>
              <a:t>Each node of the heap contains one item (key and data)</a:t>
            </a:r>
          </a:p>
          <a:p>
            <a:pPr lvl="1"/>
            <a:r>
              <a:rPr lang="en-US" dirty="0" smtClean="0"/>
              <a:t>Each node is keyed on priority</a:t>
            </a:r>
          </a:p>
          <a:p>
            <a:pPr lvl="2"/>
            <a:r>
              <a:rPr lang="en-US" dirty="0" smtClean="0"/>
              <a:t>So in a max heap the item with the largest key is the root node</a:t>
            </a:r>
          </a:p>
          <a:p>
            <a:endParaRPr lang="en-US" dirty="0" smtClean="0"/>
          </a:p>
          <a:p>
            <a:r>
              <a:rPr lang="en-US" dirty="0" smtClean="0"/>
              <a:t>For the heap to be a priority queue we must also have 2 functions implemented</a:t>
            </a:r>
          </a:p>
          <a:p>
            <a:pPr lvl="1"/>
            <a:r>
              <a:rPr lang="en-US" dirty="0" err="1" smtClean="0"/>
              <a:t>insertItem</a:t>
            </a:r>
            <a:r>
              <a:rPr lang="en-US" dirty="0" smtClean="0"/>
              <a:t>(item)</a:t>
            </a:r>
          </a:p>
          <a:p>
            <a:pPr lvl="2"/>
            <a:r>
              <a:rPr lang="en-US" dirty="0" smtClean="0"/>
              <a:t>aka </a:t>
            </a:r>
            <a:r>
              <a:rPr lang="en-US" dirty="0" err="1" smtClean="0"/>
              <a:t>enqueue</a:t>
            </a:r>
            <a:r>
              <a:rPr lang="en-US" dirty="0" smtClean="0"/>
              <a:t>(entry) – adds item to the heap and readjusts tree as needed</a:t>
            </a:r>
          </a:p>
          <a:p>
            <a:pPr lvl="1"/>
            <a:r>
              <a:rPr lang="en-US" dirty="0" err="1" smtClean="0"/>
              <a:t>removeItem</a:t>
            </a:r>
            <a:r>
              <a:rPr lang="en-US" dirty="0" smtClean="0"/>
              <a:t>()</a:t>
            </a:r>
          </a:p>
          <a:p>
            <a:pPr lvl="2"/>
            <a:r>
              <a:rPr lang="en-US" dirty="0" smtClean="0"/>
              <a:t>aka </a:t>
            </a:r>
            <a:r>
              <a:rPr lang="en-US" dirty="0" err="1" smtClean="0"/>
              <a:t>dequeue</a:t>
            </a:r>
            <a:r>
              <a:rPr lang="en-US" dirty="0" smtClean="0"/>
              <a:t>()</a:t>
            </a:r>
          </a:p>
          <a:p>
            <a:pPr lvl="2"/>
            <a:r>
              <a:rPr lang="en-US" dirty="0" smtClean="0"/>
              <a:t>removes the highest priority item from the heap (the root) </a:t>
            </a:r>
            <a:br>
              <a:rPr lang="en-US" dirty="0" smtClean="0"/>
            </a:br>
            <a:r>
              <a:rPr lang="en-US" dirty="0" smtClean="0"/>
              <a:t>and readjusts the tree as needed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218436">
            <a:off x="4510988" y="5029200"/>
            <a:ext cx="3874779" cy="36933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See previous lecture for examples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99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Questions on:</a:t>
            </a:r>
            <a:endParaRPr lang="en-US" dirty="0"/>
          </a:p>
          <a:p>
            <a:pPr lvl="1"/>
            <a:r>
              <a:rPr lang="en-US" dirty="0"/>
              <a:t>Summary Review</a:t>
            </a:r>
          </a:p>
          <a:p>
            <a:pPr lvl="2"/>
            <a:r>
              <a:rPr lang="en-US" dirty="0"/>
              <a:t>PQs</a:t>
            </a:r>
          </a:p>
          <a:p>
            <a:pPr lvl="2"/>
            <a:r>
              <a:rPr lang="en-US" dirty="0"/>
              <a:t>Heaps</a:t>
            </a:r>
          </a:p>
          <a:p>
            <a:pPr lvl="2"/>
            <a:r>
              <a:rPr lang="en-US" dirty="0"/>
              <a:t>PQ Sorting</a:t>
            </a:r>
          </a:p>
          <a:p>
            <a:pPr lvl="3"/>
            <a:r>
              <a:rPr lang="en-US" dirty="0"/>
              <a:t>Unsorted List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Selection Sort</a:t>
            </a:r>
          </a:p>
          <a:p>
            <a:pPr lvl="3"/>
            <a:r>
              <a:rPr lang="en-US" dirty="0"/>
              <a:t>Sorted List </a:t>
            </a:r>
            <a:r>
              <a:rPr lang="en-US" dirty="0">
                <a:sym typeface="Wingdings" panose="05000000000000000000" pitchFamily="2" charset="2"/>
              </a:rPr>
              <a:t> Insertion Sort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Next</a:t>
            </a:r>
            <a:endParaRPr lang="en-US" dirty="0"/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Heap Sort</a:t>
            </a:r>
          </a:p>
          <a:p>
            <a:pPr lvl="2"/>
            <a:r>
              <a:rPr lang="en-US" dirty="0"/>
              <a:t>Example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Analysis</a:t>
            </a:r>
            <a:endParaRPr lang="en-US" dirty="0"/>
          </a:p>
          <a:p>
            <a:pPr lvl="1"/>
            <a:r>
              <a:rPr lang="en-US" dirty="0" smtClean="0"/>
              <a:t>Building Heaps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And Priority Queues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Didn’t we mention something about sorting using priority queues there at the beginning…</a:t>
            </a:r>
            <a:endParaRPr lang="en-US" dirty="0"/>
          </a:p>
        </p:txBody>
      </p:sp>
      <p:pic>
        <p:nvPicPr>
          <p:cNvPr id="55298" name="Picture 2" descr="http://www.memphis.edu/update/feb11/images/chas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5200"/>
            <a:ext cx="28384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4054649"/>
            <a:ext cx="1315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Sorted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4419600" y="4070866"/>
            <a:ext cx="990600" cy="1846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7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Last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 were talking about Priority Queues (PQs)</a:t>
            </a:r>
          </a:p>
          <a:p>
            <a:endParaRPr lang="en-US" dirty="0" smtClean="0"/>
          </a:p>
          <a:p>
            <a:r>
              <a:rPr lang="en-US" dirty="0" smtClean="0"/>
              <a:t>Three implementations</a:t>
            </a:r>
          </a:p>
          <a:p>
            <a:pPr lvl="1"/>
            <a:r>
              <a:rPr lang="en-US" dirty="0" smtClean="0"/>
              <a:t>unordered list</a:t>
            </a:r>
          </a:p>
          <a:p>
            <a:pPr lvl="1"/>
            <a:r>
              <a:rPr lang="en-US" dirty="0" smtClean="0"/>
              <a:t>ordered list</a:t>
            </a:r>
          </a:p>
          <a:p>
            <a:pPr lvl="1"/>
            <a:r>
              <a:rPr lang="en-US" dirty="0" smtClean="0"/>
              <a:t>heap (binary tree via vectors)</a:t>
            </a:r>
          </a:p>
          <a:p>
            <a:endParaRPr lang="en-US" dirty="0" smtClean="0"/>
          </a:p>
          <a:p>
            <a:r>
              <a:rPr lang="en-US" dirty="0" smtClean="0"/>
              <a:t>The associated sorting routines</a:t>
            </a:r>
          </a:p>
          <a:p>
            <a:pPr lvl="1"/>
            <a:r>
              <a:rPr lang="en-US" dirty="0" smtClean="0"/>
              <a:t>selection sort</a:t>
            </a:r>
          </a:p>
          <a:p>
            <a:pPr lvl="1"/>
            <a:r>
              <a:rPr lang="en-US" dirty="0" smtClean="0"/>
              <a:t>insertion sort</a:t>
            </a:r>
          </a:p>
          <a:p>
            <a:pPr lvl="1"/>
            <a:r>
              <a:rPr lang="en-US" dirty="0" smtClean="0"/>
              <a:t>heap sort  </a:t>
            </a:r>
            <a:r>
              <a:rPr lang="en-US" dirty="0" smtClean="0">
                <a:sym typeface="Wingdings" panose="05000000000000000000" pitchFamily="2" charset="2"/>
              </a:rPr>
              <a:t> we were almost here</a:t>
            </a:r>
            <a:endParaRPr lang="en-US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61525"/>
            <a:ext cx="20383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34214" y="4380903"/>
            <a:ext cx="16097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point priority distribution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0785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have to work with?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Priority Queues as</a:t>
            </a:r>
          </a:p>
          <a:p>
            <a:pPr lvl="1"/>
            <a:r>
              <a:rPr lang="en-US" dirty="0" smtClean="0"/>
              <a:t>unordered lists</a:t>
            </a:r>
          </a:p>
          <a:p>
            <a:pPr lvl="1"/>
            <a:r>
              <a:rPr lang="en-US" dirty="0" smtClean="0"/>
              <a:t>ordered lists</a:t>
            </a:r>
          </a:p>
          <a:p>
            <a:pPr lvl="1"/>
            <a:r>
              <a:rPr lang="en-US" dirty="0" smtClean="0"/>
              <a:t>heaps (complete binary trees)</a:t>
            </a:r>
          </a:p>
          <a:p>
            <a:pPr lvl="1"/>
            <a:endParaRPr lang="en-US" dirty="0"/>
          </a:p>
          <a:p>
            <a:r>
              <a:rPr lang="en-US" dirty="0" smtClean="0"/>
              <a:t>What was the algorithm thing for sorting with Priority Queues…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5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Sorting Using a PQ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Given a sequence of N items</a:t>
            </a:r>
          </a:p>
          <a:p>
            <a:pPr lvl="1"/>
            <a:r>
              <a:rPr lang="en-US" dirty="0" smtClean="0"/>
              <a:t>a PQ can be used to sort the sequence:</a:t>
            </a:r>
          </a:p>
          <a:p>
            <a:pPr lvl="1"/>
            <a:r>
              <a:rPr lang="en-US" dirty="0" smtClean="0"/>
              <a:t>Step 1</a:t>
            </a:r>
          </a:p>
          <a:p>
            <a:pPr lvl="2"/>
            <a:r>
              <a:rPr lang="en-US" dirty="0" smtClean="0"/>
              <a:t>Insert N items into the PQ via </a:t>
            </a:r>
            <a:r>
              <a:rPr lang="en-US" dirty="0" err="1" smtClean="0"/>
              <a:t>insertItem</a:t>
            </a:r>
            <a:r>
              <a:rPr lang="en-US" dirty="0" smtClean="0"/>
              <a:t>(key, data)</a:t>
            </a:r>
          </a:p>
          <a:p>
            <a:pPr lvl="1"/>
            <a:r>
              <a:rPr lang="en-US" dirty="0" smtClean="0"/>
              <a:t>Step 2</a:t>
            </a:r>
          </a:p>
          <a:p>
            <a:pPr lvl="2"/>
            <a:r>
              <a:rPr lang="en-US" dirty="0" smtClean="0"/>
              <a:t>Remove the items by calling </a:t>
            </a:r>
            <a:r>
              <a:rPr lang="en-US" dirty="0" err="1" smtClean="0"/>
              <a:t>removeItem</a:t>
            </a:r>
            <a:r>
              <a:rPr lang="en-US" dirty="0" smtClean="0"/>
              <a:t>() N times</a:t>
            </a:r>
          </a:p>
          <a:p>
            <a:pPr lvl="3"/>
            <a:r>
              <a:rPr lang="en-US" dirty="0" smtClean="0"/>
              <a:t>The first remove removes the largest item, the second call the second largest, … the last removes the smallest item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Sorting Using a PQ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Given a sequence of N items</a:t>
            </a:r>
          </a:p>
          <a:p>
            <a:pPr lvl="1"/>
            <a:r>
              <a:rPr lang="en-US" dirty="0" smtClean="0"/>
              <a:t>a PQ can be used to sort the sequence:</a:t>
            </a:r>
          </a:p>
          <a:p>
            <a:pPr lvl="1"/>
            <a:r>
              <a:rPr lang="en-US" dirty="0" smtClean="0"/>
              <a:t>Step 1</a:t>
            </a:r>
          </a:p>
          <a:p>
            <a:pPr lvl="2"/>
            <a:r>
              <a:rPr lang="en-US" dirty="0" smtClean="0"/>
              <a:t>Insert N items into the PQ via </a:t>
            </a:r>
            <a:r>
              <a:rPr lang="en-US" dirty="0" err="1" smtClean="0"/>
              <a:t>insertItem</a:t>
            </a:r>
            <a:r>
              <a:rPr lang="en-US" dirty="0" smtClean="0"/>
              <a:t>(key, data)</a:t>
            </a:r>
          </a:p>
          <a:p>
            <a:pPr lvl="1"/>
            <a:r>
              <a:rPr lang="en-US" dirty="0" smtClean="0"/>
              <a:t>Step 2</a:t>
            </a:r>
          </a:p>
          <a:p>
            <a:pPr lvl="2"/>
            <a:r>
              <a:rPr lang="en-US" dirty="0" smtClean="0"/>
              <a:t>Remove the items by calling </a:t>
            </a:r>
            <a:r>
              <a:rPr lang="en-US" dirty="0" err="1" smtClean="0"/>
              <a:t>removeItem</a:t>
            </a:r>
            <a:r>
              <a:rPr lang="en-US" dirty="0" smtClean="0"/>
              <a:t>() N times</a:t>
            </a:r>
          </a:p>
          <a:p>
            <a:pPr lvl="3"/>
            <a:r>
              <a:rPr lang="en-US" dirty="0" smtClean="0"/>
              <a:t>The first remove removes the largest item, the second call the second largest, … the last removes the smallest item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7901522" cy="347787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u="sng" dirty="0">
                <a:latin typeface="Comic Sans MS" panose="030F0702030302020204" pitchFamily="66" charset="0"/>
              </a:rPr>
              <a:t>Input</a:t>
            </a:r>
            <a:r>
              <a:rPr lang="en-US" altLang="en-US" sz="2000" dirty="0">
                <a:latin typeface="Comic Sans MS" panose="030F0702030302020204" pitchFamily="66" charset="0"/>
              </a:rPr>
              <a:t>: Sequence, </a:t>
            </a:r>
            <a:r>
              <a:rPr lang="en-US" altLang="en-US" sz="2000" b="1" dirty="0">
                <a:latin typeface="Comic Sans MS" panose="030F0702030302020204" pitchFamily="66" charset="0"/>
              </a:rPr>
              <a:t>S</a:t>
            </a:r>
            <a:r>
              <a:rPr lang="en-US" altLang="en-US" sz="2000" dirty="0">
                <a:latin typeface="Comic Sans MS" panose="030F0702030302020204" pitchFamily="66" charset="0"/>
              </a:rPr>
              <a:t>, of n items, and empty priority queue, </a:t>
            </a:r>
            <a:r>
              <a:rPr lang="en-US" altLang="en-US" sz="2000" b="1" dirty="0">
                <a:latin typeface="Comic Sans MS" panose="030F0702030302020204" pitchFamily="66" charset="0"/>
              </a:rPr>
              <a:t>PQ</a:t>
            </a:r>
            <a:r>
              <a:rPr lang="en-US" altLang="en-US" sz="2000" dirty="0">
                <a:latin typeface="Comic Sans MS" panose="030F0702030302020204" pitchFamily="66" charset="0"/>
              </a:rPr>
              <a:t>.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</a:t>
            </a:r>
            <a:r>
              <a:rPr lang="en-US" altLang="en-US" sz="2000" u="sng" dirty="0">
                <a:latin typeface="Comic Sans MS" panose="030F0702030302020204" pitchFamily="66" charset="0"/>
              </a:rPr>
              <a:t>Output</a:t>
            </a:r>
            <a:r>
              <a:rPr lang="en-US" altLang="en-US" sz="2000" dirty="0">
                <a:latin typeface="Comic Sans MS" panose="030F0702030302020204" pitchFamily="66" charset="0"/>
              </a:rPr>
              <a:t>: Sequence </a:t>
            </a:r>
            <a:r>
              <a:rPr lang="en-US" altLang="en-US" sz="2000" b="1" dirty="0">
                <a:latin typeface="Comic Sans MS" panose="030F0702030302020204" pitchFamily="66" charset="0"/>
              </a:rPr>
              <a:t>S</a:t>
            </a:r>
            <a:r>
              <a:rPr lang="en-US" altLang="en-US" sz="2000" dirty="0">
                <a:latin typeface="Comic Sans MS" panose="030F0702030302020204" pitchFamily="66" charset="0"/>
              </a:rPr>
              <a:t> sorted by the total order relation.</a:t>
            </a: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PQ.insertItem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item.key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,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item.data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</p:spTree>
    <p:extLst>
      <p:ext uri="{BB962C8B-B14F-4D97-AF65-F5344CB8AC3E}">
        <p14:creationId xmlns:p14="http://schemas.microsoft.com/office/powerpoint/2010/main" val="1021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–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Heap sort is a sorting algorithm that combines the benefits of quick sort and merge sort.</a:t>
            </a:r>
          </a:p>
          <a:p>
            <a:pPr lvl="1"/>
            <a:r>
              <a:rPr lang="en-US" dirty="0"/>
              <a:t>It is </a:t>
            </a:r>
            <a:r>
              <a:rPr lang="en-US" b="1" dirty="0" smtClean="0">
                <a:solidFill>
                  <a:srgbClr val="FF0000"/>
                </a:solidFill>
              </a:rPr>
              <a:t>O( n * </a:t>
            </a:r>
            <a:r>
              <a:rPr lang="en-US" b="1" dirty="0" err="1" smtClean="0">
                <a:solidFill>
                  <a:srgbClr val="FF0000"/>
                </a:solidFill>
              </a:rPr>
              <a:t>lg</a:t>
            </a:r>
            <a:r>
              <a:rPr lang="en-US" b="1" dirty="0" smtClean="0">
                <a:solidFill>
                  <a:srgbClr val="FF0000"/>
                </a:solidFill>
              </a:rPr>
              <a:t> n 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in the worse case like merge sort.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does not need extra space.</a:t>
            </a:r>
          </a:p>
          <a:p>
            <a:endParaRPr lang="en-US" dirty="0" smtClean="0"/>
          </a:p>
          <a:p>
            <a:r>
              <a:rPr lang="en-US" dirty="0" smtClean="0"/>
              <a:t>Heap </a:t>
            </a:r>
            <a:r>
              <a:rPr lang="en-US" dirty="0"/>
              <a:t>sort is like selection sort because it always finds the largest value, then 2nd largest, </a:t>
            </a:r>
            <a:r>
              <a:rPr lang="en-US" dirty="0" smtClean="0"/>
              <a:t>and so on, </a:t>
            </a:r>
            <a:r>
              <a:rPr lang="en-US" dirty="0"/>
              <a:t>but in a much more efficient manner.</a:t>
            </a:r>
          </a:p>
          <a:p>
            <a:endParaRPr lang="en-US" dirty="0"/>
          </a:p>
          <a:p>
            <a:pPr lvl="1"/>
            <a:r>
              <a:rPr lang="en-US" dirty="0"/>
              <a:t>First transform the array into a heap </a:t>
            </a:r>
          </a:p>
          <a:p>
            <a:pPr lvl="1"/>
            <a:r>
              <a:rPr lang="en-US" dirty="0"/>
              <a:t>Repeatedly extracting the largest value in the heap</a:t>
            </a:r>
          </a:p>
          <a:p>
            <a:pPr lvl="1"/>
            <a:r>
              <a:rPr lang="en-US" dirty="0"/>
              <a:t>Place it in the correct sorted order at the end of the array.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6567" y="3107141"/>
            <a:ext cx="6910866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While useful information the </a:t>
            </a:r>
            <a:r>
              <a:rPr lang="en-US" b="1" dirty="0" smtClean="0"/>
              <a:t>MAJOR take away of this is the runtime</a:t>
            </a:r>
          </a:p>
          <a:p>
            <a:endParaRPr lang="en-US" dirty="0"/>
          </a:p>
          <a:p>
            <a:r>
              <a:rPr lang="en-US" dirty="0" smtClean="0"/>
              <a:t>Knowing how it relates to other sorts is also useful.</a:t>
            </a:r>
          </a:p>
          <a:p>
            <a:endParaRPr lang="en-US" dirty="0"/>
          </a:p>
          <a:p>
            <a:r>
              <a:rPr lang="en-US" dirty="0" smtClean="0"/>
              <a:t>How it compares to them is even more so.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8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Heap Sort – Verbose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Heap sort algorithm:</a:t>
            </a:r>
          </a:p>
          <a:p>
            <a:pPr lvl="1"/>
            <a:r>
              <a:rPr lang="en-US" dirty="0"/>
              <a:t>Treat the unsorted array as a complete binary tree.</a:t>
            </a:r>
          </a:p>
          <a:p>
            <a:pPr lvl="1"/>
            <a:r>
              <a:rPr lang="en-US" dirty="0"/>
              <a:t>Convert the array (complete binary tree) into a heap.</a:t>
            </a:r>
          </a:p>
          <a:p>
            <a:pPr lvl="1"/>
            <a:r>
              <a:rPr lang="en-US" dirty="0"/>
              <a:t>Elements in the heap are unsorted, and as we remove elements from the heap, we will build a sorted array with the largest values at the end of the array.</a:t>
            </a:r>
          </a:p>
          <a:p>
            <a:pPr lvl="1"/>
            <a:r>
              <a:rPr lang="en-US" dirty="0"/>
              <a:t>Keep track of the number of unsorted elements (heap size).</a:t>
            </a:r>
          </a:p>
          <a:p>
            <a:pPr lvl="1"/>
            <a:r>
              <a:rPr lang="en-US" dirty="0"/>
              <a:t>while (unsorted &gt;1)</a:t>
            </a:r>
          </a:p>
          <a:p>
            <a:pPr lvl="2"/>
            <a:r>
              <a:rPr lang="en-US" dirty="0"/>
              <a:t>Remove the top element (data[0]) of the heap. </a:t>
            </a:r>
          </a:p>
          <a:p>
            <a:pPr lvl="2"/>
            <a:r>
              <a:rPr lang="en-US" dirty="0"/>
              <a:t>Swap it with the last unsorted element (data[unsorted-1]).</a:t>
            </a:r>
          </a:p>
          <a:p>
            <a:pPr lvl="2"/>
            <a:r>
              <a:rPr lang="en-US" dirty="0"/>
              <a:t>The heap now has an out-of-place element in the root.  Perform </a:t>
            </a:r>
            <a:r>
              <a:rPr lang="en-US" dirty="0" err="1" smtClean="0"/>
              <a:t>reheapDown</a:t>
            </a:r>
            <a:r>
              <a:rPr lang="en-US" dirty="0" smtClean="0"/>
              <a:t> </a:t>
            </a:r>
            <a:r>
              <a:rPr lang="en-US" dirty="0"/>
              <a:t>to rebuild the heap.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7644" y="3123063"/>
            <a:ext cx="7468711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Relate this to a PQ Sort</a:t>
            </a:r>
          </a:p>
          <a:p>
            <a:endParaRPr lang="en-US" dirty="0"/>
          </a:p>
          <a:p>
            <a:r>
              <a:rPr lang="en-US" dirty="0" smtClean="0"/>
              <a:t>This is a description of Heap Sort</a:t>
            </a:r>
          </a:p>
          <a:p>
            <a:r>
              <a:rPr lang="en-US" dirty="0" smtClean="0"/>
              <a:t>It can be better/also described as a PQ Sort Implemented Using a Heap</a:t>
            </a:r>
          </a:p>
          <a:p>
            <a:endParaRPr lang="en-US" dirty="0"/>
          </a:p>
          <a:p>
            <a:r>
              <a:rPr lang="en-US" dirty="0" smtClean="0"/>
              <a:t>Just as Selection Sort is a PQ Sort implemented using an Unordered Sequence</a:t>
            </a:r>
          </a:p>
          <a:p>
            <a:r>
              <a:rPr lang="en-US" dirty="0" smtClean="0"/>
              <a:t>and Insertion Sort is a PQ implemented using an Ordered Sequence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37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219200"/>
            <a:ext cx="8991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400" dirty="0" smtClean="0"/>
              <a:t>We are </a:t>
            </a:r>
            <a:r>
              <a:rPr lang="en-GB" altLang="en-US" sz="2400" b="1" dirty="0" smtClean="0">
                <a:solidFill>
                  <a:srgbClr val="FF0000"/>
                </a:solidFill>
              </a:rPr>
              <a:t>given a sequence of integer values</a:t>
            </a:r>
          </a:p>
          <a:p>
            <a:endParaRPr lang="en-GB" altLang="en-US" sz="2400" dirty="0"/>
          </a:p>
          <a:p>
            <a:r>
              <a:rPr lang="en-GB" altLang="en-US" sz="2400" dirty="0" smtClean="0"/>
              <a:t>They are stored in a vector (or array)</a:t>
            </a:r>
            <a:br>
              <a:rPr lang="en-GB" altLang="en-US" sz="2400" dirty="0" smtClean="0"/>
            </a:br>
            <a:r>
              <a:rPr lang="en-GB" altLang="en-US" sz="2400" dirty="0" smtClean="0"/>
              <a:t>as shown to the right</a:t>
            </a:r>
          </a:p>
          <a:p>
            <a:endParaRPr lang="en-GB" altLang="en-US" sz="2400" dirty="0"/>
          </a:p>
          <a:p>
            <a:r>
              <a:rPr lang="en-GB" altLang="en-US" sz="2400" dirty="0" smtClean="0"/>
              <a:t>We are to sort the vector using a Heap Sort</a:t>
            </a:r>
          </a:p>
          <a:p>
            <a:r>
              <a:rPr lang="en-GB" altLang="en-US" sz="2400" dirty="0" smtClean="0"/>
              <a:t>Rather we will </a:t>
            </a:r>
          </a:p>
          <a:p>
            <a:pPr lvl="1"/>
            <a:r>
              <a:rPr lang="en-GB" altLang="en-US" sz="2000" b="1" dirty="0" smtClean="0">
                <a:solidFill>
                  <a:srgbClr val="FF0000"/>
                </a:solidFill>
              </a:rPr>
              <a:t>Use a Heap</a:t>
            </a:r>
          </a:p>
          <a:p>
            <a:pPr lvl="1"/>
            <a:r>
              <a:rPr lang="en-GB" altLang="en-US" sz="2000" b="1" dirty="0" smtClean="0">
                <a:solidFill>
                  <a:srgbClr val="FF0000"/>
                </a:solidFill>
              </a:rPr>
              <a:t>To Implement a PQ Sort</a:t>
            </a:r>
            <a:r>
              <a:rPr lang="en-GB" altLang="en-US" sz="2000" dirty="0" smtClean="0"/>
              <a:t/>
            </a:r>
            <a:br>
              <a:rPr lang="en-GB" altLang="en-US" sz="2000" dirty="0" smtClean="0"/>
            </a:br>
            <a:endParaRPr lang="en-GB" altLang="en-US" sz="2000" dirty="0" smtClean="0"/>
          </a:p>
          <a:p>
            <a:endParaRPr lang="en-US" altLang="en-US" sz="2400" dirty="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 dirty="0" smtClean="0">
                <a:solidFill>
                  <a:schemeClr val="tx1"/>
                </a:solidFill>
                <a:latin typeface="Times New Roman" pitchFamily="18" charset="0"/>
              </a:rPr>
              <a:t>Vector or Array</a:t>
            </a:r>
            <a:endParaRPr lang="en-GB" altLang="en-US" sz="2400" b="1" dirty="0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30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4562" y="123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9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20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1" name="Text Box 31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9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4953000" y="6400800"/>
            <a:ext cx="1447800" cy="457200"/>
            <a:chOff x="2688" y="3600"/>
            <a:chExt cx="912" cy="288"/>
          </a:xfrm>
        </p:grpSpPr>
        <p:sp>
          <p:nvSpPr>
            <p:cNvPr id="42" name="Text Box 41"/>
            <p:cNvSpPr txBox="1">
              <a:spLocks noChangeArrowheads="1"/>
            </p:cNvSpPr>
            <p:nvPr/>
          </p:nvSpPr>
          <p:spPr bwMode="auto">
            <a:xfrm>
              <a:off x="2688" y="36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>
              <a:off x="3264" y="3744"/>
              <a:ext cx="336" cy="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91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219200"/>
            <a:ext cx="8991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400" dirty="0" smtClean="0"/>
              <a:t>If we used the array “as given” this is the </a:t>
            </a:r>
            <a:br>
              <a:rPr lang="en-GB" altLang="en-US" sz="2400" dirty="0" smtClean="0"/>
            </a:br>
            <a:r>
              <a:rPr lang="en-GB" altLang="en-US" sz="2400" dirty="0" smtClean="0"/>
              <a:t>tree we would get:</a:t>
            </a:r>
          </a:p>
          <a:p>
            <a:endParaRPr lang="en-US" altLang="en-US" sz="2400" dirty="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 dirty="0" smtClean="0">
                <a:solidFill>
                  <a:schemeClr val="tx1"/>
                </a:solidFill>
                <a:latin typeface="Times New Roman" pitchFamily="18" charset="0"/>
              </a:rPr>
              <a:t>Vector or Array</a:t>
            </a:r>
            <a:endParaRPr lang="en-GB" altLang="en-US" sz="2400" b="1" dirty="0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30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4562" y="123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9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20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1" name="Text Box 31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9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4953000" y="6400800"/>
            <a:ext cx="1447800" cy="457200"/>
            <a:chOff x="2688" y="3600"/>
            <a:chExt cx="912" cy="288"/>
          </a:xfrm>
        </p:grpSpPr>
        <p:sp>
          <p:nvSpPr>
            <p:cNvPr id="42" name="Text Box 41"/>
            <p:cNvSpPr txBox="1">
              <a:spLocks noChangeArrowheads="1"/>
            </p:cNvSpPr>
            <p:nvPr/>
          </p:nvSpPr>
          <p:spPr bwMode="auto">
            <a:xfrm>
              <a:off x="2688" y="36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>
              <a:off x="3264" y="3744"/>
              <a:ext cx="336" cy="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2976563" y="2024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" name="Text Box 52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Text Box 53"/>
          <p:cNvSpPr txBox="1">
            <a:spLocks noChangeArrowheads="1"/>
          </p:cNvSpPr>
          <p:nvPr/>
        </p:nvSpPr>
        <p:spPr bwMode="auto">
          <a:xfrm>
            <a:off x="2460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Text Box 55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7" name="Text Box 56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9" name="Text Box 58"/>
          <p:cNvSpPr txBox="1">
            <a:spLocks noChangeArrowheads="1"/>
          </p:cNvSpPr>
          <p:nvPr/>
        </p:nvSpPr>
        <p:spPr bwMode="auto">
          <a:xfrm>
            <a:off x="1285875" y="29368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61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2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5" name="Text Box 64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66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67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68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1" name="Text Box 70"/>
          <p:cNvSpPr txBox="1">
            <a:spLocks noChangeArrowheads="1"/>
          </p:cNvSpPr>
          <p:nvPr/>
        </p:nvSpPr>
        <p:spPr bwMode="auto">
          <a:xfrm>
            <a:off x="18462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2" name="Line 71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72"/>
          <p:cNvSpPr>
            <a:spLocks noChangeArrowheads="1"/>
          </p:cNvSpPr>
          <p:nvPr/>
        </p:nvSpPr>
        <p:spPr bwMode="auto">
          <a:xfrm>
            <a:off x="2514600" y="4673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4" name="Text Box 73"/>
          <p:cNvSpPr txBox="1">
            <a:spLocks noChangeArrowheads="1"/>
          </p:cNvSpPr>
          <p:nvPr/>
        </p:nvSpPr>
        <p:spPr bwMode="auto">
          <a:xfrm>
            <a:off x="2613025" y="47196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5" name="Line 74"/>
          <p:cNvSpPr>
            <a:spLocks noChangeShapeType="1"/>
          </p:cNvSpPr>
          <p:nvPr/>
        </p:nvSpPr>
        <p:spPr bwMode="auto">
          <a:xfrm>
            <a:off x="2660650" y="40005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 rot="21218436">
            <a:off x="1760096" y="5273974"/>
            <a:ext cx="4211409" cy="92333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Not a Heap – we must turn it into one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We will now begin adding elements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33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First element is a heap.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30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4562" y="123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9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20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1" name="Text Box 31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9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5029200" y="2362200"/>
            <a:ext cx="1447800" cy="457200"/>
            <a:chOff x="2688" y="3600"/>
            <a:chExt cx="912" cy="288"/>
          </a:xfrm>
        </p:grpSpPr>
        <p:sp>
          <p:nvSpPr>
            <p:cNvPr id="42" name="Text Box 41"/>
            <p:cNvSpPr txBox="1">
              <a:spLocks noChangeArrowheads="1"/>
            </p:cNvSpPr>
            <p:nvPr/>
          </p:nvSpPr>
          <p:spPr bwMode="auto">
            <a:xfrm>
              <a:off x="2688" y="36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>
              <a:off x="3264" y="3744"/>
              <a:ext cx="336" cy="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2976563" y="2024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6324600" y="2387600"/>
            <a:ext cx="2130425" cy="0"/>
          </a:xfrm>
          <a:prstGeom prst="line">
            <a:avLst/>
          </a:prstGeom>
          <a:noFill/>
          <a:ln w="50800">
            <a:solidFill>
              <a:srgbClr val="14FD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228600" y="2849046"/>
            <a:ext cx="5486400" cy="3805754"/>
            <a:chOff x="228600" y="2849046"/>
            <a:chExt cx="5486400" cy="3805754"/>
          </a:xfrm>
        </p:grpSpPr>
        <p:sp>
          <p:nvSpPr>
            <p:cNvPr id="47" name="TextBox 46"/>
            <p:cNvSpPr txBox="1"/>
            <p:nvPr/>
          </p:nvSpPr>
          <p:spPr>
            <a:xfrm>
              <a:off x="393163" y="3765942"/>
              <a:ext cx="5166799" cy="2862322"/>
            </a:xfrm>
            <a:prstGeom prst="rect">
              <a:avLst/>
            </a:prstGeom>
            <a:solidFill>
              <a:srgbClr val="FEFEBE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US" altLang="en-US" sz="2000" b="1" dirty="0">
                  <a:latin typeface="Comic Sans MS" panose="030F0702030302020204" pitchFamily="66" charset="0"/>
                </a:rPr>
                <a:t>Algorithm </a:t>
              </a:r>
              <a:r>
                <a:rPr lang="en-US" altLang="en-US" sz="2000" dirty="0" err="1">
                  <a:latin typeface="Comic Sans MS" panose="030F0702030302020204" pitchFamily="66" charset="0"/>
                </a:rPr>
                <a:t>PriorityQueueSort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 (S, PQ):</a:t>
              </a:r>
            </a:p>
            <a:p>
              <a:pPr>
                <a:buFont typeface="Monotype Sorts" charset="0"/>
                <a:buNone/>
              </a:pPr>
              <a:endParaRPr lang="en-US" altLang="en-US" sz="2000" dirty="0" smtClean="0">
                <a:latin typeface="Comic Sans MS" panose="030F0702030302020204" pitchFamily="66" charset="0"/>
              </a:endParaRPr>
            </a:p>
            <a:p>
              <a:pPr>
                <a:buFont typeface="Monotype Sorts" charset="0"/>
                <a:buNone/>
              </a:pPr>
              <a:r>
                <a:rPr lang="en-US" altLang="en-US" sz="2000" dirty="0" smtClean="0">
                  <a:latin typeface="Comic Sans MS" panose="030F0702030302020204" pitchFamily="66" charset="0"/>
                </a:rPr>
                <a:t>     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while ! </a:t>
              </a:r>
              <a:r>
                <a:rPr lang="en-US" altLang="en-US" sz="2000" dirty="0" err="1">
                  <a:latin typeface="Comic Sans MS" panose="030F0702030302020204" pitchFamily="66" charset="0"/>
                </a:rPr>
                <a:t>S.empty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() do</a:t>
              </a:r>
            </a:p>
            <a:p>
              <a:pPr>
                <a:buFont typeface="Monotype Sorts" charset="0"/>
                <a:buNone/>
              </a:pPr>
              <a:r>
                <a:rPr lang="en-US" altLang="en-US" sz="2000" dirty="0">
                  <a:latin typeface="Comic Sans MS" panose="030F0702030302020204" pitchFamily="66" charset="0"/>
                </a:rPr>
                <a:t>          item := </a:t>
              </a:r>
              <a:r>
                <a:rPr lang="en-US" altLang="en-US" sz="2000" dirty="0" err="1">
                  <a:latin typeface="Comic Sans MS" panose="030F0702030302020204" pitchFamily="66" charset="0"/>
                </a:rPr>
                <a:t>S.removeFirst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()</a:t>
              </a:r>
            </a:p>
            <a:p>
              <a:pPr>
                <a:buFont typeface="Monotype Sorts" charset="0"/>
                <a:buNone/>
              </a:pPr>
              <a:r>
                <a:rPr lang="en-US" altLang="en-US" sz="2000" dirty="0">
                  <a:latin typeface="Comic Sans MS" panose="030F0702030302020204" pitchFamily="66" charset="0"/>
                </a:rPr>
                <a:t>          </a:t>
              </a:r>
              <a:r>
                <a:rPr lang="en-US" altLang="en-US" sz="2000" dirty="0" err="1" smtClean="0">
                  <a:latin typeface="Comic Sans MS" panose="030F0702030302020204" pitchFamily="66" charset="0"/>
                </a:rPr>
                <a:t>PQ.insertItem</a:t>
              </a:r>
              <a:r>
                <a:rPr lang="en-US" altLang="en-US" sz="2000" dirty="0" smtClean="0">
                  <a:latin typeface="Comic Sans MS" panose="030F0702030302020204" pitchFamily="66" charset="0"/>
                </a:rPr>
                <a:t>(</a:t>
              </a:r>
              <a:r>
                <a:rPr lang="en-US" altLang="en-US" sz="2000" dirty="0" err="1" smtClean="0">
                  <a:latin typeface="Comic Sans MS" panose="030F0702030302020204" pitchFamily="66" charset="0"/>
                </a:rPr>
                <a:t>item.key</a:t>
              </a:r>
              <a:r>
                <a:rPr lang="en-US" altLang="en-US" sz="2000" dirty="0" smtClean="0">
                  <a:latin typeface="Comic Sans MS" panose="030F0702030302020204" pitchFamily="66" charset="0"/>
                </a:rPr>
                <a:t>, </a:t>
              </a:r>
              <a:r>
                <a:rPr lang="en-US" altLang="en-US" sz="2000" dirty="0" err="1" smtClean="0">
                  <a:latin typeface="Comic Sans MS" panose="030F0702030302020204" pitchFamily="66" charset="0"/>
                </a:rPr>
                <a:t>item.data</a:t>
              </a:r>
              <a:r>
                <a:rPr lang="en-US" altLang="en-US" sz="2000" dirty="0" smtClean="0">
                  <a:latin typeface="Comic Sans MS" panose="030F0702030302020204" pitchFamily="66" charset="0"/>
                </a:rPr>
                <a:t>)</a:t>
              </a:r>
              <a:endParaRPr lang="en-US" altLang="en-US" sz="2000" dirty="0">
                <a:latin typeface="Comic Sans MS" panose="030F0702030302020204" pitchFamily="66" charset="0"/>
              </a:endParaRPr>
            </a:p>
            <a:p>
              <a:pPr>
                <a:buFont typeface="Monotype Sorts" charset="0"/>
                <a:buNone/>
              </a:pPr>
              <a:endParaRPr lang="en-US" altLang="en-US" sz="2000" dirty="0" smtClean="0">
                <a:latin typeface="Comic Sans MS" panose="030F0702030302020204" pitchFamily="66" charset="0"/>
              </a:endParaRPr>
            </a:p>
            <a:p>
              <a:pPr>
                <a:buFont typeface="Monotype Sorts" charset="0"/>
                <a:buNone/>
              </a:pPr>
              <a:r>
                <a:rPr lang="en-US" altLang="en-US" sz="2000" dirty="0" smtClean="0">
                  <a:latin typeface="Comic Sans MS" panose="030F0702030302020204" pitchFamily="66" charset="0"/>
                </a:rPr>
                <a:t>     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while ! </a:t>
              </a:r>
              <a:r>
                <a:rPr lang="en-US" altLang="en-US" sz="2000" dirty="0" err="1">
                  <a:latin typeface="Comic Sans MS" panose="030F0702030302020204" pitchFamily="66" charset="0"/>
                </a:rPr>
                <a:t>PQ.empty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 do</a:t>
              </a:r>
            </a:p>
            <a:p>
              <a:pPr>
                <a:buFont typeface="Monotype Sorts" charset="0"/>
                <a:buNone/>
              </a:pPr>
              <a:r>
                <a:rPr lang="en-US" altLang="en-US" sz="2000" dirty="0">
                  <a:latin typeface="Comic Sans MS" panose="030F0702030302020204" pitchFamily="66" charset="0"/>
                </a:rPr>
                <a:t>          item := </a:t>
              </a:r>
              <a:r>
                <a:rPr lang="en-US" altLang="en-US" sz="2000" dirty="0" err="1">
                  <a:latin typeface="Comic Sans MS" panose="030F0702030302020204" pitchFamily="66" charset="0"/>
                </a:rPr>
                <a:t>PQ.removeItem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()</a:t>
              </a:r>
            </a:p>
            <a:p>
              <a:pPr>
                <a:buFont typeface="Monotype Sorts" charset="0"/>
                <a:buNone/>
              </a:pPr>
              <a:r>
                <a:rPr lang="en-US" altLang="en-US" sz="2000" dirty="0">
                  <a:latin typeface="Comic Sans MS" panose="030F0702030302020204" pitchFamily="66" charset="0"/>
                </a:rPr>
                <a:t>          </a:t>
              </a:r>
              <a:r>
                <a:rPr lang="en-US" altLang="en-US" sz="2000" dirty="0" err="1">
                  <a:latin typeface="Comic Sans MS" panose="030F0702030302020204" pitchFamily="66" charset="0"/>
                </a:rPr>
                <a:t>S.insertLast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(item)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28600" y="4305300"/>
              <a:ext cx="5486400" cy="124698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3163" y="5552281"/>
              <a:ext cx="5166799" cy="1102519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13635" y="3779044"/>
              <a:ext cx="5166799" cy="525155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 rot="21218436">
              <a:off x="732933" y="2849046"/>
              <a:ext cx="2069797" cy="369332"/>
            </a:xfrm>
            <a:prstGeom prst="rect">
              <a:avLst/>
            </a:prstGeom>
            <a:solidFill>
              <a:srgbClr val="FEFEBE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So begins Phase 1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16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Add second element.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62" y="123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09" y="15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40" name="Group 40"/>
          <p:cNvGrpSpPr>
            <a:grpSpLocks/>
          </p:cNvGrpSpPr>
          <p:nvPr/>
        </p:nvGrpSpPr>
        <p:grpSpPr bwMode="auto">
          <a:xfrm>
            <a:off x="5029200" y="2819400"/>
            <a:ext cx="1447800" cy="457200"/>
            <a:chOff x="2688" y="3600"/>
            <a:chExt cx="912" cy="288"/>
          </a:xfrm>
        </p:grpSpPr>
        <p:sp>
          <p:nvSpPr>
            <p:cNvPr id="41" name="Text Box 41"/>
            <p:cNvSpPr txBox="1">
              <a:spLocks noChangeArrowheads="1"/>
            </p:cNvSpPr>
            <p:nvPr/>
          </p:nvSpPr>
          <p:spPr bwMode="auto">
            <a:xfrm>
              <a:off x="2688" y="36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3264" y="3744"/>
              <a:ext cx="336" cy="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2976563" y="2024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1285875" y="29368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8"/>
          <p:cNvSpPr>
            <a:spLocks noChangeShapeType="1"/>
          </p:cNvSpPr>
          <p:nvPr/>
        </p:nvSpPr>
        <p:spPr bwMode="auto">
          <a:xfrm>
            <a:off x="6324600" y="2806700"/>
            <a:ext cx="2130425" cy="0"/>
          </a:xfrm>
          <a:prstGeom prst="line">
            <a:avLst/>
          </a:prstGeom>
          <a:noFill/>
          <a:ln w="50800">
            <a:solidFill>
              <a:srgbClr val="14FD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Perform reheapification upward.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40" name="Group 40"/>
          <p:cNvGrpSpPr>
            <a:grpSpLocks/>
          </p:cNvGrpSpPr>
          <p:nvPr/>
        </p:nvGrpSpPr>
        <p:grpSpPr bwMode="auto">
          <a:xfrm>
            <a:off x="5029200" y="2781300"/>
            <a:ext cx="1447800" cy="457200"/>
            <a:chOff x="2688" y="3600"/>
            <a:chExt cx="912" cy="288"/>
          </a:xfrm>
        </p:grpSpPr>
        <p:sp>
          <p:nvSpPr>
            <p:cNvPr id="41" name="Text Box 41"/>
            <p:cNvSpPr txBox="1">
              <a:spLocks noChangeArrowheads="1"/>
            </p:cNvSpPr>
            <p:nvPr/>
          </p:nvSpPr>
          <p:spPr bwMode="auto">
            <a:xfrm>
              <a:off x="2688" y="36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3264" y="3744"/>
              <a:ext cx="336" cy="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8"/>
          <p:cNvSpPr>
            <a:spLocks noChangeShapeType="1"/>
          </p:cNvSpPr>
          <p:nvPr/>
        </p:nvSpPr>
        <p:spPr bwMode="auto">
          <a:xfrm>
            <a:off x="6324600" y="2819400"/>
            <a:ext cx="2130425" cy="0"/>
          </a:xfrm>
          <a:prstGeom prst="line">
            <a:avLst/>
          </a:prstGeom>
          <a:noFill/>
          <a:ln w="50800">
            <a:solidFill>
              <a:srgbClr val="14FD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General Questions?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Next</a:t>
            </a:r>
            <a:endParaRPr lang="en-US" dirty="0"/>
          </a:p>
          <a:p>
            <a:pPr lvl="1"/>
            <a:r>
              <a:rPr lang="en-US" dirty="0" smtClean="0"/>
              <a:t>Summary Review</a:t>
            </a:r>
          </a:p>
          <a:p>
            <a:pPr lvl="2"/>
            <a:r>
              <a:rPr lang="en-US" dirty="0" smtClean="0"/>
              <a:t>PQs</a:t>
            </a:r>
          </a:p>
          <a:p>
            <a:pPr lvl="2"/>
            <a:r>
              <a:rPr lang="en-US" dirty="0" smtClean="0"/>
              <a:t>Heaps</a:t>
            </a:r>
          </a:p>
          <a:p>
            <a:pPr lvl="2"/>
            <a:r>
              <a:rPr lang="en-US" dirty="0" smtClean="0"/>
              <a:t>PQ Sorting</a:t>
            </a:r>
          </a:p>
          <a:p>
            <a:pPr lvl="3"/>
            <a:r>
              <a:rPr lang="en-US" dirty="0" smtClean="0"/>
              <a:t>Unsorted List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Selection Sort</a:t>
            </a:r>
          </a:p>
          <a:p>
            <a:pPr lvl="3"/>
            <a:r>
              <a:rPr lang="en-US" dirty="0" smtClean="0"/>
              <a:t>Sorted List </a:t>
            </a:r>
            <a:r>
              <a:rPr lang="en-US" dirty="0" smtClean="0">
                <a:sym typeface="Wingdings" panose="05000000000000000000" pitchFamily="2" charset="2"/>
              </a:rPr>
              <a:t> Insertion Sort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Heap 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8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Add 3rd element.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40" name="Group 40"/>
          <p:cNvGrpSpPr>
            <a:grpSpLocks/>
          </p:cNvGrpSpPr>
          <p:nvPr/>
        </p:nvGrpSpPr>
        <p:grpSpPr bwMode="auto">
          <a:xfrm>
            <a:off x="5181600" y="3581400"/>
            <a:ext cx="1295400" cy="990600"/>
            <a:chOff x="3264" y="2256"/>
            <a:chExt cx="816" cy="624"/>
          </a:xfrm>
        </p:grpSpPr>
        <p:sp>
          <p:nvSpPr>
            <p:cNvPr id="41" name="Text Box 41"/>
            <p:cNvSpPr txBox="1">
              <a:spLocks noChangeArrowheads="1"/>
            </p:cNvSpPr>
            <p:nvPr/>
          </p:nvSpPr>
          <p:spPr bwMode="auto">
            <a:xfrm>
              <a:off x="3264" y="2592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 flipV="1">
              <a:off x="3840" y="2256"/>
              <a:ext cx="240" cy="48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>
            <a:off x="6324600" y="3251200"/>
            <a:ext cx="2130425" cy="0"/>
          </a:xfrm>
          <a:prstGeom prst="line">
            <a:avLst/>
          </a:prstGeom>
          <a:noFill/>
          <a:ln w="50800">
            <a:solidFill>
              <a:srgbClr val="14FD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Add 4th element.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40" name="Group 40"/>
          <p:cNvGrpSpPr>
            <a:grpSpLocks/>
          </p:cNvGrpSpPr>
          <p:nvPr/>
        </p:nvGrpSpPr>
        <p:grpSpPr bwMode="auto">
          <a:xfrm>
            <a:off x="5181600" y="4025900"/>
            <a:ext cx="1295400" cy="990600"/>
            <a:chOff x="3264" y="2256"/>
            <a:chExt cx="816" cy="624"/>
          </a:xfrm>
        </p:grpSpPr>
        <p:sp>
          <p:nvSpPr>
            <p:cNvPr id="41" name="Text Box 41"/>
            <p:cNvSpPr txBox="1">
              <a:spLocks noChangeArrowheads="1"/>
            </p:cNvSpPr>
            <p:nvPr/>
          </p:nvSpPr>
          <p:spPr bwMode="auto">
            <a:xfrm>
              <a:off x="3264" y="2592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 flipV="1">
              <a:off x="3840" y="2256"/>
              <a:ext cx="240" cy="48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6324600" y="3657600"/>
            <a:ext cx="2130425" cy="0"/>
          </a:xfrm>
          <a:prstGeom prst="line">
            <a:avLst/>
          </a:prstGeom>
          <a:noFill/>
          <a:ln w="50800">
            <a:solidFill>
              <a:srgbClr val="14FD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Add 5th element.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6324600" y="4089400"/>
            <a:ext cx="2130425" cy="0"/>
          </a:xfrm>
          <a:prstGeom prst="line">
            <a:avLst/>
          </a:prstGeom>
          <a:noFill/>
          <a:ln w="50800">
            <a:solidFill>
              <a:srgbClr val="14FD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55" name="Group 55"/>
          <p:cNvGrpSpPr>
            <a:grpSpLocks/>
          </p:cNvGrpSpPr>
          <p:nvPr/>
        </p:nvGrpSpPr>
        <p:grpSpPr bwMode="auto">
          <a:xfrm>
            <a:off x="4953000" y="4114800"/>
            <a:ext cx="1447800" cy="457200"/>
            <a:chOff x="2688" y="3600"/>
            <a:chExt cx="912" cy="288"/>
          </a:xfrm>
        </p:grpSpPr>
        <p:sp>
          <p:nvSpPr>
            <p:cNvPr id="56" name="Text Box 56"/>
            <p:cNvSpPr txBox="1">
              <a:spLocks noChangeArrowheads="1"/>
            </p:cNvSpPr>
            <p:nvPr/>
          </p:nvSpPr>
          <p:spPr bwMode="auto">
            <a:xfrm>
              <a:off x="2688" y="36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>
              <a:off x="3264" y="3744"/>
              <a:ext cx="336" cy="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98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Perform reheapification upward.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6324600" y="4089400"/>
            <a:ext cx="2130425" cy="0"/>
          </a:xfrm>
          <a:prstGeom prst="line">
            <a:avLst/>
          </a:prstGeom>
          <a:noFill/>
          <a:ln w="50800">
            <a:solidFill>
              <a:srgbClr val="14FD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55" name="Group 55"/>
          <p:cNvGrpSpPr>
            <a:grpSpLocks/>
          </p:cNvGrpSpPr>
          <p:nvPr/>
        </p:nvGrpSpPr>
        <p:grpSpPr bwMode="auto">
          <a:xfrm>
            <a:off x="4953000" y="4114800"/>
            <a:ext cx="1447800" cy="457200"/>
            <a:chOff x="2688" y="3600"/>
            <a:chExt cx="912" cy="288"/>
          </a:xfrm>
        </p:grpSpPr>
        <p:sp>
          <p:nvSpPr>
            <p:cNvPr id="56" name="Text Box 56"/>
            <p:cNvSpPr txBox="1">
              <a:spLocks noChangeArrowheads="1"/>
            </p:cNvSpPr>
            <p:nvPr/>
          </p:nvSpPr>
          <p:spPr bwMode="auto">
            <a:xfrm>
              <a:off x="2688" y="36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>
              <a:off x="3264" y="3744"/>
              <a:ext cx="336" cy="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98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Add 6th element.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52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>
            <a:off x="6324600" y="4508500"/>
            <a:ext cx="2130425" cy="0"/>
          </a:xfrm>
          <a:prstGeom prst="line">
            <a:avLst/>
          </a:prstGeom>
          <a:noFill/>
          <a:ln w="50800">
            <a:solidFill>
              <a:srgbClr val="14FD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58" name="Group 58"/>
          <p:cNvGrpSpPr>
            <a:grpSpLocks/>
          </p:cNvGrpSpPr>
          <p:nvPr/>
        </p:nvGrpSpPr>
        <p:grpSpPr bwMode="auto">
          <a:xfrm>
            <a:off x="4953000" y="4495800"/>
            <a:ext cx="1447800" cy="457200"/>
            <a:chOff x="2688" y="3600"/>
            <a:chExt cx="912" cy="288"/>
          </a:xfrm>
        </p:grpSpPr>
        <p:sp>
          <p:nvSpPr>
            <p:cNvPr id="59" name="Text Box 59"/>
            <p:cNvSpPr txBox="1">
              <a:spLocks noChangeArrowheads="1"/>
            </p:cNvSpPr>
            <p:nvPr/>
          </p:nvSpPr>
          <p:spPr bwMode="auto">
            <a:xfrm>
              <a:off x="2688" y="36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>
              <a:off x="3264" y="3744"/>
              <a:ext cx="336" cy="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84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Perform shift up.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52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>
            <a:off x="6324600" y="4508500"/>
            <a:ext cx="2130425" cy="0"/>
          </a:xfrm>
          <a:prstGeom prst="line">
            <a:avLst/>
          </a:prstGeom>
          <a:noFill/>
          <a:ln w="50800">
            <a:solidFill>
              <a:srgbClr val="14FD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58" name="Group 58"/>
          <p:cNvGrpSpPr>
            <a:grpSpLocks/>
          </p:cNvGrpSpPr>
          <p:nvPr/>
        </p:nvGrpSpPr>
        <p:grpSpPr bwMode="auto">
          <a:xfrm>
            <a:off x="4953000" y="4495800"/>
            <a:ext cx="1447800" cy="457200"/>
            <a:chOff x="2688" y="3600"/>
            <a:chExt cx="912" cy="288"/>
          </a:xfrm>
        </p:grpSpPr>
        <p:sp>
          <p:nvSpPr>
            <p:cNvPr id="59" name="Text Box 59"/>
            <p:cNvSpPr txBox="1">
              <a:spLocks noChangeArrowheads="1"/>
            </p:cNvSpPr>
            <p:nvPr/>
          </p:nvSpPr>
          <p:spPr bwMode="auto">
            <a:xfrm>
              <a:off x="2688" y="36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>
              <a:off x="3264" y="3744"/>
              <a:ext cx="336" cy="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84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Perform shift up.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52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>
            <a:off x="6324600" y="4508500"/>
            <a:ext cx="2130425" cy="0"/>
          </a:xfrm>
          <a:prstGeom prst="line">
            <a:avLst/>
          </a:prstGeom>
          <a:noFill/>
          <a:ln w="50800">
            <a:solidFill>
              <a:srgbClr val="14FD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58" name="Group 58"/>
          <p:cNvGrpSpPr>
            <a:grpSpLocks/>
          </p:cNvGrpSpPr>
          <p:nvPr/>
        </p:nvGrpSpPr>
        <p:grpSpPr bwMode="auto">
          <a:xfrm>
            <a:off x="4953000" y="4495800"/>
            <a:ext cx="1447800" cy="457200"/>
            <a:chOff x="2688" y="3600"/>
            <a:chExt cx="912" cy="288"/>
          </a:xfrm>
        </p:grpSpPr>
        <p:sp>
          <p:nvSpPr>
            <p:cNvPr id="59" name="Text Box 59"/>
            <p:cNvSpPr txBox="1">
              <a:spLocks noChangeArrowheads="1"/>
            </p:cNvSpPr>
            <p:nvPr/>
          </p:nvSpPr>
          <p:spPr bwMode="auto">
            <a:xfrm>
              <a:off x="2688" y="36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>
              <a:off x="3264" y="3744"/>
              <a:ext cx="336" cy="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84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Add 7th element.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55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>
            <a:off x="6324600" y="4953000"/>
            <a:ext cx="2130425" cy="0"/>
          </a:xfrm>
          <a:prstGeom prst="line">
            <a:avLst/>
          </a:prstGeom>
          <a:noFill/>
          <a:ln w="50800">
            <a:solidFill>
              <a:srgbClr val="14FD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61" name="Group 61"/>
          <p:cNvGrpSpPr>
            <a:grpSpLocks/>
          </p:cNvGrpSpPr>
          <p:nvPr/>
        </p:nvGrpSpPr>
        <p:grpSpPr bwMode="auto">
          <a:xfrm>
            <a:off x="4953000" y="4953000"/>
            <a:ext cx="1447800" cy="457200"/>
            <a:chOff x="2688" y="3600"/>
            <a:chExt cx="912" cy="288"/>
          </a:xfrm>
        </p:grpSpPr>
        <p:sp>
          <p:nvSpPr>
            <p:cNvPr id="62" name="Text Box 62"/>
            <p:cNvSpPr txBox="1">
              <a:spLocks noChangeArrowheads="1"/>
            </p:cNvSpPr>
            <p:nvPr/>
          </p:nvSpPr>
          <p:spPr bwMode="auto">
            <a:xfrm>
              <a:off x="2688" y="36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63" name="Line 63"/>
            <p:cNvSpPr>
              <a:spLocks noChangeShapeType="1"/>
            </p:cNvSpPr>
            <p:nvPr/>
          </p:nvSpPr>
          <p:spPr bwMode="auto">
            <a:xfrm>
              <a:off x="3264" y="3744"/>
              <a:ext cx="336" cy="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84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Add 8th element.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460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58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9" name="Text Box 59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61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>
            <a:off x="6324600" y="5346700"/>
            <a:ext cx="2130425" cy="0"/>
          </a:xfrm>
          <a:prstGeom prst="line">
            <a:avLst/>
          </a:prstGeom>
          <a:noFill/>
          <a:ln w="50800">
            <a:solidFill>
              <a:srgbClr val="14FD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64" name="Group 64"/>
          <p:cNvGrpSpPr>
            <a:grpSpLocks/>
          </p:cNvGrpSpPr>
          <p:nvPr/>
        </p:nvGrpSpPr>
        <p:grpSpPr bwMode="auto">
          <a:xfrm>
            <a:off x="4953000" y="5334000"/>
            <a:ext cx="1447800" cy="457200"/>
            <a:chOff x="2688" y="3600"/>
            <a:chExt cx="912" cy="288"/>
          </a:xfrm>
        </p:grpSpPr>
        <p:sp>
          <p:nvSpPr>
            <p:cNvPr id="65" name="Text Box 65"/>
            <p:cNvSpPr txBox="1">
              <a:spLocks noChangeArrowheads="1"/>
            </p:cNvSpPr>
            <p:nvPr/>
          </p:nvSpPr>
          <p:spPr bwMode="auto">
            <a:xfrm>
              <a:off x="2688" y="36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>
              <a:off x="3264" y="3744"/>
              <a:ext cx="336" cy="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84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Perform shift up.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460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58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9" name="Text Box 59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61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>
            <a:off x="6324600" y="5346700"/>
            <a:ext cx="2130425" cy="0"/>
          </a:xfrm>
          <a:prstGeom prst="line">
            <a:avLst/>
          </a:prstGeom>
          <a:noFill/>
          <a:ln w="50800">
            <a:solidFill>
              <a:srgbClr val="14FD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64" name="Group 64"/>
          <p:cNvGrpSpPr>
            <a:grpSpLocks/>
          </p:cNvGrpSpPr>
          <p:nvPr/>
        </p:nvGrpSpPr>
        <p:grpSpPr bwMode="auto">
          <a:xfrm>
            <a:off x="4953000" y="5334000"/>
            <a:ext cx="1447800" cy="457200"/>
            <a:chOff x="2688" y="3600"/>
            <a:chExt cx="912" cy="288"/>
          </a:xfrm>
        </p:grpSpPr>
        <p:sp>
          <p:nvSpPr>
            <p:cNvPr id="65" name="Text Box 65"/>
            <p:cNvSpPr txBox="1">
              <a:spLocks noChangeArrowheads="1"/>
            </p:cNvSpPr>
            <p:nvPr/>
          </p:nvSpPr>
          <p:spPr bwMode="auto">
            <a:xfrm>
              <a:off x="2688" y="36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>
              <a:off x="3264" y="3744"/>
              <a:ext cx="336" cy="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84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58225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Summary: List-based Priority Queue</a:t>
            </a: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4267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000" u="sng" smtClean="0"/>
              <a:t>Unsorted list implementation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600" smtClean="0"/>
              <a:t>Store the items of the priority queue in a list-based sequence, in arbitrary order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000" smtClean="0"/>
              <a:t>Performance: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smtClean="0">
                <a:solidFill>
                  <a:srgbClr val="FF0000"/>
                </a:solidFill>
              </a:rPr>
              <a:t>insertItem </a:t>
            </a:r>
            <a:r>
              <a:rPr lang="en-US" altLang="en-US" sz="1800" smtClean="0"/>
              <a:t>takes </a:t>
            </a:r>
            <a:r>
              <a:rPr lang="en-US" altLang="en-US" sz="1800" b="1" i="1" smtClean="0">
                <a:latin typeface="Times New Roman" pitchFamily="18" charset="0"/>
              </a:rPr>
              <a:t>O</a:t>
            </a:r>
            <a:r>
              <a:rPr lang="en-US" altLang="en-US" sz="1800" smtClean="0">
                <a:latin typeface="Times New Roman" pitchFamily="18" charset="0"/>
              </a:rPr>
              <a:t>(1)</a:t>
            </a:r>
            <a:r>
              <a:rPr lang="en-US" altLang="en-US" sz="1800" smtClean="0"/>
              <a:t> time since we can insert the item at the beginning or end of the sequence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smtClean="0">
                <a:solidFill>
                  <a:srgbClr val="FF0000"/>
                </a:solidFill>
              </a:rPr>
              <a:t>removeMin, minKey </a:t>
            </a:r>
            <a:r>
              <a:rPr lang="en-US" altLang="en-US" sz="1800" smtClean="0"/>
              <a:t>and </a:t>
            </a:r>
            <a:r>
              <a:rPr lang="en-US" altLang="en-US" sz="1800" smtClean="0">
                <a:solidFill>
                  <a:srgbClr val="FF0000"/>
                </a:solidFill>
              </a:rPr>
              <a:t>minElement</a:t>
            </a:r>
            <a:r>
              <a:rPr lang="en-US" altLang="en-US" sz="1800" smtClean="0"/>
              <a:t> take </a:t>
            </a:r>
            <a:r>
              <a:rPr lang="en-US" altLang="en-US" sz="1800" b="1" i="1" smtClean="0">
                <a:latin typeface="Times New Roman" pitchFamily="18" charset="0"/>
              </a:rPr>
              <a:t>O</a:t>
            </a:r>
            <a:r>
              <a:rPr lang="en-US" altLang="en-US" sz="1800" smtClean="0">
                <a:latin typeface="Times New Roman" pitchFamily="18" charset="0"/>
              </a:rPr>
              <a:t>(</a:t>
            </a:r>
            <a:r>
              <a:rPr lang="en-US" altLang="en-US" sz="1800" b="1" i="1" smtClean="0">
                <a:latin typeface="Times New Roman" pitchFamily="18" charset="0"/>
              </a:rPr>
              <a:t>n</a:t>
            </a:r>
            <a:r>
              <a:rPr lang="en-US" altLang="en-US" sz="1800" smtClean="0">
                <a:latin typeface="Times New Roman" pitchFamily="18" charset="0"/>
              </a:rPr>
              <a:t>)</a:t>
            </a:r>
            <a:r>
              <a:rPr lang="en-US" altLang="en-US" sz="1800" smtClean="0"/>
              <a:t> time since we have to traverse the entire sequence to find the smallest key </a:t>
            </a:r>
          </a:p>
        </p:txBody>
      </p:sp>
      <p:sp>
        <p:nvSpPr>
          <p:cNvPr id="1741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7526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000" u="sng" smtClean="0"/>
              <a:t>sorted list implementation</a:t>
            </a:r>
            <a:endParaRPr lang="en-US" altLang="en-US" sz="2000" smtClean="0"/>
          </a:p>
          <a:p>
            <a:pPr lvl="1" algn="just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600" smtClean="0"/>
              <a:t>Store the items of the priority queue in a sequence, sorted by key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endParaRPr lang="en-US" altLang="en-US" sz="1800" smtClean="0"/>
          </a:p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000" smtClean="0"/>
              <a:t>Performance: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smtClean="0">
                <a:solidFill>
                  <a:srgbClr val="FF0000"/>
                </a:solidFill>
              </a:rPr>
              <a:t>insertItem</a:t>
            </a:r>
            <a:r>
              <a:rPr lang="en-US" altLang="en-US" sz="1800" smtClean="0"/>
              <a:t> takes </a:t>
            </a:r>
            <a:r>
              <a:rPr lang="en-US" altLang="en-US" sz="1800" b="1" i="1" smtClean="0">
                <a:latin typeface="Times New Roman" pitchFamily="18" charset="0"/>
              </a:rPr>
              <a:t>O</a:t>
            </a:r>
            <a:r>
              <a:rPr lang="en-US" altLang="en-US" sz="1800" smtClean="0">
                <a:latin typeface="Times New Roman" pitchFamily="18" charset="0"/>
              </a:rPr>
              <a:t>(</a:t>
            </a:r>
            <a:r>
              <a:rPr lang="en-US" altLang="en-US" sz="1800" b="1" i="1" smtClean="0">
                <a:latin typeface="Times New Roman" pitchFamily="18" charset="0"/>
              </a:rPr>
              <a:t>n</a:t>
            </a:r>
            <a:r>
              <a:rPr lang="en-US" altLang="en-US" sz="1800" smtClean="0">
                <a:latin typeface="Times New Roman" pitchFamily="18" charset="0"/>
              </a:rPr>
              <a:t>)</a:t>
            </a:r>
            <a:r>
              <a:rPr lang="en-US" altLang="en-US" sz="1800" smtClean="0"/>
              <a:t> time since we have to find the place where to insert the item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smtClean="0">
                <a:solidFill>
                  <a:srgbClr val="FF0000"/>
                </a:solidFill>
              </a:rPr>
              <a:t>removeMin, minKey </a:t>
            </a:r>
            <a:r>
              <a:rPr lang="en-US" altLang="en-US" sz="1800" smtClean="0"/>
              <a:t>and </a:t>
            </a:r>
            <a:r>
              <a:rPr lang="en-US" altLang="en-US" sz="1800" smtClean="0">
                <a:solidFill>
                  <a:srgbClr val="FF0000"/>
                </a:solidFill>
              </a:rPr>
              <a:t>minElement</a:t>
            </a:r>
            <a:r>
              <a:rPr lang="en-US" altLang="en-US" sz="1800" smtClean="0"/>
              <a:t> take </a:t>
            </a:r>
            <a:r>
              <a:rPr lang="en-US" altLang="en-US" sz="1800" b="1" i="1" smtClean="0">
                <a:latin typeface="Times New Roman" pitchFamily="18" charset="0"/>
              </a:rPr>
              <a:t>O</a:t>
            </a:r>
            <a:r>
              <a:rPr lang="en-US" altLang="en-US" sz="1800" smtClean="0">
                <a:latin typeface="Times New Roman" pitchFamily="18" charset="0"/>
              </a:rPr>
              <a:t>(1)</a:t>
            </a:r>
            <a:r>
              <a:rPr lang="en-US" altLang="en-US" sz="1800" smtClean="0"/>
              <a:t> time since the smallest key is at the beginning of the sequence</a:t>
            </a:r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1143000" y="2819400"/>
            <a:ext cx="2971800" cy="304800"/>
            <a:chOff x="3264" y="2064"/>
            <a:chExt cx="1872" cy="192"/>
          </a:xfrm>
        </p:grpSpPr>
        <p:sp>
          <p:nvSpPr>
            <p:cNvPr id="24592" name="Line 6"/>
            <p:cNvSpPr>
              <a:spLocks noChangeShapeType="1"/>
            </p:cNvSpPr>
            <p:nvPr/>
          </p:nvSpPr>
          <p:spPr bwMode="auto">
            <a:xfrm>
              <a:off x="3456" y="216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24593" name="Oval 7"/>
            <p:cNvSpPr>
              <a:spLocks noChangeArrowheads="1"/>
            </p:cNvSpPr>
            <p:nvPr/>
          </p:nvSpPr>
          <p:spPr bwMode="auto">
            <a:xfrm>
              <a:off x="326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24594" name="Oval 8"/>
            <p:cNvSpPr>
              <a:spLocks noChangeArrowheads="1"/>
            </p:cNvSpPr>
            <p:nvPr/>
          </p:nvSpPr>
          <p:spPr bwMode="auto">
            <a:xfrm>
              <a:off x="368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5</a:t>
              </a:r>
            </a:p>
          </p:txBody>
        </p:sp>
        <p:sp>
          <p:nvSpPr>
            <p:cNvPr id="24595" name="Oval 9"/>
            <p:cNvSpPr>
              <a:spLocks noChangeArrowheads="1"/>
            </p:cNvSpPr>
            <p:nvPr/>
          </p:nvSpPr>
          <p:spPr bwMode="auto">
            <a:xfrm>
              <a:off x="410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24596" name="Oval 10"/>
            <p:cNvSpPr>
              <a:spLocks noChangeArrowheads="1"/>
            </p:cNvSpPr>
            <p:nvPr/>
          </p:nvSpPr>
          <p:spPr bwMode="auto">
            <a:xfrm>
              <a:off x="452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24597" name="Oval 11"/>
            <p:cNvSpPr>
              <a:spLocks noChangeArrowheads="1"/>
            </p:cNvSpPr>
            <p:nvPr/>
          </p:nvSpPr>
          <p:spPr bwMode="auto">
            <a:xfrm>
              <a:off x="494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</p:grpSp>
      <p:grpSp>
        <p:nvGrpSpPr>
          <p:cNvPr id="17414" name="Group 12"/>
          <p:cNvGrpSpPr>
            <a:grpSpLocks/>
          </p:cNvGrpSpPr>
          <p:nvPr/>
        </p:nvGrpSpPr>
        <p:grpSpPr bwMode="auto">
          <a:xfrm>
            <a:off x="5181600" y="2819400"/>
            <a:ext cx="2971800" cy="304800"/>
            <a:chOff x="3264" y="3744"/>
            <a:chExt cx="1872" cy="192"/>
          </a:xfrm>
        </p:grpSpPr>
        <p:sp>
          <p:nvSpPr>
            <p:cNvPr id="24586" name="Line 13"/>
            <p:cNvSpPr>
              <a:spLocks noChangeShapeType="1"/>
            </p:cNvSpPr>
            <p:nvPr/>
          </p:nvSpPr>
          <p:spPr bwMode="auto">
            <a:xfrm>
              <a:off x="3456" y="384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24587" name="Oval 14"/>
            <p:cNvSpPr>
              <a:spLocks noChangeArrowheads="1"/>
            </p:cNvSpPr>
            <p:nvPr/>
          </p:nvSpPr>
          <p:spPr bwMode="auto">
            <a:xfrm>
              <a:off x="326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24588" name="Oval 15"/>
            <p:cNvSpPr>
              <a:spLocks noChangeArrowheads="1"/>
            </p:cNvSpPr>
            <p:nvPr/>
          </p:nvSpPr>
          <p:spPr bwMode="auto">
            <a:xfrm>
              <a:off x="368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24589" name="Oval 16"/>
            <p:cNvSpPr>
              <a:spLocks noChangeArrowheads="1"/>
            </p:cNvSpPr>
            <p:nvPr/>
          </p:nvSpPr>
          <p:spPr bwMode="auto">
            <a:xfrm>
              <a:off x="410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24590" name="Oval 17"/>
            <p:cNvSpPr>
              <a:spLocks noChangeArrowheads="1"/>
            </p:cNvSpPr>
            <p:nvPr/>
          </p:nvSpPr>
          <p:spPr bwMode="auto">
            <a:xfrm>
              <a:off x="452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24591" name="Oval 18"/>
            <p:cNvSpPr>
              <a:spLocks noChangeArrowheads="1"/>
            </p:cNvSpPr>
            <p:nvPr/>
          </p:nvSpPr>
          <p:spPr bwMode="auto">
            <a:xfrm>
              <a:off x="494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5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53537" y="5486400"/>
            <a:ext cx="3845925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Using an unsorted list implementation</a:t>
            </a:r>
          </a:p>
          <a:p>
            <a:r>
              <a:rPr lang="en-US" dirty="0" smtClean="0"/>
              <a:t>and performing a PQ sort with it results</a:t>
            </a:r>
          </a:p>
          <a:p>
            <a:r>
              <a:rPr lang="en-US" dirty="0" smtClean="0"/>
              <a:t>in a SELECTION sort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896937" y="5497605"/>
            <a:ext cx="3845925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Using a sorted list implementation</a:t>
            </a:r>
          </a:p>
          <a:p>
            <a:r>
              <a:rPr lang="en-US" dirty="0" smtClean="0"/>
              <a:t>and performing a PQ sort with it results</a:t>
            </a:r>
          </a:p>
          <a:p>
            <a:r>
              <a:rPr lang="en-US" dirty="0" smtClean="0"/>
              <a:t>in a INSERTION 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48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Add 9th element.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2460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60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66"/>
          <p:cNvSpPr>
            <a:spLocks noChangeShapeType="1"/>
          </p:cNvSpPr>
          <p:nvPr/>
        </p:nvSpPr>
        <p:spPr bwMode="auto">
          <a:xfrm>
            <a:off x="6324600" y="5753100"/>
            <a:ext cx="2130425" cy="0"/>
          </a:xfrm>
          <a:prstGeom prst="line">
            <a:avLst/>
          </a:prstGeom>
          <a:noFill/>
          <a:ln w="50800">
            <a:solidFill>
              <a:srgbClr val="14FD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67" name="Group 67"/>
          <p:cNvGrpSpPr>
            <a:grpSpLocks/>
          </p:cNvGrpSpPr>
          <p:nvPr/>
        </p:nvGrpSpPr>
        <p:grpSpPr bwMode="auto">
          <a:xfrm>
            <a:off x="4953000" y="5778500"/>
            <a:ext cx="1447800" cy="457200"/>
            <a:chOff x="2688" y="3600"/>
            <a:chExt cx="912" cy="288"/>
          </a:xfrm>
        </p:grpSpPr>
        <p:sp>
          <p:nvSpPr>
            <p:cNvPr id="68" name="Text Box 68"/>
            <p:cNvSpPr txBox="1">
              <a:spLocks noChangeArrowheads="1"/>
            </p:cNvSpPr>
            <p:nvPr/>
          </p:nvSpPr>
          <p:spPr bwMode="auto">
            <a:xfrm>
              <a:off x="2688" y="36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69" name="Line 69"/>
            <p:cNvSpPr>
              <a:spLocks noChangeShapeType="1"/>
            </p:cNvSpPr>
            <p:nvPr/>
          </p:nvSpPr>
          <p:spPr bwMode="auto">
            <a:xfrm>
              <a:off x="3264" y="3744"/>
              <a:ext cx="336" cy="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84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Perform shift up.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2460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60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66"/>
          <p:cNvSpPr>
            <a:spLocks noChangeShapeType="1"/>
          </p:cNvSpPr>
          <p:nvPr/>
        </p:nvSpPr>
        <p:spPr bwMode="auto">
          <a:xfrm>
            <a:off x="6324600" y="5753100"/>
            <a:ext cx="2130425" cy="0"/>
          </a:xfrm>
          <a:prstGeom prst="line">
            <a:avLst/>
          </a:prstGeom>
          <a:noFill/>
          <a:ln w="50800">
            <a:solidFill>
              <a:srgbClr val="14FD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67" name="Group 67"/>
          <p:cNvGrpSpPr>
            <a:grpSpLocks/>
          </p:cNvGrpSpPr>
          <p:nvPr/>
        </p:nvGrpSpPr>
        <p:grpSpPr bwMode="auto">
          <a:xfrm>
            <a:off x="4953000" y="5778500"/>
            <a:ext cx="1447800" cy="457200"/>
            <a:chOff x="2688" y="3600"/>
            <a:chExt cx="912" cy="288"/>
          </a:xfrm>
        </p:grpSpPr>
        <p:sp>
          <p:nvSpPr>
            <p:cNvPr id="68" name="Text Box 68"/>
            <p:cNvSpPr txBox="1">
              <a:spLocks noChangeArrowheads="1"/>
            </p:cNvSpPr>
            <p:nvPr/>
          </p:nvSpPr>
          <p:spPr bwMode="auto">
            <a:xfrm>
              <a:off x="2688" y="36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69" name="Line 69"/>
            <p:cNvSpPr>
              <a:spLocks noChangeShapeType="1"/>
            </p:cNvSpPr>
            <p:nvPr/>
          </p:nvSpPr>
          <p:spPr bwMode="auto">
            <a:xfrm>
              <a:off x="3264" y="3744"/>
              <a:ext cx="336" cy="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84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Add 10th element.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2460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60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66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7" name="Text Box 67"/>
          <p:cNvSpPr txBox="1">
            <a:spLocks noChangeArrowheads="1"/>
          </p:cNvSpPr>
          <p:nvPr/>
        </p:nvSpPr>
        <p:spPr bwMode="auto">
          <a:xfrm>
            <a:off x="18462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8" name="Line 68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69"/>
          <p:cNvSpPr>
            <a:spLocks noChangeShapeType="1"/>
          </p:cNvSpPr>
          <p:nvPr/>
        </p:nvSpPr>
        <p:spPr bwMode="auto">
          <a:xfrm>
            <a:off x="6324600" y="6210300"/>
            <a:ext cx="2130425" cy="0"/>
          </a:xfrm>
          <a:prstGeom prst="line">
            <a:avLst/>
          </a:prstGeom>
          <a:noFill/>
          <a:ln w="50800">
            <a:solidFill>
              <a:srgbClr val="14FD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70" name="Group 70"/>
          <p:cNvGrpSpPr>
            <a:grpSpLocks/>
          </p:cNvGrpSpPr>
          <p:nvPr/>
        </p:nvGrpSpPr>
        <p:grpSpPr bwMode="auto">
          <a:xfrm>
            <a:off x="4953000" y="6172200"/>
            <a:ext cx="1447800" cy="457200"/>
            <a:chOff x="2688" y="3600"/>
            <a:chExt cx="912" cy="288"/>
          </a:xfrm>
        </p:grpSpPr>
        <p:sp>
          <p:nvSpPr>
            <p:cNvPr id="71" name="Text Box 71"/>
            <p:cNvSpPr txBox="1">
              <a:spLocks noChangeArrowheads="1"/>
            </p:cNvSpPr>
            <p:nvPr/>
          </p:nvSpPr>
          <p:spPr bwMode="auto">
            <a:xfrm>
              <a:off x="2688" y="36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72" name="Line 72"/>
            <p:cNvSpPr>
              <a:spLocks noChangeShapeType="1"/>
            </p:cNvSpPr>
            <p:nvPr/>
          </p:nvSpPr>
          <p:spPr bwMode="auto">
            <a:xfrm>
              <a:off x="3264" y="3744"/>
              <a:ext cx="336" cy="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84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Add last element.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2460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60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66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7" name="Text Box 67"/>
          <p:cNvSpPr txBox="1">
            <a:spLocks noChangeArrowheads="1"/>
          </p:cNvSpPr>
          <p:nvPr/>
        </p:nvSpPr>
        <p:spPr bwMode="auto">
          <a:xfrm>
            <a:off x="18462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8" name="Line 68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69"/>
          <p:cNvSpPr>
            <a:spLocks noChangeArrowheads="1"/>
          </p:cNvSpPr>
          <p:nvPr/>
        </p:nvSpPr>
        <p:spPr bwMode="auto">
          <a:xfrm>
            <a:off x="2514600" y="4673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0" name="Text Box 70"/>
          <p:cNvSpPr txBox="1">
            <a:spLocks noChangeArrowheads="1"/>
          </p:cNvSpPr>
          <p:nvPr/>
        </p:nvSpPr>
        <p:spPr bwMode="auto">
          <a:xfrm>
            <a:off x="2613025" y="47196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1" name="Line 71"/>
          <p:cNvSpPr>
            <a:spLocks noChangeShapeType="1"/>
          </p:cNvSpPr>
          <p:nvPr/>
        </p:nvSpPr>
        <p:spPr bwMode="auto">
          <a:xfrm>
            <a:off x="2660650" y="40005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" name="Group 72"/>
          <p:cNvGrpSpPr>
            <a:grpSpLocks/>
          </p:cNvGrpSpPr>
          <p:nvPr/>
        </p:nvGrpSpPr>
        <p:grpSpPr bwMode="auto">
          <a:xfrm>
            <a:off x="4953000" y="6426200"/>
            <a:ext cx="1447800" cy="457200"/>
            <a:chOff x="2688" y="3600"/>
            <a:chExt cx="912" cy="288"/>
          </a:xfrm>
        </p:grpSpPr>
        <p:sp>
          <p:nvSpPr>
            <p:cNvPr id="73" name="Text Box 73"/>
            <p:cNvSpPr txBox="1">
              <a:spLocks noChangeArrowheads="1"/>
            </p:cNvSpPr>
            <p:nvPr/>
          </p:nvSpPr>
          <p:spPr bwMode="auto">
            <a:xfrm>
              <a:off x="2688" y="36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>
              <a:off x="3264" y="3744"/>
              <a:ext cx="336" cy="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98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Perform shift up.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2460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60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66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7" name="Text Box 67"/>
          <p:cNvSpPr txBox="1">
            <a:spLocks noChangeArrowheads="1"/>
          </p:cNvSpPr>
          <p:nvPr/>
        </p:nvSpPr>
        <p:spPr bwMode="auto">
          <a:xfrm>
            <a:off x="18462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8" name="Line 68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69"/>
          <p:cNvSpPr>
            <a:spLocks noChangeArrowheads="1"/>
          </p:cNvSpPr>
          <p:nvPr/>
        </p:nvSpPr>
        <p:spPr bwMode="auto">
          <a:xfrm>
            <a:off x="2514600" y="4673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0" name="Text Box 70"/>
          <p:cNvSpPr txBox="1">
            <a:spLocks noChangeArrowheads="1"/>
          </p:cNvSpPr>
          <p:nvPr/>
        </p:nvSpPr>
        <p:spPr bwMode="auto">
          <a:xfrm>
            <a:off x="2613025" y="47196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1" name="Line 71"/>
          <p:cNvSpPr>
            <a:spLocks noChangeShapeType="1"/>
          </p:cNvSpPr>
          <p:nvPr/>
        </p:nvSpPr>
        <p:spPr bwMode="auto">
          <a:xfrm>
            <a:off x="2660650" y="40005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" name="Group 72"/>
          <p:cNvGrpSpPr>
            <a:grpSpLocks/>
          </p:cNvGrpSpPr>
          <p:nvPr/>
        </p:nvGrpSpPr>
        <p:grpSpPr bwMode="auto">
          <a:xfrm>
            <a:off x="4953000" y="6426200"/>
            <a:ext cx="1447800" cy="457200"/>
            <a:chOff x="2688" y="3600"/>
            <a:chExt cx="912" cy="288"/>
          </a:xfrm>
        </p:grpSpPr>
        <p:sp>
          <p:nvSpPr>
            <p:cNvPr id="73" name="Text Box 73"/>
            <p:cNvSpPr txBox="1">
              <a:spLocks noChangeArrowheads="1"/>
            </p:cNvSpPr>
            <p:nvPr/>
          </p:nvSpPr>
          <p:spPr bwMode="auto">
            <a:xfrm>
              <a:off x="2688" y="36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>
              <a:off x="3264" y="3744"/>
              <a:ext cx="336" cy="0"/>
            </a:xfrm>
            <a:prstGeom prst="line">
              <a:avLst/>
            </a:prstGeom>
            <a:noFill/>
            <a:ln w="28575">
              <a:solidFill>
                <a:srgbClr val="14FD3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98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Creation 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3517363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have created the Heap</a:t>
            </a:r>
          </a:p>
          <a:p>
            <a:pPr lvl="1"/>
            <a:r>
              <a:rPr lang="en-US" dirty="0" smtClean="0"/>
              <a:t>Phase 1 is complete</a:t>
            </a:r>
          </a:p>
          <a:p>
            <a:endParaRPr lang="en-US" dirty="0" smtClean="0"/>
          </a:p>
          <a:p>
            <a:r>
              <a:rPr lang="en-US" dirty="0" smtClean="0"/>
              <a:t>We will now </a:t>
            </a:r>
            <a:r>
              <a:rPr lang="en-US" dirty="0" err="1" smtClean="0"/>
              <a:t>dequeue</a:t>
            </a:r>
            <a:r>
              <a:rPr lang="en-US" dirty="0" smtClean="0"/>
              <a:t> or rather </a:t>
            </a:r>
            <a:r>
              <a:rPr lang="en-US" dirty="0" err="1" smtClean="0"/>
              <a:t>removeItems</a:t>
            </a:r>
            <a:r>
              <a:rPr lang="en-US" dirty="0" smtClean="0"/>
              <a:t> and store them at the “end” of the array in order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505200" y="1600200"/>
            <a:ext cx="5486400" cy="3805754"/>
            <a:chOff x="228600" y="2849046"/>
            <a:chExt cx="5486400" cy="3805754"/>
          </a:xfrm>
        </p:grpSpPr>
        <p:sp>
          <p:nvSpPr>
            <p:cNvPr id="6" name="TextBox 5"/>
            <p:cNvSpPr txBox="1"/>
            <p:nvPr/>
          </p:nvSpPr>
          <p:spPr>
            <a:xfrm>
              <a:off x="393163" y="3765942"/>
              <a:ext cx="5166799" cy="2862322"/>
            </a:xfrm>
            <a:prstGeom prst="rect">
              <a:avLst/>
            </a:prstGeom>
            <a:solidFill>
              <a:srgbClr val="FEFEBE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US" altLang="en-US" sz="2000" b="1" dirty="0">
                  <a:latin typeface="Comic Sans MS" panose="030F0702030302020204" pitchFamily="66" charset="0"/>
                </a:rPr>
                <a:t>Algorithm </a:t>
              </a:r>
              <a:r>
                <a:rPr lang="en-US" altLang="en-US" sz="2000" dirty="0" err="1">
                  <a:latin typeface="Comic Sans MS" panose="030F0702030302020204" pitchFamily="66" charset="0"/>
                </a:rPr>
                <a:t>PriorityQueueSort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 (S, PQ):</a:t>
              </a:r>
            </a:p>
            <a:p>
              <a:pPr>
                <a:buFont typeface="Monotype Sorts" charset="0"/>
                <a:buNone/>
              </a:pPr>
              <a:endParaRPr lang="en-US" altLang="en-US" sz="2000" dirty="0" smtClean="0">
                <a:latin typeface="Comic Sans MS" panose="030F0702030302020204" pitchFamily="66" charset="0"/>
              </a:endParaRPr>
            </a:p>
            <a:p>
              <a:pPr>
                <a:buFont typeface="Monotype Sorts" charset="0"/>
                <a:buNone/>
              </a:pPr>
              <a:r>
                <a:rPr lang="en-US" altLang="en-US" sz="2000" dirty="0" smtClean="0">
                  <a:latin typeface="Comic Sans MS" panose="030F0702030302020204" pitchFamily="66" charset="0"/>
                </a:rPr>
                <a:t>     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while ! </a:t>
              </a:r>
              <a:r>
                <a:rPr lang="en-US" altLang="en-US" sz="2000" dirty="0" err="1">
                  <a:latin typeface="Comic Sans MS" panose="030F0702030302020204" pitchFamily="66" charset="0"/>
                </a:rPr>
                <a:t>S.empty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() do</a:t>
              </a:r>
            </a:p>
            <a:p>
              <a:pPr>
                <a:buFont typeface="Monotype Sorts" charset="0"/>
                <a:buNone/>
              </a:pPr>
              <a:r>
                <a:rPr lang="en-US" altLang="en-US" sz="2000" dirty="0">
                  <a:latin typeface="Comic Sans MS" panose="030F0702030302020204" pitchFamily="66" charset="0"/>
                </a:rPr>
                <a:t>          item := </a:t>
              </a:r>
              <a:r>
                <a:rPr lang="en-US" altLang="en-US" sz="2000" dirty="0" err="1">
                  <a:latin typeface="Comic Sans MS" panose="030F0702030302020204" pitchFamily="66" charset="0"/>
                </a:rPr>
                <a:t>S.removeFirst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()</a:t>
              </a:r>
            </a:p>
            <a:p>
              <a:pPr>
                <a:buFont typeface="Monotype Sorts" charset="0"/>
                <a:buNone/>
              </a:pPr>
              <a:r>
                <a:rPr lang="en-US" altLang="en-US" sz="2000" dirty="0">
                  <a:latin typeface="Comic Sans MS" panose="030F0702030302020204" pitchFamily="66" charset="0"/>
                </a:rPr>
                <a:t>          </a:t>
              </a:r>
              <a:r>
                <a:rPr lang="en-US" altLang="en-US" sz="2000" dirty="0" err="1" smtClean="0">
                  <a:latin typeface="Comic Sans MS" panose="030F0702030302020204" pitchFamily="66" charset="0"/>
                </a:rPr>
                <a:t>PQ.insertItem</a:t>
              </a:r>
              <a:r>
                <a:rPr lang="en-US" altLang="en-US" sz="2000" dirty="0" smtClean="0">
                  <a:latin typeface="Comic Sans MS" panose="030F0702030302020204" pitchFamily="66" charset="0"/>
                </a:rPr>
                <a:t>(</a:t>
              </a:r>
              <a:r>
                <a:rPr lang="en-US" altLang="en-US" sz="2000" dirty="0" err="1" smtClean="0">
                  <a:latin typeface="Comic Sans MS" panose="030F0702030302020204" pitchFamily="66" charset="0"/>
                </a:rPr>
                <a:t>item.key</a:t>
              </a:r>
              <a:r>
                <a:rPr lang="en-US" altLang="en-US" sz="2000" dirty="0" smtClean="0">
                  <a:latin typeface="Comic Sans MS" panose="030F0702030302020204" pitchFamily="66" charset="0"/>
                </a:rPr>
                <a:t>, </a:t>
              </a:r>
              <a:r>
                <a:rPr lang="en-US" altLang="en-US" sz="2000" dirty="0" err="1" smtClean="0">
                  <a:latin typeface="Comic Sans MS" panose="030F0702030302020204" pitchFamily="66" charset="0"/>
                </a:rPr>
                <a:t>item.data</a:t>
              </a:r>
              <a:r>
                <a:rPr lang="en-US" altLang="en-US" sz="2000" dirty="0" smtClean="0">
                  <a:latin typeface="Comic Sans MS" panose="030F0702030302020204" pitchFamily="66" charset="0"/>
                </a:rPr>
                <a:t>)</a:t>
              </a:r>
              <a:endParaRPr lang="en-US" altLang="en-US" sz="2000" dirty="0">
                <a:latin typeface="Comic Sans MS" panose="030F0702030302020204" pitchFamily="66" charset="0"/>
              </a:endParaRPr>
            </a:p>
            <a:p>
              <a:pPr>
                <a:buFont typeface="Monotype Sorts" charset="0"/>
                <a:buNone/>
              </a:pPr>
              <a:endParaRPr lang="en-US" altLang="en-US" sz="2000" dirty="0" smtClean="0">
                <a:latin typeface="Comic Sans MS" panose="030F0702030302020204" pitchFamily="66" charset="0"/>
              </a:endParaRPr>
            </a:p>
            <a:p>
              <a:pPr>
                <a:buFont typeface="Monotype Sorts" charset="0"/>
                <a:buNone/>
              </a:pPr>
              <a:r>
                <a:rPr lang="en-US" altLang="en-US" sz="2000" dirty="0" smtClean="0">
                  <a:latin typeface="Comic Sans MS" panose="030F0702030302020204" pitchFamily="66" charset="0"/>
                </a:rPr>
                <a:t>     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while ! </a:t>
              </a:r>
              <a:r>
                <a:rPr lang="en-US" altLang="en-US" sz="2000" dirty="0" err="1">
                  <a:latin typeface="Comic Sans MS" panose="030F0702030302020204" pitchFamily="66" charset="0"/>
                </a:rPr>
                <a:t>PQ.empty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 do</a:t>
              </a:r>
            </a:p>
            <a:p>
              <a:pPr>
                <a:buFont typeface="Monotype Sorts" charset="0"/>
                <a:buNone/>
              </a:pPr>
              <a:r>
                <a:rPr lang="en-US" altLang="en-US" sz="2000" dirty="0">
                  <a:latin typeface="Comic Sans MS" panose="030F0702030302020204" pitchFamily="66" charset="0"/>
                </a:rPr>
                <a:t>          item := </a:t>
              </a:r>
              <a:r>
                <a:rPr lang="en-US" altLang="en-US" sz="2000" dirty="0" err="1">
                  <a:latin typeface="Comic Sans MS" panose="030F0702030302020204" pitchFamily="66" charset="0"/>
                </a:rPr>
                <a:t>PQ.removeItem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()</a:t>
              </a:r>
            </a:p>
            <a:p>
              <a:pPr>
                <a:buFont typeface="Monotype Sorts" charset="0"/>
                <a:buNone/>
              </a:pPr>
              <a:r>
                <a:rPr lang="en-US" altLang="en-US" sz="2000" dirty="0">
                  <a:latin typeface="Comic Sans MS" panose="030F0702030302020204" pitchFamily="66" charset="0"/>
                </a:rPr>
                <a:t>          </a:t>
              </a:r>
              <a:r>
                <a:rPr lang="en-US" altLang="en-US" sz="2000" dirty="0" err="1">
                  <a:latin typeface="Comic Sans MS" panose="030F0702030302020204" pitchFamily="66" charset="0"/>
                </a:rPr>
                <a:t>S.insertLast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(item)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28600" y="4305300"/>
              <a:ext cx="5486400" cy="124698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3163" y="5552281"/>
              <a:ext cx="5166799" cy="1102519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13635" y="3779044"/>
              <a:ext cx="5166799" cy="525155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rot="21218436">
              <a:off x="825907" y="2849046"/>
              <a:ext cx="1883849" cy="369332"/>
            </a:xfrm>
            <a:prstGeom prst="rect">
              <a:avLst/>
            </a:prstGeom>
            <a:solidFill>
              <a:srgbClr val="FEFEBE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So ends Phase 1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6200" y="3276600"/>
            <a:ext cx="3276600" cy="30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Creation 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351736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have created the Heap</a:t>
            </a:r>
          </a:p>
          <a:p>
            <a:pPr lvl="1"/>
            <a:r>
              <a:rPr lang="en-US" dirty="0" smtClean="0"/>
              <a:t>Phase 1 is complete</a:t>
            </a:r>
          </a:p>
          <a:p>
            <a:endParaRPr lang="en-US" dirty="0" smtClean="0"/>
          </a:p>
          <a:p>
            <a:r>
              <a:rPr lang="en-US" dirty="0" smtClean="0"/>
              <a:t>We will now </a:t>
            </a:r>
            <a:r>
              <a:rPr lang="en-US" dirty="0" err="1" smtClean="0"/>
              <a:t>removeItems</a:t>
            </a:r>
            <a:r>
              <a:rPr lang="en-US" dirty="0" smtClean="0"/>
              <a:t> and store them at the “end” of the array in order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505200" y="1600200"/>
            <a:ext cx="5486400" cy="3779218"/>
            <a:chOff x="228600" y="2849046"/>
            <a:chExt cx="5486400" cy="3779218"/>
          </a:xfrm>
        </p:grpSpPr>
        <p:sp>
          <p:nvSpPr>
            <p:cNvPr id="6" name="TextBox 5"/>
            <p:cNvSpPr txBox="1"/>
            <p:nvPr/>
          </p:nvSpPr>
          <p:spPr>
            <a:xfrm>
              <a:off x="393163" y="3765942"/>
              <a:ext cx="5166799" cy="2862322"/>
            </a:xfrm>
            <a:prstGeom prst="rect">
              <a:avLst/>
            </a:prstGeom>
            <a:solidFill>
              <a:srgbClr val="FEFEBE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US" altLang="en-US" sz="2000" b="1" dirty="0">
                  <a:latin typeface="Comic Sans MS" panose="030F0702030302020204" pitchFamily="66" charset="0"/>
                </a:rPr>
                <a:t>Algorithm </a:t>
              </a:r>
              <a:r>
                <a:rPr lang="en-US" altLang="en-US" sz="2000" dirty="0" err="1">
                  <a:latin typeface="Comic Sans MS" panose="030F0702030302020204" pitchFamily="66" charset="0"/>
                </a:rPr>
                <a:t>PriorityQueueSort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 (S, PQ):</a:t>
              </a:r>
            </a:p>
            <a:p>
              <a:pPr>
                <a:buFont typeface="Monotype Sorts" charset="0"/>
                <a:buNone/>
              </a:pPr>
              <a:endParaRPr lang="en-US" altLang="en-US" sz="2000" dirty="0" smtClean="0">
                <a:latin typeface="Comic Sans MS" panose="030F0702030302020204" pitchFamily="66" charset="0"/>
              </a:endParaRPr>
            </a:p>
            <a:p>
              <a:pPr>
                <a:buFont typeface="Monotype Sorts" charset="0"/>
                <a:buNone/>
              </a:pPr>
              <a:r>
                <a:rPr lang="en-US" altLang="en-US" sz="2000" dirty="0" smtClean="0">
                  <a:latin typeface="Comic Sans MS" panose="030F0702030302020204" pitchFamily="66" charset="0"/>
                </a:rPr>
                <a:t>     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while ! </a:t>
              </a:r>
              <a:r>
                <a:rPr lang="en-US" altLang="en-US" sz="2000" dirty="0" err="1">
                  <a:latin typeface="Comic Sans MS" panose="030F0702030302020204" pitchFamily="66" charset="0"/>
                </a:rPr>
                <a:t>S.empty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() do</a:t>
              </a:r>
            </a:p>
            <a:p>
              <a:pPr>
                <a:buFont typeface="Monotype Sorts" charset="0"/>
                <a:buNone/>
              </a:pPr>
              <a:r>
                <a:rPr lang="en-US" altLang="en-US" sz="2000" dirty="0">
                  <a:latin typeface="Comic Sans MS" panose="030F0702030302020204" pitchFamily="66" charset="0"/>
                </a:rPr>
                <a:t>          item := </a:t>
              </a:r>
              <a:r>
                <a:rPr lang="en-US" altLang="en-US" sz="2000" dirty="0" err="1">
                  <a:latin typeface="Comic Sans MS" panose="030F0702030302020204" pitchFamily="66" charset="0"/>
                </a:rPr>
                <a:t>S.removeFirst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()</a:t>
              </a:r>
            </a:p>
            <a:p>
              <a:pPr>
                <a:buFont typeface="Monotype Sorts" charset="0"/>
                <a:buNone/>
              </a:pPr>
              <a:r>
                <a:rPr lang="en-US" altLang="en-US" sz="2000" dirty="0">
                  <a:latin typeface="Comic Sans MS" panose="030F0702030302020204" pitchFamily="66" charset="0"/>
                </a:rPr>
                <a:t>          </a:t>
              </a:r>
              <a:r>
                <a:rPr lang="en-US" altLang="en-US" sz="2000" dirty="0" err="1" smtClean="0">
                  <a:latin typeface="Comic Sans MS" panose="030F0702030302020204" pitchFamily="66" charset="0"/>
                </a:rPr>
                <a:t>PQ.insertItem</a:t>
              </a:r>
              <a:r>
                <a:rPr lang="en-US" altLang="en-US" sz="2000" dirty="0" smtClean="0">
                  <a:latin typeface="Comic Sans MS" panose="030F0702030302020204" pitchFamily="66" charset="0"/>
                </a:rPr>
                <a:t>(</a:t>
              </a:r>
              <a:r>
                <a:rPr lang="en-US" altLang="en-US" sz="2000" dirty="0" err="1" smtClean="0">
                  <a:latin typeface="Comic Sans MS" panose="030F0702030302020204" pitchFamily="66" charset="0"/>
                </a:rPr>
                <a:t>item.key</a:t>
              </a:r>
              <a:r>
                <a:rPr lang="en-US" altLang="en-US" sz="2000" dirty="0" smtClean="0">
                  <a:latin typeface="Comic Sans MS" panose="030F0702030302020204" pitchFamily="66" charset="0"/>
                </a:rPr>
                <a:t>, </a:t>
              </a:r>
              <a:r>
                <a:rPr lang="en-US" altLang="en-US" sz="2000" dirty="0" err="1" smtClean="0">
                  <a:latin typeface="Comic Sans MS" panose="030F0702030302020204" pitchFamily="66" charset="0"/>
                </a:rPr>
                <a:t>item.data</a:t>
              </a:r>
              <a:r>
                <a:rPr lang="en-US" altLang="en-US" sz="2000" dirty="0" smtClean="0">
                  <a:latin typeface="Comic Sans MS" panose="030F0702030302020204" pitchFamily="66" charset="0"/>
                </a:rPr>
                <a:t>)</a:t>
              </a:r>
              <a:endParaRPr lang="en-US" altLang="en-US" sz="2000" dirty="0">
                <a:latin typeface="Comic Sans MS" panose="030F0702030302020204" pitchFamily="66" charset="0"/>
              </a:endParaRPr>
            </a:p>
            <a:p>
              <a:pPr>
                <a:buFont typeface="Monotype Sorts" charset="0"/>
                <a:buNone/>
              </a:pPr>
              <a:endParaRPr lang="en-US" altLang="en-US" sz="2000" dirty="0" smtClean="0">
                <a:latin typeface="Comic Sans MS" panose="030F0702030302020204" pitchFamily="66" charset="0"/>
              </a:endParaRPr>
            </a:p>
            <a:p>
              <a:pPr>
                <a:buFont typeface="Monotype Sorts" charset="0"/>
                <a:buNone/>
              </a:pPr>
              <a:r>
                <a:rPr lang="en-US" altLang="en-US" sz="2000" dirty="0" smtClean="0">
                  <a:latin typeface="Comic Sans MS" panose="030F0702030302020204" pitchFamily="66" charset="0"/>
                </a:rPr>
                <a:t>     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while ! </a:t>
              </a:r>
              <a:r>
                <a:rPr lang="en-US" altLang="en-US" sz="2000" dirty="0" err="1">
                  <a:latin typeface="Comic Sans MS" panose="030F0702030302020204" pitchFamily="66" charset="0"/>
                </a:rPr>
                <a:t>PQ.empty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 do</a:t>
              </a:r>
            </a:p>
            <a:p>
              <a:pPr>
                <a:buFont typeface="Monotype Sorts" charset="0"/>
                <a:buNone/>
              </a:pPr>
              <a:r>
                <a:rPr lang="en-US" altLang="en-US" sz="2000" dirty="0">
                  <a:latin typeface="Comic Sans MS" panose="030F0702030302020204" pitchFamily="66" charset="0"/>
                </a:rPr>
                <a:t>          item := </a:t>
              </a:r>
              <a:r>
                <a:rPr lang="en-US" altLang="en-US" sz="2000" dirty="0" err="1">
                  <a:latin typeface="Comic Sans MS" panose="030F0702030302020204" pitchFamily="66" charset="0"/>
                </a:rPr>
                <a:t>PQ.removeItem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()</a:t>
              </a:r>
            </a:p>
            <a:p>
              <a:pPr>
                <a:buFont typeface="Monotype Sorts" charset="0"/>
                <a:buNone/>
              </a:pPr>
              <a:r>
                <a:rPr lang="en-US" altLang="en-US" sz="2000" dirty="0">
                  <a:latin typeface="Comic Sans MS" panose="030F0702030302020204" pitchFamily="66" charset="0"/>
                </a:rPr>
                <a:t>          </a:t>
              </a:r>
              <a:r>
                <a:rPr lang="en-US" altLang="en-US" sz="2000" dirty="0" err="1">
                  <a:latin typeface="Comic Sans MS" panose="030F0702030302020204" pitchFamily="66" charset="0"/>
                </a:rPr>
                <a:t>S.insertLast</a:t>
              </a:r>
              <a:r>
                <a:rPr lang="en-US" altLang="en-US" sz="2000" dirty="0">
                  <a:latin typeface="Comic Sans MS" panose="030F0702030302020204" pitchFamily="66" charset="0"/>
                </a:rPr>
                <a:t>(item)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28600" y="5381283"/>
              <a:ext cx="5486400" cy="124698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13635" y="3779044"/>
              <a:ext cx="5166799" cy="1602239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rot="21218436">
              <a:off x="490882" y="2849046"/>
              <a:ext cx="2553904" cy="369332"/>
            </a:xfrm>
            <a:prstGeom prst="rect">
              <a:avLst/>
            </a:prstGeom>
            <a:solidFill>
              <a:srgbClr val="FEFEBE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And Phase 2 will begin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9698" name="Picture 2" descr="http://ecx.images-amazon.com/images/I/51pVP2qPwEL._SY3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479" y="0"/>
            <a:ext cx="1747521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1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Dequeue 10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09" y="1232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62" y="390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892425" y="20240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2460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60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66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7" name="Text Box 67"/>
          <p:cNvSpPr txBox="1">
            <a:spLocks noChangeArrowheads="1"/>
          </p:cNvSpPr>
          <p:nvPr/>
        </p:nvSpPr>
        <p:spPr bwMode="auto">
          <a:xfrm>
            <a:off x="18462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8" name="Line 68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69"/>
          <p:cNvSpPr>
            <a:spLocks noChangeArrowheads="1"/>
          </p:cNvSpPr>
          <p:nvPr/>
        </p:nvSpPr>
        <p:spPr bwMode="auto">
          <a:xfrm>
            <a:off x="2514600" y="4673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0" name="Text Box 70"/>
          <p:cNvSpPr txBox="1">
            <a:spLocks noChangeArrowheads="1"/>
          </p:cNvSpPr>
          <p:nvPr/>
        </p:nvSpPr>
        <p:spPr bwMode="auto">
          <a:xfrm>
            <a:off x="2613025" y="47196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1" name="Line 71"/>
          <p:cNvSpPr>
            <a:spLocks noChangeShapeType="1"/>
          </p:cNvSpPr>
          <p:nvPr/>
        </p:nvSpPr>
        <p:spPr bwMode="auto">
          <a:xfrm>
            <a:off x="2660650" y="40005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" name="Group 72"/>
          <p:cNvGrpSpPr>
            <a:grpSpLocks/>
          </p:cNvGrpSpPr>
          <p:nvPr/>
        </p:nvGrpSpPr>
        <p:grpSpPr bwMode="auto">
          <a:xfrm>
            <a:off x="4953000" y="6426200"/>
            <a:ext cx="1447800" cy="457200"/>
            <a:chOff x="2688" y="3600"/>
            <a:chExt cx="912" cy="288"/>
          </a:xfrm>
        </p:grpSpPr>
        <p:sp>
          <p:nvSpPr>
            <p:cNvPr id="73" name="Text Box 73"/>
            <p:cNvSpPr txBox="1">
              <a:spLocks noChangeArrowheads="1"/>
            </p:cNvSpPr>
            <p:nvPr/>
          </p:nvSpPr>
          <p:spPr bwMode="auto">
            <a:xfrm>
              <a:off x="2688" y="360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count</a:t>
              </a:r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>
              <a:off x="3264" y="3744"/>
              <a:ext cx="336" cy="0"/>
            </a:xfrm>
            <a:prstGeom prst="lin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98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Box 74"/>
          <p:cNvSpPr txBox="1">
            <a:spLocks noChangeArrowheads="1"/>
          </p:cNvSpPr>
          <p:nvPr/>
        </p:nvSpPr>
        <p:spPr bwMode="auto">
          <a:xfrm>
            <a:off x="2514600" y="471054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charset="0"/>
              </a:rPr>
              <a:t>10</a:t>
            </a:r>
            <a:endParaRPr lang="en-US" alt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Swap heap top with last unsorted.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62" y="123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09" y="390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976563" y="2024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2460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60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66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7" name="Text Box 67"/>
          <p:cNvSpPr txBox="1">
            <a:spLocks noChangeArrowheads="1"/>
          </p:cNvSpPr>
          <p:nvPr/>
        </p:nvSpPr>
        <p:spPr bwMode="auto">
          <a:xfrm>
            <a:off x="18462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8" name="Line 68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" name="Group 69"/>
          <p:cNvGrpSpPr>
            <a:grpSpLocks/>
          </p:cNvGrpSpPr>
          <p:nvPr/>
        </p:nvGrpSpPr>
        <p:grpSpPr bwMode="auto">
          <a:xfrm>
            <a:off x="4648200" y="6172200"/>
            <a:ext cx="1752600" cy="457200"/>
            <a:chOff x="2928" y="4032"/>
            <a:chExt cx="1104" cy="288"/>
          </a:xfrm>
        </p:grpSpPr>
        <p:sp>
          <p:nvSpPr>
            <p:cNvPr id="70" name="Text Box 70"/>
            <p:cNvSpPr txBox="1">
              <a:spLocks noChangeArrowheads="1"/>
            </p:cNvSpPr>
            <p:nvPr/>
          </p:nvSpPr>
          <p:spPr bwMode="auto">
            <a:xfrm>
              <a:off x="2928" y="403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unsorted</a:t>
              </a:r>
            </a:p>
          </p:txBody>
        </p:sp>
        <p:sp>
          <p:nvSpPr>
            <p:cNvPr id="71" name="Line 71"/>
            <p:cNvSpPr>
              <a:spLocks noChangeShapeType="1"/>
            </p:cNvSpPr>
            <p:nvPr/>
          </p:nvSpPr>
          <p:spPr bwMode="auto">
            <a:xfrm>
              <a:off x="3696" y="4192"/>
              <a:ext cx="336" cy="0"/>
            </a:xfrm>
            <a:prstGeom prst="lin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2" name="Line 72"/>
          <p:cNvSpPr>
            <a:spLocks noChangeShapeType="1"/>
          </p:cNvSpPr>
          <p:nvPr/>
        </p:nvSpPr>
        <p:spPr bwMode="auto">
          <a:xfrm>
            <a:off x="6324600" y="6210300"/>
            <a:ext cx="2130425" cy="0"/>
          </a:xfrm>
          <a:prstGeom prst="line">
            <a:avLst/>
          </a:prstGeom>
          <a:noFill/>
          <a:ln w="508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" name="Oval 73"/>
          <p:cNvSpPr>
            <a:spLocks noChangeArrowheads="1"/>
          </p:cNvSpPr>
          <p:nvPr/>
        </p:nvSpPr>
        <p:spPr bwMode="auto">
          <a:xfrm>
            <a:off x="2514600" y="4673600"/>
            <a:ext cx="533400" cy="533400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5" name="Line 75"/>
          <p:cNvSpPr>
            <a:spLocks noChangeShapeType="1"/>
          </p:cNvSpPr>
          <p:nvPr/>
        </p:nvSpPr>
        <p:spPr bwMode="auto">
          <a:xfrm>
            <a:off x="2660650" y="4000500"/>
            <a:ext cx="82550" cy="711200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" name="Group 76"/>
          <p:cNvGrpSpPr>
            <a:grpSpLocks/>
          </p:cNvGrpSpPr>
          <p:nvPr/>
        </p:nvGrpSpPr>
        <p:grpSpPr bwMode="auto">
          <a:xfrm>
            <a:off x="3200400" y="5059363"/>
            <a:ext cx="1905000" cy="701675"/>
            <a:chOff x="2016" y="3187"/>
            <a:chExt cx="1200" cy="442"/>
          </a:xfrm>
        </p:grpSpPr>
        <p:sp>
          <p:nvSpPr>
            <p:cNvPr id="77" name="Text Box 77"/>
            <p:cNvSpPr txBox="1">
              <a:spLocks noChangeArrowheads="1"/>
            </p:cNvSpPr>
            <p:nvPr/>
          </p:nvSpPr>
          <p:spPr bwMode="auto">
            <a:xfrm>
              <a:off x="2400" y="3187"/>
              <a:ext cx="81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>
                  <a:solidFill>
                    <a:schemeClr val="tx1"/>
                  </a:solidFill>
                  <a:latin typeface="Times New Roman" pitchFamily="18" charset="0"/>
                </a:rPr>
                <a:t>removed from heap</a:t>
              </a:r>
              <a:endParaRPr lang="en-GB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 flipH="1" flipV="1">
              <a:off x="2016" y="3216"/>
              <a:ext cx="336" cy="192"/>
            </a:xfrm>
            <a:prstGeom prst="lin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98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Perform reheapification down.</a:t>
            </a:r>
          </a:p>
          <a:p>
            <a:endParaRPr lang="en-GB" altLang="en-US" smtClean="0"/>
          </a:p>
          <a:p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62" y="123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09" y="390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976563" y="2024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2460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60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66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7" name="Text Box 67"/>
          <p:cNvSpPr txBox="1">
            <a:spLocks noChangeArrowheads="1"/>
          </p:cNvSpPr>
          <p:nvPr/>
        </p:nvSpPr>
        <p:spPr bwMode="auto">
          <a:xfrm>
            <a:off x="18462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8" name="Line 68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" name="Group 69"/>
          <p:cNvGrpSpPr>
            <a:grpSpLocks/>
          </p:cNvGrpSpPr>
          <p:nvPr/>
        </p:nvGrpSpPr>
        <p:grpSpPr bwMode="auto">
          <a:xfrm>
            <a:off x="4648200" y="5765800"/>
            <a:ext cx="1752600" cy="457200"/>
            <a:chOff x="2928" y="4032"/>
            <a:chExt cx="1104" cy="288"/>
          </a:xfrm>
        </p:grpSpPr>
        <p:sp>
          <p:nvSpPr>
            <p:cNvPr id="70" name="Text Box 70"/>
            <p:cNvSpPr txBox="1">
              <a:spLocks noChangeArrowheads="1"/>
            </p:cNvSpPr>
            <p:nvPr/>
          </p:nvSpPr>
          <p:spPr bwMode="auto">
            <a:xfrm>
              <a:off x="2928" y="403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unsorted</a:t>
              </a:r>
            </a:p>
          </p:txBody>
        </p:sp>
        <p:sp>
          <p:nvSpPr>
            <p:cNvPr id="71" name="Line 71"/>
            <p:cNvSpPr>
              <a:spLocks noChangeShapeType="1"/>
            </p:cNvSpPr>
            <p:nvPr/>
          </p:nvSpPr>
          <p:spPr bwMode="auto">
            <a:xfrm>
              <a:off x="3696" y="4192"/>
              <a:ext cx="336" cy="0"/>
            </a:xfrm>
            <a:prstGeom prst="lin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2" name="Line 72"/>
          <p:cNvSpPr>
            <a:spLocks noChangeShapeType="1"/>
          </p:cNvSpPr>
          <p:nvPr/>
        </p:nvSpPr>
        <p:spPr bwMode="auto">
          <a:xfrm>
            <a:off x="6324600" y="6210300"/>
            <a:ext cx="2130425" cy="0"/>
          </a:xfrm>
          <a:prstGeom prst="line">
            <a:avLst/>
          </a:prstGeom>
          <a:noFill/>
          <a:ln w="508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Implementation of PQs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Priority Queues can be implemented using a Binary Heap (or just Heap for now)</a:t>
            </a:r>
          </a:p>
          <a:p>
            <a:endParaRPr lang="en-US" dirty="0" smtClean="0"/>
          </a:p>
          <a:p>
            <a:r>
              <a:rPr lang="en-US" dirty="0" smtClean="0"/>
              <a:t>A Heap is a binary tree with two properties</a:t>
            </a:r>
          </a:p>
          <a:p>
            <a:pPr lvl="1"/>
            <a:r>
              <a:rPr lang="en-US" dirty="0" smtClean="0"/>
              <a:t>Structure Property</a:t>
            </a:r>
          </a:p>
          <a:p>
            <a:pPr lvl="1"/>
            <a:r>
              <a:rPr lang="en-US" dirty="0" smtClean="0"/>
              <a:t>Heap-Order Property</a:t>
            </a:r>
          </a:p>
          <a:p>
            <a:pPr lvl="2"/>
            <a:r>
              <a:rPr lang="en-US" dirty="0" smtClean="0"/>
              <a:t>Max Heap</a:t>
            </a:r>
          </a:p>
          <a:p>
            <a:pPr lvl="2"/>
            <a:r>
              <a:rPr lang="en-US" dirty="0" smtClean="0"/>
              <a:t>Min Heap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59382"/>
            <a:ext cx="3918044" cy="259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15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Swap heap top with last unsorted.</a:t>
            </a:r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62" y="123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09" y="390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976563" y="2024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2460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60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" name="Group 66"/>
          <p:cNvGrpSpPr>
            <a:grpSpLocks/>
          </p:cNvGrpSpPr>
          <p:nvPr/>
        </p:nvGrpSpPr>
        <p:grpSpPr bwMode="auto">
          <a:xfrm>
            <a:off x="4648200" y="5765800"/>
            <a:ext cx="1752600" cy="457200"/>
            <a:chOff x="2928" y="4032"/>
            <a:chExt cx="1104" cy="288"/>
          </a:xfrm>
        </p:grpSpPr>
        <p:sp>
          <p:nvSpPr>
            <p:cNvPr id="67" name="Text Box 67"/>
            <p:cNvSpPr txBox="1">
              <a:spLocks noChangeArrowheads="1"/>
            </p:cNvSpPr>
            <p:nvPr/>
          </p:nvSpPr>
          <p:spPr bwMode="auto">
            <a:xfrm>
              <a:off x="2928" y="403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unsorted</a:t>
              </a:r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>
              <a:off x="3696" y="4192"/>
              <a:ext cx="336" cy="0"/>
            </a:xfrm>
            <a:prstGeom prst="lin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9" name="Line 69"/>
          <p:cNvSpPr>
            <a:spLocks noChangeShapeType="1"/>
          </p:cNvSpPr>
          <p:nvPr/>
        </p:nvSpPr>
        <p:spPr bwMode="auto">
          <a:xfrm>
            <a:off x="6324600" y="6210300"/>
            <a:ext cx="2130425" cy="0"/>
          </a:xfrm>
          <a:prstGeom prst="line">
            <a:avLst/>
          </a:prstGeom>
          <a:noFill/>
          <a:ln w="508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" name="Oval 70"/>
          <p:cNvSpPr>
            <a:spLocks noChangeArrowheads="1"/>
          </p:cNvSpPr>
          <p:nvPr/>
        </p:nvSpPr>
        <p:spPr bwMode="auto">
          <a:xfrm>
            <a:off x="17526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1" name="Text Box 71"/>
          <p:cNvSpPr txBox="1">
            <a:spLocks noChangeArrowheads="1"/>
          </p:cNvSpPr>
          <p:nvPr/>
        </p:nvSpPr>
        <p:spPr bwMode="auto">
          <a:xfrm>
            <a:off x="18462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9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2" name="Line 72"/>
          <p:cNvSpPr>
            <a:spLocks noChangeShapeType="1"/>
          </p:cNvSpPr>
          <p:nvPr/>
        </p:nvSpPr>
        <p:spPr bwMode="auto">
          <a:xfrm flipH="1">
            <a:off x="2044700" y="4013200"/>
            <a:ext cx="82550" cy="711200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Perform shift down.</a:t>
            </a:r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62" y="123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09" y="390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976563" y="2024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2460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60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" name="Group 66"/>
          <p:cNvGrpSpPr>
            <a:grpSpLocks/>
          </p:cNvGrpSpPr>
          <p:nvPr/>
        </p:nvGrpSpPr>
        <p:grpSpPr bwMode="auto">
          <a:xfrm>
            <a:off x="4648200" y="5295900"/>
            <a:ext cx="1752600" cy="457200"/>
            <a:chOff x="2928" y="4032"/>
            <a:chExt cx="1104" cy="288"/>
          </a:xfrm>
        </p:grpSpPr>
        <p:sp>
          <p:nvSpPr>
            <p:cNvPr id="67" name="Text Box 67"/>
            <p:cNvSpPr txBox="1">
              <a:spLocks noChangeArrowheads="1"/>
            </p:cNvSpPr>
            <p:nvPr/>
          </p:nvSpPr>
          <p:spPr bwMode="auto">
            <a:xfrm>
              <a:off x="2928" y="403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unsorted</a:t>
              </a:r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>
              <a:off x="3696" y="4192"/>
              <a:ext cx="336" cy="0"/>
            </a:xfrm>
            <a:prstGeom prst="lin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9" name="Line 69"/>
          <p:cNvSpPr>
            <a:spLocks noChangeShapeType="1"/>
          </p:cNvSpPr>
          <p:nvPr/>
        </p:nvSpPr>
        <p:spPr bwMode="auto">
          <a:xfrm>
            <a:off x="6324600" y="5778500"/>
            <a:ext cx="2130425" cy="0"/>
          </a:xfrm>
          <a:prstGeom prst="line">
            <a:avLst/>
          </a:prstGeom>
          <a:noFill/>
          <a:ln w="508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Swap heap top with last unsorted.</a:t>
            </a:r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62" y="123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09" y="390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9017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976563" y="2024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1000125" y="4732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8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2460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60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>
            <a:off x="1047750" y="4013200"/>
            <a:ext cx="82550" cy="711200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" name="Group 66"/>
          <p:cNvGrpSpPr>
            <a:grpSpLocks/>
          </p:cNvGrpSpPr>
          <p:nvPr/>
        </p:nvGrpSpPr>
        <p:grpSpPr bwMode="auto">
          <a:xfrm>
            <a:off x="4648200" y="5295900"/>
            <a:ext cx="1752600" cy="457200"/>
            <a:chOff x="2928" y="4032"/>
            <a:chExt cx="1104" cy="288"/>
          </a:xfrm>
        </p:grpSpPr>
        <p:sp>
          <p:nvSpPr>
            <p:cNvPr id="67" name="Text Box 67"/>
            <p:cNvSpPr txBox="1">
              <a:spLocks noChangeArrowheads="1"/>
            </p:cNvSpPr>
            <p:nvPr/>
          </p:nvSpPr>
          <p:spPr bwMode="auto">
            <a:xfrm>
              <a:off x="2928" y="403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unsorted</a:t>
              </a:r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>
              <a:off x="3696" y="4192"/>
              <a:ext cx="336" cy="0"/>
            </a:xfrm>
            <a:prstGeom prst="lin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9" name="Line 69"/>
          <p:cNvSpPr>
            <a:spLocks noChangeShapeType="1"/>
          </p:cNvSpPr>
          <p:nvPr/>
        </p:nvSpPr>
        <p:spPr bwMode="auto">
          <a:xfrm>
            <a:off x="6324600" y="5778500"/>
            <a:ext cx="2130425" cy="0"/>
          </a:xfrm>
          <a:prstGeom prst="line">
            <a:avLst/>
          </a:prstGeom>
          <a:noFill/>
          <a:ln w="508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Perform shift-down.</a:t>
            </a:r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62" y="123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09" y="390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2976563" y="2024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460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58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9" name="Text Box 59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61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" name="Group 63"/>
          <p:cNvGrpSpPr>
            <a:grpSpLocks/>
          </p:cNvGrpSpPr>
          <p:nvPr/>
        </p:nvGrpSpPr>
        <p:grpSpPr bwMode="auto">
          <a:xfrm>
            <a:off x="4648200" y="4889500"/>
            <a:ext cx="1752600" cy="457200"/>
            <a:chOff x="2928" y="4032"/>
            <a:chExt cx="1104" cy="288"/>
          </a:xfrm>
        </p:grpSpPr>
        <p:sp>
          <p:nvSpPr>
            <p:cNvPr id="64" name="Text Box 64"/>
            <p:cNvSpPr txBox="1">
              <a:spLocks noChangeArrowheads="1"/>
            </p:cNvSpPr>
            <p:nvPr/>
          </p:nvSpPr>
          <p:spPr bwMode="auto">
            <a:xfrm>
              <a:off x="2928" y="403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unsorted</a:t>
              </a:r>
            </a:p>
          </p:txBody>
        </p:sp>
        <p:sp>
          <p:nvSpPr>
            <p:cNvPr id="65" name="Line 65"/>
            <p:cNvSpPr>
              <a:spLocks noChangeShapeType="1"/>
            </p:cNvSpPr>
            <p:nvPr/>
          </p:nvSpPr>
          <p:spPr bwMode="auto">
            <a:xfrm>
              <a:off x="3696" y="4192"/>
              <a:ext cx="336" cy="0"/>
            </a:xfrm>
            <a:prstGeom prst="lin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6" name="Line 66"/>
          <p:cNvSpPr>
            <a:spLocks noChangeShapeType="1"/>
          </p:cNvSpPr>
          <p:nvPr/>
        </p:nvSpPr>
        <p:spPr bwMode="auto">
          <a:xfrm>
            <a:off x="6324600" y="5346700"/>
            <a:ext cx="2130425" cy="0"/>
          </a:xfrm>
          <a:prstGeom prst="line">
            <a:avLst/>
          </a:prstGeom>
          <a:noFill/>
          <a:ln w="508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Swap heap top with last unsorted.</a:t>
            </a:r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62" y="123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09" y="390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152400" y="4686300"/>
            <a:ext cx="533400" cy="533400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2976563" y="2024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46063" y="47323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7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444500" y="4013200"/>
            <a:ext cx="82550" cy="711200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58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9" name="Text Box 59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61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" name="Group 63"/>
          <p:cNvGrpSpPr>
            <a:grpSpLocks/>
          </p:cNvGrpSpPr>
          <p:nvPr/>
        </p:nvGrpSpPr>
        <p:grpSpPr bwMode="auto">
          <a:xfrm>
            <a:off x="4648200" y="4889500"/>
            <a:ext cx="1752600" cy="457200"/>
            <a:chOff x="2928" y="4032"/>
            <a:chExt cx="1104" cy="288"/>
          </a:xfrm>
        </p:grpSpPr>
        <p:sp>
          <p:nvSpPr>
            <p:cNvPr id="64" name="Text Box 64"/>
            <p:cNvSpPr txBox="1">
              <a:spLocks noChangeArrowheads="1"/>
            </p:cNvSpPr>
            <p:nvPr/>
          </p:nvSpPr>
          <p:spPr bwMode="auto">
            <a:xfrm>
              <a:off x="2928" y="403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unsorted</a:t>
              </a:r>
            </a:p>
          </p:txBody>
        </p:sp>
        <p:sp>
          <p:nvSpPr>
            <p:cNvPr id="65" name="Line 65"/>
            <p:cNvSpPr>
              <a:spLocks noChangeShapeType="1"/>
            </p:cNvSpPr>
            <p:nvPr/>
          </p:nvSpPr>
          <p:spPr bwMode="auto">
            <a:xfrm>
              <a:off x="3696" y="4192"/>
              <a:ext cx="336" cy="0"/>
            </a:xfrm>
            <a:prstGeom prst="lin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6" name="Line 66"/>
          <p:cNvSpPr>
            <a:spLocks noChangeShapeType="1"/>
          </p:cNvSpPr>
          <p:nvPr/>
        </p:nvSpPr>
        <p:spPr bwMode="auto">
          <a:xfrm>
            <a:off x="6324600" y="5346700"/>
            <a:ext cx="2130425" cy="0"/>
          </a:xfrm>
          <a:prstGeom prst="line">
            <a:avLst/>
          </a:prstGeom>
          <a:noFill/>
          <a:ln w="508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Perform shift down.</a:t>
            </a:r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62" y="123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09" y="390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282700" y="2895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635500" y="28194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520700" y="37338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2116138" y="36703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5397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2976563" y="2024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6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5494338" y="36909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214563" y="37068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2</a:t>
            </a:r>
            <a:endParaRPr lang="en-US" altLang="en-US" sz="24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614363" y="37512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4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4722813" y="2855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1370013" y="29368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5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 flipH="1">
            <a:off x="15875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 flipH="1">
            <a:off x="7874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5181600" y="3092450"/>
            <a:ext cx="48260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55"/>
          <p:cNvSpPr>
            <a:spLocks noChangeArrowheads="1"/>
          </p:cNvSpPr>
          <p:nvPr/>
        </p:nvSpPr>
        <p:spPr bwMode="auto">
          <a:xfrm>
            <a:off x="3873500" y="36576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3967163" y="3675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3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4140200" y="30861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 flipH="1" flipV="1">
            <a:off x="3429000" y="2247900"/>
            <a:ext cx="12827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 rot="10800000">
            <a:off x="1816100" y="3162300"/>
            <a:ext cx="476250" cy="558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" name="Group 60"/>
          <p:cNvGrpSpPr>
            <a:grpSpLocks/>
          </p:cNvGrpSpPr>
          <p:nvPr/>
        </p:nvGrpSpPr>
        <p:grpSpPr bwMode="auto">
          <a:xfrm>
            <a:off x="4648200" y="4470400"/>
            <a:ext cx="1752600" cy="457200"/>
            <a:chOff x="2928" y="4032"/>
            <a:chExt cx="1104" cy="288"/>
          </a:xfrm>
        </p:grpSpPr>
        <p:sp>
          <p:nvSpPr>
            <p:cNvPr id="61" name="Text Box 61"/>
            <p:cNvSpPr txBox="1">
              <a:spLocks noChangeArrowheads="1"/>
            </p:cNvSpPr>
            <p:nvPr/>
          </p:nvSpPr>
          <p:spPr bwMode="auto">
            <a:xfrm>
              <a:off x="2928" y="403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unsorted</a:t>
              </a:r>
            </a:p>
          </p:txBody>
        </p:sp>
        <p:sp>
          <p:nvSpPr>
            <p:cNvPr id="62" name="Line 62"/>
            <p:cNvSpPr>
              <a:spLocks noChangeShapeType="1"/>
            </p:cNvSpPr>
            <p:nvPr/>
          </p:nvSpPr>
          <p:spPr bwMode="auto">
            <a:xfrm>
              <a:off x="3696" y="4192"/>
              <a:ext cx="336" cy="0"/>
            </a:xfrm>
            <a:prstGeom prst="lin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3" name="Line 63"/>
          <p:cNvSpPr>
            <a:spLocks noChangeShapeType="1"/>
          </p:cNvSpPr>
          <p:nvPr/>
        </p:nvSpPr>
        <p:spPr bwMode="auto">
          <a:xfrm>
            <a:off x="6324600" y="4940300"/>
            <a:ext cx="2130425" cy="0"/>
          </a:xfrm>
          <a:prstGeom prst="line">
            <a:avLst/>
          </a:prstGeom>
          <a:noFill/>
          <a:ln w="508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Steps Skipped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we cut… fade out to black</a:t>
            </a:r>
          </a:p>
          <a:p>
            <a:endParaRPr lang="en-US" dirty="0" smtClean="0"/>
          </a:p>
          <a:p>
            <a:r>
              <a:rPr lang="en-US" dirty="0" smtClean="0"/>
              <a:t>… fade back in and we will be on the last step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0" y="228600"/>
            <a:ext cx="9144000" cy="6629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7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Example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447800"/>
            <a:ext cx="8991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mtClean="0"/>
              <a:t>Last step.</a:t>
            </a:r>
            <a:endParaRPr lang="en-US" alt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1401763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Times New Roman" pitchFamily="18" charset="0"/>
              </a:rPr>
              <a:t>Array Representation</a:t>
            </a:r>
            <a:endParaRPr lang="en-GB" altLang="en-US" sz="2400" b="1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21425" y="1955800"/>
            <a:ext cx="1666875" cy="4699000"/>
            <a:chOff x="3982" y="1232"/>
            <a:chExt cx="1050" cy="29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62" y="17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3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-5400000">
              <a:off x="3232" y="2376"/>
              <a:ext cx="2928" cy="672"/>
              <a:chOff x="1151" y="3359"/>
              <a:chExt cx="4224" cy="385"/>
            </a:xfrm>
          </p:grpSpPr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5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153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91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422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4991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60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839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3455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3072" y="3360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2687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2303" y="3359"/>
                <a:ext cx="384" cy="384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1pPr>
                <a:lvl2pPr marL="742950" indent="-28575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2pPr>
                <a:lvl3pPr marL="11430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3pPr>
                <a:lvl4pPr marL="16002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4pPr>
                <a:lvl5pPr marL="2057400" indent="-228600"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5pPr>
                <a:lvl6pPr marL="25146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6pPr>
                <a:lvl7pPr marL="29718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7pPr>
                <a:lvl8pPr marL="34290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8pPr>
                <a:lvl9pPr marL="3886200" indent="-228600" algn="r" eaLnBrk="0" fontAlgn="base" hangingPunct="0">
                  <a:lnSpc>
                    <a:spcPct val="40000"/>
                  </a:lnSpc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rgbClr val="FFFFFF"/>
                    </a:solidFill>
                    <a:latin typeface="Courier New" pitchFamily="49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4562" y="123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4024" y="123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[0]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023" y="1500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[1]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4023" y="1769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[2]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23" y="2038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[3]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023" y="2307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[4]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4023" y="2576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[5]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4023" y="2844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[6]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023" y="311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[7]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023" y="3382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[8]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23" y="365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[9]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982" y="3920"/>
              <a:ext cx="35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[10]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562" y="15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2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4562" y="203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4562" y="230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4562" y="25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5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562" y="283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6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4562" y="310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7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4562" y="33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8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4562" y="36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9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4509" y="390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400" b="1">
                  <a:solidFill>
                    <a:schemeClr val="tx1"/>
                  </a:solidFill>
                  <a:latin typeface="Arial" charset="0"/>
                </a:rPr>
                <a:t>10</a:t>
              </a:r>
              <a:endParaRPr lang="en-US" altLang="en-US" sz="24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2882900" y="1981200"/>
            <a:ext cx="533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" name="Text Box 41"/>
          <p:cNvSpPr txBox="1">
            <a:spLocks noChangeArrowheads="1"/>
          </p:cNvSpPr>
          <p:nvPr/>
        </p:nvSpPr>
        <p:spPr bwMode="auto">
          <a:xfrm>
            <a:off x="2976563" y="20240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Courier New" pitchFamily="49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Courier New" pitchFamily="49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Courier New" pitchFamily="49" charset="0"/>
              </a:defRPr>
            </a:lvl5pPr>
            <a:lvl6pPr marL="25146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6pPr>
            <a:lvl7pPr marL="29718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7pPr>
            <a:lvl8pPr marL="34290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8pPr>
            <a:lvl9pPr marL="3886200" indent="-228600" algn="r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Courier New" pitchFamily="49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Arial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42" name="Group 42"/>
          <p:cNvGrpSpPr>
            <a:grpSpLocks/>
          </p:cNvGrpSpPr>
          <p:nvPr/>
        </p:nvGrpSpPr>
        <p:grpSpPr bwMode="auto">
          <a:xfrm>
            <a:off x="4648200" y="1905000"/>
            <a:ext cx="1752600" cy="457200"/>
            <a:chOff x="2928" y="4032"/>
            <a:chExt cx="1104" cy="288"/>
          </a:xfrm>
        </p:grpSpPr>
        <p:sp>
          <p:nvSpPr>
            <p:cNvPr id="43" name="Text Box 43"/>
            <p:cNvSpPr txBox="1">
              <a:spLocks noChangeArrowheads="1"/>
            </p:cNvSpPr>
            <p:nvPr/>
          </p:nvSpPr>
          <p:spPr bwMode="auto">
            <a:xfrm>
              <a:off x="2928" y="403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unsorted</a:t>
              </a:r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3696" y="4192"/>
              <a:ext cx="336" cy="0"/>
            </a:xfrm>
            <a:prstGeom prst="lin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5" name="Line 45"/>
          <p:cNvSpPr>
            <a:spLocks noChangeShapeType="1"/>
          </p:cNvSpPr>
          <p:nvPr/>
        </p:nvSpPr>
        <p:spPr bwMode="auto">
          <a:xfrm>
            <a:off x="6324600" y="2400300"/>
            <a:ext cx="2130425" cy="0"/>
          </a:xfrm>
          <a:prstGeom prst="line">
            <a:avLst/>
          </a:prstGeom>
          <a:noFill/>
          <a:ln w="50800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0" y="228600"/>
            <a:ext cx="9144000" cy="6629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6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Questions on:</a:t>
            </a:r>
            <a:endParaRPr lang="en-US" dirty="0"/>
          </a:p>
          <a:p>
            <a:pPr lvl="1"/>
            <a:r>
              <a:rPr lang="en-US" dirty="0"/>
              <a:t>Summary Review</a:t>
            </a:r>
          </a:p>
          <a:p>
            <a:pPr lvl="2"/>
            <a:r>
              <a:rPr lang="en-US" dirty="0" smtClean="0"/>
              <a:t>PQs</a:t>
            </a:r>
          </a:p>
          <a:p>
            <a:pPr lvl="2"/>
            <a:r>
              <a:rPr lang="en-US" dirty="0" smtClean="0"/>
              <a:t>Heaps</a:t>
            </a:r>
          </a:p>
          <a:p>
            <a:pPr lvl="2"/>
            <a:r>
              <a:rPr lang="en-US" dirty="0" smtClean="0"/>
              <a:t>PQ Sorting</a:t>
            </a:r>
          </a:p>
          <a:p>
            <a:pPr lvl="3"/>
            <a:r>
              <a:rPr lang="en-US" dirty="0" smtClean="0"/>
              <a:t>Unsorted List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Selection Sort</a:t>
            </a:r>
          </a:p>
          <a:p>
            <a:pPr lvl="3"/>
            <a:r>
              <a:rPr lang="en-US" dirty="0" smtClean="0"/>
              <a:t>Sorted List </a:t>
            </a:r>
            <a:r>
              <a:rPr lang="en-US" dirty="0" smtClean="0">
                <a:sym typeface="Wingdings" panose="05000000000000000000" pitchFamily="2" charset="2"/>
              </a:rPr>
              <a:t> Insertion Sort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Heap Sort</a:t>
            </a:r>
            <a:endParaRPr lang="en-US" dirty="0"/>
          </a:p>
          <a:p>
            <a:pPr lvl="2"/>
            <a:r>
              <a:rPr lang="en-US" dirty="0" smtClean="0"/>
              <a:t>Example</a:t>
            </a:r>
          </a:p>
          <a:p>
            <a:endParaRPr lang="en-US" dirty="0" smtClean="0"/>
          </a:p>
          <a:p>
            <a:r>
              <a:rPr lang="en-US" dirty="0" smtClean="0"/>
              <a:t>Next</a:t>
            </a:r>
            <a:endParaRPr lang="en-US" dirty="0"/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Heap Sort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Analysis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Building Heaps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3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/>
              <a:t>n</a:t>
            </a:r>
            <a:r>
              <a:rPr lang="en-US" dirty="0" smtClean="0"/>
              <a:t> be the number of items given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69763" y="2517096"/>
            <a:ext cx="5166799" cy="286232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PQ.insertItem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item.key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,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item.data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</p:spTree>
    <p:extLst>
      <p:ext uri="{BB962C8B-B14F-4D97-AF65-F5344CB8AC3E}">
        <p14:creationId xmlns:p14="http://schemas.microsoft.com/office/powerpoint/2010/main" val="13685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Heap </a:t>
            </a:r>
            <a:br>
              <a:rPr lang="en-US" dirty="0" smtClean="0"/>
            </a:br>
            <a:r>
              <a:rPr lang="en-US" dirty="0" smtClean="0"/>
              <a:t>is a complete </a:t>
            </a:r>
            <a:br>
              <a:rPr lang="en-US" dirty="0" smtClean="0"/>
            </a:br>
            <a:r>
              <a:rPr lang="en-US" dirty="0" smtClean="0"/>
              <a:t>binary tree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975225" y="4610100"/>
            <a:ext cx="3186113" cy="1570038"/>
            <a:chOff x="3134" y="2904"/>
            <a:chExt cx="2007" cy="9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3134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175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Each node in a heap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contains a key that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can be compared to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other nodes' keys.</a:t>
              </a:r>
            </a:p>
          </p:txBody>
        </p:sp>
      </p:grp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4511675" y="3883025"/>
            <a:ext cx="566738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917950" y="4254500"/>
            <a:ext cx="793750" cy="731838"/>
            <a:chOff x="2468" y="2680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2468" y="2680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2487" y="2699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19</a:t>
              </a:r>
            </a:p>
          </p:txBody>
        </p:sp>
      </p:grp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697788" y="2941638"/>
            <a:ext cx="563562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8061325" y="3313113"/>
            <a:ext cx="793750" cy="731837"/>
            <a:chOff x="5078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507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5097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7486650" y="29416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892925" y="3313113"/>
            <a:ext cx="793750" cy="731837"/>
            <a:chOff x="4342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4342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4361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22</a:t>
              </a:r>
            </a:p>
          </p:txBody>
        </p:sp>
      </p:grp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5516563" y="2941638"/>
            <a:ext cx="563562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880100" y="3313113"/>
            <a:ext cx="793750" cy="731837"/>
            <a:chOff x="3704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3704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>
              <a:off x="3723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21</a:t>
              </a:r>
            </a:p>
          </p:txBody>
        </p:sp>
      </p:grp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5273675" y="29416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679950" y="3313113"/>
            <a:ext cx="793750" cy="731837"/>
            <a:chOff x="2948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>
              <a:off x="294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2967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27</a:t>
              </a:r>
            </a:p>
          </p:txBody>
        </p:sp>
      </p:grp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7437438" y="2398713"/>
            <a:ext cx="793750" cy="731837"/>
            <a:chOff x="4685" y="1511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" name="AutoShape 28"/>
            <p:cNvSpPr>
              <a:spLocks noChangeArrowheads="1"/>
            </p:cNvSpPr>
            <p:nvPr/>
          </p:nvSpPr>
          <p:spPr bwMode="auto">
            <a:xfrm>
              <a:off x="4685" y="1511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>
              <a:off x="4704" y="1530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23</a:t>
              </a:r>
            </a:p>
          </p:txBody>
        </p:sp>
      </p:grpSp>
      <p:sp>
        <p:nvSpPr>
          <p:cNvPr id="31" name="Line 30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6376988" y="1331913"/>
            <a:ext cx="793750" cy="731837"/>
            <a:chOff x="4017" y="839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3" name="AutoShape 32"/>
            <p:cNvSpPr>
              <a:spLocks noChangeArrowheads="1"/>
            </p:cNvSpPr>
            <p:nvPr/>
          </p:nvSpPr>
          <p:spPr bwMode="auto">
            <a:xfrm>
              <a:off x="4017" y="839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AutoShape 33"/>
            <p:cNvSpPr>
              <a:spLocks noChangeArrowheads="1"/>
            </p:cNvSpPr>
            <p:nvPr/>
          </p:nvSpPr>
          <p:spPr bwMode="auto">
            <a:xfrm>
              <a:off x="4036" y="858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45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273675" y="2398713"/>
            <a:ext cx="793750" cy="731837"/>
            <a:chOff x="3322" y="1511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6" name="AutoShape 35"/>
            <p:cNvSpPr>
              <a:spLocks noChangeArrowheads="1"/>
            </p:cNvSpPr>
            <p:nvPr/>
          </p:nvSpPr>
          <p:spPr bwMode="auto">
            <a:xfrm>
              <a:off x="3322" y="1511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AutoShape 36"/>
            <p:cNvSpPr>
              <a:spLocks noChangeArrowheads="1"/>
            </p:cNvSpPr>
            <p:nvPr/>
          </p:nvSpPr>
          <p:spPr bwMode="auto">
            <a:xfrm>
              <a:off x="3341" y="1530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87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/>
              <a:t>n</a:t>
            </a:r>
            <a:r>
              <a:rPr lang="en-US" dirty="0" smtClean="0"/>
              <a:t> be the number of items given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69763" y="2517096"/>
            <a:ext cx="5166799" cy="286232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PQ.insertItem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item.key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,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item.data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5200" y="3056455"/>
            <a:ext cx="5486400" cy="5249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69763" y="4303435"/>
            <a:ext cx="5166799" cy="110251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90235" y="2530198"/>
            <a:ext cx="5166799" cy="52515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49839" y="3088095"/>
            <a:ext cx="338554" cy="461665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2698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/>
              <a:t>n</a:t>
            </a:r>
            <a:r>
              <a:rPr lang="en-US" dirty="0" smtClean="0"/>
              <a:t> be the number of items given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69763" y="2517096"/>
            <a:ext cx="5166799" cy="286232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PQ.insertItem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item.key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,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item.data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5200" y="3467877"/>
            <a:ext cx="5486400" cy="4177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69763" y="4303435"/>
            <a:ext cx="5166799" cy="110251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90235" y="2530198"/>
            <a:ext cx="5166799" cy="52515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08277" y="3237045"/>
            <a:ext cx="338554" cy="461665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749839" y="3088095"/>
            <a:ext cx="338554" cy="461665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4285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/>
              <a:t>n</a:t>
            </a:r>
            <a:r>
              <a:rPr lang="en-US" dirty="0" smtClean="0"/>
              <a:t> be the number of items given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69763" y="2517096"/>
            <a:ext cx="5166799" cy="286232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PQ.insertItem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item.key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,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item.data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5200" y="3698710"/>
            <a:ext cx="5486400" cy="6047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69763" y="4303435"/>
            <a:ext cx="5166799" cy="110251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90235" y="2530198"/>
            <a:ext cx="5166799" cy="52515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49839" y="3088095"/>
            <a:ext cx="338554" cy="461665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endParaRPr lang="en-US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408277" y="3237045"/>
            <a:ext cx="338554" cy="461665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408277" y="4072602"/>
            <a:ext cx="654346" cy="461665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lg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4285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/>
              <a:t>n</a:t>
            </a:r>
            <a:r>
              <a:rPr lang="en-US" dirty="0" smtClean="0"/>
              <a:t> be the number of items given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69763" y="2517096"/>
            <a:ext cx="5166799" cy="286232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PQ.insertItem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item.key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,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item.data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5200" y="3056454"/>
            <a:ext cx="5486400" cy="12469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69763" y="4303435"/>
            <a:ext cx="5166799" cy="110251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90235" y="2530198"/>
            <a:ext cx="5166799" cy="52515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89188" y="3237045"/>
            <a:ext cx="1116011" cy="461665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dirty="0" smtClean="0"/>
              <a:t> * </a:t>
            </a:r>
            <a:r>
              <a:rPr lang="en-US" sz="2400" dirty="0" err="1" smtClean="0"/>
              <a:t>lg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4285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/>
              <a:t>n</a:t>
            </a:r>
            <a:r>
              <a:rPr lang="en-US" dirty="0" smtClean="0"/>
              <a:t> be the number of items given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69763" y="2517096"/>
            <a:ext cx="5166799" cy="286232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PQ.insertItem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item.key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,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item.data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5200" y="3056454"/>
            <a:ext cx="5486400" cy="12469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65000" y="3066690"/>
            <a:ext cx="5166799" cy="123674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90235" y="2530198"/>
            <a:ext cx="5166799" cy="52515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505200" y="4303435"/>
            <a:ext cx="5486400" cy="4209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90235" y="4303435"/>
            <a:ext cx="338554" cy="461665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endParaRPr lang="en-US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389188" y="3237045"/>
            <a:ext cx="1116011" cy="461665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dirty="0" smtClean="0"/>
              <a:t> * </a:t>
            </a:r>
            <a:r>
              <a:rPr lang="en-US" sz="2400" dirty="0" err="1" smtClean="0"/>
              <a:t>lg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8635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/>
              <a:t>n</a:t>
            </a:r>
            <a:r>
              <a:rPr lang="en-US" dirty="0" smtClean="0"/>
              <a:t> be the number of items given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69763" y="2517096"/>
            <a:ext cx="5166799" cy="286232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PQ.insertItem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item.key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,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item.data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5200" y="3056454"/>
            <a:ext cx="5486400" cy="12469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65000" y="3066690"/>
            <a:ext cx="5166799" cy="123674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90235" y="2530198"/>
            <a:ext cx="5166799" cy="52515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505200" y="4666317"/>
            <a:ext cx="5486400" cy="3628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90235" y="4303435"/>
            <a:ext cx="338554" cy="461665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endParaRPr lang="en-US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89188" y="3237045"/>
            <a:ext cx="1116011" cy="461665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dirty="0" smtClean="0"/>
              <a:t> * </a:t>
            </a:r>
            <a:r>
              <a:rPr lang="en-US" sz="2400" dirty="0" err="1" smtClean="0"/>
              <a:t>lg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endParaRPr lang="en-US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0" y="4603181"/>
            <a:ext cx="654346" cy="461665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lg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32491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/>
              <a:t>n</a:t>
            </a:r>
            <a:r>
              <a:rPr lang="en-US" dirty="0" smtClean="0"/>
              <a:t> be the number of items given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69763" y="2517096"/>
            <a:ext cx="5166799" cy="286232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PQ.insertItem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item.key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,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item.data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5200" y="3056454"/>
            <a:ext cx="5486400" cy="12469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65000" y="3066690"/>
            <a:ext cx="5166799" cy="123674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90235" y="2530198"/>
            <a:ext cx="5166799" cy="52515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505200" y="5022867"/>
            <a:ext cx="5486400" cy="3565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90235" y="4303435"/>
            <a:ext cx="338554" cy="461665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endParaRPr lang="en-US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05600" y="5053409"/>
            <a:ext cx="338554" cy="461665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389188" y="3237045"/>
            <a:ext cx="1116011" cy="461665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dirty="0" smtClean="0"/>
              <a:t> * </a:t>
            </a:r>
            <a:r>
              <a:rPr lang="en-US" sz="2400" dirty="0" err="1" smtClean="0"/>
              <a:t>lg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endParaRPr lang="en-US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00" y="4603181"/>
            <a:ext cx="654346" cy="461665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lg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558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/>
              <a:t>n</a:t>
            </a:r>
            <a:r>
              <a:rPr lang="en-US" dirty="0" smtClean="0"/>
              <a:t> be the number of items given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69763" y="2517096"/>
            <a:ext cx="5166799" cy="286232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PQ.insertItem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item.key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,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item.data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5200" y="3056454"/>
            <a:ext cx="5486400" cy="12469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65000" y="3066690"/>
            <a:ext cx="5166799" cy="123674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90235" y="2530198"/>
            <a:ext cx="5166799" cy="52515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505200" y="4303435"/>
            <a:ext cx="5486400" cy="10759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89189" y="4474191"/>
            <a:ext cx="1116011" cy="461665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dirty="0" smtClean="0"/>
              <a:t> * </a:t>
            </a:r>
            <a:r>
              <a:rPr lang="en-US" sz="2400" dirty="0" err="1" smtClean="0"/>
              <a:t>lg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endParaRPr lang="en-US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89188" y="3237045"/>
            <a:ext cx="1116011" cy="461665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</a:t>
            </a:r>
            <a:r>
              <a:rPr lang="en-US" sz="2400" dirty="0" smtClean="0"/>
              <a:t> * </a:t>
            </a:r>
            <a:r>
              <a:rPr lang="en-US" sz="2400" dirty="0" err="1" smtClean="0"/>
              <a:t>lg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9141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/>
              <a:t>n</a:t>
            </a:r>
            <a:r>
              <a:rPr lang="en-US" dirty="0" smtClean="0"/>
              <a:t> be the number of items given</a:t>
            </a:r>
          </a:p>
          <a:p>
            <a:endParaRPr lang="en-US" dirty="0"/>
          </a:p>
          <a:p>
            <a:r>
              <a:rPr lang="en-US" dirty="0" err="1" smtClean="0"/>
              <a:t>HeapSort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thus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69763" y="2517096"/>
            <a:ext cx="5166799" cy="286232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PQ.insertItem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item.key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,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item.data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05200" y="2362201"/>
            <a:ext cx="5486400" cy="30172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74841" y="3879304"/>
            <a:ext cx="1996059" cy="584775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O(n</a:t>
            </a:r>
            <a:r>
              <a:rPr lang="en-US" sz="3200" dirty="0" smtClean="0"/>
              <a:t> * </a:t>
            </a:r>
            <a:r>
              <a:rPr lang="en-US" sz="3200" dirty="0" err="1" smtClean="0"/>
              <a:t>lg</a:t>
            </a:r>
            <a:r>
              <a:rPr lang="en-US" sz="3200" dirty="0" smtClean="0"/>
              <a:t> </a:t>
            </a:r>
            <a:r>
              <a:rPr lang="en-US" sz="3200" i="1" dirty="0" smtClean="0"/>
              <a:t>n)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17932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Priority Queue Sort Summary</a:t>
            </a:r>
          </a:p>
        </p:txBody>
      </p:sp>
      <p:sp>
        <p:nvSpPr>
          <p:cNvPr id="35843" name="Content Placeholder 9"/>
          <p:cNvSpPr>
            <a:spLocks noGrp="1"/>
          </p:cNvSpPr>
          <p:nvPr>
            <p:ph idx="1"/>
          </p:nvPr>
        </p:nvSpPr>
        <p:spPr>
          <a:xfrm>
            <a:off x="304800" y="1600200"/>
            <a:ext cx="8761413" cy="43402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PQ-Sort consists of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insertions </a:t>
            </a:r>
            <a:br>
              <a:rPr lang="en-US" altLang="en-US" dirty="0" smtClean="0"/>
            </a:br>
            <a:r>
              <a:rPr lang="en-US" altLang="en-US" dirty="0" smtClean="0"/>
              <a:t>followed by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removeItem</a:t>
            </a:r>
            <a:r>
              <a:rPr lang="en-US" altLang="en-US" dirty="0" smtClean="0"/>
              <a:t> operations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07856"/>
              </p:ext>
            </p:extLst>
          </p:nvPr>
        </p:nvGraphicFramePr>
        <p:xfrm>
          <a:off x="1219200" y="2867025"/>
          <a:ext cx="6705600" cy="3457575"/>
        </p:xfrm>
        <a:graphic>
          <a:graphicData uri="http://schemas.openxmlformats.org/drawingml/2006/table">
            <a:tbl>
              <a:tblPr/>
              <a:tblGrid>
                <a:gridCol w="2603944"/>
                <a:gridCol w="1434656"/>
                <a:gridCol w="1524000"/>
                <a:gridCol w="1143000"/>
              </a:tblGrid>
              <a:tr h="882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Insert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Remove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PQ-Sort 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Insertion Sort (ordered sequence)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O(n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Selection Sort (unordered sequence)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O(n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Heap Sort (binary heap, vector-based implementation)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O(logn)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O(logn)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O(n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logn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44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Order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90913" cy="4525963"/>
          </a:xfrm>
        </p:spPr>
        <p:txBody>
          <a:bodyPr>
            <a:noAutofit/>
          </a:bodyPr>
          <a:lstStyle/>
          <a:p>
            <a:r>
              <a:rPr lang="en-US" sz="2700" dirty="0" smtClean="0"/>
              <a:t>For a “</a:t>
            </a:r>
            <a:r>
              <a:rPr lang="en-US" sz="2700" dirty="0" err="1" smtClean="0"/>
              <a:t>MaxHeap</a:t>
            </a:r>
            <a:r>
              <a:rPr lang="en-US" sz="2700" dirty="0" smtClean="0"/>
              <a:t>”</a:t>
            </a:r>
          </a:p>
          <a:p>
            <a:endParaRPr lang="en-US" sz="2700" dirty="0" smtClean="0"/>
          </a:p>
          <a:p>
            <a:r>
              <a:rPr lang="en-US" sz="2700" dirty="0" smtClean="0"/>
              <a:t>The key value of each node is at least as large as the key value of  its children.</a:t>
            </a:r>
          </a:p>
          <a:p>
            <a:endParaRPr lang="en-US" sz="2700" dirty="0" smtClean="0"/>
          </a:p>
          <a:p>
            <a:r>
              <a:rPr lang="en-US" sz="2700" dirty="0" smtClean="0"/>
              <a:t>The root of the heap is the largest value in the tree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975226" y="4610101"/>
            <a:ext cx="3635374" cy="1571626"/>
            <a:chOff x="3134" y="2904"/>
            <a:chExt cx="2008" cy="99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3134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175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The </a:t>
              </a:r>
              <a:r>
                <a:rPr lang="en-GB" altLang="en-US" sz="2400" dirty="0" smtClean="0">
                  <a:solidFill>
                    <a:schemeClr val="tx1"/>
                  </a:solidFill>
                </a:rPr>
                <a:t>“max heap </a:t>
              </a:r>
              <a:r>
                <a:rPr lang="en-GB" altLang="en-US" sz="2400" dirty="0">
                  <a:solidFill>
                    <a:schemeClr val="tx1"/>
                  </a:solidFill>
                </a:rPr>
                <a:t>property"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requires that each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node's key is &gt;= the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keys of its children</a:t>
              </a:r>
            </a:p>
          </p:txBody>
        </p:sp>
      </p:grp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4511675" y="3883025"/>
            <a:ext cx="566738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917950" y="4254500"/>
            <a:ext cx="793750" cy="731838"/>
            <a:chOff x="2468" y="2680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2468" y="2680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2487" y="2699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19</a:t>
              </a:r>
            </a:p>
          </p:txBody>
        </p:sp>
      </p:grp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697788" y="2941638"/>
            <a:ext cx="563562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8061325" y="3313113"/>
            <a:ext cx="793750" cy="731837"/>
            <a:chOff x="5078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507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5097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7486650" y="29416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892925" y="3313113"/>
            <a:ext cx="793750" cy="731837"/>
            <a:chOff x="4342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4342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4361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22</a:t>
              </a:r>
            </a:p>
          </p:txBody>
        </p:sp>
      </p:grp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5516563" y="2941638"/>
            <a:ext cx="563562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880100" y="3313113"/>
            <a:ext cx="793750" cy="731837"/>
            <a:chOff x="3704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3704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>
              <a:off x="3723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21</a:t>
              </a:r>
            </a:p>
          </p:txBody>
        </p:sp>
      </p:grp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5273675" y="29416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679950" y="3313113"/>
            <a:ext cx="793750" cy="731837"/>
            <a:chOff x="2948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>
              <a:off x="294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2967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27</a:t>
              </a:r>
            </a:p>
          </p:txBody>
        </p:sp>
      </p:grp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7437438" y="2398713"/>
            <a:ext cx="793750" cy="731837"/>
            <a:chOff x="4685" y="1511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" name="AutoShape 28"/>
            <p:cNvSpPr>
              <a:spLocks noChangeArrowheads="1"/>
            </p:cNvSpPr>
            <p:nvPr/>
          </p:nvSpPr>
          <p:spPr bwMode="auto">
            <a:xfrm>
              <a:off x="4685" y="1511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>
              <a:off x="4704" y="1530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23</a:t>
              </a:r>
            </a:p>
          </p:txBody>
        </p:sp>
      </p:grpSp>
      <p:sp>
        <p:nvSpPr>
          <p:cNvPr id="31" name="Line 30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6376988" y="1331913"/>
            <a:ext cx="793750" cy="731837"/>
            <a:chOff x="4017" y="839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3" name="AutoShape 32"/>
            <p:cNvSpPr>
              <a:spLocks noChangeArrowheads="1"/>
            </p:cNvSpPr>
            <p:nvPr/>
          </p:nvSpPr>
          <p:spPr bwMode="auto">
            <a:xfrm>
              <a:off x="4017" y="839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AutoShape 33"/>
            <p:cNvSpPr>
              <a:spLocks noChangeArrowheads="1"/>
            </p:cNvSpPr>
            <p:nvPr/>
          </p:nvSpPr>
          <p:spPr bwMode="auto">
            <a:xfrm>
              <a:off x="4036" y="858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45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273675" y="2398713"/>
            <a:ext cx="793750" cy="731837"/>
            <a:chOff x="3322" y="1511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6" name="AutoShape 35"/>
            <p:cNvSpPr>
              <a:spLocks noChangeArrowheads="1"/>
            </p:cNvSpPr>
            <p:nvPr/>
          </p:nvSpPr>
          <p:spPr bwMode="auto">
            <a:xfrm>
              <a:off x="3322" y="1511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AutoShape 36"/>
            <p:cNvSpPr>
              <a:spLocks noChangeArrowheads="1"/>
            </p:cNvSpPr>
            <p:nvPr/>
          </p:nvSpPr>
          <p:spPr bwMode="auto">
            <a:xfrm>
              <a:off x="3341" y="1530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87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Questions on:</a:t>
            </a:r>
            <a:endParaRPr lang="en-US" dirty="0"/>
          </a:p>
          <a:p>
            <a:pPr lvl="1"/>
            <a:r>
              <a:rPr lang="en-US" dirty="0"/>
              <a:t>Summary Review</a:t>
            </a:r>
          </a:p>
          <a:p>
            <a:pPr lvl="2"/>
            <a:r>
              <a:rPr lang="en-US" dirty="0" smtClean="0"/>
              <a:t>PQs</a:t>
            </a:r>
          </a:p>
          <a:p>
            <a:pPr lvl="2"/>
            <a:r>
              <a:rPr lang="en-US" dirty="0" smtClean="0"/>
              <a:t>Heaps</a:t>
            </a:r>
          </a:p>
          <a:p>
            <a:pPr lvl="2"/>
            <a:r>
              <a:rPr lang="en-US" dirty="0" smtClean="0"/>
              <a:t>PQ Sorting</a:t>
            </a:r>
          </a:p>
          <a:p>
            <a:pPr lvl="3"/>
            <a:r>
              <a:rPr lang="en-US" dirty="0" smtClean="0"/>
              <a:t>Unsorted List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Selection Sort</a:t>
            </a:r>
          </a:p>
          <a:p>
            <a:pPr lvl="3"/>
            <a:r>
              <a:rPr lang="en-US" dirty="0" smtClean="0"/>
              <a:t>Sorted List </a:t>
            </a:r>
            <a:r>
              <a:rPr lang="en-US" dirty="0" smtClean="0">
                <a:sym typeface="Wingdings" panose="05000000000000000000" pitchFamily="2" charset="2"/>
              </a:rPr>
              <a:t> Insertion Sort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Heap Sort</a:t>
            </a:r>
            <a:endParaRPr lang="en-US" dirty="0"/>
          </a:p>
          <a:p>
            <a:pPr lvl="2"/>
            <a:r>
              <a:rPr lang="en-US" dirty="0" smtClean="0"/>
              <a:t>Example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Analysis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Next</a:t>
            </a:r>
            <a:endParaRPr lang="en-US" dirty="0"/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Building Heaps – Bottom Up</a:t>
            </a:r>
          </a:p>
        </p:txBody>
      </p:sp>
    </p:spTree>
    <p:extLst>
      <p:ext uri="{BB962C8B-B14F-4D97-AF65-F5344CB8AC3E}">
        <p14:creationId xmlns:p14="http://schemas.microsoft.com/office/powerpoint/2010/main" val="197088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Building Heaps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 far,</a:t>
            </a:r>
          </a:p>
          <a:p>
            <a:pPr lvl="1"/>
            <a:r>
              <a:rPr lang="en-US" dirty="0" smtClean="0"/>
              <a:t>To build a Heap of </a:t>
            </a:r>
            <a:r>
              <a:rPr lang="en-US" i="1" dirty="0" smtClean="0"/>
              <a:t>n</a:t>
            </a:r>
            <a:r>
              <a:rPr lang="en-US" dirty="0" smtClean="0"/>
              <a:t> items using just </a:t>
            </a:r>
            <a:r>
              <a:rPr lang="en-US" dirty="0" err="1" smtClean="0"/>
              <a:t>insertItems</a:t>
            </a:r>
            <a:endParaRPr lang="en-US" dirty="0" smtClean="0"/>
          </a:p>
          <a:p>
            <a:pPr lvl="1"/>
            <a:r>
              <a:rPr lang="en-US" dirty="0" smtClean="0"/>
              <a:t>Requires O(</a:t>
            </a:r>
            <a:r>
              <a:rPr lang="en-US" i="1" dirty="0" smtClean="0"/>
              <a:t>n </a:t>
            </a:r>
            <a:r>
              <a:rPr lang="en-US" dirty="0" err="1" smtClean="0"/>
              <a:t>lg</a:t>
            </a:r>
            <a:r>
              <a:rPr lang="en-US" i="1" dirty="0" smtClean="0"/>
              <a:t> n</a:t>
            </a:r>
            <a:r>
              <a:rPr lang="en-US" dirty="0" smtClean="0"/>
              <a:t>) time</a:t>
            </a:r>
          </a:p>
          <a:p>
            <a:pPr lvl="2"/>
            <a:r>
              <a:rPr lang="en-US" i="1" dirty="0" smtClean="0"/>
              <a:t>as just seen</a:t>
            </a:r>
            <a:endParaRPr lang="en-US" i="1" dirty="0"/>
          </a:p>
          <a:p>
            <a:endParaRPr lang="en-US" dirty="0" smtClean="0"/>
          </a:p>
          <a:p>
            <a:r>
              <a:rPr lang="en-US" dirty="0" smtClean="0"/>
              <a:t>Perhaps there is a faster way…</a:t>
            </a:r>
          </a:p>
          <a:p>
            <a:endParaRPr lang="en-US" dirty="0"/>
          </a:p>
          <a:p>
            <a:r>
              <a:rPr lang="en-US" dirty="0" smtClean="0"/>
              <a:t>Computer Science is all about TWOs</a:t>
            </a:r>
          </a:p>
          <a:p>
            <a:pPr lvl="1"/>
            <a:r>
              <a:rPr lang="en-US" dirty="0" smtClean="0"/>
              <a:t>We’ve seen dividing things by 2 is useful</a:t>
            </a:r>
          </a:p>
          <a:p>
            <a:pPr lvl="1"/>
            <a:r>
              <a:rPr lang="en-US" dirty="0" smtClean="0"/>
              <a:t>Perhaps merging two things will also be useful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Merging Two Min Heaps</a:t>
            </a:r>
          </a:p>
        </p:txBody>
      </p:sp>
      <p:sp>
        <p:nvSpPr>
          <p:cNvPr id="7066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1"/>
            <a:ext cx="3657600" cy="498157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2400" dirty="0" smtClean="0"/>
              <a:t>We are given two heaps and a key </a:t>
            </a:r>
            <a:r>
              <a:rPr lang="en-US" sz="2400" b="1" i="1" dirty="0" smtClean="0">
                <a:latin typeface="Times New Roman" charset="0"/>
              </a:rPr>
              <a:t>k</a:t>
            </a:r>
          </a:p>
          <a:p>
            <a:pPr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endParaRPr lang="en-US" sz="2400" dirty="0" smtClean="0"/>
          </a:p>
        </p:txBody>
      </p:sp>
      <p:grpSp>
        <p:nvGrpSpPr>
          <p:cNvPr id="36897" name="Group 33"/>
          <p:cNvGrpSpPr>
            <a:grpSpLocks/>
          </p:cNvGrpSpPr>
          <p:nvPr/>
        </p:nvGrpSpPr>
        <p:grpSpPr bwMode="auto">
          <a:xfrm>
            <a:off x="4803775" y="1546225"/>
            <a:ext cx="3867150" cy="1174750"/>
            <a:chOff x="3030" y="974"/>
            <a:chExt cx="2436" cy="740"/>
          </a:xfrm>
        </p:grpSpPr>
        <p:sp>
          <p:nvSpPr>
            <p:cNvPr id="70722" name="Oval 34"/>
            <p:cNvSpPr>
              <a:spLocks noChangeArrowheads="1"/>
            </p:cNvSpPr>
            <p:nvPr/>
          </p:nvSpPr>
          <p:spPr bwMode="auto">
            <a:xfrm>
              <a:off x="3499" y="974"/>
              <a:ext cx="179" cy="18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charset="0"/>
                  <a:cs typeface="+mn-cs"/>
                  <a:sym typeface="Symbol" charset="2"/>
                </a:rPr>
                <a:t>3</a:t>
              </a:r>
            </a:p>
          </p:txBody>
        </p:sp>
        <p:sp>
          <p:nvSpPr>
            <p:cNvPr id="70723" name="Oval 35"/>
            <p:cNvSpPr>
              <a:spLocks noChangeArrowheads="1"/>
            </p:cNvSpPr>
            <p:nvPr/>
          </p:nvSpPr>
          <p:spPr bwMode="auto">
            <a:xfrm>
              <a:off x="3828" y="1261"/>
              <a:ext cx="180" cy="18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charset="0"/>
                  <a:cs typeface="+mn-cs"/>
                  <a:sym typeface="Symbol" charset="2"/>
                </a:rPr>
                <a:t>5</a:t>
              </a:r>
            </a:p>
          </p:txBody>
        </p:sp>
        <p:sp>
          <p:nvSpPr>
            <p:cNvPr id="36929" name="Rectangle 36"/>
            <p:cNvSpPr>
              <a:spLocks noChangeAspect="1" noChangeArrowheads="1"/>
            </p:cNvSpPr>
            <p:nvPr/>
          </p:nvSpPr>
          <p:spPr bwMode="auto">
            <a:xfrm>
              <a:off x="3690" y="1584"/>
              <a:ext cx="129" cy="129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36930" name="Rectangle 37"/>
            <p:cNvSpPr>
              <a:spLocks noChangeAspect="1" noChangeArrowheads="1"/>
            </p:cNvSpPr>
            <p:nvPr/>
          </p:nvSpPr>
          <p:spPr bwMode="auto">
            <a:xfrm>
              <a:off x="4018" y="1584"/>
              <a:ext cx="130" cy="129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36931" name="AutoShape 38"/>
            <p:cNvCxnSpPr>
              <a:cxnSpLocks noChangeShapeType="1"/>
              <a:stCxn id="36930" idx="0"/>
              <a:endCxn id="70723" idx="5"/>
            </p:cNvCxnSpPr>
            <p:nvPr/>
          </p:nvCxnSpPr>
          <p:spPr bwMode="auto">
            <a:xfrm flipH="1" flipV="1">
              <a:off x="3982" y="1418"/>
              <a:ext cx="101" cy="1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32" name="AutoShape 39"/>
            <p:cNvCxnSpPr>
              <a:cxnSpLocks noChangeShapeType="1"/>
              <a:stCxn id="36929" idx="0"/>
              <a:endCxn id="70723" idx="3"/>
            </p:cNvCxnSpPr>
            <p:nvPr/>
          </p:nvCxnSpPr>
          <p:spPr bwMode="auto">
            <a:xfrm flipV="1">
              <a:off x="3755" y="1418"/>
              <a:ext cx="100" cy="1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33" name="AutoShape 40"/>
            <p:cNvCxnSpPr>
              <a:cxnSpLocks noChangeShapeType="1"/>
              <a:stCxn id="70730" idx="7"/>
              <a:endCxn id="70722" idx="3"/>
            </p:cNvCxnSpPr>
            <p:nvPr/>
          </p:nvCxnSpPr>
          <p:spPr bwMode="auto">
            <a:xfrm flipV="1">
              <a:off x="3323" y="1132"/>
              <a:ext cx="202" cy="1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34" name="AutoShape 41"/>
            <p:cNvCxnSpPr>
              <a:cxnSpLocks noChangeShapeType="1"/>
              <a:stCxn id="70723" idx="1"/>
              <a:endCxn id="70722" idx="5"/>
            </p:cNvCxnSpPr>
            <p:nvPr/>
          </p:nvCxnSpPr>
          <p:spPr bwMode="auto">
            <a:xfrm flipH="1" flipV="1">
              <a:off x="3652" y="1132"/>
              <a:ext cx="203" cy="1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730" name="Oval 42"/>
            <p:cNvSpPr>
              <a:spLocks noChangeArrowheads="1"/>
            </p:cNvSpPr>
            <p:nvPr/>
          </p:nvSpPr>
          <p:spPr bwMode="auto">
            <a:xfrm>
              <a:off x="3170" y="1261"/>
              <a:ext cx="179" cy="18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charset="0"/>
                  <a:cs typeface="+mn-cs"/>
                  <a:sym typeface="Symbol" charset="2"/>
                </a:rPr>
                <a:t>8</a:t>
              </a:r>
            </a:p>
          </p:txBody>
        </p:sp>
        <p:sp>
          <p:nvSpPr>
            <p:cNvPr id="36936" name="Rectangle 43"/>
            <p:cNvSpPr>
              <a:spLocks noChangeAspect="1" noChangeArrowheads="1"/>
            </p:cNvSpPr>
            <p:nvPr/>
          </p:nvSpPr>
          <p:spPr bwMode="auto">
            <a:xfrm>
              <a:off x="3030" y="1584"/>
              <a:ext cx="129" cy="129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36937" name="Rectangle 44"/>
            <p:cNvSpPr>
              <a:spLocks noChangeAspect="1" noChangeArrowheads="1"/>
            </p:cNvSpPr>
            <p:nvPr/>
          </p:nvSpPr>
          <p:spPr bwMode="auto">
            <a:xfrm>
              <a:off x="3359" y="1584"/>
              <a:ext cx="129" cy="129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36938" name="AutoShape 45"/>
            <p:cNvCxnSpPr>
              <a:cxnSpLocks noChangeShapeType="1"/>
              <a:stCxn id="36937" idx="0"/>
              <a:endCxn id="70730" idx="5"/>
            </p:cNvCxnSpPr>
            <p:nvPr/>
          </p:nvCxnSpPr>
          <p:spPr bwMode="auto">
            <a:xfrm flipH="1" flipV="1">
              <a:off x="3323" y="1418"/>
              <a:ext cx="101" cy="1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39" name="AutoShape 46"/>
            <p:cNvCxnSpPr>
              <a:cxnSpLocks noChangeShapeType="1"/>
              <a:stCxn id="36936" idx="0"/>
              <a:endCxn id="70730" idx="3"/>
            </p:cNvCxnSpPr>
            <p:nvPr/>
          </p:nvCxnSpPr>
          <p:spPr bwMode="auto">
            <a:xfrm flipV="1">
              <a:off x="3095" y="1418"/>
              <a:ext cx="101" cy="1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735" name="Oval 47"/>
            <p:cNvSpPr>
              <a:spLocks noChangeArrowheads="1"/>
            </p:cNvSpPr>
            <p:nvPr/>
          </p:nvSpPr>
          <p:spPr bwMode="auto">
            <a:xfrm>
              <a:off x="4817" y="975"/>
              <a:ext cx="179" cy="18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charset="0"/>
                  <a:cs typeface="+mn-cs"/>
                  <a:sym typeface="Symbol" charset="2"/>
                </a:rPr>
                <a:t>2</a:t>
              </a:r>
            </a:p>
          </p:txBody>
        </p:sp>
        <p:sp>
          <p:nvSpPr>
            <p:cNvPr id="70736" name="Oval 48"/>
            <p:cNvSpPr>
              <a:spLocks noChangeArrowheads="1"/>
            </p:cNvSpPr>
            <p:nvPr/>
          </p:nvSpPr>
          <p:spPr bwMode="auto">
            <a:xfrm>
              <a:off x="5146" y="1262"/>
              <a:ext cx="180" cy="18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charset="0"/>
                  <a:cs typeface="+mn-cs"/>
                  <a:sym typeface="Symbol" charset="2"/>
                </a:rPr>
                <a:t>6</a:t>
              </a:r>
            </a:p>
          </p:txBody>
        </p:sp>
        <p:sp>
          <p:nvSpPr>
            <p:cNvPr id="36942" name="Rectangle 49"/>
            <p:cNvSpPr>
              <a:spLocks noChangeAspect="1" noChangeArrowheads="1"/>
            </p:cNvSpPr>
            <p:nvPr/>
          </p:nvSpPr>
          <p:spPr bwMode="auto">
            <a:xfrm>
              <a:off x="5008" y="1585"/>
              <a:ext cx="129" cy="129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36943" name="Rectangle 50"/>
            <p:cNvSpPr>
              <a:spLocks noChangeAspect="1" noChangeArrowheads="1"/>
            </p:cNvSpPr>
            <p:nvPr/>
          </p:nvSpPr>
          <p:spPr bwMode="auto">
            <a:xfrm>
              <a:off x="5336" y="1585"/>
              <a:ext cx="130" cy="129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36944" name="AutoShape 51"/>
            <p:cNvCxnSpPr>
              <a:cxnSpLocks noChangeShapeType="1"/>
              <a:stCxn id="36943" idx="0"/>
              <a:endCxn id="70736" idx="5"/>
            </p:cNvCxnSpPr>
            <p:nvPr/>
          </p:nvCxnSpPr>
          <p:spPr bwMode="auto">
            <a:xfrm flipH="1" flipV="1">
              <a:off x="5300" y="1419"/>
              <a:ext cx="101" cy="1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45" name="AutoShape 52"/>
            <p:cNvCxnSpPr>
              <a:cxnSpLocks noChangeShapeType="1"/>
              <a:stCxn id="36942" idx="0"/>
              <a:endCxn id="70736" idx="3"/>
            </p:cNvCxnSpPr>
            <p:nvPr/>
          </p:nvCxnSpPr>
          <p:spPr bwMode="auto">
            <a:xfrm flipV="1">
              <a:off x="5073" y="1419"/>
              <a:ext cx="100" cy="1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46" name="AutoShape 53"/>
            <p:cNvCxnSpPr>
              <a:cxnSpLocks noChangeShapeType="1"/>
              <a:stCxn id="70743" idx="7"/>
              <a:endCxn id="70735" idx="3"/>
            </p:cNvCxnSpPr>
            <p:nvPr/>
          </p:nvCxnSpPr>
          <p:spPr bwMode="auto">
            <a:xfrm flipV="1">
              <a:off x="4641" y="1133"/>
              <a:ext cx="202" cy="1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47" name="AutoShape 54"/>
            <p:cNvCxnSpPr>
              <a:cxnSpLocks noChangeShapeType="1"/>
              <a:stCxn id="70736" idx="1"/>
              <a:endCxn id="70735" idx="5"/>
            </p:cNvCxnSpPr>
            <p:nvPr/>
          </p:nvCxnSpPr>
          <p:spPr bwMode="auto">
            <a:xfrm flipH="1" flipV="1">
              <a:off x="4970" y="1133"/>
              <a:ext cx="203" cy="1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743" name="Oval 55"/>
            <p:cNvSpPr>
              <a:spLocks noChangeArrowheads="1"/>
            </p:cNvSpPr>
            <p:nvPr/>
          </p:nvSpPr>
          <p:spPr bwMode="auto">
            <a:xfrm>
              <a:off x="4488" y="1262"/>
              <a:ext cx="179" cy="18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charset="0"/>
                  <a:cs typeface="+mn-cs"/>
                  <a:sym typeface="Symbol" charset="2"/>
                </a:rPr>
                <a:t>4</a:t>
              </a:r>
            </a:p>
          </p:txBody>
        </p:sp>
        <p:sp>
          <p:nvSpPr>
            <p:cNvPr id="36949" name="Rectangle 56"/>
            <p:cNvSpPr>
              <a:spLocks noChangeAspect="1" noChangeArrowheads="1"/>
            </p:cNvSpPr>
            <p:nvPr/>
          </p:nvSpPr>
          <p:spPr bwMode="auto">
            <a:xfrm>
              <a:off x="4348" y="1585"/>
              <a:ext cx="129" cy="129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36950" name="Rectangle 57"/>
            <p:cNvSpPr>
              <a:spLocks noChangeAspect="1" noChangeArrowheads="1"/>
            </p:cNvSpPr>
            <p:nvPr/>
          </p:nvSpPr>
          <p:spPr bwMode="auto">
            <a:xfrm>
              <a:off x="4677" y="1585"/>
              <a:ext cx="129" cy="129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36951" name="AutoShape 58"/>
            <p:cNvCxnSpPr>
              <a:cxnSpLocks noChangeShapeType="1"/>
              <a:stCxn id="36950" idx="0"/>
              <a:endCxn id="70743" idx="5"/>
            </p:cNvCxnSpPr>
            <p:nvPr/>
          </p:nvCxnSpPr>
          <p:spPr bwMode="auto">
            <a:xfrm flipH="1" flipV="1">
              <a:off x="4641" y="1419"/>
              <a:ext cx="101" cy="1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52" name="AutoShape 59"/>
            <p:cNvCxnSpPr>
              <a:cxnSpLocks noChangeShapeType="1"/>
              <a:stCxn id="36949" idx="0"/>
              <a:endCxn id="70743" idx="3"/>
            </p:cNvCxnSpPr>
            <p:nvPr/>
          </p:nvCxnSpPr>
          <p:spPr bwMode="auto">
            <a:xfrm flipV="1">
              <a:off x="4413" y="1419"/>
              <a:ext cx="101" cy="1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9" name="Oval 4"/>
          <p:cNvSpPr>
            <a:spLocks noChangeArrowheads="1"/>
          </p:cNvSpPr>
          <p:nvPr/>
        </p:nvSpPr>
        <p:spPr bwMode="auto">
          <a:xfrm>
            <a:off x="6635750" y="2906713"/>
            <a:ext cx="285750" cy="2841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118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Merging Two Min Heaps</a:t>
            </a:r>
          </a:p>
        </p:txBody>
      </p:sp>
      <p:sp>
        <p:nvSpPr>
          <p:cNvPr id="7066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1"/>
            <a:ext cx="3657600" cy="498157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2400" dirty="0" smtClean="0"/>
              <a:t>We are given two heaps and a key </a:t>
            </a:r>
            <a:r>
              <a:rPr lang="en-US" sz="2400" b="1" i="1" dirty="0" smtClean="0">
                <a:latin typeface="Times New Roman" charset="0"/>
              </a:rPr>
              <a:t>k</a:t>
            </a:r>
          </a:p>
          <a:p>
            <a:pPr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2400" dirty="0" smtClean="0"/>
              <a:t>We create a new heap with the root node storing </a:t>
            </a:r>
            <a:r>
              <a:rPr lang="en-US" sz="2400" b="1" i="1" dirty="0" smtClean="0">
                <a:latin typeface="Times New Roman" charset="0"/>
              </a:rPr>
              <a:t>k</a:t>
            </a:r>
            <a:r>
              <a:rPr lang="en-US" sz="2400" dirty="0" smtClean="0"/>
              <a:t> and with the two heaps as </a:t>
            </a:r>
            <a:r>
              <a:rPr lang="en-US" sz="2400" dirty="0" err="1" smtClean="0"/>
              <a:t>subtrees</a:t>
            </a: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endParaRPr lang="en-US" sz="2400" dirty="0" smtClean="0"/>
          </a:p>
        </p:txBody>
      </p:sp>
      <p:sp>
        <p:nvSpPr>
          <p:cNvPr id="70663" name="Oval 4"/>
          <p:cNvSpPr>
            <a:spLocks noChangeArrowheads="1"/>
          </p:cNvSpPr>
          <p:nvPr/>
        </p:nvSpPr>
        <p:spPr bwMode="auto">
          <a:xfrm>
            <a:off x="6635750" y="2906713"/>
            <a:ext cx="285750" cy="2841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7</a:t>
            </a:r>
          </a:p>
        </p:txBody>
      </p:sp>
      <p:cxnSp>
        <p:nvCxnSpPr>
          <p:cNvPr id="36869" name="AutoShape 5"/>
          <p:cNvCxnSpPr>
            <a:cxnSpLocks noChangeShapeType="1"/>
            <a:stCxn id="70663" idx="3"/>
          </p:cNvCxnSpPr>
          <p:nvPr/>
        </p:nvCxnSpPr>
        <p:spPr bwMode="auto">
          <a:xfrm flipH="1">
            <a:off x="5791200" y="3168650"/>
            <a:ext cx="885825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0" name="AutoShape 6"/>
          <p:cNvCxnSpPr>
            <a:cxnSpLocks noChangeShapeType="1"/>
            <a:endCxn id="70663" idx="5"/>
          </p:cNvCxnSpPr>
          <p:nvPr/>
        </p:nvCxnSpPr>
        <p:spPr bwMode="auto">
          <a:xfrm flipH="1" flipV="1">
            <a:off x="6880225" y="3168650"/>
            <a:ext cx="801688" cy="2270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"/>
          <p:cNvGrpSpPr/>
          <p:nvPr/>
        </p:nvGrpSpPr>
        <p:grpSpPr>
          <a:xfrm>
            <a:off x="4803775" y="1546225"/>
            <a:ext cx="1774825" cy="1173163"/>
            <a:chOff x="4803775" y="1546225"/>
            <a:chExt cx="1774825" cy="1173163"/>
          </a:xfrm>
        </p:grpSpPr>
        <p:sp>
          <p:nvSpPr>
            <p:cNvPr id="70722" name="Oval 34"/>
            <p:cNvSpPr>
              <a:spLocks noChangeArrowheads="1"/>
            </p:cNvSpPr>
            <p:nvPr/>
          </p:nvSpPr>
          <p:spPr bwMode="auto">
            <a:xfrm>
              <a:off x="5548313" y="1546225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charset="0"/>
                  <a:cs typeface="+mn-cs"/>
                  <a:sym typeface="Symbol" charset="2"/>
                </a:rPr>
                <a:t>3</a:t>
              </a:r>
            </a:p>
          </p:txBody>
        </p:sp>
        <p:sp>
          <p:nvSpPr>
            <p:cNvPr id="70723" name="Oval 35"/>
            <p:cNvSpPr>
              <a:spLocks noChangeArrowheads="1"/>
            </p:cNvSpPr>
            <p:nvPr/>
          </p:nvSpPr>
          <p:spPr bwMode="auto">
            <a:xfrm>
              <a:off x="6070600" y="2001838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charset="0"/>
                  <a:cs typeface="+mn-cs"/>
                  <a:sym typeface="Symbol" charset="2"/>
                </a:rPr>
                <a:t>5</a:t>
              </a:r>
            </a:p>
          </p:txBody>
        </p:sp>
        <p:sp>
          <p:nvSpPr>
            <p:cNvPr id="36929" name="Rectangle 36"/>
            <p:cNvSpPr>
              <a:spLocks noChangeAspect="1" noChangeArrowheads="1"/>
            </p:cNvSpPr>
            <p:nvPr/>
          </p:nvSpPr>
          <p:spPr bwMode="auto">
            <a:xfrm>
              <a:off x="5851525" y="2514600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36930" name="Rectangle 37"/>
            <p:cNvSpPr>
              <a:spLocks noChangeAspect="1" noChangeArrowheads="1"/>
            </p:cNvSpPr>
            <p:nvPr/>
          </p:nvSpPr>
          <p:spPr bwMode="auto">
            <a:xfrm>
              <a:off x="6372225" y="2514600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36931" name="AutoShape 38"/>
            <p:cNvCxnSpPr>
              <a:cxnSpLocks noChangeShapeType="1"/>
              <a:stCxn id="36930" idx="0"/>
              <a:endCxn id="70723" idx="5"/>
            </p:cNvCxnSpPr>
            <p:nvPr/>
          </p:nvCxnSpPr>
          <p:spPr bwMode="auto">
            <a:xfrm flipH="1" flipV="1">
              <a:off x="6315075" y="2251075"/>
              <a:ext cx="160338" cy="255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32" name="AutoShape 39"/>
            <p:cNvCxnSpPr>
              <a:cxnSpLocks noChangeShapeType="1"/>
              <a:stCxn id="36929" idx="0"/>
              <a:endCxn id="70723" idx="3"/>
            </p:cNvCxnSpPr>
            <p:nvPr/>
          </p:nvCxnSpPr>
          <p:spPr bwMode="auto">
            <a:xfrm flipV="1">
              <a:off x="5954713" y="2251075"/>
              <a:ext cx="158750" cy="255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33" name="AutoShape 40"/>
            <p:cNvCxnSpPr>
              <a:cxnSpLocks noChangeShapeType="1"/>
              <a:stCxn id="70730" idx="7"/>
              <a:endCxn id="70722" idx="3"/>
            </p:cNvCxnSpPr>
            <p:nvPr/>
          </p:nvCxnSpPr>
          <p:spPr bwMode="auto">
            <a:xfrm flipV="1">
              <a:off x="5268913" y="1797050"/>
              <a:ext cx="320675" cy="2397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34" name="AutoShape 41"/>
            <p:cNvCxnSpPr>
              <a:cxnSpLocks noChangeShapeType="1"/>
              <a:stCxn id="70723" idx="1"/>
              <a:endCxn id="70722" idx="5"/>
            </p:cNvCxnSpPr>
            <p:nvPr/>
          </p:nvCxnSpPr>
          <p:spPr bwMode="auto">
            <a:xfrm flipH="1" flipV="1">
              <a:off x="5791200" y="1797050"/>
              <a:ext cx="322263" cy="2397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730" name="Oval 42"/>
            <p:cNvSpPr>
              <a:spLocks noChangeArrowheads="1"/>
            </p:cNvSpPr>
            <p:nvPr/>
          </p:nvSpPr>
          <p:spPr bwMode="auto">
            <a:xfrm>
              <a:off x="5026025" y="2001838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charset="0"/>
                  <a:cs typeface="+mn-cs"/>
                  <a:sym typeface="Symbol" charset="2"/>
                </a:rPr>
                <a:t>8</a:t>
              </a:r>
            </a:p>
          </p:txBody>
        </p:sp>
        <p:sp>
          <p:nvSpPr>
            <p:cNvPr id="36936" name="Rectangle 43"/>
            <p:cNvSpPr>
              <a:spLocks noChangeAspect="1" noChangeArrowheads="1"/>
            </p:cNvSpPr>
            <p:nvPr/>
          </p:nvSpPr>
          <p:spPr bwMode="auto">
            <a:xfrm>
              <a:off x="4803775" y="2514600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36937" name="Rectangle 44"/>
            <p:cNvSpPr>
              <a:spLocks noChangeAspect="1" noChangeArrowheads="1"/>
            </p:cNvSpPr>
            <p:nvPr/>
          </p:nvSpPr>
          <p:spPr bwMode="auto">
            <a:xfrm>
              <a:off x="5326063" y="2514600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36938" name="AutoShape 45"/>
            <p:cNvCxnSpPr>
              <a:cxnSpLocks noChangeShapeType="1"/>
              <a:stCxn id="36937" idx="0"/>
              <a:endCxn id="70730" idx="5"/>
            </p:cNvCxnSpPr>
            <p:nvPr/>
          </p:nvCxnSpPr>
          <p:spPr bwMode="auto">
            <a:xfrm flipH="1" flipV="1">
              <a:off x="5268913" y="2251075"/>
              <a:ext cx="160338" cy="255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39" name="AutoShape 46"/>
            <p:cNvCxnSpPr>
              <a:cxnSpLocks noChangeShapeType="1"/>
              <a:stCxn id="36936" idx="0"/>
              <a:endCxn id="70730" idx="3"/>
            </p:cNvCxnSpPr>
            <p:nvPr/>
          </p:nvCxnSpPr>
          <p:spPr bwMode="auto">
            <a:xfrm flipV="1">
              <a:off x="4906963" y="2251075"/>
              <a:ext cx="160338" cy="255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6896100" y="1547813"/>
            <a:ext cx="1774825" cy="1173163"/>
            <a:chOff x="6896100" y="1547813"/>
            <a:chExt cx="1774825" cy="1173163"/>
          </a:xfrm>
        </p:grpSpPr>
        <p:sp>
          <p:nvSpPr>
            <p:cNvPr id="70735" name="Oval 47"/>
            <p:cNvSpPr>
              <a:spLocks noChangeArrowheads="1"/>
            </p:cNvSpPr>
            <p:nvPr/>
          </p:nvSpPr>
          <p:spPr bwMode="auto">
            <a:xfrm>
              <a:off x="7640638" y="154781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charset="0"/>
                  <a:cs typeface="+mn-cs"/>
                  <a:sym typeface="Symbol" charset="2"/>
                </a:rPr>
                <a:t>2</a:t>
              </a:r>
            </a:p>
          </p:txBody>
        </p:sp>
        <p:sp>
          <p:nvSpPr>
            <p:cNvPr id="70736" name="Oval 48"/>
            <p:cNvSpPr>
              <a:spLocks noChangeArrowheads="1"/>
            </p:cNvSpPr>
            <p:nvPr/>
          </p:nvSpPr>
          <p:spPr bwMode="auto">
            <a:xfrm>
              <a:off x="8162925" y="2003425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charset="0"/>
                  <a:cs typeface="+mn-cs"/>
                  <a:sym typeface="Symbol" charset="2"/>
                </a:rPr>
                <a:t>6</a:t>
              </a:r>
            </a:p>
          </p:txBody>
        </p:sp>
        <p:sp>
          <p:nvSpPr>
            <p:cNvPr id="36942" name="Rectangle 49"/>
            <p:cNvSpPr>
              <a:spLocks noChangeAspect="1" noChangeArrowheads="1"/>
            </p:cNvSpPr>
            <p:nvPr/>
          </p:nvSpPr>
          <p:spPr bwMode="auto">
            <a:xfrm>
              <a:off x="7943850" y="2516188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36943" name="Rectangle 50"/>
            <p:cNvSpPr>
              <a:spLocks noChangeAspect="1" noChangeArrowheads="1"/>
            </p:cNvSpPr>
            <p:nvPr/>
          </p:nvSpPr>
          <p:spPr bwMode="auto">
            <a:xfrm>
              <a:off x="8464550" y="2516188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36944" name="AutoShape 51"/>
            <p:cNvCxnSpPr>
              <a:cxnSpLocks noChangeShapeType="1"/>
              <a:stCxn id="36943" idx="0"/>
              <a:endCxn id="70736" idx="5"/>
            </p:cNvCxnSpPr>
            <p:nvPr/>
          </p:nvCxnSpPr>
          <p:spPr bwMode="auto">
            <a:xfrm flipH="1" flipV="1">
              <a:off x="8407400" y="2252663"/>
              <a:ext cx="160338" cy="255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45" name="AutoShape 52"/>
            <p:cNvCxnSpPr>
              <a:cxnSpLocks noChangeShapeType="1"/>
              <a:stCxn id="36942" idx="0"/>
              <a:endCxn id="70736" idx="3"/>
            </p:cNvCxnSpPr>
            <p:nvPr/>
          </p:nvCxnSpPr>
          <p:spPr bwMode="auto">
            <a:xfrm flipV="1">
              <a:off x="8047038" y="2252663"/>
              <a:ext cx="158750" cy="255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46" name="AutoShape 53"/>
            <p:cNvCxnSpPr>
              <a:cxnSpLocks noChangeShapeType="1"/>
              <a:stCxn id="70743" idx="7"/>
              <a:endCxn id="70735" idx="3"/>
            </p:cNvCxnSpPr>
            <p:nvPr/>
          </p:nvCxnSpPr>
          <p:spPr bwMode="auto">
            <a:xfrm flipV="1">
              <a:off x="7361238" y="1798638"/>
              <a:ext cx="320675" cy="2397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47" name="AutoShape 54"/>
            <p:cNvCxnSpPr>
              <a:cxnSpLocks noChangeShapeType="1"/>
              <a:stCxn id="70736" idx="1"/>
              <a:endCxn id="70735" idx="5"/>
            </p:cNvCxnSpPr>
            <p:nvPr/>
          </p:nvCxnSpPr>
          <p:spPr bwMode="auto">
            <a:xfrm flipH="1" flipV="1">
              <a:off x="7883525" y="1798638"/>
              <a:ext cx="322263" cy="2397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743" name="Oval 55"/>
            <p:cNvSpPr>
              <a:spLocks noChangeArrowheads="1"/>
            </p:cNvSpPr>
            <p:nvPr/>
          </p:nvSpPr>
          <p:spPr bwMode="auto">
            <a:xfrm>
              <a:off x="7118350" y="2003425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charset="0"/>
                  <a:cs typeface="+mn-cs"/>
                  <a:sym typeface="Symbol" charset="2"/>
                </a:rPr>
                <a:t>4</a:t>
              </a:r>
            </a:p>
          </p:txBody>
        </p:sp>
        <p:sp>
          <p:nvSpPr>
            <p:cNvPr id="36949" name="Rectangle 56"/>
            <p:cNvSpPr>
              <a:spLocks noChangeAspect="1" noChangeArrowheads="1"/>
            </p:cNvSpPr>
            <p:nvPr/>
          </p:nvSpPr>
          <p:spPr bwMode="auto">
            <a:xfrm>
              <a:off x="6896100" y="2516188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36950" name="Rectangle 57"/>
            <p:cNvSpPr>
              <a:spLocks noChangeAspect="1" noChangeArrowheads="1"/>
            </p:cNvSpPr>
            <p:nvPr/>
          </p:nvSpPr>
          <p:spPr bwMode="auto">
            <a:xfrm>
              <a:off x="7418388" y="2516188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36951" name="AutoShape 58"/>
            <p:cNvCxnSpPr>
              <a:cxnSpLocks noChangeShapeType="1"/>
              <a:stCxn id="36950" idx="0"/>
              <a:endCxn id="70743" idx="5"/>
            </p:cNvCxnSpPr>
            <p:nvPr/>
          </p:nvCxnSpPr>
          <p:spPr bwMode="auto">
            <a:xfrm flipH="1" flipV="1">
              <a:off x="7361238" y="2252663"/>
              <a:ext cx="160338" cy="255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952" name="AutoShape 59"/>
            <p:cNvCxnSpPr>
              <a:cxnSpLocks noChangeShapeType="1"/>
              <a:stCxn id="36949" idx="0"/>
              <a:endCxn id="70743" idx="3"/>
            </p:cNvCxnSpPr>
            <p:nvPr/>
          </p:nvCxnSpPr>
          <p:spPr bwMode="auto">
            <a:xfrm flipV="1">
              <a:off x="6999288" y="2252663"/>
              <a:ext cx="160338" cy="255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6962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Merging Two Min Heaps</a:t>
            </a:r>
          </a:p>
        </p:txBody>
      </p:sp>
      <p:sp>
        <p:nvSpPr>
          <p:cNvPr id="7066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1"/>
            <a:ext cx="3657600" cy="498157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2400" dirty="0" smtClean="0"/>
              <a:t>We are given two heaps and a key </a:t>
            </a:r>
            <a:r>
              <a:rPr lang="en-US" sz="2400" b="1" i="1" dirty="0" smtClean="0">
                <a:latin typeface="Times New Roman" charset="0"/>
              </a:rPr>
              <a:t>k</a:t>
            </a:r>
          </a:p>
          <a:p>
            <a:pPr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2400" dirty="0" smtClean="0"/>
              <a:t>We create a new heap with the root node storing </a:t>
            </a:r>
            <a:r>
              <a:rPr lang="en-US" sz="2400" b="1" i="1" dirty="0" smtClean="0">
                <a:latin typeface="Times New Roman" charset="0"/>
              </a:rPr>
              <a:t>k</a:t>
            </a:r>
            <a:r>
              <a:rPr lang="en-US" sz="2400" dirty="0" smtClean="0"/>
              <a:t> and with the two heaps as </a:t>
            </a:r>
            <a:r>
              <a:rPr lang="en-US" sz="2400" dirty="0" err="1" smtClean="0"/>
              <a:t>subtrees</a:t>
            </a: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z="2400" dirty="0" smtClean="0"/>
              <a:t>We perform </a:t>
            </a:r>
            <a:r>
              <a:rPr lang="en-US" sz="2400" i="1" dirty="0" smtClean="0"/>
              <a:t>“</a:t>
            </a:r>
            <a:r>
              <a:rPr lang="en-US" sz="2400" i="1" dirty="0" err="1" smtClean="0"/>
              <a:t>Reheapify</a:t>
            </a:r>
            <a:r>
              <a:rPr lang="en-US" sz="2400" i="1" dirty="0" smtClean="0"/>
              <a:t> Down”</a:t>
            </a:r>
            <a:r>
              <a:rPr lang="en-US" sz="2400" dirty="0" smtClean="0"/>
              <a:t> to restore the heap-order property </a:t>
            </a:r>
          </a:p>
        </p:txBody>
      </p:sp>
      <p:sp>
        <p:nvSpPr>
          <p:cNvPr id="70663" name="Oval 4"/>
          <p:cNvSpPr>
            <a:spLocks noChangeArrowheads="1"/>
          </p:cNvSpPr>
          <p:nvPr/>
        </p:nvSpPr>
        <p:spPr bwMode="auto">
          <a:xfrm>
            <a:off x="6635750" y="2906713"/>
            <a:ext cx="285750" cy="2841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7</a:t>
            </a:r>
          </a:p>
        </p:txBody>
      </p:sp>
      <p:cxnSp>
        <p:nvCxnSpPr>
          <p:cNvPr id="36869" name="AutoShape 5"/>
          <p:cNvCxnSpPr>
            <a:cxnSpLocks noChangeShapeType="1"/>
            <a:stCxn id="70663" idx="3"/>
            <a:endCxn id="70666" idx="7"/>
          </p:cNvCxnSpPr>
          <p:nvPr/>
        </p:nvCxnSpPr>
        <p:spPr bwMode="auto">
          <a:xfrm flipH="1">
            <a:off x="5791200" y="3168650"/>
            <a:ext cx="885825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0" name="AutoShape 6"/>
          <p:cNvCxnSpPr>
            <a:cxnSpLocks noChangeShapeType="1"/>
            <a:stCxn id="70679" idx="1"/>
            <a:endCxn id="70663" idx="5"/>
          </p:cNvCxnSpPr>
          <p:nvPr/>
        </p:nvCxnSpPr>
        <p:spPr bwMode="auto">
          <a:xfrm flipH="1" flipV="1">
            <a:off x="6880225" y="3168650"/>
            <a:ext cx="801688" cy="2270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66" name="Oval 7"/>
          <p:cNvSpPr>
            <a:spLocks noChangeArrowheads="1"/>
          </p:cNvSpPr>
          <p:nvPr/>
        </p:nvSpPr>
        <p:spPr bwMode="auto">
          <a:xfrm>
            <a:off x="5548313" y="3362325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3</a:t>
            </a:r>
          </a:p>
        </p:txBody>
      </p:sp>
      <p:sp>
        <p:nvSpPr>
          <p:cNvPr id="70667" name="Oval 8"/>
          <p:cNvSpPr>
            <a:spLocks noChangeArrowheads="1"/>
          </p:cNvSpPr>
          <p:nvPr/>
        </p:nvSpPr>
        <p:spPr bwMode="auto">
          <a:xfrm>
            <a:off x="6070600" y="38179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5</a:t>
            </a:r>
          </a:p>
        </p:txBody>
      </p:sp>
      <p:sp>
        <p:nvSpPr>
          <p:cNvPr id="36873" name="Rectangle 9"/>
          <p:cNvSpPr>
            <a:spLocks noChangeAspect="1" noChangeArrowheads="1"/>
          </p:cNvSpPr>
          <p:nvPr/>
        </p:nvSpPr>
        <p:spPr bwMode="auto">
          <a:xfrm>
            <a:off x="5851525" y="4330700"/>
            <a:ext cx="204788" cy="2047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874" name="Rectangle 10"/>
          <p:cNvSpPr>
            <a:spLocks noChangeAspect="1" noChangeArrowheads="1"/>
          </p:cNvSpPr>
          <p:nvPr/>
        </p:nvSpPr>
        <p:spPr bwMode="auto">
          <a:xfrm>
            <a:off x="6372225" y="4330700"/>
            <a:ext cx="206375" cy="2047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cxnSp>
        <p:nvCxnSpPr>
          <p:cNvPr id="36875" name="AutoShape 11"/>
          <p:cNvCxnSpPr>
            <a:cxnSpLocks noChangeShapeType="1"/>
            <a:stCxn id="36874" idx="0"/>
            <a:endCxn id="70667" idx="5"/>
          </p:cNvCxnSpPr>
          <p:nvPr/>
        </p:nvCxnSpPr>
        <p:spPr bwMode="auto">
          <a:xfrm flipH="1" flipV="1">
            <a:off x="6315075" y="4067175"/>
            <a:ext cx="160338" cy="255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6" name="AutoShape 12"/>
          <p:cNvCxnSpPr>
            <a:cxnSpLocks noChangeShapeType="1"/>
            <a:stCxn id="36873" idx="0"/>
            <a:endCxn id="70667" idx="3"/>
          </p:cNvCxnSpPr>
          <p:nvPr/>
        </p:nvCxnSpPr>
        <p:spPr bwMode="auto">
          <a:xfrm flipV="1">
            <a:off x="5954713" y="4067175"/>
            <a:ext cx="158750" cy="255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7" name="AutoShape 13"/>
          <p:cNvCxnSpPr>
            <a:cxnSpLocks noChangeShapeType="1"/>
            <a:stCxn id="70674" idx="7"/>
            <a:endCxn id="70666" idx="3"/>
          </p:cNvCxnSpPr>
          <p:nvPr/>
        </p:nvCxnSpPr>
        <p:spPr bwMode="auto">
          <a:xfrm flipV="1">
            <a:off x="5268913" y="3613150"/>
            <a:ext cx="320675" cy="2397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8" name="AutoShape 14"/>
          <p:cNvCxnSpPr>
            <a:cxnSpLocks noChangeShapeType="1"/>
            <a:stCxn id="70667" idx="1"/>
            <a:endCxn id="70666" idx="5"/>
          </p:cNvCxnSpPr>
          <p:nvPr/>
        </p:nvCxnSpPr>
        <p:spPr bwMode="auto">
          <a:xfrm flipH="1" flipV="1">
            <a:off x="5791200" y="3613150"/>
            <a:ext cx="322263" cy="2397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74" name="Oval 15"/>
          <p:cNvSpPr>
            <a:spLocks noChangeArrowheads="1"/>
          </p:cNvSpPr>
          <p:nvPr/>
        </p:nvSpPr>
        <p:spPr bwMode="auto">
          <a:xfrm>
            <a:off x="5026025" y="3817938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8</a:t>
            </a:r>
          </a:p>
        </p:txBody>
      </p:sp>
      <p:sp>
        <p:nvSpPr>
          <p:cNvPr id="36880" name="Rectangle 16"/>
          <p:cNvSpPr>
            <a:spLocks noChangeAspect="1" noChangeArrowheads="1"/>
          </p:cNvSpPr>
          <p:nvPr/>
        </p:nvSpPr>
        <p:spPr bwMode="auto">
          <a:xfrm>
            <a:off x="4803775" y="4330700"/>
            <a:ext cx="204788" cy="2047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881" name="Rectangle 17"/>
          <p:cNvSpPr>
            <a:spLocks noChangeAspect="1" noChangeArrowheads="1"/>
          </p:cNvSpPr>
          <p:nvPr/>
        </p:nvSpPr>
        <p:spPr bwMode="auto">
          <a:xfrm>
            <a:off x="5326063" y="4330700"/>
            <a:ext cx="204787" cy="2047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cxnSp>
        <p:nvCxnSpPr>
          <p:cNvPr id="36882" name="AutoShape 18"/>
          <p:cNvCxnSpPr>
            <a:cxnSpLocks noChangeShapeType="1"/>
            <a:stCxn id="36881" idx="0"/>
            <a:endCxn id="70674" idx="5"/>
          </p:cNvCxnSpPr>
          <p:nvPr/>
        </p:nvCxnSpPr>
        <p:spPr bwMode="auto">
          <a:xfrm flipH="1" flipV="1">
            <a:off x="5268913" y="4067175"/>
            <a:ext cx="160337" cy="255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3" name="AutoShape 19"/>
          <p:cNvCxnSpPr>
            <a:cxnSpLocks noChangeShapeType="1"/>
            <a:stCxn id="36880" idx="0"/>
            <a:endCxn id="70674" idx="3"/>
          </p:cNvCxnSpPr>
          <p:nvPr/>
        </p:nvCxnSpPr>
        <p:spPr bwMode="auto">
          <a:xfrm flipV="1">
            <a:off x="4906963" y="4067175"/>
            <a:ext cx="160337" cy="255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79" name="Oval 20"/>
          <p:cNvSpPr>
            <a:spLocks noChangeArrowheads="1"/>
          </p:cNvSpPr>
          <p:nvPr/>
        </p:nvSpPr>
        <p:spPr bwMode="auto">
          <a:xfrm>
            <a:off x="7640638" y="33639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</a:t>
            </a:r>
          </a:p>
        </p:txBody>
      </p:sp>
      <p:sp>
        <p:nvSpPr>
          <p:cNvPr id="70680" name="Oval 21"/>
          <p:cNvSpPr>
            <a:spLocks noChangeArrowheads="1"/>
          </p:cNvSpPr>
          <p:nvPr/>
        </p:nvSpPr>
        <p:spPr bwMode="auto">
          <a:xfrm>
            <a:off x="8162925" y="38195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6</a:t>
            </a:r>
          </a:p>
        </p:txBody>
      </p:sp>
      <p:sp>
        <p:nvSpPr>
          <p:cNvPr id="36886" name="Rectangle 22"/>
          <p:cNvSpPr>
            <a:spLocks noChangeAspect="1" noChangeArrowheads="1"/>
          </p:cNvSpPr>
          <p:nvPr/>
        </p:nvSpPr>
        <p:spPr bwMode="auto">
          <a:xfrm>
            <a:off x="7943850" y="4332288"/>
            <a:ext cx="204788" cy="2047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887" name="Rectangle 23"/>
          <p:cNvSpPr>
            <a:spLocks noChangeAspect="1" noChangeArrowheads="1"/>
          </p:cNvSpPr>
          <p:nvPr/>
        </p:nvSpPr>
        <p:spPr bwMode="auto">
          <a:xfrm>
            <a:off x="8464550" y="4332288"/>
            <a:ext cx="206375" cy="2047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cxnSp>
        <p:nvCxnSpPr>
          <p:cNvPr id="36888" name="AutoShape 24"/>
          <p:cNvCxnSpPr>
            <a:cxnSpLocks noChangeShapeType="1"/>
            <a:stCxn id="36887" idx="0"/>
            <a:endCxn id="70680" idx="5"/>
          </p:cNvCxnSpPr>
          <p:nvPr/>
        </p:nvCxnSpPr>
        <p:spPr bwMode="auto">
          <a:xfrm flipH="1" flipV="1">
            <a:off x="8407400" y="4068763"/>
            <a:ext cx="160338" cy="255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9" name="AutoShape 25"/>
          <p:cNvCxnSpPr>
            <a:cxnSpLocks noChangeShapeType="1"/>
            <a:stCxn id="36886" idx="0"/>
            <a:endCxn id="70680" idx="3"/>
          </p:cNvCxnSpPr>
          <p:nvPr/>
        </p:nvCxnSpPr>
        <p:spPr bwMode="auto">
          <a:xfrm flipV="1">
            <a:off x="8047038" y="4068763"/>
            <a:ext cx="158750" cy="255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0" name="AutoShape 26"/>
          <p:cNvCxnSpPr>
            <a:cxnSpLocks noChangeShapeType="1"/>
            <a:stCxn id="70687" idx="7"/>
            <a:endCxn id="70679" idx="3"/>
          </p:cNvCxnSpPr>
          <p:nvPr/>
        </p:nvCxnSpPr>
        <p:spPr bwMode="auto">
          <a:xfrm flipV="1">
            <a:off x="7361238" y="3614738"/>
            <a:ext cx="320675" cy="239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1" name="AutoShape 27"/>
          <p:cNvCxnSpPr>
            <a:cxnSpLocks noChangeShapeType="1"/>
            <a:stCxn id="70680" idx="1"/>
            <a:endCxn id="70679" idx="5"/>
          </p:cNvCxnSpPr>
          <p:nvPr/>
        </p:nvCxnSpPr>
        <p:spPr bwMode="auto">
          <a:xfrm flipH="1" flipV="1">
            <a:off x="7883525" y="3614738"/>
            <a:ext cx="322263" cy="239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87" name="Oval 28"/>
          <p:cNvSpPr>
            <a:spLocks noChangeArrowheads="1"/>
          </p:cNvSpPr>
          <p:nvPr/>
        </p:nvSpPr>
        <p:spPr bwMode="auto">
          <a:xfrm>
            <a:off x="7118350" y="38195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4</a:t>
            </a:r>
          </a:p>
        </p:txBody>
      </p:sp>
      <p:sp>
        <p:nvSpPr>
          <p:cNvPr id="36893" name="Rectangle 29"/>
          <p:cNvSpPr>
            <a:spLocks noChangeAspect="1" noChangeArrowheads="1"/>
          </p:cNvSpPr>
          <p:nvPr/>
        </p:nvSpPr>
        <p:spPr bwMode="auto">
          <a:xfrm>
            <a:off x="6896100" y="4332288"/>
            <a:ext cx="204788" cy="2047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894" name="Rectangle 30"/>
          <p:cNvSpPr>
            <a:spLocks noChangeAspect="1" noChangeArrowheads="1"/>
          </p:cNvSpPr>
          <p:nvPr/>
        </p:nvSpPr>
        <p:spPr bwMode="auto">
          <a:xfrm>
            <a:off x="7418388" y="4332288"/>
            <a:ext cx="204787" cy="2047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cxnSp>
        <p:nvCxnSpPr>
          <p:cNvPr id="36895" name="AutoShape 31"/>
          <p:cNvCxnSpPr>
            <a:cxnSpLocks noChangeShapeType="1"/>
            <a:stCxn id="36894" idx="0"/>
            <a:endCxn id="70687" idx="5"/>
          </p:cNvCxnSpPr>
          <p:nvPr/>
        </p:nvCxnSpPr>
        <p:spPr bwMode="auto">
          <a:xfrm flipH="1" flipV="1">
            <a:off x="7361238" y="4068763"/>
            <a:ext cx="160337" cy="255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6" name="AutoShape 32"/>
          <p:cNvCxnSpPr>
            <a:cxnSpLocks noChangeShapeType="1"/>
            <a:stCxn id="36893" idx="0"/>
            <a:endCxn id="70687" idx="3"/>
          </p:cNvCxnSpPr>
          <p:nvPr/>
        </p:nvCxnSpPr>
        <p:spPr bwMode="auto">
          <a:xfrm flipV="1">
            <a:off x="6999288" y="4068763"/>
            <a:ext cx="160337" cy="255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" name="Oval 4"/>
          <p:cNvSpPr>
            <a:spLocks noChangeArrowheads="1"/>
          </p:cNvSpPr>
          <p:nvPr/>
        </p:nvSpPr>
        <p:spPr bwMode="auto">
          <a:xfrm>
            <a:off x="7639050" y="3365501"/>
            <a:ext cx="285750" cy="2841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6962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9593E-6 L 2.77778E-7 0.06961 L 0.10746 0.06961 " pathEditMode="relative" ptsTypes="AAA">
                                      <p:cBhvr>
                                        <p:cTn id="6" dur="2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34783E-7 L -0.02535 -0.06152 L -0.11042 -0.06152 " pathEditMode="relative" ptsTypes="AAA">
                                      <p:cBhvr>
                                        <p:cTn id="8" dur="20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9.9491E-7 L 0.0592 -0.00093 L 0.05608 -0.06502 " pathEditMode="relative" ptsTypes="AAA">
                                      <p:cBhvr>
                                        <p:cTn id="19" dur="2000" fill="hold"/>
                                        <p:tgtEl>
                                          <p:spTgt spid="70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205 -0.00116 L -0.05764 0.06386 " pathEditMode="relative" ptsTypes="AAA">
                                      <p:cBhvr>
                                        <p:cTn id="2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 animBg="1"/>
      <p:bldP spid="70663" grpId="1" animBg="1"/>
      <p:bldP spid="70679" grpId="0" animBg="1"/>
      <p:bldP spid="70687" grpId="0" animBg="1"/>
      <p:bldP spid="91" grpId="0" animBg="1"/>
      <p:bldP spid="91" grpId="1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4267200" cy="4267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dirty="0" smtClean="0"/>
              <a:t>We can construct a heap storing </a:t>
            </a:r>
            <a:r>
              <a:rPr lang="en-US" b="1" i="1" dirty="0" smtClean="0">
                <a:latin typeface="Times New Roman" charset="0"/>
              </a:rPr>
              <a:t>n</a:t>
            </a:r>
            <a:r>
              <a:rPr lang="en-US" dirty="0" smtClean="0"/>
              <a:t> given keys using a bottom-up construction with </a:t>
            </a:r>
            <a:r>
              <a:rPr lang="en-US" b="1" i="1" dirty="0" smtClean="0">
                <a:latin typeface="Times New Roman" charset="0"/>
              </a:rPr>
              <a:t>log n</a:t>
            </a:r>
            <a:r>
              <a:rPr lang="en-US" dirty="0" smtClean="0"/>
              <a:t> phases</a:t>
            </a:r>
          </a:p>
          <a:p>
            <a:pPr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dirty="0" smtClean="0"/>
              <a:t>In phase </a:t>
            </a:r>
            <a:r>
              <a:rPr lang="en-US" b="1" i="1" dirty="0" err="1" smtClean="0">
                <a:latin typeface="Times New Roman" charset="0"/>
              </a:rPr>
              <a:t>i</a:t>
            </a:r>
            <a:r>
              <a:rPr lang="en-US" dirty="0" smtClean="0"/>
              <a:t>, pairs of heaps with </a:t>
            </a:r>
            <a:r>
              <a:rPr lang="en-US" dirty="0" smtClean="0">
                <a:latin typeface="Times New Roman" charset="0"/>
              </a:rPr>
              <a:t>2</a:t>
            </a:r>
            <a:r>
              <a:rPr lang="en-US" b="1" i="1" baseline="30000" dirty="0" smtClean="0">
                <a:latin typeface="Times New Roman" charset="0"/>
              </a:rPr>
              <a:t>i </a:t>
            </a:r>
            <a:r>
              <a:rPr lang="en-US" dirty="0" smtClean="0">
                <a:latin typeface="Symbol" charset="2"/>
              </a:rPr>
              <a:t>-</a:t>
            </a:r>
            <a:r>
              <a:rPr lang="en-US" dirty="0" smtClean="0">
                <a:latin typeface="Times New Roman" charset="0"/>
              </a:rPr>
              <a:t>1</a:t>
            </a:r>
            <a:r>
              <a:rPr lang="en-US" dirty="0" smtClean="0"/>
              <a:t> keys are merged into heaps with </a:t>
            </a:r>
            <a:r>
              <a:rPr lang="en-US" dirty="0" smtClean="0">
                <a:latin typeface="Times New Roman" charset="0"/>
              </a:rPr>
              <a:t>2</a:t>
            </a:r>
            <a:r>
              <a:rPr lang="en-US" b="1" i="1" baseline="30000" dirty="0" smtClean="0">
                <a:latin typeface="Times New Roman" charset="0"/>
              </a:rPr>
              <a:t>i</a:t>
            </a:r>
            <a:r>
              <a:rPr lang="en-US" baseline="30000" dirty="0" smtClean="0">
                <a:latin typeface="Symbol" charset="2"/>
              </a:rPr>
              <a:t>+</a:t>
            </a:r>
            <a:r>
              <a:rPr lang="en-US" baseline="30000" dirty="0" smtClean="0">
                <a:latin typeface="Times New Roman" charset="0"/>
              </a:rPr>
              <a:t>1</a:t>
            </a:r>
            <a:r>
              <a:rPr lang="en-US" dirty="0" smtClean="0">
                <a:latin typeface="Symbol" charset="2"/>
              </a:rPr>
              <a:t>-</a:t>
            </a:r>
            <a:r>
              <a:rPr lang="en-US" dirty="0" smtClean="0">
                <a:latin typeface="Times New Roman" charset="0"/>
              </a:rPr>
              <a:t>1</a:t>
            </a:r>
            <a:r>
              <a:rPr lang="en-US" dirty="0" smtClean="0"/>
              <a:t> keys</a:t>
            </a:r>
          </a:p>
        </p:txBody>
      </p:sp>
      <p:sp>
        <p:nvSpPr>
          <p:cNvPr id="71687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6934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Bottom-up Heap Construction</a:t>
            </a:r>
          </a:p>
        </p:txBody>
      </p:sp>
      <p:grpSp>
        <p:nvGrpSpPr>
          <p:cNvPr id="37892" name="Group 5"/>
          <p:cNvGrpSpPr>
            <a:grpSpLocks/>
          </p:cNvGrpSpPr>
          <p:nvPr/>
        </p:nvGrpSpPr>
        <p:grpSpPr bwMode="auto">
          <a:xfrm>
            <a:off x="5357813" y="2209800"/>
            <a:ext cx="2514600" cy="838200"/>
            <a:chOff x="3360" y="1392"/>
            <a:chExt cx="1584" cy="528"/>
          </a:xfrm>
        </p:grpSpPr>
        <p:sp>
          <p:nvSpPr>
            <p:cNvPr id="71697" name="AutoShape 6"/>
            <p:cNvSpPr>
              <a:spLocks noChangeArrowheads="1"/>
            </p:cNvSpPr>
            <p:nvPr/>
          </p:nvSpPr>
          <p:spPr bwMode="auto">
            <a:xfrm>
              <a:off x="3360" y="1392"/>
              <a:ext cx="624" cy="52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charset="0"/>
                  <a:cs typeface="+mn-cs"/>
                </a:rPr>
                <a:t>2</a:t>
              </a:r>
              <a:r>
                <a:rPr lang="en-US" b="1" i="1" baseline="300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charset="0"/>
                  <a:cs typeface="+mn-cs"/>
                </a:rPr>
                <a:t>i </a:t>
              </a: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</a:rPr>
                <a:t>-</a:t>
              </a: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charset="0"/>
                  <a:cs typeface="+mn-cs"/>
                </a:rPr>
                <a:t>1</a:t>
              </a:r>
            </a:p>
          </p:txBody>
        </p:sp>
        <p:sp>
          <p:nvSpPr>
            <p:cNvPr id="71698" name="AutoShape 7"/>
            <p:cNvSpPr>
              <a:spLocks noChangeArrowheads="1"/>
            </p:cNvSpPr>
            <p:nvPr/>
          </p:nvSpPr>
          <p:spPr bwMode="auto">
            <a:xfrm>
              <a:off x="4320" y="1392"/>
              <a:ext cx="624" cy="52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charset="0"/>
                  <a:cs typeface="+mn-cs"/>
                </a:rPr>
                <a:t>2</a:t>
              </a:r>
              <a:r>
                <a:rPr lang="en-US" b="1" i="1" baseline="300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charset="0"/>
                  <a:cs typeface="+mn-cs"/>
                </a:rPr>
                <a:t>i </a:t>
              </a: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</a:rPr>
                <a:t>-</a:t>
              </a: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charset="0"/>
                  <a:cs typeface="+mn-cs"/>
                </a:rPr>
                <a:t>1</a:t>
              </a:r>
            </a:p>
          </p:txBody>
        </p:sp>
      </p:grpSp>
      <p:sp>
        <p:nvSpPr>
          <p:cNvPr id="37893" name="AutoShape 8"/>
          <p:cNvSpPr>
            <a:spLocks noChangeArrowheads="1"/>
          </p:cNvSpPr>
          <p:nvPr/>
        </p:nvSpPr>
        <p:spPr bwMode="auto">
          <a:xfrm>
            <a:off x="6424613" y="34290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7894" name="Freeform 9"/>
          <p:cNvSpPr>
            <a:spLocks/>
          </p:cNvSpPr>
          <p:nvPr/>
        </p:nvSpPr>
        <p:spPr bwMode="auto">
          <a:xfrm>
            <a:off x="4773613" y="4191000"/>
            <a:ext cx="3684587" cy="1771650"/>
          </a:xfrm>
          <a:custGeom>
            <a:avLst/>
            <a:gdLst>
              <a:gd name="T0" fmla="*/ 2147483647 w 2321"/>
              <a:gd name="T1" fmla="*/ 2147483647 h 1116"/>
              <a:gd name="T2" fmla="*/ 2147483647 w 2321"/>
              <a:gd name="T3" fmla="*/ 2147483647 h 1116"/>
              <a:gd name="T4" fmla="*/ 2147483647 w 2321"/>
              <a:gd name="T5" fmla="*/ 2147483647 h 1116"/>
              <a:gd name="T6" fmla="*/ 2147483647 w 2321"/>
              <a:gd name="T7" fmla="*/ 2147483647 h 1116"/>
              <a:gd name="T8" fmla="*/ 2147483647 w 2321"/>
              <a:gd name="T9" fmla="*/ 2147483647 h 11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21"/>
              <a:gd name="T16" fmla="*/ 0 h 1116"/>
              <a:gd name="T17" fmla="*/ 2321 w 2321"/>
              <a:gd name="T18" fmla="*/ 1116 h 11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21" h="1116">
                <a:moveTo>
                  <a:pt x="857" y="147"/>
                </a:moveTo>
                <a:cubicBezTo>
                  <a:pt x="722" y="227"/>
                  <a:pt x="0" y="843"/>
                  <a:pt x="210" y="981"/>
                </a:cubicBezTo>
                <a:cubicBezTo>
                  <a:pt x="414" y="1113"/>
                  <a:pt x="1916" y="1116"/>
                  <a:pt x="2119" y="975"/>
                </a:cubicBezTo>
                <a:cubicBezTo>
                  <a:pt x="2321" y="835"/>
                  <a:pt x="1634" y="276"/>
                  <a:pt x="1424" y="138"/>
                </a:cubicBezTo>
                <a:cubicBezTo>
                  <a:pt x="1214" y="0"/>
                  <a:pt x="992" y="67"/>
                  <a:pt x="857" y="147"/>
                </a:cubicBezTo>
                <a:close/>
              </a:path>
            </a:pathLst>
          </a:custGeom>
          <a:solidFill>
            <a:srgbClr val="F8F0D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AutoShape 10"/>
          <p:cNvSpPr>
            <a:spLocks noChangeArrowheads="1"/>
          </p:cNvSpPr>
          <p:nvPr/>
        </p:nvSpPr>
        <p:spPr bwMode="auto">
          <a:xfrm>
            <a:off x="5334000" y="4868863"/>
            <a:ext cx="990600" cy="8413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7896" name="AutoShape 11"/>
          <p:cNvSpPr>
            <a:spLocks noChangeArrowheads="1"/>
          </p:cNvSpPr>
          <p:nvPr/>
        </p:nvSpPr>
        <p:spPr bwMode="auto">
          <a:xfrm>
            <a:off x="6858000" y="4868863"/>
            <a:ext cx="990600" cy="8413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7897" name="Oval 12"/>
          <p:cNvSpPr>
            <a:spLocks noChangeArrowheads="1"/>
          </p:cNvSpPr>
          <p:nvPr/>
        </p:nvSpPr>
        <p:spPr bwMode="auto">
          <a:xfrm>
            <a:off x="6438900" y="441166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cxnSp>
        <p:nvCxnSpPr>
          <p:cNvPr id="37898" name="AutoShape 13"/>
          <p:cNvCxnSpPr>
            <a:cxnSpLocks noChangeShapeType="1"/>
            <a:stCxn id="37897" idx="3"/>
            <a:endCxn id="37895" idx="0"/>
          </p:cNvCxnSpPr>
          <p:nvPr/>
        </p:nvCxnSpPr>
        <p:spPr bwMode="auto">
          <a:xfrm flipH="1">
            <a:off x="5829300" y="4681538"/>
            <a:ext cx="654050" cy="187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9" name="AutoShape 14"/>
          <p:cNvCxnSpPr>
            <a:cxnSpLocks noChangeShapeType="1"/>
            <a:stCxn id="37897" idx="5"/>
            <a:endCxn id="37896" idx="0"/>
          </p:cNvCxnSpPr>
          <p:nvPr/>
        </p:nvCxnSpPr>
        <p:spPr bwMode="auto">
          <a:xfrm>
            <a:off x="6699250" y="4681538"/>
            <a:ext cx="654050" cy="187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0" name="Rectangle 15"/>
          <p:cNvSpPr>
            <a:spLocks noChangeArrowheads="1"/>
          </p:cNvSpPr>
          <p:nvPr/>
        </p:nvSpPr>
        <p:spPr bwMode="auto">
          <a:xfrm>
            <a:off x="6161088" y="4872038"/>
            <a:ext cx="79692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D21FF"/>
                </a:solidFill>
                <a:latin typeface="Times New Roman" pitchFamily="18" charset="0"/>
              </a:rPr>
              <a:t>2</a:t>
            </a:r>
            <a:r>
              <a:rPr lang="en-US" altLang="en-US" b="1" i="1" baseline="30000">
                <a:solidFill>
                  <a:srgbClr val="0D21FF"/>
                </a:solidFill>
                <a:latin typeface="Times New Roman" pitchFamily="18" charset="0"/>
              </a:rPr>
              <a:t>i</a:t>
            </a:r>
            <a:r>
              <a:rPr lang="en-US" altLang="en-US" baseline="30000">
                <a:solidFill>
                  <a:srgbClr val="0D21FF"/>
                </a:solidFill>
                <a:latin typeface="Symbol" pitchFamily="18" charset="2"/>
              </a:rPr>
              <a:t>+</a:t>
            </a:r>
            <a:r>
              <a:rPr lang="en-US" altLang="en-US" baseline="30000">
                <a:solidFill>
                  <a:srgbClr val="0D21FF"/>
                </a:solidFill>
                <a:latin typeface="Times New Roman" pitchFamily="18" charset="0"/>
              </a:rPr>
              <a:t>1</a:t>
            </a:r>
            <a:r>
              <a:rPr lang="en-US" altLang="en-US">
                <a:solidFill>
                  <a:srgbClr val="0D21FF"/>
                </a:solidFill>
                <a:latin typeface="Symbol" pitchFamily="18" charset="2"/>
              </a:rPr>
              <a:t>-</a:t>
            </a:r>
            <a:r>
              <a:rPr lang="en-US" altLang="en-US">
                <a:solidFill>
                  <a:srgbClr val="0D21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19181" y="152400"/>
            <a:ext cx="1713418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 Book’s</a:t>
            </a:r>
          </a:p>
          <a:p>
            <a:r>
              <a:rPr lang="en-US" sz="1400" dirty="0" smtClean="0"/>
              <a:t>section 8.3.6</a:t>
            </a:r>
          </a:p>
          <a:p>
            <a:r>
              <a:rPr lang="en-US" sz="1400" dirty="0" smtClean="0"/>
              <a:t>may have this</a:t>
            </a:r>
          </a:p>
          <a:p>
            <a:r>
              <a:rPr lang="en-US" sz="1400" dirty="0" smtClean="0"/>
              <a:t>mixed up a little</a:t>
            </a:r>
          </a:p>
          <a:p>
            <a:r>
              <a:rPr lang="en-US" sz="1400" b="1" i="1" dirty="0" smtClean="0"/>
              <a:t>h</a:t>
            </a:r>
            <a:r>
              <a:rPr lang="en-US" sz="1400" dirty="0" smtClean="0"/>
              <a:t> should = </a:t>
            </a:r>
            <a:r>
              <a:rPr lang="en-US" sz="1400" b="1" i="1" dirty="0" err="1" smtClean="0"/>
              <a:t>lg</a:t>
            </a:r>
            <a:r>
              <a:rPr lang="en-US" sz="1400" b="1" i="1" dirty="0" smtClean="0"/>
              <a:t> n</a:t>
            </a:r>
            <a:endParaRPr lang="en-US" sz="1400" dirty="0" smtClean="0"/>
          </a:p>
          <a:p>
            <a:r>
              <a:rPr lang="en-US" sz="1400" dirty="0" smtClean="0"/>
              <a:t>and there may be</a:t>
            </a:r>
          </a:p>
          <a:p>
            <a:r>
              <a:rPr lang="en-US" sz="1400" dirty="0" smtClean="0"/>
              <a:t>other math “errors”</a:t>
            </a:r>
          </a:p>
          <a:p>
            <a:r>
              <a:rPr lang="en-US" sz="1400" dirty="0" smtClean="0"/>
              <a:t>in the book’s version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126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Oval 3"/>
          <p:cNvSpPr>
            <a:spLocks noChangeArrowheads="1"/>
          </p:cNvSpPr>
          <p:nvPr/>
        </p:nvSpPr>
        <p:spPr bwMode="auto">
          <a:xfrm>
            <a:off x="2392362" y="3224213"/>
            <a:ext cx="285750" cy="28416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5</a:t>
            </a:r>
          </a:p>
        </p:txBody>
      </p:sp>
      <p:cxnSp>
        <p:nvCxnSpPr>
          <p:cNvPr id="45059" name="AutoShape 4"/>
          <p:cNvCxnSpPr>
            <a:cxnSpLocks noChangeShapeType="1"/>
            <a:stCxn id="189" idx="3"/>
            <a:endCxn id="192" idx="7"/>
          </p:cNvCxnSpPr>
          <p:nvPr/>
        </p:nvCxnSpPr>
        <p:spPr bwMode="auto">
          <a:xfrm flipH="1">
            <a:off x="1576387" y="3481388"/>
            <a:ext cx="857250" cy="2301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0" name="AutoShape 5"/>
          <p:cNvCxnSpPr>
            <a:cxnSpLocks noChangeShapeType="1"/>
            <a:stCxn id="205" idx="1"/>
            <a:endCxn id="189" idx="5"/>
          </p:cNvCxnSpPr>
          <p:nvPr/>
        </p:nvCxnSpPr>
        <p:spPr bwMode="auto">
          <a:xfrm flipH="1" flipV="1">
            <a:off x="2636837" y="3481388"/>
            <a:ext cx="857250" cy="231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2" name="Oval 6"/>
          <p:cNvSpPr>
            <a:spLocks noChangeArrowheads="1"/>
          </p:cNvSpPr>
          <p:nvPr/>
        </p:nvSpPr>
        <p:spPr bwMode="auto">
          <a:xfrm>
            <a:off x="1333499" y="36798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15</a:t>
            </a:r>
          </a:p>
        </p:txBody>
      </p:sp>
      <p:sp>
        <p:nvSpPr>
          <p:cNvPr id="193" name="Oval 7"/>
          <p:cNvSpPr>
            <a:spLocks noChangeArrowheads="1"/>
          </p:cNvSpPr>
          <p:nvPr/>
        </p:nvSpPr>
        <p:spPr bwMode="auto">
          <a:xfrm>
            <a:off x="1855787" y="41354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25</a:t>
            </a:r>
          </a:p>
        </p:txBody>
      </p:sp>
      <p:sp>
        <p:nvSpPr>
          <p:cNvPr id="45063" name="Rectangle 8"/>
          <p:cNvSpPr>
            <a:spLocks noChangeAspect="1" noChangeArrowheads="1"/>
          </p:cNvSpPr>
          <p:nvPr/>
        </p:nvSpPr>
        <p:spPr bwMode="auto">
          <a:xfrm>
            <a:off x="1636712" y="4648200"/>
            <a:ext cx="204787" cy="2047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D21FF"/>
              </a:solidFill>
              <a:latin typeface="Calibri" pitchFamily="34" charset="0"/>
            </a:endParaRPr>
          </a:p>
        </p:txBody>
      </p:sp>
      <p:sp>
        <p:nvSpPr>
          <p:cNvPr id="45064" name="Rectangle 9"/>
          <p:cNvSpPr>
            <a:spLocks noChangeAspect="1" noChangeArrowheads="1"/>
          </p:cNvSpPr>
          <p:nvPr/>
        </p:nvSpPr>
        <p:spPr bwMode="auto">
          <a:xfrm>
            <a:off x="2157412" y="4648200"/>
            <a:ext cx="206375" cy="2047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D21FF"/>
              </a:solidFill>
              <a:latin typeface="Calibri" pitchFamily="34" charset="0"/>
            </a:endParaRPr>
          </a:p>
        </p:txBody>
      </p:sp>
      <p:cxnSp>
        <p:nvCxnSpPr>
          <p:cNvPr id="45065" name="AutoShape 10"/>
          <p:cNvCxnSpPr>
            <a:cxnSpLocks noChangeShapeType="1"/>
            <a:stCxn id="45064" idx="0"/>
            <a:endCxn id="193" idx="5"/>
          </p:cNvCxnSpPr>
          <p:nvPr/>
        </p:nvCxnSpPr>
        <p:spPr bwMode="auto">
          <a:xfrm flipH="1" flipV="1">
            <a:off x="2100262" y="4389438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6" name="AutoShape 11"/>
          <p:cNvCxnSpPr>
            <a:cxnSpLocks noChangeShapeType="1"/>
            <a:stCxn id="45063" idx="0"/>
            <a:endCxn id="193" idx="3"/>
          </p:cNvCxnSpPr>
          <p:nvPr/>
        </p:nvCxnSpPr>
        <p:spPr bwMode="auto">
          <a:xfrm flipV="1">
            <a:off x="1739899" y="4389438"/>
            <a:ext cx="157163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7" name="AutoShape 12"/>
          <p:cNvCxnSpPr>
            <a:cxnSpLocks noChangeShapeType="1"/>
            <a:stCxn id="200" idx="7"/>
            <a:endCxn id="192" idx="3"/>
          </p:cNvCxnSpPr>
          <p:nvPr/>
        </p:nvCxnSpPr>
        <p:spPr bwMode="auto">
          <a:xfrm flipV="1">
            <a:off x="1054099" y="39338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8" name="AutoShape 13"/>
          <p:cNvCxnSpPr>
            <a:cxnSpLocks noChangeShapeType="1"/>
            <a:stCxn id="193" idx="1"/>
            <a:endCxn id="192" idx="5"/>
          </p:cNvCxnSpPr>
          <p:nvPr/>
        </p:nvCxnSpPr>
        <p:spPr bwMode="auto">
          <a:xfrm flipH="1" flipV="1">
            <a:off x="1576387" y="39338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0" name="Oval 14"/>
          <p:cNvSpPr>
            <a:spLocks noChangeArrowheads="1"/>
          </p:cNvSpPr>
          <p:nvPr/>
        </p:nvSpPr>
        <p:spPr bwMode="auto">
          <a:xfrm>
            <a:off x="811212" y="41354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16</a:t>
            </a:r>
          </a:p>
        </p:txBody>
      </p:sp>
      <p:sp>
        <p:nvSpPr>
          <p:cNvPr id="45070" name="Rectangle 15"/>
          <p:cNvSpPr>
            <a:spLocks noChangeAspect="1" noChangeArrowheads="1"/>
          </p:cNvSpPr>
          <p:nvPr/>
        </p:nvSpPr>
        <p:spPr bwMode="auto">
          <a:xfrm>
            <a:off x="588962" y="4648200"/>
            <a:ext cx="204787" cy="2047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D21FF"/>
              </a:solidFill>
              <a:latin typeface="Calibri" pitchFamily="34" charset="0"/>
            </a:endParaRPr>
          </a:p>
        </p:txBody>
      </p:sp>
      <p:sp>
        <p:nvSpPr>
          <p:cNvPr id="45071" name="Rectangle 16"/>
          <p:cNvSpPr>
            <a:spLocks noChangeAspect="1" noChangeArrowheads="1"/>
          </p:cNvSpPr>
          <p:nvPr/>
        </p:nvSpPr>
        <p:spPr bwMode="auto">
          <a:xfrm>
            <a:off x="1111249" y="4648200"/>
            <a:ext cx="204788" cy="2047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D21FF"/>
              </a:solidFill>
              <a:latin typeface="Calibri" pitchFamily="34" charset="0"/>
            </a:endParaRPr>
          </a:p>
        </p:txBody>
      </p:sp>
      <p:cxnSp>
        <p:nvCxnSpPr>
          <p:cNvPr id="45072" name="AutoShape 17"/>
          <p:cNvCxnSpPr>
            <a:cxnSpLocks noChangeShapeType="1"/>
            <a:stCxn id="45071" idx="0"/>
            <a:endCxn id="200" idx="5"/>
          </p:cNvCxnSpPr>
          <p:nvPr/>
        </p:nvCxnSpPr>
        <p:spPr bwMode="auto">
          <a:xfrm flipH="1" flipV="1">
            <a:off x="1054099" y="4389438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3" name="AutoShape 18"/>
          <p:cNvCxnSpPr>
            <a:cxnSpLocks noChangeShapeType="1"/>
            <a:stCxn id="45070" idx="0"/>
            <a:endCxn id="200" idx="3"/>
          </p:cNvCxnSpPr>
          <p:nvPr/>
        </p:nvCxnSpPr>
        <p:spPr bwMode="auto">
          <a:xfrm flipV="1">
            <a:off x="692149" y="4389438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" name="Oval 19"/>
          <p:cNvSpPr>
            <a:spLocks noChangeArrowheads="1"/>
          </p:cNvSpPr>
          <p:nvPr/>
        </p:nvSpPr>
        <p:spPr bwMode="auto">
          <a:xfrm>
            <a:off x="3452812" y="36814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7</a:t>
            </a:r>
          </a:p>
        </p:txBody>
      </p:sp>
      <p:sp>
        <p:nvSpPr>
          <p:cNvPr id="206" name="Oval 20"/>
          <p:cNvSpPr>
            <a:spLocks noChangeArrowheads="1"/>
          </p:cNvSpPr>
          <p:nvPr/>
        </p:nvSpPr>
        <p:spPr bwMode="auto">
          <a:xfrm>
            <a:off x="3975099" y="41370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12</a:t>
            </a:r>
          </a:p>
        </p:txBody>
      </p:sp>
      <p:sp>
        <p:nvSpPr>
          <p:cNvPr id="45076" name="Rectangle 21"/>
          <p:cNvSpPr>
            <a:spLocks noChangeAspect="1" noChangeArrowheads="1"/>
          </p:cNvSpPr>
          <p:nvPr/>
        </p:nvSpPr>
        <p:spPr bwMode="auto">
          <a:xfrm>
            <a:off x="3756024" y="4649788"/>
            <a:ext cx="204788" cy="2047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D21FF"/>
              </a:solidFill>
              <a:latin typeface="Calibri" pitchFamily="34" charset="0"/>
            </a:endParaRPr>
          </a:p>
        </p:txBody>
      </p:sp>
      <p:sp>
        <p:nvSpPr>
          <p:cNvPr id="45077" name="Rectangle 22"/>
          <p:cNvSpPr>
            <a:spLocks noChangeAspect="1" noChangeArrowheads="1"/>
          </p:cNvSpPr>
          <p:nvPr/>
        </p:nvSpPr>
        <p:spPr bwMode="auto">
          <a:xfrm>
            <a:off x="4276724" y="4649788"/>
            <a:ext cx="206375" cy="2047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D21FF"/>
              </a:solidFill>
              <a:latin typeface="Calibri" pitchFamily="34" charset="0"/>
            </a:endParaRPr>
          </a:p>
        </p:txBody>
      </p:sp>
      <p:cxnSp>
        <p:nvCxnSpPr>
          <p:cNvPr id="45078" name="AutoShape 23"/>
          <p:cNvCxnSpPr>
            <a:cxnSpLocks noChangeShapeType="1"/>
            <a:stCxn id="45077" idx="0"/>
            <a:endCxn id="206" idx="5"/>
          </p:cNvCxnSpPr>
          <p:nvPr/>
        </p:nvCxnSpPr>
        <p:spPr bwMode="auto">
          <a:xfrm flipH="1" flipV="1">
            <a:off x="4219574" y="4391025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79" name="AutoShape 24"/>
          <p:cNvCxnSpPr>
            <a:cxnSpLocks noChangeShapeType="1"/>
            <a:stCxn id="45076" idx="0"/>
            <a:endCxn id="206" idx="3"/>
          </p:cNvCxnSpPr>
          <p:nvPr/>
        </p:nvCxnSpPr>
        <p:spPr bwMode="auto">
          <a:xfrm flipV="1">
            <a:off x="3859212" y="4391025"/>
            <a:ext cx="157162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80" name="AutoShape 25"/>
          <p:cNvCxnSpPr>
            <a:cxnSpLocks noChangeShapeType="1"/>
            <a:stCxn id="213" idx="7"/>
            <a:endCxn id="205" idx="3"/>
          </p:cNvCxnSpPr>
          <p:nvPr/>
        </p:nvCxnSpPr>
        <p:spPr bwMode="auto">
          <a:xfrm flipV="1">
            <a:off x="3173412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81" name="AutoShape 26"/>
          <p:cNvCxnSpPr>
            <a:cxnSpLocks noChangeShapeType="1"/>
            <a:stCxn id="206" idx="1"/>
            <a:endCxn id="205" idx="5"/>
          </p:cNvCxnSpPr>
          <p:nvPr/>
        </p:nvCxnSpPr>
        <p:spPr bwMode="auto">
          <a:xfrm flipH="1" flipV="1">
            <a:off x="3695699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3" name="Oval 27"/>
          <p:cNvSpPr>
            <a:spLocks noChangeArrowheads="1"/>
          </p:cNvSpPr>
          <p:nvPr/>
        </p:nvSpPr>
        <p:spPr bwMode="auto">
          <a:xfrm>
            <a:off x="2930524" y="41370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10</a:t>
            </a:r>
          </a:p>
        </p:txBody>
      </p:sp>
      <p:sp>
        <p:nvSpPr>
          <p:cNvPr id="45083" name="Rectangle 28"/>
          <p:cNvSpPr>
            <a:spLocks noChangeAspect="1" noChangeArrowheads="1"/>
          </p:cNvSpPr>
          <p:nvPr/>
        </p:nvSpPr>
        <p:spPr bwMode="auto">
          <a:xfrm>
            <a:off x="2708274" y="4649788"/>
            <a:ext cx="204788" cy="2047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D21FF"/>
              </a:solidFill>
              <a:latin typeface="Calibri" pitchFamily="34" charset="0"/>
            </a:endParaRPr>
          </a:p>
        </p:txBody>
      </p:sp>
      <p:sp>
        <p:nvSpPr>
          <p:cNvPr id="45084" name="Rectangle 29"/>
          <p:cNvSpPr>
            <a:spLocks noChangeAspect="1" noChangeArrowheads="1"/>
          </p:cNvSpPr>
          <p:nvPr/>
        </p:nvSpPr>
        <p:spPr bwMode="auto">
          <a:xfrm>
            <a:off x="3230562" y="4649788"/>
            <a:ext cx="204787" cy="2047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D21FF"/>
              </a:solidFill>
              <a:latin typeface="Calibri" pitchFamily="34" charset="0"/>
            </a:endParaRPr>
          </a:p>
        </p:txBody>
      </p:sp>
      <p:cxnSp>
        <p:nvCxnSpPr>
          <p:cNvPr id="45085" name="AutoShape 30"/>
          <p:cNvCxnSpPr>
            <a:cxnSpLocks noChangeShapeType="1"/>
            <a:stCxn id="45084" idx="0"/>
            <a:endCxn id="213" idx="5"/>
          </p:cNvCxnSpPr>
          <p:nvPr/>
        </p:nvCxnSpPr>
        <p:spPr bwMode="auto">
          <a:xfrm flipH="1" flipV="1">
            <a:off x="3173412" y="4391025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86" name="AutoShape 31"/>
          <p:cNvCxnSpPr>
            <a:cxnSpLocks noChangeShapeType="1"/>
            <a:stCxn id="45083" idx="0"/>
            <a:endCxn id="213" idx="3"/>
          </p:cNvCxnSpPr>
          <p:nvPr/>
        </p:nvCxnSpPr>
        <p:spPr bwMode="auto">
          <a:xfrm flipV="1">
            <a:off x="2811462" y="4391025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87" name="Oval 32"/>
          <p:cNvSpPr>
            <a:spLocks noChangeArrowheads="1"/>
          </p:cNvSpPr>
          <p:nvPr/>
        </p:nvSpPr>
        <p:spPr bwMode="auto">
          <a:xfrm>
            <a:off x="4511674" y="2797175"/>
            <a:ext cx="287338" cy="2841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0" tIns="0" r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D21FF"/>
              </a:solidFill>
              <a:latin typeface="Times New Roman" pitchFamily="18" charset="0"/>
              <a:sym typeface="Symbol" pitchFamily="18" charset="2"/>
            </a:endParaRPr>
          </a:p>
        </p:txBody>
      </p:sp>
      <p:cxnSp>
        <p:nvCxnSpPr>
          <p:cNvPr id="45088" name="AutoShape 33"/>
          <p:cNvCxnSpPr>
            <a:cxnSpLocks noChangeShapeType="1"/>
            <a:stCxn id="45087" idx="5"/>
            <a:endCxn id="221" idx="1"/>
          </p:cNvCxnSpPr>
          <p:nvPr/>
        </p:nvCxnSpPr>
        <p:spPr bwMode="auto">
          <a:xfrm>
            <a:off x="4756149" y="3040063"/>
            <a:ext cx="1917700" cy="2127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89" name="AutoShape 34"/>
          <p:cNvCxnSpPr>
            <a:cxnSpLocks noChangeShapeType="1"/>
            <a:stCxn id="45087" idx="3"/>
            <a:endCxn id="189" idx="7"/>
          </p:cNvCxnSpPr>
          <p:nvPr/>
        </p:nvCxnSpPr>
        <p:spPr bwMode="auto">
          <a:xfrm flipH="1">
            <a:off x="2636837" y="3040063"/>
            <a:ext cx="1917700" cy="2111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1" name="Oval 35"/>
          <p:cNvSpPr>
            <a:spLocks noChangeArrowheads="1"/>
          </p:cNvSpPr>
          <p:nvPr/>
        </p:nvSpPr>
        <p:spPr bwMode="auto">
          <a:xfrm>
            <a:off x="6632574" y="3225800"/>
            <a:ext cx="285750" cy="28416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6</a:t>
            </a:r>
          </a:p>
        </p:txBody>
      </p:sp>
      <p:cxnSp>
        <p:nvCxnSpPr>
          <p:cNvPr id="45091" name="AutoShape 36"/>
          <p:cNvCxnSpPr>
            <a:cxnSpLocks noChangeShapeType="1"/>
            <a:stCxn id="221" idx="3"/>
            <a:endCxn id="224" idx="7"/>
          </p:cNvCxnSpPr>
          <p:nvPr/>
        </p:nvCxnSpPr>
        <p:spPr bwMode="auto">
          <a:xfrm flipH="1">
            <a:off x="5816599" y="3482975"/>
            <a:ext cx="857250" cy="2301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92" name="AutoShape 37"/>
          <p:cNvCxnSpPr>
            <a:cxnSpLocks noChangeShapeType="1"/>
            <a:stCxn id="237" idx="1"/>
            <a:endCxn id="221" idx="5"/>
          </p:cNvCxnSpPr>
          <p:nvPr/>
        </p:nvCxnSpPr>
        <p:spPr bwMode="auto">
          <a:xfrm flipH="1" flipV="1">
            <a:off x="6877049" y="3482975"/>
            <a:ext cx="857250" cy="231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4" name="Oval 38"/>
          <p:cNvSpPr>
            <a:spLocks noChangeArrowheads="1"/>
          </p:cNvSpPr>
          <p:nvPr/>
        </p:nvSpPr>
        <p:spPr bwMode="auto">
          <a:xfrm>
            <a:off x="5573712" y="36814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8</a:t>
            </a:r>
          </a:p>
        </p:txBody>
      </p:sp>
      <p:sp>
        <p:nvSpPr>
          <p:cNvPr id="225" name="Oval 39"/>
          <p:cNvSpPr>
            <a:spLocks noChangeArrowheads="1"/>
          </p:cNvSpPr>
          <p:nvPr/>
        </p:nvSpPr>
        <p:spPr bwMode="auto">
          <a:xfrm>
            <a:off x="6095999" y="41370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9</a:t>
            </a:r>
          </a:p>
        </p:txBody>
      </p:sp>
      <p:sp>
        <p:nvSpPr>
          <p:cNvPr id="45095" name="Rectangle 40"/>
          <p:cNvSpPr>
            <a:spLocks noChangeAspect="1" noChangeArrowheads="1"/>
          </p:cNvSpPr>
          <p:nvPr/>
        </p:nvSpPr>
        <p:spPr bwMode="auto">
          <a:xfrm>
            <a:off x="5876924" y="4649788"/>
            <a:ext cx="204788" cy="2047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D21FF"/>
              </a:solidFill>
              <a:latin typeface="Calibri" pitchFamily="34" charset="0"/>
            </a:endParaRPr>
          </a:p>
        </p:txBody>
      </p:sp>
      <p:sp>
        <p:nvSpPr>
          <p:cNvPr id="45096" name="Rectangle 41"/>
          <p:cNvSpPr>
            <a:spLocks noChangeAspect="1" noChangeArrowheads="1"/>
          </p:cNvSpPr>
          <p:nvPr/>
        </p:nvSpPr>
        <p:spPr bwMode="auto">
          <a:xfrm>
            <a:off x="6397624" y="4649788"/>
            <a:ext cx="206375" cy="2047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D21FF"/>
              </a:solidFill>
              <a:latin typeface="Calibri" pitchFamily="34" charset="0"/>
            </a:endParaRPr>
          </a:p>
        </p:txBody>
      </p:sp>
      <p:cxnSp>
        <p:nvCxnSpPr>
          <p:cNvPr id="45097" name="AutoShape 42"/>
          <p:cNvCxnSpPr>
            <a:cxnSpLocks noChangeShapeType="1"/>
            <a:stCxn id="45096" idx="0"/>
            <a:endCxn id="225" idx="5"/>
          </p:cNvCxnSpPr>
          <p:nvPr/>
        </p:nvCxnSpPr>
        <p:spPr bwMode="auto">
          <a:xfrm flipH="1" flipV="1">
            <a:off x="6340474" y="4391025"/>
            <a:ext cx="160338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98" name="AutoShape 43"/>
          <p:cNvCxnSpPr>
            <a:cxnSpLocks noChangeShapeType="1"/>
            <a:stCxn id="45095" idx="0"/>
            <a:endCxn id="225" idx="3"/>
          </p:cNvCxnSpPr>
          <p:nvPr/>
        </p:nvCxnSpPr>
        <p:spPr bwMode="auto">
          <a:xfrm flipV="1">
            <a:off x="5980112" y="4391025"/>
            <a:ext cx="157162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99" name="AutoShape 44"/>
          <p:cNvCxnSpPr>
            <a:cxnSpLocks noChangeShapeType="1"/>
            <a:stCxn id="232" idx="7"/>
            <a:endCxn id="224" idx="3"/>
          </p:cNvCxnSpPr>
          <p:nvPr/>
        </p:nvCxnSpPr>
        <p:spPr bwMode="auto">
          <a:xfrm flipV="1">
            <a:off x="5294312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100" name="AutoShape 45"/>
          <p:cNvCxnSpPr>
            <a:cxnSpLocks noChangeShapeType="1"/>
            <a:stCxn id="225" idx="1"/>
            <a:endCxn id="224" idx="5"/>
          </p:cNvCxnSpPr>
          <p:nvPr/>
        </p:nvCxnSpPr>
        <p:spPr bwMode="auto">
          <a:xfrm flipH="1" flipV="1">
            <a:off x="5816599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2" name="Oval 46"/>
          <p:cNvSpPr>
            <a:spLocks noChangeArrowheads="1"/>
          </p:cNvSpPr>
          <p:nvPr/>
        </p:nvSpPr>
        <p:spPr bwMode="auto">
          <a:xfrm>
            <a:off x="5051424" y="41370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11</a:t>
            </a:r>
          </a:p>
        </p:txBody>
      </p:sp>
      <p:sp>
        <p:nvSpPr>
          <p:cNvPr id="45102" name="Rectangle 47"/>
          <p:cNvSpPr>
            <a:spLocks noChangeAspect="1" noChangeArrowheads="1"/>
          </p:cNvSpPr>
          <p:nvPr/>
        </p:nvSpPr>
        <p:spPr bwMode="auto">
          <a:xfrm>
            <a:off x="4829174" y="4649788"/>
            <a:ext cx="204788" cy="2047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D21FF"/>
              </a:solidFill>
              <a:latin typeface="Calibri" pitchFamily="34" charset="0"/>
            </a:endParaRPr>
          </a:p>
        </p:txBody>
      </p:sp>
      <p:sp>
        <p:nvSpPr>
          <p:cNvPr id="45103" name="Rectangle 48"/>
          <p:cNvSpPr>
            <a:spLocks noChangeAspect="1" noChangeArrowheads="1"/>
          </p:cNvSpPr>
          <p:nvPr/>
        </p:nvSpPr>
        <p:spPr bwMode="auto">
          <a:xfrm>
            <a:off x="5351462" y="4649788"/>
            <a:ext cx="204787" cy="2047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D21FF"/>
              </a:solidFill>
              <a:latin typeface="Calibri" pitchFamily="34" charset="0"/>
            </a:endParaRPr>
          </a:p>
        </p:txBody>
      </p:sp>
      <p:cxnSp>
        <p:nvCxnSpPr>
          <p:cNvPr id="45104" name="AutoShape 49"/>
          <p:cNvCxnSpPr>
            <a:cxnSpLocks noChangeShapeType="1"/>
            <a:stCxn id="45103" idx="0"/>
            <a:endCxn id="232" idx="5"/>
          </p:cNvCxnSpPr>
          <p:nvPr/>
        </p:nvCxnSpPr>
        <p:spPr bwMode="auto">
          <a:xfrm flipH="1" flipV="1">
            <a:off x="5294312" y="4391025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105" name="AutoShape 50"/>
          <p:cNvCxnSpPr>
            <a:cxnSpLocks noChangeShapeType="1"/>
            <a:stCxn id="45102" idx="0"/>
            <a:endCxn id="232" idx="3"/>
          </p:cNvCxnSpPr>
          <p:nvPr/>
        </p:nvCxnSpPr>
        <p:spPr bwMode="auto">
          <a:xfrm flipV="1">
            <a:off x="4932362" y="4391025"/>
            <a:ext cx="160337" cy="249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7" name="Oval 51"/>
          <p:cNvSpPr>
            <a:spLocks noChangeArrowheads="1"/>
          </p:cNvSpPr>
          <p:nvPr/>
        </p:nvSpPr>
        <p:spPr bwMode="auto">
          <a:xfrm>
            <a:off x="7693024" y="368300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20</a:t>
            </a:r>
          </a:p>
        </p:txBody>
      </p:sp>
      <p:sp>
        <p:nvSpPr>
          <p:cNvPr id="238" name="Oval 52"/>
          <p:cNvSpPr>
            <a:spLocks noChangeArrowheads="1"/>
          </p:cNvSpPr>
          <p:nvPr/>
        </p:nvSpPr>
        <p:spPr bwMode="auto">
          <a:xfrm>
            <a:off x="8215312" y="413861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27</a:t>
            </a:r>
          </a:p>
        </p:txBody>
      </p:sp>
      <p:sp>
        <p:nvSpPr>
          <p:cNvPr id="45108" name="Rectangle 53"/>
          <p:cNvSpPr>
            <a:spLocks noChangeAspect="1" noChangeArrowheads="1"/>
          </p:cNvSpPr>
          <p:nvPr/>
        </p:nvSpPr>
        <p:spPr bwMode="auto">
          <a:xfrm>
            <a:off x="7996237" y="4651375"/>
            <a:ext cx="204787" cy="2047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D21FF"/>
              </a:solidFill>
              <a:latin typeface="Calibri" pitchFamily="34" charset="0"/>
            </a:endParaRPr>
          </a:p>
        </p:txBody>
      </p:sp>
      <p:sp>
        <p:nvSpPr>
          <p:cNvPr id="45109" name="Rectangle 54"/>
          <p:cNvSpPr>
            <a:spLocks noChangeAspect="1" noChangeArrowheads="1"/>
          </p:cNvSpPr>
          <p:nvPr/>
        </p:nvSpPr>
        <p:spPr bwMode="auto">
          <a:xfrm>
            <a:off x="8516937" y="4651375"/>
            <a:ext cx="206375" cy="2047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D21FF"/>
              </a:solidFill>
              <a:latin typeface="Calibri" pitchFamily="34" charset="0"/>
            </a:endParaRPr>
          </a:p>
        </p:txBody>
      </p:sp>
      <p:cxnSp>
        <p:nvCxnSpPr>
          <p:cNvPr id="45110" name="AutoShape 55"/>
          <p:cNvCxnSpPr>
            <a:cxnSpLocks noChangeShapeType="1"/>
            <a:stCxn id="45109" idx="0"/>
            <a:endCxn id="238" idx="5"/>
          </p:cNvCxnSpPr>
          <p:nvPr/>
        </p:nvCxnSpPr>
        <p:spPr bwMode="auto">
          <a:xfrm flipH="1" flipV="1">
            <a:off x="8459787" y="4392613"/>
            <a:ext cx="160337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111" name="AutoShape 56"/>
          <p:cNvCxnSpPr>
            <a:cxnSpLocks noChangeShapeType="1"/>
            <a:stCxn id="45108" idx="0"/>
            <a:endCxn id="238" idx="3"/>
          </p:cNvCxnSpPr>
          <p:nvPr/>
        </p:nvCxnSpPr>
        <p:spPr bwMode="auto">
          <a:xfrm flipV="1">
            <a:off x="8099424" y="4392613"/>
            <a:ext cx="157163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112" name="AutoShape 57"/>
          <p:cNvCxnSpPr>
            <a:cxnSpLocks noChangeShapeType="1"/>
            <a:stCxn id="245" idx="7"/>
            <a:endCxn id="237" idx="3"/>
          </p:cNvCxnSpPr>
          <p:nvPr/>
        </p:nvCxnSpPr>
        <p:spPr bwMode="auto">
          <a:xfrm flipV="1">
            <a:off x="7413624" y="393700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113" name="AutoShape 58"/>
          <p:cNvCxnSpPr>
            <a:cxnSpLocks noChangeShapeType="1"/>
            <a:stCxn id="238" idx="1"/>
            <a:endCxn id="237" idx="5"/>
          </p:cNvCxnSpPr>
          <p:nvPr/>
        </p:nvCxnSpPr>
        <p:spPr bwMode="auto">
          <a:xfrm flipH="1" flipV="1">
            <a:off x="7935912" y="393700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" name="Oval 59"/>
          <p:cNvSpPr>
            <a:spLocks noChangeArrowheads="1"/>
          </p:cNvSpPr>
          <p:nvPr/>
        </p:nvSpPr>
        <p:spPr bwMode="auto">
          <a:xfrm>
            <a:off x="7170737" y="41386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23</a:t>
            </a:r>
          </a:p>
        </p:txBody>
      </p:sp>
      <p:sp>
        <p:nvSpPr>
          <p:cNvPr id="45115" name="Rectangle 60"/>
          <p:cNvSpPr>
            <a:spLocks noChangeAspect="1" noChangeArrowheads="1"/>
          </p:cNvSpPr>
          <p:nvPr/>
        </p:nvSpPr>
        <p:spPr bwMode="auto">
          <a:xfrm>
            <a:off x="6948487" y="4651375"/>
            <a:ext cx="204787" cy="2047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D21FF"/>
              </a:solidFill>
              <a:latin typeface="Calibri" pitchFamily="34" charset="0"/>
            </a:endParaRPr>
          </a:p>
        </p:txBody>
      </p:sp>
      <p:sp>
        <p:nvSpPr>
          <p:cNvPr id="45116" name="Rectangle 61"/>
          <p:cNvSpPr>
            <a:spLocks noChangeAspect="1" noChangeArrowheads="1"/>
          </p:cNvSpPr>
          <p:nvPr/>
        </p:nvSpPr>
        <p:spPr bwMode="auto">
          <a:xfrm>
            <a:off x="7470774" y="4651375"/>
            <a:ext cx="204788" cy="2047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0D21FF"/>
              </a:solidFill>
              <a:latin typeface="Calibri" pitchFamily="34" charset="0"/>
            </a:endParaRPr>
          </a:p>
        </p:txBody>
      </p:sp>
      <p:cxnSp>
        <p:nvCxnSpPr>
          <p:cNvPr id="45117" name="AutoShape 62"/>
          <p:cNvCxnSpPr>
            <a:cxnSpLocks noChangeShapeType="1"/>
            <a:stCxn id="45116" idx="0"/>
            <a:endCxn id="245" idx="5"/>
          </p:cNvCxnSpPr>
          <p:nvPr/>
        </p:nvCxnSpPr>
        <p:spPr bwMode="auto">
          <a:xfrm flipH="1" flipV="1">
            <a:off x="7413624" y="4392613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118" name="AutoShape 63"/>
          <p:cNvCxnSpPr>
            <a:cxnSpLocks noChangeShapeType="1"/>
            <a:stCxn id="45115" idx="0"/>
            <a:endCxn id="245" idx="3"/>
          </p:cNvCxnSpPr>
          <p:nvPr/>
        </p:nvCxnSpPr>
        <p:spPr bwMode="auto">
          <a:xfrm flipV="1">
            <a:off x="7051674" y="4392613"/>
            <a:ext cx="160338" cy="249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1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Example</a:t>
            </a:r>
          </a:p>
        </p:txBody>
      </p:sp>
      <p:sp>
        <p:nvSpPr>
          <p:cNvPr id="75811" name="Oval 32"/>
          <p:cNvSpPr>
            <a:spLocks noChangeArrowheads="1"/>
          </p:cNvSpPr>
          <p:nvPr/>
        </p:nvSpPr>
        <p:spPr bwMode="auto">
          <a:xfrm>
            <a:off x="4511674" y="2797175"/>
            <a:ext cx="287338" cy="28416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170" y="990600"/>
            <a:ext cx="62213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are given the array of 15 elements</a:t>
            </a:r>
          </a:p>
          <a:p>
            <a:r>
              <a:rPr lang="en-US" dirty="0" smtClean="0"/>
              <a:t>16, 25, 10, 12, 11, 9, 23, 27,     15, 7, 8, 20,     5,6,     4</a:t>
            </a:r>
          </a:p>
          <a:p>
            <a:endParaRPr lang="en-US" dirty="0"/>
          </a:p>
          <a:p>
            <a:r>
              <a:rPr lang="en-US" dirty="0" smtClean="0"/>
              <a:t>You want to make a heap out of them</a:t>
            </a:r>
          </a:p>
          <a:p>
            <a:r>
              <a:rPr lang="en-US" dirty="0" smtClean="0"/>
              <a:t>Before we had to insert 1 item at a time</a:t>
            </a:r>
          </a:p>
          <a:p>
            <a:r>
              <a:rPr lang="en-US" dirty="0" smtClean="0"/>
              <a:t>We will do something different now… we will start at the bottom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25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170" y="990600"/>
            <a:ext cx="67120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are given the array of 15 elements</a:t>
            </a:r>
          </a:p>
          <a:p>
            <a:r>
              <a:rPr lang="en-US" dirty="0" smtClean="0"/>
              <a:t>16, 25, 10, 12, 11, 9, 23, 27,     15, 7, 8, 20,     5,6,     4</a:t>
            </a:r>
          </a:p>
          <a:p>
            <a:endParaRPr lang="en-US" dirty="0"/>
          </a:p>
          <a:p>
            <a:r>
              <a:rPr lang="en-US" dirty="0" smtClean="0"/>
              <a:t>You want to make a heap out of them</a:t>
            </a:r>
          </a:p>
          <a:p>
            <a:r>
              <a:rPr lang="en-US" dirty="0" smtClean="0"/>
              <a:t>Before we had to insert 1 item at a time </a:t>
            </a:r>
            <a:r>
              <a:rPr lang="en-US" sz="1400" i="1" dirty="0" smtClean="0"/>
              <a:t>(see the phase 1 of Heap Sort example)</a:t>
            </a:r>
            <a:endParaRPr lang="en-US" i="1" dirty="0" smtClean="0"/>
          </a:p>
          <a:p>
            <a:r>
              <a:rPr lang="en-US" dirty="0" smtClean="0"/>
              <a:t>We will do something different now… we will start at the bottom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1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170" y="990600"/>
            <a:ext cx="5196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given the array of 15 elements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16, 25, 10, 12, 11, 9, 23, 27,     15, 7, 8, 20,     5,6,     4</a:t>
            </a:r>
          </a:p>
          <a:p>
            <a:endParaRPr lang="en-US" dirty="0" smtClean="0"/>
          </a:p>
          <a:p>
            <a:r>
              <a:rPr lang="en-US" b="1" dirty="0" smtClean="0"/>
              <a:t>Begin by drawing a binary tree with 15 nodes</a:t>
            </a:r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588962" y="2798402"/>
            <a:ext cx="8134350" cy="2057761"/>
            <a:chOff x="588962" y="2798402"/>
            <a:chExt cx="8134350" cy="2057761"/>
          </a:xfrm>
        </p:grpSpPr>
        <p:sp>
          <p:nvSpPr>
            <p:cNvPr id="66" name="Oval 3"/>
            <p:cNvSpPr>
              <a:spLocks noChangeArrowheads="1"/>
            </p:cNvSpPr>
            <p:nvPr/>
          </p:nvSpPr>
          <p:spPr bwMode="auto">
            <a:xfrm>
              <a:off x="2389188" y="3225440"/>
              <a:ext cx="285750" cy="28416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67" name="AutoShape 4"/>
            <p:cNvCxnSpPr>
              <a:cxnSpLocks noChangeShapeType="1"/>
              <a:stCxn id="66" idx="3"/>
              <a:endCxn id="69" idx="7"/>
            </p:cNvCxnSpPr>
            <p:nvPr/>
          </p:nvCxnSpPr>
          <p:spPr bwMode="auto">
            <a:xfrm flipH="1">
              <a:off x="1573213" y="3468327"/>
              <a:ext cx="857250" cy="2540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AutoShape 5"/>
            <p:cNvCxnSpPr>
              <a:cxnSpLocks noChangeShapeType="1"/>
              <a:stCxn id="82" idx="1"/>
              <a:endCxn id="66" idx="5"/>
            </p:cNvCxnSpPr>
            <p:nvPr/>
          </p:nvCxnSpPr>
          <p:spPr bwMode="auto">
            <a:xfrm flipH="1" flipV="1">
              <a:off x="2633663" y="3468327"/>
              <a:ext cx="857250" cy="255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" name="Oval 6"/>
            <p:cNvSpPr>
              <a:spLocks noChangeArrowheads="1"/>
            </p:cNvSpPr>
            <p:nvPr/>
          </p:nvSpPr>
          <p:spPr bwMode="auto">
            <a:xfrm>
              <a:off x="1330326" y="3681052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75" name="AutoShape 12"/>
            <p:cNvCxnSpPr>
              <a:cxnSpLocks noChangeShapeType="1"/>
              <a:endCxn id="69" idx="3"/>
            </p:cNvCxnSpPr>
            <p:nvPr/>
          </p:nvCxnSpPr>
          <p:spPr bwMode="auto">
            <a:xfrm flipV="1">
              <a:off x="1050926" y="3925527"/>
              <a:ext cx="320675" cy="2428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13"/>
            <p:cNvCxnSpPr>
              <a:cxnSpLocks noChangeShapeType="1"/>
              <a:endCxn id="69" idx="5"/>
            </p:cNvCxnSpPr>
            <p:nvPr/>
          </p:nvCxnSpPr>
          <p:spPr bwMode="auto">
            <a:xfrm flipH="1" flipV="1">
              <a:off x="1573213" y="3925527"/>
              <a:ext cx="320675" cy="2428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" name="Oval 19"/>
            <p:cNvSpPr>
              <a:spLocks noChangeArrowheads="1"/>
            </p:cNvSpPr>
            <p:nvPr/>
          </p:nvSpPr>
          <p:spPr bwMode="auto">
            <a:xfrm>
              <a:off x="3449638" y="3682640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88" name="AutoShape 25"/>
            <p:cNvCxnSpPr>
              <a:cxnSpLocks noChangeShapeType="1"/>
              <a:endCxn id="82" idx="3"/>
            </p:cNvCxnSpPr>
            <p:nvPr/>
          </p:nvCxnSpPr>
          <p:spPr bwMode="auto">
            <a:xfrm flipV="1">
              <a:off x="3170238" y="3927115"/>
              <a:ext cx="320675" cy="2428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AutoShape 26"/>
            <p:cNvCxnSpPr>
              <a:cxnSpLocks noChangeShapeType="1"/>
              <a:endCxn id="82" idx="5"/>
            </p:cNvCxnSpPr>
            <p:nvPr/>
          </p:nvCxnSpPr>
          <p:spPr bwMode="auto">
            <a:xfrm flipH="1" flipV="1">
              <a:off x="3692526" y="3927115"/>
              <a:ext cx="320675" cy="2428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5" name="Oval 32"/>
            <p:cNvSpPr>
              <a:spLocks noChangeArrowheads="1"/>
            </p:cNvSpPr>
            <p:nvPr/>
          </p:nvSpPr>
          <p:spPr bwMode="auto">
            <a:xfrm>
              <a:off x="4508501" y="2798402"/>
              <a:ext cx="287337" cy="2841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96" name="AutoShape 33"/>
            <p:cNvCxnSpPr>
              <a:cxnSpLocks noChangeShapeType="1"/>
              <a:stCxn id="95" idx="5"/>
              <a:endCxn id="98" idx="1"/>
            </p:cNvCxnSpPr>
            <p:nvPr/>
          </p:nvCxnSpPr>
          <p:spPr bwMode="auto">
            <a:xfrm>
              <a:off x="4752976" y="3041290"/>
              <a:ext cx="1917700" cy="2270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4"/>
            <p:cNvCxnSpPr>
              <a:cxnSpLocks noChangeShapeType="1"/>
              <a:stCxn id="95" idx="3"/>
              <a:endCxn id="66" idx="7"/>
            </p:cNvCxnSpPr>
            <p:nvPr/>
          </p:nvCxnSpPr>
          <p:spPr bwMode="auto">
            <a:xfrm flipH="1">
              <a:off x="2633663" y="3041290"/>
              <a:ext cx="1917700" cy="2254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" name="Oval 35"/>
            <p:cNvSpPr>
              <a:spLocks noChangeArrowheads="1"/>
            </p:cNvSpPr>
            <p:nvPr/>
          </p:nvSpPr>
          <p:spPr bwMode="auto">
            <a:xfrm>
              <a:off x="6629401" y="3227027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99" name="AutoShape 36"/>
            <p:cNvCxnSpPr>
              <a:cxnSpLocks noChangeShapeType="1"/>
              <a:stCxn id="98" idx="3"/>
              <a:endCxn id="101" idx="7"/>
            </p:cNvCxnSpPr>
            <p:nvPr/>
          </p:nvCxnSpPr>
          <p:spPr bwMode="auto">
            <a:xfrm flipH="1">
              <a:off x="5813426" y="3469915"/>
              <a:ext cx="857250" cy="2540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AutoShape 37"/>
            <p:cNvCxnSpPr>
              <a:cxnSpLocks noChangeShapeType="1"/>
              <a:stCxn id="114" idx="1"/>
              <a:endCxn id="98" idx="5"/>
            </p:cNvCxnSpPr>
            <p:nvPr/>
          </p:nvCxnSpPr>
          <p:spPr bwMode="auto">
            <a:xfrm flipH="1" flipV="1">
              <a:off x="6873876" y="3469915"/>
              <a:ext cx="857250" cy="2555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" name="Oval 38"/>
            <p:cNvSpPr>
              <a:spLocks noChangeArrowheads="1"/>
            </p:cNvSpPr>
            <p:nvPr/>
          </p:nvSpPr>
          <p:spPr bwMode="auto">
            <a:xfrm>
              <a:off x="5570538" y="3682640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07" name="AutoShape 44"/>
            <p:cNvCxnSpPr>
              <a:cxnSpLocks noChangeShapeType="1"/>
              <a:endCxn id="101" idx="3"/>
            </p:cNvCxnSpPr>
            <p:nvPr/>
          </p:nvCxnSpPr>
          <p:spPr bwMode="auto">
            <a:xfrm flipV="1">
              <a:off x="5291138" y="3927115"/>
              <a:ext cx="320675" cy="2428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AutoShape 45"/>
            <p:cNvCxnSpPr>
              <a:cxnSpLocks noChangeShapeType="1"/>
              <a:endCxn id="101" idx="5"/>
            </p:cNvCxnSpPr>
            <p:nvPr/>
          </p:nvCxnSpPr>
          <p:spPr bwMode="auto">
            <a:xfrm flipH="1" flipV="1">
              <a:off x="5813426" y="3927115"/>
              <a:ext cx="320675" cy="2428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4" name="Oval 51"/>
            <p:cNvSpPr>
              <a:spLocks noChangeArrowheads="1"/>
            </p:cNvSpPr>
            <p:nvPr/>
          </p:nvSpPr>
          <p:spPr bwMode="auto">
            <a:xfrm>
              <a:off x="7689851" y="3684227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20" name="AutoShape 57"/>
            <p:cNvCxnSpPr>
              <a:cxnSpLocks noChangeShapeType="1"/>
              <a:endCxn id="114" idx="3"/>
            </p:cNvCxnSpPr>
            <p:nvPr/>
          </p:nvCxnSpPr>
          <p:spPr bwMode="auto">
            <a:xfrm flipV="1">
              <a:off x="7410451" y="3928702"/>
              <a:ext cx="320675" cy="2428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AutoShape 58"/>
            <p:cNvCxnSpPr>
              <a:cxnSpLocks noChangeShapeType="1"/>
              <a:endCxn id="114" idx="5"/>
            </p:cNvCxnSpPr>
            <p:nvPr/>
          </p:nvCxnSpPr>
          <p:spPr bwMode="auto">
            <a:xfrm flipH="1" flipV="1">
              <a:off x="7932738" y="3928702"/>
              <a:ext cx="320675" cy="2428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7" name="Oval 7"/>
            <p:cNvSpPr>
              <a:spLocks noChangeArrowheads="1"/>
            </p:cNvSpPr>
            <p:nvPr/>
          </p:nvSpPr>
          <p:spPr bwMode="auto">
            <a:xfrm>
              <a:off x="1855787" y="4135438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endParaRPr>
            </a:p>
          </p:txBody>
        </p:sp>
        <p:sp>
          <p:nvSpPr>
            <p:cNvPr id="128" name="Rectangle 8"/>
            <p:cNvSpPr>
              <a:spLocks noChangeAspect="1" noChangeArrowheads="1"/>
            </p:cNvSpPr>
            <p:nvPr/>
          </p:nvSpPr>
          <p:spPr bwMode="auto">
            <a:xfrm>
              <a:off x="1636712" y="4648200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29" name="Rectangle 9"/>
            <p:cNvSpPr>
              <a:spLocks noChangeAspect="1" noChangeArrowheads="1"/>
            </p:cNvSpPr>
            <p:nvPr/>
          </p:nvSpPr>
          <p:spPr bwMode="auto">
            <a:xfrm>
              <a:off x="2157412" y="4648200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30" name="AutoShape 10"/>
            <p:cNvCxnSpPr>
              <a:cxnSpLocks noChangeShapeType="1"/>
              <a:stCxn id="129" idx="0"/>
              <a:endCxn id="127" idx="5"/>
            </p:cNvCxnSpPr>
            <p:nvPr/>
          </p:nvCxnSpPr>
          <p:spPr bwMode="auto">
            <a:xfrm flipH="1" flipV="1">
              <a:off x="2100262" y="4389438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AutoShape 11"/>
            <p:cNvCxnSpPr>
              <a:cxnSpLocks noChangeShapeType="1"/>
              <a:stCxn id="128" idx="0"/>
              <a:endCxn id="127" idx="3"/>
            </p:cNvCxnSpPr>
            <p:nvPr/>
          </p:nvCxnSpPr>
          <p:spPr bwMode="auto">
            <a:xfrm flipV="1">
              <a:off x="1739899" y="4389438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Oval 14"/>
            <p:cNvSpPr>
              <a:spLocks noChangeArrowheads="1"/>
            </p:cNvSpPr>
            <p:nvPr/>
          </p:nvSpPr>
          <p:spPr bwMode="auto">
            <a:xfrm>
              <a:off x="811212" y="4135438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endParaRPr>
            </a:p>
          </p:txBody>
        </p:sp>
        <p:sp>
          <p:nvSpPr>
            <p:cNvPr id="133" name="Rectangle 15"/>
            <p:cNvSpPr>
              <a:spLocks noChangeAspect="1" noChangeArrowheads="1"/>
            </p:cNvSpPr>
            <p:nvPr/>
          </p:nvSpPr>
          <p:spPr bwMode="auto">
            <a:xfrm>
              <a:off x="588962" y="4648200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34" name="Rectangle 16"/>
            <p:cNvSpPr>
              <a:spLocks noChangeAspect="1" noChangeArrowheads="1"/>
            </p:cNvSpPr>
            <p:nvPr/>
          </p:nvSpPr>
          <p:spPr bwMode="auto">
            <a:xfrm>
              <a:off x="1111249" y="4648200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35" name="AutoShape 17"/>
            <p:cNvCxnSpPr>
              <a:cxnSpLocks noChangeShapeType="1"/>
              <a:stCxn id="134" idx="0"/>
              <a:endCxn id="132" idx="5"/>
            </p:cNvCxnSpPr>
            <p:nvPr/>
          </p:nvCxnSpPr>
          <p:spPr bwMode="auto">
            <a:xfrm flipH="1" flipV="1">
              <a:off x="1054099" y="4389438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AutoShape 18"/>
            <p:cNvCxnSpPr>
              <a:cxnSpLocks noChangeShapeType="1"/>
              <a:stCxn id="133" idx="0"/>
              <a:endCxn id="132" idx="3"/>
            </p:cNvCxnSpPr>
            <p:nvPr/>
          </p:nvCxnSpPr>
          <p:spPr bwMode="auto">
            <a:xfrm flipV="1">
              <a:off x="692149" y="4389438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7" name="Oval 20"/>
            <p:cNvSpPr>
              <a:spLocks noChangeArrowheads="1"/>
            </p:cNvSpPr>
            <p:nvPr/>
          </p:nvSpPr>
          <p:spPr bwMode="auto">
            <a:xfrm>
              <a:off x="3975099" y="4137025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endParaRPr>
            </a:p>
          </p:txBody>
        </p:sp>
        <p:sp>
          <p:nvSpPr>
            <p:cNvPr id="138" name="Rectangle 21"/>
            <p:cNvSpPr>
              <a:spLocks noChangeAspect="1" noChangeArrowheads="1"/>
            </p:cNvSpPr>
            <p:nvPr/>
          </p:nvSpPr>
          <p:spPr bwMode="auto">
            <a:xfrm>
              <a:off x="375602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39" name="Rectangle 22"/>
            <p:cNvSpPr>
              <a:spLocks noChangeAspect="1" noChangeArrowheads="1"/>
            </p:cNvSpPr>
            <p:nvPr/>
          </p:nvSpPr>
          <p:spPr bwMode="auto">
            <a:xfrm>
              <a:off x="4276724" y="464978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40" name="AutoShape 23"/>
            <p:cNvCxnSpPr>
              <a:cxnSpLocks noChangeShapeType="1"/>
              <a:stCxn id="139" idx="0"/>
              <a:endCxn id="137" idx="5"/>
            </p:cNvCxnSpPr>
            <p:nvPr/>
          </p:nvCxnSpPr>
          <p:spPr bwMode="auto">
            <a:xfrm flipH="1" flipV="1">
              <a:off x="4219574" y="43910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AutoShape 24"/>
            <p:cNvCxnSpPr>
              <a:cxnSpLocks noChangeShapeType="1"/>
              <a:stCxn id="138" idx="0"/>
              <a:endCxn id="137" idx="3"/>
            </p:cNvCxnSpPr>
            <p:nvPr/>
          </p:nvCxnSpPr>
          <p:spPr bwMode="auto">
            <a:xfrm flipV="1">
              <a:off x="3859212" y="43910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Oval 27"/>
            <p:cNvSpPr>
              <a:spLocks noChangeArrowheads="1"/>
            </p:cNvSpPr>
            <p:nvPr/>
          </p:nvSpPr>
          <p:spPr bwMode="auto">
            <a:xfrm>
              <a:off x="2930524" y="4137025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endParaRPr>
            </a:p>
          </p:txBody>
        </p:sp>
        <p:sp>
          <p:nvSpPr>
            <p:cNvPr id="143" name="Rectangle 28"/>
            <p:cNvSpPr>
              <a:spLocks noChangeAspect="1" noChangeArrowheads="1"/>
            </p:cNvSpPr>
            <p:nvPr/>
          </p:nvSpPr>
          <p:spPr bwMode="auto">
            <a:xfrm>
              <a:off x="270827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44" name="Rectangle 29"/>
            <p:cNvSpPr>
              <a:spLocks noChangeAspect="1" noChangeArrowheads="1"/>
            </p:cNvSpPr>
            <p:nvPr/>
          </p:nvSpPr>
          <p:spPr bwMode="auto">
            <a:xfrm>
              <a:off x="3230562" y="464978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45" name="AutoShape 30"/>
            <p:cNvCxnSpPr>
              <a:cxnSpLocks noChangeShapeType="1"/>
              <a:stCxn id="144" idx="0"/>
              <a:endCxn id="142" idx="5"/>
            </p:cNvCxnSpPr>
            <p:nvPr/>
          </p:nvCxnSpPr>
          <p:spPr bwMode="auto">
            <a:xfrm flipH="1" flipV="1">
              <a:off x="317341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AutoShape 31"/>
            <p:cNvCxnSpPr>
              <a:cxnSpLocks noChangeShapeType="1"/>
              <a:stCxn id="143" idx="0"/>
              <a:endCxn id="142" idx="3"/>
            </p:cNvCxnSpPr>
            <p:nvPr/>
          </p:nvCxnSpPr>
          <p:spPr bwMode="auto">
            <a:xfrm flipV="1">
              <a:off x="281146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7" name="Oval 39"/>
            <p:cNvSpPr>
              <a:spLocks noChangeArrowheads="1"/>
            </p:cNvSpPr>
            <p:nvPr/>
          </p:nvSpPr>
          <p:spPr bwMode="auto">
            <a:xfrm>
              <a:off x="6095999" y="4137025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endParaRPr>
            </a:p>
          </p:txBody>
        </p:sp>
        <p:sp>
          <p:nvSpPr>
            <p:cNvPr id="148" name="Rectangle 40"/>
            <p:cNvSpPr>
              <a:spLocks noChangeAspect="1" noChangeArrowheads="1"/>
            </p:cNvSpPr>
            <p:nvPr/>
          </p:nvSpPr>
          <p:spPr bwMode="auto">
            <a:xfrm>
              <a:off x="587692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49" name="Rectangle 41"/>
            <p:cNvSpPr>
              <a:spLocks noChangeAspect="1" noChangeArrowheads="1"/>
            </p:cNvSpPr>
            <p:nvPr/>
          </p:nvSpPr>
          <p:spPr bwMode="auto">
            <a:xfrm>
              <a:off x="6397624" y="464978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50" name="AutoShape 42"/>
            <p:cNvCxnSpPr>
              <a:cxnSpLocks noChangeShapeType="1"/>
              <a:stCxn id="149" idx="0"/>
              <a:endCxn id="147" idx="5"/>
            </p:cNvCxnSpPr>
            <p:nvPr/>
          </p:nvCxnSpPr>
          <p:spPr bwMode="auto">
            <a:xfrm flipH="1" flipV="1">
              <a:off x="6340474" y="43910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AutoShape 43"/>
            <p:cNvCxnSpPr>
              <a:cxnSpLocks noChangeShapeType="1"/>
              <a:stCxn id="148" idx="0"/>
              <a:endCxn id="147" idx="3"/>
            </p:cNvCxnSpPr>
            <p:nvPr/>
          </p:nvCxnSpPr>
          <p:spPr bwMode="auto">
            <a:xfrm flipV="1">
              <a:off x="5980112" y="43910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2" name="Oval 46"/>
            <p:cNvSpPr>
              <a:spLocks noChangeArrowheads="1"/>
            </p:cNvSpPr>
            <p:nvPr/>
          </p:nvSpPr>
          <p:spPr bwMode="auto">
            <a:xfrm>
              <a:off x="5051424" y="4137025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endParaRPr>
            </a:p>
          </p:txBody>
        </p:sp>
        <p:sp>
          <p:nvSpPr>
            <p:cNvPr id="153" name="Rectangle 47"/>
            <p:cNvSpPr>
              <a:spLocks noChangeAspect="1" noChangeArrowheads="1"/>
            </p:cNvSpPr>
            <p:nvPr/>
          </p:nvSpPr>
          <p:spPr bwMode="auto">
            <a:xfrm>
              <a:off x="482917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54" name="Rectangle 48"/>
            <p:cNvSpPr>
              <a:spLocks noChangeAspect="1" noChangeArrowheads="1"/>
            </p:cNvSpPr>
            <p:nvPr/>
          </p:nvSpPr>
          <p:spPr bwMode="auto">
            <a:xfrm>
              <a:off x="5351462" y="464978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55" name="AutoShape 49"/>
            <p:cNvCxnSpPr>
              <a:cxnSpLocks noChangeShapeType="1"/>
              <a:stCxn id="154" idx="0"/>
              <a:endCxn id="152" idx="5"/>
            </p:cNvCxnSpPr>
            <p:nvPr/>
          </p:nvCxnSpPr>
          <p:spPr bwMode="auto">
            <a:xfrm flipH="1" flipV="1">
              <a:off x="529431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" name="AutoShape 50"/>
            <p:cNvCxnSpPr>
              <a:cxnSpLocks noChangeShapeType="1"/>
              <a:stCxn id="153" idx="0"/>
              <a:endCxn id="152" idx="3"/>
            </p:cNvCxnSpPr>
            <p:nvPr/>
          </p:nvCxnSpPr>
          <p:spPr bwMode="auto">
            <a:xfrm flipV="1">
              <a:off x="493236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7" name="Oval 52"/>
            <p:cNvSpPr>
              <a:spLocks noChangeArrowheads="1"/>
            </p:cNvSpPr>
            <p:nvPr/>
          </p:nvSpPr>
          <p:spPr bwMode="auto">
            <a:xfrm>
              <a:off x="8215312" y="413861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endParaRPr>
            </a:p>
          </p:txBody>
        </p:sp>
        <p:sp>
          <p:nvSpPr>
            <p:cNvPr id="158" name="Rectangle 53"/>
            <p:cNvSpPr>
              <a:spLocks noChangeAspect="1" noChangeArrowheads="1"/>
            </p:cNvSpPr>
            <p:nvPr/>
          </p:nvSpPr>
          <p:spPr bwMode="auto">
            <a:xfrm>
              <a:off x="7996237" y="465137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59" name="Rectangle 54"/>
            <p:cNvSpPr>
              <a:spLocks noChangeAspect="1" noChangeArrowheads="1"/>
            </p:cNvSpPr>
            <p:nvPr/>
          </p:nvSpPr>
          <p:spPr bwMode="auto">
            <a:xfrm>
              <a:off x="8516937" y="465137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60" name="AutoShape 55"/>
            <p:cNvCxnSpPr>
              <a:cxnSpLocks noChangeShapeType="1"/>
              <a:stCxn id="159" idx="0"/>
              <a:endCxn id="157" idx="5"/>
            </p:cNvCxnSpPr>
            <p:nvPr/>
          </p:nvCxnSpPr>
          <p:spPr bwMode="auto">
            <a:xfrm flipH="1" flipV="1">
              <a:off x="8459787" y="439261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" name="AutoShape 56"/>
            <p:cNvCxnSpPr>
              <a:cxnSpLocks noChangeShapeType="1"/>
              <a:stCxn id="158" idx="0"/>
              <a:endCxn id="157" idx="3"/>
            </p:cNvCxnSpPr>
            <p:nvPr/>
          </p:nvCxnSpPr>
          <p:spPr bwMode="auto">
            <a:xfrm flipV="1">
              <a:off x="8099424" y="4392613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2" name="Oval 59"/>
            <p:cNvSpPr>
              <a:spLocks noChangeArrowheads="1"/>
            </p:cNvSpPr>
            <p:nvPr/>
          </p:nvSpPr>
          <p:spPr bwMode="auto">
            <a:xfrm>
              <a:off x="7170737" y="4138613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endParaRPr>
            </a:p>
          </p:txBody>
        </p:sp>
        <p:sp>
          <p:nvSpPr>
            <p:cNvPr id="163" name="Rectangle 60"/>
            <p:cNvSpPr>
              <a:spLocks noChangeAspect="1" noChangeArrowheads="1"/>
            </p:cNvSpPr>
            <p:nvPr/>
          </p:nvSpPr>
          <p:spPr bwMode="auto">
            <a:xfrm>
              <a:off x="6948487" y="465137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64" name="Rectangle 61"/>
            <p:cNvSpPr>
              <a:spLocks noChangeAspect="1" noChangeArrowheads="1"/>
            </p:cNvSpPr>
            <p:nvPr/>
          </p:nvSpPr>
          <p:spPr bwMode="auto">
            <a:xfrm>
              <a:off x="7470774" y="465137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65" name="AutoShape 62"/>
            <p:cNvCxnSpPr>
              <a:cxnSpLocks noChangeShapeType="1"/>
              <a:stCxn id="164" idx="0"/>
              <a:endCxn id="162" idx="5"/>
            </p:cNvCxnSpPr>
            <p:nvPr/>
          </p:nvCxnSpPr>
          <p:spPr bwMode="auto">
            <a:xfrm flipH="1" flipV="1">
              <a:off x="7413624" y="439261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6" name="AutoShape 63"/>
            <p:cNvCxnSpPr>
              <a:cxnSpLocks noChangeShapeType="1"/>
              <a:stCxn id="163" idx="0"/>
              <a:endCxn id="162" idx="3"/>
            </p:cNvCxnSpPr>
            <p:nvPr/>
          </p:nvCxnSpPr>
          <p:spPr bwMode="auto">
            <a:xfrm flipV="1">
              <a:off x="7051674" y="439261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068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/>
          <p:cNvGrpSpPr/>
          <p:nvPr/>
        </p:nvGrpSpPr>
        <p:grpSpPr>
          <a:xfrm>
            <a:off x="588962" y="2798402"/>
            <a:ext cx="8134350" cy="2057761"/>
            <a:chOff x="588962" y="2798402"/>
            <a:chExt cx="8134350" cy="2057761"/>
          </a:xfrm>
        </p:grpSpPr>
        <p:sp>
          <p:nvSpPr>
            <p:cNvPr id="128" name="Oval 3"/>
            <p:cNvSpPr>
              <a:spLocks noChangeArrowheads="1"/>
            </p:cNvSpPr>
            <p:nvPr/>
          </p:nvSpPr>
          <p:spPr bwMode="auto">
            <a:xfrm>
              <a:off x="2389188" y="3225440"/>
              <a:ext cx="285750" cy="28416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29" name="AutoShape 4"/>
            <p:cNvCxnSpPr>
              <a:cxnSpLocks noChangeShapeType="1"/>
              <a:stCxn id="128" idx="3"/>
              <a:endCxn id="131" idx="7"/>
            </p:cNvCxnSpPr>
            <p:nvPr/>
          </p:nvCxnSpPr>
          <p:spPr bwMode="auto">
            <a:xfrm flipH="1">
              <a:off x="1573213" y="3468327"/>
              <a:ext cx="857250" cy="2540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" name="AutoShape 5"/>
            <p:cNvCxnSpPr>
              <a:cxnSpLocks noChangeShapeType="1"/>
              <a:stCxn id="134" idx="1"/>
              <a:endCxn id="128" idx="5"/>
            </p:cNvCxnSpPr>
            <p:nvPr/>
          </p:nvCxnSpPr>
          <p:spPr bwMode="auto">
            <a:xfrm flipH="1" flipV="1">
              <a:off x="2633663" y="3468327"/>
              <a:ext cx="857250" cy="255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1" name="Oval 6"/>
            <p:cNvSpPr>
              <a:spLocks noChangeArrowheads="1"/>
            </p:cNvSpPr>
            <p:nvPr/>
          </p:nvSpPr>
          <p:spPr bwMode="auto">
            <a:xfrm>
              <a:off x="1330326" y="3681052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32" name="AutoShape 12"/>
            <p:cNvCxnSpPr>
              <a:cxnSpLocks noChangeShapeType="1"/>
              <a:endCxn id="131" idx="3"/>
            </p:cNvCxnSpPr>
            <p:nvPr/>
          </p:nvCxnSpPr>
          <p:spPr bwMode="auto">
            <a:xfrm flipV="1">
              <a:off x="1050926" y="3925527"/>
              <a:ext cx="320675" cy="2428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AutoShape 13"/>
            <p:cNvCxnSpPr>
              <a:cxnSpLocks noChangeShapeType="1"/>
              <a:endCxn id="131" idx="5"/>
            </p:cNvCxnSpPr>
            <p:nvPr/>
          </p:nvCxnSpPr>
          <p:spPr bwMode="auto">
            <a:xfrm flipH="1" flipV="1">
              <a:off x="1573213" y="3925527"/>
              <a:ext cx="320675" cy="2428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Oval 19"/>
            <p:cNvSpPr>
              <a:spLocks noChangeArrowheads="1"/>
            </p:cNvSpPr>
            <p:nvPr/>
          </p:nvSpPr>
          <p:spPr bwMode="auto">
            <a:xfrm>
              <a:off x="3449638" y="3682640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35" name="AutoShape 25"/>
            <p:cNvCxnSpPr>
              <a:cxnSpLocks noChangeShapeType="1"/>
              <a:endCxn id="134" idx="3"/>
            </p:cNvCxnSpPr>
            <p:nvPr/>
          </p:nvCxnSpPr>
          <p:spPr bwMode="auto">
            <a:xfrm flipV="1">
              <a:off x="3170238" y="3927115"/>
              <a:ext cx="320675" cy="2428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AutoShape 26"/>
            <p:cNvCxnSpPr>
              <a:cxnSpLocks noChangeShapeType="1"/>
              <a:endCxn id="134" idx="5"/>
            </p:cNvCxnSpPr>
            <p:nvPr/>
          </p:nvCxnSpPr>
          <p:spPr bwMode="auto">
            <a:xfrm flipH="1" flipV="1">
              <a:off x="3692526" y="3927115"/>
              <a:ext cx="320675" cy="2428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7" name="Oval 32"/>
            <p:cNvSpPr>
              <a:spLocks noChangeArrowheads="1"/>
            </p:cNvSpPr>
            <p:nvPr/>
          </p:nvSpPr>
          <p:spPr bwMode="auto">
            <a:xfrm>
              <a:off x="4508501" y="2798402"/>
              <a:ext cx="287337" cy="2841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38" name="AutoShape 33"/>
            <p:cNvCxnSpPr>
              <a:cxnSpLocks noChangeShapeType="1"/>
              <a:stCxn id="137" idx="5"/>
              <a:endCxn id="140" idx="1"/>
            </p:cNvCxnSpPr>
            <p:nvPr/>
          </p:nvCxnSpPr>
          <p:spPr bwMode="auto">
            <a:xfrm>
              <a:off x="4752976" y="3041290"/>
              <a:ext cx="1917700" cy="2270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" name="AutoShape 34"/>
            <p:cNvCxnSpPr>
              <a:cxnSpLocks noChangeShapeType="1"/>
              <a:stCxn id="137" idx="3"/>
              <a:endCxn id="128" idx="7"/>
            </p:cNvCxnSpPr>
            <p:nvPr/>
          </p:nvCxnSpPr>
          <p:spPr bwMode="auto">
            <a:xfrm flipH="1">
              <a:off x="2633663" y="3041290"/>
              <a:ext cx="1917700" cy="2254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" name="Oval 35"/>
            <p:cNvSpPr>
              <a:spLocks noChangeArrowheads="1"/>
            </p:cNvSpPr>
            <p:nvPr/>
          </p:nvSpPr>
          <p:spPr bwMode="auto">
            <a:xfrm>
              <a:off x="6629401" y="3227027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41" name="AutoShape 36"/>
            <p:cNvCxnSpPr>
              <a:cxnSpLocks noChangeShapeType="1"/>
              <a:stCxn id="140" idx="3"/>
              <a:endCxn id="143" idx="7"/>
            </p:cNvCxnSpPr>
            <p:nvPr/>
          </p:nvCxnSpPr>
          <p:spPr bwMode="auto">
            <a:xfrm flipH="1">
              <a:off x="5813426" y="3469915"/>
              <a:ext cx="857250" cy="2540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AutoShape 37"/>
            <p:cNvCxnSpPr>
              <a:cxnSpLocks noChangeShapeType="1"/>
              <a:stCxn id="146" idx="1"/>
              <a:endCxn id="140" idx="5"/>
            </p:cNvCxnSpPr>
            <p:nvPr/>
          </p:nvCxnSpPr>
          <p:spPr bwMode="auto">
            <a:xfrm flipH="1" flipV="1">
              <a:off x="6873876" y="3469915"/>
              <a:ext cx="857250" cy="2555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" name="Oval 38"/>
            <p:cNvSpPr>
              <a:spLocks noChangeArrowheads="1"/>
            </p:cNvSpPr>
            <p:nvPr/>
          </p:nvSpPr>
          <p:spPr bwMode="auto">
            <a:xfrm>
              <a:off x="5570538" y="3682640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44" name="AutoShape 44"/>
            <p:cNvCxnSpPr>
              <a:cxnSpLocks noChangeShapeType="1"/>
              <a:endCxn id="143" idx="3"/>
            </p:cNvCxnSpPr>
            <p:nvPr/>
          </p:nvCxnSpPr>
          <p:spPr bwMode="auto">
            <a:xfrm flipV="1">
              <a:off x="5291138" y="3927115"/>
              <a:ext cx="320675" cy="2428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5" name="AutoShape 45"/>
            <p:cNvCxnSpPr>
              <a:cxnSpLocks noChangeShapeType="1"/>
              <a:endCxn id="143" idx="5"/>
            </p:cNvCxnSpPr>
            <p:nvPr/>
          </p:nvCxnSpPr>
          <p:spPr bwMode="auto">
            <a:xfrm flipH="1" flipV="1">
              <a:off x="5813426" y="3927115"/>
              <a:ext cx="320675" cy="2428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6" name="Oval 51"/>
            <p:cNvSpPr>
              <a:spLocks noChangeArrowheads="1"/>
            </p:cNvSpPr>
            <p:nvPr/>
          </p:nvSpPr>
          <p:spPr bwMode="auto">
            <a:xfrm>
              <a:off x="7689851" y="3684227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47" name="AutoShape 57"/>
            <p:cNvCxnSpPr>
              <a:cxnSpLocks noChangeShapeType="1"/>
              <a:endCxn id="146" idx="3"/>
            </p:cNvCxnSpPr>
            <p:nvPr/>
          </p:nvCxnSpPr>
          <p:spPr bwMode="auto">
            <a:xfrm flipV="1">
              <a:off x="7410451" y="3928702"/>
              <a:ext cx="320675" cy="2428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" name="AutoShape 58"/>
            <p:cNvCxnSpPr>
              <a:cxnSpLocks noChangeShapeType="1"/>
              <a:endCxn id="146" idx="5"/>
            </p:cNvCxnSpPr>
            <p:nvPr/>
          </p:nvCxnSpPr>
          <p:spPr bwMode="auto">
            <a:xfrm flipH="1" flipV="1">
              <a:off x="7932738" y="3928702"/>
              <a:ext cx="320675" cy="2428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9" name="Oval 7"/>
            <p:cNvSpPr>
              <a:spLocks noChangeArrowheads="1"/>
            </p:cNvSpPr>
            <p:nvPr/>
          </p:nvSpPr>
          <p:spPr bwMode="auto">
            <a:xfrm>
              <a:off x="1855787" y="4135438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endParaRPr>
            </a:p>
          </p:txBody>
        </p:sp>
        <p:sp>
          <p:nvSpPr>
            <p:cNvPr id="150" name="Rectangle 8"/>
            <p:cNvSpPr>
              <a:spLocks noChangeAspect="1" noChangeArrowheads="1"/>
            </p:cNvSpPr>
            <p:nvPr/>
          </p:nvSpPr>
          <p:spPr bwMode="auto">
            <a:xfrm>
              <a:off x="1636712" y="4648200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51" name="Rectangle 9"/>
            <p:cNvSpPr>
              <a:spLocks noChangeAspect="1" noChangeArrowheads="1"/>
            </p:cNvSpPr>
            <p:nvPr/>
          </p:nvSpPr>
          <p:spPr bwMode="auto">
            <a:xfrm>
              <a:off x="2157412" y="4648200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52" name="AutoShape 10"/>
            <p:cNvCxnSpPr>
              <a:cxnSpLocks noChangeShapeType="1"/>
              <a:stCxn id="151" idx="0"/>
              <a:endCxn id="149" idx="5"/>
            </p:cNvCxnSpPr>
            <p:nvPr/>
          </p:nvCxnSpPr>
          <p:spPr bwMode="auto">
            <a:xfrm flipH="1" flipV="1">
              <a:off x="2100262" y="4389438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" name="AutoShape 11"/>
            <p:cNvCxnSpPr>
              <a:cxnSpLocks noChangeShapeType="1"/>
              <a:stCxn id="150" idx="0"/>
              <a:endCxn id="149" idx="3"/>
            </p:cNvCxnSpPr>
            <p:nvPr/>
          </p:nvCxnSpPr>
          <p:spPr bwMode="auto">
            <a:xfrm flipV="1">
              <a:off x="1739899" y="4389438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" name="Oval 14"/>
            <p:cNvSpPr>
              <a:spLocks noChangeArrowheads="1"/>
            </p:cNvSpPr>
            <p:nvPr/>
          </p:nvSpPr>
          <p:spPr bwMode="auto">
            <a:xfrm>
              <a:off x="811212" y="4135438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endParaRPr>
            </a:p>
          </p:txBody>
        </p:sp>
        <p:sp>
          <p:nvSpPr>
            <p:cNvPr id="155" name="Rectangle 15"/>
            <p:cNvSpPr>
              <a:spLocks noChangeAspect="1" noChangeArrowheads="1"/>
            </p:cNvSpPr>
            <p:nvPr/>
          </p:nvSpPr>
          <p:spPr bwMode="auto">
            <a:xfrm>
              <a:off x="588962" y="4648200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56" name="Rectangle 16"/>
            <p:cNvSpPr>
              <a:spLocks noChangeAspect="1" noChangeArrowheads="1"/>
            </p:cNvSpPr>
            <p:nvPr/>
          </p:nvSpPr>
          <p:spPr bwMode="auto">
            <a:xfrm>
              <a:off x="1111249" y="4648200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57" name="AutoShape 17"/>
            <p:cNvCxnSpPr>
              <a:cxnSpLocks noChangeShapeType="1"/>
              <a:stCxn id="156" idx="0"/>
              <a:endCxn id="154" idx="5"/>
            </p:cNvCxnSpPr>
            <p:nvPr/>
          </p:nvCxnSpPr>
          <p:spPr bwMode="auto">
            <a:xfrm flipH="1" flipV="1">
              <a:off x="1054099" y="4389438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8" name="AutoShape 18"/>
            <p:cNvCxnSpPr>
              <a:cxnSpLocks noChangeShapeType="1"/>
              <a:stCxn id="155" idx="0"/>
              <a:endCxn id="154" idx="3"/>
            </p:cNvCxnSpPr>
            <p:nvPr/>
          </p:nvCxnSpPr>
          <p:spPr bwMode="auto">
            <a:xfrm flipV="1">
              <a:off x="692149" y="4389438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9" name="Oval 20"/>
            <p:cNvSpPr>
              <a:spLocks noChangeArrowheads="1"/>
            </p:cNvSpPr>
            <p:nvPr/>
          </p:nvSpPr>
          <p:spPr bwMode="auto">
            <a:xfrm>
              <a:off x="3975099" y="4137025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endParaRPr>
            </a:p>
          </p:txBody>
        </p:sp>
        <p:sp>
          <p:nvSpPr>
            <p:cNvPr id="160" name="Rectangle 21"/>
            <p:cNvSpPr>
              <a:spLocks noChangeAspect="1" noChangeArrowheads="1"/>
            </p:cNvSpPr>
            <p:nvPr/>
          </p:nvSpPr>
          <p:spPr bwMode="auto">
            <a:xfrm>
              <a:off x="375602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61" name="Rectangle 22"/>
            <p:cNvSpPr>
              <a:spLocks noChangeAspect="1" noChangeArrowheads="1"/>
            </p:cNvSpPr>
            <p:nvPr/>
          </p:nvSpPr>
          <p:spPr bwMode="auto">
            <a:xfrm>
              <a:off x="4276724" y="464978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62" name="AutoShape 23"/>
            <p:cNvCxnSpPr>
              <a:cxnSpLocks noChangeShapeType="1"/>
              <a:stCxn id="161" idx="0"/>
              <a:endCxn id="159" idx="5"/>
            </p:cNvCxnSpPr>
            <p:nvPr/>
          </p:nvCxnSpPr>
          <p:spPr bwMode="auto">
            <a:xfrm flipH="1" flipV="1">
              <a:off x="4219574" y="43910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" name="AutoShape 24"/>
            <p:cNvCxnSpPr>
              <a:cxnSpLocks noChangeShapeType="1"/>
              <a:stCxn id="160" idx="0"/>
              <a:endCxn id="159" idx="3"/>
            </p:cNvCxnSpPr>
            <p:nvPr/>
          </p:nvCxnSpPr>
          <p:spPr bwMode="auto">
            <a:xfrm flipV="1">
              <a:off x="3859212" y="43910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" name="Oval 27"/>
            <p:cNvSpPr>
              <a:spLocks noChangeArrowheads="1"/>
            </p:cNvSpPr>
            <p:nvPr/>
          </p:nvSpPr>
          <p:spPr bwMode="auto">
            <a:xfrm>
              <a:off x="2930524" y="4137025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endParaRPr>
            </a:p>
          </p:txBody>
        </p:sp>
        <p:sp>
          <p:nvSpPr>
            <p:cNvPr id="165" name="Rectangle 28"/>
            <p:cNvSpPr>
              <a:spLocks noChangeAspect="1" noChangeArrowheads="1"/>
            </p:cNvSpPr>
            <p:nvPr/>
          </p:nvSpPr>
          <p:spPr bwMode="auto">
            <a:xfrm>
              <a:off x="270827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66" name="Rectangle 29"/>
            <p:cNvSpPr>
              <a:spLocks noChangeAspect="1" noChangeArrowheads="1"/>
            </p:cNvSpPr>
            <p:nvPr/>
          </p:nvSpPr>
          <p:spPr bwMode="auto">
            <a:xfrm>
              <a:off x="3230562" y="464978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67" name="AutoShape 30"/>
            <p:cNvCxnSpPr>
              <a:cxnSpLocks noChangeShapeType="1"/>
              <a:stCxn id="166" idx="0"/>
              <a:endCxn id="164" idx="5"/>
            </p:cNvCxnSpPr>
            <p:nvPr/>
          </p:nvCxnSpPr>
          <p:spPr bwMode="auto">
            <a:xfrm flipH="1" flipV="1">
              <a:off x="317341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8" name="AutoShape 31"/>
            <p:cNvCxnSpPr>
              <a:cxnSpLocks noChangeShapeType="1"/>
              <a:stCxn id="165" idx="0"/>
              <a:endCxn id="164" idx="3"/>
            </p:cNvCxnSpPr>
            <p:nvPr/>
          </p:nvCxnSpPr>
          <p:spPr bwMode="auto">
            <a:xfrm flipV="1">
              <a:off x="281146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9" name="Oval 39"/>
            <p:cNvSpPr>
              <a:spLocks noChangeArrowheads="1"/>
            </p:cNvSpPr>
            <p:nvPr/>
          </p:nvSpPr>
          <p:spPr bwMode="auto">
            <a:xfrm>
              <a:off x="6095999" y="4137025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endParaRPr>
            </a:p>
          </p:txBody>
        </p:sp>
        <p:sp>
          <p:nvSpPr>
            <p:cNvPr id="170" name="Rectangle 40"/>
            <p:cNvSpPr>
              <a:spLocks noChangeAspect="1" noChangeArrowheads="1"/>
            </p:cNvSpPr>
            <p:nvPr/>
          </p:nvSpPr>
          <p:spPr bwMode="auto">
            <a:xfrm>
              <a:off x="587692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71" name="Rectangle 41"/>
            <p:cNvSpPr>
              <a:spLocks noChangeAspect="1" noChangeArrowheads="1"/>
            </p:cNvSpPr>
            <p:nvPr/>
          </p:nvSpPr>
          <p:spPr bwMode="auto">
            <a:xfrm>
              <a:off x="6397624" y="464978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72" name="AutoShape 42"/>
            <p:cNvCxnSpPr>
              <a:cxnSpLocks noChangeShapeType="1"/>
              <a:stCxn id="171" idx="0"/>
              <a:endCxn id="169" idx="5"/>
            </p:cNvCxnSpPr>
            <p:nvPr/>
          </p:nvCxnSpPr>
          <p:spPr bwMode="auto">
            <a:xfrm flipH="1" flipV="1">
              <a:off x="6340474" y="43910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3" name="AutoShape 43"/>
            <p:cNvCxnSpPr>
              <a:cxnSpLocks noChangeShapeType="1"/>
              <a:stCxn id="170" idx="0"/>
              <a:endCxn id="169" idx="3"/>
            </p:cNvCxnSpPr>
            <p:nvPr/>
          </p:nvCxnSpPr>
          <p:spPr bwMode="auto">
            <a:xfrm flipV="1">
              <a:off x="5980112" y="43910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" name="Oval 46"/>
            <p:cNvSpPr>
              <a:spLocks noChangeArrowheads="1"/>
            </p:cNvSpPr>
            <p:nvPr/>
          </p:nvSpPr>
          <p:spPr bwMode="auto">
            <a:xfrm>
              <a:off x="5051424" y="4137025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endParaRPr>
            </a:p>
          </p:txBody>
        </p:sp>
        <p:sp>
          <p:nvSpPr>
            <p:cNvPr id="175" name="Rectangle 47"/>
            <p:cNvSpPr>
              <a:spLocks noChangeAspect="1" noChangeArrowheads="1"/>
            </p:cNvSpPr>
            <p:nvPr/>
          </p:nvSpPr>
          <p:spPr bwMode="auto">
            <a:xfrm>
              <a:off x="482917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76" name="Rectangle 48"/>
            <p:cNvSpPr>
              <a:spLocks noChangeAspect="1" noChangeArrowheads="1"/>
            </p:cNvSpPr>
            <p:nvPr/>
          </p:nvSpPr>
          <p:spPr bwMode="auto">
            <a:xfrm>
              <a:off x="5351462" y="464978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77" name="AutoShape 49"/>
            <p:cNvCxnSpPr>
              <a:cxnSpLocks noChangeShapeType="1"/>
              <a:stCxn id="176" idx="0"/>
              <a:endCxn id="174" idx="5"/>
            </p:cNvCxnSpPr>
            <p:nvPr/>
          </p:nvCxnSpPr>
          <p:spPr bwMode="auto">
            <a:xfrm flipH="1" flipV="1">
              <a:off x="529431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8" name="AutoShape 50"/>
            <p:cNvCxnSpPr>
              <a:cxnSpLocks noChangeShapeType="1"/>
              <a:stCxn id="175" idx="0"/>
              <a:endCxn id="174" idx="3"/>
            </p:cNvCxnSpPr>
            <p:nvPr/>
          </p:nvCxnSpPr>
          <p:spPr bwMode="auto">
            <a:xfrm flipV="1">
              <a:off x="493236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9" name="Oval 52"/>
            <p:cNvSpPr>
              <a:spLocks noChangeArrowheads="1"/>
            </p:cNvSpPr>
            <p:nvPr/>
          </p:nvSpPr>
          <p:spPr bwMode="auto">
            <a:xfrm>
              <a:off x="8215312" y="413861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endParaRPr>
            </a:p>
          </p:txBody>
        </p:sp>
        <p:sp>
          <p:nvSpPr>
            <p:cNvPr id="180" name="Rectangle 53"/>
            <p:cNvSpPr>
              <a:spLocks noChangeAspect="1" noChangeArrowheads="1"/>
            </p:cNvSpPr>
            <p:nvPr/>
          </p:nvSpPr>
          <p:spPr bwMode="auto">
            <a:xfrm>
              <a:off x="7996237" y="465137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81" name="Rectangle 54"/>
            <p:cNvSpPr>
              <a:spLocks noChangeAspect="1" noChangeArrowheads="1"/>
            </p:cNvSpPr>
            <p:nvPr/>
          </p:nvSpPr>
          <p:spPr bwMode="auto">
            <a:xfrm>
              <a:off x="8516937" y="465137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82" name="AutoShape 55"/>
            <p:cNvCxnSpPr>
              <a:cxnSpLocks noChangeShapeType="1"/>
              <a:stCxn id="181" idx="0"/>
              <a:endCxn id="179" idx="5"/>
            </p:cNvCxnSpPr>
            <p:nvPr/>
          </p:nvCxnSpPr>
          <p:spPr bwMode="auto">
            <a:xfrm flipH="1" flipV="1">
              <a:off x="8459787" y="439261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3" name="AutoShape 56"/>
            <p:cNvCxnSpPr>
              <a:cxnSpLocks noChangeShapeType="1"/>
              <a:stCxn id="180" idx="0"/>
              <a:endCxn id="179" idx="3"/>
            </p:cNvCxnSpPr>
            <p:nvPr/>
          </p:nvCxnSpPr>
          <p:spPr bwMode="auto">
            <a:xfrm flipV="1">
              <a:off x="8099424" y="4392613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" name="Oval 59"/>
            <p:cNvSpPr>
              <a:spLocks noChangeArrowheads="1"/>
            </p:cNvSpPr>
            <p:nvPr/>
          </p:nvSpPr>
          <p:spPr bwMode="auto">
            <a:xfrm>
              <a:off x="7170737" y="4138613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endParaRPr>
            </a:p>
          </p:txBody>
        </p:sp>
        <p:sp>
          <p:nvSpPr>
            <p:cNvPr id="185" name="Rectangle 60"/>
            <p:cNvSpPr>
              <a:spLocks noChangeAspect="1" noChangeArrowheads="1"/>
            </p:cNvSpPr>
            <p:nvPr/>
          </p:nvSpPr>
          <p:spPr bwMode="auto">
            <a:xfrm>
              <a:off x="6948487" y="465137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86" name="Rectangle 61"/>
            <p:cNvSpPr>
              <a:spLocks noChangeAspect="1" noChangeArrowheads="1"/>
            </p:cNvSpPr>
            <p:nvPr/>
          </p:nvSpPr>
          <p:spPr bwMode="auto">
            <a:xfrm>
              <a:off x="7470774" y="465137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87" name="AutoShape 62"/>
            <p:cNvCxnSpPr>
              <a:cxnSpLocks noChangeShapeType="1"/>
              <a:stCxn id="186" idx="0"/>
              <a:endCxn id="184" idx="5"/>
            </p:cNvCxnSpPr>
            <p:nvPr/>
          </p:nvCxnSpPr>
          <p:spPr bwMode="auto">
            <a:xfrm flipH="1" flipV="1">
              <a:off x="7413624" y="439261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8" name="AutoShape 63"/>
            <p:cNvCxnSpPr>
              <a:cxnSpLocks noChangeShapeType="1"/>
              <a:stCxn id="185" idx="0"/>
              <a:endCxn id="184" idx="3"/>
            </p:cNvCxnSpPr>
            <p:nvPr/>
          </p:nvCxnSpPr>
          <p:spPr bwMode="auto">
            <a:xfrm flipV="1">
              <a:off x="7051674" y="439261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3" name="Oval 7"/>
          <p:cNvSpPr>
            <a:spLocks noChangeArrowheads="1"/>
          </p:cNvSpPr>
          <p:nvPr/>
        </p:nvSpPr>
        <p:spPr bwMode="auto">
          <a:xfrm>
            <a:off x="1855787" y="41354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25</a:t>
            </a:r>
          </a:p>
        </p:txBody>
      </p:sp>
      <p:sp>
        <p:nvSpPr>
          <p:cNvPr id="200" name="Oval 14"/>
          <p:cNvSpPr>
            <a:spLocks noChangeArrowheads="1"/>
          </p:cNvSpPr>
          <p:nvPr/>
        </p:nvSpPr>
        <p:spPr bwMode="auto">
          <a:xfrm>
            <a:off x="811212" y="41354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16</a:t>
            </a:r>
          </a:p>
        </p:txBody>
      </p:sp>
      <p:sp>
        <p:nvSpPr>
          <p:cNvPr id="206" name="Oval 20"/>
          <p:cNvSpPr>
            <a:spLocks noChangeArrowheads="1"/>
          </p:cNvSpPr>
          <p:nvPr/>
        </p:nvSpPr>
        <p:spPr bwMode="auto">
          <a:xfrm>
            <a:off x="3975099" y="41370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12</a:t>
            </a:r>
          </a:p>
        </p:txBody>
      </p:sp>
      <p:sp>
        <p:nvSpPr>
          <p:cNvPr id="213" name="Oval 27"/>
          <p:cNvSpPr>
            <a:spLocks noChangeArrowheads="1"/>
          </p:cNvSpPr>
          <p:nvPr/>
        </p:nvSpPr>
        <p:spPr bwMode="auto">
          <a:xfrm>
            <a:off x="2930524" y="41370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10</a:t>
            </a:r>
          </a:p>
        </p:txBody>
      </p:sp>
      <p:sp>
        <p:nvSpPr>
          <p:cNvPr id="225" name="Oval 39"/>
          <p:cNvSpPr>
            <a:spLocks noChangeArrowheads="1"/>
          </p:cNvSpPr>
          <p:nvPr/>
        </p:nvSpPr>
        <p:spPr bwMode="auto">
          <a:xfrm>
            <a:off x="6095999" y="41370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9</a:t>
            </a:r>
          </a:p>
        </p:txBody>
      </p:sp>
      <p:sp>
        <p:nvSpPr>
          <p:cNvPr id="232" name="Oval 46"/>
          <p:cNvSpPr>
            <a:spLocks noChangeArrowheads="1"/>
          </p:cNvSpPr>
          <p:nvPr/>
        </p:nvSpPr>
        <p:spPr bwMode="auto">
          <a:xfrm>
            <a:off x="5051424" y="41370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11</a:t>
            </a:r>
          </a:p>
        </p:txBody>
      </p:sp>
      <p:sp>
        <p:nvSpPr>
          <p:cNvPr id="238" name="Oval 52"/>
          <p:cNvSpPr>
            <a:spLocks noChangeArrowheads="1"/>
          </p:cNvSpPr>
          <p:nvPr/>
        </p:nvSpPr>
        <p:spPr bwMode="auto">
          <a:xfrm>
            <a:off x="8215312" y="413861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27</a:t>
            </a:r>
          </a:p>
        </p:txBody>
      </p:sp>
      <p:sp>
        <p:nvSpPr>
          <p:cNvPr id="245" name="Oval 59"/>
          <p:cNvSpPr>
            <a:spLocks noChangeArrowheads="1"/>
          </p:cNvSpPr>
          <p:nvPr/>
        </p:nvSpPr>
        <p:spPr bwMode="auto">
          <a:xfrm>
            <a:off x="7170737" y="41386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23</a:t>
            </a:r>
          </a:p>
        </p:txBody>
      </p:sp>
      <p:sp>
        <p:nvSpPr>
          <p:cNvPr id="451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170" y="990600"/>
            <a:ext cx="51966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given the array of 15 elements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16, 25, 10, 12, 11, 9, 23, 27,     15, 7, 8, 20,     5,6,     4</a:t>
            </a:r>
          </a:p>
          <a:p>
            <a:endParaRPr lang="en-US" dirty="0" smtClean="0"/>
          </a:p>
          <a:p>
            <a:r>
              <a:rPr lang="en-US" b="1" dirty="0" smtClean="0"/>
              <a:t>Now fill in the BOTTOM nodes left to right</a:t>
            </a:r>
          </a:p>
          <a:p>
            <a:r>
              <a:rPr lang="en-US" b="1" dirty="0" smtClean="0"/>
              <a:t>You are creating EIGHT heaps of size 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017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200" grpId="0" animBg="1"/>
      <p:bldP spid="206" grpId="0" animBg="1"/>
      <p:bldP spid="213" grpId="0" animBg="1"/>
      <p:bldP spid="225" grpId="0" animBg="1"/>
      <p:bldP spid="232" grpId="0" animBg="1"/>
      <p:bldP spid="238" grpId="0" animBg="1"/>
      <p:bldP spid="2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Order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90913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For a “</a:t>
            </a:r>
            <a:r>
              <a:rPr lang="en-US" dirty="0" err="1" smtClean="0"/>
              <a:t>MinHeap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The key value of each node is the same or smaller than the key value of  its children.</a:t>
            </a:r>
          </a:p>
          <a:p>
            <a:endParaRPr lang="en-US" dirty="0" smtClean="0"/>
          </a:p>
          <a:p>
            <a:r>
              <a:rPr lang="en-US" dirty="0" smtClean="0"/>
              <a:t>The root of the heap is the smallest value in the tree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4511675" y="3883025"/>
            <a:ext cx="566738" cy="639763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917950" y="4254500"/>
            <a:ext cx="793750" cy="731838"/>
            <a:chOff x="2468" y="2680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2468" y="2680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2487" y="2699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 dirty="0" smtClean="0">
                  <a:solidFill>
                    <a:schemeClr val="tx1"/>
                  </a:solidFill>
                </a:rPr>
                <a:t>35</a:t>
              </a:r>
              <a:endParaRPr lang="en-GB" alt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697788" y="2941638"/>
            <a:ext cx="563562" cy="639762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8061325" y="3313113"/>
            <a:ext cx="793750" cy="731837"/>
            <a:chOff x="5078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507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5097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 dirty="0" smtClean="0">
                  <a:solidFill>
                    <a:schemeClr val="tx1"/>
                  </a:solidFill>
                </a:rPr>
                <a:t>45</a:t>
              </a:r>
              <a:endParaRPr lang="en-GB" alt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7486650" y="2941638"/>
            <a:ext cx="566738" cy="639762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892925" y="3313113"/>
            <a:ext cx="793750" cy="731837"/>
            <a:chOff x="4342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4342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4361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 dirty="0" smtClean="0">
                  <a:solidFill>
                    <a:schemeClr val="tx1"/>
                  </a:solidFill>
                </a:rPr>
                <a:t>23</a:t>
              </a:r>
              <a:endParaRPr lang="en-GB" alt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5516563" y="2941638"/>
            <a:ext cx="563562" cy="639762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880100" y="3313113"/>
            <a:ext cx="793750" cy="731837"/>
            <a:chOff x="3704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3704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>
              <a:off x="3723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21</a:t>
              </a:r>
            </a:p>
          </p:txBody>
        </p:sp>
      </p:grp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5273675" y="2941638"/>
            <a:ext cx="566738" cy="639762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679950" y="3313113"/>
            <a:ext cx="793750" cy="731837"/>
            <a:chOff x="2948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>
              <a:off x="294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2967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27</a:t>
              </a:r>
            </a:p>
          </p:txBody>
        </p:sp>
      </p:grp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7437438" y="2398713"/>
            <a:ext cx="793750" cy="731837"/>
            <a:chOff x="4685" y="1511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" name="AutoShape 28"/>
            <p:cNvSpPr>
              <a:spLocks noChangeArrowheads="1"/>
            </p:cNvSpPr>
            <p:nvPr/>
          </p:nvSpPr>
          <p:spPr bwMode="auto">
            <a:xfrm>
              <a:off x="4685" y="1511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>
              <a:off x="4704" y="1530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 dirty="0" smtClean="0">
                  <a:solidFill>
                    <a:schemeClr val="tx1"/>
                  </a:solidFill>
                </a:rPr>
                <a:t>22</a:t>
              </a:r>
              <a:endParaRPr lang="en-GB" alt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Line 30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6376988" y="1331913"/>
            <a:ext cx="793750" cy="731837"/>
            <a:chOff x="4017" y="839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3" name="AutoShape 32"/>
            <p:cNvSpPr>
              <a:spLocks noChangeArrowheads="1"/>
            </p:cNvSpPr>
            <p:nvPr/>
          </p:nvSpPr>
          <p:spPr bwMode="auto">
            <a:xfrm>
              <a:off x="4017" y="839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AutoShape 33"/>
            <p:cNvSpPr>
              <a:spLocks noChangeArrowheads="1"/>
            </p:cNvSpPr>
            <p:nvPr/>
          </p:nvSpPr>
          <p:spPr bwMode="auto">
            <a:xfrm>
              <a:off x="4036" y="858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 dirty="0" smtClean="0">
                  <a:solidFill>
                    <a:schemeClr val="tx1"/>
                  </a:solidFill>
                </a:rPr>
                <a:t>4</a:t>
              </a:r>
              <a:endParaRPr lang="en-GB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273675" y="2398713"/>
            <a:ext cx="793750" cy="731837"/>
            <a:chOff x="3322" y="1511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6" name="AutoShape 35"/>
            <p:cNvSpPr>
              <a:spLocks noChangeArrowheads="1"/>
            </p:cNvSpPr>
            <p:nvPr/>
          </p:nvSpPr>
          <p:spPr bwMode="auto">
            <a:xfrm>
              <a:off x="3322" y="1511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AutoShape 36"/>
            <p:cNvSpPr>
              <a:spLocks noChangeArrowheads="1"/>
            </p:cNvSpPr>
            <p:nvPr/>
          </p:nvSpPr>
          <p:spPr bwMode="auto">
            <a:xfrm>
              <a:off x="3341" y="1530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dirty="0" smtClean="0">
                  <a:solidFill>
                    <a:schemeClr val="tx1"/>
                  </a:solidFill>
                </a:rPr>
                <a:t>19</a:t>
              </a:r>
              <a:endParaRPr lang="en-GB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4975226" y="4610101"/>
            <a:ext cx="3635374" cy="1571626"/>
            <a:chOff x="3134" y="2904"/>
            <a:chExt cx="2008" cy="99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9" name="AutoShape 4"/>
            <p:cNvSpPr>
              <a:spLocks noChangeArrowheads="1"/>
            </p:cNvSpPr>
            <p:nvPr/>
          </p:nvSpPr>
          <p:spPr bwMode="auto">
            <a:xfrm>
              <a:off x="3134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noFill/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40" name="AutoShape 5"/>
            <p:cNvSpPr>
              <a:spLocks noChangeArrowheads="1"/>
            </p:cNvSpPr>
            <p:nvPr/>
          </p:nvSpPr>
          <p:spPr bwMode="auto">
            <a:xfrm>
              <a:off x="3175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The </a:t>
              </a:r>
              <a:r>
                <a:rPr lang="en-GB" altLang="en-US" sz="2400" dirty="0" smtClean="0">
                  <a:solidFill>
                    <a:schemeClr val="tx1"/>
                  </a:solidFill>
                </a:rPr>
                <a:t>“min heap </a:t>
              </a:r>
              <a:r>
                <a:rPr lang="en-GB" altLang="en-US" sz="2400" dirty="0">
                  <a:solidFill>
                    <a:schemeClr val="tx1"/>
                  </a:solidFill>
                </a:rPr>
                <a:t>property"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requires that each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node's key is </a:t>
              </a:r>
              <a:r>
                <a:rPr lang="en-GB" altLang="en-US" sz="2400" dirty="0" smtClean="0">
                  <a:solidFill>
                    <a:schemeClr val="tx1"/>
                  </a:solidFill>
                </a:rPr>
                <a:t>&lt;= </a:t>
              </a:r>
              <a:r>
                <a:rPr lang="en-GB" altLang="en-US" sz="2400" dirty="0">
                  <a:solidFill>
                    <a:schemeClr val="tx1"/>
                  </a:solidFill>
                </a:rPr>
                <a:t>the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keys of its children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33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170" y="990600"/>
            <a:ext cx="579517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given the array of 15 elements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16, 25, 10, 12, 11, 9, 23, 27,     </a:t>
            </a:r>
            <a:r>
              <a:rPr lang="en-US" dirty="0" smtClean="0">
                <a:solidFill>
                  <a:srgbClr val="FF0000"/>
                </a:solidFill>
              </a:rPr>
              <a:t>15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7, 8, 20,     5,6,     4</a:t>
            </a:r>
          </a:p>
          <a:p>
            <a:endParaRPr lang="en-US" dirty="0" smtClean="0"/>
          </a:p>
          <a:p>
            <a:r>
              <a:rPr lang="en-US" b="1" dirty="0" smtClean="0"/>
              <a:t>Add the </a:t>
            </a:r>
            <a:r>
              <a:rPr lang="en-US" b="1" dirty="0" smtClean="0">
                <a:solidFill>
                  <a:srgbClr val="FF0000"/>
                </a:solidFill>
              </a:rPr>
              <a:t>15</a:t>
            </a:r>
            <a:r>
              <a:rPr lang="en-US" b="1" dirty="0" smtClean="0"/>
              <a:t> element to the leftmost side (above 16 and 25)</a:t>
            </a:r>
          </a:p>
          <a:p>
            <a:r>
              <a:rPr lang="en-US" b="1" dirty="0" smtClean="0"/>
              <a:t>And Merge the two heaps below it together</a:t>
            </a:r>
            <a:br>
              <a:rPr lang="en-US" b="1" dirty="0" smtClean="0"/>
            </a:br>
            <a:r>
              <a:rPr lang="en-US" sz="1400" b="1" i="1" dirty="0" smtClean="0"/>
              <a:t>(Least element on top so </a:t>
            </a:r>
            <a:r>
              <a:rPr lang="en-US" sz="1400" b="1" i="1" dirty="0" err="1" smtClean="0"/>
              <a:t>reheapify</a:t>
            </a:r>
            <a:r>
              <a:rPr lang="en-US" sz="1400" b="1" i="1" dirty="0" smtClean="0"/>
              <a:t> down changes nothing)</a:t>
            </a:r>
            <a:endParaRPr lang="en-US" b="1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588962" y="2798402"/>
            <a:ext cx="8134350" cy="2057761"/>
            <a:chOff x="588962" y="2798402"/>
            <a:chExt cx="8134350" cy="2057761"/>
          </a:xfrm>
        </p:grpSpPr>
        <p:sp>
          <p:nvSpPr>
            <p:cNvPr id="66" name="Oval 3"/>
            <p:cNvSpPr>
              <a:spLocks noChangeArrowheads="1"/>
            </p:cNvSpPr>
            <p:nvPr/>
          </p:nvSpPr>
          <p:spPr bwMode="auto">
            <a:xfrm>
              <a:off x="2389188" y="3225440"/>
              <a:ext cx="285750" cy="28416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67" name="AutoShape 4"/>
            <p:cNvCxnSpPr>
              <a:cxnSpLocks noChangeShapeType="1"/>
              <a:stCxn id="66" idx="3"/>
            </p:cNvCxnSpPr>
            <p:nvPr/>
          </p:nvCxnSpPr>
          <p:spPr bwMode="auto">
            <a:xfrm flipH="1">
              <a:off x="1573213" y="3468327"/>
              <a:ext cx="857250" cy="2540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AutoShape 5"/>
            <p:cNvCxnSpPr>
              <a:cxnSpLocks noChangeShapeType="1"/>
              <a:stCxn id="82" idx="1"/>
              <a:endCxn id="66" idx="5"/>
            </p:cNvCxnSpPr>
            <p:nvPr/>
          </p:nvCxnSpPr>
          <p:spPr bwMode="auto">
            <a:xfrm flipH="1" flipV="1">
              <a:off x="2633663" y="3468327"/>
              <a:ext cx="857250" cy="255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" name="Oval 19"/>
            <p:cNvSpPr>
              <a:spLocks noChangeArrowheads="1"/>
            </p:cNvSpPr>
            <p:nvPr/>
          </p:nvSpPr>
          <p:spPr bwMode="auto">
            <a:xfrm>
              <a:off x="3449638" y="3682640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88" name="AutoShape 25"/>
            <p:cNvCxnSpPr>
              <a:cxnSpLocks noChangeShapeType="1"/>
              <a:endCxn id="82" idx="3"/>
            </p:cNvCxnSpPr>
            <p:nvPr/>
          </p:nvCxnSpPr>
          <p:spPr bwMode="auto">
            <a:xfrm flipV="1">
              <a:off x="3170238" y="3927115"/>
              <a:ext cx="320675" cy="2428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AutoShape 26"/>
            <p:cNvCxnSpPr>
              <a:cxnSpLocks noChangeShapeType="1"/>
              <a:endCxn id="82" idx="5"/>
            </p:cNvCxnSpPr>
            <p:nvPr/>
          </p:nvCxnSpPr>
          <p:spPr bwMode="auto">
            <a:xfrm flipH="1" flipV="1">
              <a:off x="3692526" y="3927115"/>
              <a:ext cx="320675" cy="2428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5" name="Oval 32"/>
            <p:cNvSpPr>
              <a:spLocks noChangeArrowheads="1"/>
            </p:cNvSpPr>
            <p:nvPr/>
          </p:nvSpPr>
          <p:spPr bwMode="auto">
            <a:xfrm>
              <a:off x="4508501" y="2798402"/>
              <a:ext cx="287337" cy="2841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96" name="AutoShape 33"/>
            <p:cNvCxnSpPr>
              <a:cxnSpLocks noChangeShapeType="1"/>
              <a:stCxn id="95" idx="5"/>
              <a:endCxn id="98" idx="1"/>
            </p:cNvCxnSpPr>
            <p:nvPr/>
          </p:nvCxnSpPr>
          <p:spPr bwMode="auto">
            <a:xfrm>
              <a:off x="4752976" y="3041290"/>
              <a:ext cx="1917700" cy="2270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4"/>
            <p:cNvCxnSpPr>
              <a:cxnSpLocks noChangeShapeType="1"/>
              <a:stCxn id="95" idx="3"/>
              <a:endCxn id="66" idx="7"/>
            </p:cNvCxnSpPr>
            <p:nvPr/>
          </p:nvCxnSpPr>
          <p:spPr bwMode="auto">
            <a:xfrm flipH="1">
              <a:off x="2633663" y="3041290"/>
              <a:ext cx="1917700" cy="2254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" name="Oval 35"/>
            <p:cNvSpPr>
              <a:spLocks noChangeArrowheads="1"/>
            </p:cNvSpPr>
            <p:nvPr/>
          </p:nvSpPr>
          <p:spPr bwMode="auto">
            <a:xfrm>
              <a:off x="6629401" y="3227027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99" name="AutoShape 36"/>
            <p:cNvCxnSpPr>
              <a:cxnSpLocks noChangeShapeType="1"/>
              <a:stCxn id="98" idx="3"/>
              <a:endCxn id="101" idx="7"/>
            </p:cNvCxnSpPr>
            <p:nvPr/>
          </p:nvCxnSpPr>
          <p:spPr bwMode="auto">
            <a:xfrm flipH="1">
              <a:off x="5813426" y="3469915"/>
              <a:ext cx="857250" cy="2540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AutoShape 37"/>
            <p:cNvCxnSpPr>
              <a:cxnSpLocks noChangeShapeType="1"/>
              <a:stCxn id="114" idx="1"/>
              <a:endCxn id="98" idx="5"/>
            </p:cNvCxnSpPr>
            <p:nvPr/>
          </p:nvCxnSpPr>
          <p:spPr bwMode="auto">
            <a:xfrm flipH="1" flipV="1">
              <a:off x="6873876" y="3469915"/>
              <a:ext cx="857250" cy="2555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" name="Oval 38"/>
            <p:cNvSpPr>
              <a:spLocks noChangeArrowheads="1"/>
            </p:cNvSpPr>
            <p:nvPr/>
          </p:nvSpPr>
          <p:spPr bwMode="auto">
            <a:xfrm>
              <a:off x="5570538" y="3682640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07" name="AutoShape 44"/>
            <p:cNvCxnSpPr>
              <a:cxnSpLocks noChangeShapeType="1"/>
              <a:endCxn id="101" idx="3"/>
            </p:cNvCxnSpPr>
            <p:nvPr/>
          </p:nvCxnSpPr>
          <p:spPr bwMode="auto">
            <a:xfrm flipV="1">
              <a:off x="5291138" y="3927115"/>
              <a:ext cx="320675" cy="2428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AutoShape 45"/>
            <p:cNvCxnSpPr>
              <a:cxnSpLocks noChangeShapeType="1"/>
              <a:endCxn id="101" idx="5"/>
            </p:cNvCxnSpPr>
            <p:nvPr/>
          </p:nvCxnSpPr>
          <p:spPr bwMode="auto">
            <a:xfrm flipH="1" flipV="1">
              <a:off x="5813426" y="3927115"/>
              <a:ext cx="320675" cy="2428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4" name="Oval 51"/>
            <p:cNvSpPr>
              <a:spLocks noChangeArrowheads="1"/>
            </p:cNvSpPr>
            <p:nvPr/>
          </p:nvSpPr>
          <p:spPr bwMode="auto">
            <a:xfrm>
              <a:off x="7689851" y="3684227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20" name="AutoShape 57"/>
            <p:cNvCxnSpPr>
              <a:cxnSpLocks noChangeShapeType="1"/>
              <a:endCxn id="114" idx="3"/>
            </p:cNvCxnSpPr>
            <p:nvPr/>
          </p:nvCxnSpPr>
          <p:spPr bwMode="auto">
            <a:xfrm flipV="1">
              <a:off x="7410451" y="3928702"/>
              <a:ext cx="320675" cy="2428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AutoShape 58"/>
            <p:cNvCxnSpPr>
              <a:cxnSpLocks noChangeShapeType="1"/>
              <a:endCxn id="114" idx="5"/>
            </p:cNvCxnSpPr>
            <p:nvPr/>
          </p:nvCxnSpPr>
          <p:spPr bwMode="auto">
            <a:xfrm flipH="1" flipV="1">
              <a:off x="7932738" y="3928702"/>
              <a:ext cx="320675" cy="2428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8"/>
            <p:cNvSpPr>
              <a:spLocks noChangeAspect="1" noChangeArrowheads="1"/>
            </p:cNvSpPr>
            <p:nvPr/>
          </p:nvSpPr>
          <p:spPr bwMode="auto">
            <a:xfrm>
              <a:off x="1636712" y="4648200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29" name="Rectangle 9"/>
            <p:cNvSpPr>
              <a:spLocks noChangeAspect="1" noChangeArrowheads="1"/>
            </p:cNvSpPr>
            <p:nvPr/>
          </p:nvSpPr>
          <p:spPr bwMode="auto">
            <a:xfrm>
              <a:off x="2157412" y="4648200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30" name="AutoShape 10"/>
            <p:cNvCxnSpPr>
              <a:cxnSpLocks noChangeShapeType="1"/>
              <a:stCxn id="129" idx="0"/>
            </p:cNvCxnSpPr>
            <p:nvPr/>
          </p:nvCxnSpPr>
          <p:spPr bwMode="auto">
            <a:xfrm flipH="1" flipV="1">
              <a:off x="2100262" y="4389438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AutoShape 11"/>
            <p:cNvCxnSpPr>
              <a:cxnSpLocks noChangeShapeType="1"/>
              <a:stCxn id="128" idx="0"/>
            </p:cNvCxnSpPr>
            <p:nvPr/>
          </p:nvCxnSpPr>
          <p:spPr bwMode="auto">
            <a:xfrm flipV="1">
              <a:off x="1739899" y="4389438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" name="Rectangle 15"/>
            <p:cNvSpPr>
              <a:spLocks noChangeAspect="1" noChangeArrowheads="1"/>
            </p:cNvSpPr>
            <p:nvPr/>
          </p:nvSpPr>
          <p:spPr bwMode="auto">
            <a:xfrm>
              <a:off x="588962" y="4648200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34" name="Rectangle 16"/>
            <p:cNvSpPr>
              <a:spLocks noChangeAspect="1" noChangeArrowheads="1"/>
            </p:cNvSpPr>
            <p:nvPr/>
          </p:nvSpPr>
          <p:spPr bwMode="auto">
            <a:xfrm>
              <a:off x="1111249" y="4648200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35" name="AutoShape 17"/>
            <p:cNvCxnSpPr>
              <a:cxnSpLocks noChangeShapeType="1"/>
              <a:stCxn id="134" idx="0"/>
            </p:cNvCxnSpPr>
            <p:nvPr/>
          </p:nvCxnSpPr>
          <p:spPr bwMode="auto">
            <a:xfrm flipH="1" flipV="1">
              <a:off x="1054099" y="4389438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AutoShape 18"/>
            <p:cNvCxnSpPr>
              <a:cxnSpLocks noChangeShapeType="1"/>
              <a:stCxn id="133" idx="0"/>
            </p:cNvCxnSpPr>
            <p:nvPr/>
          </p:nvCxnSpPr>
          <p:spPr bwMode="auto">
            <a:xfrm flipV="1">
              <a:off x="692149" y="4389438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21"/>
            <p:cNvSpPr>
              <a:spLocks noChangeAspect="1" noChangeArrowheads="1"/>
            </p:cNvSpPr>
            <p:nvPr/>
          </p:nvSpPr>
          <p:spPr bwMode="auto">
            <a:xfrm>
              <a:off x="375602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39" name="Rectangle 22"/>
            <p:cNvSpPr>
              <a:spLocks noChangeAspect="1" noChangeArrowheads="1"/>
            </p:cNvSpPr>
            <p:nvPr/>
          </p:nvSpPr>
          <p:spPr bwMode="auto">
            <a:xfrm>
              <a:off x="4276724" y="464978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40" name="AutoShape 23"/>
            <p:cNvCxnSpPr>
              <a:cxnSpLocks noChangeShapeType="1"/>
              <a:stCxn id="139" idx="0"/>
            </p:cNvCxnSpPr>
            <p:nvPr/>
          </p:nvCxnSpPr>
          <p:spPr bwMode="auto">
            <a:xfrm flipH="1" flipV="1">
              <a:off x="4219574" y="43910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AutoShape 24"/>
            <p:cNvCxnSpPr>
              <a:cxnSpLocks noChangeShapeType="1"/>
              <a:stCxn id="138" idx="0"/>
            </p:cNvCxnSpPr>
            <p:nvPr/>
          </p:nvCxnSpPr>
          <p:spPr bwMode="auto">
            <a:xfrm flipV="1">
              <a:off x="3859212" y="43910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" name="Rectangle 28"/>
            <p:cNvSpPr>
              <a:spLocks noChangeAspect="1" noChangeArrowheads="1"/>
            </p:cNvSpPr>
            <p:nvPr/>
          </p:nvSpPr>
          <p:spPr bwMode="auto">
            <a:xfrm>
              <a:off x="270827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44" name="Rectangle 29"/>
            <p:cNvSpPr>
              <a:spLocks noChangeAspect="1" noChangeArrowheads="1"/>
            </p:cNvSpPr>
            <p:nvPr/>
          </p:nvSpPr>
          <p:spPr bwMode="auto">
            <a:xfrm>
              <a:off x="3230562" y="464978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45" name="AutoShape 30"/>
            <p:cNvCxnSpPr>
              <a:cxnSpLocks noChangeShapeType="1"/>
              <a:stCxn id="144" idx="0"/>
            </p:cNvCxnSpPr>
            <p:nvPr/>
          </p:nvCxnSpPr>
          <p:spPr bwMode="auto">
            <a:xfrm flipH="1" flipV="1">
              <a:off x="317341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AutoShape 31"/>
            <p:cNvCxnSpPr>
              <a:cxnSpLocks noChangeShapeType="1"/>
              <a:stCxn id="143" idx="0"/>
            </p:cNvCxnSpPr>
            <p:nvPr/>
          </p:nvCxnSpPr>
          <p:spPr bwMode="auto">
            <a:xfrm flipV="1">
              <a:off x="281146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40"/>
            <p:cNvSpPr>
              <a:spLocks noChangeAspect="1" noChangeArrowheads="1"/>
            </p:cNvSpPr>
            <p:nvPr/>
          </p:nvSpPr>
          <p:spPr bwMode="auto">
            <a:xfrm>
              <a:off x="587692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49" name="Rectangle 41"/>
            <p:cNvSpPr>
              <a:spLocks noChangeAspect="1" noChangeArrowheads="1"/>
            </p:cNvSpPr>
            <p:nvPr/>
          </p:nvSpPr>
          <p:spPr bwMode="auto">
            <a:xfrm>
              <a:off x="6397624" y="464978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50" name="AutoShape 42"/>
            <p:cNvCxnSpPr>
              <a:cxnSpLocks noChangeShapeType="1"/>
              <a:stCxn id="149" idx="0"/>
            </p:cNvCxnSpPr>
            <p:nvPr/>
          </p:nvCxnSpPr>
          <p:spPr bwMode="auto">
            <a:xfrm flipH="1" flipV="1">
              <a:off x="6340474" y="43910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AutoShape 43"/>
            <p:cNvCxnSpPr>
              <a:cxnSpLocks noChangeShapeType="1"/>
              <a:stCxn id="148" idx="0"/>
            </p:cNvCxnSpPr>
            <p:nvPr/>
          </p:nvCxnSpPr>
          <p:spPr bwMode="auto">
            <a:xfrm flipV="1">
              <a:off x="5980112" y="43910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" name="Rectangle 47"/>
            <p:cNvSpPr>
              <a:spLocks noChangeAspect="1" noChangeArrowheads="1"/>
            </p:cNvSpPr>
            <p:nvPr/>
          </p:nvSpPr>
          <p:spPr bwMode="auto">
            <a:xfrm>
              <a:off x="482917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54" name="Rectangle 48"/>
            <p:cNvSpPr>
              <a:spLocks noChangeAspect="1" noChangeArrowheads="1"/>
            </p:cNvSpPr>
            <p:nvPr/>
          </p:nvSpPr>
          <p:spPr bwMode="auto">
            <a:xfrm>
              <a:off x="5351462" y="464978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55" name="AutoShape 49"/>
            <p:cNvCxnSpPr>
              <a:cxnSpLocks noChangeShapeType="1"/>
              <a:stCxn id="154" idx="0"/>
            </p:cNvCxnSpPr>
            <p:nvPr/>
          </p:nvCxnSpPr>
          <p:spPr bwMode="auto">
            <a:xfrm flipH="1" flipV="1">
              <a:off x="529431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" name="AutoShape 50"/>
            <p:cNvCxnSpPr>
              <a:cxnSpLocks noChangeShapeType="1"/>
              <a:stCxn id="153" idx="0"/>
            </p:cNvCxnSpPr>
            <p:nvPr/>
          </p:nvCxnSpPr>
          <p:spPr bwMode="auto">
            <a:xfrm flipV="1">
              <a:off x="493236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8" name="Rectangle 53"/>
            <p:cNvSpPr>
              <a:spLocks noChangeAspect="1" noChangeArrowheads="1"/>
            </p:cNvSpPr>
            <p:nvPr/>
          </p:nvSpPr>
          <p:spPr bwMode="auto">
            <a:xfrm>
              <a:off x="7996237" y="465137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59" name="Rectangle 54"/>
            <p:cNvSpPr>
              <a:spLocks noChangeAspect="1" noChangeArrowheads="1"/>
            </p:cNvSpPr>
            <p:nvPr/>
          </p:nvSpPr>
          <p:spPr bwMode="auto">
            <a:xfrm>
              <a:off x="8516937" y="465137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60" name="AutoShape 55"/>
            <p:cNvCxnSpPr>
              <a:cxnSpLocks noChangeShapeType="1"/>
              <a:stCxn id="159" idx="0"/>
            </p:cNvCxnSpPr>
            <p:nvPr/>
          </p:nvCxnSpPr>
          <p:spPr bwMode="auto">
            <a:xfrm flipH="1" flipV="1">
              <a:off x="8459787" y="439261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" name="AutoShape 56"/>
            <p:cNvCxnSpPr>
              <a:cxnSpLocks noChangeShapeType="1"/>
              <a:stCxn id="158" idx="0"/>
            </p:cNvCxnSpPr>
            <p:nvPr/>
          </p:nvCxnSpPr>
          <p:spPr bwMode="auto">
            <a:xfrm flipV="1">
              <a:off x="8099424" y="4392613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" name="Rectangle 60"/>
            <p:cNvSpPr>
              <a:spLocks noChangeAspect="1" noChangeArrowheads="1"/>
            </p:cNvSpPr>
            <p:nvPr/>
          </p:nvSpPr>
          <p:spPr bwMode="auto">
            <a:xfrm>
              <a:off x="6948487" y="465137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64" name="Rectangle 61"/>
            <p:cNvSpPr>
              <a:spLocks noChangeAspect="1" noChangeArrowheads="1"/>
            </p:cNvSpPr>
            <p:nvPr/>
          </p:nvSpPr>
          <p:spPr bwMode="auto">
            <a:xfrm>
              <a:off x="7470774" y="465137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65" name="AutoShape 62"/>
            <p:cNvCxnSpPr>
              <a:cxnSpLocks noChangeShapeType="1"/>
              <a:stCxn id="164" idx="0"/>
            </p:cNvCxnSpPr>
            <p:nvPr/>
          </p:nvCxnSpPr>
          <p:spPr bwMode="auto">
            <a:xfrm flipH="1" flipV="1">
              <a:off x="7413624" y="439261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6" name="AutoShape 63"/>
            <p:cNvCxnSpPr>
              <a:cxnSpLocks noChangeShapeType="1"/>
              <a:stCxn id="163" idx="0"/>
            </p:cNvCxnSpPr>
            <p:nvPr/>
          </p:nvCxnSpPr>
          <p:spPr bwMode="auto">
            <a:xfrm flipV="1">
              <a:off x="7051674" y="439261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5" name="Oval 7"/>
          <p:cNvSpPr>
            <a:spLocks noChangeArrowheads="1"/>
          </p:cNvSpPr>
          <p:nvPr/>
        </p:nvSpPr>
        <p:spPr bwMode="auto">
          <a:xfrm>
            <a:off x="1855787" y="41354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25</a:t>
            </a:r>
          </a:p>
        </p:txBody>
      </p:sp>
      <p:sp>
        <p:nvSpPr>
          <p:cNvPr id="206" name="Oval 14"/>
          <p:cNvSpPr>
            <a:spLocks noChangeArrowheads="1"/>
          </p:cNvSpPr>
          <p:nvPr/>
        </p:nvSpPr>
        <p:spPr bwMode="auto">
          <a:xfrm>
            <a:off x="811212" y="41354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16</a:t>
            </a:r>
          </a:p>
        </p:txBody>
      </p:sp>
      <p:sp>
        <p:nvSpPr>
          <p:cNvPr id="207" name="Oval 20"/>
          <p:cNvSpPr>
            <a:spLocks noChangeArrowheads="1"/>
          </p:cNvSpPr>
          <p:nvPr/>
        </p:nvSpPr>
        <p:spPr bwMode="auto">
          <a:xfrm>
            <a:off x="3975099" y="41370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12</a:t>
            </a:r>
          </a:p>
        </p:txBody>
      </p:sp>
      <p:sp>
        <p:nvSpPr>
          <p:cNvPr id="208" name="Oval 27"/>
          <p:cNvSpPr>
            <a:spLocks noChangeArrowheads="1"/>
          </p:cNvSpPr>
          <p:nvPr/>
        </p:nvSpPr>
        <p:spPr bwMode="auto">
          <a:xfrm>
            <a:off x="2930524" y="41370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10</a:t>
            </a:r>
          </a:p>
        </p:txBody>
      </p:sp>
      <p:sp>
        <p:nvSpPr>
          <p:cNvPr id="209" name="Oval 39"/>
          <p:cNvSpPr>
            <a:spLocks noChangeArrowheads="1"/>
          </p:cNvSpPr>
          <p:nvPr/>
        </p:nvSpPr>
        <p:spPr bwMode="auto">
          <a:xfrm>
            <a:off x="6095999" y="41370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9</a:t>
            </a:r>
          </a:p>
        </p:txBody>
      </p:sp>
      <p:sp>
        <p:nvSpPr>
          <p:cNvPr id="210" name="Oval 46"/>
          <p:cNvSpPr>
            <a:spLocks noChangeArrowheads="1"/>
          </p:cNvSpPr>
          <p:nvPr/>
        </p:nvSpPr>
        <p:spPr bwMode="auto">
          <a:xfrm>
            <a:off x="5051424" y="41370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11</a:t>
            </a:r>
          </a:p>
        </p:txBody>
      </p:sp>
      <p:sp>
        <p:nvSpPr>
          <p:cNvPr id="211" name="Oval 52"/>
          <p:cNvSpPr>
            <a:spLocks noChangeArrowheads="1"/>
          </p:cNvSpPr>
          <p:nvPr/>
        </p:nvSpPr>
        <p:spPr bwMode="auto">
          <a:xfrm>
            <a:off x="8215312" y="413861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27</a:t>
            </a:r>
          </a:p>
        </p:txBody>
      </p:sp>
      <p:sp>
        <p:nvSpPr>
          <p:cNvPr id="212" name="Oval 59"/>
          <p:cNvSpPr>
            <a:spLocks noChangeArrowheads="1"/>
          </p:cNvSpPr>
          <p:nvPr/>
        </p:nvSpPr>
        <p:spPr bwMode="auto">
          <a:xfrm>
            <a:off x="7170737" y="41386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23</a:t>
            </a:r>
          </a:p>
        </p:txBody>
      </p:sp>
      <p:sp>
        <p:nvSpPr>
          <p:cNvPr id="213" name="Oval 6"/>
          <p:cNvSpPr>
            <a:spLocks noChangeArrowheads="1"/>
          </p:cNvSpPr>
          <p:nvPr/>
        </p:nvSpPr>
        <p:spPr bwMode="auto">
          <a:xfrm>
            <a:off x="1333499" y="36798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15</a:t>
            </a:r>
          </a:p>
        </p:txBody>
      </p:sp>
      <p:cxnSp>
        <p:nvCxnSpPr>
          <p:cNvPr id="214" name="AutoShape 12"/>
          <p:cNvCxnSpPr>
            <a:cxnSpLocks noChangeShapeType="1"/>
            <a:endCxn id="213" idx="3"/>
          </p:cNvCxnSpPr>
          <p:nvPr/>
        </p:nvCxnSpPr>
        <p:spPr bwMode="auto">
          <a:xfrm flipV="1">
            <a:off x="1054099" y="39338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" name="AutoShape 13"/>
          <p:cNvCxnSpPr>
            <a:cxnSpLocks noChangeShapeType="1"/>
            <a:endCxn id="213" idx="5"/>
          </p:cNvCxnSpPr>
          <p:nvPr/>
        </p:nvCxnSpPr>
        <p:spPr bwMode="auto">
          <a:xfrm flipH="1" flipV="1">
            <a:off x="1576387" y="39338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908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170" y="990600"/>
            <a:ext cx="5196679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given the array of 15 elements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16, 25, 10, 12, 11, 9, 23, 27,     15, </a:t>
            </a:r>
            <a:r>
              <a:rPr lang="en-US" dirty="0" smtClean="0">
                <a:solidFill>
                  <a:srgbClr val="FF0000"/>
                </a:solidFill>
              </a:rPr>
              <a:t>7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8, 20,     5,6,     4</a:t>
            </a:r>
          </a:p>
          <a:p>
            <a:endParaRPr lang="en-US" dirty="0" smtClean="0"/>
          </a:p>
          <a:p>
            <a:r>
              <a:rPr lang="en-US" b="1" dirty="0" smtClean="0"/>
              <a:t>Add the </a:t>
            </a:r>
            <a:r>
              <a:rPr lang="en-US" b="1" dirty="0" smtClean="0">
                <a:solidFill>
                  <a:srgbClr val="FF0000"/>
                </a:solidFill>
              </a:rPr>
              <a:t>7</a:t>
            </a:r>
            <a:r>
              <a:rPr lang="en-US" b="1" dirty="0" smtClean="0"/>
              <a:t> element to above the 10 and 12</a:t>
            </a:r>
          </a:p>
          <a:p>
            <a:r>
              <a:rPr lang="en-US" sz="1400" b="1" i="1" dirty="0" smtClean="0"/>
              <a:t>(Least element on top so </a:t>
            </a:r>
            <a:r>
              <a:rPr lang="en-US" sz="1400" b="1" i="1" dirty="0" err="1" smtClean="0"/>
              <a:t>reheapify</a:t>
            </a:r>
            <a:r>
              <a:rPr lang="en-US" sz="1400" b="1" i="1" dirty="0" smtClean="0"/>
              <a:t> down changes nothing)</a:t>
            </a:r>
            <a:endParaRPr lang="en-US" b="1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588962" y="2798402"/>
            <a:ext cx="8134350" cy="2057761"/>
            <a:chOff x="588962" y="2798402"/>
            <a:chExt cx="8134350" cy="2057761"/>
          </a:xfrm>
        </p:grpSpPr>
        <p:sp>
          <p:nvSpPr>
            <p:cNvPr id="66" name="Oval 3"/>
            <p:cNvSpPr>
              <a:spLocks noChangeArrowheads="1"/>
            </p:cNvSpPr>
            <p:nvPr/>
          </p:nvSpPr>
          <p:spPr bwMode="auto">
            <a:xfrm>
              <a:off x="2389188" y="3225440"/>
              <a:ext cx="285750" cy="28416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67" name="AutoShape 4"/>
            <p:cNvCxnSpPr>
              <a:cxnSpLocks noChangeShapeType="1"/>
              <a:stCxn id="66" idx="3"/>
            </p:cNvCxnSpPr>
            <p:nvPr/>
          </p:nvCxnSpPr>
          <p:spPr bwMode="auto">
            <a:xfrm flipH="1">
              <a:off x="1573213" y="3468327"/>
              <a:ext cx="857250" cy="2540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AutoShape 5"/>
            <p:cNvCxnSpPr>
              <a:cxnSpLocks noChangeShapeType="1"/>
              <a:endCxn id="66" idx="5"/>
            </p:cNvCxnSpPr>
            <p:nvPr/>
          </p:nvCxnSpPr>
          <p:spPr bwMode="auto">
            <a:xfrm flipH="1" flipV="1">
              <a:off x="2633663" y="3468327"/>
              <a:ext cx="857250" cy="255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5" name="Oval 32"/>
            <p:cNvSpPr>
              <a:spLocks noChangeArrowheads="1"/>
            </p:cNvSpPr>
            <p:nvPr/>
          </p:nvSpPr>
          <p:spPr bwMode="auto">
            <a:xfrm>
              <a:off x="4508501" y="2798402"/>
              <a:ext cx="287337" cy="2841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96" name="AutoShape 33"/>
            <p:cNvCxnSpPr>
              <a:cxnSpLocks noChangeShapeType="1"/>
              <a:stCxn id="95" idx="5"/>
              <a:endCxn id="98" idx="1"/>
            </p:cNvCxnSpPr>
            <p:nvPr/>
          </p:nvCxnSpPr>
          <p:spPr bwMode="auto">
            <a:xfrm>
              <a:off x="4752976" y="3041290"/>
              <a:ext cx="1917700" cy="2270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4"/>
            <p:cNvCxnSpPr>
              <a:cxnSpLocks noChangeShapeType="1"/>
              <a:stCxn id="95" idx="3"/>
              <a:endCxn id="66" idx="7"/>
            </p:cNvCxnSpPr>
            <p:nvPr/>
          </p:nvCxnSpPr>
          <p:spPr bwMode="auto">
            <a:xfrm flipH="1">
              <a:off x="2633663" y="3041290"/>
              <a:ext cx="1917700" cy="2254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" name="Oval 35"/>
            <p:cNvSpPr>
              <a:spLocks noChangeArrowheads="1"/>
            </p:cNvSpPr>
            <p:nvPr/>
          </p:nvSpPr>
          <p:spPr bwMode="auto">
            <a:xfrm>
              <a:off x="6629401" y="3227027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99" name="AutoShape 36"/>
            <p:cNvCxnSpPr>
              <a:cxnSpLocks noChangeShapeType="1"/>
              <a:stCxn id="98" idx="3"/>
              <a:endCxn id="101" idx="7"/>
            </p:cNvCxnSpPr>
            <p:nvPr/>
          </p:nvCxnSpPr>
          <p:spPr bwMode="auto">
            <a:xfrm flipH="1">
              <a:off x="5813426" y="3469915"/>
              <a:ext cx="857250" cy="2540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AutoShape 37"/>
            <p:cNvCxnSpPr>
              <a:cxnSpLocks noChangeShapeType="1"/>
              <a:stCxn id="114" idx="1"/>
              <a:endCxn id="98" idx="5"/>
            </p:cNvCxnSpPr>
            <p:nvPr/>
          </p:nvCxnSpPr>
          <p:spPr bwMode="auto">
            <a:xfrm flipH="1" flipV="1">
              <a:off x="6873876" y="3469915"/>
              <a:ext cx="857250" cy="2555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" name="Oval 38"/>
            <p:cNvSpPr>
              <a:spLocks noChangeArrowheads="1"/>
            </p:cNvSpPr>
            <p:nvPr/>
          </p:nvSpPr>
          <p:spPr bwMode="auto">
            <a:xfrm>
              <a:off x="5570538" y="3682640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07" name="AutoShape 44"/>
            <p:cNvCxnSpPr>
              <a:cxnSpLocks noChangeShapeType="1"/>
              <a:endCxn id="101" idx="3"/>
            </p:cNvCxnSpPr>
            <p:nvPr/>
          </p:nvCxnSpPr>
          <p:spPr bwMode="auto">
            <a:xfrm flipV="1">
              <a:off x="5291138" y="3927115"/>
              <a:ext cx="320675" cy="2428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AutoShape 45"/>
            <p:cNvCxnSpPr>
              <a:cxnSpLocks noChangeShapeType="1"/>
              <a:endCxn id="101" idx="5"/>
            </p:cNvCxnSpPr>
            <p:nvPr/>
          </p:nvCxnSpPr>
          <p:spPr bwMode="auto">
            <a:xfrm flipH="1" flipV="1">
              <a:off x="5813426" y="3927115"/>
              <a:ext cx="320675" cy="2428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4" name="Oval 51"/>
            <p:cNvSpPr>
              <a:spLocks noChangeArrowheads="1"/>
            </p:cNvSpPr>
            <p:nvPr/>
          </p:nvSpPr>
          <p:spPr bwMode="auto">
            <a:xfrm>
              <a:off x="7689851" y="3684227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20" name="AutoShape 57"/>
            <p:cNvCxnSpPr>
              <a:cxnSpLocks noChangeShapeType="1"/>
              <a:endCxn id="114" idx="3"/>
            </p:cNvCxnSpPr>
            <p:nvPr/>
          </p:nvCxnSpPr>
          <p:spPr bwMode="auto">
            <a:xfrm flipV="1">
              <a:off x="7410451" y="3928702"/>
              <a:ext cx="320675" cy="2428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AutoShape 58"/>
            <p:cNvCxnSpPr>
              <a:cxnSpLocks noChangeShapeType="1"/>
              <a:endCxn id="114" idx="5"/>
            </p:cNvCxnSpPr>
            <p:nvPr/>
          </p:nvCxnSpPr>
          <p:spPr bwMode="auto">
            <a:xfrm flipH="1" flipV="1">
              <a:off x="7932738" y="3928702"/>
              <a:ext cx="320675" cy="2428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8"/>
            <p:cNvSpPr>
              <a:spLocks noChangeAspect="1" noChangeArrowheads="1"/>
            </p:cNvSpPr>
            <p:nvPr/>
          </p:nvSpPr>
          <p:spPr bwMode="auto">
            <a:xfrm>
              <a:off x="1636712" y="4648200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29" name="Rectangle 9"/>
            <p:cNvSpPr>
              <a:spLocks noChangeAspect="1" noChangeArrowheads="1"/>
            </p:cNvSpPr>
            <p:nvPr/>
          </p:nvSpPr>
          <p:spPr bwMode="auto">
            <a:xfrm>
              <a:off x="2157412" y="4648200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30" name="AutoShape 10"/>
            <p:cNvCxnSpPr>
              <a:cxnSpLocks noChangeShapeType="1"/>
              <a:stCxn id="129" idx="0"/>
            </p:cNvCxnSpPr>
            <p:nvPr/>
          </p:nvCxnSpPr>
          <p:spPr bwMode="auto">
            <a:xfrm flipH="1" flipV="1">
              <a:off x="2100262" y="4389438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AutoShape 11"/>
            <p:cNvCxnSpPr>
              <a:cxnSpLocks noChangeShapeType="1"/>
              <a:stCxn id="128" idx="0"/>
            </p:cNvCxnSpPr>
            <p:nvPr/>
          </p:nvCxnSpPr>
          <p:spPr bwMode="auto">
            <a:xfrm flipV="1">
              <a:off x="1739899" y="4389438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" name="Rectangle 15"/>
            <p:cNvSpPr>
              <a:spLocks noChangeAspect="1" noChangeArrowheads="1"/>
            </p:cNvSpPr>
            <p:nvPr/>
          </p:nvSpPr>
          <p:spPr bwMode="auto">
            <a:xfrm>
              <a:off x="588962" y="4648200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34" name="Rectangle 16"/>
            <p:cNvSpPr>
              <a:spLocks noChangeAspect="1" noChangeArrowheads="1"/>
            </p:cNvSpPr>
            <p:nvPr/>
          </p:nvSpPr>
          <p:spPr bwMode="auto">
            <a:xfrm>
              <a:off x="1111249" y="4648200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35" name="AutoShape 17"/>
            <p:cNvCxnSpPr>
              <a:cxnSpLocks noChangeShapeType="1"/>
              <a:stCxn id="134" idx="0"/>
            </p:cNvCxnSpPr>
            <p:nvPr/>
          </p:nvCxnSpPr>
          <p:spPr bwMode="auto">
            <a:xfrm flipH="1" flipV="1">
              <a:off x="1054099" y="4389438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AutoShape 18"/>
            <p:cNvCxnSpPr>
              <a:cxnSpLocks noChangeShapeType="1"/>
              <a:stCxn id="133" idx="0"/>
            </p:cNvCxnSpPr>
            <p:nvPr/>
          </p:nvCxnSpPr>
          <p:spPr bwMode="auto">
            <a:xfrm flipV="1">
              <a:off x="692149" y="4389438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21"/>
            <p:cNvSpPr>
              <a:spLocks noChangeAspect="1" noChangeArrowheads="1"/>
            </p:cNvSpPr>
            <p:nvPr/>
          </p:nvSpPr>
          <p:spPr bwMode="auto">
            <a:xfrm>
              <a:off x="375602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39" name="Rectangle 22"/>
            <p:cNvSpPr>
              <a:spLocks noChangeAspect="1" noChangeArrowheads="1"/>
            </p:cNvSpPr>
            <p:nvPr/>
          </p:nvSpPr>
          <p:spPr bwMode="auto">
            <a:xfrm>
              <a:off x="4276724" y="464978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40" name="AutoShape 23"/>
            <p:cNvCxnSpPr>
              <a:cxnSpLocks noChangeShapeType="1"/>
              <a:stCxn id="139" idx="0"/>
            </p:cNvCxnSpPr>
            <p:nvPr/>
          </p:nvCxnSpPr>
          <p:spPr bwMode="auto">
            <a:xfrm flipH="1" flipV="1">
              <a:off x="4219574" y="43910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AutoShape 24"/>
            <p:cNvCxnSpPr>
              <a:cxnSpLocks noChangeShapeType="1"/>
              <a:stCxn id="138" idx="0"/>
            </p:cNvCxnSpPr>
            <p:nvPr/>
          </p:nvCxnSpPr>
          <p:spPr bwMode="auto">
            <a:xfrm flipV="1">
              <a:off x="3859212" y="43910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" name="Rectangle 28"/>
            <p:cNvSpPr>
              <a:spLocks noChangeAspect="1" noChangeArrowheads="1"/>
            </p:cNvSpPr>
            <p:nvPr/>
          </p:nvSpPr>
          <p:spPr bwMode="auto">
            <a:xfrm>
              <a:off x="270827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44" name="Rectangle 29"/>
            <p:cNvSpPr>
              <a:spLocks noChangeAspect="1" noChangeArrowheads="1"/>
            </p:cNvSpPr>
            <p:nvPr/>
          </p:nvSpPr>
          <p:spPr bwMode="auto">
            <a:xfrm>
              <a:off x="3230562" y="464978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45" name="AutoShape 30"/>
            <p:cNvCxnSpPr>
              <a:cxnSpLocks noChangeShapeType="1"/>
              <a:stCxn id="144" idx="0"/>
            </p:cNvCxnSpPr>
            <p:nvPr/>
          </p:nvCxnSpPr>
          <p:spPr bwMode="auto">
            <a:xfrm flipH="1" flipV="1">
              <a:off x="317341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AutoShape 31"/>
            <p:cNvCxnSpPr>
              <a:cxnSpLocks noChangeShapeType="1"/>
              <a:stCxn id="143" idx="0"/>
            </p:cNvCxnSpPr>
            <p:nvPr/>
          </p:nvCxnSpPr>
          <p:spPr bwMode="auto">
            <a:xfrm flipV="1">
              <a:off x="281146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40"/>
            <p:cNvSpPr>
              <a:spLocks noChangeAspect="1" noChangeArrowheads="1"/>
            </p:cNvSpPr>
            <p:nvPr/>
          </p:nvSpPr>
          <p:spPr bwMode="auto">
            <a:xfrm>
              <a:off x="587692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49" name="Rectangle 41"/>
            <p:cNvSpPr>
              <a:spLocks noChangeAspect="1" noChangeArrowheads="1"/>
            </p:cNvSpPr>
            <p:nvPr/>
          </p:nvSpPr>
          <p:spPr bwMode="auto">
            <a:xfrm>
              <a:off x="6397624" y="464978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50" name="AutoShape 42"/>
            <p:cNvCxnSpPr>
              <a:cxnSpLocks noChangeShapeType="1"/>
              <a:stCxn id="149" idx="0"/>
            </p:cNvCxnSpPr>
            <p:nvPr/>
          </p:nvCxnSpPr>
          <p:spPr bwMode="auto">
            <a:xfrm flipH="1" flipV="1">
              <a:off x="6340474" y="43910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AutoShape 43"/>
            <p:cNvCxnSpPr>
              <a:cxnSpLocks noChangeShapeType="1"/>
              <a:stCxn id="148" idx="0"/>
            </p:cNvCxnSpPr>
            <p:nvPr/>
          </p:nvCxnSpPr>
          <p:spPr bwMode="auto">
            <a:xfrm flipV="1">
              <a:off x="5980112" y="43910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" name="Rectangle 47"/>
            <p:cNvSpPr>
              <a:spLocks noChangeAspect="1" noChangeArrowheads="1"/>
            </p:cNvSpPr>
            <p:nvPr/>
          </p:nvSpPr>
          <p:spPr bwMode="auto">
            <a:xfrm>
              <a:off x="482917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54" name="Rectangle 48"/>
            <p:cNvSpPr>
              <a:spLocks noChangeAspect="1" noChangeArrowheads="1"/>
            </p:cNvSpPr>
            <p:nvPr/>
          </p:nvSpPr>
          <p:spPr bwMode="auto">
            <a:xfrm>
              <a:off x="5351462" y="464978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55" name="AutoShape 49"/>
            <p:cNvCxnSpPr>
              <a:cxnSpLocks noChangeShapeType="1"/>
              <a:stCxn id="154" idx="0"/>
            </p:cNvCxnSpPr>
            <p:nvPr/>
          </p:nvCxnSpPr>
          <p:spPr bwMode="auto">
            <a:xfrm flipH="1" flipV="1">
              <a:off x="529431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" name="AutoShape 50"/>
            <p:cNvCxnSpPr>
              <a:cxnSpLocks noChangeShapeType="1"/>
              <a:stCxn id="153" idx="0"/>
            </p:cNvCxnSpPr>
            <p:nvPr/>
          </p:nvCxnSpPr>
          <p:spPr bwMode="auto">
            <a:xfrm flipV="1">
              <a:off x="493236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8" name="Rectangle 53"/>
            <p:cNvSpPr>
              <a:spLocks noChangeAspect="1" noChangeArrowheads="1"/>
            </p:cNvSpPr>
            <p:nvPr/>
          </p:nvSpPr>
          <p:spPr bwMode="auto">
            <a:xfrm>
              <a:off x="7996237" y="465137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59" name="Rectangle 54"/>
            <p:cNvSpPr>
              <a:spLocks noChangeAspect="1" noChangeArrowheads="1"/>
            </p:cNvSpPr>
            <p:nvPr/>
          </p:nvSpPr>
          <p:spPr bwMode="auto">
            <a:xfrm>
              <a:off x="8516937" y="465137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60" name="AutoShape 55"/>
            <p:cNvCxnSpPr>
              <a:cxnSpLocks noChangeShapeType="1"/>
              <a:stCxn id="159" idx="0"/>
            </p:cNvCxnSpPr>
            <p:nvPr/>
          </p:nvCxnSpPr>
          <p:spPr bwMode="auto">
            <a:xfrm flipH="1" flipV="1">
              <a:off x="8459787" y="439261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" name="AutoShape 56"/>
            <p:cNvCxnSpPr>
              <a:cxnSpLocks noChangeShapeType="1"/>
              <a:stCxn id="158" idx="0"/>
            </p:cNvCxnSpPr>
            <p:nvPr/>
          </p:nvCxnSpPr>
          <p:spPr bwMode="auto">
            <a:xfrm flipV="1">
              <a:off x="8099424" y="4392613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" name="Rectangle 60"/>
            <p:cNvSpPr>
              <a:spLocks noChangeAspect="1" noChangeArrowheads="1"/>
            </p:cNvSpPr>
            <p:nvPr/>
          </p:nvSpPr>
          <p:spPr bwMode="auto">
            <a:xfrm>
              <a:off x="6948487" y="465137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64" name="Rectangle 61"/>
            <p:cNvSpPr>
              <a:spLocks noChangeAspect="1" noChangeArrowheads="1"/>
            </p:cNvSpPr>
            <p:nvPr/>
          </p:nvSpPr>
          <p:spPr bwMode="auto">
            <a:xfrm>
              <a:off x="7470774" y="465137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65" name="AutoShape 62"/>
            <p:cNvCxnSpPr>
              <a:cxnSpLocks noChangeShapeType="1"/>
              <a:stCxn id="164" idx="0"/>
            </p:cNvCxnSpPr>
            <p:nvPr/>
          </p:nvCxnSpPr>
          <p:spPr bwMode="auto">
            <a:xfrm flipH="1" flipV="1">
              <a:off x="7413624" y="439261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6" name="AutoShape 63"/>
            <p:cNvCxnSpPr>
              <a:cxnSpLocks noChangeShapeType="1"/>
              <a:stCxn id="163" idx="0"/>
            </p:cNvCxnSpPr>
            <p:nvPr/>
          </p:nvCxnSpPr>
          <p:spPr bwMode="auto">
            <a:xfrm flipV="1">
              <a:off x="7051674" y="439261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5" name="Oval 7"/>
          <p:cNvSpPr>
            <a:spLocks noChangeArrowheads="1"/>
          </p:cNvSpPr>
          <p:nvPr/>
        </p:nvSpPr>
        <p:spPr bwMode="auto">
          <a:xfrm>
            <a:off x="1855787" y="41354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25</a:t>
            </a:r>
          </a:p>
        </p:txBody>
      </p:sp>
      <p:sp>
        <p:nvSpPr>
          <p:cNvPr id="206" name="Oval 14"/>
          <p:cNvSpPr>
            <a:spLocks noChangeArrowheads="1"/>
          </p:cNvSpPr>
          <p:nvPr/>
        </p:nvSpPr>
        <p:spPr bwMode="auto">
          <a:xfrm>
            <a:off x="811212" y="41354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16</a:t>
            </a:r>
          </a:p>
        </p:txBody>
      </p:sp>
      <p:sp>
        <p:nvSpPr>
          <p:cNvPr id="207" name="Oval 20"/>
          <p:cNvSpPr>
            <a:spLocks noChangeArrowheads="1"/>
          </p:cNvSpPr>
          <p:nvPr/>
        </p:nvSpPr>
        <p:spPr bwMode="auto">
          <a:xfrm>
            <a:off x="3975099" y="41370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12</a:t>
            </a:r>
          </a:p>
        </p:txBody>
      </p:sp>
      <p:sp>
        <p:nvSpPr>
          <p:cNvPr id="208" name="Oval 27"/>
          <p:cNvSpPr>
            <a:spLocks noChangeArrowheads="1"/>
          </p:cNvSpPr>
          <p:nvPr/>
        </p:nvSpPr>
        <p:spPr bwMode="auto">
          <a:xfrm>
            <a:off x="2930524" y="41370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10</a:t>
            </a:r>
          </a:p>
        </p:txBody>
      </p:sp>
      <p:sp>
        <p:nvSpPr>
          <p:cNvPr id="209" name="Oval 39"/>
          <p:cNvSpPr>
            <a:spLocks noChangeArrowheads="1"/>
          </p:cNvSpPr>
          <p:nvPr/>
        </p:nvSpPr>
        <p:spPr bwMode="auto">
          <a:xfrm>
            <a:off x="6095999" y="41370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9</a:t>
            </a:r>
          </a:p>
        </p:txBody>
      </p:sp>
      <p:sp>
        <p:nvSpPr>
          <p:cNvPr id="210" name="Oval 46"/>
          <p:cNvSpPr>
            <a:spLocks noChangeArrowheads="1"/>
          </p:cNvSpPr>
          <p:nvPr/>
        </p:nvSpPr>
        <p:spPr bwMode="auto">
          <a:xfrm>
            <a:off x="5051424" y="41370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11</a:t>
            </a:r>
          </a:p>
        </p:txBody>
      </p:sp>
      <p:sp>
        <p:nvSpPr>
          <p:cNvPr id="211" name="Oval 52"/>
          <p:cNvSpPr>
            <a:spLocks noChangeArrowheads="1"/>
          </p:cNvSpPr>
          <p:nvPr/>
        </p:nvSpPr>
        <p:spPr bwMode="auto">
          <a:xfrm>
            <a:off x="8215312" y="413861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27</a:t>
            </a:r>
          </a:p>
        </p:txBody>
      </p:sp>
      <p:sp>
        <p:nvSpPr>
          <p:cNvPr id="212" name="Oval 59"/>
          <p:cNvSpPr>
            <a:spLocks noChangeArrowheads="1"/>
          </p:cNvSpPr>
          <p:nvPr/>
        </p:nvSpPr>
        <p:spPr bwMode="auto">
          <a:xfrm>
            <a:off x="7170737" y="41386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23</a:t>
            </a:r>
          </a:p>
        </p:txBody>
      </p:sp>
      <p:sp>
        <p:nvSpPr>
          <p:cNvPr id="213" name="Oval 6"/>
          <p:cNvSpPr>
            <a:spLocks noChangeArrowheads="1"/>
          </p:cNvSpPr>
          <p:nvPr/>
        </p:nvSpPr>
        <p:spPr bwMode="auto">
          <a:xfrm>
            <a:off x="1333499" y="36798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15</a:t>
            </a:r>
          </a:p>
        </p:txBody>
      </p:sp>
      <p:cxnSp>
        <p:nvCxnSpPr>
          <p:cNvPr id="214" name="AutoShape 12"/>
          <p:cNvCxnSpPr>
            <a:cxnSpLocks noChangeShapeType="1"/>
            <a:endCxn id="213" idx="3"/>
          </p:cNvCxnSpPr>
          <p:nvPr/>
        </p:nvCxnSpPr>
        <p:spPr bwMode="auto">
          <a:xfrm flipV="1">
            <a:off x="1054099" y="39338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" name="AutoShape 13"/>
          <p:cNvCxnSpPr>
            <a:cxnSpLocks noChangeShapeType="1"/>
            <a:endCxn id="213" idx="5"/>
          </p:cNvCxnSpPr>
          <p:nvPr/>
        </p:nvCxnSpPr>
        <p:spPr bwMode="auto">
          <a:xfrm flipH="1" flipV="1">
            <a:off x="1576387" y="39338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Oval 19"/>
          <p:cNvSpPr>
            <a:spLocks noChangeArrowheads="1"/>
          </p:cNvSpPr>
          <p:nvPr/>
        </p:nvSpPr>
        <p:spPr bwMode="auto">
          <a:xfrm>
            <a:off x="3452812" y="36814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7</a:t>
            </a:r>
          </a:p>
        </p:txBody>
      </p:sp>
      <p:cxnSp>
        <p:nvCxnSpPr>
          <p:cNvPr id="70" name="AutoShape 25"/>
          <p:cNvCxnSpPr>
            <a:cxnSpLocks noChangeShapeType="1"/>
            <a:endCxn id="69" idx="3"/>
          </p:cNvCxnSpPr>
          <p:nvPr/>
        </p:nvCxnSpPr>
        <p:spPr bwMode="auto">
          <a:xfrm flipV="1">
            <a:off x="3173412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AutoShape 26"/>
          <p:cNvCxnSpPr>
            <a:cxnSpLocks noChangeShapeType="1"/>
            <a:endCxn id="69" idx="5"/>
          </p:cNvCxnSpPr>
          <p:nvPr/>
        </p:nvCxnSpPr>
        <p:spPr bwMode="auto">
          <a:xfrm flipH="1" flipV="1">
            <a:off x="3695699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699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170" y="990600"/>
            <a:ext cx="5196679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given the array of 15 elements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16, 25, 10, 12, 11, 9, 23, 27,     15, </a:t>
            </a:r>
            <a:r>
              <a:rPr lang="en-US" dirty="0" smtClean="0"/>
              <a:t>7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8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20,     5,6,     4</a:t>
            </a:r>
          </a:p>
          <a:p>
            <a:endParaRPr lang="en-US" dirty="0" smtClean="0"/>
          </a:p>
          <a:p>
            <a:r>
              <a:rPr lang="en-US" b="1" dirty="0" smtClean="0"/>
              <a:t>Add the </a:t>
            </a:r>
            <a:r>
              <a:rPr lang="en-US" b="1" dirty="0" smtClean="0">
                <a:solidFill>
                  <a:srgbClr val="FF0000"/>
                </a:solidFill>
              </a:rPr>
              <a:t>8</a:t>
            </a:r>
            <a:r>
              <a:rPr lang="en-US" b="1" dirty="0" smtClean="0"/>
              <a:t> element to above 11 and 9</a:t>
            </a:r>
          </a:p>
          <a:p>
            <a:r>
              <a:rPr lang="en-US" sz="1400" b="1" i="1" dirty="0" smtClean="0"/>
              <a:t>(Least element on top so </a:t>
            </a:r>
            <a:r>
              <a:rPr lang="en-US" sz="1400" b="1" i="1" dirty="0" err="1" smtClean="0"/>
              <a:t>reheapify</a:t>
            </a:r>
            <a:r>
              <a:rPr lang="en-US" sz="1400" b="1" i="1" dirty="0" smtClean="0"/>
              <a:t> down changes nothing)</a:t>
            </a:r>
            <a:endParaRPr lang="en-US" b="1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588962" y="2798402"/>
            <a:ext cx="8134350" cy="2057761"/>
            <a:chOff x="588962" y="2798402"/>
            <a:chExt cx="8134350" cy="2057761"/>
          </a:xfrm>
        </p:grpSpPr>
        <p:sp>
          <p:nvSpPr>
            <p:cNvPr id="66" name="Oval 3"/>
            <p:cNvSpPr>
              <a:spLocks noChangeArrowheads="1"/>
            </p:cNvSpPr>
            <p:nvPr/>
          </p:nvSpPr>
          <p:spPr bwMode="auto">
            <a:xfrm>
              <a:off x="2389188" y="3225440"/>
              <a:ext cx="285750" cy="28416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67" name="AutoShape 4"/>
            <p:cNvCxnSpPr>
              <a:cxnSpLocks noChangeShapeType="1"/>
              <a:stCxn id="66" idx="3"/>
            </p:cNvCxnSpPr>
            <p:nvPr/>
          </p:nvCxnSpPr>
          <p:spPr bwMode="auto">
            <a:xfrm flipH="1">
              <a:off x="1573213" y="3468327"/>
              <a:ext cx="857250" cy="2540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AutoShape 5"/>
            <p:cNvCxnSpPr>
              <a:cxnSpLocks noChangeShapeType="1"/>
              <a:endCxn id="66" idx="5"/>
            </p:cNvCxnSpPr>
            <p:nvPr/>
          </p:nvCxnSpPr>
          <p:spPr bwMode="auto">
            <a:xfrm flipH="1" flipV="1">
              <a:off x="2633663" y="3468327"/>
              <a:ext cx="857250" cy="255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5" name="Oval 32"/>
            <p:cNvSpPr>
              <a:spLocks noChangeArrowheads="1"/>
            </p:cNvSpPr>
            <p:nvPr/>
          </p:nvSpPr>
          <p:spPr bwMode="auto">
            <a:xfrm>
              <a:off x="4508501" y="2798402"/>
              <a:ext cx="287337" cy="2841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96" name="AutoShape 33"/>
            <p:cNvCxnSpPr>
              <a:cxnSpLocks noChangeShapeType="1"/>
              <a:stCxn id="95" idx="5"/>
              <a:endCxn id="98" idx="1"/>
            </p:cNvCxnSpPr>
            <p:nvPr/>
          </p:nvCxnSpPr>
          <p:spPr bwMode="auto">
            <a:xfrm>
              <a:off x="4752976" y="3041290"/>
              <a:ext cx="1917700" cy="2270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4"/>
            <p:cNvCxnSpPr>
              <a:cxnSpLocks noChangeShapeType="1"/>
              <a:stCxn id="95" idx="3"/>
              <a:endCxn id="66" idx="7"/>
            </p:cNvCxnSpPr>
            <p:nvPr/>
          </p:nvCxnSpPr>
          <p:spPr bwMode="auto">
            <a:xfrm flipH="1">
              <a:off x="2633663" y="3041290"/>
              <a:ext cx="1917700" cy="2254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" name="Oval 35"/>
            <p:cNvSpPr>
              <a:spLocks noChangeArrowheads="1"/>
            </p:cNvSpPr>
            <p:nvPr/>
          </p:nvSpPr>
          <p:spPr bwMode="auto">
            <a:xfrm>
              <a:off x="6629401" y="3227027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99" name="AutoShape 36"/>
            <p:cNvCxnSpPr>
              <a:cxnSpLocks noChangeShapeType="1"/>
              <a:stCxn id="98" idx="3"/>
            </p:cNvCxnSpPr>
            <p:nvPr/>
          </p:nvCxnSpPr>
          <p:spPr bwMode="auto">
            <a:xfrm flipH="1">
              <a:off x="5813426" y="3469915"/>
              <a:ext cx="857250" cy="2540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AutoShape 37"/>
            <p:cNvCxnSpPr>
              <a:cxnSpLocks noChangeShapeType="1"/>
              <a:stCxn id="114" idx="1"/>
              <a:endCxn id="98" idx="5"/>
            </p:cNvCxnSpPr>
            <p:nvPr/>
          </p:nvCxnSpPr>
          <p:spPr bwMode="auto">
            <a:xfrm flipH="1" flipV="1">
              <a:off x="6873876" y="3469915"/>
              <a:ext cx="857250" cy="2555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4" name="Oval 51"/>
            <p:cNvSpPr>
              <a:spLocks noChangeArrowheads="1"/>
            </p:cNvSpPr>
            <p:nvPr/>
          </p:nvSpPr>
          <p:spPr bwMode="auto">
            <a:xfrm>
              <a:off x="7689851" y="3684227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20" name="AutoShape 57"/>
            <p:cNvCxnSpPr>
              <a:cxnSpLocks noChangeShapeType="1"/>
              <a:endCxn id="114" idx="3"/>
            </p:cNvCxnSpPr>
            <p:nvPr/>
          </p:nvCxnSpPr>
          <p:spPr bwMode="auto">
            <a:xfrm flipV="1">
              <a:off x="7410451" y="3928702"/>
              <a:ext cx="320675" cy="2428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AutoShape 58"/>
            <p:cNvCxnSpPr>
              <a:cxnSpLocks noChangeShapeType="1"/>
              <a:endCxn id="114" idx="5"/>
            </p:cNvCxnSpPr>
            <p:nvPr/>
          </p:nvCxnSpPr>
          <p:spPr bwMode="auto">
            <a:xfrm flipH="1" flipV="1">
              <a:off x="7932738" y="3928702"/>
              <a:ext cx="320675" cy="2428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8"/>
            <p:cNvSpPr>
              <a:spLocks noChangeAspect="1" noChangeArrowheads="1"/>
            </p:cNvSpPr>
            <p:nvPr/>
          </p:nvSpPr>
          <p:spPr bwMode="auto">
            <a:xfrm>
              <a:off x="1636712" y="4648200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29" name="Rectangle 9"/>
            <p:cNvSpPr>
              <a:spLocks noChangeAspect="1" noChangeArrowheads="1"/>
            </p:cNvSpPr>
            <p:nvPr/>
          </p:nvSpPr>
          <p:spPr bwMode="auto">
            <a:xfrm>
              <a:off x="2157412" y="4648200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30" name="AutoShape 10"/>
            <p:cNvCxnSpPr>
              <a:cxnSpLocks noChangeShapeType="1"/>
              <a:stCxn id="129" idx="0"/>
            </p:cNvCxnSpPr>
            <p:nvPr/>
          </p:nvCxnSpPr>
          <p:spPr bwMode="auto">
            <a:xfrm flipH="1" flipV="1">
              <a:off x="2100262" y="4389438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AutoShape 11"/>
            <p:cNvCxnSpPr>
              <a:cxnSpLocks noChangeShapeType="1"/>
              <a:stCxn id="128" idx="0"/>
            </p:cNvCxnSpPr>
            <p:nvPr/>
          </p:nvCxnSpPr>
          <p:spPr bwMode="auto">
            <a:xfrm flipV="1">
              <a:off x="1739899" y="4389438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" name="Rectangle 15"/>
            <p:cNvSpPr>
              <a:spLocks noChangeAspect="1" noChangeArrowheads="1"/>
            </p:cNvSpPr>
            <p:nvPr/>
          </p:nvSpPr>
          <p:spPr bwMode="auto">
            <a:xfrm>
              <a:off x="588962" y="4648200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34" name="Rectangle 16"/>
            <p:cNvSpPr>
              <a:spLocks noChangeAspect="1" noChangeArrowheads="1"/>
            </p:cNvSpPr>
            <p:nvPr/>
          </p:nvSpPr>
          <p:spPr bwMode="auto">
            <a:xfrm>
              <a:off x="1111249" y="4648200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35" name="AutoShape 17"/>
            <p:cNvCxnSpPr>
              <a:cxnSpLocks noChangeShapeType="1"/>
              <a:stCxn id="134" idx="0"/>
            </p:cNvCxnSpPr>
            <p:nvPr/>
          </p:nvCxnSpPr>
          <p:spPr bwMode="auto">
            <a:xfrm flipH="1" flipV="1">
              <a:off x="1054099" y="4389438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AutoShape 18"/>
            <p:cNvCxnSpPr>
              <a:cxnSpLocks noChangeShapeType="1"/>
              <a:stCxn id="133" idx="0"/>
            </p:cNvCxnSpPr>
            <p:nvPr/>
          </p:nvCxnSpPr>
          <p:spPr bwMode="auto">
            <a:xfrm flipV="1">
              <a:off x="692149" y="4389438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21"/>
            <p:cNvSpPr>
              <a:spLocks noChangeAspect="1" noChangeArrowheads="1"/>
            </p:cNvSpPr>
            <p:nvPr/>
          </p:nvSpPr>
          <p:spPr bwMode="auto">
            <a:xfrm>
              <a:off x="375602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39" name="Rectangle 22"/>
            <p:cNvSpPr>
              <a:spLocks noChangeAspect="1" noChangeArrowheads="1"/>
            </p:cNvSpPr>
            <p:nvPr/>
          </p:nvSpPr>
          <p:spPr bwMode="auto">
            <a:xfrm>
              <a:off x="4276724" y="464978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40" name="AutoShape 23"/>
            <p:cNvCxnSpPr>
              <a:cxnSpLocks noChangeShapeType="1"/>
              <a:stCxn id="139" idx="0"/>
            </p:cNvCxnSpPr>
            <p:nvPr/>
          </p:nvCxnSpPr>
          <p:spPr bwMode="auto">
            <a:xfrm flipH="1" flipV="1">
              <a:off x="4219574" y="43910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AutoShape 24"/>
            <p:cNvCxnSpPr>
              <a:cxnSpLocks noChangeShapeType="1"/>
              <a:stCxn id="138" idx="0"/>
            </p:cNvCxnSpPr>
            <p:nvPr/>
          </p:nvCxnSpPr>
          <p:spPr bwMode="auto">
            <a:xfrm flipV="1">
              <a:off x="3859212" y="43910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" name="Rectangle 28"/>
            <p:cNvSpPr>
              <a:spLocks noChangeAspect="1" noChangeArrowheads="1"/>
            </p:cNvSpPr>
            <p:nvPr/>
          </p:nvSpPr>
          <p:spPr bwMode="auto">
            <a:xfrm>
              <a:off x="270827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44" name="Rectangle 29"/>
            <p:cNvSpPr>
              <a:spLocks noChangeAspect="1" noChangeArrowheads="1"/>
            </p:cNvSpPr>
            <p:nvPr/>
          </p:nvSpPr>
          <p:spPr bwMode="auto">
            <a:xfrm>
              <a:off x="3230562" y="464978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45" name="AutoShape 30"/>
            <p:cNvCxnSpPr>
              <a:cxnSpLocks noChangeShapeType="1"/>
              <a:stCxn id="144" idx="0"/>
            </p:cNvCxnSpPr>
            <p:nvPr/>
          </p:nvCxnSpPr>
          <p:spPr bwMode="auto">
            <a:xfrm flipH="1" flipV="1">
              <a:off x="317341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AutoShape 31"/>
            <p:cNvCxnSpPr>
              <a:cxnSpLocks noChangeShapeType="1"/>
              <a:stCxn id="143" idx="0"/>
            </p:cNvCxnSpPr>
            <p:nvPr/>
          </p:nvCxnSpPr>
          <p:spPr bwMode="auto">
            <a:xfrm flipV="1">
              <a:off x="281146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40"/>
            <p:cNvSpPr>
              <a:spLocks noChangeAspect="1" noChangeArrowheads="1"/>
            </p:cNvSpPr>
            <p:nvPr/>
          </p:nvSpPr>
          <p:spPr bwMode="auto">
            <a:xfrm>
              <a:off x="587692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49" name="Rectangle 41"/>
            <p:cNvSpPr>
              <a:spLocks noChangeAspect="1" noChangeArrowheads="1"/>
            </p:cNvSpPr>
            <p:nvPr/>
          </p:nvSpPr>
          <p:spPr bwMode="auto">
            <a:xfrm>
              <a:off x="6397624" y="464978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50" name="AutoShape 42"/>
            <p:cNvCxnSpPr>
              <a:cxnSpLocks noChangeShapeType="1"/>
              <a:stCxn id="149" idx="0"/>
            </p:cNvCxnSpPr>
            <p:nvPr/>
          </p:nvCxnSpPr>
          <p:spPr bwMode="auto">
            <a:xfrm flipH="1" flipV="1">
              <a:off x="6340474" y="43910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AutoShape 43"/>
            <p:cNvCxnSpPr>
              <a:cxnSpLocks noChangeShapeType="1"/>
              <a:stCxn id="148" idx="0"/>
            </p:cNvCxnSpPr>
            <p:nvPr/>
          </p:nvCxnSpPr>
          <p:spPr bwMode="auto">
            <a:xfrm flipV="1">
              <a:off x="5980112" y="43910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" name="Rectangle 47"/>
            <p:cNvSpPr>
              <a:spLocks noChangeAspect="1" noChangeArrowheads="1"/>
            </p:cNvSpPr>
            <p:nvPr/>
          </p:nvSpPr>
          <p:spPr bwMode="auto">
            <a:xfrm>
              <a:off x="482917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54" name="Rectangle 48"/>
            <p:cNvSpPr>
              <a:spLocks noChangeAspect="1" noChangeArrowheads="1"/>
            </p:cNvSpPr>
            <p:nvPr/>
          </p:nvSpPr>
          <p:spPr bwMode="auto">
            <a:xfrm>
              <a:off x="5351462" y="464978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55" name="AutoShape 49"/>
            <p:cNvCxnSpPr>
              <a:cxnSpLocks noChangeShapeType="1"/>
              <a:stCxn id="154" idx="0"/>
            </p:cNvCxnSpPr>
            <p:nvPr/>
          </p:nvCxnSpPr>
          <p:spPr bwMode="auto">
            <a:xfrm flipH="1" flipV="1">
              <a:off x="529431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" name="AutoShape 50"/>
            <p:cNvCxnSpPr>
              <a:cxnSpLocks noChangeShapeType="1"/>
              <a:stCxn id="153" idx="0"/>
            </p:cNvCxnSpPr>
            <p:nvPr/>
          </p:nvCxnSpPr>
          <p:spPr bwMode="auto">
            <a:xfrm flipV="1">
              <a:off x="493236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8" name="Rectangle 53"/>
            <p:cNvSpPr>
              <a:spLocks noChangeAspect="1" noChangeArrowheads="1"/>
            </p:cNvSpPr>
            <p:nvPr/>
          </p:nvSpPr>
          <p:spPr bwMode="auto">
            <a:xfrm>
              <a:off x="7996237" y="465137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59" name="Rectangle 54"/>
            <p:cNvSpPr>
              <a:spLocks noChangeAspect="1" noChangeArrowheads="1"/>
            </p:cNvSpPr>
            <p:nvPr/>
          </p:nvSpPr>
          <p:spPr bwMode="auto">
            <a:xfrm>
              <a:off x="8516937" y="465137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60" name="AutoShape 55"/>
            <p:cNvCxnSpPr>
              <a:cxnSpLocks noChangeShapeType="1"/>
              <a:stCxn id="159" idx="0"/>
            </p:cNvCxnSpPr>
            <p:nvPr/>
          </p:nvCxnSpPr>
          <p:spPr bwMode="auto">
            <a:xfrm flipH="1" flipV="1">
              <a:off x="8459787" y="439261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" name="AutoShape 56"/>
            <p:cNvCxnSpPr>
              <a:cxnSpLocks noChangeShapeType="1"/>
              <a:stCxn id="158" idx="0"/>
            </p:cNvCxnSpPr>
            <p:nvPr/>
          </p:nvCxnSpPr>
          <p:spPr bwMode="auto">
            <a:xfrm flipV="1">
              <a:off x="8099424" y="4392613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" name="Rectangle 60"/>
            <p:cNvSpPr>
              <a:spLocks noChangeAspect="1" noChangeArrowheads="1"/>
            </p:cNvSpPr>
            <p:nvPr/>
          </p:nvSpPr>
          <p:spPr bwMode="auto">
            <a:xfrm>
              <a:off x="6948487" y="465137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64" name="Rectangle 61"/>
            <p:cNvSpPr>
              <a:spLocks noChangeAspect="1" noChangeArrowheads="1"/>
            </p:cNvSpPr>
            <p:nvPr/>
          </p:nvSpPr>
          <p:spPr bwMode="auto">
            <a:xfrm>
              <a:off x="7470774" y="465137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65" name="AutoShape 62"/>
            <p:cNvCxnSpPr>
              <a:cxnSpLocks noChangeShapeType="1"/>
              <a:stCxn id="164" idx="0"/>
            </p:cNvCxnSpPr>
            <p:nvPr/>
          </p:nvCxnSpPr>
          <p:spPr bwMode="auto">
            <a:xfrm flipH="1" flipV="1">
              <a:off x="7413624" y="439261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6" name="AutoShape 63"/>
            <p:cNvCxnSpPr>
              <a:cxnSpLocks noChangeShapeType="1"/>
              <a:stCxn id="163" idx="0"/>
            </p:cNvCxnSpPr>
            <p:nvPr/>
          </p:nvCxnSpPr>
          <p:spPr bwMode="auto">
            <a:xfrm flipV="1">
              <a:off x="7051674" y="439261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5" name="Oval 7"/>
          <p:cNvSpPr>
            <a:spLocks noChangeArrowheads="1"/>
          </p:cNvSpPr>
          <p:nvPr/>
        </p:nvSpPr>
        <p:spPr bwMode="auto">
          <a:xfrm>
            <a:off x="1855787" y="41354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25</a:t>
            </a:r>
          </a:p>
        </p:txBody>
      </p:sp>
      <p:sp>
        <p:nvSpPr>
          <p:cNvPr id="206" name="Oval 14"/>
          <p:cNvSpPr>
            <a:spLocks noChangeArrowheads="1"/>
          </p:cNvSpPr>
          <p:nvPr/>
        </p:nvSpPr>
        <p:spPr bwMode="auto">
          <a:xfrm>
            <a:off x="811212" y="41354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16</a:t>
            </a:r>
          </a:p>
        </p:txBody>
      </p:sp>
      <p:sp>
        <p:nvSpPr>
          <p:cNvPr id="207" name="Oval 20"/>
          <p:cNvSpPr>
            <a:spLocks noChangeArrowheads="1"/>
          </p:cNvSpPr>
          <p:nvPr/>
        </p:nvSpPr>
        <p:spPr bwMode="auto">
          <a:xfrm>
            <a:off x="3975099" y="41370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12</a:t>
            </a:r>
          </a:p>
        </p:txBody>
      </p:sp>
      <p:sp>
        <p:nvSpPr>
          <p:cNvPr id="208" name="Oval 27"/>
          <p:cNvSpPr>
            <a:spLocks noChangeArrowheads="1"/>
          </p:cNvSpPr>
          <p:nvPr/>
        </p:nvSpPr>
        <p:spPr bwMode="auto">
          <a:xfrm>
            <a:off x="2930524" y="41370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10</a:t>
            </a:r>
          </a:p>
        </p:txBody>
      </p:sp>
      <p:sp>
        <p:nvSpPr>
          <p:cNvPr id="209" name="Oval 39"/>
          <p:cNvSpPr>
            <a:spLocks noChangeArrowheads="1"/>
          </p:cNvSpPr>
          <p:nvPr/>
        </p:nvSpPr>
        <p:spPr bwMode="auto">
          <a:xfrm>
            <a:off x="6095999" y="41370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9</a:t>
            </a:r>
          </a:p>
        </p:txBody>
      </p:sp>
      <p:sp>
        <p:nvSpPr>
          <p:cNvPr id="210" name="Oval 46"/>
          <p:cNvSpPr>
            <a:spLocks noChangeArrowheads="1"/>
          </p:cNvSpPr>
          <p:nvPr/>
        </p:nvSpPr>
        <p:spPr bwMode="auto">
          <a:xfrm>
            <a:off x="5051424" y="41370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11</a:t>
            </a:r>
          </a:p>
        </p:txBody>
      </p:sp>
      <p:sp>
        <p:nvSpPr>
          <p:cNvPr id="211" name="Oval 52"/>
          <p:cNvSpPr>
            <a:spLocks noChangeArrowheads="1"/>
          </p:cNvSpPr>
          <p:nvPr/>
        </p:nvSpPr>
        <p:spPr bwMode="auto">
          <a:xfrm>
            <a:off x="8215312" y="413861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27</a:t>
            </a:r>
          </a:p>
        </p:txBody>
      </p:sp>
      <p:sp>
        <p:nvSpPr>
          <p:cNvPr id="212" name="Oval 59"/>
          <p:cNvSpPr>
            <a:spLocks noChangeArrowheads="1"/>
          </p:cNvSpPr>
          <p:nvPr/>
        </p:nvSpPr>
        <p:spPr bwMode="auto">
          <a:xfrm>
            <a:off x="7170737" y="41386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23</a:t>
            </a:r>
          </a:p>
        </p:txBody>
      </p:sp>
      <p:sp>
        <p:nvSpPr>
          <p:cNvPr id="213" name="Oval 6"/>
          <p:cNvSpPr>
            <a:spLocks noChangeArrowheads="1"/>
          </p:cNvSpPr>
          <p:nvPr/>
        </p:nvSpPr>
        <p:spPr bwMode="auto">
          <a:xfrm>
            <a:off x="1333499" y="36798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15</a:t>
            </a:r>
          </a:p>
        </p:txBody>
      </p:sp>
      <p:cxnSp>
        <p:nvCxnSpPr>
          <p:cNvPr id="214" name="AutoShape 12"/>
          <p:cNvCxnSpPr>
            <a:cxnSpLocks noChangeShapeType="1"/>
            <a:endCxn id="213" idx="3"/>
          </p:cNvCxnSpPr>
          <p:nvPr/>
        </p:nvCxnSpPr>
        <p:spPr bwMode="auto">
          <a:xfrm flipV="1">
            <a:off x="1054099" y="39338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" name="AutoShape 13"/>
          <p:cNvCxnSpPr>
            <a:cxnSpLocks noChangeShapeType="1"/>
            <a:endCxn id="213" idx="5"/>
          </p:cNvCxnSpPr>
          <p:nvPr/>
        </p:nvCxnSpPr>
        <p:spPr bwMode="auto">
          <a:xfrm flipH="1" flipV="1">
            <a:off x="1576387" y="39338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Oval 19"/>
          <p:cNvSpPr>
            <a:spLocks noChangeArrowheads="1"/>
          </p:cNvSpPr>
          <p:nvPr/>
        </p:nvSpPr>
        <p:spPr bwMode="auto">
          <a:xfrm>
            <a:off x="3452812" y="36814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7</a:t>
            </a:r>
          </a:p>
        </p:txBody>
      </p:sp>
      <p:cxnSp>
        <p:nvCxnSpPr>
          <p:cNvPr id="70" name="AutoShape 25"/>
          <p:cNvCxnSpPr>
            <a:cxnSpLocks noChangeShapeType="1"/>
            <a:endCxn id="69" idx="3"/>
          </p:cNvCxnSpPr>
          <p:nvPr/>
        </p:nvCxnSpPr>
        <p:spPr bwMode="auto">
          <a:xfrm flipV="1">
            <a:off x="3173412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AutoShape 26"/>
          <p:cNvCxnSpPr>
            <a:cxnSpLocks noChangeShapeType="1"/>
            <a:endCxn id="69" idx="5"/>
          </p:cNvCxnSpPr>
          <p:nvPr/>
        </p:nvCxnSpPr>
        <p:spPr bwMode="auto">
          <a:xfrm flipH="1" flipV="1">
            <a:off x="3695699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Oval 38"/>
          <p:cNvSpPr>
            <a:spLocks noChangeArrowheads="1"/>
          </p:cNvSpPr>
          <p:nvPr/>
        </p:nvSpPr>
        <p:spPr bwMode="auto">
          <a:xfrm>
            <a:off x="5573712" y="36814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8</a:t>
            </a:r>
          </a:p>
        </p:txBody>
      </p:sp>
      <p:cxnSp>
        <p:nvCxnSpPr>
          <p:cNvPr id="73" name="AutoShape 44"/>
          <p:cNvCxnSpPr>
            <a:cxnSpLocks noChangeShapeType="1"/>
            <a:endCxn id="72" idx="3"/>
          </p:cNvCxnSpPr>
          <p:nvPr/>
        </p:nvCxnSpPr>
        <p:spPr bwMode="auto">
          <a:xfrm flipV="1">
            <a:off x="5294312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AutoShape 45"/>
          <p:cNvCxnSpPr>
            <a:cxnSpLocks noChangeShapeType="1"/>
            <a:endCxn id="72" idx="5"/>
          </p:cNvCxnSpPr>
          <p:nvPr/>
        </p:nvCxnSpPr>
        <p:spPr bwMode="auto">
          <a:xfrm flipH="1" flipV="1">
            <a:off x="5816599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9036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170" y="990600"/>
            <a:ext cx="5196679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given the array of 15 elements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16, 25, 10, 12, 11, 9, 23, 27,     15, </a:t>
            </a:r>
            <a:r>
              <a:rPr lang="en-US" dirty="0" smtClean="0"/>
              <a:t>7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8, </a:t>
            </a:r>
            <a:r>
              <a:rPr lang="en-US" dirty="0" smtClean="0">
                <a:solidFill>
                  <a:srgbClr val="FF0000"/>
                </a:solidFill>
              </a:rPr>
              <a:t>20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    5,6,     4</a:t>
            </a:r>
          </a:p>
          <a:p>
            <a:endParaRPr lang="en-US" dirty="0" smtClean="0"/>
          </a:p>
          <a:p>
            <a:r>
              <a:rPr lang="en-US" b="1" dirty="0" smtClean="0"/>
              <a:t>Add the </a:t>
            </a:r>
            <a:r>
              <a:rPr lang="en-US" b="1" dirty="0" smtClean="0">
                <a:solidFill>
                  <a:srgbClr val="FF0000"/>
                </a:solidFill>
              </a:rPr>
              <a:t>20</a:t>
            </a:r>
            <a:r>
              <a:rPr lang="en-US" b="1" dirty="0" smtClean="0"/>
              <a:t> element above 23 and 27</a:t>
            </a:r>
          </a:p>
          <a:p>
            <a:r>
              <a:rPr lang="en-US" sz="1400" b="1" i="1" dirty="0" smtClean="0"/>
              <a:t>(Least element on top so </a:t>
            </a:r>
            <a:r>
              <a:rPr lang="en-US" sz="1400" b="1" i="1" dirty="0" err="1" smtClean="0"/>
              <a:t>reheapify</a:t>
            </a:r>
            <a:r>
              <a:rPr lang="en-US" sz="1400" b="1" i="1" dirty="0" smtClean="0"/>
              <a:t> down changes nothing)</a:t>
            </a:r>
            <a:endParaRPr lang="en-US" b="1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588962" y="2798402"/>
            <a:ext cx="8134350" cy="2057761"/>
            <a:chOff x="588962" y="2798402"/>
            <a:chExt cx="8134350" cy="2057761"/>
          </a:xfrm>
        </p:grpSpPr>
        <p:sp>
          <p:nvSpPr>
            <p:cNvPr id="66" name="Oval 3"/>
            <p:cNvSpPr>
              <a:spLocks noChangeArrowheads="1"/>
            </p:cNvSpPr>
            <p:nvPr/>
          </p:nvSpPr>
          <p:spPr bwMode="auto">
            <a:xfrm>
              <a:off x="2389188" y="3225440"/>
              <a:ext cx="285750" cy="28416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67" name="AutoShape 4"/>
            <p:cNvCxnSpPr>
              <a:cxnSpLocks noChangeShapeType="1"/>
              <a:stCxn id="66" idx="3"/>
            </p:cNvCxnSpPr>
            <p:nvPr/>
          </p:nvCxnSpPr>
          <p:spPr bwMode="auto">
            <a:xfrm flipH="1">
              <a:off x="1573213" y="3468327"/>
              <a:ext cx="857250" cy="2540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AutoShape 5"/>
            <p:cNvCxnSpPr>
              <a:cxnSpLocks noChangeShapeType="1"/>
              <a:endCxn id="66" idx="5"/>
            </p:cNvCxnSpPr>
            <p:nvPr/>
          </p:nvCxnSpPr>
          <p:spPr bwMode="auto">
            <a:xfrm flipH="1" flipV="1">
              <a:off x="2633663" y="3468327"/>
              <a:ext cx="857250" cy="255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5" name="Oval 32"/>
            <p:cNvSpPr>
              <a:spLocks noChangeArrowheads="1"/>
            </p:cNvSpPr>
            <p:nvPr/>
          </p:nvSpPr>
          <p:spPr bwMode="auto">
            <a:xfrm>
              <a:off x="4508501" y="2798402"/>
              <a:ext cx="287337" cy="2841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96" name="AutoShape 33"/>
            <p:cNvCxnSpPr>
              <a:cxnSpLocks noChangeShapeType="1"/>
              <a:stCxn id="95" idx="5"/>
              <a:endCxn id="98" idx="1"/>
            </p:cNvCxnSpPr>
            <p:nvPr/>
          </p:nvCxnSpPr>
          <p:spPr bwMode="auto">
            <a:xfrm>
              <a:off x="4752976" y="3041290"/>
              <a:ext cx="1917700" cy="2270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4"/>
            <p:cNvCxnSpPr>
              <a:cxnSpLocks noChangeShapeType="1"/>
              <a:stCxn id="95" idx="3"/>
              <a:endCxn id="66" idx="7"/>
            </p:cNvCxnSpPr>
            <p:nvPr/>
          </p:nvCxnSpPr>
          <p:spPr bwMode="auto">
            <a:xfrm flipH="1">
              <a:off x="2633663" y="3041290"/>
              <a:ext cx="1917700" cy="2254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" name="Oval 35"/>
            <p:cNvSpPr>
              <a:spLocks noChangeArrowheads="1"/>
            </p:cNvSpPr>
            <p:nvPr/>
          </p:nvSpPr>
          <p:spPr bwMode="auto">
            <a:xfrm>
              <a:off x="6629401" y="3227027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99" name="AutoShape 36"/>
            <p:cNvCxnSpPr>
              <a:cxnSpLocks noChangeShapeType="1"/>
              <a:stCxn id="98" idx="3"/>
            </p:cNvCxnSpPr>
            <p:nvPr/>
          </p:nvCxnSpPr>
          <p:spPr bwMode="auto">
            <a:xfrm flipH="1">
              <a:off x="5813426" y="3469915"/>
              <a:ext cx="857250" cy="2540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AutoShape 37"/>
            <p:cNvCxnSpPr>
              <a:cxnSpLocks noChangeShapeType="1"/>
              <a:endCxn id="98" idx="5"/>
            </p:cNvCxnSpPr>
            <p:nvPr/>
          </p:nvCxnSpPr>
          <p:spPr bwMode="auto">
            <a:xfrm flipH="1" flipV="1">
              <a:off x="6873876" y="3469915"/>
              <a:ext cx="857250" cy="2555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8"/>
            <p:cNvSpPr>
              <a:spLocks noChangeAspect="1" noChangeArrowheads="1"/>
            </p:cNvSpPr>
            <p:nvPr/>
          </p:nvSpPr>
          <p:spPr bwMode="auto">
            <a:xfrm>
              <a:off x="1636712" y="4648200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29" name="Rectangle 9"/>
            <p:cNvSpPr>
              <a:spLocks noChangeAspect="1" noChangeArrowheads="1"/>
            </p:cNvSpPr>
            <p:nvPr/>
          </p:nvSpPr>
          <p:spPr bwMode="auto">
            <a:xfrm>
              <a:off x="2157412" y="4648200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30" name="AutoShape 10"/>
            <p:cNvCxnSpPr>
              <a:cxnSpLocks noChangeShapeType="1"/>
              <a:stCxn id="129" idx="0"/>
            </p:cNvCxnSpPr>
            <p:nvPr/>
          </p:nvCxnSpPr>
          <p:spPr bwMode="auto">
            <a:xfrm flipH="1" flipV="1">
              <a:off x="2100262" y="4389438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AutoShape 11"/>
            <p:cNvCxnSpPr>
              <a:cxnSpLocks noChangeShapeType="1"/>
              <a:stCxn id="128" idx="0"/>
            </p:cNvCxnSpPr>
            <p:nvPr/>
          </p:nvCxnSpPr>
          <p:spPr bwMode="auto">
            <a:xfrm flipV="1">
              <a:off x="1739899" y="4389438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" name="Rectangle 15"/>
            <p:cNvSpPr>
              <a:spLocks noChangeAspect="1" noChangeArrowheads="1"/>
            </p:cNvSpPr>
            <p:nvPr/>
          </p:nvSpPr>
          <p:spPr bwMode="auto">
            <a:xfrm>
              <a:off x="588962" y="4648200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34" name="Rectangle 16"/>
            <p:cNvSpPr>
              <a:spLocks noChangeAspect="1" noChangeArrowheads="1"/>
            </p:cNvSpPr>
            <p:nvPr/>
          </p:nvSpPr>
          <p:spPr bwMode="auto">
            <a:xfrm>
              <a:off x="1111249" y="4648200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35" name="AutoShape 17"/>
            <p:cNvCxnSpPr>
              <a:cxnSpLocks noChangeShapeType="1"/>
              <a:stCxn id="134" idx="0"/>
            </p:cNvCxnSpPr>
            <p:nvPr/>
          </p:nvCxnSpPr>
          <p:spPr bwMode="auto">
            <a:xfrm flipH="1" flipV="1">
              <a:off x="1054099" y="4389438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AutoShape 18"/>
            <p:cNvCxnSpPr>
              <a:cxnSpLocks noChangeShapeType="1"/>
              <a:stCxn id="133" idx="0"/>
            </p:cNvCxnSpPr>
            <p:nvPr/>
          </p:nvCxnSpPr>
          <p:spPr bwMode="auto">
            <a:xfrm flipV="1">
              <a:off x="692149" y="4389438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21"/>
            <p:cNvSpPr>
              <a:spLocks noChangeAspect="1" noChangeArrowheads="1"/>
            </p:cNvSpPr>
            <p:nvPr/>
          </p:nvSpPr>
          <p:spPr bwMode="auto">
            <a:xfrm>
              <a:off x="375602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39" name="Rectangle 22"/>
            <p:cNvSpPr>
              <a:spLocks noChangeAspect="1" noChangeArrowheads="1"/>
            </p:cNvSpPr>
            <p:nvPr/>
          </p:nvSpPr>
          <p:spPr bwMode="auto">
            <a:xfrm>
              <a:off x="4276724" y="464978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40" name="AutoShape 23"/>
            <p:cNvCxnSpPr>
              <a:cxnSpLocks noChangeShapeType="1"/>
              <a:stCxn id="139" idx="0"/>
            </p:cNvCxnSpPr>
            <p:nvPr/>
          </p:nvCxnSpPr>
          <p:spPr bwMode="auto">
            <a:xfrm flipH="1" flipV="1">
              <a:off x="4219574" y="43910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AutoShape 24"/>
            <p:cNvCxnSpPr>
              <a:cxnSpLocks noChangeShapeType="1"/>
              <a:stCxn id="138" idx="0"/>
            </p:cNvCxnSpPr>
            <p:nvPr/>
          </p:nvCxnSpPr>
          <p:spPr bwMode="auto">
            <a:xfrm flipV="1">
              <a:off x="3859212" y="43910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" name="Rectangle 28"/>
            <p:cNvSpPr>
              <a:spLocks noChangeAspect="1" noChangeArrowheads="1"/>
            </p:cNvSpPr>
            <p:nvPr/>
          </p:nvSpPr>
          <p:spPr bwMode="auto">
            <a:xfrm>
              <a:off x="270827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44" name="Rectangle 29"/>
            <p:cNvSpPr>
              <a:spLocks noChangeAspect="1" noChangeArrowheads="1"/>
            </p:cNvSpPr>
            <p:nvPr/>
          </p:nvSpPr>
          <p:spPr bwMode="auto">
            <a:xfrm>
              <a:off x="3230562" y="464978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45" name="AutoShape 30"/>
            <p:cNvCxnSpPr>
              <a:cxnSpLocks noChangeShapeType="1"/>
              <a:stCxn id="144" idx="0"/>
            </p:cNvCxnSpPr>
            <p:nvPr/>
          </p:nvCxnSpPr>
          <p:spPr bwMode="auto">
            <a:xfrm flipH="1" flipV="1">
              <a:off x="317341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AutoShape 31"/>
            <p:cNvCxnSpPr>
              <a:cxnSpLocks noChangeShapeType="1"/>
              <a:stCxn id="143" idx="0"/>
            </p:cNvCxnSpPr>
            <p:nvPr/>
          </p:nvCxnSpPr>
          <p:spPr bwMode="auto">
            <a:xfrm flipV="1">
              <a:off x="281146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40"/>
            <p:cNvSpPr>
              <a:spLocks noChangeAspect="1" noChangeArrowheads="1"/>
            </p:cNvSpPr>
            <p:nvPr/>
          </p:nvSpPr>
          <p:spPr bwMode="auto">
            <a:xfrm>
              <a:off x="587692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49" name="Rectangle 41"/>
            <p:cNvSpPr>
              <a:spLocks noChangeAspect="1" noChangeArrowheads="1"/>
            </p:cNvSpPr>
            <p:nvPr/>
          </p:nvSpPr>
          <p:spPr bwMode="auto">
            <a:xfrm>
              <a:off x="6397624" y="464978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50" name="AutoShape 42"/>
            <p:cNvCxnSpPr>
              <a:cxnSpLocks noChangeShapeType="1"/>
              <a:stCxn id="149" idx="0"/>
            </p:cNvCxnSpPr>
            <p:nvPr/>
          </p:nvCxnSpPr>
          <p:spPr bwMode="auto">
            <a:xfrm flipH="1" flipV="1">
              <a:off x="6340474" y="43910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AutoShape 43"/>
            <p:cNvCxnSpPr>
              <a:cxnSpLocks noChangeShapeType="1"/>
              <a:stCxn id="148" idx="0"/>
            </p:cNvCxnSpPr>
            <p:nvPr/>
          </p:nvCxnSpPr>
          <p:spPr bwMode="auto">
            <a:xfrm flipV="1">
              <a:off x="5980112" y="43910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" name="Rectangle 47"/>
            <p:cNvSpPr>
              <a:spLocks noChangeAspect="1" noChangeArrowheads="1"/>
            </p:cNvSpPr>
            <p:nvPr/>
          </p:nvSpPr>
          <p:spPr bwMode="auto">
            <a:xfrm>
              <a:off x="482917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54" name="Rectangle 48"/>
            <p:cNvSpPr>
              <a:spLocks noChangeAspect="1" noChangeArrowheads="1"/>
            </p:cNvSpPr>
            <p:nvPr/>
          </p:nvSpPr>
          <p:spPr bwMode="auto">
            <a:xfrm>
              <a:off x="5351462" y="464978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55" name="AutoShape 49"/>
            <p:cNvCxnSpPr>
              <a:cxnSpLocks noChangeShapeType="1"/>
              <a:stCxn id="154" idx="0"/>
            </p:cNvCxnSpPr>
            <p:nvPr/>
          </p:nvCxnSpPr>
          <p:spPr bwMode="auto">
            <a:xfrm flipH="1" flipV="1">
              <a:off x="529431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" name="AutoShape 50"/>
            <p:cNvCxnSpPr>
              <a:cxnSpLocks noChangeShapeType="1"/>
              <a:stCxn id="153" idx="0"/>
            </p:cNvCxnSpPr>
            <p:nvPr/>
          </p:nvCxnSpPr>
          <p:spPr bwMode="auto">
            <a:xfrm flipV="1">
              <a:off x="493236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8" name="Rectangle 53"/>
            <p:cNvSpPr>
              <a:spLocks noChangeAspect="1" noChangeArrowheads="1"/>
            </p:cNvSpPr>
            <p:nvPr/>
          </p:nvSpPr>
          <p:spPr bwMode="auto">
            <a:xfrm>
              <a:off x="7996237" y="465137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59" name="Rectangle 54"/>
            <p:cNvSpPr>
              <a:spLocks noChangeAspect="1" noChangeArrowheads="1"/>
            </p:cNvSpPr>
            <p:nvPr/>
          </p:nvSpPr>
          <p:spPr bwMode="auto">
            <a:xfrm>
              <a:off x="8516937" y="465137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60" name="AutoShape 55"/>
            <p:cNvCxnSpPr>
              <a:cxnSpLocks noChangeShapeType="1"/>
              <a:stCxn id="159" idx="0"/>
            </p:cNvCxnSpPr>
            <p:nvPr/>
          </p:nvCxnSpPr>
          <p:spPr bwMode="auto">
            <a:xfrm flipH="1" flipV="1">
              <a:off x="8459787" y="439261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" name="AutoShape 56"/>
            <p:cNvCxnSpPr>
              <a:cxnSpLocks noChangeShapeType="1"/>
              <a:stCxn id="158" idx="0"/>
            </p:cNvCxnSpPr>
            <p:nvPr/>
          </p:nvCxnSpPr>
          <p:spPr bwMode="auto">
            <a:xfrm flipV="1">
              <a:off x="8099424" y="4392613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" name="Rectangle 60"/>
            <p:cNvSpPr>
              <a:spLocks noChangeAspect="1" noChangeArrowheads="1"/>
            </p:cNvSpPr>
            <p:nvPr/>
          </p:nvSpPr>
          <p:spPr bwMode="auto">
            <a:xfrm>
              <a:off x="6948487" y="465137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64" name="Rectangle 61"/>
            <p:cNvSpPr>
              <a:spLocks noChangeAspect="1" noChangeArrowheads="1"/>
            </p:cNvSpPr>
            <p:nvPr/>
          </p:nvSpPr>
          <p:spPr bwMode="auto">
            <a:xfrm>
              <a:off x="7470774" y="465137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65" name="AutoShape 62"/>
            <p:cNvCxnSpPr>
              <a:cxnSpLocks noChangeShapeType="1"/>
              <a:stCxn id="164" idx="0"/>
            </p:cNvCxnSpPr>
            <p:nvPr/>
          </p:nvCxnSpPr>
          <p:spPr bwMode="auto">
            <a:xfrm flipH="1" flipV="1">
              <a:off x="7413624" y="439261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6" name="AutoShape 63"/>
            <p:cNvCxnSpPr>
              <a:cxnSpLocks noChangeShapeType="1"/>
              <a:stCxn id="163" idx="0"/>
            </p:cNvCxnSpPr>
            <p:nvPr/>
          </p:nvCxnSpPr>
          <p:spPr bwMode="auto">
            <a:xfrm flipV="1">
              <a:off x="7051674" y="439261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5" name="Oval 7"/>
          <p:cNvSpPr>
            <a:spLocks noChangeArrowheads="1"/>
          </p:cNvSpPr>
          <p:nvPr/>
        </p:nvSpPr>
        <p:spPr bwMode="auto">
          <a:xfrm>
            <a:off x="1855787" y="41354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25</a:t>
            </a:r>
          </a:p>
        </p:txBody>
      </p:sp>
      <p:sp>
        <p:nvSpPr>
          <p:cNvPr id="206" name="Oval 14"/>
          <p:cNvSpPr>
            <a:spLocks noChangeArrowheads="1"/>
          </p:cNvSpPr>
          <p:nvPr/>
        </p:nvSpPr>
        <p:spPr bwMode="auto">
          <a:xfrm>
            <a:off x="811212" y="41354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16</a:t>
            </a:r>
          </a:p>
        </p:txBody>
      </p:sp>
      <p:sp>
        <p:nvSpPr>
          <p:cNvPr id="207" name="Oval 20"/>
          <p:cNvSpPr>
            <a:spLocks noChangeArrowheads="1"/>
          </p:cNvSpPr>
          <p:nvPr/>
        </p:nvSpPr>
        <p:spPr bwMode="auto">
          <a:xfrm>
            <a:off x="3975099" y="41370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12</a:t>
            </a:r>
          </a:p>
        </p:txBody>
      </p:sp>
      <p:sp>
        <p:nvSpPr>
          <p:cNvPr id="208" name="Oval 27"/>
          <p:cNvSpPr>
            <a:spLocks noChangeArrowheads="1"/>
          </p:cNvSpPr>
          <p:nvPr/>
        </p:nvSpPr>
        <p:spPr bwMode="auto">
          <a:xfrm>
            <a:off x="2930524" y="41370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10</a:t>
            </a:r>
          </a:p>
        </p:txBody>
      </p:sp>
      <p:sp>
        <p:nvSpPr>
          <p:cNvPr id="209" name="Oval 39"/>
          <p:cNvSpPr>
            <a:spLocks noChangeArrowheads="1"/>
          </p:cNvSpPr>
          <p:nvPr/>
        </p:nvSpPr>
        <p:spPr bwMode="auto">
          <a:xfrm>
            <a:off x="6095999" y="41370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9</a:t>
            </a:r>
          </a:p>
        </p:txBody>
      </p:sp>
      <p:sp>
        <p:nvSpPr>
          <p:cNvPr id="210" name="Oval 46"/>
          <p:cNvSpPr>
            <a:spLocks noChangeArrowheads="1"/>
          </p:cNvSpPr>
          <p:nvPr/>
        </p:nvSpPr>
        <p:spPr bwMode="auto">
          <a:xfrm>
            <a:off x="5051424" y="41370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11</a:t>
            </a:r>
          </a:p>
        </p:txBody>
      </p:sp>
      <p:sp>
        <p:nvSpPr>
          <p:cNvPr id="211" name="Oval 52"/>
          <p:cNvSpPr>
            <a:spLocks noChangeArrowheads="1"/>
          </p:cNvSpPr>
          <p:nvPr/>
        </p:nvSpPr>
        <p:spPr bwMode="auto">
          <a:xfrm>
            <a:off x="8215312" y="413861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27</a:t>
            </a:r>
          </a:p>
        </p:txBody>
      </p:sp>
      <p:sp>
        <p:nvSpPr>
          <p:cNvPr id="212" name="Oval 59"/>
          <p:cNvSpPr>
            <a:spLocks noChangeArrowheads="1"/>
          </p:cNvSpPr>
          <p:nvPr/>
        </p:nvSpPr>
        <p:spPr bwMode="auto">
          <a:xfrm>
            <a:off x="7170737" y="41386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23</a:t>
            </a:r>
          </a:p>
        </p:txBody>
      </p:sp>
      <p:sp>
        <p:nvSpPr>
          <p:cNvPr id="213" name="Oval 6"/>
          <p:cNvSpPr>
            <a:spLocks noChangeArrowheads="1"/>
          </p:cNvSpPr>
          <p:nvPr/>
        </p:nvSpPr>
        <p:spPr bwMode="auto">
          <a:xfrm>
            <a:off x="1333499" y="36798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15</a:t>
            </a:r>
          </a:p>
        </p:txBody>
      </p:sp>
      <p:cxnSp>
        <p:nvCxnSpPr>
          <p:cNvPr id="214" name="AutoShape 12"/>
          <p:cNvCxnSpPr>
            <a:cxnSpLocks noChangeShapeType="1"/>
            <a:endCxn id="213" idx="3"/>
          </p:cNvCxnSpPr>
          <p:nvPr/>
        </p:nvCxnSpPr>
        <p:spPr bwMode="auto">
          <a:xfrm flipV="1">
            <a:off x="1054099" y="39338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" name="AutoShape 13"/>
          <p:cNvCxnSpPr>
            <a:cxnSpLocks noChangeShapeType="1"/>
            <a:endCxn id="213" idx="5"/>
          </p:cNvCxnSpPr>
          <p:nvPr/>
        </p:nvCxnSpPr>
        <p:spPr bwMode="auto">
          <a:xfrm flipH="1" flipV="1">
            <a:off x="1576387" y="39338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Oval 19"/>
          <p:cNvSpPr>
            <a:spLocks noChangeArrowheads="1"/>
          </p:cNvSpPr>
          <p:nvPr/>
        </p:nvSpPr>
        <p:spPr bwMode="auto">
          <a:xfrm>
            <a:off x="3452812" y="36814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7</a:t>
            </a:r>
          </a:p>
        </p:txBody>
      </p:sp>
      <p:cxnSp>
        <p:nvCxnSpPr>
          <p:cNvPr id="70" name="AutoShape 25"/>
          <p:cNvCxnSpPr>
            <a:cxnSpLocks noChangeShapeType="1"/>
            <a:endCxn id="69" idx="3"/>
          </p:cNvCxnSpPr>
          <p:nvPr/>
        </p:nvCxnSpPr>
        <p:spPr bwMode="auto">
          <a:xfrm flipV="1">
            <a:off x="3173412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AutoShape 26"/>
          <p:cNvCxnSpPr>
            <a:cxnSpLocks noChangeShapeType="1"/>
            <a:endCxn id="69" idx="5"/>
          </p:cNvCxnSpPr>
          <p:nvPr/>
        </p:nvCxnSpPr>
        <p:spPr bwMode="auto">
          <a:xfrm flipH="1" flipV="1">
            <a:off x="3695699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Oval 38"/>
          <p:cNvSpPr>
            <a:spLocks noChangeArrowheads="1"/>
          </p:cNvSpPr>
          <p:nvPr/>
        </p:nvSpPr>
        <p:spPr bwMode="auto">
          <a:xfrm>
            <a:off x="5573712" y="36814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8</a:t>
            </a:r>
          </a:p>
        </p:txBody>
      </p:sp>
      <p:cxnSp>
        <p:nvCxnSpPr>
          <p:cNvPr id="73" name="AutoShape 44"/>
          <p:cNvCxnSpPr>
            <a:cxnSpLocks noChangeShapeType="1"/>
            <a:endCxn id="72" idx="3"/>
          </p:cNvCxnSpPr>
          <p:nvPr/>
        </p:nvCxnSpPr>
        <p:spPr bwMode="auto">
          <a:xfrm flipV="1">
            <a:off x="5294312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AutoShape 45"/>
          <p:cNvCxnSpPr>
            <a:cxnSpLocks noChangeShapeType="1"/>
            <a:endCxn id="72" idx="5"/>
          </p:cNvCxnSpPr>
          <p:nvPr/>
        </p:nvCxnSpPr>
        <p:spPr bwMode="auto">
          <a:xfrm flipH="1" flipV="1">
            <a:off x="5816599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" name="Oval 51"/>
          <p:cNvSpPr>
            <a:spLocks noChangeArrowheads="1"/>
          </p:cNvSpPr>
          <p:nvPr/>
        </p:nvSpPr>
        <p:spPr bwMode="auto">
          <a:xfrm>
            <a:off x="7693024" y="368300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20</a:t>
            </a:r>
          </a:p>
        </p:txBody>
      </p:sp>
      <p:cxnSp>
        <p:nvCxnSpPr>
          <p:cNvPr id="76" name="AutoShape 57"/>
          <p:cNvCxnSpPr>
            <a:cxnSpLocks noChangeShapeType="1"/>
            <a:endCxn id="75" idx="3"/>
          </p:cNvCxnSpPr>
          <p:nvPr/>
        </p:nvCxnSpPr>
        <p:spPr bwMode="auto">
          <a:xfrm flipV="1">
            <a:off x="7413624" y="393700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AutoShape 58"/>
          <p:cNvCxnSpPr>
            <a:cxnSpLocks noChangeShapeType="1"/>
            <a:endCxn id="75" idx="5"/>
          </p:cNvCxnSpPr>
          <p:nvPr/>
        </p:nvCxnSpPr>
        <p:spPr bwMode="auto">
          <a:xfrm flipH="1" flipV="1">
            <a:off x="7935912" y="393700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0714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170" y="990600"/>
            <a:ext cx="556434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given the array of 15 elements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16, 25, 10, 12, 11, 9, 23, 27,     15, </a:t>
            </a:r>
            <a:r>
              <a:rPr lang="en-US" dirty="0" smtClean="0"/>
              <a:t>7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8, 20,     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,6,     4</a:t>
            </a:r>
          </a:p>
          <a:p>
            <a:endParaRPr lang="en-US" dirty="0" smtClean="0"/>
          </a:p>
          <a:p>
            <a:r>
              <a:rPr lang="en-US" b="1" dirty="0" smtClean="0"/>
              <a:t>Add the </a:t>
            </a:r>
            <a:r>
              <a:rPr lang="en-US" b="1" dirty="0" smtClean="0">
                <a:solidFill>
                  <a:srgbClr val="FF0000"/>
                </a:solidFill>
              </a:rPr>
              <a:t>5</a:t>
            </a:r>
            <a:r>
              <a:rPr lang="en-US" b="1" dirty="0" smtClean="0"/>
              <a:t> element to the leftmost side (above 15 and 7)</a:t>
            </a:r>
          </a:p>
          <a:p>
            <a:r>
              <a:rPr lang="en-US" sz="1400" b="1" i="1" dirty="0" smtClean="0"/>
              <a:t>(Least element on top so </a:t>
            </a:r>
            <a:r>
              <a:rPr lang="en-US" sz="1400" b="1" i="1" dirty="0" err="1" smtClean="0"/>
              <a:t>reheapify</a:t>
            </a:r>
            <a:r>
              <a:rPr lang="en-US" sz="1400" b="1" i="1" dirty="0" smtClean="0"/>
              <a:t> down changes nothing)</a:t>
            </a:r>
            <a:endParaRPr lang="en-US" b="1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588962" y="2798402"/>
            <a:ext cx="8134350" cy="2057761"/>
            <a:chOff x="588962" y="2798402"/>
            <a:chExt cx="8134350" cy="2057761"/>
          </a:xfrm>
        </p:grpSpPr>
        <p:sp>
          <p:nvSpPr>
            <p:cNvPr id="95" name="Oval 32"/>
            <p:cNvSpPr>
              <a:spLocks noChangeArrowheads="1"/>
            </p:cNvSpPr>
            <p:nvPr/>
          </p:nvSpPr>
          <p:spPr bwMode="auto">
            <a:xfrm>
              <a:off x="4508501" y="2798402"/>
              <a:ext cx="287337" cy="2841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96" name="AutoShape 33"/>
            <p:cNvCxnSpPr>
              <a:cxnSpLocks noChangeShapeType="1"/>
              <a:stCxn id="95" idx="5"/>
              <a:endCxn id="98" idx="1"/>
            </p:cNvCxnSpPr>
            <p:nvPr/>
          </p:nvCxnSpPr>
          <p:spPr bwMode="auto">
            <a:xfrm>
              <a:off x="4752976" y="3041290"/>
              <a:ext cx="1917700" cy="2270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4"/>
            <p:cNvCxnSpPr>
              <a:cxnSpLocks noChangeShapeType="1"/>
              <a:stCxn id="95" idx="3"/>
            </p:cNvCxnSpPr>
            <p:nvPr/>
          </p:nvCxnSpPr>
          <p:spPr bwMode="auto">
            <a:xfrm flipH="1">
              <a:off x="2633663" y="3041290"/>
              <a:ext cx="1917700" cy="2254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" name="Oval 35"/>
            <p:cNvSpPr>
              <a:spLocks noChangeArrowheads="1"/>
            </p:cNvSpPr>
            <p:nvPr/>
          </p:nvSpPr>
          <p:spPr bwMode="auto">
            <a:xfrm>
              <a:off x="6629401" y="3227027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99" name="AutoShape 36"/>
            <p:cNvCxnSpPr>
              <a:cxnSpLocks noChangeShapeType="1"/>
              <a:stCxn id="98" idx="3"/>
            </p:cNvCxnSpPr>
            <p:nvPr/>
          </p:nvCxnSpPr>
          <p:spPr bwMode="auto">
            <a:xfrm flipH="1">
              <a:off x="5813426" y="3469915"/>
              <a:ext cx="857250" cy="2540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AutoShape 37"/>
            <p:cNvCxnSpPr>
              <a:cxnSpLocks noChangeShapeType="1"/>
              <a:endCxn id="98" idx="5"/>
            </p:cNvCxnSpPr>
            <p:nvPr/>
          </p:nvCxnSpPr>
          <p:spPr bwMode="auto">
            <a:xfrm flipH="1" flipV="1">
              <a:off x="6873876" y="3469915"/>
              <a:ext cx="857250" cy="2555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8"/>
            <p:cNvSpPr>
              <a:spLocks noChangeAspect="1" noChangeArrowheads="1"/>
            </p:cNvSpPr>
            <p:nvPr/>
          </p:nvSpPr>
          <p:spPr bwMode="auto">
            <a:xfrm>
              <a:off x="1636712" y="4648200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29" name="Rectangle 9"/>
            <p:cNvSpPr>
              <a:spLocks noChangeAspect="1" noChangeArrowheads="1"/>
            </p:cNvSpPr>
            <p:nvPr/>
          </p:nvSpPr>
          <p:spPr bwMode="auto">
            <a:xfrm>
              <a:off x="2157412" y="4648200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30" name="AutoShape 10"/>
            <p:cNvCxnSpPr>
              <a:cxnSpLocks noChangeShapeType="1"/>
              <a:stCxn id="129" idx="0"/>
            </p:cNvCxnSpPr>
            <p:nvPr/>
          </p:nvCxnSpPr>
          <p:spPr bwMode="auto">
            <a:xfrm flipH="1" flipV="1">
              <a:off x="2100262" y="4389438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AutoShape 11"/>
            <p:cNvCxnSpPr>
              <a:cxnSpLocks noChangeShapeType="1"/>
              <a:stCxn id="128" idx="0"/>
            </p:cNvCxnSpPr>
            <p:nvPr/>
          </p:nvCxnSpPr>
          <p:spPr bwMode="auto">
            <a:xfrm flipV="1">
              <a:off x="1739899" y="4389438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" name="Rectangle 15"/>
            <p:cNvSpPr>
              <a:spLocks noChangeAspect="1" noChangeArrowheads="1"/>
            </p:cNvSpPr>
            <p:nvPr/>
          </p:nvSpPr>
          <p:spPr bwMode="auto">
            <a:xfrm>
              <a:off x="588962" y="4648200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34" name="Rectangle 16"/>
            <p:cNvSpPr>
              <a:spLocks noChangeAspect="1" noChangeArrowheads="1"/>
            </p:cNvSpPr>
            <p:nvPr/>
          </p:nvSpPr>
          <p:spPr bwMode="auto">
            <a:xfrm>
              <a:off x="1111249" y="4648200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35" name="AutoShape 17"/>
            <p:cNvCxnSpPr>
              <a:cxnSpLocks noChangeShapeType="1"/>
              <a:stCxn id="134" idx="0"/>
            </p:cNvCxnSpPr>
            <p:nvPr/>
          </p:nvCxnSpPr>
          <p:spPr bwMode="auto">
            <a:xfrm flipH="1" flipV="1">
              <a:off x="1054099" y="4389438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AutoShape 18"/>
            <p:cNvCxnSpPr>
              <a:cxnSpLocks noChangeShapeType="1"/>
              <a:stCxn id="133" idx="0"/>
            </p:cNvCxnSpPr>
            <p:nvPr/>
          </p:nvCxnSpPr>
          <p:spPr bwMode="auto">
            <a:xfrm flipV="1">
              <a:off x="692149" y="4389438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21"/>
            <p:cNvSpPr>
              <a:spLocks noChangeAspect="1" noChangeArrowheads="1"/>
            </p:cNvSpPr>
            <p:nvPr/>
          </p:nvSpPr>
          <p:spPr bwMode="auto">
            <a:xfrm>
              <a:off x="375602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39" name="Rectangle 22"/>
            <p:cNvSpPr>
              <a:spLocks noChangeAspect="1" noChangeArrowheads="1"/>
            </p:cNvSpPr>
            <p:nvPr/>
          </p:nvSpPr>
          <p:spPr bwMode="auto">
            <a:xfrm>
              <a:off x="4276724" y="464978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40" name="AutoShape 23"/>
            <p:cNvCxnSpPr>
              <a:cxnSpLocks noChangeShapeType="1"/>
              <a:stCxn id="139" idx="0"/>
            </p:cNvCxnSpPr>
            <p:nvPr/>
          </p:nvCxnSpPr>
          <p:spPr bwMode="auto">
            <a:xfrm flipH="1" flipV="1">
              <a:off x="4219574" y="43910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AutoShape 24"/>
            <p:cNvCxnSpPr>
              <a:cxnSpLocks noChangeShapeType="1"/>
              <a:stCxn id="138" idx="0"/>
            </p:cNvCxnSpPr>
            <p:nvPr/>
          </p:nvCxnSpPr>
          <p:spPr bwMode="auto">
            <a:xfrm flipV="1">
              <a:off x="3859212" y="43910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" name="Rectangle 28"/>
            <p:cNvSpPr>
              <a:spLocks noChangeAspect="1" noChangeArrowheads="1"/>
            </p:cNvSpPr>
            <p:nvPr/>
          </p:nvSpPr>
          <p:spPr bwMode="auto">
            <a:xfrm>
              <a:off x="270827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44" name="Rectangle 29"/>
            <p:cNvSpPr>
              <a:spLocks noChangeAspect="1" noChangeArrowheads="1"/>
            </p:cNvSpPr>
            <p:nvPr/>
          </p:nvSpPr>
          <p:spPr bwMode="auto">
            <a:xfrm>
              <a:off x="3230562" y="464978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45" name="AutoShape 30"/>
            <p:cNvCxnSpPr>
              <a:cxnSpLocks noChangeShapeType="1"/>
              <a:stCxn id="144" idx="0"/>
            </p:cNvCxnSpPr>
            <p:nvPr/>
          </p:nvCxnSpPr>
          <p:spPr bwMode="auto">
            <a:xfrm flipH="1" flipV="1">
              <a:off x="317341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AutoShape 31"/>
            <p:cNvCxnSpPr>
              <a:cxnSpLocks noChangeShapeType="1"/>
              <a:stCxn id="143" idx="0"/>
            </p:cNvCxnSpPr>
            <p:nvPr/>
          </p:nvCxnSpPr>
          <p:spPr bwMode="auto">
            <a:xfrm flipV="1">
              <a:off x="281146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40"/>
            <p:cNvSpPr>
              <a:spLocks noChangeAspect="1" noChangeArrowheads="1"/>
            </p:cNvSpPr>
            <p:nvPr/>
          </p:nvSpPr>
          <p:spPr bwMode="auto">
            <a:xfrm>
              <a:off x="587692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49" name="Rectangle 41"/>
            <p:cNvSpPr>
              <a:spLocks noChangeAspect="1" noChangeArrowheads="1"/>
            </p:cNvSpPr>
            <p:nvPr/>
          </p:nvSpPr>
          <p:spPr bwMode="auto">
            <a:xfrm>
              <a:off x="6397624" y="464978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50" name="AutoShape 42"/>
            <p:cNvCxnSpPr>
              <a:cxnSpLocks noChangeShapeType="1"/>
              <a:stCxn id="149" idx="0"/>
            </p:cNvCxnSpPr>
            <p:nvPr/>
          </p:nvCxnSpPr>
          <p:spPr bwMode="auto">
            <a:xfrm flipH="1" flipV="1">
              <a:off x="6340474" y="43910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AutoShape 43"/>
            <p:cNvCxnSpPr>
              <a:cxnSpLocks noChangeShapeType="1"/>
              <a:stCxn id="148" idx="0"/>
            </p:cNvCxnSpPr>
            <p:nvPr/>
          </p:nvCxnSpPr>
          <p:spPr bwMode="auto">
            <a:xfrm flipV="1">
              <a:off x="5980112" y="43910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" name="Rectangle 47"/>
            <p:cNvSpPr>
              <a:spLocks noChangeAspect="1" noChangeArrowheads="1"/>
            </p:cNvSpPr>
            <p:nvPr/>
          </p:nvSpPr>
          <p:spPr bwMode="auto">
            <a:xfrm>
              <a:off x="482917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54" name="Rectangle 48"/>
            <p:cNvSpPr>
              <a:spLocks noChangeAspect="1" noChangeArrowheads="1"/>
            </p:cNvSpPr>
            <p:nvPr/>
          </p:nvSpPr>
          <p:spPr bwMode="auto">
            <a:xfrm>
              <a:off x="5351462" y="464978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55" name="AutoShape 49"/>
            <p:cNvCxnSpPr>
              <a:cxnSpLocks noChangeShapeType="1"/>
              <a:stCxn id="154" idx="0"/>
            </p:cNvCxnSpPr>
            <p:nvPr/>
          </p:nvCxnSpPr>
          <p:spPr bwMode="auto">
            <a:xfrm flipH="1" flipV="1">
              <a:off x="529431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" name="AutoShape 50"/>
            <p:cNvCxnSpPr>
              <a:cxnSpLocks noChangeShapeType="1"/>
              <a:stCxn id="153" idx="0"/>
            </p:cNvCxnSpPr>
            <p:nvPr/>
          </p:nvCxnSpPr>
          <p:spPr bwMode="auto">
            <a:xfrm flipV="1">
              <a:off x="493236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8" name="Rectangle 53"/>
            <p:cNvSpPr>
              <a:spLocks noChangeAspect="1" noChangeArrowheads="1"/>
            </p:cNvSpPr>
            <p:nvPr/>
          </p:nvSpPr>
          <p:spPr bwMode="auto">
            <a:xfrm>
              <a:off x="7996237" y="465137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59" name="Rectangle 54"/>
            <p:cNvSpPr>
              <a:spLocks noChangeAspect="1" noChangeArrowheads="1"/>
            </p:cNvSpPr>
            <p:nvPr/>
          </p:nvSpPr>
          <p:spPr bwMode="auto">
            <a:xfrm>
              <a:off x="8516937" y="465137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60" name="AutoShape 55"/>
            <p:cNvCxnSpPr>
              <a:cxnSpLocks noChangeShapeType="1"/>
              <a:stCxn id="159" idx="0"/>
            </p:cNvCxnSpPr>
            <p:nvPr/>
          </p:nvCxnSpPr>
          <p:spPr bwMode="auto">
            <a:xfrm flipH="1" flipV="1">
              <a:off x="8459787" y="439261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" name="AutoShape 56"/>
            <p:cNvCxnSpPr>
              <a:cxnSpLocks noChangeShapeType="1"/>
              <a:stCxn id="158" idx="0"/>
            </p:cNvCxnSpPr>
            <p:nvPr/>
          </p:nvCxnSpPr>
          <p:spPr bwMode="auto">
            <a:xfrm flipV="1">
              <a:off x="8099424" y="4392613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" name="Rectangle 60"/>
            <p:cNvSpPr>
              <a:spLocks noChangeAspect="1" noChangeArrowheads="1"/>
            </p:cNvSpPr>
            <p:nvPr/>
          </p:nvSpPr>
          <p:spPr bwMode="auto">
            <a:xfrm>
              <a:off x="6948487" y="465137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64" name="Rectangle 61"/>
            <p:cNvSpPr>
              <a:spLocks noChangeAspect="1" noChangeArrowheads="1"/>
            </p:cNvSpPr>
            <p:nvPr/>
          </p:nvSpPr>
          <p:spPr bwMode="auto">
            <a:xfrm>
              <a:off x="7470774" y="465137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65" name="AutoShape 62"/>
            <p:cNvCxnSpPr>
              <a:cxnSpLocks noChangeShapeType="1"/>
              <a:stCxn id="164" idx="0"/>
            </p:cNvCxnSpPr>
            <p:nvPr/>
          </p:nvCxnSpPr>
          <p:spPr bwMode="auto">
            <a:xfrm flipH="1" flipV="1">
              <a:off x="7413624" y="439261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6" name="AutoShape 63"/>
            <p:cNvCxnSpPr>
              <a:cxnSpLocks noChangeShapeType="1"/>
              <a:stCxn id="163" idx="0"/>
            </p:cNvCxnSpPr>
            <p:nvPr/>
          </p:nvCxnSpPr>
          <p:spPr bwMode="auto">
            <a:xfrm flipV="1">
              <a:off x="7051674" y="439261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5" name="Oval 7"/>
          <p:cNvSpPr>
            <a:spLocks noChangeArrowheads="1"/>
          </p:cNvSpPr>
          <p:nvPr/>
        </p:nvSpPr>
        <p:spPr bwMode="auto">
          <a:xfrm>
            <a:off x="1855787" y="41354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25</a:t>
            </a:r>
          </a:p>
        </p:txBody>
      </p:sp>
      <p:sp>
        <p:nvSpPr>
          <p:cNvPr id="206" name="Oval 14"/>
          <p:cNvSpPr>
            <a:spLocks noChangeArrowheads="1"/>
          </p:cNvSpPr>
          <p:nvPr/>
        </p:nvSpPr>
        <p:spPr bwMode="auto">
          <a:xfrm>
            <a:off x="811212" y="41354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16</a:t>
            </a:r>
          </a:p>
        </p:txBody>
      </p:sp>
      <p:sp>
        <p:nvSpPr>
          <p:cNvPr id="207" name="Oval 20"/>
          <p:cNvSpPr>
            <a:spLocks noChangeArrowheads="1"/>
          </p:cNvSpPr>
          <p:nvPr/>
        </p:nvSpPr>
        <p:spPr bwMode="auto">
          <a:xfrm>
            <a:off x="3975099" y="41370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12</a:t>
            </a:r>
          </a:p>
        </p:txBody>
      </p:sp>
      <p:sp>
        <p:nvSpPr>
          <p:cNvPr id="208" name="Oval 27"/>
          <p:cNvSpPr>
            <a:spLocks noChangeArrowheads="1"/>
          </p:cNvSpPr>
          <p:nvPr/>
        </p:nvSpPr>
        <p:spPr bwMode="auto">
          <a:xfrm>
            <a:off x="2930524" y="41370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10</a:t>
            </a:r>
          </a:p>
        </p:txBody>
      </p:sp>
      <p:sp>
        <p:nvSpPr>
          <p:cNvPr id="209" name="Oval 39"/>
          <p:cNvSpPr>
            <a:spLocks noChangeArrowheads="1"/>
          </p:cNvSpPr>
          <p:nvPr/>
        </p:nvSpPr>
        <p:spPr bwMode="auto">
          <a:xfrm>
            <a:off x="6095999" y="41370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9</a:t>
            </a:r>
          </a:p>
        </p:txBody>
      </p:sp>
      <p:sp>
        <p:nvSpPr>
          <p:cNvPr id="210" name="Oval 46"/>
          <p:cNvSpPr>
            <a:spLocks noChangeArrowheads="1"/>
          </p:cNvSpPr>
          <p:nvPr/>
        </p:nvSpPr>
        <p:spPr bwMode="auto">
          <a:xfrm>
            <a:off x="5051424" y="41370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11</a:t>
            </a:r>
          </a:p>
        </p:txBody>
      </p:sp>
      <p:sp>
        <p:nvSpPr>
          <p:cNvPr id="211" name="Oval 52"/>
          <p:cNvSpPr>
            <a:spLocks noChangeArrowheads="1"/>
          </p:cNvSpPr>
          <p:nvPr/>
        </p:nvSpPr>
        <p:spPr bwMode="auto">
          <a:xfrm>
            <a:off x="8215312" y="413861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27</a:t>
            </a:r>
          </a:p>
        </p:txBody>
      </p:sp>
      <p:sp>
        <p:nvSpPr>
          <p:cNvPr id="212" name="Oval 59"/>
          <p:cNvSpPr>
            <a:spLocks noChangeArrowheads="1"/>
          </p:cNvSpPr>
          <p:nvPr/>
        </p:nvSpPr>
        <p:spPr bwMode="auto">
          <a:xfrm>
            <a:off x="7170737" y="41386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23</a:t>
            </a:r>
          </a:p>
        </p:txBody>
      </p:sp>
      <p:sp>
        <p:nvSpPr>
          <p:cNvPr id="213" name="Oval 6"/>
          <p:cNvSpPr>
            <a:spLocks noChangeArrowheads="1"/>
          </p:cNvSpPr>
          <p:nvPr/>
        </p:nvSpPr>
        <p:spPr bwMode="auto">
          <a:xfrm>
            <a:off x="1333499" y="36798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15</a:t>
            </a:r>
          </a:p>
        </p:txBody>
      </p:sp>
      <p:cxnSp>
        <p:nvCxnSpPr>
          <p:cNvPr id="214" name="AutoShape 12"/>
          <p:cNvCxnSpPr>
            <a:cxnSpLocks noChangeShapeType="1"/>
            <a:endCxn id="213" idx="3"/>
          </p:cNvCxnSpPr>
          <p:nvPr/>
        </p:nvCxnSpPr>
        <p:spPr bwMode="auto">
          <a:xfrm flipV="1">
            <a:off x="1054099" y="39338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" name="AutoShape 13"/>
          <p:cNvCxnSpPr>
            <a:cxnSpLocks noChangeShapeType="1"/>
            <a:endCxn id="213" idx="5"/>
          </p:cNvCxnSpPr>
          <p:nvPr/>
        </p:nvCxnSpPr>
        <p:spPr bwMode="auto">
          <a:xfrm flipH="1" flipV="1">
            <a:off x="1576387" y="39338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Oval 19"/>
          <p:cNvSpPr>
            <a:spLocks noChangeArrowheads="1"/>
          </p:cNvSpPr>
          <p:nvPr/>
        </p:nvSpPr>
        <p:spPr bwMode="auto">
          <a:xfrm>
            <a:off x="3452812" y="36814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7</a:t>
            </a:r>
          </a:p>
        </p:txBody>
      </p:sp>
      <p:cxnSp>
        <p:nvCxnSpPr>
          <p:cNvPr id="70" name="AutoShape 25"/>
          <p:cNvCxnSpPr>
            <a:cxnSpLocks noChangeShapeType="1"/>
            <a:endCxn id="69" idx="3"/>
          </p:cNvCxnSpPr>
          <p:nvPr/>
        </p:nvCxnSpPr>
        <p:spPr bwMode="auto">
          <a:xfrm flipV="1">
            <a:off x="3173412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AutoShape 26"/>
          <p:cNvCxnSpPr>
            <a:cxnSpLocks noChangeShapeType="1"/>
            <a:endCxn id="69" idx="5"/>
          </p:cNvCxnSpPr>
          <p:nvPr/>
        </p:nvCxnSpPr>
        <p:spPr bwMode="auto">
          <a:xfrm flipH="1" flipV="1">
            <a:off x="3695699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Oval 38"/>
          <p:cNvSpPr>
            <a:spLocks noChangeArrowheads="1"/>
          </p:cNvSpPr>
          <p:nvPr/>
        </p:nvSpPr>
        <p:spPr bwMode="auto">
          <a:xfrm>
            <a:off x="5573712" y="36814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8</a:t>
            </a:r>
          </a:p>
        </p:txBody>
      </p:sp>
      <p:cxnSp>
        <p:nvCxnSpPr>
          <p:cNvPr id="73" name="AutoShape 44"/>
          <p:cNvCxnSpPr>
            <a:cxnSpLocks noChangeShapeType="1"/>
            <a:endCxn id="72" idx="3"/>
          </p:cNvCxnSpPr>
          <p:nvPr/>
        </p:nvCxnSpPr>
        <p:spPr bwMode="auto">
          <a:xfrm flipV="1">
            <a:off x="5294312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AutoShape 45"/>
          <p:cNvCxnSpPr>
            <a:cxnSpLocks noChangeShapeType="1"/>
            <a:endCxn id="72" idx="5"/>
          </p:cNvCxnSpPr>
          <p:nvPr/>
        </p:nvCxnSpPr>
        <p:spPr bwMode="auto">
          <a:xfrm flipH="1" flipV="1">
            <a:off x="5816599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" name="Oval 51"/>
          <p:cNvSpPr>
            <a:spLocks noChangeArrowheads="1"/>
          </p:cNvSpPr>
          <p:nvPr/>
        </p:nvSpPr>
        <p:spPr bwMode="auto">
          <a:xfrm>
            <a:off x="7693024" y="368300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20</a:t>
            </a:r>
          </a:p>
        </p:txBody>
      </p:sp>
      <p:cxnSp>
        <p:nvCxnSpPr>
          <p:cNvPr id="76" name="AutoShape 57"/>
          <p:cNvCxnSpPr>
            <a:cxnSpLocks noChangeShapeType="1"/>
            <a:endCxn id="75" idx="3"/>
          </p:cNvCxnSpPr>
          <p:nvPr/>
        </p:nvCxnSpPr>
        <p:spPr bwMode="auto">
          <a:xfrm flipV="1">
            <a:off x="7413624" y="393700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AutoShape 58"/>
          <p:cNvCxnSpPr>
            <a:cxnSpLocks noChangeShapeType="1"/>
            <a:endCxn id="75" idx="5"/>
          </p:cNvCxnSpPr>
          <p:nvPr/>
        </p:nvCxnSpPr>
        <p:spPr bwMode="auto">
          <a:xfrm flipH="1" flipV="1">
            <a:off x="7935912" y="393700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Oval 3"/>
          <p:cNvSpPr>
            <a:spLocks noChangeArrowheads="1"/>
          </p:cNvSpPr>
          <p:nvPr/>
        </p:nvSpPr>
        <p:spPr bwMode="auto">
          <a:xfrm>
            <a:off x="2392362" y="3224213"/>
            <a:ext cx="285750" cy="28416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5</a:t>
            </a:r>
          </a:p>
        </p:txBody>
      </p:sp>
      <p:cxnSp>
        <p:nvCxnSpPr>
          <p:cNvPr id="79" name="AutoShape 4"/>
          <p:cNvCxnSpPr>
            <a:cxnSpLocks noChangeShapeType="1"/>
            <a:stCxn id="78" idx="3"/>
          </p:cNvCxnSpPr>
          <p:nvPr/>
        </p:nvCxnSpPr>
        <p:spPr bwMode="auto">
          <a:xfrm flipH="1">
            <a:off x="1576387" y="3481388"/>
            <a:ext cx="857250" cy="2301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AutoShape 5"/>
          <p:cNvCxnSpPr>
            <a:cxnSpLocks noChangeShapeType="1"/>
            <a:endCxn id="78" idx="5"/>
          </p:cNvCxnSpPr>
          <p:nvPr/>
        </p:nvCxnSpPr>
        <p:spPr bwMode="auto">
          <a:xfrm flipH="1" flipV="1">
            <a:off x="2636837" y="3481388"/>
            <a:ext cx="857250" cy="231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1845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170" y="990600"/>
            <a:ext cx="556434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given the array of 15 elements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16, 25, 10, 12, 11, 9, 23, 27,     15, </a:t>
            </a:r>
            <a:r>
              <a:rPr lang="en-US" dirty="0" smtClean="0"/>
              <a:t>7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8, 20,     5,</a:t>
            </a:r>
            <a:r>
              <a:rPr lang="en-US" dirty="0" smtClean="0">
                <a:solidFill>
                  <a:srgbClr val="FF0000"/>
                </a:solidFill>
              </a:rPr>
              <a:t>6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    4</a:t>
            </a:r>
          </a:p>
          <a:p>
            <a:endParaRPr lang="en-US" dirty="0" smtClean="0"/>
          </a:p>
          <a:p>
            <a:r>
              <a:rPr lang="en-US" b="1" dirty="0" smtClean="0"/>
              <a:t>Add the </a:t>
            </a:r>
            <a:r>
              <a:rPr lang="en-US" b="1" dirty="0" smtClean="0">
                <a:solidFill>
                  <a:srgbClr val="FF0000"/>
                </a:solidFill>
              </a:rPr>
              <a:t>6</a:t>
            </a:r>
            <a:r>
              <a:rPr lang="en-US" b="1" dirty="0" smtClean="0"/>
              <a:t> element to the leftmost side (above 8 and 20)</a:t>
            </a:r>
          </a:p>
          <a:p>
            <a:r>
              <a:rPr lang="en-US" sz="1400" b="1" i="1" dirty="0" smtClean="0"/>
              <a:t>(Least element on top so </a:t>
            </a:r>
            <a:r>
              <a:rPr lang="en-US" sz="1400" b="1" i="1" dirty="0" err="1" smtClean="0"/>
              <a:t>reheapify</a:t>
            </a:r>
            <a:r>
              <a:rPr lang="en-US" sz="1400" b="1" i="1" dirty="0" smtClean="0"/>
              <a:t> down changes nothing)</a:t>
            </a:r>
            <a:endParaRPr lang="en-US" b="1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588962" y="2798402"/>
            <a:ext cx="8134350" cy="2057761"/>
            <a:chOff x="588962" y="2798402"/>
            <a:chExt cx="8134350" cy="2057761"/>
          </a:xfrm>
        </p:grpSpPr>
        <p:sp>
          <p:nvSpPr>
            <p:cNvPr id="95" name="Oval 32"/>
            <p:cNvSpPr>
              <a:spLocks noChangeArrowheads="1"/>
            </p:cNvSpPr>
            <p:nvPr/>
          </p:nvSpPr>
          <p:spPr bwMode="auto">
            <a:xfrm>
              <a:off x="4508501" y="2798402"/>
              <a:ext cx="287337" cy="2841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96" name="AutoShape 33"/>
            <p:cNvCxnSpPr>
              <a:cxnSpLocks noChangeShapeType="1"/>
              <a:stCxn id="95" idx="5"/>
            </p:cNvCxnSpPr>
            <p:nvPr/>
          </p:nvCxnSpPr>
          <p:spPr bwMode="auto">
            <a:xfrm>
              <a:off x="4752976" y="3041290"/>
              <a:ext cx="1917700" cy="2270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4"/>
            <p:cNvCxnSpPr>
              <a:cxnSpLocks noChangeShapeType="1"/>
              <a:stCxn id="95" idx="3"/>
            </p:cNvCxnSpPr>
            <p:nvPr/>
          </p:nvCxnSpPr>
          <p:spPr bwMode="auto">
            <a:xfrm flipH="1">
              <a:off x="2633663" y="3041290"/>
              <a:ext cx="1917700" cy="2254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Rectangle 8"/>
            <p:cNvSpPr>
              <a:spLocks noChangeAspect="1" noChangeArrowheads="1"/>
            </p:cNvSpPr>
            <p:nvPr/>
          </p:nvSpPr>
          <p:spPr bwMode="auto">
            <a:xfrm>
              <a:off x="1636712" y="4648200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29" name="Rectangle 9"/>
            <p:cNvSpPr>
              <a:spLocks noChangeAspect="1" noChangeArrowheads="1"/>
            </p:cNvSpPr>
            <p:nvPr/>
          </p:nvSpPr>
          <p:spPr bwMode="auto">
            <a:xfrm>
              <a:off x="2157412" y="4648200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30" name="AutoShape 10"/>
            <p:cNvCxnSpPr>
              <a:cxnSpLocks noChangeShapeType="1"/>
              <a:stCxn id="129" idx="0"/>
            </p:cNvCxnSpPr>
            <p:nvPr/>
          </p:nvCxnSpPr>
          <p:spPr bwMode="auto">
            <a:xfrm flipH="1" flipV="1">
              <a:off x="2100262" y="4389438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AutoShape 11"/>
            <p:cNvCxnSpPr>
              <a:cxnSpLocks noChangeShapeType="1"/>
              <a:stCxn id="128" idx="0"/>
            </p:cNvCxnSpPr>
            <p:nvPr/>
          </p:nvCxnSpPr>
          <p:spPr bwMode="auto">
            <a:xfrm flipV="1">
              <a:off x="1739899" y="4389438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" name="Rectangle 15"/>
            <p:cNvSpPr>
              <a:spLocks noChangeAspect="1" noChangeArrowheads="1"/>
            </p:cNvSpPr>
            <p:nvPr/>
          </p:nvSpPr>
          <p:spPr bwMode="auto">
            <a:xfrm>
              <a:off x="588962" y="4648200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34" name="Rectangle 16"/>
            <p:cNvSpPr>
              <a:spLocks noChangeAspect="1" noChangeArrowheads="1"/>
            </p:cNvSpPr>
            <p:nvPr/>
          </p:nvSpPr>
          <p:spPr bwMode="auto">
            <a:xfrm>
              <a:off x="1111249" y="4648200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35" name="AutoShape 17"/>
            <p:cNvCxnSpPr>
              <a:cxnSpLocks noChangeShapeType="1"/>
              <a:stCxn id="134" idx="0"/>
            </p:cNvCxnSpPr>
            <p:nvPr/>
          </p:nvCxnSpPr>
          <p:spPr bwMode="auto">
            <a:xfrm flipH="1" flipV="1">
              <a:off x="1054099" y="4389438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AutoShape 18"/>
            <p:cNvCxnSpPr>
              <a:cxnSpLocks noChangeShapeType="1"/>
              <a:stCxn id="133" idx="0"/>
            </p:cNvCxnSpPr>
            <p:nvPr/>
          </p:nvCxnSpPr>
          <p:spPr bwMode="auto">
            <a:xfrm flipV="1">
              <a:off x="692149" y="4389438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21"/>
            <p:cNvSpPr>
              <a:spLocks noChangeAspect="1" noChangeArrowheads="1"/>
            </p:cNvSpPr>
            <p:nvPr/>
          </p:nvSpPr>
          <p:spPr bwMode="auto">
            <a:xfrm>
              <a:off x="375602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39" name="Rectangle 22"/>
            <p:cNvSpPr>
              <a:spLocks noChangeAspect="1" noChangeArrowheads="1"/>
            </p:cNvSpPr>
            <p:nvPr/>
          </p:nvSpPr>
          <p:spPr bwMode="auto">
            <a:xfrm>
              <a:off x="4276724" y="464978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40" name="AutoShape 23"/>
            <p:cNvCxnSpPr>
              <a:cxnSpLocks noChangeShapeType="1"/>
              <a:stCxn id="139" idx="0"/>
            </p:cNvCxnSpPr>
            <p:nvPr/>
          </p:nvCxnSpPr>
          <p:spPr bwMode="auto">
            <a:xfrm flipH="1" flipV="1">
              <a:off x="4219574" y="43910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AutoShape 24"/>
            <p:cNvCxnSpPr>
              <a:cxnSpLocks noChangeShapeType="1"/>
              <a:stCxn id="138" idx="0"/>
            </p:cNvCxnSpPr>
            <p:nvPr/>
          </p:nvCxnSpPr>
          <p:spPr bwMode="auto">
            <a:xfrm flipV="1">
              <a:off x="3859212" y="43910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" name="Rectangle 28"/>
            <p:cNvSpPr>
              <a:spLocks noChangeAspect="1" noChangeArrowheads="1"/>
            </p:cNvSpPr>
            <p:nvPr/>
          </p:nvSpPr>
          <p:spPr bwMode="auto">
            <a:xfrm>
              <a:off x="270827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44" name="Rectangle 29"/>
            <p:cNvSpPr>
              <a:spLocks noChangeAspect="1" noChangeArrowheads="1"/>
            </p:cNvSpPr>
            <p:nvPr/>
          </p:nvSpPr>
          <p:spPr bwMode="auto">
            <a:xfrm>
              <a:off x="3230562" y="464978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45" name="AutoShape 30"/>
            <p:cNvCxnSpPr>
              <a:cxnSpLocks noChangeShapeType="1"/>
              <a:stCxn id="144" idx="0"/>
            </p:cNvCxnSpPr>
            <p:nvPr/>
          </p:nvCxnSpPr>
          <p:spPr bwMode="auto">
            <a:xfrm flipH="1" flipV="1">
              <a:off x="317341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AutoShape 31"/>
            <p:cNvCxnSpPr>
              <a:cxnSpLocks noChangeShapeType="1"/>
              <a:stCxn id="143" idx="0"/>
            </p:cNvCxnSpPr>
            <p:nvPr/>
          </p:nvCxnSpPr>
          <p:spPr bwMode="auto">
            <a:xfrm flipV="1">
              <a:off x="281146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40"/>
            <p:cNvSpPr>
              <a:spLocks noChangeAspect="1" noChangeArrowheads="1"/>
            </p:cNvSpPr>
            <p:nvPr/>
          </p:nvSpPr>
          <p:spPr bwMode="auto">
            <a:xfrm>
              <a:off x="587692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49" name="Rectangle 41"/>
            <p:cNvSpPr>
              <a:spLocks noChangeAspect="1" noChangeArrowheads="1"/>
            </p:cNvSpPr>
            <p:nvPr/>
          </p:nvSpPr>
          <p:spPr bwMode="auto">
            <a:xfrm>
              <a:off x="6397624" y="464978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50" name="AutoShape 42"/>
            <p:cNvCxnSpPr>
              <a:cxnSpLocks noChangeShapeType="1"/>
              <a:stCxn id="149" idx="0"/>
            </p:cNvCxnSpPr>
            <p:nvPr/>
          </p:nvCxnSpPr>
          <p:spPr bwMode="auto">
            <a:xfrm flipH="1" flipV="1">
              <a:off x="6340474" y="43910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AutoShape 43"/>
            <p:cNvCxnSpPr>
              <a:cxnSpLocks noChangeShapeType="1"/>
              <a:stCxn id="148" idx="0"/>
            </p:cNvCxnSpPr>
            <p:nvPr/>
          </p:nvCxnSpPr>
          <p:spPr bwMode="auto">
            <a:xfrm flipV="1">
              <a:off x="5980112" y="43910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" name="Rectangle 47"/>
            <p:cNvSpPr>
              <a:spLocks noChangeAspect="1" noChangeArrowheads="1"/>
            </p:cNvSpPr>
            <p:nvPr/>
          </p:nvSpPr>
          <p:spPr bwMode="auto">
            <a:xfrm>
              <a:off x="482917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54" name="Rectangle 48"/>
            <p:cNvSpPr>
              <a:spLocks noChangeAspect="1" noChangeArrowheads="1"/>
            </p:cNvSpPr>
            <p:nvPr/>
          </p:nvSpPr>
          <p:spPr bwMode="auto">
            <a:xfrm>
              <a:off x="5351462" y="464978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55" name="AutoShape 49"/>
            <p:cNvCxnSpPr>
              <a:cxnSpLocks noChangeShapeType="1"/>
              <a:stCxn id="154" idx="0"/>
            </p:cNvCxnSpPr>
            <p:nvPr/>
          </p:nvCxnSpPr>
          <p:spPr bwMode="auto">
            <a:xfrm flipH="1" flipV="1">
              <a:off x="529431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" name="AutoShape 50"/>
            <p:cNvCxnSpPr>
              <a:cxnSpLocks noChangeShapeType="1"/>
              <a:stCxn id="153" idx="0"/>
            </p:cNvCxnSpPr>
            <p:nvPr/>
          </p:nvCxnSpPr>
          <p:spPr bwMode="auto">
            <a:xfrm flipV="1">
              <a:off x="493236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8" name="Rectangle 53"/>
            <p:cNvSpPr>
              <a:spLocks noChangeAspect="1" noChangeArrowheads="1"/>
            </p:cNvSpPr>
            <p:nvPr/>
          </p:nvSpPr>
          <p:spPr bwMode="auto">
            <a:xfrm>
              <a:off x="7996237" y="465137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59" name="Rectangle 54"/>
            <p:cNvSpPr>
              <a:spLocks noChangeAspect="1" noChangeArrowheads="1"/>
            </p:cNvSpPr>
            <p:nvPr/>
          </p:nvSpPr>
          <p:spPr bwMode="auto">
            <a:xfrm>
              <a:off x="8516937" y="465137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60" name="AutoShape 55"/>
            <p:cNvCxnSpPr>
              <a:cxnSpLocks noChangeShapeType="1"/>
              <a:stCxn id="159" idx="0"/>
            </p:cNvCxnSpPr>
            <p:nvPr/>
          </p:nvCxnSpPr>
          <p:spPr bwMode="auto">
            <a:xfrm flipH="1" flipV="1">
              <a:off x="8459787" y="439261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" name="AutoShape 56"/>
            <p:cNvCxnSpPr>
              <a:cxnSpLocks noChangeShapeType="1"/>
              <a:stCxn id="158" idx="0"/>
            </p:cNvCxnSpPr>
            <p:nvPr/>
          </p:nvCxnSpPr>
          <p:spPr bwMode="auto">
            <a:xfrm flipV="1">
              <a:off x="8099424" y="4392613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" name="Rectangle 60"/>
            <p:cNvSpPr>
              <a:spLocks noChangeAspect="1" noChangeArrowheads="1"/>
            </p:cNvSpPr>
            <p:nvPr/>
          </p:nvSpPr>
          <p:spPr bwMode="auto">
            <a:xfrm>
              <a:off x="6948487" y="465137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64" name="Rectangle 61"/>
            <p:cNvSpPr>
              <a:spLocks noChangeAspect="1" noChangeArrowheads="1"/>
            </p:cNvSpPr>
            <p:nvPr/>
          </p:nvSpPr>
          <p:spPr bwMode="auto">
            <a:xfrm>
              <a:off x="7470774" y="465137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65" name="AutoShape 62"/>
            <p:cNvCxnSpPr>
              <a:cxnSpLocks noChangeShapeType="1"/>
              <a:stCxn id="164" idx="0"/>
            </p:cNvCxnSpPr>
            <p:nvPr/>
          </p:nvCxnSpPr>
          <p:spPr bwMode="auto">
            <a:xfrm flipH="1" flipV="1">
              <a:off x="7413624" y="439261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6" name="AutoShape 63"/>
            <p:cNvCxnSpPr>
              <a:cxnSpLocks noChangeShapeType="1"/>
              <a:stCxn id="163" idx="0"/>
            </p:cNvCxnSpPr>
            <p:nvPr/>
          </p:nvCxnSpPr>
          <p:spPr bwMode="auto">
            <a:xfrm flipV="1">
              <a:off x="7051674" y="439261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5" name="Oval 7"/>
          <p:cNvSpPr>
            <a:spLocks noChangeArrowheads="1"/>
          </p:cNvSpPr>
          <p:nvPr/>
        </p:nvSpPr>
        <p:spPr bwMode="auto">
          <a:xfrm>
            <a:off x="1855787" y="41354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25</a:t>
            </a:r>
          </a:p>
        </p:txBody>
      </p:sp>
      <p:sp>
        <p:nvSpPr>
          <p:cNvPr id="206" name="Oval 14"/>
          <p:cNvSpPr>
            <a:spLocks noChangeArrowheads="1"/>
          </p:cNvSpPr>
          <p:nvPr/>
        </p:nvSpPr>
        <p:spPr bwMode="auto">
          <a:xfrm>
            <a:off x="811212" y="41354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16</a:t>
            </a:r>
          </a:p>
        </p:txBody>
      </p:sp>
      <p:sp>
        <p:nvSpPr>
          <p:cNvPr id="207" name="Oval 20"/>
          <p:cNvSpPr>
            <a:spLocks noChangeArrowheads="1"/>
          </p:cNvSpPr>
          <p:nvPr/>
        </p:nvSpPr>
        <p:spPr bwMode="auto">
          <a:xfrm>
            <a:off x="3975099" y="41370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12</a:t>
            </a:r>
          </a:p>
        </p:txBody>
      </p:sp>
      <p:sp>
        <p:nvSpPr>
          <p:cNvPr id="208" name="Oval 27"/>
          <p:cNvSpPr>
            <a:spLocks noChangeArrowheads="1"/>
          </p:cNvSpPr>
          <p:nvPr/>
        </p:nvSpPr>
        <p:spPr bwMode="auto">
          <a:xfrm>
            <a:off x="2930524" y="41370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10</a:t>
            </a:r>
          </a:p>
        </p:txBody>
      </p:sp>
      <p:sp>
        <p:nvSpPr>
          <p:cNvPr id="209" name="Oval 39"/>
          <p:cNvSpPr>
            <a:spLocks noChangeArrowheads="1"/>
          </p:cNvSpPr>
          <p:nvPr/>
        </p:nvSpPr>
        <p:spPr bwMode="auto">
          <a:xfrm>
            <a:off x="6095999" y="41370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9</a:t>
            </a:r>
          </a:p>
        </p:txBody>
      </p:sp>
      <p:sp>
        <p:nvSpPr>
          <p:cNvPr id="210" name="Oval 46"/>
          <p:cNvSpPr>
            <a:spLocks noChangeArrowheads="1"/>
          </p:cNvSpPr>
          <p:nvPr/>
        </p:nvSpPr>
        <p:spPr bwMode="auto">
          <a:xfrm>
            <a:off x="5051424" y="41370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11</a:t>
            </a:r>
          </a:p>
        </p:txBody>
      </p:sp>
      <p:sp>
        <p:nvSpPr>
          <p:cNvPr id="211" name="Oval 52"/>
          <p:cNvSpPr>
            <a:spLocks noChangeArrowheads="1"/>
          </p:cNvSpPr>
          <p:nvPr/>
        </p:nvSpPr>
        <p:spPr bwMode="auto">
          <a:xfrm>
            <a:off x="8215312" y="413861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27</a:t>
            </a:r>
          </a:p>
        </p:txBody>
      </p:sp>
      <p:sp>
        <p:nvSpPr>
          <p:cNvPr id="212" name="Oval 59"/>
          <p:cNvSpPr>
            <a:spLocks noChangeArrowheads="1"/>
          </p:cNvSpPr>
          <p:nvPr/>
        </p:nvSpPr>
        <p:spPr bwMode="auto">
          <a:xfrm>
            <a:off x="7170737" y="41386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23</a:t>
            </a:r>
          </a:p>
        </p:txBody>
      </p:sp>
      <p:sp>
        <p:nvSpPr>
          <p:cNvPr id="213" name="Oval 6"/>
          <p:cNvSpPr>
            <a:spLocks noChangeArrowheads="1"/>
          </p:cNvSpPr>
          <p:nvPr/>
        </p:nvSpPr>
        <p:spPr bwMode="auto">
          <a:xfrm>
            <a:off x="1333499" y="36798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15</a:t>
            </a:r>
          </a:p>
        </p:txBody>
      </p:sp>
      <p:cxnSp>
        <p:nvCxnSpPr>
          <p:cNvPr id="214" name="AutoShape 12"/>
          <p:cNvCxnSpPr>
            <a:cxnSpLocks noChangeShapeType="1"/>
            <a:endCxn id="213" idx="3"/>
          </p:cNvCxnSpPr>
          <p:nvPr/>
        </p:nvCxnSpPr>
        <p:spPr bwMode="auto">
          <a:xfrm flipV="1">
            <a:off x="1054099" y="39338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" name="AutoShape 13"/>
          <p:cNvCxnSpPr>
            <a:cxnSpLocks noChangeShapeType="1"/>
            <a:endCxn id="213" idx="5"/>
          </p:cNvCxnSpPr>
          <p:nvPr/>
        </p:nvCxnSpPr>
        <p:spPr bwMode="auto">
          <a:xfrm flipH="1" flipV="1">
            <a:off x="1576387" y="39338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Oval 19"/>
          <p:cNvSpPr>
            <a:spLocks noChangeArrowheads="1"/>
          </p:cNvSpPr>
          <p:nvPr/>
        </p:nvSpPr>
        <p:spPr bwMode="auto">
          <a:xfrm>
            <a:off x="3452812" y="36814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7</a:t>
            </a:r>
          </a:p>
        </p:txBody>
      </p:sp>
      <p:cxnSp>
        <p:nvCxnSpPr>
          <p:cNvPr id="70" name="AutoShape 25"/>
          <p:cNvCxnSpPr>
            <a:cxnSpLocks noChangeShapeType="1"/>
            <a:endCxn id="69" idx="3"/>
          </p:cNvCxnSpPr>
          <p:nvPr/>
        </p:nvCxnSpPr>
        <p:spPr bwMode="auto">
          <a:xfrm flipV="1">
            <a:off x="3173412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AutoShape 26"/>
          <p:cNvCxnSpPr>
            <a:cxnSpLocks noChangeShapeType="1"/>
            <a:endCxn id="69" idx="5"/>
          </p:cNvCxnSpPr>
          <p:nvPr/>
        </p:nvCxnSpPr>
        <p:spPr bwMode="auto">
          <a:xfrm flipH="1" flipV="1">
            <a:off x="3695699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Oval 38"/>
          <p:cNvSpPr>
            <a:spLocks noChangeArrowheads="1"/>
          </p:cNvSpPr>
          <p:nvPr/>
        </p:nvSpPr>
        <p:spPr bwMode="auto">
          <a:xfrm>
            <a:off x="5573712" y="36814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8</a:t>
            </a:r>
          </a:p>
        </p:txBody>
      </p:sp>
      <p:cxnSp>
        <p:nvCxnSpPr>
          <p:cNvPr id="73" name="AutoShape 44"/>
          <p:cNvCxnSpPr>
            <a:cxnSpLocks noChangeShapeType="1"/>
            <a:endCxn id="72" idx="3"/>
          </p:cNvCxnSpPr>
          <p:nvPr/>
        </p:nvCxnSpPr>
        <p:spPr bwMode="auto">
          <a:xfrm flipV="1">
            <a:off x="5294312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AutoShape 45"/>
          <p:cNvCxnSpPr>
            <a:cxnSpLocks noChangeShapeType="1"/>
            <a:endCxn id="72" idx="5"/>
          </p:cNvCxnSpPr>
          <p:nvPr/>
        </p:nvCxnSpPr>
        <p:spPr bwMode="auto">
          <a:xfrm flipH="1" flipV="1">
            <a:off x="5816599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" name="Oval 51"/>
          <p:cNvSpPr>
            <a:spLocks noChangeArrowheads="1"/>
          </p:cNvSpPr>
          <p:nvPr/>
        </p:nvSpPr>
        <p:spPr bwMode="auto">
          <a:xfrm>
            <a:off x="7693024" y="368300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20</a:t>
            </a:r>
          </a:p>
        </p:txBody>
      </p:sp>
      <p:cxnSp>
        <p:nvCxnSpPr>
          <p:cNvPr id="76" name="AutoShape 57"/>
          <p:cNvCxnSpPr>
            <a:cxnSpLocks noChangeShapeType="1"/>
            <a:endCxn id="75" idx="3"/>
          </p:cNvCxnSpPr>
          <p:nvPr/>
        </p:nvCxnSpPr>
        <p:spPr bwMode="auto">
          <a:xfrm flipV="1">
            <a:off x="7413624" y="393700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AutoShape 58"/>
          <p:cNvCxnSpPr>
            <a:cxnSpLocks noChangeShapeType="1"/>
            <a:endCxn id="75" idx="5"/>
          </p:cNvCxnSpPr>
          <p:nvPr/>
        </p:nvCxnSpPr>
        <p:spPr bwMode="auto">
          <a:xfrm flipH="1" flipV="1">
            <a:off x="7935912" y="393700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Oval 3"/>
          <p:cNvSpPr>
            <a:spLocks noChangeArrowheads="1"/>
          </p:cNvSpPr>
          <p:nvPr/>
        </p:nvSpPr>
        <p:spPr bwMode="auto">
          <a:xfrm>
            <a:off x="2392362" y="3224213"/>
            <a:ext cx="285750" cy="28416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5</a:t>
            </a:r>
          </a:p>
        </p:txBody>
      </p:sp>
      <p:cxnSp>
        <p:nvCxnSpPr>
          <p:cNvPr id="79" name="AutoShape 4"/>
          <p:cNvCxnSpPr>
            <a:cxnSpLocks noChangeShapeType="1"/>
            <a:stCxn id="78" idx="3"/>
          </p:cNvCxnSpPr>
          <p:nvPr/>
        </p:nvCxnSpPr>
        <p:spPr bwMode="auto">
          <a:xfrm flipH="1">
            <a:off x="1576387" y="3481388"/>
            <a:ext cx="857250" cy="2301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AutoShape 5"/>
          <p:cNvCxnSpPr>
            <a:cxnSpLocks noChangeShapeType="1"/>
            <a:endCxn id="78" idx="5"/>
          </p:cNvCxnSpPr>
          <p:nvPr/>
        </p:nvCxnSpPr>
        <p:spPr bwMode="auto">
          <a:xfrm flipH="1" flipV="1">
            <a:off x="2636837" y="3481388"/>
            <a:ext cx="857250" cy="231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Oval 35"/>
          <p:cNvSpPr>
            <a:spLocks noChangeArrowheads="1"/>
          </p:cNvSpPr>
          <p:nvPr/>
        </p:nvSpPr>
        <p:spPr bwMode="auto">
          <a:xfrm>
            <a:off x="6632574" y="3225800"/>
            <a:ext cx="285750" cy="28416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6</a:t>
            </a:r>
          </a:p>
        </p:txBody>
      </p:sp>
      <p:cxnSp>
        <p:nvCxnSpPr>
          <p:cNvPr id="67" name="AutoShape 36"/>
          <p:cNvCxnSpPr>
            <a:cxnSpLocks noChangeShapeType="1"/>
            <a:stCxn id="66" idx="3"/>
          </p:cNvCxnSpPr>
          <p:nvPr/>
        </p:nvCxnSpPr>
        <p:spPr bwMode="auto">
          <a:xfrm flipH="1">
            <a:off x="5816599" y="3482975"/>
            <a:ext cx="857250" cy="2301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AutoShape 37"/>
          <p:cNvCxnSpPr>
            <a:cxnSpLocks noChangeShapeType="1"/>
            <a:endCxn id="66" idx="5"/>
          </p:cNvCxnSpPr>
          <p:nvPr/>
        </p:nvCxnSpPr>
        <p:spPr bwMode="auto">
          <a:xfrm flipH="1" flipV="1">
            <a:off x="6877049" y="3482975"/>
            <a:ext cx="857250" cy="231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619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170" y="990600"/>
            <a:ext cx="5384872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given the array of 15 elements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16, 25, 10, 12, 11, 9, 23, 27,     15, </a:t>
            </a:r>
            <a:r>
              <a:rPr lang="en-US" dirty="0" smtClean="0"/>
              <a:t>7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8, 20,     5,6,     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</a:p>
          <a:p>
            <a:endParaRPr lang="en-US" dirty="0" smtClean="0"/>
          </a:p>
          <a:p>
            <a:r>
              <a:rPr lang="en-US" b="1" dirty="0" smtClean="0"/>
              <a:t>Finally Add the </a:t>
            </a:r>
            <a:r>
              <a:rPr lang="en-US" b="1" dirty="0" smtClean="0">
                <a:solidFill>
                  <a:srgbClr val="FF0000"/>
                </a:solidFill>
              </a:rPr>
              <a:t>4</a:t>
            </a:r>
            <a:r>
              <a:rPr lang="en-US" b="1" dirty="0" smtClean="0"/>
              <a:t> element to the top (above 5 and 6)</a:t>
            </a:r>
          </a:p>
          <a:p>
            <a:r>
              <a:rPr lang="en-US" sz="1400" b="1" i="1" dirty="0" smtClean="0"/>
              <a:t>(Least element on top so </a:t>
            </a:r>
            <a:r>
              <a:rPr lang="en-US" sz="1400" b="1" i="1" dirty="0" err="1" smtClean="0"/>
              <a:t>reheapify</a:t>
            </a:r>
            <a:r>
              <a:rPr lang="en-US" sz="1400" b="1" i="1" dirty="0" smtClean="0"/>
              <a:t> down changes nothing)</a:t>
            </a:r>
            <a:endParaRPr lang="en-US" b="1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588962" y="4389438"/>
            <a:ext cx="8134350" cy="466725"/>
            <a:chOff x="588962" y="4389438"/>
            <a:chExt cx="8134350" cy="466725"/>
          </a:xfrm>
        </p:grpSpPr>
        <p:sp>
          <p:nvSpPr>
            <p:cNvPr id="128" name="Rectangle 8"/>
            <p:cNvSpPr>
              <a:spLocks noChangeAspect="1" noChangeArrowheads="1"/>
            </p:cNvSpPr>
            <p:nvPr/>
          </p:nvSpPr>
          <p:spPr bwMode="auto">
            <a:xfrm>
              <a:off x="1636712" y="4648200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29" name="Rectangle 9"/>
            <p:cNvSpPr>
              <a:spLocks noChangeAspect="1" noChangeArrowheads="1"/>
            </p:cNvSpPr>
            <p:nvPr/>
          </p:nvSpPr>
          <p:spPr bwMode="auto">
            <a:xfrm>
              <a:off x="2157412" y="4648200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30" name="AutoShape 10"/>
            <p:cNvCxnSpPr>
              <a:cxnSpLocks noChangeShapeType="1"/>
              <a:stCxn id="129" idx="0"/>
            </p:cNvCxnSpPr>
            <p:nvPr/>
          </p:nvCxnSpPr>
          <p:spPr bwMode="auto">
            <a:xfrm flipH="1" flipV="1">
              <a:off x="2100262" y="4389438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AutoShape 11"/>
            <p:cNvCxnSpPr>
              <a:cxnSpLocks noChangeShapeType="1"/>
              <a:stCxn id="128" idx="0"/>
            </p:cNvCxnSpPr>
            <p:nvPr/>
          </p:nvCxnSpPr>
          <p:spPr bwMode="auto">
            <a:xfrm flipV="1">
              <a:off x="1739899" y="4389438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" name="Rectangle 15"/>
            <p:cNvSpPr>
              <a:spLocks noChangeAspect="1" noChangeArrowheads="1"/>
            </p:cNvSpPr>
            <p:nvPr/>
          </p:nvSpPr>
          <p:spPr bwMode="auto">
            <a:xfrm>
              <a:off x="588962" y="4648200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34" name="Rectangle 16"/>
            <p:cNvSpPr>
              <a:spLocks noChangeAspect="1" noChangeArrowheads="1"/>
            </p:cNvSpPr>
            <p:nvPr/>
          </p:nvSpPr>
          <p:spPr bwMode="auto">
            <a:xfrm>
              <a:off x="1111249" y="4648200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35" name="AutoShape 17"/>
            <p:cNvCxnSpPr>
              <a:cxnSpLocks noChangeShapeType="1"/>
              <a:stCxn id="134" idx="0"/>
            </p:cNvCxnSpPr>
            <p:nvPr/>
          </p:nvCxnSpPr>
          <p:spPr bwMode="auto">
            <a:xfrm flipH="1" flipV="1">
              <a:off x="1054099" y="4389438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AutoShape 18"/>
            <p:cNvCxnSpPr>
              <a:cxnSpLocks noChangeShapeType="1"/>
              <a:stCxn id="133" idx="0"/>
            </p:cNvCxnSpPr>
            <p:nvPr/>
          </p:nvCxnSpPr>
          <p:spPr bwMode="auto">
            <a:xfrm flipV="1">
              <a:off x="692149" y="4389438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Rectangle 21"/>
            <p:cNvSpPr>
              <a:spLocks noChangeAspect="1" noChangeArrowheads="1"/>
            </p:cNvSpPr>
            <p:nvPr/>
          </p:nvSpPr>
          <p:spPr bwMode="auto">
            <a:xfrm>
              <a:off x="375602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39" name="Rectangle 22"/>
            <p:cNvSpPr>
              <a:spLocks noChangeAspect="1" noChangeArrowheads="1"/>
            </p:cNvSpPr>
            <p:nvPr/>
          </p:nvSpPr>
          <p:spPr bwMode="auto">
            <a:xfrm>
              <a:off x="4276724" y="464978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40" name="AutoShape 23"/>
            <p:cNvCxnSpPr>
              <a:cxnSpLocks noChangeShapeType="1"/>
              <a:stCxn id="139" idx="0"/>
            </p:cNvCxnSpPr>
            <p:nvPr/>
          </p:nvCxnSpPr>
          <p:spPr bwMode="auto">
            <a:xfrm flipH="1" flipV="1">
              <a:off x="4219574" y="43910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AutoShape 24"/>
            <p:cNvCxnSpPr>
              <a:cxnSpLocks noChangeShapeType="1"/>
              <a:stCxn id="138" idx="0"/>
            </p:cNvCxnSpPr>
            <p:nvPr/>
          </p:nvCxnSpPr>
          <p:spPr bwMode="auto">
            <a:xfrm flipV="1">
              <a:off x="3859212" y="43910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" name="Rectangle 28"/>
            <p:cNvSpPr>
              <a:spLocks noChangeAspect="1" noChangeArrowheads="1"/>
            </p:cNvSpPr>
            <p:nvPr/>
          </p:nvSpPr>
          <p:spPr bwMode="auto">
            <a:xfrm>
              <a:off x="270827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44" name="Rectangle 29"/>
            <p:cNvSpPr>
              <a:spLocks noChangeAspect="1" noChangeArrowheads="1"/>
            </p:cNvSpPr>
            <p:nvPr/>
          </p:nvSpPr>
          <p:spPr bwMode="auto">
            <a:xfrm>
              <a:off x="3230562" y="464978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45" name="AutoShape 30"/>
            <p:cNvCxnSpPr>
              <a:cxnSpLocks noChangeShapeType="1"/>
              <a:stCxn id="144" idx="0"/>
            </p:cNvCxnSpPr>
            <p:nvPr/>
          </p:nvCxnSpPr>
          <p:spPr bwMode="auto">
            <a:xfrm flipH="1" flipV="1">
              <a:off x="317341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AutoShape 31"/>
            <p:cNvCxnSpPr>
              <a:cxnSpLocks noChangeShapeType="1"/>
              <a:stCxn id="143" idx="0"/>
            </p:cNvCxnSpPr>
            <p:nvPr/>
          </p:nvCxnSpPr>
          <p:spPr bwMode="auto">
            <a:xfrm flipV="1">
              <a:off x="281146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Rectangle 40"/>
            <p:cNvSpPr>
              <a:spLocks noChangeAspect="1" noChangeArrowheads="1"/>
            </p:cNvSpPr>
            <p:nvPr/>
          </p:nvSpPr>
          <p:spPr bwMode="auto">
            <a:xfrm>
              <a:off x="587692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49" name="Rectangle 41"/>
            <p:cNvSpPr>
              <a:spLocks noChangeAspect="1" noChangeArrowheads="1"/>
            </p:cNvSpPr>
            <p:nvPr/>
          </p:nvSpPr>
          <p:spPr bwMode="auto">
            <a:xfrm>
              <a:off x="6397624" y="464978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50" name="AutoShape 42"/>
            <p:cNvCxnSpPr>
              <a:cxnSpLocks noChangeShapeType="1"/>
              <a:stCxn id="149" idx="0"/>
            </p:cNvCxnSpPr>
            <p:nvPr/>
          </p:nvCxnSpPr>
          <p:spPr bwMode="auto">
            <a:xfrm flipH="1" flipV="1">
              <a:off x="6340474" y="439102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AutoShape 43"/>
            <p:cNvCxnSpPr>
              <a:cxnSpLocks noChangeShapeType="1"/>
              <a:stCxn id="148" idx="0"/>
            </p:cNvCxnSpPr>
            <p:nvPr/>
          </p:nvCxnSpPr>
          <p:spPr bwMode="auto">
            <a:xfrm flipV="1">
              <a:off x="5980112" y="4391025"/>
              <a:ext cx="157162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" name="Rectangle 47"/>
            <p:cNvSpPr>
              <a:spLocks noChangeAspect="1" noChangeArrowheads="1"/>
            </p:cNvSpPr>
            <p:nvPr/>
          </p:nvSpPr>
          <p:spPr bwMode="auto">
            <a:xfrm>
              <a:off x="4829174" y="464978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54" name="Rectangle 48"/>
            <p:cNvSpPr>
              <a:spLocks noChangeAspect="1" noChangeArrowheads="1"/>
            </p:cNvSpPr>
            <p:nvPr/>
          </p:nvSpPr>
          <p:spPr bwMode="auto">
            <a:xfrm>
              <a:off x="5351462" y="464978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55" name="AutoShape 49"/>
            <p:cNvCxnSpPr>
              <a:cxnSpLocks noChangeShapeType="1"/>
              <a:stCxn id="154" idx="0"/>
            </p:cNvCxnSpPr>
            <p:nvPr/>
          </p:nvCxnSpPr>
          <p:spPr bwMode="auto">
            <a:xfrm flipH="1" flipV="1">
              <a:off x="529431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" name="AutoShape 50"/>
            <p:cNvCxnSpPr>
              <a:cxnSpLocks noChangeShapeType="1"/>
              <a:stCxn id="153" idx="0"/>
            </p:cNvCxnSpPr>
            <p:nvPr/>
          </p:nvCxnSpPr>
          <p:spPr bwMode="auto">
            <a:xfrm flipV="1">
              <a:off x="4932362" y="439102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8" name="Rectangle 53"/>
            <p:cNvSpPr>
              <a:spLocks noChangeAspect="1" noChangeArrowheads="1"/>
            </p:cNvSpPr>
            <p:nvPr/>
          </p:nvSpPr>
          <p:spPr bwMode="auto">
            <a:xfrm>
              <a:off x="7996237" y="465137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59" name="Rectangle 54"/>
            <p:cNvSpPr>
              <a:spLocks noChangeAspect="1" noChangeArrowheads="1"/>
            </p:cNvSpPr>
            <p:nvPr/>
          </p:nvSpPr>
          <p:spPr bwMode="auto">
            <a:xfrm>
              <a:off x="8516937" y="465137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60" name="AutoShape 55"/>
            <p:cNvCxnSpPr>
              <a:cxnSpLocks noChangeShapeType="1"/>
              <a:stCxn id="159" idx="0"/>
            </p:cNvCxnSpPr>
            <p:nvPr/>
          </p:nvCxnSpPr>
          <p:spPr bwMode="auto">
            <a:xfrm flipH="1" flipV="1">
              <a:off x="8459787" y="439261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" name="AutoShape 56"/>
            <p:cNvCxnSpPr>
              <a:cxnSpLocks noChangeShapeType="1"/>
              <a:stCxn id="158" idx="0"/>
            </p:cNvCxnSpPr>
            <p:nvPr/>
          </p:nvCxnSpPr>
          <p:spPr bwMode="auto">
            <a:xfrm flipV="1">
              <a:off x="8099424" y="4392613"/>
              <a:ext cx="157163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" name="Rectangle 60"/>
            <p:cNvSpPr>
              <a:spLocks noChangeAspect="1" noChangeArrowheads="1"/>
            </p:cNvSpPr>
            <p:nvPr/>
          </p:nvSpPr>
          <p:spPr bwMode="auto">
            <a:xfrm>
              <a:off x="6948487" y="465137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sp>
          <p:nvSpPr>
            <p:cNvPr id="164" name="Rectangle 61"/>
            <p:cNvSpPr>
              <a:spLocks noChangeAspect="1" noChangeArrowheads="1"/>
            </p:cNvSpPr>
            <p:nvPr/>
          </p:nvSpPr>
          <p:spPr bwMode="auto">
            <a:xfrm>
              <a:off x="7470774" y="465137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solidFill>
                  <a:srgbClr val="0D21FF"/>
                </a:solidFill>
                <a:latin typeface="Calibri" pitchFamily="34" charset="0"/>
              </a:endParaRPr>
            </a:p>
          </p:txBody>
        </p:sp>
        <p:cxnSp>
          <p:nvCxnSpPr>
            <p:cNvPr id="165" name="AutoShape 62"/>
            <p:cNvCxnSpPr>
              <a:cxnSpLocks noChangeShapeType="1"/>
              <a:stCxn id="164" idx="0"/>
            </p:cNvCxnSpPr>
            <p:nvPr/>
          </p:nvCxnSpPr>
          <p:spPr bwMode="auto">
            <a:xfrm flipH="1" flipV="1">
              <a:off x="7413624" y="439261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6" name="AutoShape 63"/>
            <p:cNvCxnSpPr>
              <a:cxnSpLocks noChangeShapeType="1"/>
              <a:stCxn id="163" idx="0"/>
            </p:cNvCxnSpPr>
            <p:nvPr/>
          </p:nvCxnSpPr>
          <p:spPr bwMode="auto">
            <a:xfrm flipV="1">
              <a:off x="7051674" y="439261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5" name="Oval 7"/>
          <p:cNvSpPr>
            <a:spLocks noChangeArrowheads="1"/>
          </p:cNvSpPr>
          <p:nvPr/>
        </p:nvSpPr>
        <p:spPr bwMode="auto">
          <a:xfrm>
            <a:off x="1855787" y="4135438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25</a:t>
            </a:r>
          </a:p>
        </p:txBody>
      </p:sp>
      <p:sp>
        <p:nvSpPr>
          <p:cNvPr id="206" name="Oval 14"/>
          <p:cNvSpPr>
            <a:spLocks noChangeArrowheads="1"/>
          </p:cNvSpPr>
          <p:nvPr/>
        </p:nvSpPr>
        <p:spPr bwMode="auto">
          <a:xfrm>
            <a:off x="811212" y="4135438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16</a:t>
            </a:r>
          </a:p>
        </p:txBody>
      </p:sp>
      <p:sp>
        <p:nvSpPr>
          <p:cNvPr id="207" name="Oval 20"/>
          <p:cNvSpPr>
            <a:spLocks noChangeArrowheads="1"/>
          </p:cNvSpPr>
          <p:nvPr/>
        </p:nvSpPr>
        <p:spPr bwMode="auto">
          <a:xfrm>
            <a:off x="3975099" y="41370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12</a:t>
            </a:r>
          </a:p>
        </p:txBody>
      </p:sp>
      <p:sp>
        <p:nvSpPr>
          <p:cNvPr id="208" name="Oval 27"/>
          <p:cNvSpPr>
            <a:spLocks noChangeArrowheads="1"/>
          </p:cNvSpPr>
          <p:nvPr/>
        </p:nvSpPr>
        <p:spPr bwMode="auto">
          <a:xfrm>
            <a:off x="2930524" y="41370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10</a:t>
            </a:r>
          </a:p>
        </p:txBody>
      </p:sp>
      <p:sp>
        <p:nvSpPr>
          <p:cNvPr id="209" name="Oval 39"/>
          <p:cNvSpPr>
            <a:spLocks noChangeArrowheads="1"/>
          </p:cNvSpPr>
          <p:nvPr/>
        </p:nvSpPr>
        <p:spPr bwMode="auto">
          <a:xfrm>
            <a:off x="6095999" y="4137025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9</a:t>
            </a:r>
          </a:p>
        </p:txBody>
      </p:sp>
      <p:sp>
        <p:nvSpPr>
          <p:cNvPr id="210" name="Oval 46"/>
          <p:cNvSpPr>
            <a:spLocks noChangeArrowheads="1"/>
          </p:cNvSpPr>
          <p:nvPr/>
        </p:nvSpPr>
        <p:spPr bwMode="auto">
          <a:xfrm>
            <a:off x="5051424" y="41370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11</a:t>
            </a:r>
          </a:p>
        </p:txBody>
      </p:sp>
      <p:sp>
        <p:nvSpPr>
          <p:cNvPr id="211" name="Oval 52"/>
          <p:cNvSpPr>
            <a:spLocks noChangeArrowheads="1"/>
          </p:cNvSpPr>
          <p:nvPr/>
        </p:nvSpPr>
        <p:spPr bwMode="auto">
          <a:xfrm>
            <a:off x="8215312" y="4138613"/>
            <a:ext cx="285750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27</a:t>
            </a:r>
          </a:p>
        </p:txBody>
      </p:sp>
      <p:sp>
        <p:nvSpPr>
          <p:cNvPr id="212" name="Oval 59"/>
          <p:cNvSpPr>
            <a:spLocks noChangeArrowheads="1"/>
          </p:cNvSpPr>
          <p:nvPr/>
        </p:nvSpPr>
        <p:spPr bwMode="auto">
          <a:xfrm>
            <a:off x="7170737" y="41386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23</a:t>
            </a:r>
          </a:p>
        </p:txBody>
      </p:sp>
      <p:sp>
        <p:nvSpPr>
          <p:cNvPr id="213" name="Oval 6"/>
          <p:cNvSpPr>
            <a:spLocks noChangeArrowheads="1"/>
          </p:cNvSpPr>
          <p:nvPr/>
        </p:nvSpPr>
        <p:spPr bwMode="auto">
          <a:xfrm>
            <a:off x="1333499" y="3679825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15</a:t>
            </a:r>
          </a:p>
        </p:txBody>
      </p:sp>
      <p:cxnSp>
        <p:nvCxnSpPr>
          <p:cNvPr id="214" name="AutoShape 12"/>
          <p:cNvCxnSpPr>
            <a:cxnSpLocks noChangeShapeType="1"/>
            <a:endCxn id="213" idx="3"/>
          </p:cNvCxnSpPr>
          <p:nvPr/>
        </p:nvCxnSpPr>
        <p:spPr bwMode="auto">
          <a:xfrm flipV="1">
            <a:off x="1054099" y="39338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" name="AutoShape 13"/>
          <p:cNvCxnSpPr>
            <a:cxnSpLocks noChangeShapeType="1"/>
            <a:endCxn id="213" idx="5"/>
          </p:cNvCxnSpPr>
          <p:nvPr/>
        </p:nvCxnSpPr>
        <p:spPr bwMode="auto">
          <a:xfrm flipH="1" flipV="1">
            <a:off x="1576387" y="3933825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Oval 19"/>
          <p:cNvSpPr>
            <a:spLocks noChangeArrowheads="1"/>
          </p:cNvSpPr>
          <p:nvPr/>
        </p:nvSpPr>
        <p:spPr bwMode="auto">
          <a:xfrm>
            <a:off x="3452812" y="36814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7</a:t>
            </a:r>
          </a:p>
        </p:txBody>
      </p:sp>
      <p:cxnSp>
        <p:nvCxnSpPr>
          <p:cNvPr id="70" name="AutoShape 25"/>
          <p:cNvCxnSpPr>
            <a:cxnSpLocks noChangeShapeType="1"/>
            <a:endCxn id="69" idx="3"/>
          </p:cNvCxnSpPr>
          <p:nvPr/>
        </p:nvCxnSpPr>
        <p:spPr bwMode="auto">
          <a:xfrm flipV="1">
            <a:off x="3173412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AutoShape 26"/>
          <p:cNvCxnSpPr>
            <a:cxnSpLocks noChangeShapeType="1"/>
            <a:endCxn id="69" idx="5"/>
          </p:cNvCxnSpPr>
          <p:nvPr/>
        </p:nvCxnSpPr>
        <p:spPr bwMode="auto">
          <a:xfrm flipH="1" flipV="1">
            <a:off x="3695699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Oval 38"/>
          <p:cNvSpPr>
            <a:spLocks noChangeArrowheads="1"/>
          </p:cNvSpPr>
          <p:nvPr/>
        </p:nvSpPr>
        <p:spPr bwMode="auto">
          <a:xfrm>
            <a:off x="5573712" y="3681413"/>
            <a:ext cx="284162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8</a:t>
            </a:r>
          </a:p>
        </p:txBody>
      </p:sp>
      <p:cxnSp>
        <p:nvCxnSpPr>
          <p:cNvPr id="73" name="AutoShape 44"/>
          <p:cNvCxnSpPr>
            <a:cxnSpLocks noChangeShapeType="1"/>
            <a:endCxn id="72" idx="3"/>
          </p:cNvCxnSpPr>
          <p:nvPr/>
        </p:nvCxnSpPr>
        <p:spPr bwMode="auto">
          <a:xfrm flipV="1">
            <a:off x="5294312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AutoShape 45"/>
          <p:cNvCxnSpPr>
            <a:cxnSpLocks noChangeShapeType="1"/>
            <a:endCxn id="72" idx="5"/>
          </p:cNvCxnSpPr>
          <p:nvPr/>
        </p:nvCxnSpPr>
        <p:spPr bwMode="auto">
          <a:xfrm flipH="1" flipV="1">
            <a:off x="5816599" y="3935413"/>
            <a:ext cx="320675" cy="2333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" name="Oval 51"/>
          <p:cNvSpPr>
            <a:spLocks noChangeArrowheads="1"/>
          </p:cNvSpPr>
          <p:nvPr/>
        </p:nvSpPr>
        <p:spPr bwMode="auto">
          <a:xfrm>
            <a:off x="7693024" y="3683000"/>
            <a:ext cx="284163" cy="2857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20</a:t>
            </a:r>
          </a:p>
        </p:txBody>
      </p:sp>
      <p:cxnSp>
        <p:nvCxnSpPr>
          <p:cNvPr id="76" name="AutoShape 57"/>
          <p:cNvCxnSpPr>
            <a:cxnSpLocks noChangeShapeType="1"/>
            <a:endCxn id="75" idx="3"/>
          </p:cNvCxnSpPr>
          <p:nvPr/>
        </p:nvCxnSpPr>
        <p:spPr bwMode="auto">
          <a:xfrm flipV="1">
            <a:off x="7413624" y="393700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AutoShape 58"/>
          <p:cNvCxnSpPr>
            <a:cxnSpLocks noChangeShapeType="1"/>
            <a:endCxn id="75" idx="5"/>
          </p:cNvCxnSpPr>
          <p:nvPr/>
        </p:nvCxnSpPr>
        <p:spPr bwMode="auto">
          <a:xfrm flipH="1" flipV="1">
            <a:off x="7935912" y="3937000"/>
            <a:ext cx="320675" cy="233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Oval 3"/>
          <p:cNvSpPr>
            <a:spLocks noChangeArrowheads="1"/>
          </p:cNvSpPr>
          <p:nvPr/>
        </p:nvSpPr>
        <p:spPr bwMode="auto">
          <a:xfrm>
            <a:off x="2392362" y="3224213"/>
            <a:ext cx="285750" cy="28416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5</a:t>
            </a:r>
          </a:p>
        </p:txBody>
      </p:sp>
      <p:cxnSp>
        <p:nvCxnSpPr>
          <p:cNvPr id="79" name="AutoShape 4"/>
          <p:cNvCxnSpPr>
            <a:cxnSpLocks noChangeShapeType="1"/>
            <a:stCxn id="78" idx="3"/>
          </p:cNvCxnSpPr>
          <p:nvPr/>
        </p:nvCxnSpPr>
        <p:spPr bwMode="auto">
          <a:xfrm flipH="1">
            <a:off x="1576387" y="3481388"/>
            <a:ext cx="857250" cy="2301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AutoShape 5"/>
          <p:cNvCxnSpPr>
            <a:cxnSpLocks noChangeShapeType="1"/>
            <a:endCxn id="78" idx="5"/>
          </p:cNvCxnSpPr>
          <p:nvPr/>
        </p:nvCxnSpPr>
        <p:spPr bwMode="auto">
          <a:xfrm flipH="1" flipV="1">
            <a:off x="2636837" y="3481388"/>
            <a:ext cx="857250" cy="231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Oval 35"/>
          <p:cNvSpPr>
            <a:spLocks noChangeArrowheads="1"/>
          </p:cNvSpPr>
          <p:nvPr/>
        </p:nvSpPr>
        <p:spPr bwMode="auto">
          <a:xfrm>
            <a:off x="6632574" y="3225800"/>
            <a:ext cx="285750" cy="28416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6</a:t>
            </a:r>
          </a:p>
        </p:txBody>
      </p:sp>
      <p:cxnSp>
        <p:nvCxnSpPr>
          <p:cNvPr id="67" name="AutoShape 36"/>
          <p:cNvCxnSpPr>
            <a:cxnSpLocks noChangeShapeType="1"/>
            <a:stCxn id="66" idx="3"/>
          </p:cNvCxnSpPr>
          <p:nvPr/>
        </p:nvCxnSpPr>
        <p:spPr bwMode="auto">
          <a:xfrm flipH="1">
            <a:off x="5816599" y="3482975"/>
            <a:ext cx="857250" cy="2301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AutoShape 37"/>
          <p:cNvCxnSpPr>
            <a:cxnSpLocks noChangeShapeType="1"/>
            <a:endCxn id="66" idx="5"/>
          </p:cNvCxnSpPr>
          <p:nvPr/>
        </p:nvCxnSpPr>
        <p:spPr bwMode="auto">
          <a:xfrm flipH="1" flipV="1">
            <a:off x="6877049" y="3482975"/>
            <a:ext cx="857250" cy="231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AutoShape 33"/>
          <p:cNvCxnSpPr>
            <a:cxnSpLocks noChangeShapeType="1"/>
          </p:cNvCxnSpPr>
          <p:nvPr/>
        </p:nvCxnSpPr>
        <p:spPr bwMode="auto">
          <a:xfrm>
            <a:off x="4756149" y="3040063"/>
            <a:ext cx="1917700" cy="2127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AutoShape 34"/>
          <p:cNvCxnSpPr>
            <a:cxnSpLocks noChangeShapeType="1"/>
          </p:cNvCxnSpPr>
          <p:nvPr/>
        </p:nvCxnSpPr>
        <p:spPr bwMode="auto">
          <a:xfrm flipH="1">
            <a:off x="2636837" y="3040063"/>
            <a:ext cx="1917700" cy="2111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Oval 32"/>
          <p:cNvSpPr>
            <a:spLocks noChangeArrowheads="1"/>
          </p:cNvSpPr>
          <p:nvPr/>
        </p:nvSpPr>
        <p:spPr bwMode="auto">
          <a:xfrm>
            <a:off x="4511674" y="2797175"/>
            <a:ext cx="287338" cy="28416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charset="0"/>
                <a:cs typeface="+mn-cs"/>
                <a:sym typeface="Symbol" charset="2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690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 on:</a:t>
            </a:r>
            <a:endParaRPr lang="en-US" dirty="0"/>
          </a:p>
          <a:p>
            <a:pPr lvl="1"/>
            <a:r>
              <a:rPr lang="en-US" dirty="0"/>
              <a:t>Summary Review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Heap </a:t>
            </a:r>
            <a:r>
              <a:rPr lang="en-US" dirty="0">
                <a:sym typeface="Wingdings" panose="05000000000000000000" pitchFamily="2" charset="2"/>
              </a:rPr>
              <a:t>Sort</a:t>
            </a:r>
            <a:endParaRPr lang="en-US" dirty="0"/>
          </a:p>
          <a:p>
            <a:pPr lvl="2"/>
            <a:r>
              <a:rPr lang="en-US" dirty="0" smtClean="0"/>
              <a:t>Example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Analysis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Building Heaps – Bottom Up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Next</a:t>
            </a:r>
            <a:endParaRPr lang="en-US" dirty="0"/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Building Heaps – Bottom Up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16682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Analysis</a:t>
            </a:r>
          </a:p>
        </p:txBody>
      </p:sp>
      <p:sp>
        <p:nvSpPr>
          <p:cNvPr id="3077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2819400"/>
          </a:xfrm>
        </p:spPr>
        <p:txBody>
          <a:bodyPr/>
          <a:lstStyle/>
          <a:p>
            <a:pPr eaLnBrk="1" hangingPunct="1">
              <a:buFont typeface="Times" pitchFamily="18" charset="0"/>
              <a:buChar char="•"/>
            </a:pPr>
            <a:r>
              <a:rPr lang="en-US" altLang="en-US" sz="2400" smtClean="0"/>
              <a:t>At each level we insert      nodes</a:t>
            </a:r>
          </a:p>
          <a:p>
            <a:pPr lvl="1" eaLnBrk="1" hangingPunct="1">
              <a:buFont typeface="Times" pitchFamily="18" charset="0"/>
              <a:buChar char="•"/>
            </a:pPr>
            <a:r>
              <a:rPr lang="en-US" altLang="en-US" sz="2000" smtClean="0"/>
              <a:t>Each node can generate h-i swaps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3948113" y="1581150"/>
          <a:ext cx="3190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Equation" r:id="rId3" imgW="152280" imgH="190440" progId="Equation.3">
                  <p:embed/>
                </p:oleObj>
              </mc:Choice>
              <mc:Fallback>
                <p:oleObj name="Equation" r:id="rId3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1581150"/>
                        <a:ext cx="3190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8" name="Group 127"/>
          <p:cNvGrpSpPr/>
          <p:nvPr/>
        </p:nvGrpSpPr>
        <p:grpSpPr>
          <a:xfrm>
            <a:off x="647700" y="4152900"/>
            <a:ext cx="8134350" cy="2058987"/>
            <a:chOff x="649288" y="4646613"/>
            <a:chExt cx="8134350" cy="2058987"/>
          </a:xfrm>
        </p:grpSpPr>
        <p:cxnSp>
          <p:nvCxnSpPr>
            <p:cNvPr id="129" name="AutoShape 2"/>
            <p:cNvCxnSpPr>
              <a:cxnSpLocks noChangeShapeType="1"/>
              <a:stCxn id="174" idx="3"/>
              <a:endCxn id="159" idx="7"/>
            </p:cNvCxnSpPr>
            <p:nvPr/>
          </p:nvCxnSpPr>
          <p:spPr bwMode="auto">
            <a:xfrm flipH="1">
              <a:off x="2697163" y="4899025"/>
              <a:ext cx="1917700" cy="2063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" name="AutoShape 5"/>
            <p:cNvCxnSpPr>
              <a:cxnSpLocks noChangeShapeType="1"/>
              <a:stCxn id="159" idx="3"/>
              <a:endCxn id="160" idx="7"/>
            </p:cNvCxnSpPr>
            <p:nvPr/>
          </p:nvCxnSpPr>
          <p:spPr bwMode="auto">
            <a:xfrm flipH="1">
              <a:off x="1636713" y="5326063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AutoShape 6"/>
            <p:cNvCxnSpPr>
              <a:cxnSpLocks noChangeShapeType="1"/>
              <a:stCxn id="167" idx="1"/>
              <a:endCxn id="159" idx="5"/>
            </p:cNvCxnSpPr>
            <p:nvPr/>
          </p:nvCxnSpPr>
          <p:spPr bwMode="auto">
            <a:xfrm flipH="1" flipV="1">
              <a:off x="2697163" y="5326063"/>
              <a:ext cx="857250" cy="236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AutoShape 7"/>
            <p:cNvCxnSpPr>
              <a:cxnSpLocks noChangeShapeType="1"/>
              <a:stCxn id="163" idx="0"/>
              <a:endCxn id="161" idx="5"/>
            </p:cNvCxnSpPr>
            <p:nvPr/>
          </p:nvCxnSpPr>
          <p:spPr bwMode="auto">
            <a:xfrm flipH="1" flipV="1">
              <a:off x="2160588" y="623887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AutoShape 8"/>
            <p:cNvCxnSpPr>
              <a:cxnSpLocks noChangeShapeType="1"/>
              <a:stCxn id="162" idx="0"/>
              <a:endCxn id="161" idx="3"/>
            </p:cNvCxnSpPr>
            <p:nvPr/>
          </p:nvCxnSpPr>
          <p:spPr bwMode="auto">
            <a:xfrm flipV="1">
              <a:off x="1800225" y="6238875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" name="AutoShape 9"/>
            <p:cNvCxnSpPr>
              <a:cxnSpLocks noChangeShapeType="1"/>
              <a:stCxn id="164" idx="7"/>
              <a:endCxn id="160" idx="3"/>
            </p:cNvCxnSpPr>
            <p:nvPr/>
          </p:nvCxnSpPr>
          <p:spPr bwMode="auto">
            <a:xfrm flipV="1">
              <a:off x="1114425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AutoShape 10"/>
            <p:cNvCxnSpPr>
              <a:cxnSpLocks noChangeShapeType="1"/>
              <a:stCxn id="161" idx="1"/>
              <a:endCxn id="160" idx="5"/>
            </p:cNvCxnSpPr>
            <p:nvPr/>
          </p:nvCxnSpPr>
          <p:spPr bwMode="auto">
            <a:xfrm flipH="1" flipV="1">
              <a:off x="1636713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AutoShape 11"/>
            <p:cNvCxnSpPr>
              <a:cxnSpLocks noChangeShapeType="1"/>
              <a:stCxn id="166" idx="0"/>
              <a:endCxn id="164" idx="5"/>
            </p:cNvCxnSpPr>
            <p:nvPr/>
          </p:nvCxnSpPr>
          <p:spPr bwMode="auto">
            <a:xfrm flipH="1" flipV="1">
              <a:off x="111442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" name="AutoShape 12"/>
            <p:cNvCxnSpPr>
              <a:cxnSpLocks noChangeShapeType="1"/>
              <a:stCxn id="165" idx="0"/>
              <a:endCxn id="164" idx="3"/>
            </p:cNvCxnSpPr>
            <p:nvPr/>
          </p:nvCxnSpPr>
          <p:spPr bwMode="auto">
            <a:xfrm flipV="1">
              <a:off x="75247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8" name="AutoShape 13"/>
            <p:cNvCxnSpPr>
              <a:cxnSpLocks noChangeShapeType="1"/>
              <a:stCxn id="170" idx="0"/>
              <a:endCxn id="168" idx="5"/>
            </p:cNvCxnSpPr>
            <p:nvPr/>
          </p:nvCxnSpPr>
          <p:spPr bwMode="auto">
            <a:xfrm flipH="1" flipV="1">
              <a:off x="42799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" name="AutoShape 14"/>
            <p:cNvCxnSpPr>
              <a:cxnSpLocks noChangeShapeType="1"/>
              <a:stCxn id="169" idx="0"/>
              <a:endCxn id="168" idx="3"/>
            </p:cNvCxnSpPr>
            <p:nvPr/>
          </p:nvCxnSpPr>
          <p:spPr bwMode="auto">
            <a:xfrm flipV="1">
              <a:off x="39195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" name="AutoShape 15"/>
            <p:cNvCxnSpPr>
              <a:cxnSpLocks noChangeShapeType="1"/>
              <a:stCxn id="171" idx="7"/>
              <a:endCxn id="167" idx="3"/>
            </p:cNvCxnSpPr>
            <p:nvPr/>
          </p:nvCxnSpPr>
          <p:spPr bwMode="auto">
            <a:xfrm flipV="1">
              <a:off x="32337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AutoShape 16"/>
            <p:cNvCxnSpPr>
              <a:cxnSpLocks noChangeShapeType="1"/>
              <a:stCxn id="168" idx="1"/>
              <a:endCxn id="167" idx="5"/>
            </p:cNvCxnSpPr>
            <p:nvPr/>
          </p:nvCxnSpPr>
          <p:spPr bwMode="auto">
            <a:xfrm flipH="1" flipV="1">
              <a:off x="37560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AutoShape 17"/>
            <p:cNvCxnSpPr>
              <a:cxnSpLocks noChangeShapeType="1"/>
              <a:stCxn id="173" idx="0"/>
              <a:endCxn id="171" idx="5"/>
            </p:cNvCxnSpPr>
            <p:nvPr/>
          </p:nvCxnSpPr>
          <p:spPr bwMode="auto">
            <a:xfrm flipH="1" flipV="1">
              <a:off x="32337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AutoShape 18"/>
            <p:cNvCxnSpPr>
              <a:cxnSpLocks noChangeShapeType="1"/>
              <a:stCxn id="172" idx="0"/>
              <a:endCxn id="171" idx="3"/>
            </p:cNvCxnSpPr>
            <p:nvPr/>
          </p:nvCxnSpPr>
          <p:spPr bwMode="auto">
            <a:xfrm flipV="1">
              <a:off x="28717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" name="AutoShape 19"/>
            <p:cNvCxnSpPr>
              <a:cxnSpLocks noChangeShapeType="1"/>
              <a:stCxn id="174" idx="5"/>
              <a:endCxn id="175" idx="1"/>
            </p:cNvCxnSpPr>
            <p:nvPr/>
          </p:nvCxnSpPr>
          <p:spPr bwMode="auto">
            <a:xfrm>
              <a:off x="4816475" y="4899025"/>
              <a:ext cx="1917700" cy="2079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5" name="AutoShape 20"/>
            <p:cNvCxnSpPr>
              <a:cxnSpLocks noChangeShapeType="1"/>
              <a:stCxn id="175" idx="3"/>
              <a:endCxn id="176" idx="7"/>
            </p:cNvCxnSpPr>
            <p:nvPr/>
          </p:nvCxnSpPr>
          <p:spPr bwMode="auto">
            <a:xfrm flipH="1">
              <a:off x="5876925" y="5327650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AutoShape 21"/>
            <p:cNvCxnSpPr>
              <a:cxnSpLocks noChangeShapeType="1"/>
              <a:stCxn id="183" idx="1"/>
              <a:endCxn id="175" idx="5"/>
            </p:cNvCxnSpPr>
            <p:nvPr/>
          </p:nvCxnSpPr>
          <p:spPr bwMode="auto">
            <a:xfrm flipH="1" flipV="1">
              <a:off x="6937375" y="5327650"/>
              <a:ext cx="857250" cy="2365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7" name="AutoShape 22"/>
            <p:cNvCxnSpPr>
              <a:cxnSpLocks noChangeShapeType="1"/>
              <a:stCxn id="179" idx="0"/>
              <a:endCxn id="177" idx="5"/>
            </p:cNvCxnSpPr>
            <p:nvPr/>
          </p:nvCxnSpPr>
          <p:spPr bwMode="auto">
            <a:xfrm flipH="1" flipV="1">
              <a:off x="64008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" name="AutoShape 23"/>
            <p:cNvCxnSpPr>
              <a:cxnSpLocks noChangeShapeType="1"/>
              <a:stCxn id="178" idx="0"/>
              <a:endCxn id="177" idx="3"/>
            </p:cNvCxnSpPr>
            <p:nvPr/>
          </p:nvCxnSpPr>
          <p:spPr bwMode="auto">
            <a:xfrm flipV="1">
              <a:off x="60404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9" name="AutoShape 24"/>
            <p:cNvCxnSpPr>
              <a:cxnSpLocks noChangeShapeType="1"/>
              <a:stCxn id="180" idx="7"/>
              <a:endCxn id="176" idx="3"/>
            </p:cNvCxnSpPr>
            <p:nvPr/>
          </p:nvCxnSpPr>
          <p:spPr bwMode="auto">
            <a:xfrm flipV="1">
              <a:off x="53546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0" name="AutoShape 25"/>
            <p:cNvCxnSpPr>
              <a:cxnSpLocks noChangeShapeType="1"/>
              <a:stCxn id="177" idx="1"/>
              <a:endCxn id="176" idx="5"/>
            </p:cNvCxnSpPr>
            <p:nvPr/>
          </p:nvCxnSpPr>
          <p:spPr bwMode="auto">
            <a:xfrm flipH="1" flipV="1">
              <a:off x="58769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AutoShape 26"/>
            <p:cNvCxnSpPr>
              <a:cxnSpLocks noChangeShapeType="1"/>
              <a:stCxn id="182" idx="0"/>
              <a:endCxn id="180" idx="5"/>
            </p:cNvCxnSpPr>
            <p:nvPr/>
          </p:nvCxnSpPr>
          <p:spPr bwMode="auto">
            <a:xfrm flipH="1" flipV="1">
              <a:off x="53546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2" name="AutoShape 27"/>
            <p:cNvCxnSpPr>
              <a:cxnSpLocks noChangeShapeType="1"/>
              <a:stCxn id="181" idx="0"/>
              <a:endCxn id="180" idx="3"/>
            </p:cNvCxnSpPr>
            <p:nvPr/>
          </p:nvCxnSpPr>
          <p:spPr bwMode="auto">
            <a:xfrm flipV="1">
              <a:off x="49926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" name="AutoShape 28"/>
            <p:cNvCxnSpPr>
              <a:cxnSpLocks noChangeShapeType="1"/>
              <a:stCxn id="186" idx="0"/>
              <a:endCxn id="184" idx="5"/>
            </p:cNvCxnSpPr>
            <p:nvPr/>
          </p:nvCxnSpPr>
          <p:spPr bwMode="auto">
            <a:xfrm flipH="1" flipV="1">
              <a:off x="8520113" y="6242050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" name="AutoShape 29"/>
            <p:cNvCxnSpPr>
              <a:cxnSpLocks noChangeShapeType="1"/>
              <a:stCxn id="185" idx="0"/>
              <a:endCxn id="184" idx="3"/>
            </p:cNvCxnSpPr>
            <p:nvPr/>
          </p:nvCxnSpPr>
          <p:spPr bwMode="auto">
            <a:xfrm flipV="1">
              <a:off x="8159750" y="6242050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5" name="AutoShape 30"/>
            <p:cNvCxnSpPr>
              <a:cxnSpLocks noChangeShapeType="1"/>
              <a:stCxn id="187" idx="7"/>
              <a:endCxn id="183" idx="3"/>
            </p:cNvCxnSpPr>
            <p:nvPr/>
          </p:nvCxnSpPr>
          <p:spPr bwMode="auto">
            <a:xfrm flipV="1">
              <a:off x="7473950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" name="AutoShape 31"/>
            <p:cNvCxnSpPr>
              <a:cxnSpLocks noChangeShapeType="1"/>
              <a:stCxn id="184" idx="1"/>
              <a:endCxn id="183" idx="5"/>
            </p:cNvCxnSpPr>
            <p:nvPr/>
          </p:nvCxnSpPr>
          <p:spPr bwMode="auto">
            <a:xfrm flipH="1" flipV="1">
              <a:off x="7996238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7" name="AutoShape 32"/>
            <p:cNvCxnSpPr>
              <a:cxnSpLocks noChangeShapeType="1"/>
              <a:stCxn id="189" idx="0"/>
              <a:endCxn id="187" idx="5"/>
            </p:cNvCxnSpPr>
            <p:nvPr/>
          </p:nvCxnSpPr>
          <p:spPr bwMode="auto">
            <a:xfrm flipH="1" flipV="1">
              <a:off x="747395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8" name="AutoShape 33"/>
            <p:cNvCxnSpPr>
              <a:cxnSpLocks noChangeShapeType="1"/>
              <a:stCxn id="188" idx="0"/>
              <a:endCxn id="187" idx="3"/>
            </p:cNvCxnSpPr>
            <p:nvPr/>
          </p:nvCxnSpPr>
          <p:spPr bwMode="auto">
            <a:xfrm flipV="1">
              <a:off x="711200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9" name="Oval 34"/>
            <p:cNvSpPr>
              <a:spLocks noChangeArrowheads="1"/>
            </p:cNvSpPr>
            <p:nvPr/>
          </p:nvSpPr>
          <p:spPr bwMode="auto">
            <a:xfrm>
              <a:off x="2452688" y="5073650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60" name="Oval 35"/>
            <p:cNvSpPr>
              <a:spLocks noChangeArrowheads="1"/>
            </p:cNvSpPr>
            <p:nvPr/>
          </p:nvSpPr>
          <p:spPr bwMode="auto">
            <a:xfrm>
              <a:off x="1393825" y="55292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61" name="Oval 36"/>
            <p:cNvSpPr>
              <a:spLocks noChangeArrowheads="1"/>
            </p:cNvSpPr>
            <p:nvPr/>
          </p:nvSpPr>
          <p:spPr bwMode="auto">
            <a:xfrm>
              <a:off x="1916113" y="5984875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62" name="Rectangle 37"/>
            <p:cNvSpPr>
              <a:spLocks noChangeAspect="1" noChangeArrowheads="1"/>
            </p:cNvSpPr>
            <p:nvPr/>
          </p:nvSpPr>
          <p:spPr bwMode="auto">
            <a:xfrm>
              <a:off x="169703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63" name="Rectangle 38"/>
            <p:cNvSpPr>
              <a:spLocks noChangeAspect="1" noChangeArrowheads="1"/>
            </p:cNvSpPr>
            <p:nvPr/>
          </p:nvSpPr>
          <p:spPr bwMode="auto">
            <a:xfrm>
              <a:off x="2217738" y="649763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64" name="Oval 39"/>
            <p:cNvSpPr>
              <a:spLocks noChangeArrowheads="1"/>
            </p:cNvSpPr>
            <p:nvPr/>
          </p:nvSpPr>
          <p:spPr bwMode="auto">
            <a:xfrm>
              <a:off x="871538" y="5984875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65" name="Rectangle 40"/>
            <p:cNvSpPr>
              <a:spLocks noChangeAspect="1" noChangeArrowheads="1"/>
            </p:cNvSpPr>
            <p:nvPr/>
          </p:nvSpPr>
          <p:spPr bwMode="auto">
            <a:xfrm>
              <a:off x="64928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66" name="Rectangle 41"/>
            <p:cNvSpPr>
              <a:spLocks noChangeAspect="1" noChangeArrowheads="1"/>
            </p:cNvSpPr>
            <p:nvPr/>
          </p:nvSpPr>
          <p:spPr bwMode="auto">
            <a:xfrm>
              <a:off x="1171575" y="649763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67" name="Oval 42"/>
            <p:cNvSpPr>
              <a:spLocks noChangeArrowheads="1"/>
            </p:cNvSpPr>
            <p:nvPr/>
          </p:nvSpPr>
          <p:spPr bwMode="auto">
            <a:xfrm>
              <a:off x="35131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68" name="Oval 43"/>
            <p:cNvSpPr>
              <a:spLocks noChangeArrowheads="1"/>
            </p:cNvSpPr>
            <p:nvPr/>
          </p:nvSpPr>
          <p:spPr bwMode="auto">
            <a:xfrm>
              <a:off x="40354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69" name="Rectangle 44"/>
            <p:cNvSpPr>
              <a:spLocks noChangeAspect="1" noChangeArrowheads="1"/>
            </p:cNvSpPr>
            <p:nvPr/>
          </p:nvSpPr>
          <p:spPr bwMode="auto">
            <a:xfrm>
              <a:off x="38163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70" name="Rectangle 45"/>
            <p:cNvSpPr>
              <a:spLocks noChangeAspect="1" noChangeArrowheads="1"/>
            </p:cNvSpPr>
            <p:nvPr/>
          </p:nvSpPr>
          <p:spPr bwMode="auto">
            <a:xfrm>
              <a:off x="43370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71" name="Oval 46"/>
            <p:cNvSpPr>
              <a:spLocks noChangeArrowheads="1"/>
            </p:cNvSpPr>
            <p:nvPr/>
          </p:nvSpPr>
          <p:spPr bwMode="auto">
            <a:xfrm>
              <a:off x="29908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72" name="Rectangle 47"/>
            <p:cNvSpPr>
              <a:spLocks noChangeAspect="1" noChangeArrowheads="1"/>
            </p:cNvSpPr>
            <p:nvPr/>
          </p:nvSpPr>
          <p:spPr bwMode="auto">
            <a:xfrm>
              <a:off x="27686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73" name="Rectangle 48"/>
            <p:cNvSpPr>
              <a:spLocks noChangeAspect="1" noChangeArrowheads="1"/>
            </p:cNvSpPr>
            <p:nvPr/>
          </p:nvSpPr>
          <p:spPr bwMode="auto">
            <a:xfrm>
              <a:off x="32908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74" name="Oval 49"/>
            <p:cNvSpPr>
              <a:spLocks noChangeArrowheads="1"/>
            </p:cNvSpPr>
            <p:nvPr/>
          </p:nvSpPr>
          <p:spPr bwMode="auto">
            <a:xfrm>
              <a:off x="4572000" y="4646613"/>
              <a:ext cx="287338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75" name="Oval 50"/>
            <p:cNvSpPr>
              <a:spLocks noChangeArrowheads="1"/>
            </p:cNvSpPr>
            <p:nvPr/>
          </p:nvSpPr>
          <p:spPr bwMode="auto">
            <a:xfrm>
              <a:off x="6692900" y="5075238"/>
              <a:ext cx="285750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76" name="Oval 51"/>
            <p:cNvSpPr>
              <a:spLocks noChangeArrowheads="1"/>
            </p:cNvSpPr>
            <p:nvPr/>
          </p:nvSpPr>
          <p:spPr bwMode="auto">
            <a:xfrm>
              <a:off x="56340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77" name="Oval 52"/>
            <p:cNvSpPr>
              <a:spLocks noChangeArrowheads="1"/>
            </p:cNvSpPr>
            <p:nvPr/>
          </p:nvSpPr>
          <p:spPr bwMode="auto">
            <a:xfrm>
              <a:off x="61563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78" name="Rectangle 53"/>
            <p:cNvSpPr>
              <a:spLocks noChangeAspect="1" noChangeArrowheads="1"/>
            </p:cNvSpPr>
            <p:nvPr/>
          </p:nvSpPr>
          <p:spPr bwMode="auto">
            <a:xfrm>
              <a:off x="59372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79" name="Rectangle 54"/>
            <p:cNvSpPr>
              <a:spLocks noChangeAspect="1" noChangeArrowheads="1"/>
            </p:cNvSpPr>
            <p:nvPr/>
          </p:nvSpPr>
          <p:spPr bwMode="auto">
            <a:xfrm>
              <a:off x="64579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80" name="Oval 55"/>
            <p:cNvSpPr>
              <a:spLocks noChangeArrowheads="1"/>
            </p:cNvSpPr>
            <p:nvPr/>
          </p:nvSpPr>
          <p:spPr bwMode="auto">
            <a:xfrm>
              <a:off x="51117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81" name="Rectangle 56"/>
            <p:cNvSpPr>
              <a:spLocks noChangeAspect="1" noChangeArrowheads="1"/>
            </p:cNvSpPr>
            <p:nvPr/>
          </p:nvSpPr>
          <p:spPr bwMode="auto">
            <a:xfrm>
              <a:off x="48895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82" name="Rectangle 57"/>
            <p:cNvSpPr>
              <a:spLocks noChangeAspect="1" noChangeArrowheads="1"/>
            </p:cNvSpPr>
            <p:nvPr/>
          </p:nvSpPr>
          <p:spPr bwMode="auto">
            <a:xfrm>
              <a:off x="54117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83" name="Oval 58"/>
            <p:cNvSpPr>
              <a:spLocks noChangeArrowheads="1"/>
            </p:cNvSpPr>
            <p:nvPr/>
          </p:nvSpPr>
          <p:spPr bwMode="auto">
            <a:xfrm>
              <a:off x="7753350" y="5532438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84" name="Oval 59"/>
            <p:cNvSpPr>
              <a:spLocks noChangeArrowheads="1"/>
            </p:cNvSpPr>
            <p:nvPr/>
          </p:nvSpPr>
          <p:spPr bwMode="auto">
            <a:xfrm>
              <a:off x="8275638" y="5988050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85" name="Rectangle 60"/>
            <p:cNvSpPr>
              <a:spLocks noChangeAspect="1" noChangeArrowheads="1"/>
            </p:cNvSpPr>
            <p:nvPr/>
          </p:nvSpPr>
          <p:spPr bwMode="auto">
            <a:xfrm>
              <a:off x="805656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86" name="Rectangle 61"/>
            <p:cNvSpPr>
              <a:spLocks noChangeAspect="1" noChangeArrowheads="1"/>
            </p:cNvSpPr>
            <p:nvPr/>
          </p:nvSpPr>
          <p:spPr bwMode="auto">
            <a:xfrm>
              <a:off x="8577263" y="6500813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87" name="Oval 62"/>
            <p:cNvSpPr>
              <a:spLocks noChangeArrowheads="1"/>
            </p:cNvSpPr>
            <p:nvPr/>
          </p:nvSpPr>
          <p:spPr bwMode="auto">
            <a:xfrm>
              <a:off x="7231063" y="59880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88" name="Rectangle 63"/>
            <p:cNvSpPr>
              <a:spLocks noChangeAspect="1" noChangeArrowheads="1"/>
            </p:cNvSpPr>
            <p:nvPr/>
          </p:nvSpPr>
          <p:spPr bwMode="auto">
            <a:xfrm>
              <a:off x="700881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89" name="Rectangle 64"/>
            <p:cNvSpPr>
              <a:spLocks noChangeAspect="1" noChangeArrowheads="1"/>
            </p:cNvSpPr>
            <p:nvPr/>
          </p:nvSpPr>
          <p:spPr bwMode="auto">
            <a:xfrm>
              <a:off x="7531100" y="6500813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482888" y="2057400"/>
            <a:ext cx="2425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 = </a:t>
            </a:r>
            <a:r>
              <a:rPr lang="en-US" i="1" dirty="0" err="1" smtClean="0"/>
              <a:t>lg</a:t>
            </a:r>
            <a:r>
              <a:rPr lang="en-US" i="1" dirty="0" smtClean="0"/>
              <a:t>(n)  (integer-wise)</a:t>
            </a:r>
          </a:p>
          <a:p>
            <a:r>
              <a:rPr lang="en-US" i="1" dirty="0" err="1" smtClean="0"/>
              <a:t>i</a:t>
            </a:r>
            <a:r>
              <a:rPr lang="en-US" i="1" dirty="0" smtClean="0"/>
              <a:t> = level = 0, 1, 2, 3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693053" y="2914663"/>
            <a:ext cx="2107872" cy="646331"/>
            <a:chOff x="6693053" y="2914663"/>
            <a:chExt cx="2107872" cy="646331"/>
          </a:xfrm>
        </p:grpSpPr>
        <p:sp>
          <p:nvSpPr>
            <p:cNvPr id="69" name="Rectangle 40"/>
            <p:cNvSpPr>
              <a:spLocks noChangeAspect="1" noChangeArrowheads="1"/>
            </p:cNvSpPr>
            <p:nvPr/>
          </p:nvSpPr>
          <p:spPr bwMode="auto">
            <a:xfrm>
              <a:off x="6693053" y="299064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897840" y="2914663"/>
              <a:ext cx="19030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= null, </a:t>
              </a:r>
            </a:p>
            <a:p>
              <a:r>
                <a:rPr lang="en-US" i="1" dirty="0"/>
                <a:t> </a:t>
              </a:r>
              <a:r>
                <a:rPr lang="en-US" i="1" dirty="0" smtClean="0"/>
                <a:t>   for this example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716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Analysis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707231" y="5178425"/>
            <a:ext cx="6096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27012"/>
              </p:ext>
            </p:extLst>
          </p:nvPr>
        </p:nvGraphicFramePr>
        <p:xfrm>
          <a:off x="346869" y="5002213"/>
          <a:ext cx="304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" name="Equation" r:id="rId3" imgW="152280" imgH="190440" progId="Equation.3">
                  <p:embed/>
                </p:oleObj>
              </mc:Choice>
              <mc:Fallback>
                <p:oleObj name="Equation" r:id="rId3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69" y="5002213"/>
                        <a:ext cx="304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64" name="Rectangle 4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85800" y="1600200"/>
            <a:ext cx="8001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400" dirty="0">
                <a:latin typeface="Calibri" pitchFamily="34" charset="0"/>
              </a:rPr>
              <a:t>At each level we insert      nodes</a:t>
            </a:r>
          </a:p>
          <a:p>
            <a:pPr lvl="1"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000" dirty="0">
                <a:latin typeface="Calibri" pitchFamily="34" charset="0"/>
              </a:rPr>
              <a:t>Each node can generate h-</a:t>
            </a:r>
            <a:r>
              <a:rPr lang="en-US" altLang="en-US" sz="2000" dirty="0" err="1">
                <a:latin typeface="Calibri" pitchFamily="34" charset="0"/>
              </a:rPr>
              <a:t>i</a:t>
            </a:r>
            <a:r>
              <a:rPr lang="en-US" altLang="en-US" sz="2000" dirty="0">
                <a:latin typeface="Calibri" pitchFamily="34" charset="0"/>
              </a:rPr>
              <a:t> swaps</a:t>
            </a:r>
          </a:p>
        </p:txBody>
      </p:sp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3948113" y="1581150"/>
          <a:ext cx="3190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" name="Equation" r:id="rId5" imgW="152280" imgH="190440" progId="Equation.3">
                  <p:embed/>
                </p:oleObj>
              </mc:Choice>
              <mc:Fallback>
                <p:oleObj name="Equation" r:id="rId5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1581150"/>
                        <a:ext cx="3190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" name="Group 68"/>
          <p:cNvGrpSpPr/>
          <p:nvPr/>
        </p:nvGrpSpPr>
        <p:grpSpPr>
          <a:xfrm>
            <a:off x="647700" y="4152900"/>
            <a:ext cx="8134350" cy="2058987"/>
            <a:chOff x="649288" y="4646613"/>
            <a:chExt cx="8134350" cy="2058987"/>
          </a:xfrm>
        </p:grpSpPr>
        <p:cxnSp>
          <p:nvCxnSpPr>
            <p:cNvPr id="70" name="AutoShape 2"/>
            <p:cNvCxnSpPr>
              <a:cxnSpLocks noChangeShapeType="1"/>
              <a:stCxn id="115" idx="3"/>
              <a:endCxn id="100" idx="7"/>
            </p:cNvCxnSpPr>
            <p:nvPr/>
          </p:nvCxnSpPr>
          <p:spPr bwMode="auto">
            <a:xfrm flipH="1">
              <a:off x="2697163" y="4899025"/>
              <a:ext cx="1917700" cy="2063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AutoShape 5"/>
            <p:cNvCxnSpPr>
              <a:cxnSpLocks noChangeShapeType="1"/>
              <a:stCxn id="100" idx="3"/>
              <a:endCxn id="101" idx="7"/>
            </p:cNvCxnSpPr>
            <p:nvPr/>
          </p:nvCxnSpPr>
          <p:spPr bwMode="auto">
            <a:xfrm flipH="1">
              <a:off x="1636713" y="5326063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6"/>
            <p:cNvCxnSpPr>
              <a:cxnSpLocks noChangeShapeType="1"/>
              <a:stCxn id="108" idx="1"/>
              <a:endCxn id="100" idx="5"/>
            </p:cNvCxnSpPr>
            <p:nvPr/>
          </p:nvCxnSpPr>
          <p:spPr bwMode="auto">
            <a:xfrm flipH="1" flipV="1">
              <a:off x="2697163" y="5326063"/>
              <a:ext cx="857250" cy="236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7"/>
            <p:cNvCxnSpPr>
              <a:cxnSpLocks noChangeShapeType="1"/>
              <a:stCxn id="104" idx="0"/>
              <a:endCxn id="102" idx="5"/>
            </p:cNvCxnSpPr>
            <p:nvPr/>
          </p:nvCxnSpPr>
          <p:spPr bwMode="auto">
            <a:xfrm flipH="1" flipV="1">
              <a:off x="2160588" y="623887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8"/>
            <p:cNvCxnSpPr>
              <a:cxnSpLocks noChangeShapeType="1"/>
              <a:stCxn id="103" idx="0"/>
              <a:endCxn id="102" idx="3"/>
            </p:cNvCxnSpPr>
            <p:nvPr/>
          </p:nvCxnSpPr>
          <p:spPr bwMode="auto">
            <a:xfrm flipV="1">
              <a:off x="1800225" y="6238875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9"/>
            <p:cNvCxnSpPr>
              <a:cxnSpLocks noChangeShapeType="1"/>
              <a:stCxn id="105" idx="7"/>
              <a:endCxn id="101" idx="3"/>
            </p:cNvCxnSpPr>
            <p:nvPr/>
          </p:nvCxnSpPr>
          <p:spPr bwMode="auto">
            <a:xfrm flipV="1">
              <a:off x="1114425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10"/>
            <p:cNvCxnSpPr>
              <a:cxnSpLocks noChangeShapeType="1"/>
              <a:stCxn id="102" idx="1"/>
              <a:endCxn id="101" idx="5"/>
            </p:cNvCxnSpPr>
            <p:nvPr/>
          </p:nvCxnSpPr>
          <p:spPr bwMode="auto">
            <a:xfrm flipH="1" flipV="1">
              <a:off x="1636713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11"/>
            <p:cNvCxnSpPr>
              <a:cxnSpLocks noChangeShapeType="1"/>
              <a:stCxn id="107" idx="0"/>
              <a:endCxn id="105" idx="5"/>
            </p:cNvCxnSpPr>
            <p:nvPr/>
          </p:nvCxnSpPr>
          <p:spPr bwMode="auto">
            <a:xfrm flipH="1" flipV="1">
              <a:off x="111442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12"/>
            <p:cNvCxnSpPr>
              <a:cxnSpLocks noChangeShapeType="1"/>
              <a:stCxn id="106" idx="0"/>
              <a:endCxn id="105" idx="3"/>
            </p:cNvCxnSpPr>
            <p:nvPr/>
          </p:nvCxnSpPr>
          <p:spPr bwMode="auto">
            <a:xfrm flipV="1">
              <a:off x="75247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13"/>
            <p:cNvCxnSpPr>
              <a:cxnSpLocks noChangeShapeType="1"/>
              <a:stCxn id="111" idx="0"/>
              <a:endCxn id="109" idx="5"/>
            </p:cNvCxnSpPr>
            <p:nvPr/>
          </p:nvCxnSpPr>
          <p:spPr bwMode="auto">
            <a:xfrm flipH="1" flipV="1">
              <a:off x="42799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AutoShape 14"/>
            <p:cNvCxnSpPr>
              <a:cxnSpLocks noChangeShapeType="1"/>
              <a:stCxn id="110" idx="0"/>
              <a:endCxn id="109" idx="3"/>
            </p:cNvCxnSpPr>
            <p:nvPr/>
          </p:nvCxnSpPr>
          <p:spPr bwMode="auto">
            <a:xfrm flipV="1">
              <a:off x="39195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AutoShape 15"/>
            <p:cNvCxnSpPr>
              <a:cxnSpLocks noChangeShapeType="1"/>
              <a:stCxn id="112" idx="7"/>
              <a:endCxn id="108" idx="3"/>
            </p:cNvCxnSpPr>
            <p:nvPr/>
          </p:nvCxnSpPr>
          <p:spPr bwMode="auto">
            <a:xfrm flipV="1">
              <a:off x="32337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16"/>
            <p:cNvCxnSpPr>
              <a:cxnSpLocks noChangeShapeType="1"/>
              <a:stCxn id="109" idx="1"/>
              <a:endCxn id="108" idx="5"/>
            </p:cNvCxnSpPr>
            <p:nvPr/>
          </p:nvCxnSpPr>
          <p:spPr bwMode="auto">
            <a:xfrm flipH="1" flipV="1">
              <a:off x="37560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17"/>
            <p:cNvCxnSpPr>
              <a:cxnSpLocks noChangeShapeType="1"/>
              <a:stCxn id="114" idx="0"/>
              <a:endCxn id="112" idx="5"/>
            </p:cNvCxnSpPr>
            <p:nvPr/>
          </p:nvCxnSpPr>
          <p:spPr bwMode="auto">
            <a:xfrm flipH="1" flipV="1">
              <a:off x="32337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18"/>
            <p:cNvCxnSpPr>
              <a:cxnSpLocks noChangeShapeType="1"/>
              <a:stCxn id="113" idx="0"/>
              <a:endCxn id="112" idx="3"/>
            </p:cNvCxnSpPr>
            <p:nvPr/>
          </p:nvCxnSpPr>
          <p:spPr bwMode="auto">
            <a:xfrm flipV="1">
              <a:off x="28717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19"/>
            <p:cNvCxnSpPr>
              <a:cxnSpLocks noChangeShapeType="1"/>
              <a:stCxn id="115" idx="5"/>
              <a:endCxn id="116" idx="1"/>
            </p:cNvCxnSpPr>
            <p:nvPr/>
          </p:nvCxnSpPr>
          <p:spPr bwMode="auto">
            <a:xfrm>
              <a:off x="4816475" y="4899025"/>
              <a:ext cx="1917700" cy="2079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20"/>
            <p:cNvCxnSpPr>
              <a:cxnSpLocks noChangeShapeType="1"/>
              <a:stCxn id="116" idx="3"/>
              <a:endCxn id="117" idx="7"/>
            </p:cNvCxnSpPr>
            <p:nvPr/>
          </p:nvCxnSpPr>
          <p:spPr bwMode="auto">
            <a:xfrm flipH="1">
              <a:off x="5876925" y="5327650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AutoShape 21"/>
            <p:cNvCxnSpPr>
              <a:cxnSpLocks noChangeShapeType="1"/>
              <a:stCxn id="124" idx="1"/>
              <a:endCxn id="116" idx="5"/>
            </p:cNvCxnSpPr>
            <p:nvPr/>
          </p:nvCxnSpPr>
          <p:spPr bwMode="auto">
            <a:xfrm flipH="1" flipV="1">
              <a:off x="6937375" y="5327650"/>
              <a:ext cx="857250" cy="2365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22"/>
            <p:cNvCxnSpPr>
              <a:cxnSpLocks noChangeShapeType="1"/>
              <a:stCxn id="120" idx="0"/>
              <a:endCxn id="118" idx="5"/>
            </p:cNvCxnSpPr>
            <p:nvPr/>
          </p:nvCxnSpPr>
          <p:spPr bwMode="auto">
            <a:xfrm flipH="1" flipV="1">
              <a:off x="64008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AutoShape 23"/>
            <p:cNvCxnSpPr>
              <a:cxnSpLocks noChangeShapeType="1"/>
              <a:stCxn id="119" idx="0"/>
              <a:endCxn id="118" idx="3"/>
            </p:cNvCxnSpPr>
            <p:nvPr/>
          </p:nvCxnSpPr>
          <p:spPr bwMode="auto">
            <a:xfrm flipV="1">
              <a:off x="60404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AutoShape 24"/>
            <p:cNvCxnSpPr>
              <a:cxnSpLocks noChangeShapeType="1"/>
              <a:stCxn id="121" idx="7"/>
              <a:endCxn id="117" idx="3"/>
            </p:cNvCxnSpPr>
            <p:nvPr/>
          </p:nvCxnSpPr>
          <p:spPr bwMode="auto">
            <a:xfrm flipV="1">
              <a:off x="53546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25"/>
            <p:cNvCxnSpPr>
              <a:cxnSpLocks noChangeShapeType="1"/>
              <a:stCxn id="118" idx="1"/>
              <a:endCxn id="117" idx="5"/>
            </p:cNvCxnSpPr>
            <p:nvPr/>
          </p:nvCxnSpPr>
          <p:spPr bwMode="auto">
            <a:xfrm flipH="1" flipV="1">
              <a:off x="58769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AutoShape 26"/>
            <p:cNvCxnSpPr>
              <a:cxnSpLocks noChangeShapeType="1"/>
              <a:stCxn id="123" idx="0"/>
              <a:endCxn id="121" idx="5"/>
            </p:cNvCxnSpPr>
            <p:nvPr/>
          </p:nvCxnSpPr>
          <p:spPr bwMode="auto">
            <a:xfrm flipH="1" flipV="1">
              <a:off x="53546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AutoShape 27"/>
            <p:cNvCxnSpPr>
              <a:cxnSpLocks noChangeShapeType="1"/>
              <a:stCxn id="122" idx="0"/>
              <a:endCxn id="121" idx="3"/>
            </p:cNvCxnSpPr>
            <p:nvPr/>
          </p:nvCxnSpPr>
          <p:spPr bwMode="auto">
            <a:xfrm flipV="1">
              <a:off x="49926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28"/>
            <p:cNvCxnSpPr>
              <a:cxnSpLocks noChangeShapeType="1"/>
              <a:stCxn id="127" idx="0"/>
              <a:endCxn id="125" idx="5"/>
            </p:cNvCxnSpPr>
            <p:nvPr/>
          </p:nvCxnSpPr>
          <p:spPr bwMode="auto">
            <a:xfrm flipH="1" flipV="1">
              <a:off x="8520113" y="6242050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AutoShape 29"/>
            <p:cNvCxnSpPr>
              <a:cxnSpLocks noChangeShapeType="1"/>
              <a:stCxn id="126" idx="0"/>
              <a:endCxn id="125" idx="3"/>
            </p:cNvCxnSpPr>
            <p:nvPr/>
          </p:nvCxnSpPr>
          <p:spPr bwMode="auto">
            <a:xfrm flipV="1">
              <a:off x="8159750" y="6242050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30"/>
            <p:cNvCxnSpPr>
              <a:cxnSpLocks noChangeShapeType="1"/>
              <a:stCxn id="128" idx="7"/>
              <a:endCxn id="124" idx="3"/>
            </p:cNvCxnSpPr>
            <p:nvPr/>
          </p:nvCxnSpPr>
          <p:spPr bwMode="auto">
            <a:xfrm flipV="1">
              <a:off x="7473950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1"/>
            <p:cNvCxnSpPr>
              <a:cxnSpLocks noChangeShapeType="1"/>
              <a:stCxn id="125" idx="1"/>
              <a:endCxn id="124" idx="5"/>
            </p:cNvCxnSpPr>
            <p:nvPr/>
          </p:nvCxnSpPr>
          <p:spPr bwMode="auto">
            <a:xfrm flipH="1" flipV="1">
              <a:off x="7996238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AutoShape 32"/>
            <p:cNvCxnSpPr>
              <a:cxnSpLocks noChangeShapeType="1"/>
              <a:stCxn id="130" idx="0"/>
              <a:endCxn id="128" idx="5"/>
            </p:cNvCxnSpPr>
            <p:nvPr/>
          </p:nvCxnSpPr>
          <p:spPr bwMode="auto">
            <a:xfrm flipH="1" flipV="1">
              <a:off x="747395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AutoShape 33"/>
            <p:cNvCxnSpPr>
              <a:cxnSpLocks noChangeShapeType="1"/>
              <a:stCxn id="129" idx="0"/>
              <a:endCxn id="128" idx="3"/>
            </p:cNvCxnSpPr>
            <p:nvPr/>
          </p:nvCxnSpPr>
          <p:spPr bwMode="auto">
            <a:xfrm flipV="1">
              <a:off x="711200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Oval 34"/>
            <p:cNvSpPr>
              <a:spLocks noChangeArrowheads="1"/>
            </p:cNvSpPr>
            <p:nvPr/>
          </p:nvSpPr>
          <p:spPr bwMode="auto">
            <a:xfrm>
              <a:off x="2452688" y="5073650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1" name="Oval 35"/>
            <p:cNvSpPr>
              <a:spLocks noChangeArrowheads="1"/>
            </p:cNvSpPr>
            <p:nvPr/>
          </p:nvSpPr>
          <p:spPr bwMode="auto">
            <a:xfrm>
              <a:off x="1393825" y="55292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2" name="Oval 36"/>
            <p:cNvSpPr>
              <a:spLocks noChangeArrowheads="1"/>
            </p:cNvSpPr>
            <p:nvPr/>
          </p:nvSpPr>
          <p:spPr bwMode="auto">
            <a:xfrm>
              <a:off x="1916113" y="5984875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3" name="Rectangle 37"/>
            <p:cNvSpPr>
              <a:spLocks noChangeAspect="1" noChangeArrowheads="1"/>
            </p:cNvSpPr>
            <p:nvPr/>
          </p:nvSpPr>
          <p:spPr bwMode="auto">
            <a:xfrm>
              <a:off x="169703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4" name="Rectangle 38"/>
            <p:cNvSpPr>
              <a:spLocks noChangeAspect="1" noChangeArrowheads="1"/>
            </p:cNvSpPr>
            <p:nvPr/>
          </p:nvSpPr>
          <p:spPr bwMode="auto">
            <a:xfrm>
              <a:off x="2217738" y="649763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5" name="Oval 39"/>
            <p:cNvSpPr>
              <a:spLocks noChangeArrowheads="1"/>
            </p:cNvSpPr>
            <p:nvPr/>
          </p:nvSpPr>
          <p:spPr bwMode="auto">
            <a:xfrm>
              <a:off x="871538" y="5984875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6" name="Rectangle 40"/>
            <p:cNvSpPr>
              <a:spLocks noChangeAspect="1" noChangeArrowheads="1"/>
            </p:cNvSpPr>
            <p:nvPr/>
          </p:nvSpPr>
          <p:spPr bwMode="auto">
            <a:xfrm>
              <a:off x="64928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7" name="Rectangle 41"/>
            <p:cNvSpPr>
              <a:spLocks noChangeAspect="1" noChangeArrowheads="1"/>
            </p:cNvSpPr>
            <p:nvPr/>
          </p:nvSpPr>
          <p:spPr bwMode="auto">
            <a:xfrm>
              <a:off x="1171575" y="649763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8" name="Oval 42"/>
            <p:cNvSpPr>
              <a:spLocks noChangeArrowheads="1"/>
            </p:cNvSpPr>
            <p:nvPr/>
          </p:nvSpPr>
          <p:spPr bwMode="auto">
            <a:xfrm>
              <a:off x="35131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9" name="Oval 43"/>
            <p:cNvSpPr>
              <a:spLocks noChangeArrowheads="1"/>
            </p:cNvSpPr>
            <p:nvPr/>
          </p:nvSpPr>
          <p:spPr bwMode="auto">
            <a:xfrm>
              <a:off x="40354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0" name="Rectangle 44"/>
            <p:cNvSpPr>
              <a:spLocks noChangeAspect="1" noChangeArrowheads="1"/>
            </p:cNvSpPr>
            <p:nvPr/>
          </p:nvSpPr>
          <p:spPr bwMode="auto">
            <a:xfrm>
              <a:off x="38163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1" name="Rectangle 45"/>
            <p:cNvSpPr>
              <a:spLocks noChangeAspect="1" noChangeArrowheads="1"/>
            </p:cNvSpPr>
            <p:nvPr/>
          </p:nvSpPr>
          <p:spPr bwMode="auto">
            <a:xfrm>
              <a:off x="43370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2" name="Oval 46"/>
            <p:cNvSpPr>
              <a:spLocks noChangeArrowheads="1"/>
            </p:cNvSpPr>
            <p:nvPr/>
          </p:nvSpPr>
          <p:spPr bwMode="auto">
            <a:xfrm>
              <a:off x="29908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3" name="Rectangle 47"/>
            <p:cNvSpPr>
              <a:spLocks noChangeAspect="1" noChangeArrowheads="1"/>
            </p:cNvSpPr>
            <p:nvPr/>
          </p:nvSpPr>
          <p:spPr bwMode="auto">
            <a:xfrm>
              <a:off x="27686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4" name="Rectangle 48"/>
            <p:cNvSpPr>
              <a:spLocks noChangeAspect="1" noChangeArrowheads="1"/>
            </p:cNvSpPr>
            <p:nvPr/>
          </p:nvSpPr>
          <p:spPr bwMode="auto">
            <a:xfrm>
              <a:off x="32908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5" name="Oval 49"/>
            <p:cNvSpPr>
              <a:spLocks noChangeArrowheads="1"/>
            </p:cNvSpPr>
            <p:nvPr/>
          </p:nvSpPr>
          <p:spPr bwMode="auto">
            <a:xfrm>
              <a:off x="4572000" y="4646613"/>
              <a:ext cx="287338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6" name="Oval 50"/>
            <p:cNvSpPr>
              <a:spLocks noChangeArrowheads="1"/>
            </p:cNvSpPr>
            <p:nvPr/>
          </p:nvSpPr>
          <p:spPr bwMode="auto">
            <a:xfrm>
              <a:off x="6692900" y="5075238"/>
              <a:ext cx="285750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7" name="Oval 51"/>
            <p:cNvSpPr>
              <a:spLocks noChangeArrowheads="1"/>
            </p:cNvSpPr>
            <p:nvPr/>
          </p:nvSpPr>
          <p:spPr bwMode="auto">
            <a:xfrm>
              <a:off x="56340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8" name="Oval 52"/>
            <p:cNvSpPr>
              <a:spLocks noChangeArrowheads="1"/>
            </p:cNvSpPr>
            <p:nvPr/>
          </p:nvSpPr>
          <p:spPr bwMode="auto">
            <a:xfrm>
              <a:off x="61563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9" name="Rectangle 53"/>
            <p:cNvSpPr>
              <a:spLocks noChangeAspect="1" noChangeArrowheads="1"/>
            </p:cNvSpPr>
            <p:nvPr/>
          </p:nvSpPr>
          <p:spPr bwMode="auto">
            <a:xfrm>
              <a:off x="59372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0" name="Rectangle 54"/>
            <p:cNvSpPr>
              <a:spLocks noChangeAspect="1" noChangeArrowheads="1"/>
            </p:cNvSpPr>
            <p:nvPr/>
          </p:nvSpPr>
          <p:spPr bwMode="auto">
            <a:xfrm>
              <a:off x="64579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1" name="Oval 55"/>
            <p:cNvSpPr>
              <a:spLocks noChangeArrowheads="1"/>
            </p:cNvSpPr>
            <p:nvPr/>
          </p:nvSpPr>
          <p:spPr bwMode="auto">
            <a:xfrm>
              <a:off x="51117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2" name="Rectangle 56"/>
            <p:cNvSpPr>
              <a:spLocks noChangeAspect="1" noChangeArrowheads="1"/>
            </p:cNvSpPr>
            <p:nvPr/>
          </p:nvSpPr>
          <p:spPr bwMode="auto">
            <a:xfrm>
              <a:off x="48895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3" name="Rectangle 57"/>
            <p:cNvSpPr>
              <a:spLocks noChangeAspect="1" noChangeArrowheads="1"/>
            </p:cNvSpPr>
            <p:nvPr/>
          </p:nvSpPr>
          <p:spPr bwMode="auto">
            <a:xfrm>
              <a:off x="54117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4" name="Oval 58"/>
            <p:cNvSpPr>
              <a:spLocks noChangeArrowheads="1"/>
            </p:cNvSpPr>
            <p:nvPr/>
          </p:nvSpPr>
          <p:spPr bwMode="auto">
            <a:xfrm>
              <a:off x="7753350" y="5532438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5" name="Oval 59"/>
            <p:cNvSpPr>
              <a:spLocks noChangeArrowheads="1"/>
            </p:cNvSpPr>
            <p:nvPr/>
          </p:nvSpPr>
          <p:spPr bwMode="auto">
            <a:xfrm>
              <a:off x="8275638" y="5988050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6" name="Rectangle 60"/>
            <p:cNvSpPr>
              <a:spLocks noChangeAspect="1" noChangeArrowheads="1"/>
            </p:cNvSpPr>
            <p:nvPr/>
          </p:nvSpPr>
          <p:spPr bwMode="auto">
            <a:xfrm>
              <a:off x="805656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7" name="Rectangle 61"/>
            <p:cNvSpPr>
              <a:spLocks noChangeAspect="1" noChangeArrowheads="1"/>
            </p:cNvSpPr>
            <p:nvPr/>
          </p:nvSpPr>
          <p:spPr bwMode="auto">
            <a:xfrm>
              <a:off x="8577263" y="6500813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8" name="Oval 62"/>
            <p:cNvSpPr>
              <a:spLocks noChangeArrowheads="1"/>
            </p:cNvSpPr>
            <p:nvPr/>
          </p:nvSpPr>
          <p:spPr bwMode="auto">
            <a:xfrm>
              <a:off x="7231063" y="59880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9" name="Rectangle 63"/>
            <p:cNvSpPr>
              <a:spLocks noChangeAspect="1" noChangeArrowheads="1"/>
            </p:cNvSpPr>
            <p:nvPr/>
          </p:nvSpPr>
          <p:spPr bwMode="auto">
            <a:xfrm>
              <a:off x="700881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30" name="Rectangle 64"/>
            <p:cNvSpPr>
              <a:spLocks noChangeAspect="1" noChangeArrowheads="1"/>
            </p:cNvSpPr>
            <p:nvPr/>
          </p:nvSpPr>
          <p:spPr bwMode="auto">
            <a:xfrm>
              <a:off x="7531100" y="6500813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6482888" y="2057400"/>
            <a:ext cx="2425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 = </a:t>
            </a:r>
            <a:r>
              <a:rPr lang="en-US" i="1" dirty="0" err="1" smtClean="0"/>
              <a:t>lg</a:t>
            </a:r>
            <a:r>
              <a:rPr lang="en-US" i="1" dirty="0" smtClean="0"/>
              <a:t>(n)  (integer-wise)</a:t>
            </a:r>
          </a:p>
          <a:p>
            <a:r>
              <a:rPr lang="en-US" i="1" dirty="0" err="1" smtClean="0"/>
              <a:t>i</a:t>
            </a:r>
            <a:r>
              <a:rPr lang="en-US" i="1" dirty="0" smtClean="0"/>
              <a:t> = level = 0, 1, 2, 3</a:t>
            </a:r>
          </a:p>
        </p:txBody>
      </p:sp>
      <p:grpSp>
        <p:nvGrpSpPr>
          <p:cNvPr id="132" name="Group 131"/>
          <p:cNvGrpSpPr/>
          <p:nvPr/>
        </p:nvGrpSpPr>
        <p:grpSpPr>
          <a:xfrm>
            <a:off x="6693053" y="2914663"/>
            <a:ext cx="2107872" cy="646331"/>
            <a:chOff x="6693053" y="2914663"/>
            <a:chExt cx="2107872" cy="646331"/>
          </a:xfrm>
        </p:grpSpPr>
        <p:sp>
          <p:nvSpPr>
            <p:cNvPr id="133" name="Rectangle 40"/>
            <p:cNvSpPr>
              <a:spLocks noChangeAspect="1" noChangeArrowheads="1"/>
            </p:cNvSpPr>
            <p:nvPr/>
          </p:nvSpPr>
          <p:spPr bwMode="auto">
            <a:xfrm>
              <a:off x="6693053" y="299064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897840" y="2914663"/>
              <a:ext cx="19030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= null, </a:t>
              </a:r>
            </a:p>
            <a:p>
              <a:r>
                <a:rPr lang="en-US" i="1" dirty="0"/>
                <a:t> </a:t>
              </a:r>
              <a:r>
                <a:rPr lang="en-US" i="1" dirty="0" smtClean="0"/>
                <a:t>   for this example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495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Implemented as a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Because a Heap is a Complete Binary Tree</a:t>
            </a:r>
          </a:p>
          <a:p>
            <a:r>
              <a:rPr lang="en-US" dirty="0" smtClean="0"/>
              <a:t>We can implement a Heap using a vector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i.e. no need for traditional </a:t>
            </a:r>
            <a:br>
              <a:rPr lang="en-US" dirty="0" smtClean="0"/>
            </a:br>
            <a:r>
              <a:rPr lang="en-US" dirty="0" smtClean="0"/>
              <a:t>tree nodes with </a:t>
            </a:r>
            <a:br>
              <a:rPr lang="en-US" dirty="0" smtClean="0"/>
            </a:br>
            <a:r>
              <a:rPr lang="en-US" dirty="0" smtClean="0"/>
              <a:t>left and right pointers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instead we can use a </a:t>
            </a:r>
            <a:br>
              <a:rPr lang="en-US" dirty="0" smtClean="0"/>
            </a:br>
            <a:r>
              <a:rPr lang="en-US" dirty="0" smtClean="0"/>
              <a:t>node’s index to locate </a:t>
            </a:r>
            <a:br>
              <a:rPr lang="en-US" dirty="0" smtClean="0"/>
            </a:br>
            <a:r>
              <a:rPr lang="en-US" dirty="0" smtClean="0"/>
              <a:t>its parent and children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623725" y="3109912"/>
            <a:ext cx="4089400" cy="3206751"/>
            <a:chOff x="1584" y="2351"/>
            <a:chExt cx="2576" cy="2020"/>
          </a:xfrm>
          <a:noFill/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2304" y="3226"/>
              <a:ext cx="1168" cy="3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3200" b="1" dirty="0" err="1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endParaRPr lang="en-GB" altLang="en-US" sz="2400" b="1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 flipV="1">
              <a:off x="2888" y="2920"/>
              <a:ext cx="0" cy="384"/>
            </a:xfrm>
            <a:prstGeom prst="line">
              <a:avLst/>
            </a:prstGeom>
            <a:grp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2312" y="2351"/>
              <a:ext cx="1168" cy="6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Parent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3200" b="1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(</a:t>
              </a:r>
              <a:r>
                <a:rPr lang="en-US" altLang="en-US" sz="3200" b="1" i="1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i-1)/2</a:t>
              </a:r>
              <a:r>
                <a:rPr lang="en-US" altLang="en-US" sz="3200" b="1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</a:t>
              </a:r>
              <a:endParaRPr lang="en-GB" altLang="en-US" sz="2400" b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1584" y="3770"/>
              <a:ext cx="1168" cy="6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3200" b="1" i="1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2i+1</a:t>
              </a:r>
              <a:endParaRPr lang="en-GB" altLang="en-US" sz="2400" b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Left Child</a:t>
              </a: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2992" y="3770"/>
              <a:ext cx="1168" cy="6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3200" b="1" i="1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2i+2</a:t>
              </a: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Right Child</a:t>
              </a:r>
              <a:endParaRPr lang="en-GB" altLang="en-US" sz="2400" b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V="1">
              <a:off x="2256" y="3504"/>
              <a:ext cx="576" cy="336"/>
            </a:xfrm>
            <a:prstGeom prst="line">
              <a:avLst/>
            </a:prstGeom>
            <a:grp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 flipH="1" flipV="1">
              <a:off x="2920" y="3520"/>
              <a:ext cx="576" cy="336"/>
            </a:xfrm>
            <a:prstGeom prst="line">
              <a:avLst/>
            </a:prstGeom>
            <a:grp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869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Analysis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639772"/>
              </p:ext>
            </p:extLst>
          </p:nvPr>
        </p:nvGraphicFramePr>
        <p:xfrm>
          <a:off x="45990" y="5135562"/>
          <a:ext cx="609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" name="Equation" r:id="rId3" imgW="304560" imgH="177480" progId="Equation.3">
                  <p:embed/>
                </p:oleObj>
              </mc:Choice>
              <mc:Fallback>
                <p:oleObj name="Equation" r:id="rId3" imgW="304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90" y="5135562"/>
                        <a:ext cx="609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Left Brace 67"/>
          <p:cNvSpPr/>
          <p:nvPr/>
        </p:nvSpPr>
        <p:spPr>
          <a:xfrm>
            <a:off x="655590" y="5013324"/>
            <a:ext cx="228600" cy="685800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3948113" y="1581150"/>
          <a:ext cx="3190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" name="Equation" r:id="rId5" imgW="152280" imgH="190440" progId="Equation.3">
                  <p:embed/>
                </p:oleObj>
              </mc:Choice>
              <mc:Fallback>
                <p:oleObj name="Equation" r:id="rId5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1581150"/>
                        <a:ext cx="3190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" name="Group 68"/>
          <p:cNvGrpSpPr/>
          <p:nvPr/>
        </p:nvGrpSpPr>
        <p:grpSpPr>
          <a:xfrm>
            <a:off x="647700" y="4152900"/>
            <a:ext cx="8134350" cy="2058987"/>
            <a:chOff x="649288" y="4646613"/>
            <a:chExt cx="8134350" cy="2058987"/>
          </a:xfrm>
        </p:grpSpPr>
        <p:cxnSp>
          <p:nvCxnSpPr>
            <p:cNvPr id="70" name="AutoShape 2"/>
            <p:cNvCxnSpPr>
              <a:cxnSpLocks noChangeShapeType="1"/>
              <a:stCxn id="115" idx="3"/>
              <a:endCxn id="100" idx="7"/>
            </p:cNvCxnSpPr>
            <p:nvPr/>
          </p:nvCxnSpPr>
          <p:spPr bwMode="auto">
            <a:xfrm flipH="1">
              <a:off x="2697163" y="4899025"/>
              <a:ext cx="1917700" cy="2063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AutoShape 5"/>
            <p:cNvCxnSpPr>
              <a:cxnSpLocks noChangeShapeType="1"/>
              <a:stCxn id="100" idx="3"/>
              <a:endCxn id="101" idx="7"/>
            </p:cNvCxnSpPr>
            <p:nvPr/>
          </p:nvCxnSpPr>
          <p:spPr bwMode="auto">
            <a:xfrm flipH="1">
              <a:off x="1636713" y="5326063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6"/>
            <p:cNvCxnSpPr>
              <a:cxnSpLocks noChangeShapeType="1"/>
              <a:stCxn id="108" idx="1"/>
              <a:endCxn id="100" idx="5"/>
            </p:cNvCxnSpPr>
            <p:nvPr/>
          </p:nvCxnSpPr>
          <p:spPr bwMode="auto">
            <a:xfrm flipH="1" flipV="1">
              <a:off x="2697163" y="5326063"/>
              <a:ext cx="857250" cy="236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7"/>
            <p:cNvCxnSpPr>
              <a:cxnSpLocks noChangeShapeType="1"/>
              <a:stCxn id="104" idx="0"/>
              <a:endCxn id="102" idx="5"/>
            </p:cNvCxnSpPr>
            <p:nvPr/>
          </p:nvCxnSpPr>
          <p:spPr bwMode="auto">
            <a:xfrm flipH="1" flipV="1">
              <a:off x="2160588" y="623887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8"/>
            <p:cNvCxnSpPr>
              <a:cxnSpLocks noChangeShapeType="1"/>
              <a:stCxn id="103" idx="0"/>
              <a:endCxn id="102" idx="3"/>
            </p:cNvCxnSpPr>
            <p:nvPr/>
          </p:nvCxnSpPr>
          <p:spPr bwMode="auto">
            <a:xfrm flipV="1">
              <a:off x="1800225" y="6238875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9"/>
            <p:cNvCxnSpPr>
              <a:cxnSpLocks noChangeShapeType="1"/>
              <a:stCxn id="105" idx="7"/>
              <a:endCxn id="101" idx="3"/>
            </p:cNvCxnSpPr>
            <p:nvPr/>
          </p:nvCxnSpPr>
          <p:spPr bwMode="auto">
            <a:xfrm flipV="1">
              <a:off x="1114425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10"/>
            <p:cNvCxnSpPr>
              <a:cxnSpLocks noChangeShapeType="1"/>
              <a:stCxn id="102" idx="1"/>
              <a:endCxn id="101" idx="5"/>
            </p:cNvCxnSpPr>
            <p:nvPr/>
          </p:nvCxnSpPr>
          <p:spPr bwMode="auto">
            <a:xfrm flipH="1" flipV="1">
              <a:off x="1636713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11"/>
            <p:cNvCxnSpPr>
              <a:cxnSpLocks noChangeShapeType="1"/>
              <a:stCxn id="107" idx="0"/>
              <a:endCxn id="105" idx="5"/>
            </p:cNvCxnSpPr>
            <p:nvPr/>
          </p:nvCxnSpPr>
          <p:spPr bwMode="auto">
            <a:xfrm flipH="1" flipV="1">
              <a:off x="111442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12"/>
            <p:cNvCxnSpPr>
              <a:cxnSpLocks noChangeShapeType="1"/>
              <a:stCxn id="106" idx="0"/>
              <a:endCxn id="105" idx="3"/>
            </p:cNvCxnSpPr>
            <p:nvPr/>
          </p:nvCxnSpPr>
          <p:spPr bwMode="auto">
            <a:xfrm flipV="1">
              <a:off x="75247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13"/>
            <p:cNvCxnSpPr>
              <a:cxnSpLocks noChangeShapeType="1"/>
              <a:stCxn id="111" idx="0"/>
              <a:endCxn id="109" idx="5"/>
            </p:cNvCxnSpPr>
            <p:nvPr/>
          </p:nvCxnSpPr>
          <p:spPr bwMode="auto">
            <a:xfrm flipH="1" flipV="1">
              <a:off x="42799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AutoShape 14"/>
            <p:cNvCxnSpPr>
              <a:cxnSpLocks noChangeShapeType="1"/>
              <a:stCxn id="110" idx="0"/>
              <a:endCxn id="109" idx="3"/>
            </p:cNvCxnSpPr>
            <p:nvPr/>
          </p:nvCxnSpPr>
          <p:spPr bwMode="auto">
            <a:xfrm flipV="1">
              <a:off x="39195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AutoShape 15"/>
            <p:cNvCxnSpPr>
              <a:cxnSpLocks noChangeShapeType="1"/>
              <a:stCxn id="112" idx="7"/>
              <a:endCxn id="108" idx="3"/>
            </p:cNvCxnSpPr>
            <p:nvPr/>
          </p:nvCxnSpPr>
          <p:spPr bwMode="auto">
            <a:xfrm flipV="1">
              <a:off x="32337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16"/>
            <p:cNvCxnSpPr>
              <a:cxnSpLocks noChangeShapeType="1"/>
              <a:stCxn id="109" idx="1"/>
              <a:endCxn id="108" idx="5"/>
            </p:cNvCxnSpPr>
            <p:nvPr/>
          </p:nvCxnSpPr>
          <p:spPr bwMode="auto">
            <a:xfrm flipH="1" flipV="1">
              <a:off x="37560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17"/>
            <p:cNvCxnSpPr>
              <a:cxnSpLocks noChangeShapeType="1"/>
              <a:stCxn id="114" idx="0"/>
              <a:endCxn id="112" idx="5"/>
            </p:cNvCxnSpPr>
            <p:nvPr/>
          </p:nvCxnSpPr>
          <p:spPr bwMode="auto">
            <a:xfrm flipH="1" flipV="1">
              <a:off x="32337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18"/>
            <p:cNvCxnSpPr>
              <a:cxnSpLocks noChangeShapeType="1"/>
              <a:stCxn id="113" idx="0"/>
              <a:endCxn id="112" idx="3"/>
            </p:cNvCxnSpPr>
            <p:nvPr/>
          </p:nvCxnSpPr>
          <p:spPr bwMode="auto">
            <a:xfrm flipV="1">
              <a:off x="28717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19"/>
            <p:cNvCxnSpPr>
              <a:cxnSpLocks noChangeShapeType="1"/>
              <a:stCxn id="115" idx="5"/>
              <a:endCxn id="116" idx="1"/>
            </p:cNvCxnSpPr>
            <p:nvPr/>
          </p:nvCxnSpPr>
          <p:spPr bwMode="auto">
            <a:xfrm>
              <a:off x="4816475" y="4899025"/>
              <a:ext cx="1917700" cy="2079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20"/>
            <p:cNvCxnSpPr>
              <a:cxnSpLocks noChangeShapeType="1"/>
              <a:stCxn id="116" idx="3"/>
              <a:endCxn id="117" idx="7"/>
            </p:cNvCxnSpPr>
            <p:nvPr/>
          </p:nvCxnSpPr>
          <p:spPr bwMode="auto">
            <a:xfrm flipH="1">
              <a:off x="5876925" y="5327650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AutoShape 21"/>
            <p:cNvCxnSpPr>
              <a:cxnSpLocks noChangeShapeType="1"/>
              <a:stCxn id="124" idx="1"/>
              <a:endCxn id="116" idx="5"/>
            </p:cNvCxnSpPr>
            <p:nvPr/>
          </p:nvCxnSpPr>
          <p:spPr bwMode="auto">
            <a:xfrm flipH="1" flipV="1">
              <a:off x="6937375" y="5327650"/>
              <a:ext cx="857250" cy="2365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22"/>
            <p:cNvCxnSpPr>
              <a:cxnSpLocks noChangeShapeType="1"/>
              <a:stCxn id="120" idx="0"/>
              <a:endCxn id="118" idx="5"/>
            </p:cNvCxnSpPr>
            <p:nvPr/>
          </p:nvCxnSpPr>
          <p:spPr bwMode="auto">
            <a:xfrm flipH="1" flipV="1">
              <a:off x="64008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AutoShape 23"/>
            <p:cNvCxnSpPr>
              <a:cxnSpLocks noChangeShapeType="1"/>
              <a:stCxn id="119" idx="0"/>
              <a:endCxn id="118" idx="3"/>
            </p:cNvCxnSpPr>
            <p:nvPr/>
          </p:nvCxnSpPr>
          <p:spPr bwMode="auto">
            <a:xfrm flipV="1">
              <a:off x="60404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AutoShape 24"/>
            <p:cNvCxnSpPr>
              <a:cxnSpLocks noChangeShapeType="1"/>
              <a:stCxn id="121" idx="7"/>
              <a:endCxn id="117" idx="3"/>
            </p:cNvCxnSpPr>
            <p:nvPr/>
          </p:nvCxnSpPr>
          <p:spPr bwMode="auto">
            <a:xfrm flipV="1">
              <a:off x="53546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25"/>
            <p:cNvCxnSpPr>
              <a:cxnSpLocks noChangeShapeType="1"/>
              <a:stCxn id="118" idx="1"/>
              <a:endCxn id="117" idx="5"/>
            </p:cNvCxnSpPr>
            <p:nvPr/>
          </p:nvCxnSpPr>
          <p:spPr bwMode="auto">
            <a:xfrm flipH="1" flipV="1">
              <a:off x="58769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AutoShape 26"/>
            <p:cNvCxnSpPr>
              <a:cxnSpLocks noChangeShapeType="1"/>
              <a:stCxn id="123" idx="0"/>
              <a:endCxn id="121" idx="5"/>
            </p:cNvCxnSpPr>
            <p:nvPr/>
          </p:nvCxnSpPr>
          <p:spPr bwMode="auto">
            <a:xfrm flipH="1" flipV="1">
              <a:off x="53546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AutoShape 27"/>
            <p:cNvCxnSpPr>
              <a:cxnSpLocks noChangeShapeType="1"/>
              <a:stCxn id="122" idx="0"/>
              <a:endCxn id="121" idx="3"/>
            </p:cNvCxnSpPr>
            <p:nvPr/>
          </p:nvCxnSpPr>
          <p:spPr bwMode="auto">
            <a:xfrm flipV="1">
              <a:off x="49926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28"/>
            <p:cNvCxnSpPr>
              <a:cxnSpLocks noChangeShapeType="1"/>
              <a:stCxn id="127" idx="0"/>
              <a:endCxn id="125" idx="5"/>
            </p:cNvCxnSpPr>
            <p:nvPr/>
          </p:nvCxnSpPr>
          <p:spPr bwMode="auto">
            <a:xfrm flipH="1" flipV="1">
              <a:off x="8520113" y="6242050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AutoShape 29"/>
            <p:cNvCxnSpPr>
              <a:cxnSpLocks noChangeShapeType="1"/>
              <a:stCxn id="126" idx="0"/>
              <a:endCxn id="125" idx="3"/>
            </p:cNvCxnSpPr>
            <p:nvPr/>
          </p:nvCxnSpPr>
          <p:spPr bwMode="auto">
            <a:xfrm flipV="1">
              <a:off x="8159750" y="6242050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30"/>
            <p:cNvCxnSpPr>
              <a:cxnSpLocks noChangeShapeType="1"/>
              <a:stCxn id="128" idx="7"/>
              <a:endCxn id="124" idx="3"/>
            </p:cNvCxnSpPr>
            <p:nvPr/>
          </p:nvCxnSpPr>
          <p:spPr bwMode="auto">
            <a:xfrm flipV="1">
              <a:off x="7473950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1"/>
            <p:cNvCxnSpPr>
              <a:cxnSpLocks noChangeShapeType="1"/>
              <a:stCxn id="125" idx="1"/>
              <a:endCxn id="124" idx="5"/>
            </p:cNvCxnSpPr>
            <p:nvPr/>
          </p:nvCxnSpPr>
          <p:spPr bwMode="auto">
            <a:xfrm flipH="1" flipV="1">
              <a:off x="7996238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AutoShape 32"/>
            <p:cNvCxnSpPr>
              <a:cxnSpLocks noChangeShapeType="1"/>
              <a:stCxn id="130" idx="0"/>
              <a:endCxn id="128" idx="5"/>
            </p:cNvCxnSpPr>
            <p:nvPr/>
          </p:nvCxnSpPr>
          <p:spPr bwMode="auto">
            <a:xfrm flipH="1" flipV="1">
              <a:off x="747395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AutoShape 33"/>
            <p:cNvCxnSpPr>
              <a:cxnSpLocks noChangeShapeType="1"/>
              <a:stCxn id="129" idx="0"/>
              <a:endCxn id="128" idx="3"/>
            </p:cNvCxnSpPr>
            <p:nvPr/>
          </p:nvCxnSpPr>
          <p:spPr bwMode="auto">
            <a:xfrm flipV="1">
              <a:off x="711200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Oval 34"/>
            <p:cNvSpPr>
              <a:spLocks noChangeArrowheads="1"/>
            </p:cNvSpPr>
            <p:nvPr/>
          </p:nvSpPr>
          <p:spPr bwMode="auto">
            <a:xfrm>
              <a:off x="2452688" y="5073650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1" name="Oval 35"/>
            <p:cNvSpPr>
              <a:spLocks noChangeArrowheads="1"/>
            </p:cNvSpPr>
            <p:nvPr/>
          </p:nvSpPr>
          <p:spPr bwMode="auto">
            <a:xfrm>
              <a:off x="1393825" y="55292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2" name="Oval 36"/>
            <p:cNvSpPr>
              <a:spLocks noChangeArrowheads="1"/>
            </p:cNvSpPr>
            <p:nvPr/>
          </p:nvSpPr>
          <p:spPr bwMode="auto">
            <a:xfrm>
              <a:off x="1916113" y="5984875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3" name="Rectangle 37"/>
            <p:cNvSpPr>
              <a:spLocks noChangeAspect="1" noChangeArrowheads="1"/>
            </p:cNvSpPr>
            <p:nvPr/>
          </p:nvSpPr>
          <p:spPr bwMode="auto">
            <a:xfrm>
              <a:off x="169703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4" name="Rectangle 38"/>
            <p:cNvSpPr>
              <a:spLocks noChangeAspect="1" noChangeArrowheads="1"/>
            </p:cNvSpPr>
            <p:nvPr/>
          </p:nvSpPr>
          <p:spPr bwMode="auto">
            <a:xfrm>
              <a:off x="2217738" y="649763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5" name="Oval 39"/>
            <p:cNvSpPr>
              <a:spLocks noChangeArrowheads="1"/>
            </p:cNvSpPr>
            <p:nvPr/>
          </p:nvSpPr>
          <p:spPr bwMode="auto">
            <a:xfrm>
              <a:off x="871538" y="5984875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6" name="Rectangle 40"/>
            <p:cNvSpPr>
              <a:spLocks noChangeAspect="1" noChangeArrowheads="1"/>
            </p:cNvSpPr>
            <p:nvPr/>
          </p:nvSpPr>
          <p:spPr bwMode="auto">
            <a:xfrm>
              <a:off x="64928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7" name="Rectangle 41"/>
            <p:cNvSpPr>
              <a:spLocks noChangeAspect="1" noChangeArrowheads="1"/>
            </p:cNvSpPr>
            <p:nvPr/>
          </p:nvSpPr>
          <p:spPr bwMode="auto">
            <a:xfrm>
              <a:off x="1171575" y="649763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8" name="Oval 42"/>
            <p:cNvSpPr>
              <a:spLocks noChangeArrowheads="1"/>
            </p:cNvSpPr>
            <p:nvPr/>
          </p:nvSpPr>
          <p:spPr bwMode="auto">
            <a:xfrm>
              <a:off x="35131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9" name="Oval 43"/>
            <p:cNvSpPr>
              <a:spLocks noChangeArrowheads="1"/>
            </p:cNvSpPr>
            <p:nvPr/>
          </p:nvSpPr>
          <p:spPr bwMode="auto">
            <a:xfrm>
              <a:off x="40354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0" name="Rectangle 44"/>
            <p:cNvSpPr>
              <a:spLocks noChangeAspect="1" noChangeArrowheads="1"/>
            </p:cNvSpPr>
            <p:nvPr/>
          </p:nvSpPr>
          <p:spPr bwMode="auto">
            <a:xfrm>
              <a:off x="38163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1" name="Rectangle 45"/>
            <p:cNvSpPr>
              <a:spLocks noChangeAspect="1" noChangeArrowheads="1"/>
            </p:cNvSpPr>
            <p:nvPr/>
          </p:nvSpPr>
          <p:spPr bwMode="auto">
            <a:xfrm>
              <a:off x="43370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2" name="Oval 46"/>
            <p:cNvSpPr>
              <a:spLocks noChangeArrowheads="1"/>
            </p:cNvSpPr>
            <p:nvPr/>
          </p:nvSpPr>
          <p:spPr bwMode="auto">
            <a:xfrm>
              <a:off x="29908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3" name="Rectangle 47"/>
            <p:cNvSpPr>
              <a:spLocks noChangeAspect="1" noChangeArrowheads="1"/>
            </p:cNvSpPr>
            <p:nvPr/>
          </p:nvSpPr>
          <p:spPr bwMode="auto">
            <a:xfrm>
              <a:off x="27686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4" name="Rectangle 48"/>
            <p:cNvSpPr>
              <a:spLocks noChangeAspect="1" noChangeArrowheads="1"/>
            </p:cNvSpPr>
            <p:nvPr/>
          </p:nvSpPr>
          <p:spPr bwMode="auto">
            <a:xfrm>
              <a:off x="32908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5" name="Oval 49"/>
            <p:cNvSpPr>
              <a:spLocks noChangeArrowheads="1"/>
            </p:cNvSpPr>
            <p:nvPr/>
          </p:nvSpPr>
          <p:spPr bwMode="auto">
            <a:xfrm>
              <a:off x="4572000" y="4646613"/>
              <a:ext cx="287338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6" name="Oval 50"/>
            <p:cNvSpPr>
              <a:spLocks noChangeArrowheads="1"/>
            </p:cNvSpPr>
            <p:nvPr/>
          </p:nvSpPr>
          <p:spPr bwMode="auto">
            <a:xfrm>
              <a:off x="6692900" y="5075238"/>
              <a:ext cx="285750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7" name="Oval 51"/>
            <p:cNvSpPr>
              <a:spLocks noChangeArrowheads="1"/>
            </p:cNvSpPr>
            <p:nvPr/>
          </p:nvSpPr>
          <p:spPr bwMode="auto">
            <a:xfrm>
              <a:off x="56340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8" name="Oval 52"/>
            <p:cNvSpPr>
              <a:spLocks noChangeArrowheads="1"/>
            </p:cNvSpPr>
            <p:nvPr/>
          </p:nvSpPr>
          <p:spPr bwMode="auto">
            <a:xfrm>
              <a:off x="61563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9" name="Rectangle 53"/>
            <p:cNvSpPr>
              <a:spLocks noChangeAspect="1" noChangeArrowheads="1"/>
            </p:cNvSpPr>
            <p:nvPr/>
          </p:nvSpPr>
          <p:spPr bwMode="auto">
            <a:xfrm>
              <a:off x="59372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0" name="Rectangle 54"/>
            <p:cNvSpPr>
              <a:spLocks noChangeAspect="1" noChangeArrowheads="1"/>
            </p:cNvSpPr>
            <p:nvPr/>
          </p:nvSpPr>
          <p:spPr bwMode="auto">
            <a:xfrm>
              <a:off x="64579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1" name="Oval 55"/>
            <p:cNvSpPr>
              <a:spLocks noChangeArrowheads="1"/>
            </p:cNvSpPr>
            <p:nvPr/>
          </p:nvSpPr>
          <p:spPr bwMode="auto">
            <a:xfrm>
              <a:off x="51117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2" name="Rectangle 56"/>
            <p:cNvSpPr>
              <a:spLocks noChangeAspect="1" noChangeArrowheads="1"/>
            </p:cNvSpPr>
            <p:nvPr/>
          </p:nvSpPr>
          <p:spPr bwMode="auto">
            <a:xfrm>
              <a:off x="48895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3" name="Rectangle 57"/>
            <p:cNvSpPr>
              <a:spLocks noChangeAspect="1" noChangeArrowheads="1"/>
            </p:cNvSpPr>
            <p:nvPr/>
          </p:nvSpPr>
          <p:spPr bwMode="auto">
            <a:xfrm>
              <a:off x="54117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4" name="Oval 58"/>
            <p:cNvSpPr>
              <a:spLocks noChangeArrowheads="1"/>
            </p:cNvSpPr>
            <p:nvPr/>
          </p:nvSpPr>
          <p:spPr bwMode="auto">
            <a:xfrm>
              <a:off x="7753350" y="5532438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5" name="Oval 59"/>
            <p:cNvSpPr>
              <a:spLocks noChangeArrowheads="1"/>
            </p:cNvSpPr>
            <p:nvPr/>
          </p:nvSpPr>
          <p:spPr bwMode="auto">
            <a:xfrm>
              <a:off x="8275638" y="5988050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6" name="Rectangle 60"/>
            <p:cNvSpPr>
              <a:spLocks noChangeAspect="1" noChangeArrowheads="1"/>
            </p:cNvSpPr>
            <p:nvPr/>
          </p:nvSpPr>
          <p:spPr bwMode="auto">
            <a:xfrm>
              <a:off x="805656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7" name="Rectangle 61"/>
            <p:cNvSpPr>
              <a:spLocks noChangeAspect="1" noChangeArrowheads="1"/>
            </p:cNvSpPr>
            <p:nvPr/>
          </p:nvSpPr>
          <p:spPr bwMode="auto">
            <a:xfrm>
              <a:off x="8577263" y="6500813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8" name="Oval 62"/>
            <p:cNvSpPr>
              <a:spLocks noChangeArrowheads="1"/>
            </p:cNvSpPr>
            <p:nvPr/>
          </p:nvSpPr>
          <p:spPr bwMode="auto">
            <a:xfrm>
              <a:off x="7231063" y="59880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9" name="Rectangle 63"/>
            <p:cNvSpPr>
              <a:spLocks noChangeAspect="1" noChangeArrowheads="1"/>
            </p:cNvSpPr>
            <p:nvPr/>
          </p:nvSpPr>
          <p:spPr bwMode="auto">
            <a:xfrm>
              <a:off x="700881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30" name="Rectangle 64"/>
            <p:cNvSpPr>
              <a:spLocks noChangeAspect="1" noChangeArrowheads="1"/>
            </p:cNvSpPr>
            <p:nvPr/>
          </p:nvSpPr>
          <p:spPr bwMode="auto">
            <a:xfrm>
              <a:off x="7531100" y="6500813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</p:grpSp>
      <p:sp>
        <p:nvSpPr>
          <p:cNvPr id="131" name="Rectangle 4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85800" y="1600200"/>
            <a:ext cx="8001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400" dirty="0">
                <a:latin typeface="Calibri" pitchFamily="34" charset="0"/>
              </a:rPr>
              <a:t>At each level we insert      nodes</a:t>
            </a:r>
          </a:p>
          <a:p>
            <a:pPr lvl="1"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000" dirty="0">
                <a:latin typeface="Calibri" pitchFamily="34" charset="0"/>
              </a:rPr>
              <a:t>Each node can generate h-</a:t>
            </a:r>
            <a:r>
              <a:rPr lang="en-US" altLang="en-US" sz="2000" dirty="0" err="1">
                <a:latin typeface="Calibri" pitchFamily="34" charset="0"/>
              </a:rPr>
              <a:t>i</a:t>
            </a:r>
            <a:r>
              <a:rPr lang="en-US" altLang="en-US" sz="2000" dirty="0">
                <a:latin typeface="Calibri" pitchFamily="34" charset="0"/>
              </a:rPr>
              <a:t> swaps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482888" y="2057400"/>
            <a:ext cx="2425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 = </a:t>
            </a:r>
            <a:r>
              <a:rPr lang="en-US" i="1" dirty="0" err="1" smtClean="0"/>
              <a:t>lg</a:t>
            </a:r>
            <a:r>
              <a:rPr lang="en-US" i="1" dirty="0" smtClean="0"/>
              <a:t>(n)  (integer-wise)</a:t>
            </a:r>
          </a:p>
          <a:p>
            <a:r>
              <a:rPr lang="en-US" i="1" dirty="0" err="1" smtClean="0"/>
              <a:t>i</a:t>
            </a:r>
            <a:r>
              <a:rPr lang="en-US" i="1" dirty="0" smtClean="0"/>
              <a:t> = level = 0, 1, 2, 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693053" y="2914663"/>
            <a:ext cx="2107872" cy="646331"/>
            <a:chOff x="6693053" y="2914663"/>
            <a:chExt cx="2107872" cy="646331"/>
          </a:xfrm>
        </p:grpSpPr>
        <p:sp>
          <p:nvSpPr>
            <p:cNvPr id="133" name="Rectangle 40"/>
            <p:cNvSpPr>
              <a:spLocks noChangeAspect="1" noChangeArrowheads="1"/>
            </p:cNvSpPr>
            <p:nvPr/>
          </p:nvSpPr>
          <p:spPr bwMode="auto">
            <a:xfrm>
              <a:off x="6693053" y="299064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897840" y="2914663"/>
              <a:ext cx="19030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= null, </a:t>
              </a:r>
            </a:p>
            <a:p>
              <a:r>
                <a:rPr lang="en-US" i="1" dirty="0"/>
                <a:t> </a:t>
              </a:r>
              <a:r>
                <a:rPr lang="en-US" i="1" dirty="0" smtClean="0"/>
                <a:t>   for this example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687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Analysis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624651"/>
              </p:ext>
            </p:extLst>
          </p:nvPr>
        </p:nvGraphicFramePr>
        <p:xfrm>
          <a:off x="45990" y="5135562"/>
          <a:ext cx="609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6" name="Equation" r:id="rId3" imgW="304560" imgH="177480" progId="Equation.3">
                  <p:embed/>
                </p:oleObj>
              </mc:Choice>
              <mc:Fallback>
                <p:oleObj name="Equation" r:id="rId3" imgW="304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90" y="5135562"/>
                        <a:ext cx="609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Left Brace 67"/>
          <p:cNvSpPr/>
          <p:nvPr/>
        </p:nvSpPr>
        <p:spPr>
          <a:xfrm>
            <a:off x="655590" y="5013324"/>
            <a:ext cx="228600" cy="685800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3948113" y="1581150"/>
          <a:ext cx="3190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7" name="Equation" r:id="rId5" imgW="152280" imgH="190440" progId="Equation.3">
                  <p:embed/>
                </p:oleObj>
              </mc:Choice>
              <mc:Fallback>
                <p:oleObj name="Equation" r:id="rId5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1581150"/>
                        <a:ext cx="3190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" name="Group 68"/>
          <p:cNvGrpSpPr/>
          <p:nvPr/>
        </p:nvGrpSpPr>
        <p:grpSpPr>
          <a:xfrm>
            <a:off x="647700" y="4152900"/>
            <a:ext cx="8134350" cy="2058987"/>
            <a:chOff x="649288" y="4646613"/>
            <a:chExt cx="8134350" cy="2058987"/>
          </a:xfrm>
        </p:grpSpPr>
        <p:cxnSp>
          <p:nvCxnSpPr>
            <p:cNvPr id="70" name="AutoShape 2"/>
            <p:cNvCxnSpPr>
              <a:cxnSpLocks noChangeShapeType="1"/>
              <a:stCxn id="115" idx="3"/>
              <a:endCxn id="100" idx="7"/>
            </p:cNvCxnSpPr>
            <p:nvPr/>
          </p:nvCxnSpPr>
          <p:spPr bwMode="auto">
            <a:xfrm flipH="1">
              <a:off x="2697163" y="4899025"/>
              <a:ext cx="1917700" cy="2063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AutoShape 5"/>
            <p:cNvCxnSpPr>
              <a:cxnSpLocks noChangeShapeType="1"/>
              <a:stCxn id="100" idx="3"/>
              <a:endCxn id="101" idx="7"/>
            </p:cNvCxnSpPr>
            <p:nvPr/>
          </p:nvCxnSpPr>
          <p:spPr bwMode="auto">
            <a:xfrm flipH="1">
              <a:off x="1636713" y="5326063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6"/>
            <p:cNvCxnSpPr>
              <a:cxnSpLocks noChangeShapeType="1"/>
              <a:stCxn id="108" idx="1"/>
              <a:endCxn id="100" idx="5"/>
            </p:cNvCxnSpPr>
            <p:nvPr/>
          </p:nvCxnSpPr>
          <p:spPr bwMode="auto">
            <a:xfrm flipH="1" flipV="1">
              <a:off x="2697163" y="5326063"/>
              <a:ext cx="857250" cy="236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7"/>
            <p:cNvCxnSpPr>
              <a:cxnSpLocks noChangeShapeType="1"/>
              <a:stCxn id="104" idx="0"/>
              <a:endCxn id="102" idx="5"/>
            </p:cNvCxnSpPr>
            <p:nvPr/>
          </p:nvCxnSpPr>
          <p:spPr bwMode="auto">
            <a:xfrm flipH="1" flipV="1">
              <a:off x="2160588" y="623887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8"/>
            <p:cNvCxnSpPr>
              <a:cxnSpLocks noChangeShapeType="1"/>
              <a:stCxn id="103" idx="0"/>
              <a:endCxn id="102" idx="3"/>
            </p:cNvCxnSpPr>
            <p:nvPr/>
          </p:nvCxnSpPr>
          <p:spPr bwMode="auto">
            <a:xfrm flipV="1">
              <a:off x="1800225" y="6238875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9"/>
            <p:cNvCxnSpPr>
              <a:cxnSpLocks noChangeShapeType="1"/>
              <a:stCxn id="105" idx="7"/>
              <a:endCxn id="101" idx="3"/>
            </p:cNvCxnSpPr>
            <p:nvPr/>
          </p:nvCxnSpPr>
          <p:spPr bwMode="auto">
            <a:xfrm flipV="1">
              <a:off x="1114425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10"/>
            <p:cNvCxnSpPr>
              <a:cxnSpLocks noChangeShapeType="1"/>
              <a:stCxn id="102" idx="1"/>
              <a:endCxn id="101" idx="5"/>
            </p:cNvCxnSpPr>
            <p:nvPr/>
          </p:nvCxnSpPr>
          <p:spPr bwMode="auto">
            <a:xfrm flipH="1" flipV="1">
              <a:off x="1636713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11"/>
            <p:cNvCxnSpPr>
              <a:cxnSpLocks noChangeShapeType="1"/>
              <a:stCxn id="107" idx="0"/>
              <a:endCxn id="105" idx="5"/>
            </p:cNvCxnSpPr>
            <p:nvPr/>
          </p:nvCxnSpPr>
          <p:spPr bwMode="auto">
            <a:xfrm flipH="1" flipV="1">
              <a:off x="111442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12"/>
            <p:cNvCxnSpPr>
              <a:cxnSpLocks noChangeShapeType="1"/>
              <a:stCxn id="106" idx="0"/>
              <a:endCxn id="105" idx="3"/>
            </p:cNvCxnSpPr>
            <p:nvPr/>
          </p:nvCxnSpPr>
          <p:spPr bwMode="auto">
            <a:xfrm flipV="1">
              <a:off x="75247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13"/>
            <p:cNvCxnSpPr>
              <a:cxnSpLocks noChangeShapeType="1"/>
              <a:stCxn id="111" idx="0"/>
              <a:endCxn id="109" idx="5"/>
            </p:cNvCxnSpPr>
            <p:nvPr/>
          </p:nvCxnSpPr>
          <p:spPr bwMode="auto">
            <a:xfrm flipH="1" flipV="1">
              <a:off x="42799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AutoShape 14"/>
            <p:cNvCxnSpPr>
              <a:cxnSpLocks noChangeShapeType="1"/>
              <a:stCxn id="110" idx="0"/>
              <a:endCxn id="109" idx="3"/>
            </p:cNvCxnSpPr>
            <p:nvPr/>
          </p:nvCxnSpPr>
          <p:spPr bwMode="auto">
            <a:xfrm flipV="1">
              <a:off x="39195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AutoShape 15"/>
            <p:cNvCxnSpPr>
              <a:cxnSpLocks noChangeShapeType="1"/>
              <a:stCxn id="112" idx="7"/>
              <a:endCxn id="108" idx="3"/>
            </p:cNvCxnSpPr>
            <p:nvPr/>
          </p:nvCxnSpPr>
          <p:spPr bwMode="auto">
            <a:xfrm flipV="1">
              <a:off x="32337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16"/>
            <p:cNvCxnSpPr>
              <a:cxnSpLocks noChangeShapeType="1"/>
              <a:stCxn id="109" idx="1"/>
              <a:endCxn id="108" idx="5"/>
            </p:cNvCxnSpPr>
            <p:nvPr/>
          </p:nvCxnSpPr>
          <p:spPr bwMode="auto">
            <a:xfrm flipH="1" flipV="1">
              <a:off x="37560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17"/>
            <p:cNvCxnSpPr>
              <a:cxnSpLocks noChangeShapeType="1"/>
              <a:stCxn id="114" idx="0"/>
              <a:endCxn id="112" idx="5"/>
            </p:cNvCxnSpPr>
            <p:nvPr/>
          </p:nvCxnSpPr>
          <p:spPr bwMode="auto">
            <a:xfrm flipH="1" flipV="1">
              <a:off x="32337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18"/>
            <p:cNvCxnSpPr>
              <a:cxnSpLocks noChangeShapeType="1"/>
              <a:stCxn id="113" idx="0"/>
              <a:endCxn id="112" idx="3"/>
            </p:cNvCxnSpPr>
            <p:nvPr/>
          </p:nvCxnSpPr>
          <p:spPr bwMode="auto">
            <a:xfrm flipV="1">
              <a:off x="28717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19"/>
            <p:cNvCxnSpPr>
              <a:cxnSpLocks noChangeShapeType="1"/>
              <a:stCxn id="115" idx="5"/>
              <a:endCxn id="116" idx="1"/>
            </p:cNvCxnSpPr>
            <p:nvPr/>
          </p:nvCxnSpPr>
          <p:spPr bwMode="auto">
            <a:xfrm>
              <a:off x="4816475" y="4899025"/>
              <a:ext cx="1917700" cy="2079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20"/>
            <p:cNvCxnSpPr>
              <a:cxnSpLocks noChangeShapeType="1"/>
              <a:stCxn id="116" idx="3"/>
              <a:endCxn id="117" idx="7"/>
            </p:cNvCxnSpPr>
            <p:nvPr/>
          </p:nvCxnSpPr>
          <p:spPr bwMode="auto">
            <a:xfrm flipH="1">
              <a:off x="5876925" y="5327650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AutoShape 21"/>
            <p:cNvCxnSpPr>
              <a:cxnSpLocks noChangeShapeType="1"/>
              <a:stCxn id="124" idx="1"/>
              <a:endCxn id="116" idx="5"/>
            </p:cNvCxnSpPr>
            <p:nvPr/>
          </p:nvCxnSpPr>
          <p:spPr bwMode="auto">
            <a:xfrm flipH="1" flipV="1">
              <a:off x="6937375" y="5327650"/>
              <a:ext cx="857250" cy="2365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22"/>
            <p:cNvCxnSpPr>
              <a:cxnSpLocks noChangeShapeType="1"/>
              <a:stCxn id="120" idx="0"/>
              <a:endCxn id="118" idx="5"/>
            </p:cNvCxnSpPr>
            <p:nvPr/>
          </p:nvCxnSpPr>
          <p:spPr bwMode="auto">
            <a:xfrm flipH="1" flipV="1">
              <a:off x="64008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AutoShape 23"/>
            <p:cNvCxnSpPr>
              <a:cxnSpLocks noChangeShapeType="1"/>
              <a:stCxn id="119" idx="0"/>
              <a:endCxn id="118" idx="3"/>
            </p:cNvCxnSpPr>
            <p:nvPr/>
          </p:nvCxnSpPr>
          <p:spPr bwMode="auto">
            <a:xfrm flipV="1">
              <a:off x="60404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AutoShape 24"/>
            <p:cNvCxnSpPr>
              <a:cxnSpLocks noChangeShapeType="1"/>
              <a:stCxn id="121" idx="7"/>
              <a:endCxn id="117" idx="3"/>
            </p:cNvCxnSpPr>
            <p:nvPr/>
          </p:nvCxnSpPr>
          <p:spPr bwMode="auto">
            <a:xfrm flipV="1">
              <a:off x="53546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25"/>
            <p:cNvCxnSpPr>
              <a:cxnSpLocks noChangeShapeType="1"/>
              <a:stCxn id="118" idx="1"/>
              <a:endCxn id="117" idx="5"/>
            </p:cNvCxnSpPr>
            <p:nvPr/>
          </p:nvCxnSpPr>
          <p:spPr bwMode="auto">
            <a:xfrm flipH="1" flipV="1">
              <a:off x="58769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AutoShape 26"/>
            <p:cNvCxnSpPr>
              <a:cxnSpLocks noChangeShapeType="1"/>
              <a:stCxn id="123" idx="0"/>
              <a:endCxn id="121" idx="5"/>
            </p:cNvCxnSpPr>
            <p:nvPr/>
          </p:nvCxnSpPr>
          <p:spPr bwMode="auto">
            <a:xfrm flipH="1" flipV="1">
              <a:off x="53546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AutoShape 27"/>
            <p:cNvCxnSpPr>
              <a:cxnSpLocks noChangeShapeType="1"/>
              <a:stCxn id="122" idx="0"/>
              <a:endCxn id="121" idx="3"/>
            </p:cNvCxnSpPr>
            <p:nvPr/>
          </p:nvCxnSpPr>
          <p:spPr bwMode="auto">
            <a:xfrm flipV="1">
              <a:off x="49926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28"/>
            <p:cNvCxnSpPr>
              <a:cxnSpLocks noChangeShapeType="1"/>
              <a:stCxn id="127" idx="0"/>
              <a:endCxn id="125" idx="5"/>
            </p:cNvCxnSpPr>
            <p:nvPr/>
          </p:nvCxnSpPr>
          <p:spPr bwMode="auto">
            <a:xfrm flipH="1" flipV="1">
              <a:off x="8520113" y="6242050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AutoShape 29"/>
            <p:cNvCxnSpPr>
              <a:cxnSpLocks noChangeShapeType="1"/>
              <a:stCxn id="126" idx="0"/>
              <a:endCxn id="125" idx="3"/>
            </p:cNvCxnSpPr>
            <p:nvPr/>
          </p:nvCxnSpPr>
          <p:spPr bwMode="auto">
            <a:xfrm flipV="1">
              <a:off x="8159750" y="6242050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30"/>
            <p:cNvCxnSpPr>
              <a:cxnSpLocks noChangeShapeType="1"/>
              <a:stCxn id="128" idx="7"/>
              <a:endCxn id="124" idx="3"/>
            </p:cNvCxnSpPr>
            <p:nvPr/>
          </p:nvCxnSpPr>
          <p:spPr bwMode="auto">
            <a:xfrm flipV="1">
              <a:off x="7473950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1"/>
            <p:cNvCxnSpPr>
              <a:cxnSpLocks noChangeShapeType="1"/>
              <a:stCxn id="125" idx="1"/>
              <a:endCxn id="124" idx="5"/>
            </p:cNvCxnSpPr>
            <p:nvPr/>
          </p:nvCxnSpPr>
          <p:spPr bwMode="auto">
            <a:xfrm flipH="1" flipV="1">
              <a:off x="7996238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AutoShape 32"/>
            <p:cNvCxnSpPr>
              <a:cxnSpLocks noChangeShapeType="1"/>
              <a:stCxn id="130" idx="0"/>
              <a:endCxn id="128" idx="5"/>
            </p:cNvCxnSpPr>
            <p:nvPr/>
          </p:nvCxnSpPr>
          <p:spPr bwMode="auto">
            <a:xfrm flipH="1" flipV="1">
              <a:off x="747395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AutoShape 33"/>
            <p:cNvCxnSpPr>
              <a:cxnSpLocks noChangeShapeType="1"/>
              <a:stCxn id="129" idx="0"/>
              <a:endCxn id="128" idx="3"/>
            </p:cNvCxnSpPr>
            <p:nvPr/>
          </p:nvCxnSpPr>
          <p:spPr bwMode="auto">
            <a:xfrm flipV="1">
              <a:off x="711200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Oval 34"/>
            <p:cNvSpPr>
              <a:spLocks noChangeArrowheads="1"/>
            </p:cNvSpPr>
            <p:nvPr/>
          </p:nvSpPr>
          <p:spPr bwMode="auto">
            <a:xfrm>
              <a:off x="2452688" y="5073650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1" name="Oval 35"/>
            <p:cNvSpPr>
              <a:spLocks noChangeArrowheads="1"/>
            </p:cNvSpPr>
            <p:nvPr/>
          </p:nvSpPr>
          <p:spPr bwMode="auto">
            <a:xfrm>
              <a:off x="1393825" y="55292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2" name="Oval 36"/>
            <p:cNvSpPr>
              <a:spLocks noChangeArrowheads="1"/>
            </p:cNvSpPr>
            <p:nvPr/>
          </p:nvSpPr>
          <p:spPr bwMode="auto">
            <a:xfrm>
              <a:off x="1916113" y="5984875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3" name="Rectangle 37"/>
            <p:cNvSpPr>
              <a:spLocks noChangeAspect="1" noChangeArrowheads="1"/>
            </p:cNvSpPr>
            <p:nvPr/>
          </p:nvSpPr>
          <p:spPr bwMode="auto">
            <a:xfrm>
              <a:off x="169703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4" name="Rectangle 38"/>
            <p:cNvSpPr>
              <a:spLocks noChangeAspect="1" noChangeArrowheads="1"/>
            </p:cNvSpPr>
            <p:nvPr/>
          </p:nvSpPr>
          <p:spPr bwMode="auto">
            <a:xfrm>
              <a:off x="2217738" y="649763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5" name="Oval 39"/>
            <p:cNvSpPr>
              <a:spLocks noChangeArrowheads="1"/>
            </p:cNvSpPr>
            <p:nvPr/>
          </p:nvSpPr>
          <p:spPr bwMode="auto">
            <a:xfrm>
              <a:off x="871538" y="5984875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6" name="Rectangle 40"/>
            <p:cNvSpPr>
              <a:spLocks noChangeAspect="1" noChangeArrowheads="1"/>
            </p:cNvSpPr>
            <p:nvPr/>
          </p:nvSpPr>
          <p:spPr bwMode="auto">
            <a:xfrm>
              <a:off x="64928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7" name="Rectangle 41"/>
            <p:cNvSpPr>
              <a:spLocks noChangeAspect="1" noChangeArrowheads="1"/>
            </p:cNvSpPr>
            <p:nvPr/>
          </p:nvSpPr>
          <p:spPr bwMode="auto">
            <a:xfrm>
              <a:off x="1171575" y="649763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8" name="Oval 42"/>
            <p:cNvSpPr>
              <a:spLocks noChangeArrowheads="1"/>
            </p:cNvSpPr>
            <p:nvPr/>
          </p:nvSpPr>
          <p:spPr bwMode="auto">
            <a:xfrm>
              <a:off x="35131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9" name="Oval 43"/>
            <p:cNvSpPr>
              <a:spLocks noChangeArrowheads="1"/>
            </p:cNvSpPr>
            <p:nvPr/>
          </p:nvSpPr>
          <p:spPr bwMode="auto">
            <a:xfrm>
              <a:off x="40354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0" name="Rectangle 44"/>
            <p:cNvSpPr>
              <a:spLocks noChangeAspect="1" noChangeArrowheads="1"/>
            </p:cNvSpPr>
            <p:nvPr/>
          </p:nvSpPr>
          <p:spPr bwMode="auto">
            <a:xfrm>
              <a:off x="38163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1" name="Rectangle 45"/>
            <p:cNvSpPr>
              <a:spLocks noChangeAspect="1" noChangeArrowheads="1"/>
            </p:cNvSpPr>
            <p:nvPr/>
          </p:nvSpPr>
          <p:spPr bwMode="auto">
            <a:xfrm>
              <a:off x="43370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2" name="Oval 46"/>
            <p:cNvSpPr>
              <a:spLocks noChangeArrowheads="1"/>
            </p:cNvSpPr>
            <p:nvPr/>
          </p:nvSpPr>
          <p:spPr bwMode="auto">
            <a:xfrm>
              <a:off x="29908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3" name="Rectangle 47"/>
            <p:cNvSpPr>
              <a:spLocks noChangeAspect="1" noChangeArrowheads="1"/>
            </p:cNvSpPr>
            <p:nvPr/>
          </p:nvSpPr>
          <p:spPr bwMode="auto">
            <a:xfrm>
              <a:off x="27686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4" name="Rectangle 48"/>
            <p:cNvSpPr>
              <a:spLocks noChangeAspect="1" noChangeArrowheads="1"/>
            </p:cNvSpPr>
            <p:nvPr/>
          </p:nvSpPr>
          <p:spPr bwMode="auto">
            <a:xfrm>
              <a:off x="32908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5" name="Oval 49"/>
            <p:cNvSpPr>
              <a:spLocks noChangeArrowheads="1"/>
            </p:cNvSpPr>
            <p:nvPr/>
          </p:nvSpPr>
          <p:spPr bwMode="auto">
            <a:xfrm>
              <a:off x="4572000" y="4646613"/>
              <a:ext cx="287338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6" name="Oval 50"/>
            <p:cNvSpPr>
              <a:spLocks noChangeArrowheads="1"/>
            </p:cNvSpPr>
            <p:nvPr/>
          </p:nvSpPr>
          <p:spPr bwMode="auto">
            <a:xfrm>
              <a:off x="6692900" y="5075238"/>
              <a:ext cx="285750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7" name="Oval 51"/>
            <p:cNvSpPr>
              <a:spLocks noChangeArrowheads="1"/>
            </p:cNvSpPr>
            <p:nvPr/>
          </p:nvSpPr>
          <p:spPr bwMode="auto">
            <a:xfrm>
              <a:off x="56340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8" name="Oval 52"/>
            <p:cNvSpPr>
              <a:spLocks noChangeArrowheads="1"/>
            </p:cNvSpPr>
            <p:nvPr/>
          </p:nvSpPr>
          <p:spPr bwMode="auto">
            <a:xfrm>
              <a:off x="61563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9" name="Rectangle 53"/>
            <p:cNvSpPr>
              <a:spLocks noChangeAspect="1" noChangeArrowheads="1"/>
            </p:cNvSpPr>
            <p:nvPr/>
          </p:nvSpPr>
          <p:spPr bwMode="auto">
            <a:xfrm>
              <a:off x="59372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0" name="Rectangle 54"/>
            <p:cNvSpPr>
              <a:spLocks noChangeAspect="1" noChangeArrowheads="1"/>
            </p:cNvSpPr>
            <p:nvPr/>
          </p:nvSpPr>
          <p:spPr bwMode="auto">
            <a:xfrm>
              <a:off x="64579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1" name="Oval 55"/>
            <p:cNvSpPr>
              <a:spLocks noChangeArrowheads="1"/>
            </p:cNvSpPr>
            <p:nvPr/>
          </p:nvSpPr>
          <p:spPr bwMode="auto">
            <a:xfrm>
              <a:off x="51117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2" name="Rectangle 56"/>
            <p:cNvSpPr>
              <a:spLocks noChangeAspect="1" noChangeArrowheads="1"/>
            </p:cNvSpPr>
            <p:nvPr/>
          </p:nvSpPr>
          <p:spPr bwMode="auto">
            <a:xfrm>
              <a:off x="48895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3" name="Rectangle 57"/>
            <p:cNvSpPr>
              <a:spLocks noChangeAspect="1" noChangeArrowheads="1"/>
            </p:cNvSpPr>
            <p:nvPr/>
          </p:nvSpPr>
          <p:spPr bwMode="auto">
            <a:xfrm>
              <a:off x="54117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4" name="Oval 58"/>
            <p:cNvSpPr>
              <a:spLocks noChangeArrowheads="1"/>
            </p:cNvSpPr>
            <p:nvPr/>
          </p:nvSpPr>
          <p:spPr bwMode="auto">
            <a:xfrm>
              <a:off x="7753350" y="5532438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5" name="Oval 59"/>
            <p:cNvSpPr>
              <a:spLocks noChangeArrowheads="1"/>
            </p:cNvSpPr>
            <p:nvPr/>
          </p:nvSpPr>
          <p:spPr bwMode="auto">
            <a:xfrm>
              <a:off x="8275638" y="5988050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6" name="Rectangle 60"/>
            <p:cNvSpPr>
              <a:spLocks noChangeAspect="1" noChangeArrowheads="1"/>
            </p:cNvSpPr>
            <p:nvPr/>
          </p:nvSpPr>
          <p:spPr bwMode="auto">
            <a:xfrm>
              <a:off x="805656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7" name="Rectangle 61"/>
            <p:cNvSpPr>
              <a:spLocks noChangeAspect="1" noChangeArrowheads="1"/>
            </p:cNvSpPr>
            <p:nvPr/>
          </p:nvSpPr>
          <p:spPr bwMode="auto">
            <a:xfrm>
              <a:off x="8577263" y="6500813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8" name="Oval 62"/>
            <p:cNvSpPr>
              <a:spLocks noChangeArrowheads="1"/>
            </p:cNvSpPr>
            <p:nvPr/>
          </p:nvSpPr>
          <p:spPr bwMode="auto">
            <a:xfrm>
              <a:off x="7231063" y="59880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9" name="Rectangle 63"/>
            <p:cNvSpPr>
              <a:spLocks noChangeAspect="1" noChangeArrowheads="1"/>
            </p:cNvSpPr>
            <p:nvPr/>
          </p:nvSpPr>
          <p:spPr bwMode="auto">
            <a:xfrm>
              <a:off x="700881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30" name="Rectangle 64"/>
            <p:cNvSpPr>
              <a:spLocks noChangeAspect="1" noChangeArrowheads="1"/>
            </p:cNvSpPr>
            <p:nvPr/>
          </p:nvSpPr>
          <p:spPr bwMode="auto">
            <a:xfrm>
              <a:off x="7531100" y="6500813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</p:grpSp>
      <p:sp>
        <p:nvSpPr>
          <p:cNvPr id="131" name="Rectangle 4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85800" y="1600200"/>
            <a:ext cx="8001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400" dirty="0">
                <a:latin typeface="Calibri" pitchFamily="34" charset="0"/>
              </a:rPr>
              <a:t>At each level we insert      nodes</a:t>
            </a:r>
          </a:p>
          <a:p>
            <a:pPr lvl="1"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000" dirty="0">
                <a:latin typeface="Calibri" pitchFamily="34" charset="0"/>
              </a:rPr>
              <a:t>Each node can generate h-</a:t>
            </a:r>
            <a:r>
              <a:rPr lang="en-US" altLang="en-US" sz="2000" dirty="0" err="1">
                <a:latin typeface="Calibri" pitchFamily="34" charset="0"/>
              </a:rPr>
              <a:t>i</a:t>
            </a:r>
            <a:r>
              <a:rPr lang="en-US" altLang="en-US" sz="2000" dirty="0">
                <a:latin typeface="Calibri" pitchFamily="34" charset="0"/>
              </a:rPr>
              <a:t> swaps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482888" y="2057400"/>
            <a:ext cx="2425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 = </a:t>
            </a:r>
            <a:r>
              <a:rPr lang="en-US" i="1" dirty="0" err="1" smtClean="0"/>
              <a:t>lg</a:t>
            </a:r>
            <a:r>
              <a:rPr lang="en-US" i="1" dirty="0" smtClean="0"/>
              <a:t>(n)  (integer-wise)</a:t>
            </a:r>
          </a:p>
          <a:p>
            <a:r>
              <a:rPr lang="en-US" i="1" dirty="0" err="1" smtClean="0"/>
              <a:t>i</a:t>
            </a:r>
            <a:r>
              <a:rPr lang="en-US" i="1" dirty="0" smtClean="0"/>
              <a:t> = level = 0, 1, 2, 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693053" y="2914663"/>
            <a:ext cx="2107872" cy="646331"/>
            <a:chOff x="6693053" y="2914663"/>
            <a:chExt cx="2107872" cy="646331"/>
          </a:xfrm>
        </p:grpSpPr>
        <p:sp>
          <p:nvSpPr>
            <p:cNvPr id="133" name="Rectangle 40"/>
            <p:cNvSpPr>
              <a:spLocks noChangeAspect="1" noChangeArrowheads="1"/>
            </p:cNvSpPr>
            <p:nvPr/>
          </p:nvSpPr>
          <p:spPr bwMode="auto">
            <a:xfrm>
              <a:off x="6693053" y="299064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897840" y="2914663"/>
              <a:ext cx="19030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= null, </a:t>
              </a:r>
            </a:p>
            <a:p>
              <a:r>
                <a:rPr lang="en-US" i="1" dirty="0"/>
                <a:t> </a:t>
              </a:r>
              <a:r>
                <a:rPr lang="en-US" i="1" dirty="0" smtClean="0"/>
                <a:t>   for this example</a:t>
              </a: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272381" y="4949825"/>
            <a:ext cx="683419" cy="45640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351472" y="3237828"/>
            <a:ext cx="4638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3 -2 = 1</a:t>
            </a:r>
          </a:p>
          <a:p>
            <a:r>
              <a:rPr lang="en-US" i="1" dirty="0" smtClean="0"/>
              <a:t>Putting something here can generate ONE swap</a:t>
            </a:r>
          </a:p>
        </p:txBody>
      </p:sp>
      <p:cxnSp>
        <p:nvCxnSpPr>
          <p:cNvPr id="5" name="Straight Arrow Connector 4"/>
          <p:cNvCxnSpPr>
            <a:endCxn id="3" idx="0"/>
          </p:cNvCxnSpPr>
          <p:nvPr/>
        </p:nvCxnSpPr>
        <p:spPr>
          <a:xfrm flipH="1">
            <a:off x="1614091" y="3884159"/>
            <a:ext cx="1081484" cy="106566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Analysis</a:t>
            </a:r>
          </a:p>
        </p:txBody>
      </p:sp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3948113" y="1581150"/>
          <a:ext cx="3190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Equation" r:id="rId3" imgW="152280" imgH="190440" progId="Equation.3">
                  <p:embed/>
                </p:oleObj>
              </mc:Choice>
              <mc:Fallback>
                <p:oleObj name="Equation" r:id="rId3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1581150"/>
                        <a:ext cx="3190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" name="Group 68"/>
          <p:cNvGrpSpPr/>
          <p:nvPr/>
        </p:nvGrpSpPr>
        <p:grpSpPr>
          <a:xfrm>
            <a:off x="647700" y="4152900"/>
            <a:ext cx="8134350" cy="2058987"/>
            <a:chOff x="649288" y="4646613"/>
            <a:chExt cx="8134350" cy="2058987"/>
          </a:xfrm>
        </p:grpSpPr>
        <p:cxnSp>
          <p:nvCxnSpPr>
            <p:cNvPr id="70" name="AutoShape 2"/>
            <p:cNvCxnSpPr>
              <a:cxnSpLocks noChangeShapeType="1"/>
              <a:stCxn id="115" idx="3"/>
              <a:endCxn id="100" idx="7"/>
            </p:cNvCxnSpPr>
            <p:nvPr/>
          </p:nvCxnSpPr>
          <p:spPr bwMode="auto">
            <a:xfrm flipH="1">
              <a:off x="2697163" y="4899025"/>
              <a:ext cx="1917700" cy="2063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AutoShape 5"/>
            <p:cNvCxnSpPr>
              <a:cxnSpLocks noChangeShapeType="1"/>
              <a:stCxn id="100" idx="3"/>
              <a:endCxn id="101" idx="7"/>
            </p:cNvCxnSpPr>
            <p:nvPr/>
          </p:nvCxnSpPr>
          <p:spPr bwMode="auto">
            <a:xfrm flipH="1">
              <a:off x="1636713" y="5326063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6"/>
            <p:cNvCxnSpPr>
              <a:cxnSpLocks noChangeShapeType="1"/>
              <a:stCxn id="108" idx="1"/>
              <a:endCxn id="100" idx="5"/>
            </p:cNvCxnSpPr>
            <p:nvPr/>
          </p:nvCxnSpPr>
          <p:spPr bwMode="auto">
            <a:xfrm flipH="1" flipV="1">
              <a:off x="2697163" y="5326063"/>
              <a:ext cx="857250" cy="236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7"/>
            <p:cNvCxnSpPr>
              <a:cxnSpLocks noChangeShapeType="1"/>
              <a:stCxn id="104" idx="0"/>
              <a:endCxn id="102" idx="5"/>
            </p:cNvCxnSpPr>
            <p:nvPr/>
          </p:nvCxnSpPr>
          <p:spPr bwMode="auto">
            <a:xfrm flipH="1" flipV="1">
              <a:off x="2160588" y="623887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8"/>
            <p:cNvCxnSpPr>
              <a:cxnSpLocks noChangeShapeType="1"/>
              <a:stCxn id="103" idx="0"/>
              <a:endCxn id="102" idx="3"/>
            </p:cNvCxnSpPr>
            <p:nvPr/>
          </p:nvCxnSpPr>
          <p:spPr bwMode="auto">
            <a:xfrm flipV="1">
              <a:off x="1800225" y="6238875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9"/>
            <p:cNvCxnSpPr>
              <a:cxnSpLocks noChangeShapeType="1"/>
              <a:stCxn id="105" idx="7"/>
              <a:endCxn id="101" idx="3"/>
            </p:cNvCxnSpPr>
            <p:nvPr/>
          </p:nvCxnSpPr>
          <p:spPr bwMode="auto">
            <a:xfrm flipV="1">
              <a:off x="1114425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10"/>
            <p:cNvCxnSpPr>
              <a:cxnSpLocks noChangeShapeType="1"/>
              <a:stCxn id="102" idx="1"/>
              <a:endCxn id="101" idx="5"/>
            </p:cNvCxnSpPr>
            <p:nvPr/>
          </p:nvCxnSpPr>
          <p:spPr bwMode="auto">
            <a:xfrm flipH="1" flipV="1">
              <a:off x="1636713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11"/>
            <p:cNvCxnSpPr>
              <a:cxnSpLocks noChangeShapeType="1"/>
              <a:stCxn id="107" idx="0"/>
              <a:endCxn id="105" idx="5"/>
            </p:cNvCxnSpPr>
            <p:nvPr/>
          </p:nvCxnSpPr>
          <p:spPr bwMode="auto">
            <a:xfrm flipH="1" flipV="1">
              <a:off x="111442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12"/>
            <p:cNvCxnSpPr>
              <a:cxnSpLocks noChangeShapeType="1"/>
              <a:stCxn id="106" idx="0"/>
              <a:endCxn id="105" idx="3"/>
            </p:cNvCxnSpPr>
            <p:nvPr/>
          </p:nvCxnSpPr>
          <p:spPr bwMode="auto">
            <a:xfrm flipV="1">
              <a:off x="75247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13"/>
            <p:cNvCxnSpPr>
              <a:cxnSpLocks noChangeShapeType="1"/>
              <a:stCxn id="111" idx="0"/>
              <a:endCxn id="109" idx="5"/>
            </p:cNvCxnSpPr>
            <p:nvPr/>
          </p:nvCxnSpPr>
          <p:spPr bwMode="auto">
            <a:xfrm flipH="1" flipV="1">
              <a:off x="42799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AutoShape 14"/>
            <p:cNvCxnSpPr>
              <a:cxnSpLocks noChangeShapeType="1"/>
              <a:stCxn id="110" idx="0"/>
              <a:endCxn id="109" idx="3"/>
            </p:cNvCxnSpPr>
            <p:nvPr/>
          </p:nvCxnSpPr>
          <p:spPr bwMode="auto">
            <a:xfrm flipV="1">
              <a:off x="39195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AutoShape 15"/>
            <p:cNvCxnSpPr>
              <a:cxnSpLocks noChangeShapeType="1"/>
              <a:stCxn id="112" idx="7"/>
              <a:endCxn id="108" idx="3"/>
            </p:cNvCxnSpPr>
            <p:nvPr/>
          </p:nvCxnSpPr>
          <p:spPr bwMode="auto">
            <a:xfrm flipV="1">
              <a:off x="32337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16"/>
            <p:cNvCxnSpPr>
              <a:cxnSpLocks noChangeShapeType="1"/>
              <a:stCxn id="109" idx="1"/>
              <a:endCxn id="108" idx="5"/>
            </p:cNvCxnSpPr>
            <p:nvPr/>
          </p:nvCxnSpPr>
          <p:spPr bwMode="auto">
            <a:xfrm flipH="1" flipV="1">
              <a:off x="37560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17"/>
            <p:cNvCxnSpPr>
              <a:cxnSpLocks noChangeShapeType="1"/>
              <a:stCxn id="114" idx="0"/>
              <a:endCxn id="112" idx="5"/>
            </p:cNvCxnSpPr>
            <p:nvPr/>
          </p:nvCxnSpPr>
          <p:spPr bwMode="auto">
            <a:xfrm flipH="1" flipV="1">
              <a:off x="32337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18"/>
            <p:cNvCxnSpPr>
              <a:cxnSpLocks noChangeShapeType="1"/>
              <a:stCxn id="113" idx="0"/>
              <a:endCxn id="112" idx="3"/>
            </p:cNvCxnSpPr>
            <p:nvPr/>
          </p:nvCxnSpPr>
          <p:spPr bwMode="auto">
            <a:xfrm flipV="1">
              <a:off x="28717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19"/>
            <p:cNvCxnSpPr>
              <a:cxnSpLocks noChangeShapeType="1"/>
              <a:stCxn id="115" idx="5"/>
              <a:endCxn id="116" idx="1"/>
            </p:cNvCxnSpPr>
            <p:nvPr/>
          </p:nvCxnSpPr>
          <p:spPr bwMode="auto">
            <a:xfrm>
              <a:off x="4816475" y="4899025"/>
              <a:ext cx="1917700" cy="2079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20"/>
            <p:cNvCxnSpPr>
              <a:cxnSpLocks noChangeShapeType="1"/>
              <a:stCxn id="116" idx="3"/>
              <a:endCxn id="117" idx="7"/>
            </p:cNvCxnSpPr>
            <p:nvPr/>
          </p:nvCxnSpPr>
          <p:spPr bwMode="auto">
            <a:xfrm flipH="1">
              <a:off x="5876925" y="5327650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AutoShape 21"/>
            <p:cNvCxnSpPr>
              <a:cxnSpLocks noChangeShapeType="1"/>
              <a:stCxn id="124" idx="1"/>
              <a:endCxn id="116" idx="5"/>
            </p:cNvCxnSpPr>
            <p:nvPr/>
          </p:nvCxnSpPr>
          <p:spPr bwMode="auto">
            <a:xfrm flipH="1" flipV="1">
              <a:off x="6937375" y="5327650"/>
              <a:ext cx="857250" cy="2365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22"/>
            <p:cNvCxnSpPr>
              <a:cxnSpLocks noChangeShapeType="1"/>
              <a:stCxn id="120" idx="0"/>
              <a:endCxn id="118" idx="5"/>
            </p:cNvCxnSpPr>
            <p:nvPr/>
          </p:nvCxnSpPr>
          <p:spPr bwMode="auto">
            <a:xfrm flipH="1" flipV="1">
              <a:off x="64008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AutoShape 23"/>
            <p:cNvCxnSpPr>
              <a:cxnSpLocks noChangeShapeType="1"/>
              <a:stCxn id="119" idx="0"/>
              <a:endCxn id="118" idx="3"/>
            </p:cNvCxnSpPr>
            <p:nvPr/>
          </p:nvCxnSpPr>
          <p:spPr bwMode="auto">
            <a:xfrm flipV="1">
              <a:off x="60404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AutoShape 24"/>
            <p:cNvCxnSpPr>
              <a:cxnSpLocks noChangeShapeType="1"/>
              <a:stCxn id="121" idx="7"/>
              <a:endCxn id="117" idx="3"/>
            </p:cNvCxnSpPr>
            <p:nvPr/>
          </p:nvCxnSpPr>
          <p:spPr bwMode="auto">
            <a:xfrm flipV="1">
              <a:off x="53546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25"/>
            <p:cNvCxnSpPr>
              <a:cxnSpLocks noChangeShapeType="1"/>
              <a:stCxn id="118" idx="1"/>
              <a:endCxn id="117" idx="5"/>
            </p:cNvCxnSpPr>
            <p:nvPr/>
          </p:nvCxnSpPr>
          <p:spPr bwMode="auto">
            <a:xfrm flipH="1" flipV="1">
              <a:off x="58769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AutoShape 26"/>
            <p:cNvCxnSpPr>
              <a:cxnSpLocks noChangeShapeType="1"/>
              <a:stCxn id="123" idx="0"/>
              <a:endCxn id="121" idx="5"/>
            </p:cNvCxnSpPr>
            <p:nvPr/>
          </p:nvCxnSpPr>
          <p:spPr bwMode="auto">
            <a:xfrm flipH="1" flipV="1">
              <a:off x="53546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AutoShape 27"/>
            <p:cNvCxnSpPr>
              <a:cxnSpLocks noChangeShapeType="1"/>
              <a:stCxn id="122" idx="0"/>
              <a:endCxn id="121" idx="3"/>
            </p:cNvCxnSpPr>
            <p:nvPr/>
          </p:nvCxnSpPr>
          <p:spPr bwMode="auto">
            <a:xfrm flipV="1">
              <a:off x="49926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28"/>
            <p:cNvCxnSpPr>
              <a:cxnSpLocks noChangeShapeType="1"/>
              <a:stCxn id="127" idx="0"/>
              <a:endCxn id="125" idx="5"/>
            </p:cNvCxnSpPr>
            <p:nvPr/>
          </p:nvCxnSpPr>
          <p:spPr bwMode="auto">
            <a:xfrm flipH="1" flipV="1">
              <a:off x="8520113" y="6242050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AutoShape 29"/>
            <p:cNvCxnSpPr>
              <a:cxnSpLocks noChangeShapeType="1"/>
              <a:stCxn id="126" idx="0"/>
              <a:endCxn id="125" idx="3"/>
            </p:cNvCxnSpPr>
            <p:nvPr/>
          </p:nvCxnSpPr>
          <p:spPr bwMode="auto">
            <a:xfrm flipV="1">
              <a:off x="8159750" y="6242050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30"/>
            <p:cNvCxnSpPr>
              <a:cxnSpLocks noChangeShapeType="1"/>
              <a:stCxn id="128" idx="7"/>
              <a:endCxn id="124" idx="3"/>
            </p:cNvCxnSpPr>
            <p:nvPr/>
          </p:nvCxnSpPr>
          <p:spPr bwMode="auto">
            <a:xfrm flipV="1">
              <a:off x="7473950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1"/>
            <p:cNvCxnSpPr>
              <a:cxnSpLocks noChangeShapeType="1"/>
              <a:stCxn id="125" idx="1"/>
              <a:endCxn id="124" idx="5"/>
            </p:cNvCxnSpPr>
            <p:nvPr/>
          </p:nvCxnSpPr>
          <p:spPr bwMode="auto">
            <a:xfrm flipH="1" flipV="1">
              <a:off x="7996238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AutoShape 32"/>
            <p:cNvCxnSpPr>
              <a:cxnSpLocks noChangeShapeType="1"/>
              <a:stCxn id="130" idx="0"/>
              <a:endCxn id="128" idx="5"/>
            </p:cNvCxnSpPr>
            <p:nvPr/>
          </p:nvCxnSpPr>
          <p:spPr bwMode="auto">
            <a:xfrm flipH="1" flipV="1">
              <a:off x="747395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AutoShape 33"/>
            <p:cNvCxnSpPr>
              <a:cxnSpLocks noChangeShapeType="1"/>
              <a:stCxn id="129" idx="0"/>
              <a:endCxn id="128" idx="3"/>
            </p:cNvCxnSpPr>
            <p:nvPr/>
          </p:nvCxnSpPr>
          <p:spPr bwMode="auto">
            <a:xfrm flipV="1">
              <a:off x="711200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Oval 34"/>
            <p:cNvSpPr>
              <a:spLocks noChangeArrowheads="1"/>
            </p:cNvSpPr>
            <p:nvPr/>
          </p:nvSpPr>
          <p:spPr bwMode="auto">
            <a:xfrm>
              <a:off x="2452688" y="5073650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1" name="Oval 35"/>
            <p:cNvSpPr>
              <a:spLocks noChangeArrowheads="1"/>
            </p:cNvSpPr>
            <p:nvPr/>
          </p:nvSpPr>
          <p:spPr bwMode="auto">
            <a:xfrm>
              <a:off x="1393825" y="55292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2" name="Oval 36"/>
            <p:cNvSpPr>
              <a:spLocks noChangeArrowheads="1"/>
            </p:cNvSpPr>
            <p:nvPr/>
          </p:nvSpPr>
          <p:spPr bwMode="auto">
            <a:xfrm>
              <a:off x="1916113" y="5984875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3" name="Rectangle 37"/>
            <p:cNvSpPr>
              <a:spLocks noChangeAspect="1" noChangeArrowheads="1"/>
            </p:cNvSpPr>
            <p:nvPr/>
          </p:nvSpPr>
          <p:spPr bwMode="auto">
            <a:xfrm>
              <a:off x="169703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4" name="Rectangle 38"/>
            <p:cNvSpPr>
              <a:spLocks noChangeAspect="1" noChangeArrowheads="1"/>
            </p:cNvSpPr>
            <p:nvPr/>
          </p:nvSpPr>
          <p:spPr bwMode="auto">
            <a:xfrm>
              <a:off x="2217738" y="649763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5" name="Oval 39"/>
            <p:cNvSpPr>
              <a:spLocks noChangeArrowheads="1"/>
            </p:cNvSpPr>
            <p:nvPr/>
          </p:nvSpPr>
          <p:spPr bwMode="auto">
            <a:xfrm>
              <a:off x="871538" y="5984875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6" name="Rectangle 40"/>
            <p:cNvSpPr>
              <a:spLocks noChangeAspect="1" noChangeArrowheads="1"/>
            </p:cNvSpPr>
            <p:nvPr/>
          </p:nvSpPr>
          <p:spPr bwMode="auto">
            <a:xfrm>
              <a:off x="64928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7" name="Rectangle 41"/>
            <p:cNvSpPr>
              <a:spLocks noChangeAspect="1" noChangeArrowheads="1"/>
            </p:cNvSpPr>
            <p:nvPr/>
          </p:nvSpPr>
          <p:spPr bwMode="auto">
            <a:xfrm>
              <a:off x="1171575" y="649763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8" name="Oval 42"/>
            <p:cNvSpPr>
              <a:spLocks noChangeArrowheads="1"/>
            </p:cNvSpPr>
            <p:nvPr/>
          </p:nvSpPr>
          <p:spPr bwMode="auto">
            <a:xfrm>
              <a:off x="35131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9" name="Oval 43"/>
            <p:cNvSpPr>
              <a:spLocks noChangeArrowheads="1"/>
            </p:cNvSpPr>
            <p:nvPr/>
          </p:nvSpPr>
          <p:spPr bwMode="auto">
            <a:xfrm>
              <a:off x="40354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0" name="Rectangle 44"/>
            <p:cNvSpPr>
              <a:spLocks noChangeAspect="1" noChangeArrowheads="1"/>
            </p:cNvSpPr>
            <p:nvPr/>
          </p:nvSpPr>
          <p:spPr bwMode="auto">
            <a:xfrm>
              <a:off x="38163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1" name="Rectangle 45"/>
            <p:cNvSpPr>
              <a:spLocks noChangeAspect="1" noChangeArrowheads="1"/>
            </p:cNvSpPr>
            <p:nvPr/>
          </p:nvSpPr>
          <p:spPr bwMode="auto">
            <a:xfrm>
              <a:off x="43370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2" name="Oval 46"/>
            <p:cNvSpPr>
              <a:spLocks noChangeArrowheads="1"/>
            </p:cNvSpPr>
            <p:nvPr/>
          </p:nvSpPr>
          <p:spPr bwMode="auto">
            <a:xfrm>
              <a:off x="29908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3" name="Rectangle 47"/>
            <p:cNvSpPr>
              <a:spLocks noChangeAspect="1" noChangeArrowheads="1"/>
            </p:cNvSpPr>
            <p:nvPr/>
          </p:nvSpPr>
          <p:spPr bwMode="auto">
            <a:xfrm>
              <a:off x="27686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4" name="Rectangle 48"/>
            <p:cNvSpPr>
              <a:spLocks noChangeAspect="1" noChangeArrowheads="1"/>
            </p:cNvSpPr>
            <p:nvPr/>
          </p:nvSpPr>
          <p:spPr bwMode="auto">
            <a:xfrm>
              <a:off x="32908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5" name="Oval 49"/>
            <p:cNvSpPr>
              <a:spLocks noChangeArrowheads="1"/>
            </p:cNvSpPr>
            <p:nvPr/>
          </p:nvSpPr>
          <p:spPr bwMode="auto">
            <a:xfrm>
              <a:off x="4572000" y="4646613"/>
              <a:ext cx="287338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6" name="Oval 50"/>
            <p:cNvSpPr>
              <a:spLocks noChangeArrowheads="1"/>
            </p:cNvSpPr>
            <p:nvPr/>
          </p:nvSpPr>
          <p:spPr bwMode="auto">
            <a:xfrm>
              <a:off x="6692900" y="5075238"/>
              <a:ext cx="285750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7" name="Oval 51"/>
            <p:cNvSpPr>
              <a:spLocks noChangeArrowheads="1"/>
            </p:cNvSpPr>
            <p:nvPr/>
          </p:nvSpPr>
          <p:spPr bwMode="auto">
            <a:xfrm>
              <a:off x="56340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8" name="Oval 52"/>
            <p:cNvSpPr>
              <a:spLocks noChangeArrowheads="1"/>
            </p:cNvSpPr>
            <p:nvPr/>
          </p:nvSpPr>
          <p:spPr bwMode="auto">
            <a:xfrm>
              <a:off x="61563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9" name="Rectangle 53"/>
            <p:cNvSpPr>
              <a:spLocks noChangeAspect="1" noChangeArrowheads="1"/>
            </p:cNvSpPr>
            <p:nvPr/>
          </p:nvSpPr>
          <p:spPr bwMode="auto">
            <a:xfrm>
              <a:off x="59372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0" name="Rectangle 54"/>
            <p:cNvSpPr>
              <a:spLocks noChangeAspect="1" noChangeArrowheads="1"/>
            </p:cNvSpPr>
            <p:nvPr/>
          </p:nvSpPr>
          <p:spPr bwMode="auto">
            <a:xfrm>
              <a:off x="64579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1" name="Oval 55"/>
            <p:cNvSpPr>
              <a:spLocks noChangeArrowheads="1"/>
            </p:cNvSpPr>
            <p:nvPr/>
          </p:nvSpPr>
          <p:spPr bwMode="auto">
            <a:xfrm>
              <a:off x="51117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2" name="Rectangle 56"/>
            <p:cNvSpPr>
              <a:spLocks noChangeAspect="1" noChangeArrowheads="1"/>
            </p:cNvSpPr>
            <p:nvPr/>
          </p:nvSpPr>
          <p:spPr bwMode="auto">
            <a:xfrm>
              <a:off x="48895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3" name="Rectangle 57"/>
            <p:cNvSpPr>
              <a:spLocks noChangeAspect="1" noChangeArrowheads="1"/>
            </p:cNvSpPr>
            <p:nvPr/>
          </p:nvSpPr>
          <p:spPr bwMode="auto">
            <a:xfrm>
              <a:off x="54117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4" name="Oval 58"/>
            <p:cNvSpPr>
              <a:spLocks noChangeArrowheads="1"/>
            </p:cNvSpPr>
            <p:nvPr/>
          </p:nvSpPr>
          <p:spPr bwMode="auto">
            <a:xfrm>
              <a:off x="7753350" y="5532438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5" name="Oval 59"/>
            <p:cNvSpPr>
              <a:spLocks noChangeArrowheads="1"/>
            </p:cNvSpPr>
            <p:nvPr/>
          </p:nvSpPr>
          <p:spPr bwMode="auto">
            <a:xfrm>
              <a:off x="8275638" y="5988050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6" name="Rectangle 60"/>
            <p:cNvSpPr>
              <a:spLocks noChangeAspect="1" noChangeArrowheads="1"/>
            </p:cNvSpPr>
            <p:nvPr/>
          </p:nvSpPr>
          <p:spPr bwMode="auto">
            <a:xfrm>
              <a:off x="805656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7" name="Rectangle 61"/>
            <p:cNvSpPr>
              <a:spLocks noChangeAspect="1" noChangeArrowheads="1"/>
            </p:cNvSpPr>
            <p:nvPr/>
          </p:nvSpPr>
          <p:spPr bwMode="auto">
            <a:xfrm>
              <a:off x="8577263" y="6500813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8" name="Oval 62"/>
            <p:cNvSpPr>
              <a:spLocks noChangeArrowheads="1"/>
            </p:cNvSpPr>
            <p:nvPr/>
          </p:nvSpPr>
          <p:spPr bwMode="auto">
            <a:xfrm>
              <a:off x="7231063" y="59880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9" name="Rectangle 63"/>
            <p:cNvSpPr>
              <a:spLocks noChangeAspect="1" noChangeArrowheads="1"/>
            </p:cNvSpPr>
            <p:nvPr/>
          </p:nvSpPr>
          <p:spPr bwMode="auto">
            <a:xfrm>
              <a:off x="700881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30" name="Rectangle 64"/>
            <p:cNvSpPr>
              <a:spLocks noChangeAspect="1" noChangeArrowheads="1"/>
            </p:cNvSpPr>
            <p:nvPr/>
          </p:nvSpPr>
          <p:spPr bwMode="auto">
            <a:xfrm>
              <a:off x="7531100" y="6500813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</p:grpSp>
      <p:sp>
        <p:nvSpPr>
          <p:cNvPr id="131" name="Rectangle 4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85800" y="1600200"/>
            <a:ext cx="8001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400" dirty="0">
                <a:latin typeface="Calibri" pitchFamily="34" charset="0"/>
              </a:rPr>
              <a:t>At each level we insert      nodes</a:t>
            </a:r>
          </a:p>
          <a:p>
            <a:pPr lvl="1"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000" dirty="0">
                <a:latin typeface="Calibri" pitchFamily="34" charset="0"/>
              </a:rPr>
              <a:t>Each node can generate h-</a:t>
            </a:r>
            <a:r>
              <a:rPr lang="en-US" altLang="en-US" sz="2000" dirty="0" err="1">
                <a:latin typeface="Calibri" pitchFamily="34" charset="0"/>
              </a:rPr>
              <a:t>i</a:t>
            </a:r>
            <a:r>
              <a:rPr lang="en-US" altLang="en-US" sz="2000" dirty="0">
                <a:latin typeface="Calibri" pitchFamily="34" charset="0"/>
              </a:rPr>
              <a:t> swaps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482888" y="2057400"/>
            <a:ext cx="2425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 = </a:t>
            </a:r>
            <a:r>
              <a:rPr lang="en-US" i="1" dirty="0" err="1" smtClean="0"/>
              <a:t>lg</a:t>
            </a:r>
            <a:r>
              <a:rPr lang="en-US" i="1" dirty="0" smtClean="0"/>
              <a:t>(n)  (integer-wise)</a:t>
            </a:r>
          </a:p>
          <a:p>
            <a:r>
              <a:rPr lang="en-US" i="1" dirty="0" err="1" smtClean="0"/>
              <a:t>i</a:t>
            </a:r>
            <a:r>
              <a:rPr lang="en-US" i="1" dirty="0" smtClean="0"/>
              <a:t> = level = 0, 1, 2, 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693053" y="2914663"/>
            <a:ext cx="2107872" cy="646331"/>
            <a:chOff x="6693053" y="2914663"/>
            <a:chExt cx="2107872" cy="646331"/>
          </a:xfrm>
        </p:grpSpPr>
        <p:sp>
          <p:nvSpPr>
            <p:cNvPr id="133" name="Rectangle 40"/>
            <p:cNvSpPr>
              <a:spLocks noChangeAspect="1" noChangeArrowheads="1"/>
            </p:cNvSpPr>
            <p:nvPr/>
          </p:nvSpPr>
          <p:spPr bwMode="auto">
            <a:xfrm>
              <a:off x="6693053" y="299064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897840" y="2914663"/>
              <a:ext cx="19030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= null, </a:t>
              </a:r>
            </a:p>
            <a:p>
              <a:r>
                <a:rPr lang="en-US" i="1" dirty="0"/>
                <a:t> </a:t>
              </a:r>
              <a:r>
                <a:rPr lang="en-US" i="1" dirty="0" smtClean="0"/>
                <a:t>   for this example</a:t>
              </a: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2288381" y="4556918"/>
            <a:ext cx="683419" cy="45640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351472" y="3237828"/>
            <a:ext cx="4754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3 -1 = 2</a:t>
            </a:r>
          </a:p>
          <a:p>
            <a:r>
              <a:rPr lang="en-US" i="1" dirty="0" smtClean="0"/>
              <a:t>Putting something here can generate TWO swaps</a:t>
            </a:r>
          </a:p>
        </p:txBody>
      </p:sp>
      <p:cxnSp>
        <p:nvCxnSpPr>
          <p:cNvPr id="5" name="Straight Arrow Connector 4"/>
          <p:cNvCxnSpPr>
            <a:stCxn id="135" idx="2"/>
            <a:endCxn id="3" idx="0"/>
          </p:cNvCxnSpPr>
          <p:nvPr/>
        </p:nvCxnSpPr>
        <p:spPr>
          <a:xfrm flipH="1">
            <a:off x="2630091" y="3884159"/>
            <a:ext cx="98506" cy="67275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0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Analysis</a:t>
            </a:r>
          </a:p>
        </p:txBody>
      </p:sp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3948113" y="1581150"/>
          <a:ext cx="3190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8" name="Equation" r:id="rId3" imgW="152280" imgH="190440" progId="Equation.3">
                  <p:embed/>
                </p:oleObj>
              </mc:Choice>
              <mc:Fallback>
                <p:oleObj name="Equation" r:id="rId3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1581150"/>
                        <a:ext cx="3190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" name="Group 68"/>
          <p:cNvGrpSpPr/>
          <p:nvPr/>
        </p:nvGrpSpPr>
        <p:grpSpPr>
          <a:xfrm>
            <a:off x="647700" y="4152900"/>
            <a:ext cx="8134350" cy="2058987"/>
            <a:chOff x="649288" y="4646613"/>
            <a:chExt cx="8134350" cy="2058987"/>
          </a:xfrm>
        </p:grpSpPr>
        <p:cxnSp>
          <p:nvCxnSpPr>
            <p:cNvPr id="70" name="AutoShape 2"/>
            <p:cNvCxnSpPr>
              <a:cxnSpLocks noChangeShapeType="1"/>
              <a:stCxn id="115" idx="3"/>
              <a:endCxn id="100" idx="7"/>
            </p:cNvCxnSpPr>
            <p:nvPr/>
          </p:nvCxnSpPr>
          <p:spPr bwMode="auto">
            <a:xfrm flipH="1">
              <a:off x="2697163" y="4899025"/>
              <a:ext cx="1917700" cy="2063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AutoShape 5"/>
            <p:cNvCxnSpPr>
              <a:cxnSpLocks noChangeShapeType="1"/>
              <a:stCxn id="100" idx="3"/>
              <a:endCxn id="101" idx="7"/>
            </p:cNvCxnSpPr>
            <p:nvPr/>
          </p:nvCxnSpPr>
          <p:spPr bwMode="auto">
            <a:xfrm flipH="1">
              <a:off x="1636713" y="5326063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6"/>
            <p:cNvCxnSpPr>
              <a:cxnSpLocks noChangeShapeType="1"/>
              <a:stCxn id="108" idx="1"/>
              <a:endCxn id="100" idx="5"/>
            </p:cNvCxnSpPr>
            <p:nvPr/>
          </p:nvCxnSpPr>
          <p:spPr bwMode="auto">
            <a:xfrm flipH="1" flipV="1">
              <a:off x="2697163" y="5326063"/>
              <a:ext cx="857250" cy="236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7"/>
            <p:cNvCxnSpPr>
              <a:cxnSpLocks noChangeShapeType="1"/>
              <a:stCxn id="104" idx="0"/>
              <a:endCxn id="102" idx="5"/>
            </p:cNvCxnSpPr>
            <p:nvPr/>
          </p:nvCxnSpPr>
          <p:spPr bwMode="auto">
            <a:xfrm flipH="1" flipV="1">
              <a:off x="2160588" y="623887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8"/>
            <p:cNvCxnSpPr>
              <a:cxnSpLocks noChangeShapeType="1"/>
              <a:stCxn id="103" idx="0"/>
              <a:endCxn id="102" idx="3"/>
            </p:cNvCxnSpPr>
            <p:nvPr/>
          </p:nvCxnSpPr>
          <p:spPr bwMode="auto">
            <a:xfrm flipV="1">
              <a:off x="1800225" y="6238875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9"/>
            <p:cNvCxnSpPr>
              <a:cxnSpLocks noChangeShapeType="1"/>
              <a:stCxn id="105" idx="7"/>
              <a:endCxn id="101" idx="3"/>
            </p:cNvCxnSpPr>
            <p:nvPr/>
          </p:nvCxnSpPr>
          <p:spPr bwMode="auto">
            <a:xfrm flipV="1">
              <a:off x="1114425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10"/>
            <p:cNvCxnSpPr>
              <a:cxnSpLocks noChangeShapeType="1"/>
              <a:stCxn id="102" idx="1"/>
              <a:endCxn id="101" idx="5"/>
            </p:cNvCxnSpPr>
            <p:nvPr/>
          </p:nvCxnSpPr>
          <p:spPr bwMode="auto">
            <a:xfrm flipH="1" flipV="1">
              <a:off x="1636713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11"/>
            <p:cNvCxnSpPr>
              <a:cxnSpLocks noChangeShapeType="1"/>
              <a:stCxn id="107" idx="0"/>
              <a:endCxn id="105" idx="5"/>
            </p:cNvCxnSpPr>
            <p:nvPr/>
          </p:nvCxnSpPr>
          <p:spPr bwMode="auto">
            <a:xfrm flipH="1" flipV="1">
              <a:off x="111442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12"/>
            <p:cNvCxnSpPr>
              <a:cxnSpLocks noChangeShapeType="1"/>
              <a:stCxn id="106" idx="0"/>
              <a:endCxn id="105" idx="3"/>
            </p:cNvCxnSpPr>
            <p:nvPr/>
          </p:nvCxnSpPr>
          <p:spPr bwMode="auto">
            <a:xfrm flipV="1">
              <a:off x="75247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13"/>
            <p:cNvCxnSpPr>
              <a:cxnSpLocks noChangeShapeType="1"/>
              <a:stCxn id="111" idx="0"/>
              <a:endCxn id="109" idx="5"/>
            </p:cNvCxnSpPr>
            <p:nvPr/>
          </p:nvCxnSpPr>
          <p:spPr bwMode="auto">
            <a:xfrm flipH="1" flipV="1">
              <a:off x="42799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AutoShape 14"/>
            <p:cNvCxnSpPr>
              <a:cxnSpLocks noChangeShapeType="1"/>
              <a:stCxn id="110" idx="0"/>
              <a:endCxn id="109" idx="3"/>
            </p:cNvCxnSpPr>
            <p:nvPr/>
          </p:nvCxnSpPr>
          <p:spPr bwMode="auto">
            <a:xfrm flipV="1">
              <a:off x="39195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AutoShape 15"/>
            <p:cNvCxnSpPr>
              <a:cxnSpLocks noChangeShapeType="1"/>
              <a:stCxn id="112" idx="7"/>
              <a:endCxn id="108" idx="3"/>
            </p:cNvCxnSpPr>
            <p:nvPr/>
          </p:nvCxnSpPr>
          <p:spPr bwMode="auto">
            <a:xfrm flipV="1">
              <a:off x="32337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16"/>
            <p:cNvCxnSpPr>
              <a:cxnSpLocks noChangeShapeType="1"/>
              <a:stCxn id="109" idx="1"/>
              <a:endCxn id="108" idx="5"/>
            </p:cNvCxnSpPr>
            <p:nvPr/>
          </p:nvCxnSpPr>
          <p:spPr bwMode="auto">
            <a:xfrm flipH="1" flipV="1">
              <a:off x="37560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17"/>
            <p:cNvCxnSpPr>
              <a:cxnSpLocks noChangeShapeType="1"/>
              <a:stCxn id="114" idx="0"/>
              <a:endCxn id="112" idx="5"/>
            </p:cNvCxnSpPr>
            <p:nvPr/>
          </p:nvCxnSpPr>
          <p:spPr bwMode="auto">
            <a:xfrm flipH="1" flipV="1">
              <a:off x="32337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18"/>
            <p:cNvCxnSpPr>
              <a:cxnSpLocks noChangeShapeType="1"/>
              <a:stCxn id="113" idx="0"/>
              <a:endCxn id="112" idx="3"/>
            </p:cNvCxnSpPr>
            <p:nvPr/>
          </p:nvCxnSpPr>
          <p:spPr bwMode="auto">
            <a:xfrm flipV="1">
              <a:off x="28717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19"/>
            <p:cNvCxnSpPr>
              <a:cxnSpLocks noChangeShapeType="1"/>
              <a:stCxn id="115" idx="5"/>
              <a:endCxn id="116" idx="1"/>
            </p:cNvCxnSpPr>
            <p:nvPr/>
          </p:nvCxnSpPr>
          <p:spPr bwMode="auto">
            <a:xfrm>
              <a:off x="4816475" y="4899025"/>
              <a:ext cx="1917700" cy="2079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20"/>
            <p:cNvCxnSpPr>
              <a:cxnSpLocks noChangeShapeType="1"/>
              <a:stCxn id="116" idx="3"/>
              <a:endCxn id="117" idx="7"/>
            </p:cNvCxnSpPr>
            <p:nvPr/>
          </p:nvCxnSpPr>
          <p:spPr bwMode="auto">
            <a:xfrm flipH="1">
              <a:off x="5876925" y="5327650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AutoShape 21"/>
            <p:cNvCxnSpPr>
              <a:cxnSpLocks noChangeShapeType="1"/>
              <a:stCxn id="124" idx="1"/>
              <a:endCxn id="116" idx="5"/>
            </p:cNvCxnSpPr>
            <p:nvPr/>
          </p:nvCxnSpPr>
          <p:spPr bwMode="auto">
            <a:xfrm flipH="1" flipV="1">
              <a:off x="6937375" y="5327650"/>
              <a:ext cx="857250" cy="2365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22"/>
            <p:cNvCxnSpPr>
              <a:cxnSpLocks noChangeShapeType="1"/>
              <a:stCxn id="120" idx="0"/>
              <a:endCxn id="118" idx="5"/>
            </p:cNvCxnSpPr>
            <p:nvPr/>
          </p:nvCxnSpPr>
          <p:spPr bwMode="auto">
            <a:xfrm flipH="1" flipV="1">
              <a:off x="64008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AutoShape 23"/>
            <p:cNvCxnSpPr>
              <a:cxnSpLocks noChangeShapeType="1"/>
              <a:stCxn id="119" idx="0"/>
              <a:endCxn id="118" idx="3"/>
            </p:cNvCxnSpPr>
            <p:nvPr/>
          </p:nvCxnSpPr>
          <p:spPr bwMode="auto">
            <a:xfrm flipV="1">
              <a:off x="60404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AutoShape 24"/>
            <p:cNvCxnSpPr>
              <a:cxnSpLocks noChangeShapeType="1"/>
              <a:stCxn id="121" idx="7"/>
              <a:endCxn id="117" idx="3"/>
            </p:cNvCxnSpPr>
            <p:nvPr/>
          </p:nvCxnSpPr>
          <p:spPr bwMode="auto">
            <a:xfrm flipV="1">
              <a:off x="53546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25"/>
            <p:cNvCxnSpPr>
              <a:cxnSpLocks noChangeShapeType="1"/>
              <a:stCxn id="118" idx="1"/>
              <a:endCxn id="117" idx="5"/>
            </p:cNvCxnSpPr>
            <p:nvPr/>
          </p:nvCxnSpPr>
          <p:spPr bwMode="auto">
            <a:xfrm flipH="1" flipV="1">
              <a:off x="58769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AutoShape 26"/>
            <p:cNvCxnSpPr>
              <a:cxnSpLocks noChangeShapeType="1"/>
              <a:stCxn id="123" idx="0"/>
              <a:endCxn id="121" idx="5"/>
            </p:cNvCxnSpPr>
            <p:nvPr/>
          </p:nvCxnSpPr>
          <p:spPr bwMode="auto">
            <a:xfrm flipH="1" flipV="1">
              <a:off x="53546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AutoShape 27"/>
            <p:cNvCxnSpPr>
              <a:cxnSpLocks noChangeShapeType="1"/>
              <a:stCxn id="122" idx="0"/>
              <a:endCxn id="121" idx="3"/>
            </p:cNvCxnSpPr>
            <p:nvPr/>
          </p:nvCxnSpPr>
          <p:spPr bwMode="auto">
            <a:xfrm flipV="1">
              <a:off x="49926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28"/>
            <p:cNvCxnSpPr>
              <a:cxnSpLocks noChangeShapeType="1"/>
              <a:stCxn id="127" idx="0"/>
              <a:endCxn id="125" idx="5"/>
            </p:cNvCxnSpPr>
            <p:nvPr/>
          </p:nvCxnSpPr>
          <p:spPr bwMode="auto">
            <a:xfrm flipH="1" flipV="1">
              <a:off x="8520113" y="6242050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AutoShape 29"/>
            <p:cNvCxnSpPr>
              <a:cxnSpLocks noChangeShapeType="1"/>
              <a:stCxn id="126" idx="0"/>
              <a:endCxn id="125" idx="3"/>
            </p:cNvCxnSpPr>
            <p:nvPr/>
          </p:nvCxnSpPr>
          <p:spPr bwMode="auto">
            <a:xfrm flipV="1">
              <a:off x="8159750" y="6242050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30"/>
            <p:cNvCxnSpPr>
              <a:cxnSpLocks noChangeShapeType="1"/>
              <a:stCxn id="128" idx="7"/>
              <a:endCxn id="124" idx="3"/>
            </p:cNvCxnSpPr>
            <p:nvPr/>
          </p:nvCxnSpPr>
          <p:spPr bwMode="auto">
            <a:xfrm flipV="1">
              <a:off x="7473950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1"/>
            <p:cNvCxnSpPr>
              <a:cxnSpLocks noChangeShapeType="1"/>
              <a:stCxn id="125" idx="1"/>
              <a:endCxn id="124" idx="5"/>
            </p:cNvCxnSpPr>
            <p:nvPr/>
          </p:nvCxnSpPr>
          <p:spPr bwMode="auto">
            <a:xfrm flipH="1" flipV="1">
              <a:off x="7996238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AutoShape 32"/>
            <p:cNvCxnSpPr>
              <a:cxnSpLocks noChangeShapeType="1"/>
              <a:stCxn id="130" idx="0"/>
              <a:endCxn id="128" idx="5"/>
            </p:cNvCxnSpPr>
            <p:nvPr/>
          </p:nvCxnSpPr>
          <p:spPr bwMode="auto">
            <a:xfrm flipH="1" flipV="1">
              <a:off x="747395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AutoShape 33"/>
            <p:cNvCxnSpPr>
              <a:cxnSpLocks noChangeShapeType="1"/>
              <a:stCxn id="129" idx="0"/>
              <a:endCxn id="128" idx="3"/>
            </p:cNvCxnSpPr>
            <p:nvPr/>
          </p:nvCxnSpPr>
          <p:spPr bwMode="auto">
            <a:xfrm flipV="1">
              <a:off x="711200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Oval 34"/>
            <p:cNvSpPr>
              <a:spLocks noChangeArrowheads="1"/>
            </p:cNvSpPr>
            <p:nvPr/>
          </p:nvSpPr>
          <p:spPr bwMode="auto">
            <a:xfrm>
              <a:off x="2452688" y="5073650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1" name="Oval 35"/>
            <p:cNvSpPr>
              <a:spLocks noChangeArrowheads="1"/>
            </p:cNvSpPr>
            <p:nvPr/>
          </p:nvSpPr>
          <p:spPr bwMode="auto">
            <a:xfrm>
              <a:off x="1393825" y="55292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2" name="Oval 36"/>
            <p:cNvSpPr>
              <a:spLocks noChangeArrowheads="1"/>
            </p:cNvSpPr>
            <p:nvPr/>
          </p:nvSpPr>
          <p:spPr bwMode="auto">
            <a:xfrm>
              <a:off x="1916113" y="5984875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3" name="Rectangle 37"/>
            <p:cNvSpPr>
              <a:spLocks noChangeAspect="1" noChangeArrowheads="1"/>
            </p:cNvSpPr>
            <p:nvPr/>
          </p:nvSpPr>
          <p:spPr bwMode="auto">
            <a:xfrm>
              <a:off x="169703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4" name="Rectangle 38"/>
            <p:cNvSpPr>
              <a:spLocks noChangeAspect="1" noChangeArrowheads="1"/>
            </p:cNvSpPr>
            <p:nvPr/>
          </p:nvSpPr>
          <p:spPr bwMode="auto">
            <a:xfrm>
              <a:off x="2217738" y="649763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5" name="Oval 39"/>
            <p:cNvSpPr>
              <a:spLocks noChangeArrowheads="1"/>
            </p:cNvSpPr>
            <p:nvPr/>
          </p:nvSpPr>
          <p:spPr bwMode="auto">
            <a:xfrm>
              <a:off x="871538" y="5984875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6" name="Rectangle 40"/>
            <p:cNvSpPr>
              <a:spLocks noChangeAspect="1" noChangeArrowheads="1"/>
            </p:cNvSpPr>
            <p:nvPr/>
          </p:nvSpPr>
          <p:spPr bwMode="auto">
            <a:xfrm>
              <a:off x="64928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7" name="Rectangle 41"/>
            <p:cNvSpPr>
              <a:spLocks noChangeAspect="1" noChangeArrowheads="1"/>
            </p:cNvSpPr>
            <p:nvPr/>
          </p:nvSpPr>
          <p:spPr bwMode="auto">
            <a:xfrm>
              <a:off x="1171575" y="649763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8" name="Oval 42"/>
            <p:cNvSpPr>
              <a:spLocks noChangeArrowheads="1"/>
            </p:cNvSpPr>
            <p:nvPr/>
          </p:nvSpPr>
          <p:spPr bwMode="auto">
            <a:xfrm>
              <a:off x="35131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9" name="Oval 43"/>
            <p:cNvSpPr>
              <a:spLocks noChangeArrowheads="1"/>
            </p:cNvSpPr>
            <p:nvPr/>
          </p:nvSpPr>
          <p:spPr bwMode="auto">
            <a:xfrm>
              <a:off x="40354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0" name="Rectangle 44"/>
            <p:cNvSpPr>
              <a:spLocks noChangeAspect="1" noChangeArrowheads="1"/>
            </p:cNvSpPr>
            <p:nvPr/>
          </p:nvSpPr>
          <p:spPr bwMode="auto">
            <a:xfrm>
              <a:off x="38163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1" name="Rectangle 45"/>
            <p:cNvSpPr>
              <a:spLocks noChangeAspect="1" noChangeArrowheads="1"/>
            </p:cNvSpPr>
            <p:nvPr/>
          </p:nvSpPr>
          <p:spPr bwMode="auto">
            <a:xfrm>
              <a:off x="43370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2" name="Oval 46"/>
            <p:cNvSpPr>
              <a:spLocks noChangeArrowheads="1"/>
            </p:cNvSpPr>
            <p:nvPr/>
          </p:nvSpPr>
          <p:spPr bwMode="auto">
            <a:xfrm>
              <a:off x="29908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3" name="Rectangle 47"/>
            <p:cNvSpPr>
              <a:spLocks noChangeAspect="1" noChangeArrowheads="1"/>
            </p:cNvSpPr>
            <p:nvPr/>
          </p:nvSpPr>
          <p:spPr bwMode="auto">
            <a:xfrm>
              <a:off x="27686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4" name="Rectangle 48"/>
            <p:cNvSpPr>
              <a:spLocks noChangeAspect="1" noChangeArrowheads="1"/>
            </p:cNvSpPr>
            <p:nvPr/>
          </p:nvSpPr>
          <p:spPr bwMode="auto">
            <a:xfrm>
              <a:off x="32908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5" name="Oval 49"/>
            <p:cNvSpPr>
              <a:spLocks noChangeArrowheads="1"/>
            </p:cNvSpPr>
            <p:nvPr/>
          </p:nvSpPr>
          <p:spPr bwMode="auto">
            <a:xfrm>
              <a:off x="4572000" y="4646613"/>
              <a:ext cx="287338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6" name="Oval 50"/>
            <p:cNvSpPr>
              <a:spLocks noChangeArrowheads="1"/>
            </p:cNvSpPr>
            <p:nvPr/>
          </p:nvSpPr>
          <p:spPr bwMode="auto">
            <a:xfrm>
              <a:off x="6692900" y="5075238"/>
              <a:ext cx="285750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7" name="Oval 51"/>
            <p:cNvSpPr>
              <a:spLocks noChangeArrowheads="1"/>
            </p:cNvSpPr>
            <p:nvPr/>
          </p:nvSpPr>
          <p:spPr bwMode="auto">
            <a:xfrm>
              <a:off x="56340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8" name="Oval 52"/>
            <p:cNvSpPr>
              <a:spLocks noChangeArrowheads="1"/>
            </p:cNvSpPr>
            <p:nvPr/>
          </p:nvSpPr>
          <p:spPr bwMode="auto">
            <a:xfrm>
              <a:off x="61563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9" name="Rectangle 53"/>
            <p:cNvSpPr>
              <a:spLocks noChangeAspect="1" noChangeArrowheads="1"/>
            </p:cNvSpPr>
            <p:nvPr/>
          </p:nvSpPr>
          <p:spPr bwMode="auto">
            <a:xfrm>
              <a:off x="59372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0" name="Rectangle 54"/>
            <p:cNvSpPr>
              <a:spLocks noChangeAspect="1" noChangeArrowheads="1"/>
            </p:cNvSpPr>
            <p:nvPr/>
          </p:nvSpPr>
          <p:spPr bwMode="auto">
            <a:xfrm>
              <a:off x="64579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1" name="Oval 55"/>
            <p:cNvSpPr>
              <a:spLocks noChangeArrowheads="1"/>
            </p:cNvSpPr>
            <p:nvPr/>
          </p:nvSpPr>
          <p:spPr bwMode="auto">
            <a:xfrm>
              <a:off x="51117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2" name="Rectangle 56"/>
            <p:cNvSpPr>
              <a:spLocks noChangeAspect="1" noChangeArrowheads="1"/>
            </p:cNvSpPr>
            <p:nvPr/>
          </p:nvSpPr>
          <p:spPr bwMode="auto">
            <a:xfrm>
              <a:off x="48895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3" name="Rectangle 57"/>
            <p:cNvSpPr>
              <a:spLocks noChangeAspect="1" noChangeArrowheads="1"/>
            </p:cNvSpPr>
            <p:nvPr/>
          </p:nvSpPr>
          <p:spPr bwMode="auto">
            <a:xfrm>
              <a:off x="54117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4" name="Oval 58"/>
            <p:cNvSpPr>
              <a:spLocks noChangeArrowheads="1"/>
            </p:cNvSpPr>
            <p:nvPr/>
          </p:nvSpPr>
          <p:spPr bwMode="auto">
            <a:xfrm>
              <a:off x="7753350" y="5532438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5" name="Oval 59"/>
            <p:cNvSpPr>
              <a:spLocks noChangeArrowheads="1"/>
            </p:cNvSpPr>
            <p:nvPr/>
          </p:nvSpPr>
          <p:spPr bwMode="auto">
            <a:xfrm>
              <a:off x="8275638" y="5988050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6" name="Rectangle 60"/>
            <p:cNvSpPr>
              <a:spLocks noChangeAspect="1" noChangeArrowheads="1"/>
            </p:cNvSpPr>
            <p:nvPr/>
          </p:nvSpPr>
          <p:spPr bwMode="auto">
            <a:xfrm>
              <a:off x="805656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7" name="Rectangle 61"/>
            <p:cNvSpPr>
              <a:spLocks noChangeAspect="1" noChangeArrowheads="1"/>
            </p:cNvSpPr>
            <p:nvPr/>
          </p:nvSpPr>
          <p:spPr bwMode="auto">
            <a:xfrm>
              <a:off x="8577263" y="6500813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8" name="Oval 62"/>
            <p:cNvSpPr>
              <a:spLocks noChangeArrowheads="1"/>
            </p:cNvSpPr>
            <p:nvPr/>
          </p:nvSpPr>
          <p:spPr bwMode="auto">
            <a:xfrm>
              <a:off x="7231063" y="59880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9" name="Rectangle 63"/>
            <p:cNvSpPr>
              <a:spLocks noChangeAspect="1" noChangeArrowheads="1"/>
            </p:cNvSpPr>
            <p:nvPr/>
          </p:nvSpPr>
          <p:spPr bwMode="auto">
            <a:xfrm>
              <a:off x="700881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30" name="Rectangle 64"/>
            <p:cNvSpPr>
              <a:spLocks noChangeAspect="1" noChangeArrowheads="1"/>
            </p:cNvSpPr>
            <p:nvPr/>
          </p:nvSpPr>
          <p:spPr bwMode="auto">
            <a:xfrm>
              <a:off x="7531100" y="6500813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</p:grpSp>
      <p:sp>
        <p:nvSpPr>
          <p:cNvPr id="131" name="Rectangle 4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85800" y="1600200"/>
            <a:ext cx="8001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400" dirty="0">
                <a:latin typeface="Calibri" pitchFamily="34" charset="0"/>
              </a:rPr>
              <a:t>At each level we insert      nodes</a:t>
            </a:r>
          </a:p>
          <a:p>
            <a:pPr lvl="1"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000" dirty="0">
                <a:latin typeface="Calibri" pitchFamily="34" charset="0"/>
              </a:rPr>
              <a:t>Each node can generate h-</a:t>
            </a:r>
            <a:r>
              <a:rPr lang="en-US" altLang="en-US" sz="2000" dirty="0" err="1">
                <a:latin typeface="Calibri" pitchFamily="34" charset="0"/>
              </a:rPr>
              <a:t>i</a:t>
            </a:r>
            <a:r>
              <a:rPr lang="en-US" altLang="en-US" sz="2000" dirty="0">
                <a:latin typeface="Calibri" pitchFamily="34" charset="0"/>
              </a:rPr>
              <a:t> swaps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482888" y="2057400"/>
            <a:ext cx="2425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 = </a:t>
            </a:r>
            <a:r>
              <a:rPr lang="en-US" i="1" dirty="0" err="1" smtClean="0"/>
              <a:t>lg</a:t>
            </a:r>
            <a:r>
              <a:rPr lang="en-US" i="1" dirty="0" smtClean="0"/>
              <a:t>(n)  (integer-wise)</a:t>
            </a:r>
          </a:p>
          <a:p>
            <a:r>
              <a:rPr lang="en-US" i="1" dirty="0" err="1" smtClean="0"/>
              <a:t>i</a:t>
            </a:r>
            <a:r>
              <a:rPr lang="en-US" i="1" dirty="0" smtClean="0"/>
              <a:t> = level = 0, 1, 2, 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693053" y="2914663"/>
            <a:ext cx="2107872" cy="646331"/>
            <a:chOff x="6693053" y="2914663"/>
            <a:chExt cx="2107872" cy="646331"/>
          </a:xfrm>
        </p:grpSpPr>
        <p:sp>
          <p:nvSpPr>
            <p:cNvPr id="133" name="Rectangle 40"/>
            <p:cNvSpPr>
              <a:spLocks noChangeAspect="1" noChangeArrowheads="1"/>
            </p:cNvSpPr>
            <p:nvPr/>
          </p:nvSpPr>
          <p:spPr bwMode="auto">
            <a:xfrm>
              <a:off x="6693053" y="299064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897840" y="2914663"/>
              <a:ext cx="19030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= null, </a:t>
              </a:r>
            </a:p>
            <a:p>
              <a:r>
                <a:rPr lang="en-US" i="1" dirty="0"/>
                <a:t> </a:t>
              </a:r>
              <a:r>
                <a:rPr lang="en-US" i="1" dirty="0" smtClean="0"/>
                <a:t>   for this example</a:t>
              </a: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4335462" y="4088724"/>
            <a:ext cx="683419" cy="45640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351472" y="3237828"/>
            <a:ext cx="4985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3 - 0 = 3</a:t>
            </a:r>
          </a:p>
          <a:p>
            <a:r>
              <a:rPr lang="en-US" i="1" dirty="0" smtClean="0"/>
              <a:t>Putting something here can generate THREE swaps</a:t>
            </a:r>
          </a:p>
        </p:txBody>
      </p:sp>
      <p:cxnSp>
        <p:nvCxnSpPr>
          <p:cNvPr id="5" name="Straight Arrow Connector 4"/>
          <p:cNvCxnSpPr>
            <a:stCxn id="135" idx="2"/>
            <a:endCxn id="3" idx="1"/>
          </p:cNvCxnSpPr>
          <p:nvPr/>
        </p:nvCxnSpPr>
        <p:spPr>
          <a:xfrm>
            <a:off x="2844014" y="3884159"/>
            <a:ext cx="1491448" cy="43276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1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Analysis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3581400" y="2590800"/>
          <a:ext cx="193040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" name="Equation" r:id="rId3" imgW="711000" imgH="431640" progId="Equation.3">
                  <p:embed/>
                </p:oleObj>
              </mc:Choice>
              <mc:Fallback>
                <p:oleObj name="Equation" r:id="rId3" imgW="711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590800"/>
                        <a:ext cx="1930400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11" name="Rectangle 4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85800" y="1600200"/>
            <a:ext cx="8001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400">
                <a:latin typeface="Calibri" pitchFamily="34" charset="0"/>
              </a:rPr>
              <a:t>At each level we insert      nodes</a:t>
            </a:r>
          </a:p>
          <a:p>
            <a:pPr lvl="1"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000">
                <a:latin typeface="Calibri" pitchFamily="34" charset="0"/>
              </a:rPr>
              <a:t>Each node can generate h-i swaps</a:t>
            </a:r>
          </a:p>
        </p:txBody>
      </p:sp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3948113" y="1581150"/>
          <a:ext cx="3190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" name="Equation" r:id="rId5" imgW="152280" imgH="190440" progId="Equation.3">
                  <p:embed/>
                </p:oleObj>
              </mc:Choice>
              <mc:Fallback>
                <p:oleObj name="Equation" r:id="rId5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1581150"/>
                        <a:ext cx="3190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" name="Group 67"/>
          <p:cNvGrpSpPr/>
          <p:nvPr/>
        </p:nvGrpSpPr>
        <p:grpSpPr>
          <a:xfrm>
            <a:off x="647700" y="4152900"/>
            <a:ext cx="8134350" cy="2058987"/>
            <a:chOff x="649288" y="4646613"/>
            <a:chExt cx="8134350" cy="2058987"/>
          </a:xfrm>
        </p:grpSpPr>
        <p:cxnSp>
          <p:nvCxnSpPr>
            <p:cNvPr id="69" name="AutoShape 2"/>
            <p:cNvCxnSpPr>
              <a:cxnSpLocks noChangeShapeType="1"/>
              <a:stCxn id="114" idx="3"/>
              <a:endCxn id="99" idx="7"/>
            </p:cNvCxnSpPr>
            <p:nvPr/>
          </p:nvCxnSpPr>
          <p:spPr bwMode="auto">
            <a:xfrm flipH="1">
              <a:off x="2697163" y="4899025"/>
              <a:ext cx="1917700" cy="2063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AutoShape 5"/>
            <p:cNvCxnSpPr>
              <a:cxnSpLocks noChangeShapeType="1"/>
              <a:stCxn id="99" idx="3"/>
              <a:endCxn id="100" idx="7"/>
            </p:cNvCxnSpPr>
            <p:nvPr/>
          </p:nvCxnSpPr>
          <p:spPr bwMode="auto">
            <a:xfrm flipH="1">
              <a:off x="1636713" y="5326063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AutoShape 6"/>
            <p:cNvCxnSpPr>
              <a:cxnSpLocks noChangeShapeType="1"/>
              <a:stCxn id="107" idx="1"/>
              <a:endCxn id="99" idx="5"/>
            </p:cNvCxnSpPr>
            <p:nvPr/>
          </p:nvCxnSpPr>
          <p:spPr bwMode="auto">
            <a:xfrm flipH="1" flipV="1">
              <a:off x="2697163" y="5326063"/>
              <a:ext cx="857250" cy="236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7"/>
            <p:cNvCxnSpPr>
              <a:cxnSpLocks noChangeShapeType="1"/>
              <a:stCxn id="103" idx="0"/>
              <a:endCxn id="101" idx="5"/>
            </p:cNvCxnSpPr>
            <p:nvPr/>
          </p:nvCxnSpPr>
          <p:spPr bwMode="auto">
            <a:xfrm flipH="1" flipV="1">
              <a:off x="2160588" y="623887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8"/>
            <p:cNvCxnSpPr>
              <a:cxnSpLocks noChangeShapeType="1"/>
              <a:stCxn id="102" idx="0"/>
              <a:endCxn id="101" idx="3"/>
            </p:cNvCxnSpPr>
            <p:nvPr/>
          </p:nvCxnSpPr>
          <p:spPr bwMode="auto">
            <a:xfrm flipV="1">
              <a:off x="1800225" y="6238875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9"/>
            <p:cNvCxnSpPr>
              <a:cxnSpLocks noChangeShapeType="1"/>
              <a:stCxn id="104" idx="7"/>
              <a:endCxn id="100" idx="3"/>
            </p:cNvCxnSpPr>
            <p:nvPr/>
          </p:nvCxnSpPr>
          <p:spPr bwMode="auto">
            <a:xfrm flipV="1">
              <a:off x="1114425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10"/>
            <p:cNvCxnSpPr>
              <a:cxnSpLocks noChangeShapeType="1"/>
              <a:stCxn id="101" idx="1"/>
              <a:endCxn id="100" idx="5"/>
            </p:cNvCxnSpPr>
            <p:nvPr/>
          </p:nvCxnSpPr>
          <p:spPr bwMode="auto">
            <a:xfrm flipH="1" flipV="1">
              <a:off x="1636713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11"/>
            <p:cNvCxnSpPr>
              <a:cxnSpLocks noChangeShapeType="1"/>
              <a:stCxn id="106" idx="0"/>
              <a:endCxn id="104" idx="5"/>
            </p:cNvCxnSpPr>
            <p:nvPr/>
          </p:nvCxnSpPr>
          <p:spPr bwMode="auto">
            <a:xfrm flipH="1" flipV="1">
              <a:off x="111442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12"/>
            <p:cNvCxnSpPr>
              <a:cxnSpLocks noChangeShapeType="1"/>
              <a:stCxn id="105" idx="0"/>
              <a:endCxn id="104" idx="3"/>
            </p:cNvCxnSpPr>
            <p:nvPr/>
          </p:nvCxnSpPr>
          <p:spPr bwMode="auto">
            <a:xfrm flipV="1">
              <a:off x="75247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13"/>
            <p:cNvCxnSpPr>
              <a:cxnSpLocks noChangeShapeType="1"/>
              <a:stCxn id="110" idx="0"/>
              <a:endCxn id="108" idx="5"/>
            </p:cNvCxnSpPr>
            <p:nvPr/>
          </p:nvCxnSpPr>
          <p:spPr bwMode="auto">
            <a:xfrm flipH="1" flipV="1">
              <a:off x="42799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14"/>
            <p:cNvCxnSpPr>
              <a:cxnSpLocks noChangeShapeType="1"/>
              <a:stCxn id="109" idx="0"/>
              <a:endCxn id="108" idx="3"/>
            </p:cNvCxnSpPr>
            <p:nvPr/>
          </p:nvCxnSpPr>
          <p:spPr bwMode="auto">
            <a:xfrm flipV="1">
              <a:off x="39195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AutoShape 15"/>
            <p:cNvCxnSpPr>
              <a:cxnSpLocks noChangeShapeType="1"/>
              <a:stCxn id="111" idx="7"/>
              <a:endCxn id="107" idx="3"/>
            </p:cNvCxnSpPr>
            <p:nvPr/>
          </p:nvCxnSpPr>
          <p:spPr bwMode="auto">
            <a:xfrm flipV="1">
              <a:off x="32337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AutoShape 16"/>
            <p:cNvCxnSpPr>
              <a:cxnSpLocks noChangeShapeType="1"/>
              <a:stCxn id="108" idx="1"/>
              <a:endCxn id="107" idx="5"/>
            </p:cNvCxnSpPr>
            <p:nvPr/>
          </p:nvCxnSpPr>
          <p:spPr bwMode="auto">
            <a:xfrm flipH="1" flipV="1">
              <a:off x="37560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17"/>
            <p:cNvCxnSpPr>
              <a:cxnSpLocks noChangeShapeType="1"/>
              <a:stCxn id="113" idx="0"/>
              <a:endCxn id="111" idx="5"/>
            </p:cNvCxnSpPr>
            <p:nvPr/>
          </p:nvCxnSpPr>
          <p:spPr bwMode="auto">
            <a:xfrm flipH="1" flipV="1">
              <a:off x="32337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18"/>
            <p:cNvCxnSpPr>
              <a:cxnSpLocks noChangeShapeType="1"/>
              <a:stCxn id="112" idx="0"/>
              <a:endCxn id="111" idx="3"/>
            </p:cNvCxnSpPr>
            <p:nvPr/>
          </p:nvCxnSpPr>
          <p:spPr bwMode="auto">
            <a:xfrm flipV="1">
              <a:off x="28717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19"/>
            <p:cNvCxnSpPr>
              <a:cxnSpLocks noChangeShapeType="1"/>
              <a:stCxn id="114" idx="5"/>
              <a:endCxn id="115" idx="1"/>
            </p:cNvCxnSpPr>
            <p:nvPr/>
          </p:nvCxnSpPr>
          <p:spPr bwMode="auto">
            <a:xfrm>
              <a:off x="4816475" y="4899025"/>
              <a:ext cx="1917700" cy="2079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20"/>
            <p:cNvCxnSpPr>
              <a:cxnSpLocks noChangeShapeType="1"/>
              <a:stCxn id="115" idx="3"/>
              <a:endCxn id="116" idx="7"/>
            </p:cNvCxnSpPr>
            <p:nvPr/>
          </p:nvCxnSpPr>
          <p:spPr bwMode="auto">
            <a:xfrm flipH="1">
              <a:off x="5876925" y="5327650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21"/>
            <p:cNvCxnSpPr>
              <a:cxnSpLocks noChangeShapeType="1"/>
              <a:stCxn id="123" idx="1"/>
              <a:endCxn id="115" idx="5"/>
            </p:cNvCxnSpPr>
            <p:nvPr/>
          </p:nvCxnSpPr>
          <p:spPr bwMode="auto">
            <a:xfrm flipH="1" flipV="1">
              <a:off x="6937375" y="5327650"/>
              <a:ext cx="857250" cy="2365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AutoShape 22"/>
            <p:cNvCxnSpPr>
              <a:cxnSpLocks noChangeShapeType="1"/>
              <a:stCxn id="119" idx="0"/>
              <a:endCxn id="117" idx="5"/>
            </p:cNvCxnSpPr>
            <p:nvPr/>
          </p:nvCxnSpPr>
          <p:spPr bwMode="auto">
            <a:xfrm flipH="1" flipV="1">
              <a:off x="64008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23"/>
            <p:cNvCxnSpPr>
              <a:cxnSpLocks noChangeShapeType="1"/>
              <a:stCxn id="118" idx="0"/>
              <a:endCxn id="117" idx="3"/>
            </p:cNvCxnSpPr>
            <p:nvPr/>
          </p:nvCxnSpPr>
          <p:spPr bwMode="auto">
            <a:xfrm flipV="1">
              <a:off x="60404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AutoShape 24"/>
            <p:cNvCxnSpPr>
              <a:cxnSpLocks noChangeShapeType="1"/>
              <a:stCxn id="120" idx="7"/>
              <a:endCxn id="116" idx="3"/>
            </p:cNvCxnSpPr>
            <p:nvPr/>
          </p:nvCxnSpPr>
          <p:spPr bwMode="auto">
            <a:xfrm flipV="1">
              <a:off x="53546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AutoShape 25"/>
            <p:cNvCxnSpPr>
              <a:cxnSpLocks noChangeShapeType="1"/>
              <a:stCxn id="117" idx="1"/>
              <a:endCxn id="116" idx="5"/>
            </p:cNvCxnSpPr>
            <p:nvPr/>
          </p:nvCxnSpPr>
          <p:spPr bwMode="auto">
            <a:xfrm flipH="1" flipV="1">
              <a:off x="58769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26"/>
            <p:cNvCxnSpPr>
              <a:cxnSpLocks noChangeShapeType="1"/>
              <a:stCxn id="122" idx="0"/>
              <a:endCxn id="120" idx="5"/>
            </p:cNvCxnSpPr>
            <p:nvPr/>
          </p:nvCxnSpPr>
          <p:spPr bwMode="auto">
            <a:xfrm flipH="1" flipV="1">
              <a:off x="53546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AutoShape 27"/>
            <p:cNvCxnSpPr>
              <a:cxnSpLocks noChangeShapeType="1"/>
              <a:stCxn id="121" idx="0"/>
              <a:endCxn id="120" idx="3"/>
            </p:cNvCxnSpPr>
            <p:nvPr/>
          </p:nvCxnSpPr>
          <p:spPr bwMode="auto">
            <a:xfrm flipV="1">
              <a:off x="49926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AutoShape 28"/>
            <p:cNvCxnSpPr>
              <a:cxnSpLocks noChangeShapeType="1"/>
              <a:stCxn id="126" idx="0"/>
              <a:endCxn id="124" idx="5"/>
            </p:cNvCxnSpPr>
            <p:nvPr/>
          </p:nvCxnSpPr>
          <p:spPr bwMode="auto">
            <a:xfrm flipH="1" flipV="1">
              <a:off x="8520113" y="6242050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29"/>
            <p:cNvCxnSpPr>
              <a:cxnSpLocks noChangeShapeType="1"/>
              <a:stCxn id="125" idx="0"/>
              <a:endCxn id="124" idx="3"/>
            </p:cNvCxnSpPr>
            <p:nvPr/>
          </p:nvCxnSpPr>
          <p:spPr bwMode="auto">
            <a:xfrm flipV="1">
              <a:off x="8159750" y="6242050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AutoShape 30"/>
            <p:cNvCxnSpPr>
              <a:cxnSpLocks noChangeShapeType="1"/>
              <a:stCxn id="127" idx="7"/>
              <a:endCxn id="123" idx="3"/>
            </p:cNvCxnSpPr>
            <p:nvPr/>
          </p:nvCxnSpPr>
          <p:spPr bwMode="auto">
            <a:xfrm flipV="1">
              <a:off x="7473950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31"/>
            <p:cNvCxnSpPr>
              <a:cxnSpLocks noChangeShapeType="1"/>
              <a:stCxn id="124" idx="1"/>
              <a:endCxn id="123" idx="5"/>
            </p:cNvCxnSpPr>
            <p:nvPr/>
          </p:nvCxnSpPr>
          <p:spPr bwMode="auto">
            <a:xfrm flipH="1" flipV="1">
              <a:off x="7996238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2"/>
            <p:cNvCxnSpPr>
              <a:cxnSpLocks noChangeShapeType="1"/>
              <a:stCxn id="129" idx="0"/>
              <a:endCxn id="127" idx="5"/>
            </p:cNvCxnSpPr>
            <p:nvPr/>
          </p:nvCxnSpPr>
          <p:spPr bwMode="auto">
            <a:xfrm flipH="1" flipV="1">
              <a:off x="747395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AutoShape 33"/>
            <p:cNvCxnSpPr>
              <a:cxnSpLocks noChangeShapeType="1"/>
              <a:stCxn id="128" idx="0"/>
              <a:endCxn id="127" idx="3"/>
            </p:cNvCxnSpPr>
            <p:nvPr/>
          </p:nvCxnSpPr>
          <p:spPr bwMode="auto">
            <a:xfrm flipV="1">
              <a:off x="711200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" name="Oval 34"/>
            <p:cNvSpPr>
              <a:spLocks noChangeArrowheads="1"/>
            </p:cNvSpPr>
            <p:nvPr/>
          </p:nvSpPr>
          <p:spPr bwMode="auto">
            <a:xfrm>
              <a:off x="2452688" y="5073650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0" name="Oval 35"/>
            <p:cNvSpPr>
              <a:spLocks noChangeArrowheads="1"/>
            </p:cNvSpPr>
            <p:nvPr/>
          </p:nvSpPr>
          <p:spPr bwMode="auto">
            <a:xfrm>
              <a:off x="1393825" y="55292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1" name="Oval 36"/>
            <p:cNvSpPr>
              <a:spLocks noChangeArrowheads="1"/>
            </p:cNvSpPr>
            <p:nvPr/>
          </p:nvSpPr>
          <p:spPr bwMode="auto">
            <a:xfrm>
              <a:off x="1916113" y="5984875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2" name="Rectangle 37"/>
            <p:cNvSpPr>
              <a:spLocks noChangeAspect="1" noChangeArrowheads="1"/>
            </p:cNvSpPr>
            <p:nvPr/>
          </p:nvSpPr>
          <p:spPr bwMode="auto">
            <a:xfrm>
              <a:off x="169703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3" name="Rectangle 38"/>
            <p:cNvSpPr>
              <a:spLocks noChangeAspect="1" noChangeArrowheads="1"/>
            </p:cNvSpPr>
            <p:nvPr/>
          </p:nvSpPr>
          <p:spPr bwMode="auto">
            <a:xfrm>
              <a:off x="2217738" y="649763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4" name="Oval 39"/>
            <p:cNvSpPr>
              <a:spLocks noChangeArrowheads="1"/>
            </p:cNvSpPr>
            <p:nvPr/>
          </p:nvSpPr>
          <p:spPr bwMode="auto">
            <a:xfrm>
              <a:off x="871538" y="5984875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5" name="Rectangle 40"/>
            <p:cNvSpPr>
              <a:spLocks noChangeAspect="1" noChangeArrowheads="1"/>
            </p:cNvSpPr>
            <p:nvPr/>
          </p:nvSpPr>
          <p:spPr bwMode="auto">
            <a:xfrm>
              <a:off x="64928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6" name="Rectangle 41"/>
            <p:cNvSpPr>
              <a:spLocks noChangeAspect="1" noChangeArrowheads="1"/>
            </p:cNvSpPr>
            <p:nvPr/>
          </p:nvSpPr>
          <p:spPr bwMode="auto">
            <a:xfrm>
              <a:off x="1171575" y="649763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7" name="Oval 42"/>
            <p:cNvSpPr>
              <a:spLocks noChangeArrowheads="1"/>
            </p:cNvSpPr>
            <p:nvPr/>
          </p:nvSpPr>
          <p:spPr bwMode="auto">
            <a:xfrm>
              <a:off x="35131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8" name="Oval 43"/>
            <p:cNvSpPr>
              <a:spLocks noChangeArrowheads="1"/>
            </p:cNvSpPr>
            <p:nvPr/>
          </p:nvSpPr>
          <p:spPr bwMode="auto">
            <a:xfrm>
              <a:off x="40354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9" name="Rectangle 44"/>
            <p:cNvSpPr>
              <a:spLocks noChangeAspect="1" noChangeArrowheads="1"/>
            </p:cNvSpPr>
            <p:nvPr/>
          </p:nvSpPr>
          <p:spPr bwMode="auto">
            <a:xfrm>
              <a:off x="38163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0" name="Rectangle 45"/>
            <p:cNvSpPr>
              <a:spLocks noChangeAspect="1" noChangeArrowheads="1"/>
            </p:cNvSpPr>
            <p:nvPr/>
          </p:nvSpPr>
          <p:spPr bwMode="auto">
            <a:xfrm>
              <a:off x="43370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1" name="Oval 46"/>
            <p:cNvSpPr>
              <a:spLocks noChangeArrowheads="1"/>
            </p:cNvSpPr>
            <p:nvPr/>
          </p:nvSpPr>
          <p:spPr bwMode="auto">
            <a:xfrm>
              <a:off x="29908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2" name="Rectangle 47"/>
            <p:cNvSpPr>
              <a:spLocks noChangeAspect="1" noChangeArrowheads="1"/>
            </p:cNvSpPr>
            <p:nvPr/>
          </p:nvSpPr>
          <p:spPr bwMode="auto">
            <a:xfrm>
              <a:off x="27686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3" name="Rectangle 48"/>
            <p:cNvSpPr>
              <a:spLocks noChangeAspect="1" noChangeArrowheads="1"/>
            </p:cNvSpPr>
            <p:nvPr/>
          </p:nvSpPr>
          <p:spPr bwMode="auto">
            <a:xfrm>
              <a:off x="32908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4" name="Oval 49"/>
            <p:cNvSpPr>
              <a:spLocks noChangeArrowheads="1"/>
            </p:cNvSpPr>
            <p:nvPr/>
          </p:nvSpPr>
          <p:spPr bwMode="auto">
            <a:xfrm>
              <a:off x="4572000" y="4646613"/>
              <a:ext cx="287338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5" name="Oval 50"/>
            <p:cNvSpPr>
              <a:spLocks noChangeArrowheads="1"/>
            </p:cNvSpPr>
            <p:nvPr/>
          </p:nvSpPr>
          <p:spPr bwMode="auto">
            <a:xfrm>
              <a:off x="6692900" y="5075238"/>
              <a:ext cx="285750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6" name="Oval 51"/>
            <p:cNvSpPr>
              <a:spLocks noChangeArrowheads="1"/>
            </p:cNvSpPr>
            <p:nvPr/>
          </p:nvSpPr>
          <p:spPr bwMode="auto">
            <a:xfrm>
              <a:off x="56340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7" name="Oval 52"/>
            <p:cNvSpPr>
              <a:spLocks noChangeArrowheads="1"/>
            </p:cNvSpPr>
            <p:nvPr/>
          </p:nvSpPr>
          <p:spPr bwMode="auto">
            <a:xfrm>
              <a:off x="61563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8" name="Rectangle 53"/>
            <p:cNvSpPr>
              <a:spLocks noChangeAspect="1" noChangeArrowheads="1"/>
            </p:cNvSpPr>
            <p:nvPr/>
          </p:nvSpPr>
          <p:spPr bwMode="auto">
            <a:xfrm>
              <a:off x="59372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9" name="Rectangle 54"/>
            <p:cNvSpPr>
              <a:spLocks noChangeAspect="1" noChangeArrowheads="1"/>
            </p:cNvSpPr>
            <p:nvPr/>
          </p:nvSpPr>
          <p:spPr bwMode="auto">
            <a:xfrm>
              <a:off x="64579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0" name="Oval 55"/>
            <p:cNvSpPr>
              <a:spLocks noChangeArrowheads="1"/>
            </p:cNvSpPr>
            <p:nvPr/>
          </p:nvSpPr>
          <p:spPr bwMode="auto">
            <a:xfrm>
              <a:off x="51117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1" name="Rectangle 56"/>
            <p:cNvSpPr>
              <a:spLocks noChangeAspect="1" noChangeArrowheads="1"/>
            </p:cNvSpPr>
            <p:nvPr/>
          </p:nvSpPr>
          <p:spPr bwMode="auto">
            <a:xfrm>
              <a:off x="48895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2" name="Rectangle 57"/>
            <p:cNvSpPr>
              <a:spLocks noChangeAspect="1" noChangeArrowheads="1"/>
            </p:cNvSpPr>
            <p:nvPr/>
          </p:nvSpPr>
          <p:spPr bwMode="auto">
            <a:xfrm>
              <a:off x="54117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3" name="Oval 58"/>
            <p:cNvSpPr>
              <a:spLocks noChangeArrowheads="1"/>
            </p:cNvSpPr>
            <p:nvPr/>
          </p:nvSpPr>
          <p:spPr bwMode="auto">
            <a:xfrm>
              <a:off x="7753350" y="5532438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4" name="Oval 59"/>
            <p:cNvSpPr>
              <a:spLocks noChangeArrowheads="1"/>
            </p:cNvSpPr>
            <p:nvPr/>
          </p:nvSpPr>
          <p:spPr bwMode="auto">
            <a:xfrm>
              <a:off x="8275638" y="5988050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5" name="Rectangle 60"/>
            <p:cNvSpPr>
              <a:spLocks noChangeAspect="1" noChangeArrowheads="1"/>
            </p:cNvSpPr>
            <p:nvPr/>
          </p:nvSpPr>
          <p:spPr bwMode="auto">
            <a:xfrm>
              <a:off x="805656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6" name="Rectangle 61"/>
            <p:cNvSpPr>
              <a:spLocks noChangeAspect="1" noChangeArrowheads="1"/>
            </p:cNvSpPr>
            <p:nvPr/>
          </p:nvSpPr>
          <p:spPr bwMode="auto">
            <a:xfrm>
              <a:off x="8577263" y="6500813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7" name="Oval 62"/>
            <p:cNvSpPr>
              <a:spLocks noChangeArrowheads="1"/>
            </p:cNvSpPr>
            <p:nvPr/>
          </p:nvSpPr>
          <p:spPr bwMode="auto">
            <a:xfrm>
              <a:off x="7231063" y="59880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8" name="Rectangle 63"/>
            <p:cNvSpPr>
              <a:spLocks noChangeAspect="1" noChangeArrowheads="1"/>
            </p:cNvSpPr>
            <p:nvPr/>
          </p:nvSpPr>
          <p:spPr bwMode="auto">
            <a:xfrm>
              <a:off x="700881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9" name="Rectangle 64"/>
            <p:cNvSpPr>
              <a:spLocks noChangeAspect="1" noChangeArrowheads="1"/>
            </p:cNvSpPr>
            <p:nvPr/>
          </p:nvSpPr>
          <p:spPr bwMode="auto">
            <a:xfrm>
              <a:off x="7531100" y="6500813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6482888" y="2057400"/>
            <a:ext cx="2425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 = </a:t>
            </a:r>
            <a:r>
              <a:rPr lang="en-US" i="1" dirty="0" err="1" smtClean="0"/>
              <a:t>lg</a:t>
            </a:r>
            <a:r>
              <a:rPr lang="en-US" i="1" dirty="0" smtClean="0"/>
              <a:t>(n)  (integer-wise)</a:t>
            </a:r>
          </a:p>
          <a:p>
            <a:r>
              <a:rPr lang="en-US" i="1" dirty="0" err="1" smtClean="0"/>
              <a:t>i</a:t>
            </a:r>
            <a:r>
              <a:rPr lang="en-US" i="1" dirty="0" smtClean="0"/>
              <a:t> = level = 0, 1, 2, 3</a:t>
            </a:r>
          </a:p>
        </p:txBody>
      </p:sp>
    </p:spTree>
    <p:extLst>
      <p:ext uri="{BB962C8B-B14F-4D97-AF65-F5344CB8AC3E}">
        <p14:creationId xmlns:p14="http://schemas.microsoft.com/office/powerpoint/2010/main" val="251951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Analysis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2341563" y="2590800"/>
          <a:ext cx="4411662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" name="Equation" r:id="rId3" imgW="1625400" imgH="431640" progId="Equation.3">
                  <p:embed/>
                </p:oleObj>
              </mc:Choice>
              <mc:Fallback>
                <p:oleObj name="Equation" r:id="rId3" imgW="1625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563" y="2590800"/>
                        <a:ext cx="4411662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35" name="Rectangle 4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85800" y="1600200"/>
            <a:ext cx="8001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400">
                <a:latin typeface="Calibri" pitchFamily="34" charset="0"/>
              </a:rPr>
              <a:t>At each level we insert      nodes</a:t>
            </a:r>
          </a:p>
          <a:p>
            <a:pPr lvl="1"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000">
                <a:latin typeface="Calibri" pitchFamily="34" charset="0"/>
              </a:rPr>
              <a:t>Each node can generate h-i swaps</a:t>
            </a:r>
          </a:p>
        </p:txBody>
      </p:sp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3948113" y="1581150"/>
          <a:ext cx="3190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" name="Equation" r:id="rId5" imgW="152280" imgH="190440" progId="Equation.3">
                  <p:embed/>
                </p:oleObj>
              </mc:Choice>
              <mc:Fallback>
                <p:oleObj name="Equation" r:id="rId5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1581150"/>
                        <a:ext cx="3190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" name="Group 67"/>
          <p:cNvGrpSpPr/>
          <p:nvPr/>
        </p:nvGrpSpPr>
        <p:grpSpPr>
          <a:xfrm>
            <a:off x="647700" y="4152900"/>
            <a:ext cx="8134350" cy="2058987"/>
            <a:chOff x="649288" y="4646613"/>
            <a:chExt cx="8134350" cy="2058987"/>
          </a:xfrm>
        </p:grpSpPr>
        <p:cxnSp>
          <p:nvCxnSpPr>
            <p:cNvPr id="69" name="AutoShape 2"/>
            <p:cNvCxnSpPr>
              <a:cxnSpLocks noChangeShapeType="1"/>
              <a:stCxn id="114" idx="3"/>
              <a:endCxn id="99" idx="7"/>
            </p:cNvCxnSpPr>
            <p:nvPr/>
          </p:nvCxnSpPr>
          <p:spPr bwMode="auto">
            <a:xfrm flipH="1">
              <a:off x="2697163" y="4899025"/>
              <a:ext cx="1917700" cy="2063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AutoShape 5"/>
            <p:cNvCxnSpPr>
              <a:cxnSpLocks noChangeShapeType="1"/>
              <a:stCxn id="99" idx="3"/>
              <a:endCxn id="100" idx="7"/>
            </p:cNvCxnSpPr>
            <p:nvPr/>
          </p:nvCxnSpPr>
          <p:spPr bwMode="auto">
            <a:xfrm flipH="1">
              <a:off x="1636713" y="5326063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AutoShape 6"/>
            <p:cNvCxnSpPr>
              <a:cxnSpLocks noChangeShapeType="1"/>
              <a:stCxn id="107" idx="1"/>
              <a:endCxn id="99" idx="5"/>
            </p:cNvCxnSpPr>
            <p:nvPr/>
          </p:nvCxnSpPr>
          <p:spPr bwMode="auto">
            <a:xfrm flipH="1" flipV="1">
              <a:off x="2697163" y="5326063"/>
              <a:ext cx="857250" cy="236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7"/>
            <p:cNvCxnSpPr>
              <a:cxnSpLocks noChangeShapeType="1"/>
              <a:stCxn id="103" idx="0"/>
              <a:endCxn id="101" idx="5"/>
            </p:cNvCxnSpPr>
            <p:nvPr/>
          </p:nvCxnSpPr>
          <p:spPr bwMode="auto">
            <a:xfrm flipH="1" flipV="1">
              <a:off x="2160588" y="623887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8"/>
            <p:cNvCxnSpPr>
              <a:cxnSpLocks noChangeShapeType="1"/>
              <a:stCxn id="102" idx="0"/>
              <a:endCxn id="101" idx="3"/>
            </p:cNvCxnSpPr>
            <p:nvPr/>
          </p:nvCxnSpPr>
          <p:spPr bwMode="auto">
            <a:xfrm flipV="1">
              <a:off x="1800225" y="6238875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9"/>
            <p:cNvCxnSpPr>
              <a:cxnSpLocks noChangeShapeType="1"/>
              <a:stCxn id="104" idx="7"/>
              <a:endCxn id="100" idx="3"/>
            </p:cNvCxnSpPr>
            <p:nvPr/>
          </p:nvCxnSpPr>
          <p:spPr bwMode="auto">
            <a:xfrm flipV="1">
              <a:off x="1114425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10"/>
            <p:cNvCxnSpPr>
              <a:cxnSpLocks noChangeShapeType="1"/>
              <a:stCxn id="101" idx="1"/>
              <a:endCxn id="100" idx="5"/>
            </p:cNvCxnSpPr>
            <p:nvPr/>
          </p:nvCxnSpPr>
          <p:spPr bwMode="auto">
            <a:xfrm flipH="1" flipV="1">
              <a:off x="1636713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11"/>
            <p:cNvCxnSpPr>
              <a:cxnSpLocks noChangeShapeType="1"/>
              <a:stCxn id="106" idx="0"/>
              <a:endCxn id="104" idx="5"/>
            </p:cNvCxnSpPr>
            <p:nvPr/>
          </p:nvCxnSpPr>
          <p:spPr bwMode="auto">
            <a:xfrm flipH="1" flipV="1">
              <a:off x="111442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12"/>
            <p:cNvCxnSpPr>
              <a:cxnSpLocks noChangeShapeType="1"/>
              <a:stCxn id="105" idx="0"/>
              <a:endCxn id="104" idx="3"/>
            </p:cNvCxnSpPr>
            <p:nvPr/>
          </p:nvCxnSpPr>
          <p:spPr bwMode="auto">
            <a:xfrm flipV="1">
              <a:off x="75247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13"/>
            <p:cNvCxnSpPr>
              <a:cxnSpLocks noChangeShapeType="1"/>
              <a:stCxn id="110" idx="0"/>
              <a:endCxn id="108" idx="5"/>
            </p:cNvCxnSpPr>
            <p:nvPr/>
          </p:nvCxnSpPr>
          <p:spPr bwMode="auto">
            <a:xfrm flipH="1" flipV="1">
              <a:off x="42799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14"/>
            <p:cNvCxnSpPr>
              <a:cxnSpLocks noChangeShapeType="1"/>
              <a:stCxn id="109" idx="0"/>
              <a:endCxn id="108" idx="3"/>
            </p:cNvCxnSpPr>
            <p:nvPr/>
          </p:nvCxnSpPr>
          <p:spPr bwMode="auto">
            <a:xfrm flipV="1">
              <a:off x="39195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AutoShape 15"/>
            <p:cNvCxnSpPr>
              <a:cxnSpLocks noChangeShapeType="1"/>
              <a:stCxn id="111" idx="7"/>
              <a:endCxn id="107" idx="3"/>
            </p:cNvCxnSpPr>
            <p:nvPr/>
          </p:nvCxnSpPr>
          <p:spPr bwMode="auto">
            <a:xfrm flipV="1">
              <a:off x="32337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AutoShape 16"/>
            <p:cNvCxnSpPr>
              <a:cxnSpLocks noChangeShapeType="1"/>
              <a:stCxn id="108" idx="1"/>
              <a:endCxn id="107" idx="5"/>
            </p:cNvCxnSpPr>
            <p:nvPr/>
          </p:nvCxnSpPr>
          <p:spPr bwMode="auto">
            <a:xfrm flipH="1" flipV="1">
              <a:off x="37560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17"/>
            <p:cNvCxnSpPr>
              <a:cxnSpLocks noChangeShapeType="1"/>
              <a:stCxn id="113" idx="0"/>
              <a:endCxn id="111" idx="5"/>
            </p:cNvCxnSpPr>
            <p:nvPr/>
          </p:nvCxnSpPr>
          <p:spPr bwMode="auto">
            <a:xfrm flipH="1" flipV="1">
              <a:off x="32337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18"/>
            <p:cNvCxnSpPr>
              <a:cxnSpLocks noChangeShapeType="1"/>
              <a:stCxn id="112" idx="0"/>
              <a:endCxn id="111" idx="3"/>
            </p:cNvCxnSpPr>
            <p:nvPr/>
          </p:nvCxnSpPr>
          <p:spPr bwMode="auto">
            <a:xfrm flipV="1">
              <a:off x="28717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19"/>
            <p:cNvCxnSpPr>
              <a:cxnSpLocks noChangeShapeType="1"/>
              <a:stCxn id="114" idx="5"/>
              <a:endCxn id="115" idx="1"/>
            </p:cNvCxnSpPr>
            <p:nvPr/>
          </p:nvCxnSpPr>
          <p:spPr bwMode="auto">
            <a:xfrm>
              <a:off x="4816475" y="4899025"/>
              <a:ext cx="1917700" cy="2079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20"/>
            <p:cNvCxnSpPr>
              <a:cxnSpLocks noChangeShapeType="1"/>
              <a:stCxn id="115" idx="3"/>
              <a:endCxn id="116" idx="7"/>
            </p:cNvCxnSpPr>
            <p:nvPr/>
          </p:nvCxnSpPr>
          <p:spPr bwMode="auto">
            <a:xfrm flipH="1">
              <a:off x="5876925" y="5327650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21"/>
            <p:cNvCxnSpPr>
              <a:cxnSpLocks noChangeShapeType="1"/>
              <a:stCxn id="123" idx="1"/>
              <a:endCxn id="115" idx="5"/>
            </p:cNvCxnSpPr>
            <p:nvPr/>
          </p:nvCxnSpPr>
          <p:spPr bwMode="auto">
            <a:xfrm flipH="1" flipV="1">
              <a:off x="6937375" y="5327650"/>
              <a:ext cx="857250" cy="2365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AutoShape 22"/>
            <p:cNvCxnSpPr>
              <a:cxnSpLocks noChangeShapeType="1"/>
              <a:stCxn id="119" idx="0"/>
              <a:endCxn id="117" idx="5"/>
            </p:cNvCxnSpPr>
            <p:nvPr/>
          </p:nvCxnSpPr>
          <p:spPr bwMode="auto">
            <a:xfrm flipH="1" flipV="1">
              <a:off x="64008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23"/>
            <p:cNvCxnSpPr>
              <a:cxnSpLocks noChangeShapeType="1"/>
              <a:stCxn id="118" idx="0"/>
              <a:endCxn id="117" idx="3"/>
            </p:cNvCxnSpPr>
            <p:nvPr/>
          </p:nvCxnSpPr>
          <p:spPr bwMode="auto">
            <a:xfrm flipV="1">
              <a:off x="60404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AutoShape 24"/>
            <p:cNvCxnSpPr>
              <a:cxnSpLocks noChangeShapeType="1"/>
              <a:stCxn id="120" idx="7"/>
              <a:endCxn id="116" idx="3"/>
            </p:cNvCxnSpPr>
            <p:nvPr/>
          </p:nvCxnSpPr>
          <p:spPr bwMode="auto">
            <a:xfrm flipV="1">
              <a:off x="53546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AutoShape 25"/>
            <p:cNvCxnSpPr>
              <a:cxnSpLocks noChangeShapeType="1"/>
              <a:stCxn id="117" idx="1"/>
              <a:endCxn id="116" idx="5"/>
            </p:cNvCxnSpPr>
            <p:nvPr/>
          </p:nvCxnSpPr>
          <p:spPr bwMode="auto">
            <a:xfrm flipH="1" flipV="1">
              <a:off x="58769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26"/>
            <p:cNvCxnSpPr>
              <a:cxnSpLocks noChangeShapeType="1"/>
              <a:stCxn id="122" idx="0"/>
              <a:endCxn id="120" idx="5"/>
            </p:cNvCxnSpPr>
            <p:nvPr/>
          </p:nvCxnSpPr>
          <p:spPr bwMode="auto">
            <a:xfrm flipH="1" flipV="1">
              <a:off x="53546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AutoShape 27"/>
            <p:cNvCxnSpPr>
              <a:cxnSpLocks noChangeShapeType="1"/>
              <a:stCxn id="121" idx="0"/>
              <a:endCxn id="120" idx="3"/>
            </p:cNvCxnSpPr>
            <p:nvPr/>
          </p:nvCxnSpPr>
          <p:spPr bwMode="auto">
            <a:xfrm flipV="1">
              <a:off x="49926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AutoShape 28"/>
            <p:cNvCxnSpPr>
              <a:cxnSpLocks noChangeShapeType="1"/>
              <a:stCxn id="126" idx="0"/>
              <a:endCxn id="124" idx="5"/>
            </p:cNvCxnSpPr>
            <p:nvPr/>
          </p:nvCxnSpPr>
          <p:spPr bwMode="auto">
            <a:xfrm flipH="1" flipV="1">
              <a:off x="8520113" y="6242050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29"/>
            <p:cNvCxnSpPr>
              <a:cxnSpLocks noChangeShapeType="1"/>
              <a:stCxn id="125" idx="0"/>
              <a:endCxn id="124" idx="3"/>
            </p:cNvCxnSpPr>
            <p:nvPr/>
          </p:nvCxnSpPr>
          <p:spPr bwMode="auto">
            <a:xfrm flipV="1">
              <a:off x="8159750" y="6242050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AutoShape 30"/>
            <p:cNvCxnSpPr>
              <a:cxnSpLocks noChangeShapeType="1"/>
              <a:stCxn id="127" idx="7"/>
              <a:endCxn id="123" idx="3"/>
            </p:cNvCxnSpPr>
            <p:nvPr/>
          </p:nvCxnSpPr>
          <p:spPr bwMode="auto">
            <a:xfrm flipV="1">
              <a:off x="7473950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31"/>
            <p:cNvCxnSpPr>
              <a:cxnSpLocks noChangeShapeType="1"/>
              <a:stCxn id="124" idx="1"/>
              <a:endCxn id="123" idx="5"/>
            </p:cNvCxnSpPr>
            <p:nvPr/>
          </p:nvCxnSpPr>
          <p:spPr bwMode="auto">
            <a:xfrm flipH="1" flipV="1">
              <a:off x="7996238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2"/>
            <p:cNvCxnSpPr>
              <a:cxnSpLocks noChangeShapeType="1"/>
              <a:stCxn id="129" idx="0"/>
              <a:endCxn id="127" idx="5"/>
            </p:cNvCxnSpPr>
            <p:nvPr/>
          </p:nvCxnSpPr>
          <p:spPr bwMode="auto">
            <a:xfrm flipH="1" flipV="1">
              <a:off x="747395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AutoShape 33"/>
            <p:cNvCxnSpPr>
              <a:cxnSpLocks noChangeShapeType="1"/>
              <a:stCxn id="128" idx="0"/>
              <a:endCxn id="127" idx="3"/>
            </p:cNvCxnSpPr>
            <p:nvPr/>
          </p:nvCxnSpPr>
          <p:spPr bwMode="auto">
            <a:xfrm flipV="1">
              <a:off x="711200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" name="Oval 34"/>
            <p:cNvSpPr>
              <a:spLocks noChangeArrowheads="1"/>
            </p:cNvSpPr>
            <p:nvPr/>
          </p:nvSpPr>
          <p:spPr bwMode="auto">
            <a:xfrm>
              <a:off x="2452688" y="5073650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0" name="Oval 35"/>
            <p:cNvSpPr>
              <a:spLocks noChangeArrowheads="1"/>
            </p:cNvSpPr>
            <p:nvPr/>
          </p:nvSpPr>
          <p:spPr bwMode="auto">
            <a:xfrm>
              <a:off x="1393825" y="55292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1" name="Oval 36"/>
            <p:cNvSpPr>
              <a:spLocks noChangeArrowheads="1"/>
            </p:cNvSpPr>
            <p:nvPr/>
          </p:nvSpPr>
          <p:spPr bwMode="auto">
            <a:xfrm>
              <a:off x="1916113" y="5984875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2" name="Rectangle 37"/>
            <p:cNvSpPr>
              <a:spLocks noChangeAspect="1" noChangeArrowheads="1"/>
            </p:cNvSpPr>
            <p:nvPr/>
          </p:nvSpPr>
          <p:spPr bwMode="auto">
            <a:xfrm>
              <a:off x="169703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3" name="Rectangle 38"/>
            <p:cNvSpPr>
              <a:spLocks noChangeAspect="1" noChangeArrowheads="1"/>
            </p:cNvSpPr>
            <p:nvPr/>
          </p:nvSpPr>
          <p:spPr bwMode="auto">
            <a:xfrm>
              <a:off x="2217738" y="649763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4" name="Oval 39"/>
            <p:cNvSpPr>
              <a:spLocks noChangeArrowheads="1"/>
            </p:cNvSpPr>
            <p:nvPr/>
          </p:nvSpPr>
          <p:spPr bwMode="auto">
            <a:xfrm>
              <a:off x="871538" y="5984875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5" name="Rectangle 40"/>
            <p:cNvSpPr>
              <a:spLocks noChangeAspect="1" noChangeArrowheads="1"/>
            </p:cNvSpPr>
            <p:nvPr/>
          </p:nvSpPr>
          <p:spPr bwMode="auto">
            <a:xfrm>
              <a:off x="64928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6" name="Rectangle 41"/>
            <p:cNvSpPr>
              <a:spLocks noChangeAspect="1" noChangeArrowheads="1"/>
            </p:cNvSpPr>
            <p:nvPr/>
          </p:nvSpPr>
          <p:spPr bwMode="auto">
            <a:xfrm>
              <a:off x="1171575" y="649763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7" name="Oval 42"/>
            <p:cNvSpPr>
              <a:spLocks noChangeArrowheads="1"/>
            </p:cNvSpPr>
            <p:nvPr/>
          </p:nvSpPr>
          <p:spPr bwMode="auto">
            <a:xfrm>
              <a:off x="35131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8" name="Oval 43"/>
            <p:cNvSpPr>
              <a:spLocks noChangeArrowheads="1"/>
            </p:cNvSpPr>
            <p:nvPr/>
          </p:nvSpPr>
          <p:spPr bwMode="auto">
            <a:xfrm>
              <a:off x="40354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9" name="Rectangle 44"/>
            <p:cNvSpPr>
              <a:spLocks noChangeAspect="1" noChangeArrowheads="1"/>
            </p:cNvSpPr>
            <p:nvPr/>
          </p:nvSpPr>
          <p:spPr bwMode="auto">
            <a:xfrm>
              <a:off x="38163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0" name="Rectangle 45"/>
            <p:cNvSpPr>
              <a:spLocks noChangeAspect="1" noChangeArrowheads="1"/>
            </p:cNvSpPr>
            <p:nvPr/>
          </p:nvSpPr>
          <p:spPr bwMode="auto">
            <a:xfrm>
              <a:off x="43370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1" name="Oval 46"/>
            <p:cNvSpPr>
              <a:spLocks noChangeArrowheads="1"/>
            </p:cNvSpPr>
            <p:nvPr/>
          </p:nvSpPr>
          <p:spPr bwMode="auto">
            <a:xfrm>
              <a:off x="29908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2" name="Rectangle 47"/>
            <p:cNvSpPr>
              <a:spLocks noChangeAspect="1" noChangeArrowheads="1"/>
            </p:cNvSpPr>
            <p:nvPr/>
          </p:nvSpPr>
          <p:spPr bwMode="auto">
            <a:xfrm>
              <a:off x="27686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3" name="Rectangle 48"/>
            <p:cNvSpPr>
              <a:spLocks noChangeAspect="1" noChangeArrowheads="1"/>
            </p:cNvSpPr>
            <p:nvPr/>
          </p:nvSpPr>
          <p:spPr bwMode="auto">
            <a:xfrm>
              <a:off x="32908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4" name="Oval 49"/>
            <p:cNvSpPr>
              <a:spLocks noChangeArrowheads="1"/>
            </p:cNvSpPr>
            <p:nvPr/>
          </p:nvSpPr>
          <p:spPr bwMode="auto">
            <a:xfrm>
              <a:off x="4572000" y="4646613"/>
              <a:ext cx="287338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5" name="Oval 50"/>
            <p:cNvSpPr>
              <a:spLocks noChangeArrowheads="1"/>
            </p:cNvSpPr>
            <p:nvPr/>
          </p:nvSpPr>
          <p:spPr bwMode="auto">
            <a:xfrm>
              <a:off x="6692900" y="5075238"/>
              <a:ext cx="285750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6" name="Oval 51"/>
            <p:cNvSpPr>
              <a:spLocks noChangeArrowheads="1"/>
            </p:cNvSpPr>
            <p:nvPr/>
          </p:nvSpPr>
          <p:spPr bwMode="auto">
            <a:xfrm>
              <a:off x="56340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7" name="Oval 52"/>
            <p:cNvSpPr>
              <a:spLocks noChangeArrowheads="1"/>
            </p:cNvSpPr>
            <p:nvPr/>
          </p:nvSpPr>
          <p:spPr bwMode="auto">
            <a:xfrm>
              <a:off x="61563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8" name="Rectangle 53"/>
            <p:cNvSpPr>
              <a:spLocks noChangeAspect="1" noChangeArrowheads="1"/>
            </p:cNvSpPr>
            <p:nvPr/>
          </p:nvSpPr>
          <p:spPr bwMode="auto">
            <a:xfrm>
              <a:off x="59372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9" name="Rectangle 54"/>
            <p:cNvSpPr>
              <a:spLocks noChangeAspect="1" noChangeArrowheads="1"/>
            </p:cNvSpPr>
            <p:nvPr/>
          </p:nvSpPr>
          <p:spPr bwMode="auto">
            <a:xfrm>
              <a:off x="64579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0" name="Oval 55"/>
            <p:cNvSpPr>
              <a:spLocks noChangeArrowheads="1"/>
            </p:cNvSpPr>
            <p:nvPr/>
          </p:nvSpPr>
          <p:spPr bwMode="auto">
            <a:xfrm>
              <a:off x="51117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1" name="Rectangle 56"/>
            <p:cNvSpPr>
              <a:spLocks noChangeAspect="1" noChangeArrowheads="1"/>
            </p:cNvSpPr>
            <p:nvPr/>
          </p:nvSpPr>
          <p:spPr bwMode="auto">
            <a:xfrm>
              <a:off x="48895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2" name="Rectangle 57"/>
            <p:cNvSpPr>
              <a:spLocks noChangeAspect="1" noChangeArrowheads="1"/>
            </p:cNvSpPr>
            <p:nvPr/>
          </p:nvSpPr>
          <p:spPr bwMode="auto">
            <a:xfrm>
              <a:off x="54117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3" name="Oval 58"/>
            <p:cNvSpPr>
              <a:spLocks noChangeArrowheads="1"/>
            </p:cNvSpPr>
            <p:nvPr/>
          </p:nvSpPr>
          <p:spPr bwMode="auto">
            <a:xfrm>
              <a:off x="7753350" y="5532438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4" name="Oval 59"/>
            <p:cNvSpPr>
              <a:spLocks noChangeArrowheads="1"/>
            </p:cNvSpPr>
            <p:nvPr/>
          </p:nvSpPr>
          <p:spPr bwMode="auto">
            <a:xfrm>
              <a:off x="8275638" y="5988050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5" name="Rectangle 60"/>
            <p:cNvSpPr>
              <a:spLocks noChangeAspect="1" noChangeArrowheads="1"/>
            </p:cNvSpPr>
            <p:nvPr/>
          </p:nvSpPr>
          <p:spPr bwMode="auto">
            <a:xfrm>
              <a:off x="805656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6" name="Rectangle 61"/>
            <p:cNvSpPr>
              <a:spLocks noChangeAspect="1" noChangeArrowheads="1"/>
            </p:cNvSpPr>
            <p:nvPr/>
          </p:nvSpPr>
          <p:spPr bwMode="auto">
            <a:xfrm>
              <a:off x="8577263" y="6500813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7" name="Oval 62"/>
            <p:cNvSpPr>
              <a:spLocks noChangeArrowheads="1"/>
            </p:cNvSpPr>
            <p:nvPr/>
          </p:nvSpPr>
          <p:spPr bwMode="auto">
            <a:xfrm>
              <a:off x="7231063" y="59880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8" name="Rectangle 63"/>
            <p:cNvSpPr>
              <a:spLocks noChangeAspect="1" noChangeArrowheads="1"/>
            </p:cNvSpPr>
            <p:nvPr/>
          </p:nvSpPr>
          <p:spPr bwMode="auto">
            <a:xfrm>
              <a:off x="700881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9" name="Rectangle 64"/>
            <p:cNvSpPr>
              <a:spLocks noChangeAspect="1" noChangeArrowheads="1"/>
            </p:cNvSpPr>
            <p:nvPr/>
          </p:nvSpPr>
          <p:spPr bwMode="auto">
            <a:xfrm>
              <a:off x="7531100" y="6500813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6482888" y="2057400"/>
            <a:ext cx="2425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 = </a:t>
            </a:r>
            <a:r>
              <a:rPr lang="en-US" i="1" dirty="0" err="1" smtClean="0"/>
              <a:t>lg</a:t>
            </a:r>
            <a:r>
              <a:rPr lang="en-US" i="1" dirty="0" smtClean="0"/>
              <a:t>(n)  (integer-wise)</a:t>
            </a:r>
          </a:p>
          <a:p>
            <a:r>
              <a:rPr lang="en-US" i="1" dirty="0" err="1" smtClean="0"/>
              <a:t>i</a:t>
            </a:r>
            <a:r>
              <a:rPr lang="en-US" i="1" dirty="0" smtClean="0"/>
              <a:t> = level = 0, 1, 2, 3</a:t>
            </a:r>
          </a:p>
        </p:txBody>
      </p:sp>
    </p:spTree>
    <p:extLst>
      <p:ext uri="{BB962C8B-B14F-4D97-AF65-F5344CB8AC3E}">
        <p14:creationId xmlns:p14="http://schemas.microsoft.com/office/powerpoint/2010/main" val="275094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Analysis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2341563" y="2590800"/>
          <a:ext cx="4411662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Equation" r:id="rId3" imgW="1625400" imgH="431640" progId="Equation.3">
                  <p:embed/>
                </p:oleObj>
              </mc:Choice>
              <mc:Fallback>
                <p:oleObj name="Equation" r:id="rId3" imgW="1625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563" y="2590800"/>
                        <a:ext cx="4411662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35" name="Rectangle 4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85800" y="1600200"/>
            <a:ext cx="8001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400">
                <a:latin typeface="Calibri" pitchFamily="34" charset="0"/>
              </a:rPr>
              <a:t>At each level we insert      nodes</a:t>
            </a:r>
          </a:p>
          <a:p>
            <a:pPr lvl="1"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000">
                <a:latin typeface="Calibri" pitchFamily="34" charset="0"/>
              </a:rPr>
              <a:t>Each node can generate h-i swaps</a:t>
            </a:r>
          </a:p>
        </p:txBody>
      </p:sp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3948113" y="1581150"/>
          <a:ext cx="3190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Equation" r:id="rId5" imgW="152280" imgH="190440" progId="Equation.3">
                  <p:embed/>
                </p:oleObj>
              </mc:Choice>
              <mc:Fallback>
                <p:oleObj name="Equation" r:id="rId5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1581150"/>
                        <a:ext cx="3190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" name="Group 67"/>
          <p:cNvGrpSpPr/>
          <p:nvPr/>
        </p:nvGrpSpPr>
        <p:grpSpPr>
          <a:xfrm>
            <a:off x="647700" y="4152900"/>
            <a:ext cx="8134350" cy="2058987"/>
            <a:chOff x="649288" y="4646613"/>
            <a:chExt cx="8134350" cy="2058987"/>
          </a:xfrm>
        </p:grpSpPr>
        <p:cxnSp>
          <p:nvCxnSpPr>
            <p:cNvPr id="69" name="AutoShape 2"/>
            <p:cNvCxnSpPr>
              <a:cxnSpLocks noChangeShapeType="1"/>
              <a:stCxn id="114" idx="3"/>
              <a:endCxn id="99" idx="7"/>
            </p:cNvCxnSpPr>
            <p:nvPr/>
          </p:nvCxnSpPr>
          <p:spPr bwMode="auto">
            <a:xfrm flipH="1">
              <a:off x="2697163" y="4899025"/>
              <a:ext cx="1917700" cy="2063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AutoShape 5"/>
            <p:cNvCxnSpPr>
              <a:cxnSpLocks noChangeShapeType="1"/>
              <a:stCxn id="99" idx="3"/>
              <a:endCxn id="100" idx="7"/>
            </p:cNvCxnSpPr>
            <p:nvPr/>
          </p:nvCxnSpPr>
          <p:spPr bwMode="auto">
            <a:xfrm flipH="1">
              <a:off x="1636713" y="5326063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AutoShape 6"/>
            <p:cNvCxnSpPr>
              <a:cxnSpLocks noChangeShapeType="1"/>
              <a:stCxn id="107" idx="1"/>
              <a:endCxn id="99" idx="5"/>
            </p:cNvCxnSpPr>
            <p:nvPr/>
          </p:nvCxnSpPr>
          <p:spPr bwMode="auto">
            <a:xfrm flipH="1" flipV="1">
              <a:off x="2697163" y="5326063"/>
              <a:ext cx="857250" cy="236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7"/>
            <p:cNvCxnSpPr>
              <a:cxnSpLocks noChangeShapeType="1"/>
              <a:stCxn id="103" idx="0"/>
              <a:endCxn id="101" idx="5"/>
            </p:cNvCxnSpPr>
            <p:nvPr/>
          </p:nvCxnSpPr>
          <p:spPr bwMode="auto">
            <a:xfrm flipH="1" flipV="1">
              <a:off x="2160588" y="623887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8"/>
            <p:cNvCxnSpPr>
              <a:cxnSpLocks noChangeShapeType="1"/>
              <a:stCxn id="102" idx="0"/>
              <a:endCxn id="101" idx="3"/>
            </p:cNvCxnSpPr>
            <p:nvPr/>
          </p:nvCxnSpPr>
          <p:spPr bwMode="auto">
            <a:xfrm flipV="1">
              <a:off x="1800225" y="6238875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9"/>
            <p:cNvCxnSpPr>
              <a:cxnSpLocks noChangeShapeType="1"/>
              <a:stCxn id="104" idx="7"/>
              <a:endCxn id="100" idx="3"/>
            </p:cNvCxnSpPr>
            <p:nvPr/>
          </p:nvCxnSpPr>
          <p:spPr bwMode="auto">
            <a:xfrm flipV="1">
              <a:off x="1114425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10"/>
            <p:cNvCxnSpPr>
              <a:cxnSpLocks noChangeShapeType="1"/>
              <a:stCxn id="101" idx="1"/>
              <a:endCxn id="100" idx="5"/>
            </p:cNvCxnSpPr>
            <p:nvPr/>
          </p:nvCxnSpPr>
          <p:spPr bwMode="auto">
            <a:xfrm flipH="1" flipV="1">
              <a:off x="1636713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11"/>
            <p:cNvCxnSpPr>
              <a:cxnSpLocks noChangeShapeType="1"/>
              <a:stCxn id="106" idx="0"/>
              <a:endCxn id="104" idx="5"/>
            </p:cNvCxnSpPr>
            <p:nvPr/>
          </p:nvCxnSpPr>
          <p:spPr bwMode="auto">
            <a:xfrm flipH="1" flipV="1">
              <a:off x="111442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12"/>
            <p:cNvCxnSpPr>
              <a:cxnSpLocks noChangeShapeType="1"/>
              <a:stCxn id="105" idx="0"/>
              <a:endCxn id="104" idx="3"/>
            </p:cNvCxnSpPr>
            <p:nvPr/>
          </p:nvCxnSpPr>
          <p:spPr bwMode="auto">
            <a:xfrm flipV="1">
              <a:off x="75247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13"/>
            <p:cNvCxnSpPr>
              <a:cxnSpLocks noChangeShapeType="1"/>
              <a:stCxn id="110" idx="0"/>
              <a:endCxn id="108" idx="5"/>
            </p:cNvCxnSpPr>
            <p:nvPr/>
          </p:nvCxnSpPr>
          <p:spPr bwMode="auto">
            <a:xfrm flipH="1" flipV="1">
              <a:off x="42799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14"/>
            <p:cNvCxnSpPr>
              <a:cxnSpLocks noChangeShapeType="1"/>
              <a:stCxn id="109" idx="0"/>
              <a:endCxn id="108" idx="3"/>
            </p:cNvCxnSpPr>
            <p:nvPr/>
          </p:nvCxnSpPr>
          <p:spPr bwMode="auto">
            <a:xfrm flipV="1">
              <a:off x="39195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AutoShape 15"/>
            <p:cNvCxnSpPr>
              <a:cxnSpLocks noChangeShapeType="1"/>
              <a:stCxn id="111" idx="7"/>
              <a:endCxn id="107" idx="3"/>
            </p:cNvCxnSpPr>
            <p:nvPr/>
          </p:nvCxnSpPr>
          <p:spPr bwMode="auto">
            <a:xfrm flipV="1">
              <a:off x="32337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AutoShape 16"/>
            <p:cNvCxnSpPr>
              <a:cxnSpLocks noChangeShapeType="1"/>
              <a:stCxn id="108" idx="1"/>
              <a:endCxn id="107" idx="5"/>
            </p:cNvCxnSpPr>
            <p:nvPr/>
          </p:nvCxnSpPr>
          <p:spPr bwMode="auto">
            <a:xfrm flipH="1" flipV="1">
              <a:off x="37560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17"/>
            <p:cNvCxnSpPr>
              <a:cxnSpLocks noChangeShapeType="1"/>
              <a:stCxn id="113" idx="0"/>
              <a:endCxn id="111" idx="5"/>
            </p:cNvCxnSpPr>
            <p:nvPr/>
          </p:nvCxnSpPr>
          <p:spPr bwMode="auto">
            <a:xfrm flipH="1" flipV="1">
              <a:off x="32337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18"/>
            <p:cNvCxnSpPr>
              <a:cxnSpLocks noChangeShapeType="1"/>
              <a:stCxn id="112" idx="0"/>
              <a:endCxn id="111" idx="3"/>
            </p:cNvCxnSpPr>
            <p:nvPr/>
          </p:nvCxnSpPr>
          <p:spPr bwMode="auto">
            <a:xfrm flipV="1">
              <a:off x="28717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19"/>
            <p:cNvCxnSpPr>
              <a:cxnSpLocks noChangeShapeType="1"/>
              <a:stCxn id="114" idx="5"/>
              <a:endCxn id="115" idx="1"/>
            </p:cNvCxnSpPr>
            <p:nvPr/>
          </p:nvCxnSpPr>
          <p:spPr bwMode="auto">
            <a:xfrm>
              <a:off x="4816475" y="4899025"/>
              <a:ext cx="1917700" cy="2079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20"/>
            <p:cNvCxnSpPr>
              <a:cxnSpLocks noChangeShapeType="1"/>
              <a:stCxn id="115" idx="3"/>
              <a:endCxn id="116" idx="7"/>
            </p:cNvCxnSpPr>
            <p:nvPr/>
          </p:nvCxnSpPr>
          <p:spPr bwMode="auto">
            <a:xfrm flipH="1">
              <a:off x="5876925" y="5327650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21"/>
            <p:cNvCxnSpPr>
              <a:cxnSpLocks noChangeShapeType="1"/>
              <a:stCxn id="123" idx="1"/>
              <a:endCxn id="115" idx="5"/>
            </p:cNvCxnSpPr>
            <p:nvPr/>
          </p:nvCxnSpPr>
          <p:spPr bwMode="auto">
            <a:xfrm flipH="1" flipV="1">
              <a:off x="6937375" y="5327650"/>
              <a:ext cx="857250" cy="2365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AutoShape 22"/>
            <p:cNvCxnSpPr>
              <a:cxnSpLocks noChangeShapeType="1"/>
              <a:stCxn id="119" idx="0"/>
              <a:endCxn id="117" idx="5"/>
            </p:cNvCxnSpPr>
            <p:nvPr/>
          </p:nvCxnSpPr>
          <p:spPr bwMode="auto">
            <a:xfrm flipH="1" flipV="1">
              <a:off x="64008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23"/>
            <p:cNvCxnSpPr>
              <a:cxnSpLocks noChangeShapeType="1"/>
              <a:stCxn id="118" idx="0"/>
              <a:endCxn id="117" idx="3"/>
            </p:cNvCxnSpPr>
            <p:nvPr/>
          </p:nvCxnSpPr>
          <p:spPr bwMode="auto">
            <a:xfrm flipV="1">
              <a:off x="60404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AutoShape 24"/>
            <p:cNvCxnSpPr>
              <a:cxnSpLocks noChangeShapeType="1"/>
              <a:stCxn id="120" idx="7"/>
              <a:endCxn id="116" idx="3"/>
            </p:cNvCxnSpPr>
            <p:nvPr/>
          </p:nvCxnSpPr>
          <p:spPr bwMode="auto">
            <a:xfrm flipV="1">
              <a:off x="53546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AutoShape 25"/>
            <p:cNvCxnSpPr>
              <a:cxnSpLocks noChangeShapeType="1"/>
              <a:stCxn id="117" idx="1"/>
              <a:endCxn id="116" idx="5"/>
            </p:cNvCxnSpPr>
            <p:nvPr/>
          </p:nvCxnSpPr>
          <p:spPr bwMode="auto">
            <a:xfrm flipH="1" flipV="1">
              <a:off x="58769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26"/>
            <p:cNvCxnSpPr>
              <a:cxnSpLocks noChangeShapeType="1"/>
              <a:stCxn id="122" idx="0"/>
              <a:endCxn id="120" idx="5"/>
            </p:cNvCxnSpPr>
            <p:nvPr/>
          </p:nvCxnSpPr>
          <p:spPr bwMode="auto">
            <a:xfrm flipH="1" flipV="1">
              <a:off x="53546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AutoShape 27"/>
            <p:cNvCxnSpPr>
              <a:cxnSpLocks noChangeShapeType="1"/>
              <a:stCxn id="121" idx="0"/>
              <a:endCxn id="120" idx="3"/>
            </p:cNvCxnSpPr>
            <p:nvPr/>
          </p:nvCxnSpPr>
          <p:spPr bwMode="auto">
            <a:xfrm flipV="1">
              <a:off x="49926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AutoShape 28"/>
            <p:cNvCxnSpPr>
              <a:cxnSpLocks noChangeShapeType="1"/>
              <a:stCxn id="126" idx="0"/>
              <a:endCxn id="124" idx="5"/>
            </p:cNvCxnSpPr>
            <p:nvPr/>
          </p:nvCxnSpPr>
          <p:spPr bwMode="auto">
            <a:xfrm flipH="1" flipV="1">
              <a:off x="8520113" y="6242050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29"/>
            <p:cNvCxnSpPr>
              <a:cxnSpLocks noChangeShapeType="1"/>
              <a:stCxn id="125" idx="0"/>
              <a:endCxn id="124" idx="3"/>
            </p:cNvCxnSpPr>
            <p:nvPr/>
          </p:nvCxnSpPr>
          <p:spPr bwMode="auto">
            <a:xfrm flipV="1">
              <a:off x="8159750" y="6242050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AutoShape 30"/>
            <p:cNvCxnSpPr>
              <a:cxnSpLocks noChangeShapeType="1"/>
              <a:stCxn id="127" idx="7"/>
              <a:endCxn id="123" idx="3"/>
            </p:cNvCxnSpPr>
            <p:nvPr/>
          </p:nvCxnSpPr>
          <p:spPr bwMode="auto">
            <a:xfrm flipV="1">
              <a:off x="7473950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31"/>
            <p:cNvCxnSpPr>
              <a:cxnSpLocks noChangeShapeType="1"/>
              <a:stCxn id="124" idx="1"/>
              <a:endCxn id="123" idx="5"/>
            </p:cNvCxnSpPr>
            <p:nvPr/>
          </p:nvCxnSpPr>
          <p:spPr bwMode="auto">
            <a:xfrm flipH="1" flipV="1">
              <a:off x="7996238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2"/>
            <p:cNvCxnSpPr>
              <a:cxnSpLocks noChangeShapeType="1"/>
              <a:stCxn id="129" idx="0"/>
              <a:endCxn id="127" idx="5"/>
            </p:cNvCxnSpPr>
            <p:nvPr/>
          </p:nvCxnSpPr>
          <p:spPr bwMode="auto">
            <a:xfrm flipH="1" flipV="1">
              <a:off x="747395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AutoShape 33"/>
            <p:cNvCxnSpPr>
              <a:cxnSpLocks noChangeShapeType="1"/>
              <a:stCxn id="128" idx="0"/>
              <a:endCxn id="127" idx="3"/>
            </p:cNvCxnSpPr>
            <p:nvPr/>
          </p:nvCxnSpPr>
          <p:spPr bwMode="auto">
            <a:xfrm flipV="1">
              <a:off x="711200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" name="Oval 34"/>
            <p:cNvSpPr>
              <a:spLocks noChangeArrowheads="1"/>
            </p:cNvSpPr>
            <p:nvPr/>
          </p:nvSpPr>
          <p:spPr bwMode="auto">
            <a:xfrm>
              <a:off x="2452688" y="5073650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0" name="Oval 35"/>
            <p:cNvSpPr>
              <a:spLocks noChangeArrowheads="1"/>
            </p:cNvSpPr>
            <p:nvPr/>
          </p:nvSpPr>
          <p:spPr bwMode="auto">
            <a:xfrm>
              <a:off x="1393825" y="55292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1" name="Oval 36"/>
            <p:cNvSpPr>
              <a:spLocks noChangeArrowheads="1"/>
            </p:cNvSpPr>
            <p:nvPr/>
          </p:nvSpPr>
          <p:spPr bwMode="auto">
            <a:xfrm>
              <a:off x="1916113" y="5984875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2" name="Rectangle 37"/>
            <p:cNvSpPr>
              <a:spLocks noChangeAspect="1" noChangeArrowheads="1"/>
            </p:cNvSpPr>
            <p:nvPr/>
          </p:nvSpPr>
          <p:spPr bwMode="auto">
            <a:xfrm>
              <a:off x="169703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3" name="Rectangle 38"/>
            <p:cNvSpPr>
              <a:spLocks noChangeAspect="1" noChangeArrowheads="1"/>
            </p:cNvSpPr>
            <p:nvPr/>
          </p:nvSpPr>
          <p:spPr bwMode="auto">
            <a:xfrm>
              <a:off x="2217738" y="649763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4" name="Oval 39"/>
            <p:cNvSpPr>
              <a:spLocks noChangeArrowheads="1"/>
            </p:cNvSpPr>
            <p:nvPr/>
          </p:nvSpPr>
          <p:spPr bwMode="auto">
            <a:xfrm>
              <a:off x="871538" y="5984875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5" name="Rectangle 40"/>
            <p:cNvSpPr>
              <a:spLocks noChangeAspect="1" noChangeArrowheads="1"/>
            </p:cNvSpPr>
            <p:nvPr/>
          </p:nvSpPr>
          <p:spPr bwMode="auto">
            <a:xfrm>
              <a:off x="64928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6" name="Rectangle 41"/>
            <p:cNvSpPr>
              <a:spLocks noChangeAspect="1" noChangeArrowheads="1"/>
            </p:cNvSpPr>
            <p:nvPr/>
          </p:nvSpPr>
          <p:spPr bwMode="auto">
            <a:xfrm>
              <a:off x="1171575" y="649763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7" name="Oval 42"/>
            <p:cNvSpPr>
              <a:spLocks noChangeArrowheads="1"/>
            </p:cNvSpPr>
            <p:nvPr/>
          </p:nvSpPr>
          <p:spPr bwMode="auto">
            <a:xfrm>
              <a:off x="35131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8" name="Oval 43"/>
            <p:cNvSpPr>
              <a:spLocks noChangeArrowheads="1"/>
            </p:cNvSpPr>
            <p:nvPr/>
          </p:nvSpPr>
          <p:spPr bwMode="auto">
            <a:xfrm>
              <a:off x="40354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9" name="Rectangle 44"/>
            <p:cNvSpPr>
              <a:spLocks noChangeAspect="1" noChangeArrowheads="1"/>
            </p:cNvSpPr>
            <p:nvPr/>
          </p:nvSpPr>
          <p:spPr bwMode="auto">
            <a:xfrm>
              <a:off x="38163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0" name="Rectangle 45"/>
            <p:cNvSpPr>
              <a:spLocks noChangeAspect="1" noChangeArrowheads="1"/>
            </p:cNvSpPr>
            <p:nvPr/>
          </p:nvSpPr>
          <p:spPr bwMode="auto">
            <a:xfrm>
              <a:off x="43370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1" name="Oval 46"/>
            <p:cNvSpPr>
              <a:spLocks noChangeArrowheads="1"/>
            </p:cNvSpPr>
            <p:nvPr/>
          </p:nvSpPr>
          <p:spPr bwMode="auto">
            <a:xfrm>
              <a:off x="29908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2" name="Rectangle 47"/>
            <p:cNvSpPr>
              <a:spLocks noChangeAspect="1" noChangeArrowheads="1"/>
            </p:cNvSpPr>
            <p:nvPr/>
          </p:nvSpPr>
          <p:spPr bwMode="auto">
            <a:xfrm>
              <a:off x="27686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3" name="Rectangle 48"/>
            <p:cNvSpPr>
              <a:spLocks noChangeAspect="1" noChangeArrowheads="1"/>
            </p:cNvSpPr>
            <p:nvPr/>
          </p:nvSpPr>
          <p:spPr bwMode="auto">
            <a:xfrm>
              <a:off x="32908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4" name="Oval 49"/>
            <p:cNvSpPr>
              <a:spLocks noChangeArrowheads="1"/>
            </p:cNvSpPr>
            <p:nvPr/>
          </p:nvSpPr>
          <p:spPr bwMode="auto">
            <a:xfrm>
              <a:off x="4572000" y="4646613"/>
              <a:ext cx="287338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5" name="Oval 50"/>
            <p:cNvSpPr>
              <a:spLocks noChangeArrowheads="1"/>
            </p:cNvSpPr>
            <p:nvPr/>
          </p:nvSpPr>
          <p:spPr bwMode="auto">
            <a:xfrm>
              <a:off x="6692900" y="5075238"/>
              <a:ext cx="285750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6" name="Oval 51"/>
            <p:cNvSpPr>
              <a:spLocks noChangeArrowheads="1"/>
            </p:cNvSpPr>
            <p:nvPr/>
          </p:nvSpPr>
          <p:spPr bwMode="auto">
            <a:xfrm>
              <a:off x="56340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7" name="Oval 52"/>
            <p:cNvSpPr>
              <a:spLocks noChangeArrowheads="1"/>
            </p:cNvSpPr>
            <p:nvPr/>
          </p:nvSpPr>
          <p:spPr bwMode="auto">
            <a:xfrm>
              <a:off x="61563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8" name="Rectangle 53"/>
            <p:cNvSpPr>
              <a:spLocks noChangeAspect="1" noChangeArrowheads="1"/>
            </p:cNvSpPr>
            <p:nvPr/>
          </p:nvSpPr>
          <p:spPr bwMode="auto">
            <a:xfrm>
              <a:off x="59372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9" name="Rectangle 54"/>
            <p:cNvSpPr>
              <a:spLocks noChangeAspect="1" noChangeArrowheads="1"/>
            </p:cNvSpPr>
            <p:nvPr/>
          </p:nvSpPr>
          <p:spPr bwMode="auto">
            <a:xfrm>
              <a:off x="64579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0" name="Oval 55"/>
            <p:cNvSpPr>
              <a:spLocks noChangeArrowheads="1"/>
            </p:cNvSpPr>
            <p:nvPr/>
          </p:nvSpPr>
          <p:spPr bwMode="auto">
            <a:xfrm>
              <a:off x="51117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1" name="Rectangle 56"/>
            <p:cNvSpPr>
              <a:spLocks noChangeAspect="1" noChangeArrowheads="1"/>
            </p:cNvSpPr>
            <p:nvPr/>
          </p:nvSpPr>
          <p:spPr bwMode="auto">
            <a:xfrm>
              <a:off x="48895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2" name="Rectangle 57"/>
            <p:cNvSpPr>
              <a:spLocks noChangeAspect="1" noChangeArrowheads="1"/>
            </p:cNvSpPr>
            <p:nvPr/>
          </p:nvSpPr>
          <p:spPr bwMode="auto">
            <a:xfrm>
              <a:off x="54117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3" name="Oval 58"/>
            <p:cNvSpPr>
              <a:spLocks noChangeArrowheads="1"/>
            </p:cNvSpPr>
            <p:nvPr/>
          </p:nvSpPr>
          <p:spPr bwMode="auto">
            <a:xfrm>
              <a:off x="7753350" y="5532438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4" name="Oval 59"/>
            <p:cNvSpPr>
              <a:spLocks noChangeArrowheads="1"/>
            </p:cNvSpPr>
            <p:nvPr/>
          </p:nvSpPr>
          <p:spPr bwMode="auto">
            <a:xfrm>
              <a:off x="8275638" y="5988050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5" name="Rectangle 60"/>
            <p:cNvSpPr>
              <a:spLocks noChangeAspect="1" noChangeArrowheads="1"/>
            </p:cNvSpPr>
            <p:nvPr/>
          </p:nvSpPr>
          <p:spPr bwMode="auto">
            <a:xfrm>
              <a:off x="805656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6" name="Rectangle 61"/>
            <p:cNvSpPr>
              <a:spLocks noChangeAspect="1" noChangeArrowheads="1"/>
            </p:cNvSpPr>
            <p:nvPr/>
          </p:nvSpPr>
          <p:spPr bwMode="auto">
            <a:xfrm>
              <a:off x="8577263" y="6500813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7" name="Oval 62"/>
            <p:cNvSpPr>
              <a:spLocks noChangeArrowheads="1"/>
            </p:cNvSpPr>
            <p:nvPr/>
          </p:nvSpPr>
          <p:spPr bwMode="auto">
            <a:xfrm>
              <a:off x="7231063" y="59880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8" name="Rectangle 63"/>
            <p:cNvSpPr>
              <a:spLocks noChangeAspect="1" noChangeArrowheads="1"/>
            </p:cNvSpPr>
            <p:nvPr/>
          </p:nvSpPr>
          <p:spPr bwMode="auto">
            <a:xfrm>
              <a:off x="700881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9" name="Rectangle 64"/>
            <p:cNvSpPr>
              <a:spLocks noChangeAspect="1" noChangeArrowheads="1"/>
            </p:cNvSpPr>
            <p:nvPr/>
          </p:nvSpPr>
          <p:spPr bwMode="auto">
            <a:xfrm>
              <a:off x="7531100" y="6500813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6482888" y="2057400"/>
            <a:ext cx="2425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 = </a:t>
            </a:r>
            <a:r>
              <a:rPr lang="en-US" i="1" dirty="0" err="1" smtClean="0"/>
              <a:t>lg</a:t>
            </a:r>
            <a:r>
              <a:rPr lang="en-US" i="1" dirty="0" smtClean="0"/>
              <a:t>(n)  (integer-wise)</a:t>
            </a:r>
          </a:p>
          <a:p>
            <a:r>
              <a:rPr lang="en-US" i="1" dirty="0" err="1" smtClean="0"/>
              <a:t>i</a:t>
            </a:r>
            <a:r>
              <a:rPr lang="en-US" i="1" dirty="0" smtClean="0"/>
              <a:t> = level = 0, 1, 2, 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482888" y="2057400"/>
            <a:ext cx="2425857" cy="3810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>
            <a:off x="5151438" y="2247900"/>
            <a:ext cx="1331450" cy="5715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2" idx="1"/>
          </p:cNvCxnSpPr>
          <p:nvPr/>
        </p:nvCxnSpPr>
        <p:spPr>
          <a:xfrm flipH="1">
            <a:off x="5875337" y="2247900"/>
            <a:ext cx="607551" cy="7239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09659" y="1692265"/>
            <a:ext cx="255711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Substitute </a:t>
            </a:r>
            <a:r>
              <a:rPr lang="en-US" sz="1600" i="1" dirty="0" err="1" smtClean="0"/>
              <a:t>lg</a:t>
            </a:r>
            <a:r>
              <a:rPr lang="en-US" sz="1600" i="1" dirty="0" smtClean="0"/>
              <a:t>(n) back in for h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9931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Analysis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2032000" y="2590800"/>
          <a:ext cx="503237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" name="Equation" r:id="rId3" imgW="1854000" imgH="431640" progId="Equation.3">
                  <p:embed/>
                </p:oleObj>
              </mc:Choice>
              <mc:Fallback>
                <p:oleObj name="Equation" r:id="rId3" imgW="1854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590800"/>
                        <a:ext cx="5032375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59" name="Rectangle 4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85800" y="1600200"/>
            <a:ext cx="8001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400">
                <a:latin typeface="Calibri" pitchFamily="34" charset="0"/>
              </a:rPr>
              <a:t>At each level we insert      nodes</a:t>
            </a:r>
          </a:p>
          <a:p>
            <a:pPr lvl="1"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000">
                <a:latin typeface="Calibri" pitchFamily="34" charset="0"/>
              </a:rPr>
              <a:t>Each node can generate h-i swaps</a:t>
            </a:r>
          </a:p>
        </p:txBody>
      </p:sp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3948113" y="1581150"/>
          <a:ext cx="3190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" name="Equation" r:id="rId5" imgW="152280" imgH="190440" progId="Equation.3">
                  <p:embed/>
                </p:oleObj>
              </mc:Choice>
              <mc:Fallback>
                <p:oleObj name="Equation" r:id="rId5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1581150"/>
                        <a:ext cx="3190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" name="Group 67"/>
          <p:cNvGrpSpPr/>
          <p:nvPr/>
        </p:nvGrpSpPr>
        <p:grpSpPr>
          <a:xfrm>
            <a:off x="647700" y="4152900"/>
            <a:ext cx="8134350" cy="2058987"/>
            <a:chOff x="649288" y="4646613"/>
            <a:chExt cx="8134350" cy="2058987"/>
          </a:xfrm>
        </p:grpSpPr>
        <p:cxnSp>
          <p:nvCxnSpPr>
            <p:cNvPr id="69" name="AutoShape 2"/>
            <p:cNvCxnSpPr>
              <a:cxnSpLocks noChangeShapeType="1"/>
              <a:stCxn id="114" idx="3"/>
              <a:endCxn id="99" idx="7"/>
            </p:cNvCxnSpPr>
            <p:nvPr/>
          </p:nvCxnSpPr>
          <p:spPr bwMode="auto">
            <a:xfrm flipH="1">
              <a:off x="2697163" y="4899025"/>
              <a:ext cx="1917700" cy="2063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AutoShape 5"/>
            <p:cNvCxnSpPr>
              <a:cxnSpLocks noChangeShapeType="1"/>
              <a:stCxn id="99" idx="3"/>
              <a:endCxn id="100" idx="7"/>
            </p:cNvCxnSpPr>
            <p:nvPr/>
          </p:nvCxnSpPr>
          <p:spPr bwMode="auto">
            <a:xfrm flipH="1">
              <a:off x="1636713" y="5326063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AutoShape 6"/>
            <p:cNvCxnSpPr>
              <a:cxnSpLocks noChangeShapeType="1"/>
              <a:stCxn id="107" idx="1"/>
              <a:endCxn id="99" idx="5"/>
            </p:cNvCxnSpPr>
            <p:nvPr/>
          </p:nvCxnSpPr>
          <p:spPr bwMode="auto">
            <a:xfrm flipH="1" flipV="1">
              <a:off x="2697163" y="5326063"/>
              <a:ext cx="857250" cy="236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7"/>
            <p:cNvCxnSpPr>
              <a:cxnSpLocks noChangeShapeType="1"/>
              <a:stCxn id="103" idx="0"/>
              <a:endCxn id="101" idx="5"/>
            </p:cNvCxnSpPr>
            <p:nvPr/>
          </p:nvCxnSpPr>
          <p:spPr bwMode="auto">
            <a:xfrm flipH="1" flipV="1">
              <a:off x="2160588" y="623887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8"/>
            <p:cNvCxnSpPr>
              <a:cxnSpLocks noChangeShapeType="1"/>
              <a:stCxn id="102" idx="0"/>
              <a:endCxn id="101" idx="3"/>
            </p:cNvCxnSpPr>
            <p:nvPr/>
          </p:nvCxnSpPr>
          <p:spPr bwMode="auto">
            <a:xfrm flipV="1">
              <a:off x="1800225" y="6238875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9"/>
            <p:cNvCxnSpPr>
              <a:cxnSpLocks noChangeShapeType="1"/>
              <a:stCxn id="104" idx="7"/>
              <a:endCxn id="100" idx="3"/>
            </p:cNvCxnSpPr>
            <p:nvPr/>
          </p:nvCxnSpPr>
          <p:spPr bwMode="auto">
            <a:xfrm flipV="1">
              <a:off x="1114425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10"/>
            <p:cNvCxnSpPr>
              <a:cxnSpLocks noChangeShapeType="1"/>
              <a:stCxn id="101" idx="1"/>
              <a:endCxn id="100" idx="5"/>
            </p:cNvCxnSpPr>
            <p:nvPr/>
          </p:nvCxnSpPr>
          <p:spPr bwMode="auto">
            <a:xfrm flipH="1" flipV="1">
              <a:off x="1636713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11"/>
            <p:cNvCxnSpPr>
              <a:cxnSpLocks noChangeShapeType="1"/>
              <a:stCxn id="106" idx="0"/>
              <a:endCxn id="104" idx="5"/>
            </p:cNvCxnSpPr>
            <p:nvPr/>
          </p:nvCxnSpPr>
          <p:spPr bwMode="auto">
            <a:xfrm flipH="1" flipV="1">
              <a:off x="111442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12"/>
            <p:cNvCxnSpPr>
              <a:cxnSpLocks noChangeShapeType="1"/>
              <a:stCxn id="105" idx="0"/>
              <a:endCxn id="104" idx="3"/>
            </p:cNvCxnSpPr>
            <p:nvPr/>
          </p:nvCxnSpPr>
          <p:spPr bwMode="auto">
            <a:xfrm flipV="1">
              <a:off x="75247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13"/>
            <p:cNvCxnSpPr>
              <a:cxnSpLocks noChangeShapeType="1"/>
              <a:stCxn id="110" idx="0"/>
              <a:endCxn id="108" idx="5"/>
            </p:cNvCxnSpPr>
            <p:nvPr/>
          </p:nvCxnSpPr>
          <p:spPr bwMode="auto">
            <a:xfrm flipH="1" flipV="1">
              <a:off x="42799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14"/>
            <p:cNvCxnSpPr>
              <a:cxnSpLocks noChangeShapeType="1"/>
              <a:stCxn id="109" idx="0"/>
              <a:endCxn id="108" idx="3"/>
            </p:cNvCxnSpPr>
            <p:nvPr/>
          </p:nvCxnSpPr>
          <p:spPr bwMode="auto">
            <a:xfrm flipV="1">
              <a:off x="39195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AutoShape 15"/>
            <p:cNvCxnSpPr>
              <a:cxnSpLocks noChangeShapeType="1"/>
              <a:stCxn id="111" idx="7"/>
              <a:endCxn id="107" idx="3"/>
            </p:cNvCxnSpPr>
            <p:nvPr/>
          </p:nvCxnSpPr>
          <p:spPr bwMode="auto">
            <a:xfrm flipV="1">
              <a:off x="32337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AutoShape 16"/>
            <p:cNvCxnSpPr>
              <a:cxnSpLocks noChangeShapeType="1"/>
              <a:stCxn id="108" idx="1"/>
              <a:endCxn id="107" idx="5"/>
            </p:cNvCxnSpPr>
            <p:nvPr/>
          </p:nvCxnSpPr>
          <p:spPr bwMode="auto">
            <a:xfrm flipH="1" flipV="1">
              <a:off x="37560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17"/>
            <p:cNvCxnSpPr>
              <a:cxnSpLocks noChangeShapeType="1"/>
              <a:stCxn id="113" idx="0"/>
              <a:endCxn id="111" idx="5"/>
            </p:cNvCxnSpPr>
            <p:nvPr/>
          </p:nvCxnSpPr>
          <p:spPr bwMode="auto">
            <a:xfrm flipH="1" flipV="1">
              <a:off x="32337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18"/>
            <p:cNvCxnSpPr>
              <a:cxnSpLocks noChangeShapeType="1"/>
              <a:stCxn id="112" idx="0"/>
              <a:endCxn id="111" idx="3"/>
            </p:cNvCxnSpPr>
            <p:nvPr/>
          </p:nvCxnSpPr>
          <p:spPr bwMode="auto">
            <a:xfrm flipV="1">
              <a:off x="28717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19"/>
            <p:cNvCxnSpPr>
              <a:cxnSpLocks noChangeShapeType="1"/>
              <a:stCxn id="114" idx="5"/>
              <a:endCxn id="115" idx="1"/>
            </p:cNvCxnSpPr>
            <p:nvPr/>
          </p:nvCxnSpPr>
          <p:spPr bwMode="auto">
            <a:xfrm>
              <a:off x="4816475" y="4899025"/>
              <a:ext cx="1917700" cy="2079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20"/>
            <p:cNvCxnSpPr>
              <a:cxnSpLocks noChangeShapeType="1"/>
              <a:stCxn id="115" idx="3"/>
              <a:endCxn id="116" idx="7"/>
            </p:cNvCxnSpPr>
            <p:nvPr/>
          </p:nvCxnSpPr>
          <p:spPr bwMode="auto">
            <a:xfrm flipH="1">
              <a:off x="5876925" y="5327650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21"/>
            <p:cNvCxnSpPr>
              <a:cxnSpLocks noChangeShapeType="1"/>
              <a:stCxn id="123" idx="1"/>
              <a:endCxn id="115" idx="5"/>
            </p:cNvCxnSpPr>
            <p:nvPr/>
          </p:nvCxnSpPr>
          <p:spPr bwMode="auto">
            <a:xfrm flipH="1" flipV="1">
              <a:off x="6937375" y="5327650"/>
              <a:ext cx="857250" cy="2365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AutoShape 22"/>
            <p:cNvCxnSpPr>
              <a:cxnSpLocks noChangeShapeType="1"/>
              <a:stCxn id="119" idx="0"/>
              <a:endCxn id="117" idx="5"/>
            </p:cNvCxnSpPr>
            <p:nvPr/>
          </p:nvCxnSpPr>
          <p:spPr bwMode="auto">
            <a:xfrm flipH="1" flipV="1">
              <a:off x="64008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23"/>
            <p:cNvCxnSpPr>
              <a:cxnSpLocks noChangeShapeType="1"/>
              <a:stCxn id="118" idx="0"/>
              <a:endCxn id="117" idx="3"/>
            </p:cNvCxnSpPr>
            <p:nvPr/>
          </p:nvCxnSpPr>
          <p:spPr bwMode="auto">
            <a:xfrm flipV="1">
              <a:off x="60404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AutoShape 24"/>
            <p:cNvCxnSpPr>
              <a:cxnSpLocks noChangeShapeType="1"/>
              <a:stCxn id="120" idx="7"/>
              <a:endCxn id="116" idx="3"/>
            </p:cNvCxnSpPr>
            <p:nvPr/>
          </p:nvCxnSpPr>
          <p:spPr bwMode="auto">
            <a:xfrm flipV="1">
              <a:off x="53546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AutoShape 25"/>
            <p:cNvCxnSpPr>
              <a:cxnSpLocks noChangeShapeType="1"/>
              <a:stCxn id="117" idx="1"/>
              <a:endCxn id="116" idx="5"/>
            </p:cNvCxnSpPr>
            <p:nvPr/>
          </p:nvCxnSpPr>
          <p:spPr bwMode="auto">
            <a:xfrm flipH="1" flipV="1">
              <a:off x="58769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26"/>
            <p:cNvCxnSpPr>
              <a:cxnSpLocks noChangeShapeType="1"/>
              <a:stCxn id="122" idx="0"/>
              <a:endCxn id="120" idx="5"/>
            </p:cNvCxnSpPr>
            <p:nvPr/>
          </p:nvCxnSpPr>
          <p:spPr bwMode="auto">
            <a:xfrm flipH="1" flipV="1">
              <a:off x="53546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AutoShape 27"/>
            <p:cNvCxnSpPr>
              <a:cxnSpLocks noChangeShapeType="1"/>
              <a:stCxn id="121" idx="0"/>
              <a:endCxn id="120" idx="3"/>
            </p:cNvCxnSpPr>
            <p:nvPr/>
          </p:nvCxnSpPr>
          <p:spPr bwMode="auto">
            <a:xfrm flipV="1">
              <a:off x="49926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AutoShape 28"/>
            <p:cNvCxnSpPr>
              <a:cxnSpLocks noChangeShapeType="1"/>
              <a:stCxn id="126" idx="0"/>
              <a:endCxn id="124" idx="5"/>
            </p:cNvCxnSpPr>
            <p:nvPr/>
          </p:nvCxnSpPr>
          <p:spPr bwMode="auto">
            <a:xfrm flipH="1" flipV="1">
              <a:off x="8520113" y="6242050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29"/>
            <p:cNvCxnSpPr>
              <a:cxnSpLocks noChangeShapeType="1"/>
              <a:stCxn id="125" idx="0"/>
              <a:endCxn id="124" idx="3"/>
            </p:cNvCxnSpPr>
            <p:nvPr/>
          </p:nvCxnSpPr>
          <p:spPr bwMode="auto">
            <a:xfrm flipV="1">
              <a:off x="8159750" y="6242050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AutoShape 30"/>
            <p:cNvCxnSpPr>
              <a:cxnSpLocks noChangeShapeType="1"/>
              <a:stCxn id="127" idx="7"/>
              <a:endCxn id="123" idx="3"/>
            </p:cNvCxnSpPr>
            <p:nvPr/>
          </p:nvCxnSpPr>
          <p:spPr bwMode="auto">
            <a:xfrm flipV="1">
              <a:off x="7473950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31"/>
            <p:cNvCxnSpPr>
              <a:cxnSpLocks noChangeShapeType="1"/>
              <a:stCxn id="124" idx="1"/>
              <a:endCxn id="123" idx="5"/>
            </p:cNvCxnSpPr>
            <p:nvPr/>
          </p:nvCxnSpPr>
          <p:spPr bwMode="auto">
            <a:xfrm flipH="1" flipV="1">
              <a:off x="7996238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2"/>
            <p:cNvCxnSpPr>
              <a:cxnSpLocks noChangeShapeType="1"/>
              <a:stCxn id="129" idx="0"/>
              <a:endCxn id="127" idx="5"/>
            </p:cNvCxnSpPr>
            <p:nvPr/>
          </p:nvCxnSpPr>
          <p:spPr bwMode="auto">
            <a:xfrm flipH="1" flipV="1">
              <a:off x="747395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AutoShape 33"/>
            <p:cNvCxnSpPr>
              <a:cxnSpLocks noChangeShapeType="1"/>
              <a:stCxn id="128" idx="0"/>
              <a:endCxn id="127" idx="3"/>
            </p:cNvCxnSpPr>
            <p:nvPr/>
          </p:nvCxnSpPr>
          <p:spPr bwMode="auto">
            <a:xfrm flipV="1">
              <a:off x="711200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" name="Oval 34"/>
            <p:cNvSpPr>
              <a:spLocks noChangeArrowheads="1"/>
            </p:cNvSpPr>
            <p:nvPr/>
          </p:nvSpPr>
          <p:spPr bwMode="auto">
            <a:xfrm>
              <a:off x="2452688" y="5073650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0" name="Oval 35"/>
            <p:cNvSpPr>
              <a:spLocks noChangeArrowheads="1"/>
            </p:cNvSpPr>
            <p:nvPr/>
          </p:nvSpPr>
          <p:spPr bwMode="auto">
            <a:xfrm>
              <a:off x="1393825" y="55292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1" name="Oval 36"/>
            <p:cNvSpPr>
              <a:spLocks noChangeArrowheads="1"/>
            </p:cNvSpPr>
            <p:nvPr/>
          </p:nvSpPr>
          <p:spPr bwMode="auto">
            <a:xfrm>
              <a:off x="1916113" y="5984875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2" name="Rectangle 37"/>
            <p:cNvSpPr>
              <a:spLocks noChangeAspect="1" noChangeArrowheads="1"/>
            </p:cNvSpPr>
            <p:nvPr/>
          </p:nvSpPr>
          <p:spPr bwMode="auto">
            <a:xfrm>
              <a:off x="169703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3" name="Rectangle 38"/>
            <p:cNvSpPr>
              <a:spLocks noChangeAspect="1" noChangeArrowheads="1"/>
            </p:cNvSpPr>
            <p:nvPr/>
          </p:nvSpPr>
          <p:spPr bwMode="auto">
            <a:xfrm>
              <a:off x="2217738" y="649763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4" name="Oval 39"/>
            <p:cNvSpPr>
              <a:spLocks noChangeArrowheads="1"/>
            </p:cNvSpPr>
            <p:nvPr/>
          </p:nvSpPr>
          <p:spPr bwMode="auto">
            <a:xfrm>
              <a:off x="871538" y="5984875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5" name="Rectangle 40"/>
            <p:cNvSpPr>
              <a:spLocks noChangeAspect="1" noChangeArrowheads="1"/>
            </p:cNvSpPr>
            <p:nvPr/>
          </p:nvSpPr>
          <p:spPr bwMode="auto">
            <a:xfrm>
              <a:off x="64928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6" name="Rectangle 41"/>
            <p:cNvSpPr>
              <a:spLocks noChangeAspect="1" noChangeArrowheads="1"/>
            </p:cNvSpPr>
            <p:nvPr/>
          </p:nvSpPr>
          <p:spPr bwMode="auto">
            <a:xfrm>
              <a:off x="1171575" y="649763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7" name="Oval 42"/>
            <p:cNvSpPr>
              <a:spLocks noChangeArrowheads="1"/>
            </p:cNvSpPr>
            <p:nvPr/>
          </p:nvSpPr>
          <p:spPr bwMode="auto">
            <a:xfrm>
              <a:off x="35131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8" name="Oval 43"/>
            <p:cNvSpPr>
              <a:spLocks noChangeArrowheads="1"/>
            </p:cNvSpPr>
            <p:nvPr/>
          </p:nvSpPr>
          <p:spPr bwMode="auto">
            <a:xfrm>
              <a:off x="40354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9" name="Rectangle 44"/>
            <p:cNvSpPr>
              <a:spLocks noChangeAspect="1" noChangeArrowheads="1"/>
            </p:cNvSpPr>
            <p:nvPr/>
          </p:nvSpPr>
          <p:spPr bwMode="auto">
            <a:xfrm>
              <a:off x="38163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0" name="Rectangle 45"/>
            <p:cNvSpPr>
              <a:spLocks noChangeAspect="1" noChangeArrowheads="1"/>
            </p:cNvSpPr>
            <p:nvPr/>
          </p:nvSpPr>
          <p:spPr bwMode="auto">
            <a:xfrm>
              <a:off x="43370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1" name="Oval 46"/>
            <p:cNvSpPr>
              <a:spLocks noChangeArrowheads="1"/>
            </p:cNvSpPr>
            <p:nvPr/>
          </p:nvSpPr>
          <p:spPr bwMode="auto">
            <a:xfrm>
              <a:off x="29908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2" name="Rectangle 47"/>
            <p:cNvSpPr>
              <a:spLocks noChangeAspect="1" noChangeArrowheads="1"/>
            </p:cNvSpPr>
            <p:nvPr/>
          </p:nvSpPr>
          <p:spPr bwMode="auto">
            <a:xfrm>
              <a:off x="27686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3" name="Rectangle 48"/>
            <p:cNvSpPr>
              <a:spLocks noChangeAspect="1" noChangeArrowheads="1"/>
            </p:cNvSpPr>
            <p:nvPr/>
          </p:nvSpPr>
          <p:spPr bwMode="auto">
            <a:xfrm>
              <a:off x="32908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4" name="Oval 49"/>
            <p:cNvSpPr>
              <a:spLocks noChangeArrowheads="1"/>
            </p:cNvSpPr>
            <p:nvPr/>
          </p:nvSpPr>
          <p:spPr bwMode="auto">
            <a:xfrm>
              <a:off x="4572000" y="4646613"/>
              <a:ext cx="287338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5" name="Oval 50"/>
            <p:cNvSpPr>
              <a:spLocks noChangeArrowheads="1"/>
            </p:cNvSpPr>
            <p:nvPr/>
          </p:nvSpPr>
          <p:spPr bwMode="auto">
            <a:xfrm>
              <a:off x="6692900" y="5075238"/>
              <a:ext cx="285750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6" name="Oval 51"/>
            <p:cNvSpPr>
              <a:spLocks noChangeArrowheads="1"/>
            </p:cNvSpPr>
            <p:nvPr/>
          </p:nvSpPr>
          <p:spPr bwMode="auto">
            <a:xfrm>
              <a:off x="56340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7" name="Oval 52"/>
            <p:cNvSpPr>
              <a:spLocks noChangeArrowheads="1"/>
            </p:cNvSpPr>
            <p:nvPr/>
          </p:nvSpPr>
          <p:spPr bwMode="auto">
            <a:xfrm>
              <a:off x="61563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8" name="Rectangle 53"/>
            <p:cNvSpPr>
              <a:spLocks noChangeAspect="1" noChangeArrowheads="1"/>
            </p:cNvSpPr>
            <p:nvPr/>
          </p:nvSpPr>
          <p:spPr bwMode="auto">
            <a:xfrm>
              <a:off x="59372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9" name="Rectangle 54"/>
            <p:cNvSpPr>
              <a:spLocks noChangeAspect="1" noChangeArrowheads="1"/>
            </p:cNvSpPr>
            <p:nvPr/>
          </p:nvSpPr>
          <p:spPr bwMode="auto">
            <a:xfrm>
              <a:off x="64579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0" name="Oval 55"/>
            <p:cNvSpPr>
              <a:spLocks noChangeArrowheads="1"/>
            </p:cNvSpPr>
            <p:nvPr/>
          </p:nvSpPr>
          <p:spPr bwMode="auto">
            <a:xfrm>
              <a:off x="51117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1" name="Rectangle 56"/>
            <p:cNvSpPr>
              <a:spLocks noChangeAspect="1" noChangeArrowheads="1"/>
            </p:cNvSpPr>
            <p:nvPr/>
          </p:nvSpPr>
          <p:spPr bwMode="auto">
            <a:xfrm>
              <a:off x="48895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2" name="Rectangle 57"/>
            <p:cNvSpPr>
              <a:spLocks noChangeAspect="1" noChangeArrowheads="1"/>
            </p:cNvSpPr>
            <p:nvPr/>
          </p:nvSpPr>
          <p:spPr bwMode="auto">
            <a:xfrm>
              <a:off x="54117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3" name="Oval 58"/>
            <p:cNvSpPr>
              <a:spLocks noChangeArrowheads="1"/>
            </p:cNvSpPr>
            <p:nvPr/>
          </p:nvSpPr>
          <p:spPr bwMode="auto">
            <a:xfrm>
              <a:off x="7753350" y="5532438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4" name="Oval 59"/>
            <p:cNvSpPr>
              <a:spLocks noChangeArrowheads="1"/>
            </p:cNvSpPr>
            <p:nvPr/>
          </p:nvSpPr>
          <p:spPr bwMode="auto">
            <a:xfrm>
              <a:off x="8275638" y="5988050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5" name="Rectangle 60"/>
            <p:cNvSpPr>
              <a:spLocks noChangeAspect="1" noChangeArrowheads="1"/>
            </p:cNvSpPr>
            <p:nvPr/>
          </p:nvSpPr>
          <p:spPr bwMode="auto">
            <a:xfrm>
              <a:off x="805656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6" name="Rectangle 61"/>
            <p:cNvSpPr>
              <a:spLocks noChangeAspect="1" noChangeArrowheads="1"/>
            </p:cNvSpPr>
            <p:nvPr/>
          </p:nvSpPr>
          <p:spPr bwMode="auto">
            <a:xfrm>
              <a:off x="8577263" y="6500813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7" name="Oval 62"/>
            <p:cNvSpPr>
              <a:spLocks noChangeArrowheads="1"/>
            </p:cNvSpPr>
            <p:nvPr/>
          </p:nvSpPr>
          <p:spPr bwMode="auto">
            <a:xfrm>
              <a:off x="7231063" y="59880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8" name="Rectangle 63"/>
            <p:cNvSpPr>
              <a:spLocks noChangeAspect="1" noChangeArrowheads="1"/>
            </p:cNvSpPr>
            <p:nvPr/>
          </p:nvSpPr>
          <p:spPr bwMode="auto">
            <a:xfrm>
              <a:off x="700881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9" name="Rectangle 64"/>
            <p:cNvSpPr>
              <a:spLocks noChangeAspect="1" noChangeArrowheads="1"/>
            </p:cNvSpPr>
            <p:nvPr/>
          </p:nvSpPr>
          <p:spPr bwMode="auto">
            <a:xfrm>
              <a:off x="7531100" y="6500813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6482888" y="2057400"/>
            <a:ext cx="2425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 = </a:t>
            </a:r>
            <a:r>
              <a:rPr lang="en-US" i="1" dirty="0" err="1" smtClean="0"/>
              <a:t>lg</a:t>
            </a:r>
            <a:r>
              <a:rPr lang="en-US" i="1" dirty="0" smtClean="0"/>
              <a:t>(n)  (integer-wise)</a:t>
            </a:r>
          </a:p>
          <a:p>
            <a:r>
              <a:rPr lang="en-US" i="1" dirty="0" err="1" smtClean="0"/>
              <a:t>i</a:t>
            </a:r>
            <a:r>
              <a:rPr lang="en-US" i="1" dirty="0" smtClean="0"/>
              <a:t> = level = 0, 1, 2, 3</a:t>
            </a:r>
          </a:p>
        </p:txBody>
      </p:sp>
    </p:spTree>
    <p:extLst>
      <p:ext uri="{BB962C8B-B14F-4D97-AF65-F5344CB8AC3E}">
        <p14:creationId xmlns:p14="http://schemas.microsoft.com/office/powerpoint/2010/main" val="231440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Analysis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2032000" y="2590800"/>
          <a:ext cx="503237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Equation" r:id="rId3" imgW="1854000" imgH="431640" progId="Equation.3">
                  <p:embed/>
                </p:oleObj>
              </mc:Choice>
              <mc:Fallback>
                <p:oleObj name="Equation" r:id="rId3" imgW="1854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590800"/>
                        <a:ext cx="5032375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59" name="Rectangle 4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85800" y="1600200"/>
            <a:ext cx="8001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400">
                <a:latin typeface="Calibri" pitchFamily="34" charset="0"/>
              </a:rPr>
              <a:t>At each level we insert      nodes</a:t>
            </a:r>
          </a:p>
          <a:p>
            <a:pPr lvl="1" eaLnBrk="1" hangingPunct="1">
              <a:spcBef>
                <a:spcPct val="20000"/>
              </a:spcBef>
              <a:buFont typeface="Times" pitchFamily="18" charset="0"/>
              <a:buChar char="•"/>
            </a:pPr>
            <a:r>
              <a:rPr lang="en-US" altLang="en-US" sz="2000">
                <a:latin typeface="Calibri" pitchFamily="34" charset="0"/>
              </a:rPr>
              <a:t>Each node can generate h-i swaps</a:t>
            </a:r>
          </a:p>
        </p:txBody>
      </p:sp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3948113" y="1581150"/>
          <a:ext cx="3190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Equation" r:id="rId5" imgW="152280" imgH="190440" progId="Equation.3">
                  <p:embed/>
                </p:oleObj>
              </mc:Choice>
              <mc:Fallback>
                <p:oleObj name="Equation" r:id="rId5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1581150"/>
                        <a:ext cx="3190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" name="Group 67"/>
          <p:cNvGrpSpPr/>
          <p:nvPr/>
        </p:nvGrpSpPr>
        <p:grpSpPr>
          <a:xfrm>
            <a:off x="647700" y="4152900"/>
            <a:ext cx="8134350" cy="2058987"/>
            <a:chOff x="649288" y="4646613"/>
            <a:chExt cx="8134350" cy="2058987"/>
          </a:xfrm>
        </p:grpSpPr>
        <p:cxnSp>
          <p:nvCxnSpPr>
            <p:cNvPr id="69" name="AutoShape 2"/>
            <p:cNvCxnSpPr>
              <a:cxnSpLocks noChangeShapeType="1"/>
              <a:stCxn id="114" idx="3"/>
              <a:endCxn id="99" idx="7"/>
            </p:cNvCxnSpPr>
            <p:nvPr/>
          </p:nvCxnSpPr>
          <p:spPr bwMode="auto">
            <a:xfrm flipH="1">
              <a:off x="2697163" y="4899025"/>
              <a:ext cx="1917700" cy="2063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AutoShape 5"/>
            <p:cNvCxnSpPr>
              <a:cxnSpLocks noChangeShapeType="1"/>
              <a:stCxn id="99" idx="3"/>
              <a:endCxn id="100" idx="7"/>
            </p:cNvCxnSpPr>
            <p:nvPr/>
          </p:nvCxnSpPr>
          <p:spPr bwMode="auto">
            <a:xfrm flipH="1">
              <a:off x="1636713" y="5326063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AutoShape 6"/>
            <p:cNvCxnSpPr>
              <a:cxnSpLocks noChangeShapeType="1"/>
              <a:stCxn id="107" idx="1"/>
              <a:endCxn id="99" idx="5"/>
            </p:cNvCxnSpPr>
            <p:nvPr/>
          </p:nvCxnSpPr>
          <p:spPr bwMode="auto">
            <a:xfrm flipH="1" flipV="1">
              <a:off x="2697163" y="5326063"/>
              <a:ext cx="857250" cy="236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7"/>
            <p:cNvCxnSpPr>
              <a:cxnSpLocks noChangeShapeType="1"/>
              <a:stCxn id="103" idx="0"/>
              <a:endCxn id="101" idx="5"/>
            </p:cNvCxnSpPr>
            <p:nvPr/>
          </p:nvCxnSpPr>
          <p:spPr bwMode="auto">
            <a:xfrm flipH="1" flipV="1">
              <a:off x="2160588" y="623887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8"/>
            <p:cNvCxnSpPr>
              <a:cxnSpLocks noChangeShapeType="1"/>
              <a:stCxn id="102" idx="0"/>
              <a:endCxn id="101" idx="3"/>
            </p:cNvCxnSpPr>
            <p:nvPr/>
          </p:nvCxnSpPr>
          <p:spPr bwMode="auto">
            <a:xfrm flipV="1">
              <a:off x="1800225" y="6238875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9"/>
            <p:cNvCxnSpPr>
              <a:cxnSpLocks noChangeShapeType="1"/>
              <a:stCxn id="104" idx="7"/>
              <a:endCxn id="100" idx="3"/>
            </p:cNvCxnSpPr>
            <p:nvPr/>
          </p:nvCxnSpPr>
          <p:spPr bwMode="auto">
            <a:xfrm flipV="1">
              <a:off x="1114425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10"/>
            <p:cNvCxnSpPr>
              <a:cxnSpLocks noChangeShapeType="1"/>
              <a:stCxn id="101" idx="1"/>
              <a:endCxn id="100" idx="5"/>
            </p:cNvCxnSpPr>
            <p:nvPr/>
          </p:nvCxnSpPr>
          <p:spPr bwMode="auto">
            <a:xfrm flipH="1" flipV="1">
              <a:off x="1636713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11"/>
            <p:cNvCxnSpPr>
              <a:cxnSpLocks noChangeShapeType="1"/>
              <a:stCxn id="106" idx="0"/>
              <a:endCxn id="104" idx="5"/>
            </p:cNvCxnSpPr>
            <p:nvPr/>
          </p:nvCxnSpPr>
          <p:spPr bwMode="auto">
            <a:xfrm flipH="1" flipV="1">
              <a:off x="111442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12"/>
            <p:cNvCxnSpPr>
              <a:cxnSpLocks noChangeShapeType="1"/>
              <a:stCxn id="105" idx="0"/>
              <a:endCxn id="104" idx="3"/>
            </p:cNvCxnSpPr>
            <p:nvPr/>
          </p:nvCxnSpPr>
          <p:spPr bwMode="auto">
            <a:xfrm flipV="1">
              <a:off x="75247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13"/>
            <p:cNvCxnSpPr>
              <a:cxnSpLocks noChangeShapeType="1"/>
              <a:stCxn id="110" idx="0"/>
              <a:endCxn id="108" idx="5"/>
            </p:cNvCxnSpPr>
            <p:nvPr/>
          </p:nvCxnSpPr>
          <p:spPr bwMode="auto">
            <a:xfrm flipH="1" flipV="1">
              <a:off x="42799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14"/>
            <p:cNvCxnSpPr>
              <a:cxnSpLocks noChangeShapeType="1"/>
              <a:stCxn id="109" idx="0"/>
              <a:endCxn id="108" idx="3"/>
            </p:cNvCxnSpPr>
            <p:nvPr/>
          </p:nvCxnSpPr>
          <p:spPr bwMode="auto">
            <a:xfrm flipV="1">
              <a:off x="39195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AutoShape 15"/>
            <p:cNvCxnSpPr>
              <a:cxnSpLocks noChangeShapeType="1"/>
              <a:stCxn id="111" idx="7"/>
              <a:endCxn id="107" idx="3"/>
            </p:cNvCxnSpPr>
            <p:nvPr/>
          </p:nvCxnSpPr>
          <p:spPr bwMode="auto">
            <a:xfrm flipV="1">
              <a:off x="32337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AutoShape 16"/>
            <p:cNvCxnSpPr>
              <a:cxnSpLocks noChangeShapeType="1"/>
              <a:stCxn id="108" idx="1"/>
              <a:endCxn id="107" idx="5"/>
            </p:cNvCxnSpPr>
            <p:nvPr/>
          </p:nvCxnSpPr>
          <p:spPr bwMode="auto">
            <a:xfrm flipH="1" flipV="1">
              <a:off x="37560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17"/>
            <p:cNvCxnSpPr>
              <a:cxnSpLocks noChangeShapeType="1"/>
              <a:stCxn id="113" idx="0"/>
              <a:endCxn id="111" idx="5"/>
            </p:cNvCxnSpPr>
            <p:nvPr/>
          </p:nvCxnSpPr>
          <p:spPr bwMode="auto">
            <a:xfrm flipH="1" flipV="1">
              <a:off x="32337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18"/>
            <p:cNvCxnSpPr>
              <a:cxnSpLocks noChangeShapeType="1"/>
              <a:stCxn id="112" idx="0"/>
              <a:endCxn id="111" idx="3"/>
            </p:cNvCxnSpPr>
            <p:nvPr/>
          </p:nvCxnSpPr>
          <p:spPr bwMode="auto">
            <a:xfrm flipV="1">
              <a:off x="28717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19"/>
            <p:cNvCxnSpPr>
              <a:cxnSpLocks noChangeShapeType="1"/>
              <a:stCxn id="114" idx="5"/>
              <a:endCxn id="115" idx="1"/>
            </p:cNvCxnSpPr>
            <p:nvPr/>
          </p:nvCxnSpPr>
          <p:spPr bwMode="auto">
            <a:xfrm>
              <a:off x="4816475" y="4899025"/>
              <a:ext cx="1917700" cy="2079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20"/>
            <p:cNvCxnSpPr>
              <a:cxnSpLocks noChangeShapeType="1"/>
              <a:stCxn id="115" idx="3"/>
              <a:endCxn id="116" idx="7"/>
            </p:cNvCxnSpPr>
            <p:nvPr/>
          </p:nvCxnSpPr>
          <p:spPr bwMode="auto">
            <a:xfrm flipH="1">
              <a:off x="5876925" y="5327650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21"/>
            <p:cNvCxnSpPr>
              <a:cxnSpLocks noChangeShapeType="1"/>
              <a:stCxn id="123" idx="1"/>
              <a:endCxn id="115" idx="5"/>
            </p:cNvCxnSpPr>
            <p:nvPr/>
          </p:nvCxnSpPr>
          <p:spPr bwMode="auto">
            <a:xfrm flipH="1" flipV="1">
              <a:off x="6937375" y="5327650"/>
              <a:ext cx="857250" cy="2365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AutoShape 22"/>
            <p:cNvCxnSpPr>
              <a:cxnSpLocks noChangeShapeType="1"/>
              <a:stCxn id="119" idx="0"/>
              <a:endCxn id="117" idx="5"/>
            </p:cNvCxnSpPr>
            <p:nvPr/>
          </p:nvCxnSpPr>
          <p:spPr bwMode="auto">
            <a:xfrm flipH="1" flipV="1">
              <a:off x="64008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23"/>
            <p:cNvCxnSpPr>
              <a:cxnSpLocks noChangeShapeType="1"/>
              <a:stCxn id="118" idx="0"/>
              <a:endCxn id="117" idx="3"/>
            </p:cNvCxnSpPr>
            <p:nvPr/>
          </p:nvCxnSpPr>
          <p:spPr bwMode="auto">
            <a:xfrm flipV="1">
              <a:off x="60404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AutoShape 24"/>
            <p:cNvCxnSpPr>
              <a:cxnSpLocks noChangeShapeType="1"/>
              <a:stCxn id="120" idx="7"/>
              <a:endCxn id="116" idx="3"/>
            </p:cNvCxnSpPr>
            <p:nvPr/>
          </p:nvCxnSpPr>
          <p:spPr bwMode="auto">
            <a:xfrm flipV="1">
              <a:off x="53546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AutoShape 25"/>
            <p:cNvCxnSpPr>
              <a:cxnSpLocks noChangeShapeType="1"/>
              <a:stCxn id="117" idx="1"/>
              <a:endCxn id="116" idx="5"/>
            </p:cNvCxnSpPr>
            <p:nvPr/>
          </p:nvCxnSpPr>
          <p:spPr bwMode="auto">
            <a:xfrm flipH="1" flipV="1">
              <a:off x="58769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26"/>
            <p:cNvCxnSpPr>
              <a:cxnSpLocks noChangeShapeType="1"/>
              <a:stCxn id="122" idx="0"/>
              <a:endCxn id="120" idx="5"/>
            </p:cNvCxnSpPr>
            <p:nvPr/>
          </p:nvCxnSpPr>
          <p:spPr bwMode="auto">
            <a:xfrm flipH="1" flipV="1">
              <a:off x="53546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AutoShape 27"/>
            <p:cNvCxnSpPr>
              <a:cxnSpLocks noChangeShapeType="1"/>
              <a:stCxn id="121" idx="0"/>
              <a:endCxn id="120" idx="3"/>
            </p:cNvCxnSpPr>
            <p:nvPr/>
          </p:nvCxnSpPr>
          <p:spPr bwMode="auto">
            <a:xfrm flipV="1">
              <a:off x="49926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AutoShape 28"/>
            <p:cNvCxnSpPr>
              <a:cxnSpLocks noChangeShapeType="1"/>
              <a:stCxn id="126" idx="0"/>
              <a:endCxn id="124" idx="5"/>
            </p:cNvCxnSpPr>
            <p:nvPr/>
          </p:nvCxnSpPr>
          <p:spPr bwMode="auto">
            <a:xfrm flipH="1" flipV="1">
              <a:off x="8520113" y="6242050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29"/>
            <p:cNvCxnSpPr>
              <a:cxnSpLocks noChangeShapeType="1"/>
              <a:stCxn id="125" idx="0"/>
              <a:endCxn id="124" idx="3"/>
            </p:cNvCxnSpPr>
            <p:nvPr/>
          </p:nvCxnSpPr>
          <p:spPr bwMode="auto">
            <a:xfrm flipV="1">
              <a:off x="8159750" y="6242050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AutoShape 30"/>
            <p:cNvCxnSpPr>
              <a:cxnSpLocks noChangeShapeType="1"/>
              <a:stCxn id="127" idx="7"/>
              <a:endCxn id="123" idx="3"/>
            </p:cNvCxnSpPr>
            <p:nvPr/>
          </p:nvCxnSpPr>
          <p:spPr bwMode="auto">
            <a:xfrm flipV="1">
              <a:off x="7473950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31"/>
            <p:cNvCxnSpPr>
              <a:cxnSpLocks noChangeShapeType="1"/>
              <a:stCxn id="124" idx="1"/>
              <a:endCxn id="123" idx="5"/>
            </p:cNvCxnSpPr>
            <p:nvPr/>
          </p:nvCxnSpPr>
          <p:spPr bwMode="auto">
            <a:xfrm flipH="1" flipV="1">
              <a:off x="7996238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2"/>
            <p:cNvCxnSpPr>
              <a:cxnSpLocks noChangeShapeType="1"/>
              <a:stCxn id="129" idx="0"/>
              <a:endCxn id="127" idx="5"/>
            </p:cNvCxnSpPr>
            <p:nvPr/>
          </p:nvCxnSpPr>
          <p:spPr bwMode="auto">
            <a:xfrm flipH="1" flipV="1">
              <a:off x="747395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AutoShape 33"/>
            <p:cNvCxnSpPr>
              <a:cxnSpLocks noChangeShapeType="1"/>
              <a:stCxn id="128" idx="0"/>
              <a:endCxn id="127" idx="3"/>
            </p:cNvCxnSpPr>
            <p:nvPr/>
          </p:nvCxnSpPr>
          <p:spPr bwMode="auto">
            <a:xfrm flipV="1">
              <a:off x="711200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" name="Oval 34"/>
            <p:cNvSpPr>
              <a:spLocks noChangeArrowheads="1"/>
            </p:cNvSpPr>
            <p:nvPr/>
          </p:nvSpPr>
          <p:spPr bwMode="auto">
            <a:xfrm>
              <a:off x="2452688" y="5073650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0" name="Oval 35"/>
            <p:cNvSpPr>
              <a:spLocks noChangeArrowheads="1"/>
            </p:cNvSpPr>
            <p:nvPr/>
          </p:nvSpPr>
          <p:spPr bwMode="auto">
            <a:xfrm>
              <a:off x="1393825" y="55292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1" name="Oval 36"/>
            <p:cNvSpPr>
              <a:spLocks noChangeArrowheads="1"/>
            </p:cNvSpPr>
            <p:nvPr/>
          </p:nvSpPr>
          <p:spPr bwMode="auto">
            <a:xfrm>
              <a:off x="1916113" y="5984875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2" name="Rectangle 37"/>
            <p:cNvSpPr>
              <a:spLocks noChangeAspect="1" noChangeArrowheads="1"/>
            </p:cNvSpPr>
            <p:nvPr/>
          </p:nvSpPr>
          <p:spPr bwMode="auto">
            <a:xfrm>
              <a:off x="169703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3" name="Rectangle 38"/>
            <p:cNvSpPr>
              <a:spLocks noChangeAspect="1" noChangeArrowheads="1"/>
            </p:cNvSpPr>
            <p:nvPr/>
          </p:nvSpPr>
          <p:spPr bwMode="auto">
            <a:xfrm>
              <a:off x="2217738" y="649763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4" name="Oval 39"/>
            <p:cNvSpPr>
              <a:spLocks noChangeArrowheads="1"/>
            </p:cNvSpPr>
            <p:nvPr/>
          </p:nvSpPr>
          <p:spPr bwMode="auto">
            <a:xfrm>
              <a:off x="871538" y="5984875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5" name="Rectangle 40"/>
            <p:cNvSpPr>
              <a:spLocks noChangeAspect="1" noChangeArrowheads="1"/>
            </p:cNvSpPr>
            <p:nvPr/>
          </p:nvSpPr>
          <p:spPr bwMode="auto">
            <a:xfrm>
              <a:off x="64928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6" name="Rectangle 41"/>
            <p:cNvSpPr>
              <a:spLocks noChangeAspect="1" noChangeArrowheads="1"/>
            </p:cNvSpPr>
            <p:nvPr/>
          </p:nvSpPr>
          <p:spPr bwMode="auto">
            <a:xfrm>
              <a:off x="1171575" y="649763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07" name="Oval 42"/>
            <p:cNvSpPr>
              <a:spLocks noChangeArrowheads="1"/>
            </p:cNvSpPr>
            <p:nvPr/>
          </p:nvSpPr>
          <p:spPr bwMode="auto">
            <a:xfrm>
              <a:off x="35131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8" name="Oval 43"/>
            <p:cNvSpPr>
              <a:spLocks noChangeArrowheads="1"/>
            </p:cNvSpPr>
            <p:nvPr/>
          </p:nvSpPr>
          <p:spPr bwMode="auto">
            <a:xfrm>
              <a:off x="40354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9" name="Rectangle 44"/>
            <p:cNvSpPr>
              <a:spLocks noChangeAspect="1" noChangeArrowheads="1"/>
            </p:cNvSpPr>
            <p:nvPr/>
          </p:nvSpPr>
          <p:spPr bwMode="auto">
            <a:xfrm>
              <a:off x="38163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0" name="Rectangle 45"/>
            <p:cNvSpPr>
              <a:spLocks noChangeAspect="1" noChangeArrowheads="1"/>
            </p:cNvSpPr>
            <p:nvPr/>
          </p:nvSpPr>
          <p:spPr bwMode="auto">
            <a:xfrm>
              <a:off x="43370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1" name="Oval 46"/>
            <p:cNvSpPr>
              <a:spLocks noChangeArrowheads="1"/>
            </p:cNvSpPr>
            <p:nvPr/>
          </p:nvSpPr>
          <p:spPr bwMode="auto">
            <a:xfrm>
              <a:off x="29908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2" name="Rectangle 47"/>
            <p:cNvSpPr>
              <a:spLocks noChangeAspect="1" noChangeArrowheads="1"/>
            </p:cNvSpPr>
            <p:nvPr/>
          </p:nvSpPr>
          <p:spPr bwMode="auto">
            <a:xfrm>
              <a:off x="27686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3" name="Rectangle 48"/>
            <p:cNvSpPr>
              <a:spLocks noChangeAspect="1" noChangeArrowheads="1"/>
            </p:cNvSpPr>
            <p:nvPr/>
          </p:nvSpPr>
          <p:spPr bwMode="auto">
            <a:xfrm>
              <a:off x="32908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4" name="Oval 49"/>
            <p:cNvSpPr>
              <a:spLocks noChangeArrowheads="1"/>
            </p:cNvSpPr>
            <p:nvPr/>
          </p:nvSpPr>
          <p:spPr bwMode="auto">
            <a:xfrm>
              <a:off x="4572000" y="4646613"/>
              <a:ext cx="287338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5" name="Oval 50"/>
            <p:cNvSpPr>
              <a:spLocks noChangeArrowheads="1"/>
            </p:cNvSpPr>
            <p:nvPr/>
          </p:nvSpPr>
          <p:spPr bwMode="auto">
            <a:xfrm>
              <a:off x="6692900" y="5075238"/>
              <a:ext cx="285750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6" name="Oval 51"/>
            <p:cNvSpPr>
              <a:spLocks noChangeArrowheads="1"/>
            </p:cNvSpPr>
            <p:nvPr/>
          </p:nvSpPr>
          <p:spPr bwMode="auto">
            <a:xfrm>
              <a:off x="56340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7" name="Oval 52"/>
            <p:cNvSpPr>
              <a:spLocks noChangeArrowheads="1"/>
            </p:cNvSpPr>
            <p:nvPr/>
          </p:nvSpPr>
          <p:spPr bwMode="auto">
            <a:xfrm>
              <a:off x="61563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8" name="Rectangle 53"/>
            <p:cNvSpPr>
              <a:spLocks noChangeAspect="1" noChangeArrowheads="1"/>
            </p:cNvSpPr>
            <p:nvPr/>
          </p:nvSpPr>
          <p:spPr bwMode="auto">
            <a:xfrm>
              <a:off x="59372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19" name="Rectangle 54"/>
            <p:cNvSpPr>
              <a:spLocks noChangeAspect="1" noChangeArrowheads="1"/>
            </p:cNvSpPr>
            <p:nvPr/>
          </p:nvSpPr>
          <p:spPr bwMode="auto">
            <a:xfrm>
              <a:off x="64579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0" name="Oval 55"/>
            <p:cNvSpPr>
              <a:spLocks noChangeArrowheads="1"/>
            </p:cNvSpPr>
            <p:nvPr/>
          </p:nvSpPr>
          <p:spPr bwMode="auto">
            <a:xfrm>
              <a:off x="51117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1" name="Rectangle 56"/>
            <p:cNvSpPr>
              <a:spLocks noChangeAspect="1" noChangeArrowheads="1"/>
            </p:cNvSpPr>
            <p:nvPr/>
          </p:nvSpPr>
          <p:spPr bwMode="auto">
            <a:xfrm>
              <a:off x="48895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2" name="Rectangle 57"/>
            <p:cNvSpPr>
              <a:spLocks noChangeAspect="1" noChangeArrowheads="1"/>
            </p:cNvSpPr>
            <p:nvPr/>
          </p:nvSpPr>
          <p:spPr bwMode="auto">
            <a:xfrm>
              <a:off x="54117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3" name="Oval 58"/>
            <p:cNvSpPr>
              <a:spLocks noChangeArrowheads="1"/>
            </p:cNvSpPr>
            <p:nvPr/>
          </p:nvSpPr>
          <p:spPr bwMode="auto">
            <a:xfrm>
              <a:off x="7753350" y="5532438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4" name="Oval 59"/>
            <p:cNvSpPr>
              <a:spLocks noChangeArrowheads="1"/>
            </p:cNvSpPr>
            <p:nvPr/>
          </p:nvSpPr>
          <p:spPr bwMode="auto">
            <a:xfrm>
              <a:off x="8275638" y="5988050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5" name="Rectangle 60"/>
            <p:cNvSpPr>
              <a:spLocks noChangeAspect="1" noChangeArrowheads="1"/>
            </p:cNvSpPr>
            <p:nvPr/>
          </p:nvSpPr>
          <p:spPr bwMode="auto">
            <a:xfrm>
              <a:off x="805656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6" name="Rectangle 61"/>
            <p:cNvSpPr>
              <a:spLocks noChangeAspect="1" noChangeArrowheads="1"/>
            </p:cNvSpPr>
            <p:nvPr/>
          </p:nvSpPr>
          <p:spPr bwMode="auto">
            <a:xfrm>
              <a:off x="8577263" y="6500813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7" name="Oval 62"/>
            <p:cNvSpPr>
              <a:spLocks noChangeArrowheads="1"/>
            </p:cNvSpPr>
            <p:nvPr/>
          </p:nvSpPr>
          <p:spPr bwMode="auto">
            <a:xfrm>
              <a:off x="7231063" y="59880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8" name="Rectangle 63"/>
            <p:cNvSpPr>
              <a:spLocks noChangeAspect="1" noChangeArrowheads="1"/>
            </p:cNvSpPr>
            <p:nvPr/>
          </p:nvSpPr>
          <p:spPr bwMode="auto">
            <a:xfrm>
              <a:off x="700881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129" name="Rectangle 64"/>
            <p:cNvSpPr>
              <a:spLocks noChangeAspect="1" noChangeArrowheads="1"/>
            </p:cNvSpPr>
            <p:nvPr/>
          </p:nvSpPr>
          <p:spPr bwMode="auto">
            <a:xfrm>
              <a:off x="7531100" y="6500813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6482888" y="2057400"/>
            <a:ext cx="2425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 = </a:t>
            </a:r>
            <a:r>
              <a:rPr lang="en-US" i="1" dirty="0" err="1" smtClean="0"/>
              <a:t>lg</a:t>
            </a:r>
            <a:r>
              <a:rPr lang="en-US" i="1" dirty="0" smtClean="0"/>
              <a:t>(n)  (integer-wise)</a:t>
            </a:r>
          </a:p>
          <a:p>
            <a:r>
              <a:rPr lang="en-US" i="1" dirty="0" err="1" smtClean="0"/>
              <a:t>i</a:t>
            </a:r>
            <a:r>
              <a:rPr lang="en-US" i="1" dirty="0" smtClean="0"/>
              <a:t> = level = 0, 1, 2, 3</a:t>
            </a:r>
          </a:p>
        </p:txBody>
      </p:sp>
      <p:sp>
        <p:nvSpPr>
          <p:cNvPr id="2" name="&quot;No&quot; Symbol 1"/>
          <p:cNvSpPr/>
          <p:nvPr/>
        </p:nvSpPr>
        <p:spPr>
          <a:xfrm>
            <a:off x="5151437" y="3009900"/>
            <a:ext cx="1044575" cy="4191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1" name="&quot;No&quot; Symbol 130"/>
          <p:cNvSpPr/>
          <p:nvPr/>
        </p:nvSpPr>
        <p:spPr>
          <a:xfrm>
            <a:off x="6523499" y="2952750"/>
            <a:ext cx="453564" cy="4191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2" name="&quot;No&quot; Symbol 131"/>
          <p:cNvSpPr/>
          <p:nvPr/>
        </p:nvSpPr>
        <p:spPr>
          <a:xfrm>
            <a:off x="4075112" y="2950092"/>
            <a:ext cx="363538" cy="4191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1109" y="3021936"/>
            <a:ext cx="130516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ym typeface="Wingdings" panose="05000000000000000000" pitchFamily="2" charset="2"/>
              </a:rPr>
              <a:t> O(n)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35383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1" grpId="0" animBg="1"/>
      <p:bldP spid="132" grpId="0" animBg="1"/>
      <p:bldP spid="3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Analysis</a:t>
            </a:r>
          </a:p>
        </p:txBody>
      </p:sp>
      <p:sp>
        <p:nvSpPr>
          <p:cNvPr id="9221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2819400"/>
          </a:xfrm>
        </p:spPr>
        <p:txBody>
          <a:bodyPr/>
          <a:lstStyle/>
          <a:p>
            <a:pPr eaLnBrk="1" hangingPunct="1">
              <a:buFont typeface="Times" pitchFamily="18" charset="0"/>
              <a:buChar char="•"/>
            </a:pPr>
            <a:r>
              <a:rPr lang="en-US" altLang="en-US" sz="2400" dirty="0" smtClean="0"/>
              <a:t>At each level we insert      nodes</a:t>
            </a:r>
          </a:p>
          <a:p>
            <a:pPr lvl="1" eaLnBrk="1" hangingPunct="1">
              <a:buFont typeface="Times" pitchFamily="18" charset="0"/>
              <a:buChar char="•"/>
            </a:pPr>
            <a:r>
              <a:rPr lang="en-US" altLang="en-US" sz="2000" dirty="0" smtClean="0"/>
              <a:t>Each node can generate h-</a:t>
            </a:r>
            <a:r>
              <a:rPr lang="en-US" altLang="en-US" sz="2000" dirty="0" err="1" smtClean="0"/>
              <a:t>i</a:t>
            </a:r>
            <a:r>
              <a:rPr lang="en-US" altLang="en-US" sz="2000" dirty="0" smtClean="0"/>
              <a:t> swaps</a:t>
            </a:r>
          </a:p>
          <a:p>
            <a:pPr eaLnBrk="1" hangingPunct="1">
              <a:buFont typeface="Times" pitchFamily="18" charset="0"/>
              <a:buChar char="•"/>
            </a:pPr>
            <a:r>
              <a:rPr lang="en-US" altLang="en-US" sz="2400" dirty="0" smtClean="0"/>
              <a:t>Thus, </a:t>
            </a:r>
            <a:r>
              <a:rPr lang="en-US" altLang="en-US" sz="2400" dirty="0" smtClean="0">
                <a:solidFill>
                  <a:srgbClr val="FF0000"/>
                </a:solidFill>
              </a:rPr>
              <a:t>bottom-up heap construction runs in 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itchFamily="18" charset="0"/>
              </a:rPr>
              <a:t>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</a:rPr>
              <a:t>) </a:t>
            </a:r>
            <a:r>
              <a:rPr lang="en-US" altLang="en-US" sz="2400" dirty="0" smtClean="0">
                <a:solidFill>
                  <a:srgbClr val="FF0000"/>
                </a:solidFill>
              </a:rPr>
              <a:t>time </a:t>
            </a:r>
          </a:p>
          <a:p>
            <a:pPr eaLnBrk="1" hangingPunct="1">
              <a:buFont typeface="Times" pitchFamily="18" charset="0"/>
              <a:buChar char="•"/>
            </a:pPr>
            <a:r>
              <a:rPr lang="en-US" altLang="en-US" sz="2400" dirty="0" smtClean="0"/>
              <a:t>Bottom-up heap construction is faster than </a:t>
            </a:r>
            <a:r>
              <a:rPr lang="en-US" altLang="en-US" sz="2400" b="1" i="1" dirty="0" smtClean="0">
                <a:latin typeface="Times New Roman" pitchFamily="18" charset="0"/>
              </a:rPr>
              <a:t>n</a:t>
            </a:r>
            <a:r>
              <a:rPr lang="en-US" altLang="en-US" sz="2400" dirty="0" smtClean="0"/>
              <a:t> successive insertions and </a:t>
            </a:r>
            <a:r>
              <a:rPr lang="en-US" altLang="en-US" sz="2400" dirty="0" smtClean="0">
                <a:solidFill>
                  <a:srgbClr val="FF0000"/>
                </a:solidFill>
              </a:rPr>
              <a:t>speeds up the first phase of heap-sort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47700" y="4152900"/>
            <a:ext cx="8134350" cy="2058987"/>
            <a:chOff x="649288" y="4646613"/>
            <a:chExt cx="8134350" cy="2058987"/>
          </a:xfrm>
        </p:grpSpPr>
        <p:cxnSp>
          <p:nvCxnSpPr>
            <p:cNvPr id="9219" name="AutoShape 2"/>
            <p:cNvCxnSpPr>
              <a:cxnSpLocks noChangeShapeType="1"/>
              <a:stCxn id="9266" idx="3"/>
              <a:endCxn id="9251" idx="7"/>
            </p:cNvCxnSpPr>
            <p:nvPr/>
          </p:nvCxnSpPr>
          <p:spPr bwMode="auto">
            <a:xfrm flipH="1">
              <a:off x="2697163" y="4899025"/>
              <a:ext cx="1917700" cy="2063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2" name="AutoShape 5"/>
            <p:cNvCxnSpPr>
              <a:cxnSpLocks noChangeShapeType="1"/>
              <a:stCxn id="9251" idx="3"/>
              <a:endCxn id="9252" idx="7"/>
            </p:cNvCxnSpPr>
            <p:nvPr/>
          </p:nvCxnSpPr>
          <p:spPr bwMode="auto">
            <a:xfrm flipH="1">
              <a:off x="1636713" y="5326063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3" name="AutoShape 6"/>
            <p:cNvCxnSpPr>
              <a:cxnSpLocks noChangeShapeType="1"/>
              <a:stCxn id="9259" idx="1"/>
              <a:endCxn id="9251" idx="5"/>
            </p:cNvCxnSpPr>
            <p:nvPr/>
          </p:nvCxnSpPr>
          <p:spPr bwMode="auto">
            <a:xfrm flipH="1" flipV="1">
              <a:off x="2697163" y="5326063"/>
              <a:ext cx="857250" cy="236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4" name="AutoShape 7"/>
            <p:cNvCxnSpPr>
              <a:cxnSpLocks noChangeShapeType="1"/>
              <a:stCxn id="9255" idx="0"/>
              <a:endCxn id="9253" idx="5"/>
            </p:cNvCxnSpPr>
            <p:nvPr/>
          </p:nvCxnSpPr>
          <p:spPr bwMode="auto">
            <a:xfrm flipH="1" flipV="1">
              <a:off x="2160588" y="6238875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5" name="AutoShape 8"/>
            <p:cNvCxnSpPr>
              <a:cxnSpLocks noChangeShapeType="1"/>
              <a:stCxn id="9254" idx="0"/>
              <a:endCxn id="9253" idx="3"/>
            </p:cNvCxnSpPr>
            <p:nvPr/>
          </p:nvCxnSpPr>
          <p:spPr bwMode="auto">
            <a:xfrm flipV="1">
              <a:off x="1800225" y="6238875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6" name="AutoShape 9"/>
            <p:cNvCxnSpPr>
              <a:cxnSpLocks noChangeShapeType="1"/>
              <a:stCxn id="9256" idx="7"/>
              <a:endCxn id="9252" idx="3"/>
            </p:cNvCxnSpPr>
            <p:nvPr/>
          </p:nvCxnSpPr>
          <p:spPr bwMode="auto">
            <a:xfrm flipV="1">
              <a:off x="1114425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7" name="AutoShape 10"/>
            <p:cNvCxnSpPr>
              <a:cxnSpLocks noChangeShapeType="1"/>
              <a:stCxn id="9253" idx="1"/>
              <a:endCxn id="9252" idx="5"/>
            </p:cNvCxnSpPr>
            <p:nvPr/>
          </p:nvCxnSpPr>
          <p:spPr bwMode="auto">
            <a:xfrm flipH="1" flipV="1">
              <a:off x="1636713" y="5783263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8" name="AutoShape 11"/>
            <p:cNvCxnSpPr>
              <a:cxnSpLocks noChangeShapeType="1"/>
              <a:stCxn id="9258" idx="0"/>
              <a:endCxn id="9256" idx="5"/>
            </p:cNvCxnSpPr>
            <p:nvPr/>
          </p:nvCxnSpPr>
          <p:spPr bwMode="auto">
            <a:xfrm flipH="1" flipV="1">
              <a:off x="111442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9" name="AutoShape 12"/>
            <p:cNvCxnSpPr>
              <a:cxnSpLocks noChangeShapeType="1"/>
              <a:stCxn id="9257" idx="0"/>
              <a:endCxn id="9256" idx="3"/>
            </p:cNvCxnSpPr>
            <p:nvPr/>
          </p:nvCxnSpPr>
          <p:spPr bwMode="auto">
            <a:xfrm flipV="1">
              <a:off x="752475" y="6238875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0" name="AutoShape 13"/>
            <p:cNvCxnSpPr>
              <a:cxnSpLocks noChangeShapeType="1"/>
              <a:stCxn id="9262" idx="0"/>
              <a:endCxn id="9260" idx="5"/>
            </p:cNvCxnSpPr>
            <p:nvPr/>
          </p:nvCxnSpPr>
          <p:spPr bwMode="auto">
            <a:xfrm flipH="1" flipV="1">
              <a:off x="42799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1" name="AutoShape 14"/>
            <p:cNvCxnSpPr>
              <a:cxnSpLocks noChangeShapeType="1"/>
              <a:stCxn id="9261" idx="0"/>
              <a:endCxn id="9260" idx="3"/>
            </p:cNvCxnSpPr>
            <p:nvPr/>
          </p:nvCxnSpPr>
          <p:spPr bwMode="auto">
            <a:xfrm flipV="1">
              <a:off x="39195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2" name="AutoShape 15"/>
            <p:cNvCxnSpPr>
              <a:cxnSpLocks noChangeShapeType="1"/>
              <a:stCxn id="9263" idx="7"/>
              <a:endCxn id="9259" idx="3"/>
            </p:cNvCxnSpPr>
            <p:nvPr/>
          </p:nvCxnSpPr>
          <p:spPr bwMode="auto">
            <a:xfrm flipV="1">
              <a:off x="32337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3" name="AutoShape 16"/>
            <p:cNvCxnSpPr>
              <a:cxnSpLocks noChangeShapeType="1"/>
              <a:stCxn id="9260" idx="1"/>
              <a:endCxn id="9259" idx="5"/>
            </p:cNvCxnSpPr>
            <p:nvPr/>
          </p:nvCxnSpPr>
          <p:spPr bwMode="auto">
            <a:xfrm flipH="1" flipV="1">
              <a:off x="37560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4" name="AutoShape 17"/>
            <p:cNvCxnSpPr>
              <a:cxnSpLocks noChangeShapeType="1"/>
              <a:stCxn id="9265" idx="0"/>
              <a:endCxn id="9263" idx="5"/>
            </p:cNvCxnSpPr>
            <p:nvPr/>
          </p:nvCxnSpPr>
          <p:spPr bwMode="auto">
            <a:xfrm flipH="1" flipV="1">
              <a:off x="32337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5" name="AutoShape 18"/>
            <p:cNvCxnSpPr>
              <a:cxnSpLocks noChangeShapeType="1"/>
              <a:stCxn id="9264" idx="0"/>
              <a:endCxn id="9263" idx="3"/>
            </p:cNvCxnSpPr>
            <p:nvPr/>
          </p:nvCxnSpPr>
          <p:spPr bwMode="auto">
            <a:xfrm flipV="1">
              <a:off x="28717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6" name="AutoShape 19"/>
            <p:cNvCxnSpPr>
              <a:cxnSpLocks noChangeShapeType="1"/>
              <a:stCxn id="9266" idx="5"/>
              <a:endCxn id="9267" idx="1"/>
            </p:cNvCxnSpPr>
            <p:nvPr/>
          </p:nvCxnSpPr>
          <p:spPr bwMode="auto">
            <a:xfrm>
              <a:off x="4816475" y="4899025"/>
              <a:ext cx="1917700" cy="2079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7" name="AutoShape 20"/>
            <p:cNvCxnSpPr>
              <a:cxnSpLocks noChangeShapeType="1"/>
              <a:stCxn id="9267" idx="3"/>
              <a:endCxn id="9268" idx="7"/>
            </p:cNvCxnSpPr>
            <p:nvPr/>
          </p:nvCxnSpPr>
          <p:spPr bwMode="auto">
            <a:xfrm flipH="1">
              <a:off x="5876925" y="5327650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8" name="AutoShape 21"/>
            <p:cNvCxnSpPr>
              <a:cxnSpLocks noChangeShapeType="1"/>
              <a:stCxn id="9275" idx="1"/>
              <a:endCxn id="9267" idx="5"/>
            </p:cNvCxnSpPr>
            <p:nvPr/>
          </p:nvCxnSpPr>
          <p:spPr bwMode="auto">
            <a:xfrm flipH="1" flipV="1">
              <a:off x="6937375" y="5327650"/>
              <a:ext cx="857250" cy="2365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9" name="AutoShape 22"/>
            <p:cNvCxnSpPr>
              <a:cxnSpLocks noChangeShapeType="1"/>
              <a:stCxn id="9271" idx="0"/>
              <a:endCxn id="9269" idx="5"/>
            </p:cNvCxnSpPr>
            <p:nvPr/>
          </p:nvCxnSpPr>
          <p:spPr bwMode="auto">
            <a:xfrm flipH="1" flipV="1">
              <a:off x="6400800" y="6240463"/>
              <a:ext cx="160338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40" name="AutoShape 23"/>
            <p:cNvCxnSpPr>
              <a:cxnSpLocks noChangeShapeType="1"/>
              <a:stCxn id="9270" idx="0"/>
              <a:endCxn id="9269" idx="3"/>
            </p:cNvCxnSpPr>
            <p:nvPr/>
          </p:nvCxnSpPr>
          <p:spPr bwMode="auto">
            <a:xfrm flipV="1">
              <a:off x="6040438" y="6240463"/>
              <a:ext cx="157162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41" name="AutoShape 24"/>
            <p:cNvCxnSpPr>
              <a:cxnSpLocks noChangeShapeType="1"/>
              <a:stCxn id="9272" idx="7"/>
              <a:endCxn id="9268" idx="3"/>
            </p:cNvCxnSpPr>
            <p:nvPr/>
          </p:nvCxnSpPr>
          <p:spPr bwMode="auto">
            <a:xfrm flipV="1">
              <a:off x="5354638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42" name="AutoShape 25"/>
            <p:cNvCxnSpPr>
              <a:cxnSpLocks noChangeShapeType="1"/>
              <a:stCxn id="9269" idx="1"/>
              <a:endCxn id="9268" idx="5"/>
            </p:cNvCxnSpPr>
            <p:nvPr/>
          </p:nvCxnSpPr>
          <p:spPr bwMode="auto">
            <a:xfrm flipH="1" flipV="1">
              <a:off x="5876925" y="5784850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43" name="AutoShape 26"/>
            <p:cNvCxnSpPr>
              <a:cxnSpLocks noChangeShapeType="1"/>
              <a:stCxn id="9274" idx="0"/>
              <a:endCxn id="9272" idx="5"/>
            </p:cNvCxnSpPr>
            <p:nvPr/>
          </p:nvCxnSpPr>
          <p:spPr bwMode="auto">
            <a:xfrm flipH="1" flipV="1">
              <a:off x="535463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44" name="AutoShape 27"/>
            <p:cNvCxnSpPr>
              <a:cxnSpLocks noChangeShapeType="1"/>
              <a:stCxn id="9273" idx="0"/>
              <a:endCxn id="9272" idx="3"/>
            </p:cNvCxnSpPr>
            <p:nvPr/>
          </p:nvCxnSpPr>
          <p:spPr bwMode="auto">
            <a:xfrm flipV="1">
              <a:off x="4992688" y="6240463"/>
              <a:ext cx="160337" cy="2492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45" name="AutoShape 28"/>
            <p:cNvCxnSpPr>
              <a:cxnSpLocks noChangeShapeType="1"/>
              <a:stCxn id="9278" idx="0"/>
              <a:endCxn id="9276" idx="5"/>
            </p:cNvCxnSpPr>
            <p:nvPr/>
          </p:nvCxnSpPr>
          <p:spPr bwMode="auto">
            <a:xfrm flipH="1" flipV="1">
              <a:off x="8520113" y="6242050"/>
              <a:ext cx="160337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46" name="AutoShape 29"/>
            <p:cNvCxnSpPr>
              <a:cxnSpLocks noChangeShapeType="1"/>
              <a:stCxn id="9277" idx="0"/>
              <a:endCxn id="9276" idx="3"/>
            </p:cNvCxnSpPr>
            <p:nvPr/>
          </p:nvCxnSpPr>
          <p:spPr bwMode="auto">
            <a:xfrm flipV="1">
              <a:off x="8159750" y="6242050"/>
              <a:ext cx="157163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47" name="AutoShape 30"/>
            <p:cNvCxnSpPr>
              <a:cxnSpLocks noChangeShapeType="1"/>
              <a:stCxn id="9279" idx="7"/>
              <a:endCxn id="9275" idx="3"/>
            </p:cNvCxnSpPr>
            <p:nvPr/>
          </p:nvCxnSpPr>
          <p:spPr bwMode="auto">
            <a:xfrm flipV="1">
              <a:off x="7473950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48" name="AutoShape 31"/>
            <p:cNvCxnSpPr>
              <a:cxnSpLocks noChangeShapeType="1"/>
              <a:stCxn id="9276" idx="1"/>
              <a:endCxn id="9275" idx="5"/>
            </p:cNvCxnSpPr>
            <p:nvPr/>
          </p:nvCxnSpPr>
          <p:spPr bwMode="auto">
            <a:xfrm flipH="1" flipV="1">
              <a:off x="7996238" y="578643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49" name="AutoShape 32"/>
            <p:cNvCxnSpPr>
              <a:cxnSpLocks noChangeShapeType="1"/>
              <a:stCxn id="9281" idx="0"/>
              <a:endCxn id="9279" idx="5"/>
            </p:cNvCxnSpPr>
            <p:nvPr/>
          </p:nvCxnSpPr>
          <p:spPr bwMode="auto">
            <a:xfrm flipH="1" flipV="1">
              <a:off x="747395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50" name="AutoShape 33"/>
            <p:cNvCxnSpPr>
              <a:cxnSpLocks noChangeShapeType="1"/>
              <a:stCxn id="9280" idx="0"/>
              <a:endCxn id="9279" idx="3"/>
            </p:cNvCxnSpPr>
            <p:nvPr/>
          </p:nvCxnSpPr>
          <p:spPr bwMode="auto">
            <a:xfrm flipV="1">
              <a:off x="7112000" y="6242050"/>
              <a:ext cx="160338" cy="2492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51" name="Oval 34"/>
            <p:cNvSpPr>
              <a:spLocks noChangeArrowheads="1"/>
            </p:cNvSpPr>
            <p:nvPr/>
          </p:nvSpPr>
          <p:spPr bwMode="auto">
            <a:xfrm>
              <a:off x="2452688" y="5073650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252" name="Oval 35"/>
            <p:cNvSpPr>
              <a:spLocks noChangeArrowheads="1"/>
            </p:cNvSpPr>
            <p:nvPr/>
          </p:nvSpPr>
          <p:spPr bwMode="auto">
            <a:xfrm>
              <a:off x="1393825" y="55292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253" name="Oval 36"/>
            <p:cNvSpPr>
              <a:spLocks noChangeArrowheads="1"/>
            </p:cNvSpPr>
            <p:nvPr/>
          </p:nvSpPr>
          <p:spPr bwMode="auto">
            <a:xfrm>
              <a:off x="1916113" y="5984875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254" name="Rectangle 37"/>
            <p:cNvSpPr>
              <a:spLocks noChangeAspect="1" noChangeArrowheads="1"/>
            </p:cNvSpPr>
            <p:nvPr/>
          </p:nvSpPr>
          <p:spPr bwMode="auto">
            <a:xfrm>
              <a:off x="169703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9255" name="Rectangle 38"/>
            <p:cNvSpPr>
              <a:spLocks noChangeAspect="1" noChangeArrowheads="1"/>
            </p:cNvSpPr>
            <p:nvPr/>
          </p:nvSpPr>
          <p:spPr bwMode="auto">
            <a:xfrm>
              <a:off x="2217738" y="6497638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9256" name="Oval 39"/>
            <p:cNvSpPr>
              <a:spLocks noChangeArrowheads="1"/>
            </p:cNvSpPr>
            <p:nvPr/>
          </p:nvSpPr>
          <p:spPr bwMode="auto">
            <a:xfrm>
              <a:off x="871538" y="5984875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257" name="Rectangle 40"/>
            <p:cNvSpPr>
              <a:spLocks noChangeAspect="1" noChangeArrowheads="1"/>
            </p:cNvSpPr>
            <p:nvPr/>
          </p:nvSpPr>
          <p:spPr bwMode="auto">
            <a:xfrm>
              <a:off x="649288" y="6497638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9258" name="Rectangle 41"/>
            <p:cNvSpPr>
              <a:spLocks noChangeAspect="1" noChangeArrowheads="1"/>
            </p:cNvSpPr>
            <p:nvPr/>
          </p:nvSpPr>
          <p:spPr bwMode="auto">
            <a:xfrm>
              <a:off x="1171575" y="6497638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9259" name="Oval 42"/>
            <p:cNvSpPr>
              <a:spLocks noChangeArrowheads="1"/>
            </p:cNvSpPr>
            <p:nvPr/>
          </p:nvSpPr>
          <p:spPr bwMode="auto">
            <a:xfrm>
              <a:off x="35131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260" name="Oval 43"/>
            <p:cNvSpPr>
              <a:spLocks noChangeArrowheads="1"/>
            </p:cNvSpPr>
            <p:nvPr/>
          </p:nvSpPr>
          <p:spPr bwMode="auto">
            <a:xfrm>
              <a:off x="40354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261" name="Rectangle 44"/>
            <p:cNvSpPr>
              <a:spLocks noChangeAspect="1" noChangeArrowheads="1"/>
            </p:cNvSpPr>
            <p:nvPr/>
          </p:nvSpPr>
          <p:spPr bwMode="auto">
            <a:xfrm>
              <a:off x="38163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9262" name="Rectangle 45"/>
            <p:cNvSpPr>
              <a:spLocks noChangeAspect="1" noChangeArrowheads="1"/>
            </p:cNvSpPr>
            <p:nvPr/>
          </p:nvSpPr>
          <p:spPr bwMode="auto">
            <a:xfrm>
              <a:off x="43370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9263" name="Oval 46"/>
            <p:cNvSpPr>
              <a:spLocks noChangeArrowheads="1"/>
            </p:cNvSpPr>
            <p:nvPr/>
          </p:nvSpPr>
          <p:spPr bwMode="auto">
            <a:xfrm>
              <a:off x="29908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264" name="Rectangle 47"/>
            <p:cNvSpPr>
              <a:spLocks noChangeAspect="1" noChangeArrowheads="1"/>
            </p:cNvSpPr>
            <p:nvPr/>
          </p:nvSpPr>
          <p:spPr bwMode="auto">
            <a:xfrm>
              <a:off x="27686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9265" name="Rectangle 48"/>
            <p:cNvSpPr>
              <a:spLocks noChangeAspect="1" noChangeArrowheads="1"/>
            </p:cNvSpPr>
            <p:nvPr/>
          </p:nvSpPr>
          <p:spPr bwMode="auto">
            <a:xfrm>
              <a:off x="32908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9266" name="Oval 49"/>
            <p:cNvSpPr>
              <a:spLocks noChangeArrowheads="1"/>
            </p:cNvSpPr>
            <p:nvPr/>
          </p:nvSpPr>
          <p:spPr bwMode="auto">
            <a:xfrm>
              <a:off x="4572000" y="4646613"/>
              <a:ext cx="287338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267" name="Oval 50"/>
            <p:cNvSpPr>
              <a:spLocks noChangeArrowheads="1"/>
            </p:cNvSpPr>
            <p:nvPr/>
          </p:nvSpPr>
          <p:spPr bwMode="auto">
            <a:xfrm>
              <a:off x="6692900" y="5075238"/>
              <a:ext cx="285750" cy="28416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268" name="Oval 51"/>
            <p:cNvSpPr>
              <a:spLocks noChangeArrowheads="1"/>
            </p:cNvSpPr>
            <p:nvPr/>
          </p:nvSpPr>
          <p:spPr bwMode="auto">
            <a:xfrm>
              <a:off x="5634038" y="55308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269" name="Oval 52"/>
            <p:cNvSpPr>
              <a:spLocks noChangeArrowheads="1"/>
            </p:cNvSpPr>
            <p:nvPr/>
          </p:nvSpPr>
          <p:spPr bwMode="auto">
            <a:xfrm>
              <a:off x="6156325" y="5986463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270" name="Rectangle 53"/>
            <p:cNvSpPr>
              <a:spLocks noChangeAspect="1" noChangeArrowheads="1"/>
            </p:cNvSpPr>
            <p:nvPr/>
          </p:nvSpPr>
          <p:spPr bwMode="auto">
            <a:xfrm>
              <a:off x="593725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9271" name="Rectangle 54"/>
            <p:cNvSpPr>
              <a:spLocks noChangeAspect="1" noChangeArrowheads="1"/>
            </p:cNvSpPr>
            <p:nvPr/>
          </p:nvSpPr>
          <p:spPr bwMode="auto">
            <a:xfrm>
              <a:off x="6457950" y="6499225"/>
              <a:ext cx="206375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9272" name="Oval 55"/>
            <p:cNvSpPr>
              <a:spLocks noChangeArrowheads="1"/>
            </p:cNvSpPr>
            <p:nvPr/>
          </p:nvSpPr>
          <p:spPr bwMode="auto">
            <a:xfrm>
              <a:off x="5111750" y="5986463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273" name="Rectangle 56"/>
            <p:cNvSpPr>
              <a:spLocks noChangeAspect="1" noChangeArrowheads="1"/>
            </p:cNvSpPr>
            <p:nvPr/>
          </p:nvSpPr>
          <p:spPr bwMode="auto">
            <a:xfrm>
              <a:off x="4889500" y="6499225"/>
              <a:ext cx="204788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9274" name="Rectangle 57"/>
            <p:cNvSpPr>
              <a:spLocks noChangeAspect="1" noChangeArrowheads="1"/>
            </p:cNvSpPr>
            <p:nvPr/>
          </p:nvSpPr>
          <p:spPr bwMode="auto">
            <a:xfrm>
              <a:off x="5411788" y="6499225"/>
              <a:ext cx="204787" cy="2047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9275" name="Oval 58"/>
            <p:cNvSpPr>
              <a:spLocks noChangeArrowheads="1"/>
            </p:cNvSpPr>
            <p:nvPr/>
          </p:nvSpPr>
          <p:spPr bwMode="auto">
            <a:xfrm>
              <a:off x="7753350" y="5532438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276" name="Oval 59"/>
            <p:cNvSpPr>
              <a:spLocks noChangeArrowheads="1"/>
            </p:cNvSpPr>
            <p:nvPr/>
          </p:nvSpPr>
          <p:spPr bwMode="auto">
            <a:xfrm>
              <a:off x="8275638" y="5988050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277" name="Rectangle 60"/>
            <p:cNvSpPr>
              <a:spLocks noChangeAspect="1" noChangeArrowheads="1"/>
            </p:cNvSpPr>
            <p:nvPr/>
          </p:nvSpPr>
          <p:spPr bwMode="auto">
            <a:xfrm>
              <a:off x="805656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9278" name="Rectangle 61"/>
            <p:cNvSpPr>
              <a:spLocks noChangeAspect="1" noChangeArrowheads="1"/>
            </p:cNvSpPr>
            <p:nvPr/>
          </p:nvSpPr>
          <p:spPr bwMode="auto">
            <a:xfrm>
              <a:off x="8577263" y="6500813"/>
              <a:ext cx="206375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9279" name="Oval 62"/>
            <p:cNvSpPr>
              <a:spLocks noChangeArrowheads="1"/>
            </p:cNvSpPr>
            <p:nvPr/>
          </p:nvSpPr>
          <p:spPr bwMode="auto">
            <a:xfrm>
              <a:off x="7231063" y="5988050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280" name="Rectangle 63"/>
            <p:cNvSpPr>
              <a:spLocks noChangeAspect="1" noChangeArrowheads="1"/>
            </p:cNvSpPr>
            <p:nvPr/>
          </p:nvSpPr>
          <p:spPr bwMode="auto">
            <a:xfrm>
              <a:off x="7008813" y="6500813"/>
              <a:ext cx="204787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  <p:sp>
          <p:nvSpPr>
            <p:cNvPr id="9281" name="Rectangle 64"/>
            <p:cNvSpPr>
              <a:spLocks noChangeAspect="1" noChangeArrowheads="1"/>
            </p:cNvSpPr>
            <p:nvPr/>
          </p:nvSpPr>
          <p:spPr bwMode="auto">
            <a:xfrm>
              <a:off x="7531100" y="6500813"/>
              <a:ext cx="204788" cy="204787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600">
                <a:latin typeface="Calibri" pitchFamily="34" charset="0"/>
              </a:endParaRPr>
            </a:p>
          </p:txBody>
        </p:sp>
      </p:grp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948113" y="1581150"/>
          <a:ext cx="3190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" name="Equation" r:id="rId4" imgW="152280" imgH="190440" progId="Equation.3">
                  <p:embed/>
                </p:oleObj>
              </mc:Choice>
              <mc:Fallback>
                <p:oleObj name="Equation" r:id="rId4" imgW="152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1581150"/>
                        <a:ext cx="3190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62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nt Office -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7895</TotalTime>
  <Words>6864</Words>
  <Application>Microsoft Office PowerPoint</Application>
  <PresentationFormat>On-screen Show (4:3)</PresentationFormat>
  <Paragraphs>2100</Paragraphs>
  <Slides>119</Slides>
  <Notes>7</Notes>
  <HiddenSlides>7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21" baseType="lpstr">
      <vt:lpstr>Office Theme</vt:lpstr>
      <vt:lpstr>Equation</vt:lpstr>
      <vt:lpstr>Heap Sorting and Building</vt:lpstr>
      <vt:lpstr>From Last Time</vt:lpstr>
      <vt:lpstr>Marker Slide</vt:lpstr>
      <vt:lpstr>Summary: List-based Priority Queue</vt:lpstr>
      <vt:lpstr>A Better Implementation of PQs</vt:lpstr>
      <vt:lpstr>Structure Property</vt:lpstr>
      <vt:lpstr>Heap Order Property</vt:lpstr>
      <vt:lpstr>Heap Order Property</vt:lpstr>
      <vt:lpstr>Heap Implemented as a Vector</vt:lpstr>
      <vt:lpstr>Using a Vector to Implement a Heap</vt:lpstr>
      <vt:lpstr>Using a Vector to Implement a Heap</vt:lpstr>
      <vt:lpstr>Using a Vector to Implement a Heap</vt:lpstr>
      <vt:lpstr>Using a Vector to Implement a Heap</vt:lpstr>
      <vt:lpstr>Using a Vector to Implement a Heap</vt:lpstr>
      <vt:lpstr>Using a Vector to Implement a Heap</vt:lpstr>
      <vt:lpstr>Using a Vector to Implement a Heap</vt:lpstr>
      <vt:lpstr>A Priority Queue Implemented with a Heap</vt:lpstr>
      <vt:lpstr>Marker Slide</vt:lpstr>
      <vt:lpstr>Sorting And Priority Queues</vt:lpstr>
      <vt:lpstr>What did we have to work with?</vt:lpstr>
      <vt:lpstr>Sorting Using a PQ</vt:lpstr>
      <vt:lpstr>Sorting Using a PQ</vt:lpstr>
      <vt:lpstr>Heap Sort – Perspective</vt:lpstr>
      <vt:lpstr>Heap Sort – Verbose Algorithm</vt:lpstr>
      <vt:lpstr>Heap Sort Example</vt:lpstr>
      <vt:lpstr>Heap Sort Example</vt:lpstr>
      <vt:lpstr>Heap Sort Example</vt:lpstr>
      <vt:lpstr>Heap Sort Example</vt:lpstr>
      <vt:lpstr>Heap Sort Example</vt:lpstr>
      <vt:lpstr>Heap Sort Example</vt:lpstr>
      <vt:lpstr>Heap Sort Example</vt:lpstr>
      <vt:lpstr>Heap Sort Example</vt:lpstr>
      <vt:lpstr>Heap Sort Example</vt:lpstr>
      <vt:lpstr>Heap Sort Example</vt:lpstr>
      <vt:lpstr>Heap Sort Example</vt:lpstr>
      <vt:lpstr>Heap Sort Example</vt:lpstr>
      <vt:lpstr>Heap Sort Example</vt:lpstr>
      <vt:lpstr>Heap Sort Example</vt:lpstr>
      <vt:lpstr>Heap Sort Example</vt:lpstr>
      <vt:lpstr>Heap Sort Example</vt:lpstr>
      <vt:lpstr>Heap Sort Example</vt:lpstr>
      <vt:lpstr>Heap Sort Example</vt:lpstr>
      <vt:lpstr>Heap Sort Example</vt:lpstr>
      <vt:lpstr>Heap Sort Example</vt:lpstr>
      <vt:lpstr>Heap Creation Complete</vt:lpstr>
      <vt:lpstr>Heap Creation Complete</vt:lpstr>
      <vt:lpstr>Heap Sort Example</vt:lpstr>
      <vt:lpstr>Heap Sort Example</vt:lpstr>
      <vt:lpstr>Heap Sort Example</vt:lpstr>
      <vt:lpstr>Heap Sort Example</vt:lpstr>
      <vt:lpstr>Heap Sort Example</vt:lpstr>
      <vt:lpstr>Heap Sort Example</vt:lpstr>
      <vt:lpstr>Heap Sort Example</vt:lpstr>
      <vt:lpstr>Heap Sort Example</vt:lpstr>
      <vt:lpstr>Heap Sort Example</vt:lpstr>
      <vt:lpstr>Some Steps Skipped</vt:lpstr>
      <vt:lpstr>Heap Sort Example</vt:lpstr>
      <vt:lpstr>Marker Slide</vt:lpstr>
      <vt:lpstr>Heap Sort Analysis</vt:lpstr>
      <vt:lpstr>Heap Sort Analysis</vt:lpstr>
      <vt:lpstr>Heap Sort Analysis</vt:lpstr>
      <vt:lpstr>Heap Sort Analysis</vt:lpstr>
      <vt:lpstr>Heap Sort Analysis</vt:lpstr>
      <vt:lpstr>Heap Sort Analysis</vt:lpstr>
      <vt:lpstr>Heap Sort Analysis</vt:lpstr>
      <vt:lpstr>Heap Sort Analysis</vt:lpstr>
      <vt:lpstr>Heap Sort Analysis</vt:lpstr>
      <vt:lpstr>Heap Sort Analysis</vt:lpstr>
      <vt:lpstr>Priority Queue Sort Summary</vt:lpstr>
      <vt:lpstr>Marker Slide</vt:lpstr>
      <vt:lpstr>Building Heaps</vt:lpstr>
      <vt:lpstr>Merging Two Min Heaps</vt:lpstr>
      <vt:lpstr>Merging Two Min Heaps</vt:lpstr>
      <vt:lpstr>Merging Two Min Heaps</vt:lpstr>
      <vt:lpstr>Bottom-up Heap Construction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Marker Slide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Marker Slide</vt:lpstr>
      <vt:lpstr>Class Exercise: Bottom-up Heap</vt:lpstr>
      <vt:lpstr>Class Exercise: Bottom-up Heap</vt:lpstr>
      <vt:lpstr>Class Exercise: Bottom-up Heap</vt:lpstr>
      <vt:lpstr>Class Exercise: Bottom-up Heap</vt:lpstr>
      <vt:lpstr>Class Exercise: Bottom-up Heap</vt:lpstr>
      <vt:lpstr>Class Exercise: Bottom-up Heap</vt:lpstr>
      <vt:lpstr>Class Exercise: Bottom-up Heap</vt:lpstr>
      <vt:lpstr>Class Exercise: Bottom-up Heap</vt:lpstr>
      <vt:lpstr>Class Exercise: Bottom-up Heap</vt:lpstr>
      <vt:lpstr>Class Exercise: Bottom-up Heap</vt:lpstr>
      <vt:lpstr>Class Exercise: Bottom-up Heap</vt:lpstr>
      <vt:lpstr>Class Exercise: Bottom-up Heap</vt:lpstr>
      <vt:lpstr>Marker Slide</vt:lpstr>
      <vt:lpstr>Locators</vt:lpstr>
      <vt:lpstr>Locators</vt:lpstr>
      <vt:lpstr>Locator-based Methods</vt:lpstr>
      <vt:lpstr>Possible Implementation</vt:lpstr>
      <vt:lpstr>Positions vs. Locators </vt:lpstr>
      <vt:lpstr>The End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Oriented Programming and C++</dc:title>
  <dc:creator>Dingle, Brent</dc:creator>
  <cp:lastModifiedBy>Dingle, Brent</cp:lastModifiedBy>
  <cp:revision>1998</cp:revision>
  <dcterms:created xsi:type="dcterms:W3CDTF">2006-08-16T00:00:00Z</dcterms:created>
  <dcterms:modified xsi:type="dcterms:W3CDTF">2014-11-16T19:08:32Z</dcterms:modified>
</cp:coreProperties>
</file>