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9"/>
  </p:notesMasterIdLst>
  <p:sldIdLst>
    <p:sldId id="256" r:id="rId2"/>
    <p:sldId id="368" r:id="rId3"/>
    <p:sldId id="367" r:id="rId4"/>
    <p:sldId id="369" r:id="rId5"/>
    <p:sldId id="370" r:id="rId6"/>
    <p:sldId id="408" r:id="rId7"/>
    <p:sldId id="371" r:id="rId8"/>
    <p:sldId id="372" r:id="rId9"/>
    <p:sldId id="376" r:id="rId10"/>
    <p:sldId id="373" r:id="rId11"/>
    <p:sldId id="374" r:id="rId12"/>
    <p:sldId id="380" r:id="rId13"/>
    <p:sldId id="375" r:id="rId14"/>
    <p:sldId id="377" r:id="rId15"/>
    <p:sldId id="378" r:id="rId16"/>
    <p:sldId id="385" r:id="rId17"/>
    <p:sldId id="409" r:id="rId18"/>
    <p:sldId id="410" r:id="rId19"/>
    <p:sldId id="386" r:id="rId20"/>
    <p:sldId id="381" r:id="rId21"/>
    <p:sldId id="387" r:id="rId22"/>
    <p:sldId id="382" r:id="rId23"/>
    <p:sldId id="389" r:id="rId24"/>
    <p:sldId id="390" r:id="rId25"/>
    <p:sldId id="391" r:id="rId26"/>
    <p:sldId id="392" r:id="rId27"/>
    <p:sldId id="393" r:id="rId28"/>
    <p:sldId id="394" r:id="rId29"/>
    <p:sldId id="395" r:id="rId30"/>
    <p:sldId id="396" r:id="rId31"/>
    <p:sldId id="397" r:id="rId32"/>
    <p:sldId id="398" r:id="rId33"/>
    <p:sldId id="399" r:id="rId34"/>
    <p:sldId id="400" r:id="rId35"/>
    <p:sldId id="401" r:id="rId36"/>
    <p:sldId id="402" r:id="rId37"/>
    <p:sldId id="403" r:id="rId38"/>
    <p:sldId id="404" r:id="rId39"/>
    <p:sldId id="405" r:id="rId40"/>
    <p:sldId id="415" r:id="rId41"/>
    <p:sldId id="383" r:id="rId42"/>
    <p:sldId id="406" r:id="rId43"/>
    <p:sldId id="407" r:id="rId44"/>
    <p:sldId id="411" r:id="rId45"/>
    <p:sldId id="412" r:id="rId46"/>
    <p:sldId id="413" r:id="rId47"/>
    <p:sldId id="414" r:id="rId48"/>
    <p:sldId id="416" r:id="rId49"/>
    <p:sldId id="417" r:id="rId50"/>
    <p:sldId id="429" r:id="rId51"/>
    <p:sldId id="419" r:id="rId52"/>
    <p:sldId id="420" r:id="rId53"/>
    <p:sldId id="421" r:id="rId54"/>
    <p:sldId id="422" r:id="rId55"/>
    <p:sldId id="423" r:id="rId56"/>
    <p:sldId id="424" r:id="rId57"/>
    <p:sldId id="425" r:id="rId58"/>
    <p:sldId id="426" r:id="rId59"/>
    <p:sldId id="427" r:id="rId60"/>
    <p:sldId id="428" r:id="rId61"/>
    <p:sldId id="430" r:id="rId62"/>
    <p:sldId id="431" r:id="rId63"/>
    <p:sldId id="384" r:id="rId64"/>
    <p:sldId id="432" r:id="rId65"/>
    <p:sldId id="379" r:id="rId66"/>
    <p:sldId id="433" r:id="rId67"/>
    <p:sldId id="438" r:id="rId68"/>
    <p:sldId id="440" r:id="rId69"/>
    <p:sldId id="441" r:id="rId70"/>
    <p:sldId id="442" r:id="rId71"/>
    <p:sldId id="443" r:id="rId72"/>
    <p:sldId id="444" r:id="rId73"/>
    <p:sldId id="445" r:id="rId74"/>
    <p:sldId id="446" r:id="rId75"/>
    <p:sldId id="447" r:id="rId76"/>
    <p:sldId id="448" r:id="rId77"/>
    <p:sldId id="449" r:id="rId78"/>
    <p:sldId id="450" r:id="rId79"/>
    <p:sldId id="451" r:id="rId80"/>
    <p:sldId id="452" r:id="rId81"/>
    <p:sldId id="453" r:id="rId82"/>
    <p:sldId id="454" r:id="rId83"/>
    <p:sldId id="455" r:id="rId84"/>
    <p:sldId id="456" r:id="rId85"/>
    <p:sldId id="457" r:id="rId86"/>
    <p:sldId id="458" r:id="rId87"/>
    <p:sldId id="366" r:id="rId8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BE"/>
    <a:srgbClr val="FFCCFF"/>
    <a:srgbClr val="E5E5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7" autoAdjust="0"/>
    <p:restoredTop sz="84848" autoAdjust="0"/>
  </p:normalViewPr>
  <p:slideViewPr>
    <p:cSldViewPr>
      <p:cViewPr>
        <p:scale>
          <a:sx n="70" d="100"/>
          <a:sy n="70" d="100"/>
        </p:scale>
        <p:origin x="-672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3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5F073-BE05-465E-9ACA-FEBC1467B54E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E8B70-CAB0-4ED0-9DDB-1ABC1C150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2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50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800"/>
            </a:lvl1pPr>
            <a:lvl2pPr marL="742950" indent="-285750">
              <a:buFont typeface="Arial" panose="020B0604020202020204" pitchFamily="34" charset="0"/>
              <a:buChar char="•"/>
              <a:defRPr sz="24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772400" cy="169545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Priority Queues, Trees,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Huffman Encoding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096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 244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44938" y="762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This presentation requires Audio Enabled</a:t>
            </a:r>
            <a:endParaRPr lang="en-US" sz="12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5181600"/>
            <a:ext cx="5334000" cy="1518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Brent M. Dingle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 Design and Development Program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Mathematics, Statistics, and Computer Science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Wisconsin – </a:t>
            </a: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Stout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endParaRPr lang="en-US" sz="1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derived </a:t>
            </a:r>
            <a:r>
              <a:rPr lang="en-US" sz="105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from: Data Structures Using C++ (D.S. Malik)</a:t>
            </a:r>
            <a:endParaRPr lang="en-US" sz="1050" i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Data Structures and Algorithms in C++ (Goodrich, </a:t>
            </a:r>
            <a:r>
              <a:rPr lang="en-US" sz="1050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Tamassia</a:t>
            </a:r>
            <a:r>
              <a:rPr lang="en-US" sz="105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Mount)c</a:t>
            </a:r>
            <a:endParaRPr lang="en-US" sz="1050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02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Huffman Encoding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2209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Huffman encoding</a:t>
            </a:r>
            <a:r>
              <a:rPr lang="en-US" dirty="0"/>
              <a:t>: Uses variable lengths for different characters to take advantage of their relative frequencies</a:t>
            </a:r>
          </a:p>
          <a:p>
            <a:pPr lvl="1"/>
            <a:r>
              <a:rPr lang="en-US" dirty="0"/>
              <a:t>Some characters occur more often than others</a:t>
            </a:r>
          </a:p>
          <a:p>
            <a:pPr lvl="2"/>
            <a:r>
              <a:rPr lang="en-US" dirty="0"/>
              <a:t>If those </a:t>
            </a:r>
            <a:r>
              <a:rPr lang="en-US" dirty="0" smtClean="0"/>
              <a:t>characters use </a:t>
            </a:r>
            <a:r>
              <a:rPr lang="en-US" dirty="0"/>
              <a:t>&lt; 8 bits each, the file will be smaller</a:t>
            </a:r>
          </a:p>
          <a:p>
            <a:pPr lvl="1"/>
            <a:r>
              <a:rPr lang="en-US" dirty="0"/>
              <a:t>Other </a:t>
            </a:r>
            <a:r>
              <a:rPr lang="en-US" dirty="0" smtClean="0"/>
              <a:t>characters </a:t>
            </a:r>
            <a:r>
              <a:rPr lang="en-US" dirty="0"/>
              <a:t>may need &gt; 8 bits</a:t>
            </a:r>
          </a:p>
          <a:p>
            <a:pPr lvl="2"/>
            <a:r>
              <a:rPr lang="en-US" dirty="0"/>
              <a:t>but that’s </a:t>
            </a:r>
            <a:r>
              <a:rPr lang="en-US" dirty="0" smtClean="0"/>
              <a:t>ok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they </a:t>
            </a:r>
            <a:r>
              <a:rPr lang="en-US" dirty="0" smtClean="0"/>
              <a:t>don’t </a:t>
            </a:r>
            <a:r>
              <a:rPr lang="en-US" dirty="0"/>
              <a:t>show up </a:t>
            </a:r>
            <a:r>
              <a:rPr lang="en-US" dirty="0" smtClean="0"/>
              <a:t>often</a:t>
            </a:r>
            <a:endParaRPr lang="en-US" dirty="0"/>
          </a:p>
          <a:p>
            <a:endParaRPr lang="en-US" dirty="0"/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581400"/>
            <a:ext cx="77724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Huffman’s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4191000" cy="54864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The idea</a:t>
            </a:r>
            <a:r>
              <a:rPr lang="en-US" dirty="0"/>
              <a:t>: Create a “</a:t>
            </a:r>
            <a:r>
              <a:rPr lang="en-US" dirty="0">
                <a:solidFill>
                  <a:srgbClr val="FF0000"/>
                </a:solidFill>
              </a:rPr>
              <a:t>Huffman Tree</a:t>
            </a:r>
            <a:r>
              <a:rPr lang="en-US" dirty="0"/>
              <a:t>” that will tell us a good binary representation for each character</a:t>
            </a:r>
          </a:p>
          <a:p>
            <a:pPr lvl="1"/>
            <a:r>
              <a:rPr lang="en-US" dirty="0"/>
              <a:t>Left means 0</a:t>
            </a:r>
          </a:p>
          <a:p>
            <a:pPr lvl="1"/>
            <a:r>
              <a:rPr lang="en-US" dirty="0"/>
              <a:t>Right means 1</a:t>
            </a:r>
          </a:p>
          <a:p>
            <a:pPr lvl="2"/>
            <a:r>
              <a:rPr lang="en-US" dirty="0"/>
              <a:t>Example 'b‘ is 10</a:t>
            </a:r>
          </a:p>
          <a:p>
            <a:endParaRPr lang="en-US" dirty="0" smtClean="0"/>
          </a:p>
          <a:p>
            <a:r>
              <a:rPr lang="en-US" dirty="0" smtClean="0"/>
              <a:t>More </a:t>
            </a:r>
            <a:r>
              <a:rPr lang="en-US" dirty="0"/>
              <a:t>frequent characters will be higher in the tree (have a shorter binary value).</a:t>
            </a:r>
          </a:p>
          <a:p>
            <a:endParaRPr lang="en-US" dirty="0"/>
          </a:p>
          <a:p>
            <a:r>
              <a:rPr lang="en-US" dirty="0"/>
              <a:t>To build this tree,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 </a:t>
            </a:r>
            <a:r>
              <a:rPr lang="en-US" dirty="0"/>
              <a:t>must do </a:t>
            </a:r>
            <a:r>
              <a:rPr lang="en-US" b="1" dirty="0">
                <a:solidFill>
                  <a:srgbClr val="FF0000"/>
                </a:solidFill>
              </a:rPr>
              <a:t>a few steps first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Count </a:t>
            </a:r>
            <a:r>
              <a:rPr lang="en-US" dirty="0">
                <a:solidFill>
                  <a:srgbClr val="FF0000"/>
                </a:solidFill>
              </a:rPr>
              <a:t>occurrences</a:t>
            </a:r>
            <a:r>
              <a:rPr lang="en-US" dirty="0"/>
              <a:t> of each unique character in the file to compress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Use </a:t>
            </a:r>
            <a:r>
              <a:rPr lang="en-US" dirty="0">
                <a:solidFill>
                  <a:srgbClr val="FF0000"/>
                </a:solidFill>
              </a:rPr>
              <a:t>a priority queue to order them</a:t>
            </a:r>
            <a:r>
              <a:rPr lang="en-US" dirty="0"/>
              <a:t> from least to most </a:t>
            </a:r>
            <a:r>
              <a:rPr lang="en-US" dirty="0" smtClean="0"/>
              <a:t>frequent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Make a tree and use it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3791815" cy="357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3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Huffman Compression –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0593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Step 1</a:t>
            </a:r>
          </a:p>
          <a:p>
            <a:pPr lvl="1"/>
            <a:r>
              <a:rPr lang="en-US" dirty="0" smtClean="0"/>
              <a:t>Count characters (frequency of characters in the message)</a:t>
            </a:r>
          </a:p>
          <a:p>
            <a:endParaRPr lang="en-US" dirty="0"/>
          </a:p>
          <a:p>
            <a:r>
              <a:rPr lang="en-US" dirty="0" smtClean="0"/>
              <a:t>Step 2</a:t>
            </a:r>
          </a:p>
          <a:p>
            <a:pPr lvl="1"/>
            <a:r>
              <a:rPr lang="en-US" dirty="0" smtClean="0"/>
              <a:t>Create a Priority Queue</a:t>
            </a:r>
          </a:p>
          <a:p>
            <a:pPr lvl="1"/>
            <a:endParaRPr lang="en-US" dirty="0"/>
          </a:p>
          <a:p>
            <a:r>
              <a:rPr lang="en-US" dirty="0" smtClean="0"/>
              <a:t>Step 3</a:t>
            </a:r>
          </a:p>
          <a:p>
            <a:pPr lvl="1"/>
            <a:r>
              <a:rPr lang="en-US" dirty="0" smtClean="0"/>
              <a:t>Build a Huffman Tree</a:t>
            </a:r>
          </a:p>
          <a:p>
            <a:pPr lvl="1"/>
            <a:endParaRPr lang="en-US" dirty="0"/>
          </a:p>
          <a:p>
            <a:r>
              <a:rPr lang="en-US" dirty="0" smtClean="0"/>
              <a:t>Step 4</a:t>
            </a:r>
          </a:p>
          <a:p>
            <a:pPr lvl="1"/>
            <a:r>
              <a:rPr lang="en-US" dirty="0" smtClean="0"/>
              <a:t>Traverse the Tree to find the </a:t>
            </a:r>
            <a:r>
              <a:rPr lang="en-US" dirty="0"/>
              <a:t>C</a:t>
            </a:r>
            <a:r>
              <a:rPr lang="en-US" dirty="0" smtClean="0"/>
              <a:t>haracter to Binary Mapping</a:t>
            </a:r>
          </a:p>
          <a:p>
            <a:pPr lvl="1"/>
            <a:endParaRPr lang="en-US" dirty="0"/>
          </a:p>
          <a:p>
            <a:r>
              <a:rPr lang="en-US" dirty="0" smtClean="0"/>
              <a:t>Step 5</a:t>
            </a:r>
          </a:p>
          <a:p>
            <a:pPr lvl="1"/>
            <a:r>
              <a:rPr lang="en-US" dirty="0" smtClean="0"/>
              <a:t>Use the mapping to encode the message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65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Huffman Compression –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0593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Count the occurrences of each character in the file</a:t>
            </a:r>
          </a:p>
          <a:p>
            <a:pPr lvl="1"/>
            <a:r>
              <a:rPr lang="en-US" dirty="0" smtClean="0"/>
              <a:t>S	ay</a:t>
            </a:r>
            <a:r>
              <a:rPr lang="en-US" dirty="0"/>
              <a:t>: '  ' = 2,  'a' = 3,  'b' = 3,  'c' = 1, EOF = 1</a:t>
            </a:r>
          </a:p>
          <a:p>
            <a:endParaRPr lang="en-US" dirty="0" smtClean="0"/>
          </a:p>
          <a:p>
            <a:r>
              <a:rPr lang="en-US" dirty="0" smtClean="0"/>
              <a:t>Place </a:t>
            </a:r>
            <a:r>
              <a:rPr lang="en-US" dirty="0"/>
              <a:t>character and counts in a priority queue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Use priority queue to create Huffman </a:t>
            </a:r>
            <a:r>
              <a:rPr lang="en-US" dirty="0" smtClean="0"/>
              <a:t>tree </a:t>
            </a:r>
            <a:r>
              <a:rPr lang="en-US" sz="1900" dirty="0" smtClean="0">
                <a:sym typeface="Wingdings" panose="05000000000000000000" pitchFamily="2" charset="2"/>
              </a:rPr>
              <a:t></a:t>
            </a:r>
            <a:endParaRPr lang="en-US" dirty="0"/>
          </a:p>
          <a:p>
            <a:endParaRPr lang="en-US" dirty="0"/>
          </a:p>
          <a:p>
            <a:r>
              <a:rPr lang="en-US" dirty="0"/>
              <a:t>Traverse tree to find (</a:t>
            </a:r>
            <a:r>
              <a:rPr lang="en-US" dirty="0" smtClean="0"/>
              <a:t>char </a:t>
            </a:r>
            <a:r>
              <a:rPr lang="en-US" sz="1900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binary) map</a:t>
            </a:r>
          </a:p>
          <a:p>
            <a:pPr lvl="1"/>
            <a:r>
              <a:rPr lang="en-US" dirty="0"/>
              <a:t>'  ' = 00,  'a' = 11,  'b' = 10,  'c' = 010, EOF = 011</a:t>
            </a:r>
          </a:p>
          <a:p>
            <a:endParaRPr lang="en-US" dirty="0"/>
          </a:p>
          <a:p>
            <a:r>
              <a:rPr lang="en-US" dirty="0"/>
              <a:t>For each char in file, convert to compressed binary version</a:t>
            </a:r>
          </a:p>
          <a:p>
            <a:pPr lvl="1"/>
            <a:r>
              <a:rPr lang="en-US" dirty="0"/>
              <a:t>11 10 00 11 10 00 010 1 1 10 011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35263"/>
            <a:ext cx="3048000" cy="61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477" y="2735263"/>
            <a:ext cx="2274514" cy="214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29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Count Characters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message (input file) contents:</a:t>
            </a:r>
            <a:br>
              <a:rPr lang="en-US" dirty="0" smtClean="0"/>
            </a:br>
            <a:r>
              <a:rPr lang="en-US" dirty="0" smtClean="0"/>
              <a:t>ab </a:t>
            </a:r>
            <a:r>
              <a:rPr lang="en-US" dirty="0" err="1" smtClean="0"/>
              <a:t>ab</a:t>
            </a:r>
            <a:r>
              <a:rPr lang="en-US" dirty="0" smtClean="0"/>
              <a:t> cab</a:t>
            </a:r>
          </a:p>
          <a:p>
            <a:pPr lvl="1"/>
            <a:r>
              <a:rPr lang="en-US" dirty="0" smtClean="0"/>
              <a:t>counts:  { '  ' </a:t>
            </a:r>
            <a:r>
              <a:rPr lang="en-US" dirty="0"/>
              <a:t>= 2, </a:t>
            </a:r>
            <a:r>
              <a:rPr lang="en-US" dirty="0" smtClean="0"/>
              <a:t>'b'=3, 'a' </a:t>
            </a:r>
            <a:r>
              <a:rPr lang="en-US" dirty="0"/>
              <a:t>=</a:t>
            </a:r>
            <a:r>
              <a:rPr lang="en-US" dirty="0" smtClean="0"/>
              <a:t>3, 'c' </a:t>
            </a:r>
            <a:r>
              <a:rPr lang="en-US" dirty="0"/>
              <a:t>=</a:t>
            </a:r>
            <a:r>
              <a:rPr lang="en-US" dirty="0" smtClean="0"/>
              <a:t>1, EOF=1 }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File size currently = 10 bytes = 80 bits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62800" y="1476703"/>
            <a:ext cx="144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file ends with an invisible EOF character</a:t>
            </a:r>
            <a:endParaRPr lang="en-US" sz="1400" i="1" dirty="0"/>
          </a:p>
        </p:txBody>
      </p:sp>
      <p:graphicFrame>
        <p:nvGraphicFramePr>
          <p:cNvPr id="5" name="Group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574705"/>
              </p:ext>
            </p:extLst>
          </p:nvPr>
        </p:nvGraphicFramePr>
        <p:xfrm>
          <a:off x="97264" y="2895600"/>
          <a:ext cx="9037637" cy="1311274"/>
        </p:xfrm>
        <a:graphic>
          <a:graphicData uri="http://schemas.openxmlformats.org/drawingml/2006/table">
            <a:tbl>
              <a:tblPr/>
              <a:tblGrid>
                <a:gridCol w="728662"/>
                <a:gridCol w="836613"/>
                <a:gridCol w="833437"/>
                <a:gridCol w="835025"/>
                <a:gridCol w="835025"/>
                <a:gridCol w="836613"/>
                <a:gridCol w="835025"/>
                <a:gridCol w="835025"/>
                <a:gridCol w="833437"/>
                <a:gridCol w="835025"/>
                <a:gridCol w="793750"/>
              </a:tblGrid>
              <a:tr h="3354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byte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42" marB="4574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1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2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3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4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5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6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7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8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9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10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54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char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'a'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'b'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' '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'a'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'b'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' '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'c'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'a'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'b'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EOF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ASCII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97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98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32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97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98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32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99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97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98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256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9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binary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01100001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01100010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00100000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01100001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01100010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00100000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01100011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01100001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01100010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N/A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426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Create a Priority Queue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Each node of the PQ is a tree</a:t>
            </a:r>
          </a:p>
          <a:p>
            <a:pPr lvl="1"/>
            <a:r>
              <a:rPr lang="en-US" dirty="0" smtClean="0"/>
              <a:t>The root of the tree is the ‘key’</a:t>
            </a:r>
          </a:p>
          <a:p>
            <a:pPr lvl="1"/>
            <a:r>
              <a:rPr lang="en-US" dirty="0" smtClean="0"/>
              <a:t>The other internal nodes hold ‘</a:t>
            </a:r>
            <a:r>
              <a:rPr lang="en-US" dirty="0" err="1" smtClean="0"/>
              <a:t>subkeys</a:t>
            </a:r>
            <a:r>
              <a:rPr lang="en-US" dirty="0" smtClean="0"/>
              <a:t>’</a:t>
            </a:r>
          </a:p>
          <a:p>
            <a:pPr lvl="1"/>
            <a:r>
              <a:rPr lang="en-US" dirty="0" smtClean="0"/>
              <a:t>The leaves hold the character values</a:t>
            </a:r>
          </a:p>
          <a:p>
            <a:endParaRPr lang="en-US" dirty="0" smtClean="0"/>
          </a:p>
          <a:p>
            <a:r>
              <a:rPr lang="en-US" dirty="0" smtClean="0"/>
              <a:t>Insert each into the PQ using the PQ’s function</a:t>
            </a:r>
          </a:p>
          <a:p>
            <a:pPr lvl="1"/>
            <a:r>
              <a:rPr lang="en-US" altLang="en-US" dirty="0" err="1" smtClean="0">
                <a:solidFill>
                  <a:srgbClr val="FF0000"/>
                </a:solidFill>
              </a:rPr>
              <a:t>insertItem</a:t>
            </a:r>
            <a:r>
              <a:rPr lang="en-US" altLang="en-US" dirty="0" smtClean="0">
                <a:solidFill>
                  <a:srgbClr val="FF0000"/>
                </a:solidFill>
              </a:rPr>
              <a:t>(count, character)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dirty="0" smtClean="0"/>
          </a:p>
          <a:p>
            <a:r>
              <a:rPr lang="en-US" dirty="0" smtClean="0"/>
              <a:t>The PQ should organize them into ascending order</a:t>
            </a:r>
          </a:p>
          <a:p>
            <a:pPr lvl="1"/>
            <a:r>
              <a:rPr lang="en-US" dirty="0" smtClean="0"/>
              <a:t>So the largest value is lowest priority</a:t>
            </a:r>
          </a:p>
          <a:p>
            <a:pPr lvl="2"/>
            <a:r>
              <a:rPr lang="en-US" dirty="0" smtClean="0"/>
              <a:t>You can think of this as an ordered list</a:t>
            </a:r>
          </a:p>
          <a:p>
            <a:pPr lvl="3"/>
            <a:r>
              <a:rPr lang="en-US" dirty="0" smtClean="0"/>
              <a:t>But the PQ could be implemented in whatever way works best</a:t>
            </a:r>
          </a:p>
          <a:p>
            <a:pPr lvl="4"/>
            <a:r>
              <a:rPr lang="en-US" dirty="0" smtClean="0"/>
              <a:t>could be a </a:t>
            </a:r>
            <a:r>
              <a:rPr lang="en-US" dirty="0" err="1" smtClean="0"/>
              <a:t>minheap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953000"/>
            <a:ext cx="81534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1200" y="5985641"/>
            <a:ext cx="1227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These are all </a:t>
            </a:r>
          </a:p>
          <a:p>
            <a:r>
              <a:rPr lang="en-US" sz="1400" i="1" dirty="0" smtClean="0"/>
              <a:t>one node trees</a:t>
            </a:r>
            <a:endParaRPr lang="en-US" sz="1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996117" y="5985641"/>
            <a:ext cx="3875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front and back used to show priority ordering</a:t>
            </a:r>
          </a:p>
          <a:p>
            <a:r>
              <a:rPr lang="en-US" sz="1400" i="1" dirty="0" smtClean="0"/>
              <a:t>i.e. the order things would be removed from the PQ</a:t>
            </a:r>
          </a:p>
        </p:txBody>
      </p:sp>
      <p:sp>
        <p:nvSpPr>
          <p:cNvPr id="34" name="AutoShape 32"/>
          <p:cNvSpPr>
            <a:spLocks noChangeArrowheads="1"/>
          </p:cNvSpPr>
          <p:nvPr/>
        </p:nvSpPr>
        <p:spPr bwMode="auto">
          <a:xfrm>
            <a:off x="6376992" y="1331912"/>
            <a:ext cx="795338" cy="733424"/>
          </a:xfrm>
          <a:prstGeom prst="roundRect">
            <a:avLst>
              <a:gd name="adj" fmla="val 12551"/>
            </a:avLst>
          </a:prstGeom>
          <a:solidFill>
            <a:schemeClr val="accent1">
              <a:lumMod val="40000"/>
              <a:lumOff val="60000"/>
            </a:schemeClr>
          </a:solidFill>
          <a:ln w="12600">
            <a:solidFill>
              <a:srgbClr val="E0E0E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imes New Roman" pitchFamily="18" charset="0"/>
                <a:cs typeface="Arial Unicode MS" charset="0"/>
              </a:defRPr>
            </a:lvl9pPr>
          </a:lstStyle>
          <a:p>
            <a:pPr algn="ctr"/>
            <a:r>
              <a:rPr lang="en-US" altLang="en-US" sz="2800" b="1" dirty="0" smtClean="0">
                <a:solidFill>
                  <a:schemeClr val="tx1"/>
                </a:solidFill>
              </a:rPr>
              <a:t>1</a:t>
            </a:r>
            <a:endParaRPr lang="en-US" alt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58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Create a Priority Queue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Each node of the PQ is a tree</a:t>
            </a:r>
          </a:p>
          <a:p>
            <a:pPr lvl="1"/>
            <a:r>
              <a:rPr lang="en-US" dirty="0" smtClean="0"/>
              <a:t>The root of the tree is the ‘key’</a:t>
            </a:r>
          </a:p>
          <a:p>
            <a:pPr lvl="1"/>
            <a:r>
              <a:rPr lang="en-US" dirty="0" smtClean="0"/>
              <a:t>The other internal nodes hold ‘</a:t>
            </a:r>
            <a:r>
              <a:rPr lang="en-US" dirty="0" err="1" smtClean="0"/>
              <a:t>subkeys</a:t>
            </a:r>
            <a:r>
              <a:rPr lang="en-US" dirty="0" smtClean="0"/>
              <a:t>’</a:t>
            </a:r>
          </a:p>
          <a:p>
            <a:pPr lvl="1"/>
            <a:r>
              <a:rPr lang="en-US" dirty="0" smtClean="0"/>
              <a:t>The leaves hold the character values</a:t>
            </a:r>
          </a:p>
          <a:p>
            <a:endParaRPr lang="en-US" dirty="0" smtClean="0"/>
          </a:p>
          <a:p>
            <a:r>
              <a:rPr lang="en-US" dirty="0" smtClean="0"/>
              <a:t>Insert each into the PQ using the PQ’s function</a:t>
            </a:r>
          </a:p>
          <a:p>
            <a:pPr lvl="1"/>
            <a:r>
              <a:rPr lang="en-US" altLang="en-US" dirty="0" err="1" smtClean="0">
                <a:solidFill>
                  <a:srgbClr val="FF0000"/>
                </a:solidFill>
              </a:rPr>
              <a:t>insertItem</a:t>
            </a:r>
            <a:r>
              <a:rPr lang="en-US" altLang="en-US" dirty="0" smtClean="0">
                <a:solidFill>
                  <a:srgbClr val="FF0000"/>
                </a:solidFill>
              </a:rPr>
              <a:t>(count, character)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dirty="0" smtClean="0"/>
          </a:p>
          <a:p>
            <a:r>
              <a:rPr lang="en-US" dirty="0" smtClean="0"/>
              <a:t>The PQ should organize them into ascending order</a:t>
            </a:r>
          </a:p>
          <a:p>
            <a:pPr lvl="1"/>
            <a:r>
              <a:rPr lang="en-US" dirty="0" smtClean="0"/>
              <a:t>So the smallest value is highest priority</a:t>
            </a:r>
          </a:p>
          <a:p>
            <a:pPr lvl="2"/>
            <a:r>
              <a:rPr lang="en-US" i="1" dirty="0" smtClean="0"/>
              <a:t>We will use an example with the PQ implemented as an ordered list</a:t>
            </a:r>
          </a:p>
          <a:p>
            <a:pPr lvl="3"/>
            <a:r>
              <a:rPr lang="en-US" i="1" dirty="0" smtClean="0"/>
              <a:t>But the PQ could be implemented in whatever way works best</a:t>
            </a:r>
          </a:p>
          <a:p>
            <a:pPr lvl="4"/>
            <a:r>
              <a:rPr lang="en-US" i="1" dirty="0" smtClean="0"/>
              <a:t>could be a </a:t>
            </a:r>
            <a:r>
              <a:rPr lang="en-US" i="1" dirty="0" err="1" smtClean="0"/>
              <a:t>minheap</a:t>
            </a:r>
            <a:r>
              <a:rPr lang="en-US" i="1" dirty="0" smtClean="0"/>
              <a:t>, unordered list, or ‘other’</a:t>
            </a:r>
          </a:p>
        </p:txBody>
      </p:sp>
    </p:spTree>
    <p:extLst>
      <p:ext uri="{BB962C8B-B14F-4D97-AF65-F5344CB8AC3E}">
        <p14:creationId xmlns:p14="http://schemas.microsoft.com/office/powerpoint/2010/main" val="167486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PQ Creation, An Illustration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590799"/>
          </a:xfrm>
        </p:spPr>
        <p:txBody>
          <a:bodyPr/>
          <a:lstStyle/>
          <a:p>
            <a:r>
              <a:rPr lang="en-US" dirty="0" smtClean="0"/>
              <a:t>From step 1 we have</a:t>
            </a:r>
          </a:p>
          <a:p>
            <a:pPr lvl="1"/>
            <a:r>
              <a:rPr lang="en-US" dirty="0"/>
              <a:t>counts:  { ' </a:t>
            </a:r>
            <a:r>
              <a:rPr lang="en-US" dirty="0" smtClean="0"/>
              <a:t> ' </a:t>
            </a:r>
            <a:r>
              <a:rPr lang="en-US" dirty="0"/>
              <a:t>= 2, </a:t>
            </a:r>
            <a:r>
              <a:rPr lang="en-US" dirty="0" smtClean="0"/>
              <a:t>'b'=</a:t>
            </a:r>
            <a:r>
              <a:rPr lang="en-US" dirty="0"/>
              <a:t>3, </a:t>
            </a:r>
            <a:r>
              <a:rPr lang="en-US" dirty="0" smtClean="0"/>
              <a:t>'a</a:t>
            </a:r>
            <a:r>
              <a:rPr lang="en-US" dirty="0"/>
              <a:t>'=3, </a:t>
            </a:r>
            <a:r>
              <a:rPr lang="en-US" dirty="0" smtClean="0"/>
              <a:t>'c</a:t>
            </a:r>
            <a:r>
              <a:rPr lang="en-US" dirty="0"/>
              <a:t>'=1, EOF=1 }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Make these into trees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Add the trees to a Priority Queue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Assume PQ is implemented as a sorted list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PQ Creation, An Illustration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590799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From step 1 we have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counts:  { '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'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= 2,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'b'=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3,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'a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'=3,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'c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'=1, EOF=1 }</a:t>
            </a:r>
          </a:p>
          <a:p>
            <a:r>
              <a:rPr lang="en-US" dirty="0" smtClean="0"/>
              <a:t>Make these into trees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Add the trees to a Priority Queue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Assume PQ is implemented as a sorted list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626616" y="1066800"/>
            <a:ext cx="795338" cy="1691480"/>
            <a:chOff x="6376992" y="1331912"/>
            <a:chExt cx="795338" cy="1691480"/>
          </a:xfrm>
        </p:grpSpPr>
        <p:sp>
          <p:nvSpPr>
            <p:cNvPr id="21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2800" b="1" dirty="0" smtClean="0">
                  <a:solidFill>
                    <a:schemeClr val="tx1"/>
                  </a:solidFill>
                </a:rPr>
                <a:t>1</a:t>
              </a:r>
              <a:endParaRPr lang="en-US" altLang="en-US" sz="2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Connector 21"/>
            <p:cNvCxnSpPr>
              <a:stCxn id="21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2000" b="1" dirty="0" smtClean="0">
                  <a:solidFill>
                    <a:schemeClr val="tx1"/>
                  </a:solidFill>
                </a:rPr>
                <a:t>EOF</a:t>
              </a:r>
              <a:endParaRPr lang="en-US" altLang="en-US" sz="2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800600" y="1066800"/>
            <a:ext cx="795338" cy="1691480"/>
            <a:chOff x="6376992" y="1331912"/>
            <a:chExt cx="795338" cy="1691480"/>
          </a:xfrm>
        </p:grpSpPr>
        <p:sp>
          <p:nvSpPr>
            <p:cNvPr id="5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2800" b="1" dirty="0" smtClean="0">
                  <a:solidFill>
                    <a:schemeClr val="tx1"/>
                  </a:solidFill>
                </a:rPr>
                <a:t>1</a:t>
              </a:r>
              <a:endParaRPr lang="en-US" altLang="en-US" sz="2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Straight Connector 5"/>
            <p:cNvCxnSpPr>
              <a:stCxn id="5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2800" b="1" dirty="0" smtClean="0">
                  <a:solidFill>
                    <a:schemeClr val="tx1"/>
                  </a:solidFill>
                </a:rPr>
                <a:t>c</a:t>
              </a:r>
              <a:endParaRPr lang="en-US" altLang="en-US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952876" y="1066800"/>
            <a:ext cx="795338" cy="1691480"/>
            <a:chOff x="6376992" y="1331912"/>
            <a:chExt cx="795338" cy="1691480"/>
          </a:xfrm>
        </p:grpSpPr>
        <p:sp>
          <p:nvSpPr>
            <p:cNvPr id="13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2800" b="1" dirty="0" smtClean="0">
                  <a:solidFill>
                    <a:schemeClr val="tx1"/>
                  </a:solidFill>
                </a:rPr>
                <a:t>3</a:t>
              </a:r>
              <a:endParaRPr lang="en-US" altLang="en-US" sz="2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Connector 13"/>
            <p:cNvCxnSpPr>
              <a:stCxn id="13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2800" b="1" dirty="0">
                  <a:solidFill>
                    <a:schemeClr val="tx1"/>
                  </a:solidFill>
                </a:rPr>
                <a:t>a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57538" y="1066800"/>
            <a:ext cx="795338" cy="1691480"/>
            <a:chOff x="6376992" y="1331912"/>
            <a:chExt cx="795338" cy="1691480"/>
          </a:xfrm>
        </p:grpSpPr>
        <p:sp>
          <p:nvSpPr>
            <p:cNvPr id="17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2800" b="1" dirty="0" smtClean="0">
                  <a:solidFill>
                    <a:schemeClr val="tx1"/>
                  </a:solidFill>
                </a:rPr>
                <a:t>3</a:t>
              </a:r>
              <a:endParaRPr lang="en-US" altLang="en-US" sz="2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Connector 17"/>
            <p:cNvCxnSpPr>
              <a:stCxn id="17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2800" b="1" dirty="0" smtClean="0">
                  <a:solidFill>
                    <a:schemeClr val="tx1"/>
                  </a:solidFill>
                </a:rPr>
                <a:t>b</a:t>
              </a:r>
              <a:endParaRPr lang="en-US" altLang="en-US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362200" y="1066800"/>
            <a:ext cx="795338" cy="1691480"/>
            <a:chOff x="6376992" y="1331912"/>
            <a:chExt cx="795338" cy="1691480"/>
          </a:xfrm>
        </p:grpSpPr>
        <p:sp>
          <p:nvSpPr>
            <p:cNvPr id="9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2800" b="1" dirty="0" smtClean="0">
                  <a:solidFill>
                    <a:schemeClr val="tx1"/>
                  </a:solidFill>
                </a:rPr>
                <a:t>2</a:t>
              </a:r>
              <a:endParaRPr lang="en-US" altLang="en-US" sz="2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Connector 9"/>
            <p:cNvCxnSpPr>
              <a:stCxn id="9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2800" b="1" dirty="0">
                  <a:solidFill>
                    <a:schemeClr val="tx1"/>
                  </a:solidFill>
                </a:rPr>
                <a:t>'  '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593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11656E-6 L 0.57326 0.409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63" y="204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11656E-6 L 0.48628 0.409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06" y="204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11656E-6 L 0.39931 0.409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65" y="204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11656E-6 L 0.3066 0.409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30" y="204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11656E-6 L 0.20799 0.409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99" y="204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PQ Creation, An Illustration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590799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From step 1 we have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counts:  { '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'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= 2,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'b'=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3,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'a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'=3,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'c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'=1, EOF=1 }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Make these into trees</a:t>
            </a:r>
          </a:p>
          <a:p>
            <a:r>
              <a:rPr lang="en-US" dirty="0" smtClean="0"/>
              <a:t>Add the trees to a Priority Queue</a:t>
            </a:r>
          </a:p>
          <a:p>
            <a:pPr lvl="1"/>
            <a:r>
              <a:rPr lang="en-US" sz="1800" i="1" dirty="0" smtClean="0"/>
              <a:t>Assume PQ is implemented as a sorted list</a:t>
            </a:r>
            <a:endParaRPr lang="en-US" sz="1800" i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7631414" y="3883652"/>
            <a:ext cx="795338" cy="1691480"/>
            <a:chOff x="6376992" y="1331912"/>
            <a:chExt cx="795338" cy="1691480"/>
          </a:xfrm>
        </p:grpSpPr>
        <p:sp>
          <p:nvSpPr>
            <p:cNvPr id="21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2800" b="1" dirty="0" smtClean="0">
                  <a:solidFill>
                    <a:schemeClr val="tx1"/>
                  </a:solidFill>
                </a:rPr>
                <a:t>1</a:t>
              </a:r>
              <a:endParaRPr lang="en-US" altLang="en-US" sz="2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Connector 21"/>
            <p:cNvCxnSpPr>
              <a:stCxn id="21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2000" b="1" dirty="0" smtClean="0">
                  <a:solidFill>
                    <a:schemeClr val="tx1"/>
                  </a:solidFill>
                </a:rPr>
                <a:t>EOF</a:t>
              </a:r>
              <a:endParaRPr lang="en-US" altLang="en-US" sz="2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607766" y="3899418"/>
            <a:ext cx="795338" cy="1691480"/>
            <a:chOff x="6376992" y="1331912"/>
            <a:chExt cx="795338" cy="1691480"/>
          </a:xfrm>
        </p:grpSpPr>
        <p:sp>
          <p:nvSpPr>
            <p:cNvPr id="5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2800" b="1" dirty="0" smtClean="0">
                  <a:solidFill>
                    <a:schemeClr val="tx1"/>
                  </a:solidFill>
                </a:rPr>
                <a:t>1</a:t>
              </a:r>
              <a:endParaRPr lang="en-US" altLang="en-US" sz="2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Straight Connector 5"/>
            <p:cNvCxnSpPr>
              <a:stCxn id="5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2800" b="1" dirty="0" smtClean="0">
                  <a:solidFill>
                    <a:schemeClr val="tx1"/>
                  </a:solidFill>
                </a:rPr>
                <a:t>c</a:t>
              </a:r>
              <a:endParaRPr lang="en-US" altLang="en-US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580670" y="3892340"/>
            <a:ext cx="795338" cy="1691480"/>
            <a:chOff x="6376992" y="1331912"/>
            <a:chExt cx="795338" cy="1691480"/>
          </a:xfrm>
        </p:grpSpPr>
        <p:sp>
          <p:nvSpPr>
            <p:cNvPr id="13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2800" b="1" dirty="0" smtClean="0">
                  <a:solidFill>
                    <a:schemeClr val="tx1"/>
                  </a:solidFill>
                </a:rPr>
                <a:t>3</a:t>
              </a:r>
              <a:endParaRPr lang="en-US" altLang="en-US" sz="2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Connector 13"/>
            <p:cNvCxnSpPr>
              <a:stCxn id="13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2800" b="1" dirty="0">
                  <a:solidFill>
                    <a:schemeClr val="tx1"/>
                  </a:solidFill>
                </a:rPr>
                <a:t>a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631414" y="3879202"/>
            <a:ext cx="795338" cy="1691480"/>
            <a:chOff x="6376992" y="1331912"/>
            <a:chExt cx="795338" cy="1691480"/>
          </a:xfrm>
        </p:grpSpPr>
        <p:sp>
          <p:nvSpPr>
            <p:cNvPr id="17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2800" b="1" dirty="0" smtClean="0">
                  <a:solidFill>
                    <a:schemeClr val="tx1"/>
                  </a:solidFill>
                </a:rPr>
                <a:t>3</a:t>
              </a:r>
              <a:endParaRPr lang="en-US" altLang="en-US" sz="2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Connector 17"/>
            <p:cNvCxnSpPr>
              <a:stCxn id="17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2800" b="1" dirty="0" smtClean="0">
                  <a:solidFill>
                    <a:schemeClr val="tx1"/>
                  </a:solidFill>
                </a:rPr>
                <a:t>b</a:t>
              </a:r>
              <a:endParaRPr lang="en-US" altLang="en-US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31414" y="3879202"/>
            <a:ext cx="795338" cy="1691480"/>
            <a:chOff x="6376992" y="1331912"/>
            <a:chExt cx="795338" cy="1691480"/>
          </a:xfrm>
        </p:grpSpPr>
        <p:sp>
          <p:nvSpPr>
            <p:cNvPr id="9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2800" b="1" dirty="0" smtClean="0">
                  <a:solidFill>
                    <a:schemeClr val="tx1"/>
                  </a:solidFill>
                </a:rPr>
                <a:t>2</a:t>
              </a:r>
              <a:endParaRPr lang="en-US" altLang="en-US" sz="2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Connector 9"/>
            <p:cNvCxnSpPr>
              <a:stCxn id="9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2800" b="1" dirty="0">
                  <a:solidFill>
                    <a:schemeClr val="tx1"/>
                  </a:solidFill>
                </a:rPr>
                <a:t>'  '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 rot="21341865">
            <a:off x="5376528" y="2962224"/>
            <a:ext cx="3010761" cy="461665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Recall: Each Insert is an </a:t>
            </a:r>
            <a:r>
              <a:rPr lang="en-US" sz="1200" i="1" dirty="0" smtClean="0">
                <a:latin typeface="Comic Sans MS" panose="030F0702030302020204" pitchFamily="66" charset="0"/>
              </a:rPr>
              <a:t>O(n)</a:t>
            </a:r>
            <a:r>
              <a:rPr lang="en-US" sz="1200" dirty="0" smtClean="0">
                <a:latin typeface="Comic Sans MS" panose="030F0702030302020204" pitchFamily="66" charset="0"/>
              </a:rPr>
              <a:t> operation</a:t>
            </a:r>
          </a:p>
          <a:p>
            <a:r>
              <a:rPr lang="en-US" sz="1200" dirty="0" smtClean="0">
                <a:latin typeface="Comic Sans MS" panose="030F0702030302020204" pitchFamily="66" charset="0"/>
              </a:rPr>
              <a:t>This is done </a:t>
            </a:r>
            <a:r>
              <a:rPr lang="en-US" sz="1200" i="1" dirty="0" smtClean="0">
                <a:latin typeface="Comic Sans MS" panose="030F0702030302020204" pitchFamily="66" charset="0"/>
              </a:rPr>
              <a:t>n</a:t>
            </a:r>
            <a:r>
              <a:rPr lang="en-US" sz="1200" dirty="0" smtClean="0">
                <a:latin typeface="Comic Sans MS" panose="030F0702030302020204" pitchFamily="66" charset="0"/>
              </a:rPr>
              <a:t> times. So this is </a:t>
            </a:r>
            <a:r>
              <a:rPr lang="en-US" sz="1200" i="1" dirty="0" smtClean="0">
                <a:latin typeface="Comic Sans MS" panose="030F0702030302020204" pitchFamily="66" charset="0"/>
              </a:rPr>
              <a:t>O(n</a:t>
            </a:r>
            <a:r>
              <a:rPr lang="en-US" sz="1200" i="1" baseline="30000" dirty="0" smtClean="0">
                <a:latin typeface="Comic Sans MS" panose="030F0702030302020204" pitchFamily="66" charset="0"/>
              </a:rPr>
              <a:t>2</a:t>
            </a:r>
            <a:r>
              <a:rPr lang="en-US" sz="1200" i="1" dirty="0" smtClean="0">
                <a:latin typeface="Comic Sans MS" panose="030F0702030302020204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353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-0.50868 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-0.37535 -0.0057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7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-0.25035 -0.0030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1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-0.80035 -0.0009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1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L -0.65295 -0.000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5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Priority Queues</a:t>
            </a:r>
          </a:p>
          <a:p>
            <a:pPr lvl="1"/>
            <a:r>
              <a:rPr lang="en-US" dirty="0" smtClean="0"/>
              <a:t>nodes have </a:t>
            </a:r>
            <a:r>
              <a:rPr lang="en-US" i="1" dirty="0" smtClean="0"/>
              <a:t>keys</a:t>
            </a:r>
            <a:r>
              <a:rPr lang="en-US" dirty="0" smtClean="0"/>
              <a:t> and </a:t>
            </a:r>
            <a:r>
              <a:rPr lang="en-US" i="1" dirty="0" smtClean="0"/>
              <a:t>data</a:t>
            </a:r>
          </a:p>
          <a:p>
            <a:pPr lvl="1"/>
            <a:r>
              <a:rPr lang="en-US" dirty="0" smtClean="0"/>
              <a:t>Min PQs and Max PQs</a:t>
            </a:r>
          </a:p>
          <a:p>
            <a:endParaRPr lang="en-US" dirty="0" smtClean="0"/>
          </a:p>
          <a:p>
            <a:r>
              <a:rPr lang="en-US" dirty="0" smtClean="0"/>
              <a:t>Heaps</a:t>
            </a:r>
          </a:p>
          <a:p>
            <a:pPr lvl="1"/>
            <a:r>
              <a:rPr lang="en-US" dirty="0" smtClean="0"/>
              <a:t>Thought of as a binary tree (pile of stuff = heap)</a:t>
            </a:r>
          </a:p>
          <a:p>
            <a:pPr lvl="1"/>
            <a:r>
              <a:rPr lang="en-US" dirty="0" smtClean="0"/>
              <a:t>but implemented using a vector array</a:t>
            </a:r>
          </a:p>
          <a:p>
            <a:pPr lvl="2"/>
            <a:r>
              <a:rPr lang="en-US" dirty="0" smtClean="0"/>
              <a:t>Top Down Build takes O(n </a:t>
            </a:r>
            <a:r>
              <a:rPr lang="en-US" dirty="0" err="1" smtClean="0"/>
              <a:t>lg</a:t>
            </a:r>
            <a:r>
              <a:rPr lang="en-US" dirty="0" smtClean="0"/>
              <a:t> n) time</a:t>
            </a:r>
          </a:p>
          <a:p>
            <a:pPr lvl="2"/>
            <a:r>
              <a:rPr lang="en-US" dirty="0" smtClean="0"/>
              <a:t>Bottom Up Build takes O(n) time</a:t>
            </a:r>
          </a:p>
          <a:p>
            <a:pPr lvl="1"/>
            <a:r>
              <a:rPr lang="en-US" dirty="0" smtClean="0"/>
              <a:t>2 Major properties: Structure and Order</a:t>
            </a:r>
          </a:p>
          <a:p>
            <a:pPr lvl="2"/>
            <a:r>
              <a:rPr lang="en-US" dirty="0" smtClean="0"/>
              <a:t>Complete Binary Tree</a:t>
            </a:r>
          </a:p>
          <a:p>
            <a:pPr lvl="2"/>
            <a:r>
              <a:rPr lang="en-US" dirty="0" smtClean="0"/>
              <a:t>Min Heaps and Max Heaps</a:t>
            </a:r>
          </a:p>
          <a:p>
            <a:endParaRPr lang="en-US" dirty="0" smtClean="0"/>
          </a:p>
          <a:p>
            <a:r>
              <a:rPr lang="en-US" dirty="0" smtClean="0"/>
              <a:t>PQ Sorting</a:t>
            </a:r>
          </a:p>
          <a:p>
            <a:pPr lvl="1"/>
            <a:r>
              <a:rPr lang="en-US" dirty="0" smtClean="0"/>
              <a:t>Implemented using an unsorted list (selection sort)</a:t>
            </a:r>
          </a:p>
          <a:p>
            <a:pPr lvl="2"/>
            <a:r>
              <a:rPr lang="en-US" dirty="0" smtClean="0"/>
              <a:t>O(n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Implemented using a sorted list (insertion sort)</a:t>
            </a:r>
          </a:p>
          <a:p>
            <a:pPr lvl="2"/>
            <a:r>
              <a:rPr lang="en-US" dirty="0"/>
              <a:t>O(n</a:t>
            </a:r>
            <a:r>
              <a:rPr lang="en-US" baseline="30000" dirty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Implemented using a Heap (heap sort)</a:t>
            </a:r>
          </a:p>
          <a:p>
            <a:pPr lvl="2"/>
            <a:r>
              <a:rPr lang="en-US" dirty="0" smtClean="0"/>
              <a:t>O(n * </a:t>
            </a:r>
            <a:r>
              <a:rPr lang="en-US" dirty="0" err="1" smtClean="0"/>
              <a:t>lg</a:t>
            </a:r>
            <a:r>
              <a:rPr lang="en-US" dirty="0" smtClean="0"/>
              <a:t> 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65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Build the Huffman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All nodes should be in the PQ</a:t>
            </a:r>
          </a:p>
          <a:p>
            <a:pPr lvl="4"/>
            <a:endParaRPr lang="en-US" dirty="0"/>
          </a:p>
          <a:p>
            <a:r>
              <a:rPr lang="en-US" dirty="0" smtClean="0"/>
              <a:t>While </a:t>
            </a:r>
            <a:r>
              <a:rPr lang="en-US" dirty="0" err="1" smtClean="0"/>
              <a:t>PQ.size</a:t>
            </a:r>
            <a:r>
              <a:rPr lang="en-US" dirty="0" smtClean="0"/>
              <a:t>() &gt; 1</a:t>
            </a:r>
          </a:p>
          <a:p>
            <a:pPr lvl="1"/>
            <a:r>
              <a:rPr lang="en-US" dirty="0" smtClean="0"/>
              <a:t>Remove the two highest priority (rarest) nodes </a:t>
            </a:r>
          </a:p>
          <a:p>
            <a:pPr lvl="2"/>
            <a:r>
              <a:rPr lang="en-US" i="1" dirty="0" smtClean="0"/>
              <a:t>Nodes removed first time through will be single node trees</a:t>
            </a:r>
          </a:p>
          <a:p>
            <a:pPr lvl="2"/>
            <a:r>
              <a:rPr lang="en-US" dirty="0" smtClean="0"/>
              <a:t>Removal done using PQ’s </a:t>
            </a:r>
            <a:r>
              <a:rPr lang="en-US" dirty="0" err="1" smtClean="0">
                <a:solidFill>
                  <a:srgbClr val="FF0000"/>
                </a:solidFill>
              </a:rPr>
              <a:t>removeMin</a:t>
            </a:r>
            <a:r>
              <a:rPr lang="en-US" dirty="0" smtClean="0">
                <a:solidFill>
                  <a:srgbClr val="FF0000"/>
                </a:solidFill>
              </a:rPr>
              <a:t>()</a:t>
            </a:r>
            <a:r>
              <a:rPr lang="en-US" dirty="0" smtClean="0"/>
              <a:t> function</a:t>
            </a:r>
          </a:p>
          <a:p>
            <a:pPr lvl="1"/>
            <a:r>
              <a:rPr lang="en-US" dirty="0" smtClean="0"/>
              <a:t>Combine the two nodes into a single node</a:t>
            </a:r>
          </a:p>
          <a:p>
            <a:pPr lvl="2"/>
            <a:r>
              <a:rPr lang="en-US" dirty="0" smtClean="0"/>
              <a:t>First time through this will create a tree of 3 nodes</a:t>
            </a:r>
          </a:p>
          <a:p>
            <a:pPr lvl="3"/>
            <a:r>
              <a:rPr lang="en-US" dirty="0" smtClean="0"/>
              <a:t>root node = sum of the counts of the 2 selected chars</a:t>
            </a:r>
          </a:p>
          <a:p>
            <a:pPr lvl="2"/>
            <a:r>
              <a:rPr lang="en-US" dirty="0" smtClean="0"/>
              <a:t>So the new node is a tree with </a:t>
            </a:r>
          </a:p>
          <a:p>
            <a:pPr lvl="3"/>
            <a:r>
              <a:rPr lang="en-US" dirty="0" smtClean="0"/>
              <a:t>root having key value = sum of keys of nodes removed</a:t>
            </a:r>
          </a:p>
          <a:p>
            <a:pPr lvl="3"/>
            <a:r>
              <a:rPr lang="en-US" dirty="0" smtClean="0"/>
              <a:t>left </a:t>
            </a:r>
            <a:r>
              <a:rPr lang="en-US" dirty="0" err="1" smtClean="0"/>
              <a:t>subtree</a:t>
            </a:r>
            <a:r>
              <a:rPr lang="en-US" dirty="0" smtClean="0"/>
              <a:t> is the first removed node</a:t>
            </a:r>
          </a:p>
          <a:p>
            <a:pPr lvl="3"/>
            <a:r>
              <a:rPr lang="en-US" dirty="0" smtClean="0"/>
              <a:t>right </a:t>
            </a:r>
            <a:r>
              <a:rPr lang="en-US" dirty="0" err="1" smtClean="0"/>
              <a:t>subtree</a:t>
            </a:r>
            <a:r>
              <a:rPr lang="en-US" dirty="0" smtClean="0"/>
              <a:t> is the second removed node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117319">
            <a:off x="6769513" y="5620316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Example next slide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1844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Build the Huffman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1600" i="1" dirty="0" smtClean="0"/>
              <a:t>Aside: All nodes should be in the PQ</a:t>
            </a:r>
          </a:p>
          <a:p>
            <a:r>
              <a:rPr lang="en-US" dirty="0" smtClean="0"/>
              <a:t>While </a:t>
            </a:r>
            <a:r>
              <a:rPr lang="en-US" dirty="0" err="1" smtClean="0"/>
              <a:t>PQ.size</a:t>
            </a:r>
            <a:r>
              <a:rPr lang="en-US" dirty="0" smtClean="0"/>
              <a:t>() &gt; 1</a:t>
            </a:r>
          </a:p>
          <a:p>
            <a:pPr lvl="1"/>
            <a:r>
              <a:rPr lang="en-US" dirty="0" smtClean="0"/>
              <a:t>Remove the two highest priority (rarest) nodes </a:t>
            </a:r>
          </a:p>
          <a:p>
            <a:pPr lvl="2"/>
            <a:r>
              <a:rPr lang="en-US" dirty="0" smtClean="0"/>
              <a:t>Removal done using PQ’s </a:t>
            </a:r>
            <a:r>
              <a:rPr lang="en-US" dirty="0" err="1" smtClean="0">
                <a:solidFill>
                  <a:srgbClr val="FF0000"/>
                </a:solidFill>
              </a:rPr>
              <a:t>removeMin</a:t>
            </a:r>
            <a:r>
              <a:rPr lang="en-US" dirty="0" smtClean="0">
                <a:solidFill>
                  <a:srgbClr val="FF0000"/>
                </a:solidFill>
              </a:rPr>
              <a:t>()</a:t>
            </a:r>
            <a:r>
              <a:rPr lang="en-US" dirty="0" smtClean="0"/>
              <a:t> function</a:t>
            </a:r>
          </a:p>
          <a:p>
            <a:pPr lvl="1"/>
            <a:r>
              <a:rPr lang="en-US" dirty="0" smtClean="0"/>
              <a:t>Combine the two nodes into a single node</a:t>
            </a:r>
          </a:p>
          <a:p>
            <a:pPr lvl="2"/>
            <a:r>
              <a:rPr lang="en-US" dirty="0" smtClean="0"/>
              <a:t>So the new node is a tree with </a:t>
            </a:r>
          </a:p>
          <a:p>
            <a:pPr lvl="3"/>
            <a:r>
              <a:rPr lang="en-US" dirty="0" smtClean="0"/>
              <a:t>root has key value = sum of keys of nodes being combined</a:t>
            </a:r>
          </a:p>
          <a:p>
            <a:pPr lvl="3"/>
            <a:r>
              <a:rPr lang="en-US" dirty="0" smtClean="0"/>
              <a:t>left </a:t>
            </a:r>
            <a:r>
              <a:rPr lang="en-US" dirty="0" err="1" smtClean="0"/>
              <a:t>subtree</a:t>
            </a:r>
            <a:r>
              <a:rPr lang="en-US" dirty="0" smtClean="0"/>
              <a:t> is the first removed node</a:t>
            </a:r>
          </a:p>
          <a:p>
            <a:pPr lvl="3"/>
            <a:r>
              <a:rPr lang="en-US" dirty="0" smtClean="0"/>
              <a:t>right </a:t>
            </a:r>
            <a:r>
              <a:rPr lang="en-US" dirty="0" err="1" smtClean="0"/>
              <a:t>subtree</a:t>
            </a:r>
            <a:r>
              <a:rPr lang="en-US" dirty="0" smtClean="0"/>
              <a:t> is the second removed node</a:t>
            </a:r>
          </a:p>
          <a:p>
            <a:pPr lvl="1"/>
            <a:r>
              <a:rPr lang="en-US" dirty="0" smtClean="0"/>
              <a:t>Insert the combined node back into the PQ</a:t>
            </a:r>
          </a:p>
          <a:p>
            <a:r>
              <a:rPr lang="en-US" dirty="0" smtClean="0"/>
              <a:t>end While</a:t>
            </a:r>
          </a:p>
          <a:p>
            <a:endParaRPr lang="en-US" dirty="0" smtClean="0"/>
          </a:p>
          <a:p>
            <a:r>
              <a:rPr lang="en-US" dirty="0" smtClean="0"/>
              <a:t>Remove the one node from the PQ</a:t>
            </a:r>
          </a:p>
          <a:p>
            <a:pPr lvl="1"/>
            <a:r>
              <a:rPr lang="en-US" dirty="0" smtClean="0"/>
              <a:t>This is the Huffman Tree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117319">
            <a:off x="6769513" y="5620316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Example next slide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859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5105400" y="1681818"/>
            <a:ext cx="3962400" cy="14478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3a: Building Huffman Tree, Illus.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Remove the two highest priority (rarest) nodes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172200" y="1797267"/>
            <a:ext cx="479207" cy="1074238"/>
            <a:chOff x="6376992" y="1331912"/>
            <a:chExt cx="795338" cy="1691480"/>
          </a:xfrm>
        </p:grpSpPr>
        <p:sp>
          <p:nvSpPr>
            <p:cNvPr id="5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1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Straight Connector 5"/>
            <p:cNvCxnSpPr>
              <a:stCxn id="5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200" b="1" dirty="0" smtClean="0">
                  <a:solidFill>
                    <a:schemeClr val="tx1"/>
                  </a:solidFill>
                </a:rPr>
                <a:t>EOF</a:t>
              </a:r>
              <a:endParaRPr lang="en-US" altLang="en-US" sz="1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410200" y="1797268"/>
            <a:ext cx="479207" cy="1074238"/>
            <a:chOff x="6376992" y="1331912"/>
            <a:chExt cx="795338" cy="1691480"/>
          </a:xfrm>
        </p:grpSpPr>
        <p:sp>
          <p:nvSpPr>
            <p:cNvPr id="9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1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Connector 9"/>
            <p:cNvCxnSpPr>
              <a:stCxn id="9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c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720834" y="1797268"/>
            <a:ext cx="479207" cy="1074238"/>
            <a:chOff x="6376992" y="1331912"/>
            <a:chExt cx="795338" cy="1691480"/>
          </a:xfrm>
        </p:grpSpPr>
        <p:sp>
          <p:nvSpPr>
            <p:cNvPr id="13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3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Connector 13"/>
            <p:cNvCxnSpPr>
              <a:stCxn id="13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b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397765" y="1797268"/>
            <a:ext cx="479207" cy="1074238"/>
            <a:chOff x="6376992" y="1331912"/>
            <a:chExt cx="795338" cy="1691480"/>
          </a:xfrm>
        </p:grpSpPr>
        <p:sp>
          <p:nvSpPr>
            <p:cNvPr id="17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3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Connector 17"/>
            <p:cNvCxnSpPr>
              <a:stCxn id="17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>
                  <a:solidFill>
                    <a:schemeClr val="tx1"/>
                  </a:solidFill>
                </a:rPr>
                <a:t>a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934200" y="1797268"/>
            <a:ext cx="479207" cy="1074238"/>
            <a:chOff x="6376992" y="1331912"/>
            <a:chExt cx="795338" cy="1691480"/>
          </a:xfrm>
        </p:grpSpPr>
        <p:sp>
          <p:nvSpPr>
            <p:cNvPr id="21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2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Connector 21"/>
            <p:cNvCxnSpPr>
              <a:stCxn id="21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>
                  <a:solidFill>
                    <a:schemeClr val="tx1"/>
                  </a:solidFill>
                </a:rPr>
                <a:t>'  '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021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22222E-6 L -0.29288 0.304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53" y="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22222E-6 L -0.25955 0.304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5105400" y="1681818"/>
            <a:ext cx="3962400" cy="14478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3b: Building Huffman Tree, Illus.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Combine the two nodes into a single node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720834" y="1797268"/>
            <a:ext cx="479207" cy="1074238"/>
            <a:chOff x="6376992" y="1331912"/>
            <a:chExt cx="795338" cy="1691480"/>
          </a:xfrm>
        </p:grpSpPr>
        <p:sp>
          <p:nvSpPr>
            <p:cNvPr id="13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3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Connector 13"/>
            <p:cNvCxnSpPr>
              <a:stCxn id="13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b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397765" y="1797268"/>
            <a:ext cx="479207" cy="1074238"/>
            <a:chOff x="6376992" y="1331912"/>
            <a:chExt cx="795338" cy="1691480"/>
          </a:xfrm>
        </p:grpSpPr>
        <p:sp>
          <p:nvSpPr>
            <p:cNvPr id="17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3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Connector 17"/>
            <p:cNvCxnSpPr>
              <a:stCxn id="17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>
                  <a:solidFill>
                    <a:schemeClr val="tx1"/>
                  </a:solidFill>
                </a:rPr>
                <a:t>a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486400" y="1797268"/>
            <a:ext cx="479207" cy="1074238"/>
            <a:chOff x="6376992" y="1331912"/>
            <a:chExt cx="795338" cy="1691480"/>
          </a:xfrm>
        </p:grpSpPr>
        <p:sp>
          <p:nvSpPr>
            <p:cNvPr id="21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2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Connector 21"/>
            <p:cNvCxnSpPr>
              <a:stCxn id="21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>
                  <a:solidFill>
                    <a:schemeClr val="tx1"/>
                  </a:solidFill>
                </a:rPr>
                <a:t>'  '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810000" y="3886199"/>
            <a:ext cx="479207" cy="1074238"/>
            <a:chOff x="6376992" y="1331912"/>
            <a:chExt cx="795338" cy="1691480"/>
          </a:xfrm>
        </p:grpSpPr>
        <p:sp>
          <p:nvSpPr>
            <p:cNvPr id="5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1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Straight Connector 5"/>
            <p:cNvCxnSpPr>
              <a:stCxn id="5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200" b="1" dirty="0" smtClean="0">
                  <a:solidFill>
                    <a:schemeClr val="tx1"/>
                  </a:solidFill>
                </a:rPr>
                <a:t>EOF</a:t>
              </a:r>
              <a:endParaRPr lang="en-US" altLang="en-US" sz="1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743200" y="3886200"/>
            <a:ext cx="479207" cy="1074238"/>
            <a:chOff x="6376992" y="1331912"/>
            <a:chExt cx="795338" cy="1691480"/>
          </a:xfrm>
        </p:grpSpPr>
        <p:sp>
          <p:nvSpPr>
            <p:cNvPr id="9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1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Connector 9"/>
            <p:cNvCxnSpPr>
              <a:stCxn id="9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c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982804" y="2663830"/>
            <a:ext cx="1066800" cy="1222370"/>
            <a:chOff x="2982804" y="2663830"/>
            <a:chExt cx="1066800" cy="1222370"/>
          </a:xfrm>
        </p:grpSpPr>
        <p:sp>
          <p:nvSpPr>
            <p:cNvPr id="25" name="AutoShape 32"/>
            <p:cNvSpPr>
              <a:spLocks noChangeArrowheads="1"/>
            </p:cNvSpPr>
            <p:nvPr/>
          </p:nvSpPr>
          <p:spPr bwMode="auto">
            <a:xfrm>
              <a:off x="3330793" y="2663830"/>
              <a:ext cx="479207" cy="465788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26" name="Straight Connector 25"/>
            <p:cNvCxnSpPr>
              <a:stCxn id="25" idx="2"/>
              <a:endCxn id="9" idx="0"/>
            </p:cNvCxnSpPr>
            <p:nvPr/>
          </p:nvCxnSpPr>
          <p:spPr>
            <a:xfrm flipH="1">
              <a:off x="2982804" y="3129618"/>
              <a:ext cx="587593" cy="75658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5" idx="2"/>
              <a:endCxn id="5" idx="0"/>
            </p:cNvCxnSpPr>
            <p:nvPr/>
          </p:nvCxnSpPr>
          <p:spPr>
            <a:xfrm>
              <a:off x="3570397" y="3129618"/>
              <a:ext cx="479207" cy="756581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631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5105400" y="1681818"/>
            <a:ext cx="3962400" cy="14478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3c: Building Huffman Tree, Illus.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Insert the combined node back into the PQ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720834" y="1797268"/>
            <a:ext cx="479207" cy="1074238"/>
            <a:chOff x="6376992" y="1331912"/>
            <a:chExt cx="795338" cy="1691480"/>
          </a:xfrm>
        </p:grpSpPr>
        <p:sp>
          <p:nvSpPr>
            <p:cNvPr id="13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3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Connector 13"/>
            <p:cNvCxnSpPr>
              <a:stCxn id="13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b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397765" y="1797268"/>
            <a:ext cx="479207" cy="1074238"/>
            <a:chOff x="6376992" y="1331912"/>
            <a:chExt cx="795338" cy="1691480"/>
          </a:xfrm>
        </p:grpSpPr>
        <p:sp>
          <p:nvSpPr>
            <p:cNvPr id="17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3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Connector 17"/>
            <p:cNvCxnSpPr>
              <a:stCxn id="17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>
                  <a:solidFill>
                    <a:schemeClr val="tx1"/>
                  </a:solidFill>
                </a:rPr>
                <a:t>a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486400" y="1797268"/>
            <a:ext cx="479207" cy="1074238"/>
            <a:chOff x="6376992" y="1331912"/>
            <a:chExt cx="795338" cy="1691480"/>
          </a:xfrm>
        </p:grpSpPr>
        <p:sp>
          <p:nvSpPr>
            <p:cNvPr id="21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2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Connector 21"/>
            <p:cNvCxnSpPr>
              <a:stCxn id="21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>
                  <a:solidFill>
                    <a:schemeClr val="tx1"/>
                  </a:solidFill>
                </a:rPr>
                <a:t>'  '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743200" y="2663830"/>
            <a:ext cx="1546007" cy="2296608"/>
            <a:chOff x="2743200" y="2663830"/>
            <a:chExt cx="1546007" cy="2296608"/>
          </a:xfrm>
        </p:grpSpPr>
        <p:grpSp>
          <p:nvGrpSpPr>
            <p:cNvPr id="4" name="Group 3"/>
            <p:cNvGrpSpPr/>
            <p:nvPr/>
          </p:nvGrpSpPr>
          <p:grpSpPr>
            <a:xfrm>
              <a:off x="3810000" y="3886199"/>
              <a:ext cx="479207" cy="1074238"/>
              <a:chOff x="6376992" y="1331912"/>
              <a:chExt cx="795338" cy="1691480"/>
            </a:xfrm>
          </p:grpSpPr>
          <p:sp>
            <p:nvSpPr>
              <p:cNvPr id="5" name="AutoShape 32"/>
              <p:cNvSpPr>
                <a:spLocks noChangeArrowheads="1"/>
              </p:cNvSpPr>
              <p:nvPr/>
            </p:nvSpPr>
            <p:spPr bwMode="auto">
              <a:xfrm>
                <a:off x="6376992" y="1331912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" name="Straight Connector 5"/>
              <p:cNvCxnSpPr>
                <a:stCxn id="5" idx="2"/>
              </p:cNvCxnSpPr>
              <p:nvPr/>
            </p:nvCxnSpPr>
            <p:spPr>
              <a:xfrm>
                <a:off x="6774661" y="2065336"/>
                <a:ext cx="0" cy="22463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AutoShape 32"/>
              <p:cNvSpPr>
                <a:spLocks noChangeArrowheads="1"/>
              </p:cNvSpPr>
              <p:nvPr/>
            </p:nvSpPr>
            <p:spPr bwMode="auto">
              <a:xfrm>
                <a:off x="6376992" y="2289968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bg2">
                  <a:lumMod val="9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200" b="1" dirty="0" smtClean="0">
                    <a:solidFill>
                      <a:schemeClr val="tx1"/>
                    </a:solidFill>
                  </a:rPr>
                  <a:t>EOF</a:t>
                </a:r>
                <a:endParaRPr lang="en-US" altLang="en-US" sz="12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743200" y="3886200"/>
              <a:ext cx="479207" cy="1074238"/>
              <a:chOff x="6376992" y="1331912"/>
              <a:chExt cx="795338" cy="1691480"/>
            </a:xfrm>
          </p:grpSpPr>
          <p:sp>
            <p:nvSpPr>
              <p:cNvPr id="9" name="AutoShape 32"/>
              <p:cNvSpPr>
                <a:spLocks noChangeArrowheads="1"/>
              </p:cNvSpPr>
              <p:nvPr/>
            </p:nvSpPr>
            <p:spPr bwMode="auto">
              <a:xfrm>
                <a:off x="6376992" y="1331912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" name="Straight Connector 9"/>
              <p:cNvCxnSpPr>
                <a:stCxn id="9" idx="2"/>
              </p:cNvCxnSpPr>
              <p:nvPr/>
            </p:nvCxnSpPr>
            <p:spPr>
              <a:xfrm>
                <a:off x="6774661" y="2065336"/>
                <a:ext cx="0" cy="22463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AutoShape 32"/>
              <p:cNvSpPr>
                <a:spLocks noChangeArrowheads="1"/>
              </p:cNvSpPr>
              <p:nvPr/>
            </p:nvSpPr>
            <p:spPr bwMode="auto">
              <a:xfrm>
                <a:off x="6376992" y="2289968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bg2">
                  <a:lumMod val="9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c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2982804" y="2663830"/>
              <a:ext cx="1066800" cy="1222370"/>
              <a:chOff x="2982804" y="2663830"/>
              <a:chExt cx="1066800" cy="1222370"/>
            </a:xfrm>
          </p:grpSpPr>
          <p:sp>
            <p:nvSpPr>
              <p:cNvPr id="25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cxnSp>
            <p:nvCxnSpPr>
              <p:cNvPr id="26" name="Straight Connector 25"/>
              <p:cNvCxnSpPr>
                <a:stCxn id="25" idx="2"/>
                <a:endCxn id="9" idx="0"/>
              </p:cNvCxnSpPr>
              <p:nvPr/>
            </p:nvCxnSpPr>
            <p:spPr>
              <a:xfrm flipH="1">
                <a:off x="2982804" y="3129618"/>
                <a:ext cx="587593" cy="75658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5" idx="2"/>
                <a:endCxn id="5" idx="0"/>
              </p:cNvCxnSpPr>
              <p:nvPr/>
            </p:nvCxnSpPr>
            <p:spPr>
              <a:xfrm>
                <a:off x="3570397" y="3129618"/>
                <a:ext cx="479207" cy="756581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0677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0.35712 -0.122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47" y="-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4572000" y="1681818"/>
            <a:ext cx="4495800" cy="2585382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3d: Building Huffman Tree, Illus.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PQ has 4 nodes still, so repeat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7720834" y="1797268"/>
            <a:ext cx="479207" cy="1074238"/>
            <a:chOff x="6376992" y="1331912"/>
            <a:chExt cx="795338" cy="1691480"/>
          </a:xfrm>
        </p:grpSpPr>
        <p:sp>
          <p:nvSpPr>
            <p:cNvPr id="13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3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Connector 13"/>
            <p:cNvCxnSpPr>
              <a:stCxn id="13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b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397765" y="1797268"/>
            <a:ext cx="479207" cy="1074238"/>
            <a:chOff x="6376992" y="1331912"/>
            <a:chExt cx="795338" cy="1691480"/>
          </a:xfrm>
        </p:grpSpPr>
        <p:sp>
          <p:nvSpPr>
            <p:cNvPr id="17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3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Connector 17"/>
            <p:cNvCxnSpPr>
              <a:stCxn id="17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>
                  <a:solidFill>
                    <a:schemeClr val="tx1"/>
                  </a:solidFill>
                </a:rPr>
                <a:t>a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486400" y="1797268"/>
            <a:ext cx="479207" cy="1074238"/>
            <a:chOff x="6376992" y="1331912"/>
            <a:chExt cx="795338" cy="1691480"/>
          </a:xfrm>
        </p:grpSpPr>
        <p:sp>
          <p:nvSpPr>
            <p:cNvPr id="21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2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Connector 21"/>
            <p:cNvCxnSpPr>
              <a:stCxn id="21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>
                  <a:solidFill>
                    <a:schemeClr val="tx1"/>
                  </a:solidFill>
                </a:rPr>
                <a:t>'  '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960352" y="1797268"/>
            <a:ext cx="1546007" cy="2296608"/>
            <a:chOff x="2743200" y="2663830"/>
            <a:chExt cx="1546007" cy="2296608"/>
          </a:xfrm>
        </p:grpSpPr>
        <p:grpSp>
          <p:nvGrpSpPr>
            <p:cNvPr id="4" name="Group 3"/>
            <p:cNvGrpSpPr/>
            <p:nvPr/>
          </p:nvGrpSpPr>
          <p:grpSpPr>
            <a:xfrm>
              <a:off x="3810000" y="3886199"/>
              <a:ext cx="479207" cy="1074238"/>
              <a:chOff x="6376992" y="1331912"/>
              <a:chExt cx="795338" cy="1691480"/>
            </a:xfrm>
          </p:grpSpPr>
          <p:sp>
            <p:nvSpPr>
              <p:cNvPr id="5" name="AutoShape 32"/>
              <p:cNvSpPr>
                <a:spLocks noChangeArrowheads="1"/>
              </p:cNvSpPr>
              <p:nvPr/>
            </p:nvSpPr>
            <p:spPr bwMode="auto">
              <a:xfrm>
                <a:off x="6376992" y="1331912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" name="Straight Connector 5"/>
              <p:cNvCxnSpPr>
                <a:stCxn id="5" idx="2"/>
              </p:cNvCxnSpPr>
              <p:nvPr/>
            </p:nvCxnSpPr>
            <p:spPr>
              <a:xfrm>
                <a:off x="6774661" y="2065336"/>
                <a:ext cx="0" cy="22463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AutoShape 32"/>
              <p:cNvSpPr>
                <a:spLocks noChangeArrowheads="1"/>
              </p:cNvSpPr>
              <p:nvPr/>
            </p:nvSpPr>
            <p:spPr bwMode="auto">
              <a:xfrm>
                <a:off x="6376992" y="2289968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bg2">
                  <a:lumMod val="9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200" b="1" dirty="0" smtClean="0">
                    <a:solidFill>
                      <a:schemeClr val="tx1"/>
                    </a:solidFill>
                  </a:rPr>
                  <a:t>EOF</a:t>
                </a:r>
                <a:endParaRPr lang="en-US" altLang="en-US" sz="12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743200" y="3886200"/>
              <a:ext cx="479207" cy="1074238"/>
              <a:chOff x="6376992" y="1331912"/>
              <a:chExt cx="795338" cy="1691480"/>
            </a:xfrm>
          </p:grpSpPr>
          <p:sp>
            <p:nvSpPr>
              <p:cNvPr id="9" name="AutoShape 32"/>
              <p:cNvSpPr>
                <a:spLocks noChangeArrowheads="1"/>
              </p:cNvSpPr>
              <p:nvPr/>
            </p:nvSpPr>
            <p:spPr bwMode="auto">
              <a:xfrm>
                <a:off x="6376992" y="1331912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" name="Straight Connector 9"/>
              <p:cNvCxnSpPr>
                <a:stCxn id="9" idx="2"/>
              </p:cNvCxnSpPr>
              <p:nvPr/>
            </p:nvCxnSpPr>
            <p:spPr>
              <a:xfrm>
                <a:off x="6774661" y="2065336"/>
                <a:ext cx="0" cy="22463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AutoShape 32"/>
              <p:cNvSpPr>
                <a:spLocks noChangeArrowheads="1"/>
              </p:cNvSpPr>
              <p:nvPr/>
            </p:nvSpPr>
            <p:spPr bwMode="auto">
              <a:xfrm>
                <a:off x="6376992" y="2289968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bg2">
                  <a:lumMod val="9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c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2982804" y="2663830"/>
              <a:ext cx="1066800" cy="1222370"/>
              <a:chOff x="2982804" y="2663830"/>
              <a:chExt cx="1066800" cy="1222370"/>
            </a:xfrm>
          </p:grpSpPr>
          <p:sp>
            <p:nvSpPr>
              <p:cNvPr id="25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cxnSp>
            <p:nvCxnSpPr>
              <p:cNvPr id="26" name="Straight Connector 25"/>
              <p:cNvCxnSpPr>
                <a:stCxn id="25" idx="2"/>
                <a:endCxn id="9" idx="0"/>
              </p:cNvCxnSpPr>
              <p:nvPr/>
            </p:nvCxnSpPr>
            <p:spPr>
              <a:xfrm flipH="1">
                <a:off x="2982804" y="3129618"/>
                <a:ext cx="587593" cy="75658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5" idx="2"/>
                <a:endCxn id="5" idx="0"/>
              </p:cNvCxnSpPr>
              <p:nvPr/>
            </p:nvCxnSpPr>
            <p:spPr>
              <a:xfrm>
                <a:off x="3570397" y="3129618"/>
                <a:ext cx="479207" cy="756581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72190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4572000" y="1681818"/>
            <a:ext cx="4495800" cy="2585382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3a: Building Huffman Tree, Illus.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Remove the two highest priority (rarest) nodes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720834" y="1797268"/>
            <a:ext cx="479207" cy="1074238"/>
            <a:chOff x="6376992" y="1331912"/>
            <a:chExt cx="795338" cy="1691480"/>
          </a:xfrm>
        </p:grpSpPr>
        <p:sp>
          <p:nvSpPr>
            <p:cNvPr id="13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3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Connector 13"/>
            <p:cNvCxnSpPr>
              <a:stCxn id="13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b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397765" y="1797268"/>
            <a:ext cx="479207" cy="1074238"/>
            <a:chOff x="6376992" y="1331912"/>
            <a:chExt cx="795338" cy="1691480"/>
          </a:xfrm>
        </p:grpSpPr>
        <p:sp>
          <p:nvSpPr>
            <p:cNvPr id="17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3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Connector 17"/>
            <p:cNvCxnSpPr>
              <a:stCxn id="17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>
                  <a:solidFill>
                    <a:schemeClr val="tx1"/>
                  </a:solidFill>
                </a:rPr>
                <a:t>a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486400" y="1797268"/>
            <a:ext cx="479207" cy="1074238"/>
            <a:chOff x="6376992" y="1331912"/>
            <a:chExt cx="795338" cy="1691480"/>
          </a:xfrm>
        </p:grpSpPr>
        <p:sp>
          <p:nvSpPr>
            <p:cNvPr id="21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2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Connector 21"/>
            <p:cNvCxnSpPr>
              <a:stCxn id="21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>
                  <a:solidFill>
                    <a:schemeClr val="tx1"/>
                  </a:solidFill>
                </a:rPr>
                <a:t>'  '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960352" y="1797268"/>
            <a:ext cx="1546007" cy="2296608"/>
            <a:chOff x="2743200" y="2663830"/>
            <a:chExt cx="1546007" cy="2296608"/>
          </a:xfrm>
        </p:grpSpPr>
        <p:grpSp>
          <p:nvGrpSpPr>
            <p:cNvPr id="4" name="Group 3"/>
            <p:cNvGrpSpPr/>
            <p:nvPr/>
          </p:nvGrpSpPr>
          <p:grpSpPr>
            <a:xfrm>
              <a:off x="3810000" y="3886199"/>
              <a:ext cx="479207" cy="1074238"/>
              <a:chOff x="6376992" y="1331912"/>
              <a:chExt cx="795338" cy="1691480"/>
            </a:xfrm>
          </p:grpSpPr>
          <p:sp>
            <p:nvSpPr>
              <p:cNvPr id="5" name="AutoShape 32"/>
              <p:cNvSpPr>
                <a:spLocks noChangeArrowheads="1"/>
              </p:cNvSpPr>
              <p:nvPr/>
            </p:nvSpPr>
            <p:spPr bwMode="auto">
              <a:xfrm>
                <a:off x="6376992" y="1331912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" name="Straight Connector 5"/>
              <p:cNvCxnSpPr>
                <a:stCxn id="5" idx="2"/>
              </p:cNvCxnSpPr>
              <p:nvPr/>
            </p:nvCxnSpPr>
            <p:spPr>
              <a:xfrm>
                <a:off x="6774661" y="2065336"/>
                <a:ext cx="0" cy="22463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AutoShape 32"/>
              <p:cNvSpPr>
                <a:spLocks noChangeArrowheads="1"/>
              </p:cNvSpPr>
              <p:nvPr/>
            </p:nvSpPr>
            <p:spPr bwMode="auto">
              <a:xfrm>
                <a:off x="6376992" y="2289968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bg2">
                  <a:lumMod val="9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200" b="1" dirty="0" smtClean="0">
                    <a:solidFill>
                      <a:schemeClr val="tx1"/>
                    </a:solidFill>
                  </a:rPr>
                  <a:t>EOF</a:t>
                </a:r>
                <a:endParaRPr lang="en-US" altLang="en-US" sz="12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743200" y="3886200"/>
              <a:ext cx="479207" cy="1074238"/>
              <a:chOff x="6376992" y="1331912"/>
              <a:chExt cx="795338" cy="1691480"/>
            </a:xfrm>
          </p:grpSpPr>
          <p:sp>
            <p:nvSpPr>
              <p:cNvPr id="9" name="AutoShape 32"/>
              <p:cNvSpPr>
                <a:spLocks noChangeArrowheads="1"/>
              </p:cNvSpPr>
              <p:nvPr/>
            </p:nvSpPr>
            <p:spPr bwMode="auto">
              <a:xfrm>
                <a:off x="6376992" y="1331912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" name="Straight Connector 9"/>
              <p:cNvCxnSpPr>
                <a:stCxn id="9" idx="2"/>
              </p:cNvCxnSpPr>
              <p:nvPr/>
            </p:nvCxnSpPr>
            <p:spPr>
              <a:xfrm>
                <a:off x="6774661" y="2065336"/>
                <a:ext cx="0" cy="22463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AutoShape 32"/>
              <p:cNvSpPr>
                <a:spLocks noChangeArrowheads="1"/>
              </p:cNvSpPr>
              <p:nvPr/>
            </p:nvSpPr>
            <p:spPr bwMode="auto">
              <a:xfrm>
                <a:off x="6376992" y="2289968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bg2">
                  <a:lumMod val="9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c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2982804" y="2663830"/>
              <a:ext cx="1066800" cy="1222370"/>
              <a:chOff x="2982804" y="2663830"/>
              <a:chExt cx="1066800" cy="1222370"/>
            </a:xfrm>
          </p:grpSpPr>
          <p:sp>
            <p:nvSpPr>
              <p:cNvPr id="25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cxnSp>
            <p:nvCxnSpPr>
              <p:cNvPr id="26" name="Straight Connector 25"/>
              <p:cNvCxnSpPr>
                <a:stCxn id="25" idx="2"/>
                <a:endCxn id="9" idx="0"/>
              </p:cNvCxnSpPr>
              <p:nvPr/>
            </p:nvCxnSpPr>
            <p:spPr>
              <a:xfrm flipH="1">
                <a:off x="2982804" y="3129618"/>
                <a:ext cx="587593" cy="75658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5" idx="2"/>
                <a:endCxn id="5" idx="0"/>
              </p:cNvCxnSpPr>
              <p:nvPr/>
            </p:nvCxnSpPr>
            <p:spPr>
              <a:xfrm>
                <a:off x="3570397" y="3129618"/>
                <a:ext cx="479207" cy="756581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17543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22222E-6 L -0.52622 0.370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9" y="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-0.50295 0.37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56" y="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4572000" y="1681818"/>
            <a:ext cx="4495800" cy="2585382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3b: Building Huffman Tree, Illus.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Combine the two nodes into a single node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863662" y="1797267"/>
            <a:ext cx="479207" cy="1074238"/>
            <a:chOff x="6376992" y="1331912"/>
            <a:chExt cx="795338" cy="1691480"/>
          </a:xfrm>
        </p:grpSpPr>
        <p:sp>
          <p:nvSpPr>
            <p:cNvPr id="13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3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Connector 13"/>
            <p:cNvCxnSpPr>
              <a:stCxn id="13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b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540593" y="1797267"/>
            <a:ext cx="479207" cy="1074238"/>
            <a:chOff x="6376992" y="1331912"/>
            <a:chExt cx="795338" cy="1691480"/>
          </a:xfrm>
        </p:grpSpPr>
        <p:sp>
          <p:nvSpPr>
            <p:cNvPr id="17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3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Connector 17"/>
            <p:cNvCxnSpPr>
              <a:stCxn id="17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>
                  <a:solidFill>
                    <a:schemeClr val="tx1"/>
                  </a:solidFill>
                </a:rPr>
                <a:t>a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85800" y="4267200"/>
            <a:ext cx="479207" cy="1074238"/>
            <a:chOff x="6376992" y="1331912"/>
            <a:chExt cx="795338" cy="1691480"/>
          </a:xfrm>
        </p:grpSpPr>
        <p:sp>
          <p:nvSpPr>
            <p:cNvPr id="21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2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Connector 21"/>
            <p:cNvCxnSpPr>
              <a:stCxn id="21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>
                  <a:solidFill>
                    <a:schemeClr val="tx1"/>
                  </a:solidFill>
                </a:rPr>
                <a:t>'  '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371600" y="4267200"/>
            <a:ext cx="1546007" cy="2296608"/>
            <a:chOff x="2743200" y="2663830"/>
            <a:chExt cx="1546007" cy="2296608"/>
          </a:xfrm>
        </p:grpSpPr>
        <p:grpSp>
          <p:nvGrpSpPr>
            <p:cNvPr id="4" name="Group 3"/>
            <p:cNvGrpSpPr/>
            <p:nvPr/>
          </p:nvGrpSpPr>
          <p:grpSpPr>
            <a:xfrm>
              <a:off x="3810000" y="3886199"/>
              <a:ext cx="479207" cy="1074238"/>
              <a:chOff x="6376992" y="1331912"/>
              <a:chExt cx="795338" cy="1691480"/>
            </a:xfrm>
          </p:grpSpPr>
          <p:sp>
            <p:nvSpPr>
              <p:cNvPr id="5" name="AutoShape 32"/>
              <p:cNvSpPr>
                <a:spLocks noChangeArrowheads="1"/>
              </p:cNvSpPr>
              <p:nvPr/>
            </p:nvSpPr>
            <p:spPr bwMode="auto">
              <a:xfrm>
                <a:off x="6376992" y="1331912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" name="Straight Connector 5"/>
              <p:cNvCxnSpPr>
                <a:stCxn id="5" idx="2"/>
              </p:cNvCxnSpPr>
              <p:nvPr/>
            </p:nvCxnSpPr>
            <p:spPr>
              <a:xfrm>
                <a:off x="6774661" y="2065336"/>
                <a:ext cx="0" cy="22463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AutoShape 32"/>
              <p:cNvSpPr>
                <a:spLocks noChangeArrowheads="1"/>
              </p:cNvSpPr>
              <p:nvPr/>
            </p:nvSpPr>
            <p:spPr bwMode="auto">
              <a:xfrm>
                <a:off x="6376992" y="2289968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bg2">
                  <a:lumMod val="9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200" b="1" dirty="0" smtClean="0">
                    <a:solidFill>
                      <a:schemeClr val="tx1"/>
                    </a:solidFill>
                  </a:rPr>
                  <a:t>EOF</a:t>
                </a:r>
                <a:endParaRPr lang="en-US" altLang="en-US" sz="12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743200" y="3886200"/>
              <a:ext cx="479207" cy="1074238"/>
              <a:chOff x="6376992" y="1331912"/>
              <a:chExt cx="795338" cy="1691480"/>
            </a:xfrm>
          </p:grpSpPr>
          <p:sp>
            <p:nvSpPr>
              <p:cNvPr id="9" name="AutoShape 32"/>
              <p:cNvSpPr>
                <a:spLocks noChangeArrowheads="1"/>
              </p:cNvSpPr>
              <p:nvPr/>
            </p:nvSpPr>
            <p:spPr bwMode="auto">
              <a:xfrm>
                <a:off x="6376992" y="1331912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" name="Straight Connector 9"/>
              <p:cNvCxnSpPr>
                <a:stCxn id="9" idx="2"/>
              </p:cNvCxnSpPr>
              <p:nvPr/>
            </p:nvCxnSpPr>
            <p:spPr>
              <a:xfrm>
                <a:off x="6774661" y="2065336"/>
                <a:ext cx="0" cy="22463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AutoShape 32"/>
              <p:cNvSpPr>
                <a:spLocks noChangeArrowheads="1"/>
              </p:cNvSpPr>
              <p:nvPr/>
            </p:nvSpPr>
            <p:spPr bwMode="auto">
              <a:xfrm>
                <a:off x="6376992" y="2289968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bg2">
                  <a:lumMod val="9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c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2982804" y="2663830"/>
              <a:ext cx="1066800" cy="1222370"/>
              <a:chOff x="2982804" y="2663830"/>
              <a:chExt cx="1066800" cy="1222370"/>
            </a:xfrm>
          </p:grpSpPr>
          <p:sp>
            <p:nvSpPr>
              <p:cNvPr id="25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cxnSp>
            <p:nvCxnSpPr>
              <p:cNvPr id="26" name="Straight Connector 25"/>
              <p:cNvCxnSpPr>
                <a:stCxn id="25" idx="2"/>
                <a:endCxn id="9" idx="0"/>
              </p:cNvCxnSpPr>
              <p:nvPr/>
            </p:nvCxnSpPr>
            <p:spPr>
              <a:xfrm flipH="1">
                <a:off x="2982804" y="3129618"/>
                <a:ext cx="587593" cy="75658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5" idx="2"/>
                <a:endCxn id="5" idx="0"/>
              </p:cNvCxnSpPr>
              <p:nvPr/>
            </p:nvCxnSpPr>
            <p:spPr>
              <a:xfrm>
                <a:off x="3570397" y="3129618"/>
                <a:ext cx="479207" cy="756581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Group 29"/>
          <p:cNvGrpSpPr/>
          <p:nvPr/>
        </p:nvGrpSpPr>
        <p:grpSpPr>
          <a:xfrm>
            <a:off x="925404" y="2896724"/>
            <a:ext cx="1273393" cy="1370476"/>
            <a:chOff x="2830405" y="2663830"/>
            <a:chExt cx="1273393" cy="1370476"/>
          </a:xfrm>
        </p:grpSpPr>
        <p:sp>
          <p:nvSpPr>
            <p:cNvPr id="31" name="AutoShape 32"/>
            <p:cNvSpPr>
              <a:spLocks noChangeArrowheads="1"/>
            </p:cNvSpPr>
            <p:nvPr/>
          </p:nvSpPr>
          <p:spPr bwMode="auto">
            <a:xfrm>
              <a:off x="3330793" y="2663830"/>
              <a:ext cx="479207" cy="465788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4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2" name="Straight Connector 31"/>
            <p:cNvCxnSpPr>
              <a:stCxn id="31" idx="2"/>
              <a:endCxn id="21" idx="0"/>
            </p:cNvCxnSpPr>
            <p:nvPr/>
          </p:nvCxnSpPr>
          <p:spPr>
            <a:xfrm flipH="1">
              <a:off x="2830405" y="3129618"/>
              <a:ext cx="739992" cy="904688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31" idx="2"/>
              <a:endCxn id="25" idx="0"/>
            </p:cNvCxnSpPr>
            <p:nvPr/>
          </p:nvCxnSpPr>
          <p:spPr>
            <a:xfrm>
              <a:off x="3570397" y="3129618"/>
              <a:ext cx="533401" cy="904688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1623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4572000" y="1681818"/>
            <a:ext cx="4495800" cy="2585382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3c: Building Huffman Tree, Illus.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Insert the combined node back into the PQ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863662" y="1797267"/>
            <a:ext cx="479207" cy="1074238"/>
            <a:chOff x="6376992" y="1331912"/>
            <a:chExt cx="795338" cy="1691480"/>
          </a:xfrm>
        </p:grpSpPr>
        <p:sp>
          <p:nvSpPr>
            <p:cNvPr id="13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3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Connector 13"/>
            <p:cNvCxnSpPr>
              <a:stCxn id="13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b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540593" y="1797267"/>
            <a:ext cx="479207" cy="1074238"/>
            <a:chOff x="6376992" y="1331912"/>
            <a:chExt cx="795338" cy="1691480"/>
          </a:xfrm>
        </p:grpSpPr>
        <p:sp>
          <p:nvSpPr>
            <p:cNvPr id="17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3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Connector 17"/>
            <p:cNvCxnSpPr>
              <a:stCxn id="17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>
                  <a:solidFill>
                    <a:schemeClr val="tx1"/>
                  </a:solidFill>
                </a:rPr>
                <a:t>a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85800" y="2896724"/>
            <a:ext cx="2231807" cy="3667084"/>
            <a:chOff x="685800" y="2896724"/>
            <a:chExt cx="2231807" cy="3667084"/>
          </a:xfrm>
        </p:grpSpPr>
        <p:grpSp>
          <p:nvGrpSpPr>
            <p:cNvPr id="20" name="Group 19"/>
            <p:cNvGrpSpPr/>
            <p:nvPr/>
          </p:nvGrpSpPr>
          <p:grpSpPr>
            <a:xfrm>
              <a:off x="685800" y="4267200"/>
              <a:ext cx="479207" cy="1074238"/>
              <a:chOff x="6376992" y="1331912"/>
              <a:chExt cx="795338" cy="1691480"/>
            </a:xfrm>
          </p:grpSpPr>
          <p:sp>
            <p:nvSpPr>
              <p:cNvPr id="21" name="AutoShape 32"/>
              <p:cNvSpPr>
                <a:spLocks noChangeArrowheads="1"/>
              </p:cNvSpPr>
              <p:nvPr/>
            </p:nvSpPr>
            <p:spPr bwMode="auto">
              <a:xfrm>
                <a:off x="6376992" y="1331912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2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2" name="Straight Connector 21"/>
              <p:cNvCxnSpPr>
                <a:stCxn id="21" idx="2"/>
              </p:cNvCxnSpPr>
              <p:nvPr/>
            </p:nvCxnSpPr>
            <p:spPr>
              <a:xfrm>
                <a:off x="6774661" y="2065336"/>
                <a:ext cx="0" cy="22463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AutoShape 32"/>
              <p:cNvSpPr>
                <a:spLocks noChangeArrowheads="1"/>
              </p:cNvSpPr>
              <p:nvPr/>
            </p:nvSpPr>
            <p:spPr bwMode="auto">
              <a:xfrm>
                <a:off x="6376992" y="2289968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bg2">
                  <a:lumMod val="9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>
                    <a:solidFill>
                      <a:schemeClr val="tx1"/>
                    </a:solidFill>
                  </a:rPr>
                  <a:t>'  '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371600" y="4267200"/>
              <a:ext cx="1546007" cy="2296608"/>
              <a:chOff x="2743200" y="2663830"/>
              <a:chExt cx="1546007" cy="2296608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810000" y="3886199"/>
                <a:ext cx="479207" cy="1074238"/>
                <a:chOff x="6376992" y="1331912"/>
                <a:chExt cx="795338" cy="1691480"/>
              </a:xfrm>
            </p:grpSpPr>
            <p:sp>
              <p:nvSpPr>
                <p:cNvPr id="5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1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" name="Straight Connector 5"/>
                <p:cNvCxnSpPr>
                  <a:stCxn id="5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200" b="1" dirty="0" smtClean="0">
                      <a:solidFill>
                        <a:schemeClr val="tx1"/>
                      </a:solidFill>
                    </a:rPr>
                    <a:t>EOF</a:t>
                  </a:r>
                  <a:endParaRPr lang="en-US" altLang="en-US" sz="12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743200" y="3886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1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0" name="Straight Connector 9"/>
                <p:cNvCxnSpPr>
                  <a:stCxn id="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c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2982804" y="2663830"/>
                <a:ext cx="1066800" cy="1222370"/>
                <a:chOff x="2982804" y="2663830"/>
                <a:chExt cx="1066800" cy="1222370"/>
              </a:xfrm>
            </p:grpSpPr>
            <p:sp>
              <p:nvSpPr>
                <p:cNvPr id="2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cxnSp>
              <p:nvCxnSpPr>
                <p:cNvPr id="26" name="Straight Connector 25"/>
                <p:cNvCxnSpPr>
                  <a:stCxn id="25" idx="2"/>
                  <a:endCxn id="9" idx="0"/>
                </p:cNvCxnSpPr>
                <p:nvPr/>
              </p:nvCxnSpPr>
              <p:spPr>
                <a:xfrm flipH="1">
                  <a:off x="2982804" y="3129618"/>
                  <a:ext cx="587593" cy="75658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>
                  <a:stCxn id="25" idx="2"/>
                  <a:endCxn id="5" idx="0"/>
                </p:cNvCxnSpPr>
                <p:nvPr/>
              </p:nvCxnSpPr>
              <p:spPr>
                <a:xfrm>
                  <a:off x="3570397" y="3129618"/>
                  <a:ext cx="479207" cy="756581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Group 29"/>
            <p:cNvGrpSpPr/>
            <p:nvPr/>
          </p:nvGrpSpPr>
          <p:grpSpPr>
            <a:xfrm>
              <a:off x="925404" y="2896724"/>
              <a:ext cx="1273393" cy="1370476"/>
              <a:chOff x="2830405" y="2663830"/>
              <a:chExt cx="1273393" cy="1370476"/>
            </a:xfrm>
          </p:grpSpPr>
          <p:sp>
            <p:nvSpPr>
              <p:cNvPr id="31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4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2" name="Straight Connector 31"/>
              <p:cNvCxnSpPr>
                <a:stCxn id="31" idx="2"/>
                <a:endCxn id="21" idx="0"/>
              </p:cNvCxnSpPr>
              <p:nvPr/>
            </p:nvCxnSpPr>
            <p:spPr>
              <a:xfrm flipH="1">
                <a:off x="2830405" y="3129618"/>
                <a:ext cx="739992" cy="904688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31" idx="2"/>
                <a:endCxn id="25" idx="0"/>
              </p:cNvCxnSpPr>
              <p:nvPr/>
            </p:nvCxnSpPr>
            <p:spPr>
              <a:xfrm>
                <a:off x="3570397" y="3129618"/>
                <a:ext cx="533401" cy="904688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68581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0.61128 -0.156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56" y="-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3810000" y="1681818"/>
            <a:ext cx="5257800" cy="4947582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3d: Building Huffman Tree, Illus.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3 nodes remain in PQ, repeat again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863662" y="1797267"/>
            <a:ext cx="479207" cy="1074238"/>
            <a:chOff x="6376992" y="1331912"/>
            <a:chExt cx="795338" cy="1691480"/>
          </a:xfrm>
        </p:grpSpPr>
        <p:sp>
          <p:nvSpPr>
            <p:cNvPr id="13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3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Connector 13"/>
            <p:cNvCxnSpPr>
              <a:stCxn id="13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b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540593" y="1797267"/>
            <a:ext cx="479207" cy="1074238"/>
            <a:chOff x="6376992" y="1331912"/>
            <a:chExt cx="795338" cy="1691480"/>
          </a:xfrm>
        </p:grpSpPr>
        <p:sp>
          <p:nvSpPr>
            <p:cNvPr id="17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3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Connector 17"/>
            <p:cNvCxnSpPr>
              <a:stCxn id="17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>
                  <a:solidFill>
                    <a:schemeClr val="tx1"/>
                  </a:solidFill>
                </a:rPr>
                <a:t>a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255454" y="1797267"/>
            <a:ext cx="2231807" cy="3667084"/>
            <a:chOff x="685800" y="2896724"/>
            <a:chExt cx="2231807" cy="3667084"/>
          </a:xfrm>
        </p:grpSpPr>
        <p:grpSp>
          <p:nvGrpSpPr>
            <p:cNvPr id="20" name="Group 19"/>
            <p:cNvGrpSpPr/>
            <p:nvPr/>
          </p:nvGrpSpPr>
          <p:grpSpPr>
            <a:xfrm>
              <a:off x="685800" y="4267200"/>
              <a:ext cx="479207" cy="1074238"/>
              <a:chOff x="6376992" y="1331912"/>
              <a:chExt cx="795338" cy="1691480"/>
            </a:xfrm>
          </p:grpSpPr>
          <p:sp>
            <p:nvSpPr>
              <p:cNvPr id="21" name="AutoShape 32"/>
              <p:cNvSpPr>
                <a:spLocks noChangeArrowheads="1"/>
              </p:cNvSpPr>
              <p:nvPr/>
            </p:nvSpPr>
            <p:spPr bwMode="auto">
              <a:xfrm>
                <a:off x="6376992" y="1331912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2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2" name="Straight Connector 21"/>
              <p:cNvCxnSpPr>
                <a:stCxn id="21" idx="2"/>
              </p:cNvCxnSpPr>
              <p:nvPr/>
            </p:nvCxnSpPr>
            <p:spPr>
              <a:xfrm>
                <a:off x="6774661" y="2065336"/>
                <a:ext cx="0" cy="22463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AutoShape 32"/>
              <p:cNvSpPr>
                <a:spLocks noChangeArrowheads="1"/>
              </p:cNvSpPr>
              <p:nvPr/>
            </p:nvSpPr>
            <p:spPr bwMode="auto">
              <a:xfrm>
                <a:off x="6376992" y="2289968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bg2">
                  <a:lumMod val="9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>
                    <a:solidFill>
                      <a:schemeClr val="tx1"/>
                    </a:solidFill>
                  </a:rPr>
                  <a:t>'  '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371600" y="4267200"/>
              <a:ext cx="1546007" cy="2296608"/>
              <a:chOff x="2743200" y="2663830"/>
              <a:chExt cx="1546007" cy="2296608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810000" y="3886199"/>
                <a:ext cx="479207" cy="1074238"/>
                <a:chOff x="6376992" y="1331912"/>
                <a:chExt cx="795338" cy="1691480"/>
              </a:xfrm>
            </p:grpSpPr>
            <p:sp>
              <p:nvSpPr>
                <p:cNvPr id="5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1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" name="Straight Connector 5"/>
                <p:cNvCxnSpPr>
                  <a:stCxn id="5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200" b="1" dirty="0" smtClean="0">
                      <a:solidFill>
                        <a:schemeClr val="tx1"/>
                      </a:solidFill>
                    </a:rPr>
                    <a:t>EOF</a:t>
                  </a:r>
                  <a:endParaRPr lang="en-US" altLang="en-US" sz="12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743200" y="3886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1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0" name="Straight Connector 9"/>
                <p:cNvCxnSpPr>
                  <a:stCxn id="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c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2982804" y="2663830"/>
                <a:ext cx="1066800" cy="1222370"/>
                <a:chOff x="2982804" y="2663830"/>
                <a:chExt cx="1066800" cy="1222370"/>
              </a:xfrm>
            </p:grpSpPr>
            <p:sp>
              <p:nvSpPr>
                <p:cNvPr id="2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cxnSp>
              <p:nvCxnSpPr>
                <p:cNvPr id="26" name="Straight Connector 25"/>
                <p:cNvCxnSpPr>
                  <a:stCxn id="25" idx="2"/>
                  <a:endCxn id="9" idx="0"/>
                </p:cNvCxnSpPr>
                <p:nvPr/>
              </p:nvCxnSpPr>
              <p:spPr>
                <a:xfrm flipH="1">
                  <a:off x="2982804" y="3129618"/>
                  <a:ext cx="587593" cy="75658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>
                  <a:stCxn id="25" idx="2"/>
                  <a:endCxn id="5" idx="0"/>
                </p:cNvCxnSpPr>
                <p:nvPr/>
              </p:nvCxnSpPr>
              <p:spPr>
                <a:xfrm>
                  <a:off x="3570397" y="3129618"/>
                  <a:ext cx="479207" cy="756581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Group 29"/>
            <p:cNvGrpSpPr/>
            <p:nvPr/>
          </p:nvGrpSpPr>
          <p:grpSpPr>
            <a:xfrm>
              <a:off x="925404" y="2896724"/>
              <a:ext cx="1273393" cy="1370476"/>
              <a:chOff x="2830405" y="2663830"/>
              <a:chExt cx="1273393" cy="1370476"/>
            </a:xfrm>
          </p:grpSpPr>
          <p:sp>
            <p:nvSpPr>
              <p:cNvPr id="31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4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2" name="Straight Connector 31"/>
              <p:cNvCxnSpPr>
                <a:stCxn id="31" idx="2"/>
                <a:endCxn id="21" idx="0"/>
              </p:cNvCxnSpPr>
              <p:nvPr/>
            </p:nvCxnSpPr>
            <p:spPr>
              <a:xfrm flipH="1">
                <a:off x="2830405" y="3129618"/>
                <a:ext cx="739992" cy="904688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31" idx="2"/>
                <a:endCxn id="25" idx="0"/>
              </p:cNvCxnSpPr>
              <p:nvPr/>
            </p:nvCxnSpPr>
            <p:spPr>
              <a:xfrm>
                <a:off x="3570397" y="3129618"/>
                <a:ext cx="533401" cy="904688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0510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5562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Priority Queue ADT </a:t>
            </a:r>
          </a:p>
        </p:txBody>
      </p:sp>
      <p:sp>
        <p:nvSpPr>
          <p:cNvPr id="133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00200"/>
            <a:ext cx="3810000" cy="3886200"/>
          </a:xfrm>
        </p:spPr>
        <p:txBody>
          <a:bodyPr/>
          <a:lstStyle/>
          <a:p>
            <a:pPr eaLnBrk="1" hangingPunct="1">
              <a:buFont typeface="Times" pitchFamily="18" charset="0"/>
              <a:buChar char="•"/>
            </a:pPr>
            <a:r>
              <a:rPr lang="en-US" altLang="en-US" sz="2000" dirty="0" smtClean="0"/>
              <a:t>A priority queue stores a collection of items</a:t>
            </a:r>
          </a:p>
          <a:p>
            <a:pPr eaLnBrk="1" hangingPunct="1">
              <a:buFont typeface="Times" pitchFamily="18" charset="0"/>
              <a:buChar char="•"/>
            </a:pPr>
            <a:r>
              <a:rPr lang="en-US" altLang="en-US" sz="2000" dirty="0" smtClean="0"/>
              <a:t>An item is a pair</a:t>
            </a:r>
            <a:br>
              <a:rPr lang="en-US" altLang="en-US" sz="2000" dirty="0" smtClean="0"/>
            </a:br>
            <a:r>
              <a:rPr lang="en-US" altLang="en-US" sz="2000" dirty="0" smtClean="0"/>
              <a:t>(key, element)</a:t>
            </a:r>
          </a:p>
          <a:p>
            <a:pPr eaLnBrk="1" hangingPunct="1">
              <a:buFont typeface="Times" pitchFamily="18" charset="0"/>
              <a:buChar char="•"/>
            </a:pPr>
            <a:r>
              <a:rPr lang="en-US" altLang="en-US" sz="2000" dirty="0" smtClean="0"/>
              <a:t>Main methods of the Priority Queue ADT</a:t>
            </a:r>
          </a:p>
          <a:p>
            <a:pPr lvl="1" eaLnBrk="1" hangingPunct="1">
              <a:buFont typeface="Times" pitchFamily="18" charset="0"/>
              <a:buChar char="•"/>
            </a:pPr>
            <a:r>
              <a:rPr lang="en-US" altLang="en-US" sz="1800" dirty="0" err="1" smtClean="0">
                <a:solidFill>
                  <a:srgbClr val="FF0000"/>
                </a:solidFill>
              </a:rPr>
              <a:t>insertItem</a:t>
            </a:r>
            <a:r>
              <a:rPr lang="en-US" altLang="en-US" sz="1800" dirty="0" smtClean="0">
                <a:solidFill>
                  <a:srgbClr val="FF0000"/>
                </a:solidFill>
              </a:rPr>
              <a:t>(k, o)</a:t>
            </a:r>
            <a:r>
              <a:rPr lang="en-US" altLang="en-US" sz="1800" dirty="0" smtClean="0"/>
              <a:t/>
            </a:r>
            <a:br>
              <a:rPr lang="en-US" altLang="en-US" sz="1800" dirty="0" smtClean="0"/>
            </a:br>
            <a:r>
              <a:rPr lang="en-US" altLang="en-US" sz="1800" dirty="0" smtClean="0"/>
              <a:t>inserts an item with key k and element o</a:t>
            </a:r>
          </a:p>
          <a:p>
            <a:pPr lvl="1" eaLnBrk="1" hangingPunct="1">
              <a:buFont typeface="Times" pitchFamily="18" charset="0"/>
              <a:buChar char="•"/>
            </a:pPr>
            <a:r>
              <a:rPr lang="en-US" altLang="en-US" sz="1800" dirty="0" err="1" smtClean="0">
                <a:solidFill>
                  <a:srgbClr val="FF0000"/>
                </a:solidFill>
              </a:rPr>
              <a:t>removeMin</a:t>
            </a:r>
            <a:r>
              <a:rPr lang="en-US" altLang="en-US" sz="1800" dirty="0" smtClean="0">
                <a:solidFill>
                  <a:srgbClr val="FF0000"/>
                </a:solidFill>
              </a:rPr>
              <a:t>()</a:t>
            </a:r>
            <a:r>
              <a:rPr lang="en-US" altLang="en-US" sz="1800" dirty="0" smtClean="0"/>
              <a:t/>
            </a:r>
            <a:br>
              <a:rPr lang="en-US" altLang="en-US" sz="1800" dirty="0" smtClean="0"/>
            </a:br>
            <a:r>
              <a:rPr lang="en-US" altLang="en-US" sz="1800" dirty="0" smtClean="0"/>
              <a:t>removes the item with the smallest key</a:t>
            </a:r>
            <a:endParaRPr lang="en-US" altLang="en-US" dirty="0" smtClean="0"/>
          </a:p>
        </p:txBody>
      </p:sp>
      <p:sp>
        <p:nvSpPr>
          <p:cNvPr id="1331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2000" dirty="0" smtClean="0"/>
              <a:t>Additional methods</a:t>
            </a:r>
          </a:p>
          <a:p>
            <a:pPr lvl="1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1800" dirty="0" err="1" smtClean="0">
                <a:solidFill>
                  <a:srgbClr val="FF0000"/>
                </a:solidFill>
              </a:rPr>
              <a:t>minKey</a:t>
            </a:r>
            <a:r>
              <a:rPr lang="en-US" altLang="en-US" sz="1800" dirty="0" smtClean="0">
                <a:solidFill>
                  <a:srgbClr val="FF0000"/>
                </a:solidFill>
              </a:rPr>
              <a:t>()</a:t>
            </a:r>
            <a:r>
              <a:rPr lang="en-US" altLang="en-US" sz="1800" dirty="0" smtClean="0"/>
              <a:t/>
            </a:r>
            <a:br>
              <a:rPr lang="en-US" altLang="en-US" sz="1800" dirty="0" smtClean="0"/>
            </a:br>
            <a:r>
              <a:rPr lang="en-US" altLang="en-US" sz="1800" dirty="0" smtClean="0"/>
              <a:t>returns, but does not remove, the smallest key of an item</a:t>
            </a:r>
          </a:p>
          <a:p>
            <a:pPr lvl="1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1800" dirty="0" err="1" smtClean="0">
                <a:solidFill>
                  <a:srgbClr val="FF0000"/>
                </a:solidFill>
              </a:rPr>
              <a:t>minElement</a:t>
            </a:r>
            <a:r>
              <a:rPr lang="en-US" altLang="en-US" sz="1800" dirty="0" smtClean="0">
                <a:solidFill>
                  <a:srgbClr val="FF0000"/>
                </a:solidFill>
              </a:rPr>
              <a:t>()</a:t>
            </a:r>
            <a:r>
              <a:rPr lang="en-US" altLang="en-US" sz="1800" dirty="0" smtClean="0"/>
              <a:t/>
            </a:r>
            <a:br>
              <a:rPr lang="en-US" altLang="en-US" sz="1800" dirty="0" smtClean="0"/>
            </a:br>
            <a:r>
              <a:rPr lang="en-US" altLang="en-US" sz="1800" dirty="0" smtClean="0"/>
              <a:t>returns, but does not remove, the element of an item with smallest key</a:t>
            </a:r>
          </a:p>
          <a:p>
            <a:pPr lvl="1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1800" dirty="0" smtClean="0">
                <a:solidFill>
                  <a:srgbClr val="FF0000"/>
                </a:solidFill>
              </a:rPr>
              <a:t>size(), </a:t>
            </a:r>
            <a:r>
              <a:rPr lang="en-US" altLang="en-US" sz="1800" dirty="0" err="1" smtClean="0">
                <a:solidFill>
                  <a:srgbClr val="FF0000"/>
                </a:solidFill>
              </a:rPr>
              <a:t>isEmpty</a:t>
            </a:r>
            <a:r>
              <a:rPr lang="en-US" altLang="en-US" sz="1800" dirty="0" smtClean="0">
                <a:solidFill>
                  <a:srgbClr val="FF0000"/>
                </a:solidFill>
              </a:rPr>
              <a:t>()</a:t>
            </a:r>
          </a:p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2000" dirty="0" smtClean="0"/>
              <a:t>Applications:</a:t>
            </a:r>
          </a:p>
          <a:p>
            <a:pPr lvl="1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1800" dirty="0" smtClean="0"/>
              <a:t>Standby flyers</a:t>
            </a:r>
          </a:p>
          <a:p>
            <a:pPr lvl="1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1800" dirty="0" smtClean="0"/>
              <a:t>Auctions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66800" y="3291443"/>
            <a:ext cx="5715000" cy="2499757"/>
            <a:chOff x="1066800" y="3291443"/>
            <a:chExt cx="5715000" cy="2499757"/>
          </a:xfrm>
        </p:grpSpPr>
        <p:sp>
          <p:nvSpPr>
            <p:cNvPr id="2" name="Rounded Rectangle 1"/>
            <p:cNvSpPr/>
            <p:nvPr/>
          </p:nvSpPr>
          <p:spPr>
            <a:xfrm>
              <a:off x="1066800" y="3581400"/>
              <a:ext cx="3657600" cy="2209800"/>
            </a:xfrm>
            <a:prstGeom prst="roundRect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495800" y="3291443"/>
              <a:ext cx="2286000" cy="9233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We will be using these two functions heavily in the very near future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0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3810000" y="1681818"/>
            <a:ext cx="5257800" cy="4947582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3a: Building Huffman Tree, Illus.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Remove the two highest priority (rarest) </a:t>
            </a:r>
            <a:r>
              <a:rPr lang="en-US" dirty="0" smtClean="0"/>
              <a:t>nodes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863662" y="1797267"/>
            <a:ext cx="479207" cy="1074238"/>
            <a:chOff x="6376992" y="1331912"/>
            <a:chExt cx="795338" cy="1691480"/>
          </a:xfrm>
        </p:grpSpPr>
        <p:sp>
          <p:nvSpPr>
            <p:cNvPr id="13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3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Connector 13"/>
            <p:cNvCxnSpPr>
              <a:stCxn id="13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b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540593" y="1797267"/>
            <a:ext cx="479207" cy="1074238"/>
            <a:chOff x="6376992" y="1331912"/>
            <a:chExt cx="795338" cy="1691480"/>
          </a:xfrm>
        </p:grpSpPr>
        <p:sp>
          <p:nvSpPr>
            <p:cNvPr id="17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3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Connector 17"/>
            <p:cNvCxnSpPr>
              <a:stCxn id="17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>
                  <a:solidFill>
                    <a:schemeClr val="tx1"/>
                  </a:solidFill>
                </a:rPr>
                <a:t>a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255454" y="1797267"/>
            <a:ext cx="2231807" cy="3667084"/>
            <a:chOff x="685800" y="2896724"/>
            <a:chExt cx="2231807" cy="3667084"/>
          </a:xfrm>
        </p:grpSpPr>
        <p:grpSp>
          <p:nvGrpSpPr>
            <p:cNvPr id="20" name="Group 19"/>
            <p:cNvGrpSpPr/>
            <p:nvPr/>
          </p:nvGrpSpPr>
          <p:grpSpPr>
            <a:xfrm>
              <a:off x="685800" y="4267200"/>
              <a:ext cx="479207" cy="1074238"/>
              <a:chOff x="6376992" y="1331912"/>
              <a:chExt cx="795338" cy="1691480"/>
            </a:xfrm>
          </p:grpSpPr>
          <p:sp>
            <p:nvSpPr>
              <p:cNvPr id="21" name="AutoShape 32"/>
              <p:cNvSpPr>
                <a:spLocks noChangeArrowheads="1"/>
              </p:cNvSpPr>
              <p:nvPr/>
            </p:nvSpPr>
            <p:spPr bwMode="auto">
              <a:xfrm>
                <a:off x="6376992" y="1331912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2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2" name="Straight Connector 21"/>
              <p:cNvCxnSpPr>
                <a:stCxn id="21" idx="2"/>
              </p:cNvCxnSpPr>
              <p:nvPr/>
            </p:nvCxnSpPr>
            <p:spPr>
              <a:xfrm>
                <a:off x="6774661" y="2065336"/>
                <a:ext cx="0" cy="22463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AutoShape 32"/>
              <p:cNvSpPr>
                <a:spLocks noChangeArrowheads="1"/>
              </p:cNvSpPr>
              <p:nvPr/>
            </p:nvSpPr>
            <p:spPr bwMode="auto">
              <a:xfrm>
                <a:off x="6376992" y="2289968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bg2">
                  <a:lumMod val="9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>
                    <a:solidFill>
                      <a:schemeClr val="tx1"/>
                    </a:solidFill>
                  </a:rPr>
                  <a:t>'  '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371600" y="4267200"/>
              <a:ext cx="1546007" cy="2296608"/>
              <a:chOff x="2743200" y="2663830"/>
              <a:chExt cx="1546007" cy="2296608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810000" y="3886199"/>
                <a:ext cx="479207" cy="1074238"/>
                <a:chOff x="6376992" y="1331912"/>
                <a:chExt cx="795338" cy="1691480"/>
              </a:xfrm>
            </p:grpSpPr>
            <p:sp>
              <p:nvSpPr>
                <p:cNvPr id="5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1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" name="Straight Connector 5"/>
                <p:cNvCxnSpPr>
                  <a:stCxn id="5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200" b="1" dirty="0" smtClean="0">
                      <a:solidFill>
                        <a:schemeClr val="tx1"/>
                      </a:solidFill>
                    </a:rPr>
                    <a:t>EOF</a:t>
                  </a:r>
                  <a:endParaRPr lang="en-US" altLang="en-US" sz="12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743200" y="3886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1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0" name="Straight Connector 9"/>
                <p:cNvCxnSpPr>
                  <a:stCxn id="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c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2982804" y="2663830"/>
                <a:ext cx="1066800" cy="1222370"/>
                <a:chOff x="2982804" y="2663830"/>
                <a:chExt cx="1066800" cy="1222370"/>
              </a:xfrm>
            </p:grpSpPr>
            <p:sp>
              <p:nvSpPr>
                <p:cNvPr id="2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cxnSp>
              <p:nvCxnSpPr>
                <p:cNvPr id="26" name="Straight Connector 25"/>
                <p:cNvCxnSpPr>
                  <a:stCxn id="25" idx="2"/>
                  <a:endCxn id="9" idx="0"/>
                </p:cNvCxnSpPr>
                <p:nvPr/>
              </p:nvCxnSpPr>
              <p:spPr>
                <a:xfrm flipH="1">
                  <a:off x="2982804" y="3129618"/>
                  <a:ext cx="587593" cy="75658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>
                  <a:stCxn id="25" idx="2"/>
                  <a:endCxn id="5" idx="0"/>
                </p:cNvCxnSpPr>
                <p:nvPr/>
              </p:nvCxnSpPr>
              <p:spPr>
                <a:xfrm>
                  <a:off x="3570397" y="3129618"/>
                  <a:ext cx="479207" cy="756581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Group 29"/>
            <p:cNvGrpSpPr/>
            <p:nvPr/>
          </p:nvGrpSpPr>
          <p:grpSpPr>
            <a:xfrm>
              <a:off x="925404" y="2896724"/>
              <a:ext cx="1273393" cy="1370476"/>
              <a:chOff x="2830405" y="2663830"/>
              <a:chExt cx="1273393" cy="1370476"/>
            </a:xfrm>
          </p:grpSpPr>
          <p:sp>
            <p:nvSpPr>
              <p:cNvPr id="31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4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2" name="Straight Connector 31"/>
              <p:cNvCxnSpPr>
                <a:stCxn id="31" idx="2"/>
                <a:endCxn id="21" idx="0"/>
              </p:cNvCxnSpPr>
              <p:nvPr/>
            </p:nvCxnSpPr>
            <p:spPr>
              <a:xfrm flipH="1">
                <a:off x="2830405" y="3129618"/>
                <a:ext cx="739992" cy="904688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31" idx="2"/>
                <a:endCxn id="25" idx="0"/>
              </p:cNvCxnSpPr>
              <p:nvPr/>
            </p:nvCxnSpPr>
            <p:spPr>
              <a:xfrm>
                <a:off x="3570397" y="3129618"/>
                <a:ext cx="533401" cy="904688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3538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2222E-6 L -0.46649 0.270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33" y="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-0.45712 0.270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65" y="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3810000" y="1681818"/>
            <a:ext cx="5257800" cy="4947582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3b: Building Huffman Tree, Illus.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Combine the two nodes into a single node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09600" y="3633531"/>
            <a:ext cx="479207" cy="1074238"/>
            <a:chOff x="6376992" y="1331912"/>
            <a:chExt cx="795338" cy="1691480"/>
          </a:xfrm>
        </p:grpSpPr>
        <p:sp>
          <p:nvSpPr>
            <p:cNvPr id="13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3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Connector 13"/>
            <p:cNvCxnSpPr>
              <a:stCxn id="13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b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371600" y="3633530"/>
            <a:ext cx="479207" cy="1074238"/>
            <a:chOff x="6376992" y="1331912"/>
            <a:chExt cx="795338" cy="1691480"/>
          </a:xfrm>
        </p:grpSpPr>
        <p:sp>
          <p:nvSpPr>
            <p:cNvPr id="17" name="AutoShape 32"/>
            <p:cNvSpPr>
              <a:spLocks noChangeArrowheads="1"/>
            </p:cNvSpPr>
            <p:nvPr/>
          </p:nvSpPr>
          <p:spPr bwMode="auto">
            <a:xfrm>
              <a:off x="6376992" y="1331912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3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Connector 17"/>
            <p:cNvCxnSpPr>
              <a:stCxn id="17" idx="2"/>
            </p:cNvCxnSpPr>
            <p:nvPr/>
          </p:nvCxnSpPr>
          <p:spPr>
            <a:xfrm>
              <a:off x="6774661" y="2065336"/>
              <a:ext cx="0" cy="2246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utoShape 32"/>
            <p:cNvSpPr>
              <a:spLocks noChangeArrowheads="1"/>
            </p:cNvSpPr>
            <p:nvPr/>
          </p:nvSpPr>
          <p:spPr bwMode="auto">
            <a:xfrm>
              <a:off x="6376992" y="2289968"/>
              <a:ext cx="795338" cy="733424"/>
            </a:xfrm>
            <a:prstGeom prst="roundRect">
              <a:avLst>
                <a:gd name="adj" fmla="val 12551"/>
              </a:avLst>
            </a:prstGeom>
            <a:solidFill>
              <a:schemeClr val="bg2">
                <a:lumMod val="9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>
                  <a:solidFill>
                    <a:schemeClr val="tx1"/>
                  </a:solidFill>
                </a:rPr>
                <a:t>a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234504" y="1807777"/>
            <a:ext cx="2231807" cy="3667084"/>
            <a:chOff x="685800" y="2896724"/>
            <a:chExt cx="2231807" cy="3667084"/>
          </a:xfrm>
        </p:grpSpPr>
        <p:grpSp>
          <p:nvGrpSpPr>
            <p:cNvPr id="20" name="Group 19"/>
            <p:cNvGrpSpPr/>
            <p:nvPr/>
          </p:nvGrpSpPr>
          <p:grpSpPr>
            <a:xfrm>
              <a:off x="685800" y="4267200"/>
              <a:ext cx="479207" cy="1074238"/>
              <a:chOff x="6376992" y="1331912"/>
              <a:chExt cx="795338" cy="1691480"/>
            </a:xfrm>
          </p:grpSpPr>
          <p:sp>
            <p:nvSpPr>
              <p:cNvPr id="21" name="AutoShape 32"/>
              <p:cNvSpPr>
                <a:spLocks noChangeArrowheads="1"/>
              </p:cNvSpPr>
              <p:nvPr/>
            </p:nvSpPr>
            <p:spPr bwMode="auto">
              <a:xfrm>
                <a:off x="6376992" y="1331912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2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2" name="Straight Connector 21"/>
              <p:cNvCxnSpPr>
                <a:stCxn id="21" idx="2"/>
              </p:cNvCxnSpPr>
              <p:nvPr/>
            </p:nvCxnSpPr>
            <p:spPr>
              <a:xfrm>
                <a:off x="6774661" y="2065336"/>
                <a:ext cx="0" cy="22463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AutoShape 32"/>
              <p:cNvSpPr>
                <a:spLocks noChangeArrowheads="1"/>
              </p:cNvSpPr>
              <p:nvPr/>
            </p:nvSpPr>
            <p:spPr bwMode="auto">
              <a:xfrm>
                <a:off x="6376992" y="2289968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bg2">
                  <a:lumMod val="9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>
                    <a:solidFill>
                      <a:schemeClr val="tx1"/>
                    </a:solidFill>
                  </a:rPr>
                  <a:t>'  '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371600" y="4267200"/>
              <a:ext cx="1546007" cy="2296608"/>
              <a:chOff x="2743200" y="2663830"/>
              <a:chExt cx="1546007" cy="2296608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810000" y="3886199"/>
                <a:ext cx="479207" cy="1074238"/>
                <a:chOff x="6376992" y="1331912"/>
                <a:chExt cx="795338" cy="1691480"/>
              </a:xfrm>
            </p:grpSpPr>
            <p:sp>
              <p:nvSpPr>
                <p:cNvPr id="5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1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" name="Straight Connector 5"/>
                <p:cNvCxnSpPr>
                  <a:stCxn id="5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200" b="1" dirty="0" smtClean="0">
                      <a:solidFill>
                        <a:schemeClr val="tx1"/>
                      </a:solidFill>
                    </a:rPr>
                    <a:t>EOF</a:t>
                  </a:r>
                  <a:endParaRPr lang="en-US" altLang="en-US" sz="12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743200" y="3886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1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0" name="Straight Connector 9"/>
                <p:cNvCxnSpPr>
                  <a:stCxn id="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c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2982804" y="2663830"/>
                <a:ext cx="1066800" cy="1222370"/>
                <a:chOff x="2982804" y="2663830"/>
                <a:chExt cx="1066800" cy="1222370"/>
              </a:xfrm>
            </p:grpSpPr>
            <p:sp>
              <p:nvSpPr>
                <p:cNvPr id="2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cxnSp>
              <p:nvCxnSpPr>
                <p:cNvPr id="26" name="Straight Connector 25"/>
                <p:cNvCxnSpPr>
                  <a:stCxn id="25" idx="2"/>
                  <a:endCxn id="9" idx="0"/>
                </p:cNvCxnSpPr>
                <p:nvPr/>
              </p:nvCxnSpPr>
              <p:spPr>
                <a:xfrm flipH="1">
                  <a:off x="2982804" y="3129618"/>
                  <a:ext cx="587593" cy="75658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>
                  <a:stCxn id="25" idx="2"/>
                  <a:endCxn id="5" idx="0"/>
                </p:cNvCxnSpPr>
                <p:nvPr/>
              </p:nvCxnSpPr>
              <p:spPr>
                <a:xfrm>
                  <a:off x="3570397" y="3129618"/>
                  <a:ext cx="479207" cy="756581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Group 29"/>
            <p:cNvGrpSpPr/>
            <p:nvPr/>
          </p:nvGrpSpPr>
          <p:grpSpPr>
            <a:xfrm>
              <a:off x="925404" y="2896724"/>
              <a:ext cx="1273393" cy="1370476"/>
              <a:chOff x="2830405" y="2663830"/>
              <a:chExt cx="1273393" cy="1370476"/>
            </a:xfrm>
          </p:grpSpPr>
          <p:sp>
            <p:nvSpPr>
              <p:cNvPr id="31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4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2" name="Straight Connector 31"/>
              <p:cNvCxnSpPr>
                <a:stCxn id="31" idx="2"/>
                <a:endCxn id="21" idx="0"/>
              </p:cNvCxnSpPr>
              <p:nvPr/>
            </p:nvCxnSpPr>
            <p:spPr>
              <a:xfrm flipH="1">
                <a:off x="2830405" y="3129618"/>
                <a:ext cx="739992" cy="904688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31" idx="2"/>
                <a:endCxn id="25" idx="0"/>
              </p:cNvCxnSpPr>
              <p:nvPr/>
            </p:nvCxnSpPr>
            <p:spPr>
              <a:xfrm>
                <a:off x="3570397" y="3129618"/>
                <a:ext cx="533401" cy="904688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35"/>
          <p:cNvGrpSpPr/>
          <p:nvPr/>
        </p:nvGrpSpPr>
        <p:grpSpPr>
          <a:xfrm>
            <a:off x="849204" y="2263054"/>
            <a:ext cx="762000" cy="1370477"/>
            <a:chOff x="3124204" y="2663830"/>
            <a:chExt cx="762000" cy="1370477"/>
          </a:xfrm>
        </p:grpSpPr>
        <p:sp>
          <p:nvSpPr>
            <p:cNvPr id="37" name="AutoShape 32"/>
            <p:cNvSpPr>
              <a:spLocks noChangeArrowheads="1"/>
            </p:cNvSpPr>
            <p:nvPr/>
          </p:nvSpPr>
          <p:spPr bwMode="auto">
            <a:xfrm>
              <a:off x="3330793" y="2663830"/>
              <a:ext cx="479207" cy="465788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6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>
              <a:stCxn id="37" idx="2"/>
              <a:endCxn id="13" idx="0"/>
            </p:cNvCxnSpPr>
            <p:nvPr/>
          </p:nvCxnSpPr>
          <p:spPr>
            <a:xfrm flipH="1">
              <a:off x="3124204" y="3129618"/>
              <a:ext cx="446193" cy="904689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7" idx="2"/>
              <a:endCxn id="17" idx="0"/>
            </p:cNvCxnSpPr>
            <p:nvPr/>
          </p:nvCxnSpPr>
          <p:spPr>
            <a:xfrm>
              <a:off x="3570397" y="3129618"/>
              <a:ext cx="315807" cy="904688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656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3810000" y="1681818"/>
            <a:ext cx="5257800" cy="4947582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3c: Building Huffman Tree, Illus.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Insert the combined node back into the PQ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234504" y="1807777"/>
            <a:ext cx="2231807" cy="3667084"/>
            <a:chOff x="685800" y="2896724"/>
            <a:chExt cx="2231807" cy="3667084"/>
          </a:xfrm>
        </p:grpSpPr>
        <p:grpSp>
          <p:nvGrpSpPr>
            <p:cNvPr id="20" name="Group 19"/>
            <p:cNvGrpSpPr/>
            <p:nvPr/>
          </p:nvGrpSpPr>
          <p:grpSpPr>
            <a:xfrm>
              <a:off x="685800" y="4267200"/>
              <a:ext cx="479207" cy="1074238"/>
              <a:chOff x="6376992" y="1331912"/>
              <a:chExt cx="795338" cy="1691480"/>
            </a:xfrm>
          </p:grpSpPr>
          <p:sp>
            <p:nvSpPr>
              <p:cNvPr id="21" name="AutoShape 32"/>
              <p:cNvSpPr>
                <a:spLocks noChangeArrowheads="1"/>
              </p:cNvSpPr>
              <p:nvPr/>
            </p:nvSpPr>
            <p:spPr bwMode="auto">
              <a:xfrm>
                <a:off x="6376992" y="1331912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2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2" name="Straight Connector 21"/>
              <p:cNvCxnSpPr>
                <a:stCxn id="21" idx="2"/>
              </p:cNvCxnSpPr>
              <p:nvPr/>
            </p:nvCxnSpPr>
            <p:spPr>
              <a:xfrm>
                <a:off x="6774661" y="2065336"/>
                <a:ext cx="0" cy="22463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AutoShape 32"/>
              <p:cNvSpPr>
                <a:spLocks noChangeArrowheads="1"/>
              </p:cNvSpPr>
              <p:nvPr/>
            </p:nvSpPr>
            <p:spPr bwMode="auto">
              <a:xfrm>
                <a:off x="6376992" y="2289968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bg2">
                  <a:lumMod val="9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>
                    <a:solidFill>
                      <a:schemeClr val="tx1"/>
                    </a:solidFill>
                  </a:rPr>
                  <a:t>'  '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371600" y="4267200"/>
              <a:ext cx="1546007" cy="2296608"/>
              <a:chOff x="2743200" y="2663830"/>
              <a:chExt cx="1546007" cy="2296608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810000" y="3886199"/>
                <a:ext cx="479207" cy="1074238"/>
                <a:chOff x="6376992" y="1331912"/>
                <a:chExt cx="795338" cy="1691480"/>
              </a:xfrm>
            </p:grpSpPr>
            <p:sp>
              <p:nvSpPr>
                <p:cNvPr id="5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1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" name="Straight Connector 5"/>
                <p:cNvCxnSpPr>
                  <a:stCxn id="5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200" b="1" dirty="0" smtClean="0">
                      <a:solidFill>
                        <a:schemeClr val="tx1"/>
                      </a:solidFill>
                    </a:rPr>
                    <a:t>EOF</a:t>
                  </a:r>
                  <a:endParaRPr lang="en-US" altLang="en-US" sz="12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743200" y="3886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1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0" name="Straight Connector 9"/>
                <p:cNvCxnSpPr>
                  <a:stCxn id="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c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2982804" y="2663830"/>
                <a:ext cx="1066800" cy="1222370"/>
                <a:chOff x="2982804" y="2663830"/>
                <a:chExt cx="1066800" cy="1222370"/>
              </a:xfrm>
            </p:grpSpPr>
            <p:sp>
              <p:nvSpPr>
                <p:cNvPr id="2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cxnSp>
              <p:nvCxnSpPr>
                <p:cNvPr id="26" name="Straight Connector 25"/>
                <p:cNvCxnSpPr>
                  <a:stCxn id="25" idx="2"/>
                  <a:endCxn id="9" idx="0"/>
                </p:cNvCxnSpPr>
                <p:nvPr/>
              </p:nvCxnSpPr>
              <p:spPr>
                <a:xfrm flipH="1">
                  <a:off x="2982804" y="3129618"/>
                  <a:ext cx="587593" cy="75658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>
                  <a:stCxn id="25" idx="2"/>
                  <a:endCxn id="5" idx="0"/>
                </p:cNvCxnSpPr>
                <p:nvPr/>
              </p:nvCxnSpPr>
              <p:spPr>
                <a:xfrm>
                  <a:off x="3570397" y="3129618"/>
                  <a:ext cx="479207" cy="756581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Group 29"/>
            <p:cNvGrpSpPr/>
            <p:nvPr/>
          </p:nvGrpSpPr>
          <p:grpSpPr>
            <a:xfrm>
              <a:off x="925404" y="2896724"/>
              <a:ext cx="1273393" cy="1370476"/>
              <a:chOff x="2830405" y="2663830"/>
              <a:chExt cx="1273393" cy="1370476"/>
            </a:xfrm>
          </p:grpSpPr>
          <p:sp>
            <p:nvSpPr>
              <p:cNvPr id="31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4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2" name="Straight Connector 31"/>
              <p:cNvCxnSpPr>
                <a:stCxn id="31" idx="2"/>
                <a:endCxn id="21" idx="0"/>
              </p:cNvCxnSpPr>
              <p:nvPr/>
            </p:nvCxnSpPr>
            <p:spPr>
              <a:xfrm flipH="1">
                <a:off x="2830405" y="3129618"/>
                <a:ext cx="739992" cy="904688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31" idx="2"/>
                <a:endCxn id="25" idx="0"/>
              </p:cNvCxnSpPr>
              <p:nvPr/>
            </p:nvCxnSpPr>
            <p:spPr>
              <a:xfrm>
                <a:off x="3570397" y="3129618"/>
                <a:ext cx="533401" cy="904688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Group 33"/>
          <p:cNvGrpSpPr/>
          <p:nvPr/>
        </p:nvGrpSpPr>
        <p:grpSpPr>
          <a:xfrm>
            <a:off x="609600" y="2263054"/>
            <a:ext cx="1241207" cy="2444715"/>
            <a:chOff x="609600" y="2263054"/>
            <a:chExt cx="1241207" cy="2444715"/>
          </a:xfrm>
        </p:grpSpPr>
        <p:grpSp>
          <p:nvGrpSpPr>
            <p:cNvPr id="12" name="Group 11"/>
            <p:cNvGrpSpPr/>
            <p:nvPr/>
          </p:nvGrpSpPr>
          <p:grpSpPr>
            <a:xfrm>
              <a:off x="609600" y="3633531"/>
              <a:ext cx="479207" cy="1074238"/>
              <a:chOff x="6376992" y="1331912"/>
              <a:chExt cx="795338" cy="1691480"/>
            </a:xfrm>
          </p:grpSpPr>
          <p:sp>
            <p:nvSpPr>
              <p:cNvPr id="13" name="AutoShape 32"/>
              <p:cNvSpPr>
                <a:spLocks noChangeArrowheads="1"/>
              </p:cNvSpPr>
              <p:nvPr/>
            </p:nvSpPr>
            <p:spPr bwMode="auto">
              <a:xfrm>
                <a:off x="6376992" y="1331912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3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" name="Straight Connector 13"/>
              <p:cNvCxnSpPr>
                <a:stCxn id="13" idx="2"/>
              </p:cNvCxnSpPr>
              <p:nvPr/>
            </p:nvCxnSpPr>
            <p:spPr>
              <a:xfrm>
                <a:off x="6774661" y="2065336"/>
                <a:ext cx="0" cy="22463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AutoShape 32"/>
              <p:cNvSpPr>
                <a:spLocks noChangeArrowheads="1"/>
              </p:cNvSpPr>
              <p:nvPr/>
            </p:nvSpPr>
            <p:spPr bwMode="auto">
              <a:xfrm>
                <a:off x="6376992" y="2289968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bg2">
                  <a:lumMod val="9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b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371600" y="3633530"/>
              <a:ext cx="479207" cy="1074238"/>
              <a:chOff x="6376992" y="1331912"/>
              <a:chExt cx="795338" cy="1691480"/>
            </a:xfrm>
          </p:grpSpPr>
          <p:sp>
            <p:nvSpPr>
              <p:cNvPr id="17" name="AutoShape 32"/>
              <p:cNvSpPr>
                <a:spLocks noChangeArrowheads="1"/>
              </p:cNvSpPr>
              <p:nvPr/>
            </p:nvSpPr>
            <p:spPr bwMode="auto">
              <a:xfrm>
                <a:off x="6376992" y="1331912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3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8" name="Straight Connector 17"/>
              <p:cNvCxnSpPr>
                <a:stCxn id="17" idx="2"/>
              </p:cNvCxnSpPr>
              <p:nvPr/>
            </p:nvCxnSpPr>
            <p:spPr>
              <a:xfrm>
                <a:off x="6774661" y="2065336"/>
                <a:ext cx="0" cy="22463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AutoShape 32"/>
              <p:cNvSpPr>
                <a:spLocks noChangeArrowheads="1"/>
              </p:cNvSpPr>
              <p:nvPr/>
            </p:nvSpPr>
            <p:spPr bwMode="auto">
              <a:xfrm>
                <a:off x="6376992" y="2289968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bg2">
                  <a:lumMod val="9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849204" y="2263054"/>
              <a:ext cx="762000" cy="1370477"/>
              <a:chOff x="3124204" y="2663830"/>
              <a:chExt cx="762000" cy="1370477"/>
            </a:xfrm>
          </p:grpSpPr>
          <p:sp>
            <p:nvSpPr>
              <p:cNvPr id="37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6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8" name="Straight Connector 37"/>
              <p:cNvCxnSpPr>
                <a:stCxn id="37" idx="2"/>
                <a:endCxn id="13" idx="0"/>
              </p:cNvCxnSpPr>
              <p:nvPr/>
            </p:nvCxnSpPr>
            <p:spPr>
              <a:xfrm flipH="1">
                <a:off x="3124204" y="3129618"/>
                <a:ext cx="446193" cy="90468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37" idx="2"/>
                <a:endCxn id="17" idx="0"/>
              </p:cNvCxnSpPr>
              <p:nvPr/>
            </p:nvCxnSpPr>
            <p:spPr>
              <a:xfrm>
                <a:off x="3570397" y="3129618"/>
                <a:ext cx="315807" cy="904688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3877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L 0.69045 -0.063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4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3810000" y="1681818"/>
            <a:ext cx="5257800" cy="4947582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3d: Building Huffman Tree, Illus.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2 nodes still in PQ, repeat one more time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4234504" y="1807777"/>
            <a:ext cx="2231807" cy="3667084"/>
            <a:chOff x="685800" y="2896724"/>
            <a:chExt cx="2231807" cy="3667084"/>
          </a:xfrm>
        </p:grpSpPr>
        <p:grpSp>
          <p:nvGrpSpPr>
            <p:cNvPr id="20" name="Group 19"/>
            <p:cNvGrpSpPr/>
            <p:nvPr/>
          </p:nvGrpSpPr>
          <p:grpSpPr>
            <a:xfrm>
              <a:off x="685800" y="4267200"/>
              <a:ext cx="479207" cy="1074238"/>
              <a:chOff x="6376992" y="1331912"/>
              <a:chExt cx="795338" cy="1691480"/>
            </a:xfrm>
          </p:grpSpPr>
          <p:sp>
            <p:nvSpPr>
              <p:cNvPr id="21" name="AutoShape 32"/>
              <p:cNvSpPr>
                <a:spLocks noChangeArrowheads="1"/>
              </p:cNvSpPr>
              <p:nvPr/>
            </p:nvSpPr>
            <p:spPr bwMode="auto">
              <a:xfrm>
                <a:off x="6376992" y="1331912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2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2" name="Straight Connector 21"/>
              <p:cNvCxnSpPr>
                <a:stCxn id="21" idx="2"/>
              </p:cNvCxnSpPr>
              <p:nvPr/>
            </p:nvCxnSpPr>
            <p:spPr>
              <a:xfrm>
                <a:off x="6774661" y="2065336"/>
                <a:ext cx="0" cy="22463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AutoShape 32"/>
              <p:cNvSpPr>
                <a:spLocks noChangeArrowheads="1"/>
              </p:cNvSpPr>
              <p:nvPr/>
            </p:nvSpPr>
            <p:spPr bwMode="auto">
              <a:xfrm>
                <a:off x="6376992" y="2289968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bg2">
                  <a:lumMod val="9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>
                    <a:solidFill>
                      <a:schemeClr val="tx1"/>
                    </a:solidFill>
                  </a:rPr>
                  <a:t>'  '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371600" y="4267200"/>
              <a:ext cx="1546007" cy="2296608"/>
              <a:chOff x="2743200" y="2663830"/>
              <a:chExt cx="1546007" cy="2296608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810000" y="3886199"/>
                <a:ext cx="479207" cy="1074238"/>
                <a:chOff x="6376992" y="1331912"/>
                <a:chExt cx="795338" cy="1691480"/>
              </a:xfrm>
            </p:grpSpPr>
            <p:sp>
              <p:nvSpPr>
                <p:cNvPr id="5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1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" name="Straight Connector 5"/>
                <p:cNvCxnSpPr>
                  <a:stCxn id="5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200" b="1" dirty="0" smtClean="0">
                      <a:solidFill>
                        <a:schemeClr val="tx1"/>
                      </a:solidFill>
                    </a:rPr>
                    <a:t>EOF</a:t>
                  </a:r>
                  <a:endParaRPr lang="en-US" altLang="en-US" sz="12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743200" y="3886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1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0" name="Straight Connector 9"/>
                <p:cNvCxnSpPr>
                  <a:stCxn id="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c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2982804" y="2663830"/>
                <a:ext cx="1066800" cy="1222370"/>
                <a:chOff x="2982804" y="2663830"/>
                <a:chExt cx="1066800" cy="1222370"/>
              </a:xfrm>
            </p:grpSpPr>
            <p:sp>
              <p:nvSpPr>
                <p:cNvPr id="2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cxnSp>
              <p:nvCxnSpPr>
                <p:cNvPr id="26" name="Straight Connector 25"/>
                <p:cNvCxnSpPr>
                  <a:stCxn id="25" idx="2"/>
                  <a:endCxn id="9" idx="0"/>
                </p:cNvCxnSpPr>
                <p:nvPr/>
              </p:nvCxnSpPr>
              <p:spPr>
                <a:xfrm flipH="1">
                  <a:off x="2982804" y="3129618"/>
                  <a:ext cx="587593" cy="75658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>
                  <a:stCxn id="25" idx="2"/>
                  <a:endCxn id="5" idx="0"/>
                </p:cNvCxnSpPr>
                <p:nvPr/>
              </p:nvCxnSpPr>
              <p:spPr>
                <a:xfrm>
                  <a:off x="3570397" y="3129618"/>
                  <a:ext cx="479207" cy="756581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Group 29"/>
            <p:cNvGrpSpPr/>
            <p:nvPr/>
          </p:nvGrpSpPr>
          <p:grpSpPr>
            <a:xfrm>
              <a:off x="925404" y="2896724"/>
              <a:ext cx="1273393" cy="1370476"/>
              <a:chOff x="2830405" y="2663830"/>
              <a:chExt cx="1273393" cy="1370476"/>
            </a:xfrm>
          </p:grpSpPr>
          <p:sp>
            <p:nvSpPr>
              <p:cNvPr id="31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4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2" name="Straight Connector 31"/>
              <p:cNvCxnSpPr>
                <a:stCxn id="31" idx="2"/>
                <a:endCxn id="21" idx="0"/>
              </p:cNvCxnSpPr>
              <p:nvPr/>
            </p:nvCxnSpPr>
            <p:spPr>
              <a:xfrm flipH="1">
                <a:off x="2830405" y="3129618"/>
                <a:ext cx="739992" cy="904688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31" idx="2"/>
                <a:endCxn id="25" idx="0"/>
              </p:cNvCxnSpPr>
              <p:nvPr/>
            </p:nvCxnSpPr>
            <p:spPr>
              <a:xfrm>
                <a:off x="3570397" y="3129618"/>
                <a:ext cx="533401" cy="904688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Group 33"/>
          <p:cNvGrpSpPr/>
          <p:nvPr/>
        </p:nvGrpSpPr>
        <p:grpSpPr>
          <a:xfrm>
            <a:off x="6923193" y="1807777"/>
            <a:ext cx="1241207" cy="2444715"/>
            <a:chOff x="609600" y="2263054"/>
            <a:chExt cx="1241207" cy="2444715"/>
          </a:xfrm>
        </p:grpSpPr>
        <p:grpSp>
          <p:nvGrpSpPr>
            <p:cNvPr id="12" name="Group 11"/>
            <p:cNvGrpSpPr/>
            <p:nvPr/>
          </p:nvGrpSpPr>
          <p:grpSpPr>
            <a:xfrm>
              <a:off x="609600" y="3633531"/>
              <a:ext cx="479207" cy="1074238"/>
              <a:chOff x="6376992" y="1331912"/>
              <a:chExt cx="795338" cy="1691480"/>
            </a:xfrm>
          </p:grpSpPr>
          <p:sp>
            <p:nvSpPr>
              <p:cNvPr id="13" name="AutoShape 32"/>
              <p:cNvSpPr>
                <a:spLocks noChangeArrowheads="1"/>
              </p:cNvSpPr>
              <p:nvPr/>
            </p:nvSpPr>
            <p:spPr bwMode="auto">
              <a:xfrm>
                <a:off x="6376992" y="1331912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3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" name="Straight Connector 13"/>
              <p:cNvCxnSpPr>
                <a:stCxn id="13" idx="2"/>
              </p:cNvCxnSpPr>
              <p:nvPr/>
            </p:nvCxnSpPr>
            <p:spPr>
              <a:xfrm>
                <a:off x="6774661" y="2065336"/>
                <a:ext cx="0" cy="22463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AutoShape 32"/>
              <p:cNvSpPr>
                <a:spLocks noChangeArrowheads="1"/>
              </p:cNvSpPr>
              <p:nvPr/>
            </p:nvSpPr>
            <p:spPr bwMode="auto">
              <a:xfrm>
                <a:off x="6376992" y="2289968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bg2">
                  <a:lumMod val="9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b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371600" y="3633530"/>
              <a:ext cx="479207" cy="1074238"/>
              <a:chOff x="6376992" y="1331912"/>
              <a:chExt cx="795338" cy="1691480"/>
            </a:xfrm>
          </p:grpSpPr>
          <p:sp>
            <p:nvSpPr>
              <p:cNvPr id="17" name="AutoShape 32"/>
              <p:cNvSpPr>
                <a:spLocks noChangeArrowheads="1"/>
              </p:cNvSpPr>
              <p:nvPr/>
            </p:nvSpPr>
            <p:spPr bwMode="auto">
              <a:xfrm>
                <a:off x="6376992" y="1331912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3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8" name="Straight Connector 17"/>
              <p:cNvCxnSpPr>
                <a:stCxn id="17" idx="2"/>
              </p:cNvCxnSpPr>
              <p:nvPr/>
            </p:nvCxnSpPr>
            <p:spPr>
              <a:xfrm>
                <a:off x="6774661" y="2065336"/>
                <a:ext cx="0" cy="22463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AutoShape 32"/>
              <p:cNvSpPr>
                <a:spLocks noChangeArrowheads="1"/>
              </p:cNvSpPr>
              <p:nvPr/>
            </p:nvSpPr>
            <p:spPr bwMode="auto">
              <a:xfrm>
                <a:off x="6376992" y="2289968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bg2">
                  <a:lumMod val="9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849204" y="2263054"/>
              <a:ext cx="762000" cy="1370477"/>
              <a:chOff x="3124204" y="2663830"/>
              <a:chExt cx="762000" cy="1370477"/>
            </a:xfrm>
          </p:grpSpPr>
          <p:sp>
            <p:nvSpPr>
              <p:cNvPr id="37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6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8" name="Straight Connector 37"/>
              <p:cNvCxnSpPr>
                <a:stCxn id="37" idx="2"/>
                <a:endCxn id="13" idx="0"/>
              </p:cNvCxnSpPr>
              <p:nvPr/>
            </p:nvCxnSpPr>
            <p:spPr>
              <a:xfrm flipH="1">
                <a:off x="3124204" y="3129618"/>
                <a:ext cx="446193" cy="90468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37" idx="2"/>
                <a:endCxn id="17" idx="0"/>
              </p:cNvCxnSpPr>
              <p:nvPr/>
            </p:nvCxnSpPr>
            <p:spPr>
              <a:xfrm>
                <a:off x="3570397" y="3129618"/>
                <a:ext cx="315807" cy="904688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8308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3810000" y="1681818"/>
            <a:ext cx="5257800" cy="4947582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3a: Building Huffman Tree, Illus.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Remove the two highest priority (rarest) nodes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234504" y="1807777"/>
            <a:ext cx="2231807" cy="3667084"/>
            <a:chOff x="685800" y="2896724"/>
            <a:chExt cx="2231807" cy="3667084"/>
          </a:xfrm>
        </p:grpSpPr>
        <p:grpSp>
          <p:nvGrpSpPr>
            <p:cNvPr id="20" name="Group 19"/>
            <p:cNvGrpSpPr/>
            <p:nvPr/>
          </p:nvGrpSpPr>
          <p:grpSpPr>
            <a:xfrm>
              <a:off x="685800" y="4267200"/>
              <a:ext cx="479207" cy="1074238"/>
              <a:chOff x="6376992" y="1331912"/>
              <a:chExt cx="795338" cy="1691480"/>
            </a:xfrm>
          </p:grpSpPr>
          <p:sp>
            <p:nvSpPr>
              <p:cNvPr id="21" name="AutoShape 32"/>
              <p:cNvSpPr>
                <a:spLocks noChangeArrowheads="1"/>
              </p:cNvSpPr>
              <p:nvPr/>
            </p:nvSpPr>
            <p:spPr bwMode="auto">
              <a:xfrm>
                <a:off x="6376992" y="1331912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2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2" name="Straight Connector 21"/>
              <p:cNvCxnSpPr>
                <a:stCxn id="21" idx="2"/>
              </p:cNvCxnSpPr>
              <p:nvPr/>
            </p:nvCxnSpPr>
            <p:spPr>
              <a:xfrm>
                <a:off x="6774661" y="2065336"/>
                <a:ext cx="0" cy="22463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AutoShape 32"/>
              <p:cNvSpPr>
                <a:spLocks noChangeArrowheads="1"/>
              </p:cNvSpPr>
              <p:nvPr/>
            </p:nvSpPr>
            <p:spPr bwMode="auto">
              <a:xfrm>
                <a:off x="6376992" y="2289968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bg2">
                  <a:lumMod val="9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>
                    <a:solidFill>
                      <a:schemeClr val="tx1"/>
                    </a:solidFill>
                  </a:rPr>
                  <a:t>'  '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371600" y="4267200"/>
              <a:ext cx="1546007" cy="2296608"/>
              <a:chOff x="2743200" y="2663830"/>
              <a:chExt cx="1546007" cy="2296608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810000" y="3886199"/>
                <a:ext cx="479207" cy="1074238"/>
                <a:chOff x="6376992" y="1331912"/>
                <a:chExt cx="795338" cy="1691480"/>
              </a:xfrm>
            </p:grpSpPr>
            <p:sp>
              <p:nvSpPr>
                <p:cNvPr id="5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1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" name="Straight Connector 5"/>
                <p:cNvCxnSpPr>
                  <a:stCxn id="5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200" b="1" dirty="0" smtClean="0">
                      <a:solidFill>
                        <a:schemeClr val="tx1"/>
                      </a:solidFill>
                    </a:rPr>
                    <a:t>EOF</a:t>
                  </a:r>
                  <a:endParaRPr lang="en-US" altLang="en-US" sz="12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743200" y="3886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1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0" name="Straight Connector 9"/>
                <p:cNvCxnSpPr>
                  <a:stCxn id="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c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2982804" y="2663830"/>
                <a:ext cx="1066800" cy="1222370"/>
                <a:chOff x="2982804" y="2663830"/>
                <a:chExt cx="1066800" cy="1222370"/>
              </a:xfrm>
            </p:grpSpPr>
            <p:sp>
              <p:nvSpPr>
                <p:cNvPr id="2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cxnSp>
              <p:nvCxnSpPr>
                <p:cNvPr id="26" name="Straight Connector 25"/>
                <p:cNvCxnSpPr>
                  <a:stCxn id="25" idx="2"/>
                  <a:endCxn id="9" idx="0"/>
                </p:cNvCxnSpPr>
                <p:nvPr/>
              </p:nvCxnSpPr>
              <p:spPr>
                <a:xfrm flipH="1">
                  <a:off x="2982804" y="3129618"/>
                  <a:ext cx="587593" cy="75658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>
                  <a:stCxn id="25" idx="2"/>
                  <a:endCxn id="5" idx="0"/>
                </p:cNvCxnSpPr>
                <p:nvPr/>
              </p:nvCxnSpPr>
              <p:spPr>
                <a:xfrm>
                  <a:off x="3570397" y="3129618"/>
                  <a:ext cx="479207" cy="756581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Group 29"/>
            <p:cNvGrpSpPr/>
            <p:nvPr/>
          </p:nvGrpSpPr>
          <p:grpSpPr>
            <a:xfrm>
              <a:off x="925404" y="2896724"/>
              <a:ext cx="1273393" cy="1370476"/>
              <a:chOff x="2830405" y="2663830"/>
              <a:chExt cx="1273393" cy="1370476"/>
            </a:xfrm>
          </p:grpSpPr>
          <p:sp>
            <p:nvSpPr>
              <p:cNvPr id="31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4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2" name="Straight Connector 31"/>
              <p:cNvCxnSpPr>
                <a:stCxn id="31" idx="2"/>
                <a:endCxn id="21" idx="0"/>
              </p:cNvCxnSpPr>
              <p:nvPr/>
            </p:nvCxnSpPr>
            <p:spPr>
              <a:xfrm flipH="1">
                <a:off x="2830405" y="3129618"/>
                <a:ext cx="739992" cy="904688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31" idx="2"/>
                <a:endCxn id="25" idx="0"/>
              </p:cNvCxnSpPr>
              <p:nvPr/>
            </p:nvCxnSpPr>
            <p:spPr>
              <a:xfrm>
                <a:off x="3570397" y="3129618"/>
                <a:ext cx="533401" cy="904688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Group 33"/>
          <p:cNvGrpSpPr/>
          <p:nvPr/>
        </p:nvGrpSpPr>
        <p:grpSpPr>
          <a:xfrm>
            <a:off x="6923193" y="1807777"/>
            <a:ext cx="1241207" cy="2444715"/>
            <a:chOff x="609600" y="2263054"/>
            <a:chExt cx="1241207" cy="2444715"/>
          </a:xfrm>
        </p:grpSpPr>
        <p:grpSp>
          <p:nvGrpSpPr>
            <p:cNvPr id="12" name="Group 11"/>
            <p:cNvGrpSpPr/>
            <p:nvPr/>
          </p:nvGrpSpPr>
          <p:grpSpPr>
            <a:xfrm>
              <a:off x="609600" y="3633531"/>
              <a:ext cx="479207" cy="1074238"/>
              <a:chOff x="6376992" y="1331912"/>
              <a:chExt cx="795338" cy="1691480"/>
            </a:xfrm>
          </p:grpSpPr>
          <p:sp>
            <p:nvSpPr>
              <p:cNvPr id="13" name="AutoShape 32"/>
              <p:cNvSpPr>
                <a:spLocks noChangeArrowheads="1"/>
              </p:cNvSpPr>
              <p:nvPr/>
            </p:nvSpPr>
            <p:spPr bwMode="auto">
              <a:xfrm>
                <a:off x="6376992" y="1331912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3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" name="Straight Connector 13"/>
              <p:cNvCxnSpPr>
                <a:stCxn id="13" idx="2"/>
              </p:cNvCxnSpPr>
              <p:nvPr/>
            </p:nvCxnSpPr>
            <p:spPr>
              <a:xfrm>
                <a:off x="6774661" y="2065336"/>
                <a:ext cx="0" cy="22463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AutoShape 32"/>
              <p:cNvSpPr>
                <a:spLocks noChangeArrowheads="1"/>
              </p:cNvSpPr>
              <p:nvPr/>
            </p:nvSpPr>
            <p:spPr bwMode="auto">
              <a:xfrm>
                <a:off x="6376992" y="2289968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bg2">
                  <a:lumMod val="9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b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371600" y="3633530"/>
              <a:ext cx="479207" cy="1074238"/>
              <a:chOff x="6376992" y="1331912"/>
              <a:chExt cx="795338" cy="1691480"/>
            </a:xfrm>
          </p:grpSpPr>
          <p:sp>
            <p:nvSpPr>
              <p:cNvPr id="17" name="AutoShape 32"/>
              <p:cNvSpPr>
                <a:spLocks noChangeArrowheads="1"/>
              </p:cNvSpPr>
              <p:nvPr/>
            </p:nvSpPr>
            <p:spPr bwMode="auto">
              <a:xfrm>
                <a:off x="6376992" y="1331912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3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8" name="Straight Connector 17"/>
              <p:cNvCxnSpPr>
                <a:stCxn id="17" idx="2"/>
              </p:cNvCxnSpPr>
              <p:nvPr/>
            </p:nvCxnSpPr>
            <p:spPr>
              <a:xfrm>
                <a:off x="6774661" y="2065336"/>
                <a:ext cx="0" cy="22463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AutoShape 32"/>
              <p:cNvSpPr>
                <a:spLocks noChangeArrowheads="1"/>
              </p:cNvSpPr>
              <p:nvPr/>
            </p:nvSpPr>
            <p:spPr bwMode="auto">
              <a:xfrm>
                <a:off x="6376992" y="2289968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bg2">
                  <a:lumMod val="9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849204" y="2263054"/>
              <a:ext cx="762000" cy="1370477"/>
              <a:chOff x="3124204" y="2663830"/>
              <a:chExt cx="762000" cy="1370477"/>
            </a:xfrm>
          </p:grpSpPr>
          <p:sp>
            <p:nvSpPr>
              <p:cNvPr id="37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6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8" name="Straight Connector 37"/>
              <p:cNvCxnSpPr>
                <a:stCxn id="37" idx="2"/>
                <a:endCxn id="13" idx="0"/>
              </p:cNvCxnSpPr>
              <p:nvPr/>
            </p:nvCxnSpPr>
            <p:spPr>
              <a:xfrm flipH="1">
                <a:off x="3124204" y="3129618"/>
                <a:ext cx="446193" cy="90468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37" idx="2"/>
                <a:endCxn id="17" idx="0"/>
              </p:cNvCxnSpPr>
              <p:nvPr/>
            </p:nvCxnSpPr>
            <p:spPr>
              <a:xfrm>
                <a:off x="3570397" y="3129618"/>
                <a:ext cx="315807" cy="904688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288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-0.45174 0.135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87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-0.48333 0.1358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67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3810000" y="1681818"/>
            <a:ext cx="5257800" cy="4947582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3b: Building Huffman Tree, Illus.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Combine the two nodes into a single </a:t>
            </a:r>
            <a:r>
              <a:rPr lang="en-US" dirty="0" smtClean="0"/>
              <a:t>node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92292" y="2739025"/>
            <a:ext cx="2231807" cy="3667084"/>
            <a:chOff x="685800" y="2896724"/>
            <a:chExt cx="2231807" cy="3667084"/>
          </a:xfrm>
        </p:grpSpPr>
        <p:grpSp>
          <p:nvGrpSpPr>
            <p:cNvPr id="20" name="Group 19"/>
            <p:cNvGrpSpPr/>
            <p:nvPr/>
          </p:nvGrpSpPr>
          <p:grpSpPr>
            <a:xfrm>
              <a:off x="685800" y="4267200"/>
              <a:ext cx="479207" cy="1074238"/>
              <a:chOff x="6376992" y="1331912"/>
              <a:chExt cx="795338" cy="1691480"/>
            </a:xfrm>
          </p:grpSpPr>
          <p:sp>
            <p:nvSpPr>
              <p:cNvPr id="21" name="AutoShape 32"/>
              <p:cNvSpPr>
                <a:spLocks noChangeArrowheads="1"/>
              </p:cNvSpPr>
              <p:nvPr/>
            </p:nvSpPr>
            <p:spPr bwMode="auto">
              <a:xfrm>
                <a:off x="6376992" y="1331912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2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2" name="Straight Connector 21"/>
              <p:cNvCxnSpPr>
                <a:stCxn id="21" idx="2"/>
              </p:cNvCxnSpPr>
              <p:nvPr/>
            </p:nvCxnSpPr>
            <p:spPr>
              <a:xfrm>
                <a:off x="6774661" y="2065336"/>
                <a:ext cx="0" cy="22463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AutoShape 32"/>
              <p:cNvSpPr>
                <a:spLocks noChangeArrowheads="1"/>
              </p:cNvSpPr>
              <p:nvPr/>
            </p:nvSpPr>
            <p:spPr bwMode="auto">
              <a:xfrm>
                <a:off x="6376992" y="2289968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bg2">
                  <a:lumMod val="9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>
                    <a:solidFill>
                      <a:schemeClr val="tx1"/>
                    </a:solidFill>
                  </a:rPr>
                  <a:t>'  '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371600" y="4267200"/>
              <a:ext cx="1546007" cy="2296608"/>
              <a:chOff x="2743200" y="2663830"/>
              <a:chExt cx="1546007" cy="2296608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810000" y="3886199"/>
                <a:ext cx="479207" cy="1074238"/>
                <a:chOff x="6376992" y="1331912"/>
                <a:chExt cx="795338" cy="1691480"/>
              </a:xfrm>
            </p:grpSpPr>
            <p:sp>
              <p:nvSpPr>
                <p:cNvPr id="5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1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" name="Straight Connector 5"/>
                <p:cNvCxnSpPr>
                  <a:stCxn id="5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200" b="1" dirty="0" smtClean="0">
                      <a:solidFill>
                        <a:schemeClr val="tx1"/>
                      </a:solidFill>
                    </a:rPr>
                    <a:t>EOF</a:t>
                  </a:r>
                  <a:endParaRPr lang="en-US" altLang="en-US" sz="12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743200" y="3886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1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0" name="Straight Connector 9"/>
                <p:cNvCxnSpPr>
                  <a:stCxn id="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c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2982804" y="2663830"/>
                <a:ext cx="1066800" cy="1222370"/>
                <a:chOff x="2982804" y="2663830"/>
                <a:chExt cx="1066800" cy="1222370"/>
              </a:xfrm>
            </p:grpSpPr>
            <p:sp>
              <p:nvSpPr>
                <p:cNvPr id="2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cxnSp>
              <p:nvCxnSpPr>
                <p:cNvPr id="26" name="Straight Connector 25"/>
                <p:cNvCxnSpPr>
                  <a:stCxn id="25" idx="2"/>
                  <a:endCxn id="9" idx="0"/>
                </p:cNvCxnSpPr>
                <p:nvPr/>
              </p:nvCxnSpPr>
              <p:spPr>
                <a:xfrm flipH="1">
                  <a:off x="2982804" y="3129618"/>
                  <a:ext cx="587593" cy="75658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>
                  <a:stCxn id="25" idx="2"/>
                  <a:endCxn id="5" idx="0"/>
                </p:cNvCxnSpPr>
                <p:nvPr/>
              </p:nvCxnSpPr>
              <p:spPr>
                <a:xfrm>
                  <a:off x="3570397" y="3129618"/>
                  <a:ext cx="479207" cy="756581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Group 29"/>
            <p:cNvGrpSpPr/>
            <p:nvPr/>
          </p:nvGrpSpPr>
          <p:grpSpPr>
            <a:xfrm>
              <a:off x="925404" y="2896724"/>
              <a:ext cx="1273393" cy="1370476"/>
              <a:chOff x="2830405" y="2663830"/>
              <a:chExt cx="1273393" cy="1370476"/>
            </a:xfrm>
          </p:grpSpPr>
          <p:sp>
            <p:nvSpPr>
              <p:cNvPr id="31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4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2" name="Straight Connector 31"/>
              <p:cNvCxnSpPr>
                <a:stCxn id="31" idx="2"/>
                <a:endCxn id="21" idx="0"/>
              </p:cNvCxnSpPr>
              <p:nvPr/>
            </p:nvCxnSpPr>
            <p:spPr>
              <a:xfrm flipH="1">
                <a:off x="2830405" y="3129618"/>
                <a:ext cx="739992" cy="904688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31" idx="2"/>
                <a:endCxn id="25" idx="0"/>
              </p:cNvCxnSpPr>
              <p:nvPr/>
            </p:nvCxnSpPr>
            <p:spPr>
              <a:xfrm>
                <a:off x="3570397" y="3129618"/>
                <a:ext cx="533401" cy="904688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Group 33"/>
          <p:cNvGrpSpPr/>
          <p:nvPr/>
        </p:nvGrpSpPr>
        <p:grpSpPr>
          <a:xfrm>
            <a:off x="2525599" y="2739025"/>
            <a:ext cx="1241207" cy="2444715"/>
            <a:chOff x="609600" y="2263054"/>
            <a:chExt cx="1241207" cy="2444715"/>
          </a:xfrm>
        </p:grpSpPr>
        <p:grpSp>
          <p:nvGrpSpPr>
            <p:cNvPr id="12" name="Group 11"/>
            <p:cNvGrpSpPr/>
            <p:nvPr/>
          </p:nvGrpSpPr>
          <p:grpSpPr>
            <a:xfrm>
              <a:off x="609600" y="3633531"/>
              <a:ext cx="479207" cy="1074238"/>
              <a:chOff x="6376992" y="1331912"/>
              <a:chExt cx="795338" cy="1691480"/>
            </a:xfrm>
          </p:grpSpPr>
          <p:sp>
            <p:nvSpPr>
              <p:cNvPr id="13" name="AutoShape 32"/>
              <p:cNvSpPr>
                <a:spLocks noChangeArrowheads="1"/>
              </p:cNvSpPr>
              <p:nvPr/>
            </p:nvSpPr>
            <p:spPr bwMode="auto">
              <a:xfrm>
                <a:off x="6376992" y="1331912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3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" name="Straight Connector 13"/>
              <p:cNvCxnSpPr>
                <a:stCxn id="13" idx="2"/>
              </p:cNvCxnSpPr>
              <p:nvPr/>
            </p:nvCxnSpPr>
            <p:spPr>
              <a:xfrm>
                <a:off x="6774661" y="2065336"/>
                <a:ext cx="0" cy="22463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AutoShape 32"/>
              <p:cNvSpPr>
                <a:spLocks noChangeArrowheads="1"/>
              </p:cNvSpPr>
              <p:nvPr/>
            </p:nvSpPr>
            <p:spPr bwMode="auto">
              <a:xfrm>
                <a:off x="6376992" y="2289968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bg2">
                  <a:lumMod val="9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b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371600" y="3633530"/>
              <a:ext cx="479207" cy="1074238"/>
              <a:chOff x="6376992" y="1331912"/>
              <a:chExt cx="795338" cy="1691480"/>
            </a:xfrm>
          </p:grpSpPr>
          <p:sp>
            <p:nvSpPr>
              <p:cNvPr id="17" name="AutoShape 32"/>
              <p:cNvSpPr>
                <a:spLocks noChangeArrowheads="1"/>
              </p:cNvSpPr>
              <p:nvPr/>
            </p:nvSpPr>
            <p:spPr bwMode="auto">
              <a:xfrm>
                <a:off x="6376992" y="1331912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3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8" name="Straight Connector 17"/>
              <p:cNvCxnSpPr>
                <a:stCxn id="17" idx="2"/>
              </p:cNvCxnSpPr>
              <p:nvPr/>
            </p:nvCxnSpPr>
            <p:spPr>
              <a:xfrm>
                <a:off x="6774661" y="2065336"/>
                <a:ext cx="0" cy="224632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AutoShape 32"/>
              <p:cNvSpPr>
                <a:spLocks noChangeArrowheads="1"/>
              </p:cNvSpPr>
              <p:nvPr/>
            </p:nvSpPr>
            <p:spPr bwMode="auto">
              <a:xfrm>
                <a:off x="6376992" y="2289968"/>
                <a:ext cx="795338" cy="733424"/>
              </a:xfrm>
              <a:prstGeom prst="roundRect">
                <a:avLst>
                  <a:gd name="adj" fmla="val 12551"/>
                </a:avLst>
              </a:prstGeom>
              <a:solidFill>
                <a:schemeClr val="bg2">
                  <a:lumMod val="9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849204" y="2263054"/>
              <a:ext cx="762000" cy="1370477"/>
              <a:chOff x="3124204" y="2663830"/>
              <a:chExt cx="762000" cy="1370477"/>
            </a:xfrm>
          </p:grpSpPr>
          <p:sp>
            <p:nvSpPr>
              <p:cNvPr id="37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6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8" name="Straight Connector 37"/>
              <p:cNvCxnSpPr>
                <a:stCxn id="37" idx="2"/>
                <a:endCxn id="13" idx="0"/>
              </p:cNvCxnSpPr>
              <p:nvPr/>
            </p:nvCxnSpPr>
            <p:spPr>
              <a:xfrm flipH="1">
                <a:off x="3124204" y="3129618"/>
                <a:ext cx="446193" cy="90468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37" idx="2"/>
                <a:endCxn id="17" idx="0"/>
              </p:cNvCxnSpPr>
              <p:nvPr/>
            </p:nvCxnSpPr>
            <p:spPr>
              <a:xfrm>
                <a:off x="3570397" y="3129618"/>
                <a:ext cx="315807" cy="904688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" name="Group 39"/>
          <p:cNvGrpSpPr/>
          <p:nvPr/>
        </p:nvGrpSpPr>
        <p:grpSpPr>
          <a:xfrm>
            <a:off x="1071888" y="1681818"/>
            <a:ext cx="2139508" cy="1057207"/>
            <a:chOff x="2492597" y="2663830"/>
            <a:chExt cx="2139508" cy="1057207"/>
          </a:xfrm>
        </p:grpSpPr>
        <p:sp>
          <p:nvSpPr>
            <p:cNvPr id="41" name="AutoShape 32"/>
            <p:cNvSpPr>
              <a:spLocks noChangeArrowheads="1"/>
            </p:cNvSpPr>
            <p:nvPr/>
          </p:nvSpPr>
          <p:spPr bwMode="auto">
            <a:xfrm>
              <a:off x="3330793" y="2663830"/>
              <a:ext cx="479207" cy="465788"/>
            </a:xfrm>
            <a:prstGeom prst="roundRect">
              <a:avLst>
                <a:gd name="adj" fmla="val 1255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600">
              <a:solidFill>
                <a:srgbClr val="E0E0E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imes New Roman" pitchFamily="18" charset="0"/>
                  <a:cs typeface="Arial Unicode MS" charset="0"/>
                </a:defRPr>
              </a:lvl9pPr>
            </a:lstStyle>
            <a:p>
              <a:pPr algn="ctr"/>
              <a:r>
                <a:rPr lang="en-US" altLang="en-US" sz="1600" b="1" dirty="0" smtClean="0">
                  <a:solidFill>
                    <a:schemeClr val="tx1"/>
                  </a:solidFill>
                </a:rPr>
                <a:t>10</a:t>
              </a:r>
              <a:endParaRPr lang="en-US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42" name="Straight Connector 41"/>
            <p:cNvCxnSpPr>
              <a:stCxn id="41" idx="2"/>
              <a:endCxn id="31" idx="0"/>
            </p:cNvCxnSpPr>
            <p:nvPr/>
          </p:nvCxnSpPr>
          <p:spPr>
            <a:xfrm flipH="1">
              <a:off x="2492597" y="3129618"/>
              <a:ext cx="1077800" cy="591419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41" idx="2"/>
              <a:endCxn id="37" idx="0"/>
            </p:cNvCxnSpPr>
            <p:nvPr/>
          </p:nvCxnSpPr>
          <p:spPr>
            <a:xfrm>
              <a:off x="3570397" y="3129618"/>
              <a:ext cx="1061708" cy="591419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87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3810000" y="1681818"/>
            <a:ext cx="5257800" cy="4947582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3c: Building Huffman Tree, Illus.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Insert the combined node back into the PQ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92292" y="1681818"/>
            <a:ext cx="3674514" cy="4724291"/>
            <a:chOff x="92292" y="1681818"/>
            <a:chExt cx="3674514" cy="4724291"/>
          </a:xfrm>
        </p:grpSpPr>
        <p:grpSp>
          <p:nvGrpSpPr>
            <p:cNvPr id="28" name="Group 27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2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2" name="Straight Connector 21"/>
                <p:cNvCxnSpPr>
                  <a:stCxn id="21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6" name="Straight Connector 5"/>
                  <p:cNvCxnSpPr>
                    <a:stCxn id="5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" name="Group 7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9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0" name="Straight Connector 9"/>
                  <p:cNvCxnSpPr>
                    <a:stCxn id="9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5" name="Group 34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25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26" name="Straight Connector 25"/>
                  <p:cNvCxnSpPr>
                    <a:stCxn id="25" idx="2"/>
                    <a:endCxn id="9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>
                    <a:stCxn id="25" idx="2"/>
                    <a:endCxn id="5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0" name="Group 29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31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2" name="Straight Connector 31"/>
                <p:cNvCxnSpPr>
                  <a:stCxn id="31" idx="2"/>
                  <a:endCxn id="21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>
                  <a:stCxn id="31" idx="2"/>
                  <a:endCxn id="25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4" name="Group 33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13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" name="Straight Connector 13"/>
                <p:cNvCxnSpPr>
                  <a:stCxn id="13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17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8" name="Straight Connector 17"/>
                <p:cNvCxnSpPr>
                  <a:stCxn id="17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37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8" name="Straight Connector 37"/>
                <p:cNvCxnSpPr>
                  <a:stCxn id="37" idx="2"/>
                  <a:endCxn id="13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>
                  <a:stCxn id="37" idx="2"/>
                  <a:endCxn id="17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0" name="Group 39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41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2" name="Straight Connector 41"/>
              <p:cNvCxnSpPr>
                <a:stCxn id="41" idx="2"/>
                <a:endCxn id="31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41" idx="2"/>
                <a:endCxn id="37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688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49739 0.010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61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3810000" y="1681818"/>
            <a:ext cx="5257800" cy="4947582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3d: Building Huffman Tree, Illus.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Only 1 node remains in the PQ, so while loop ends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4648200" y="1750067"/>
            <a:ext cx="3674514" cy="4724291"/>
            <a:chOff x="92292" y="1681818"/>
            <a:chExt cx="3674514" cy="4724291"/>
          </a:xfrm>
        </p:grpSpPr>
        <p:grpSp>
          <p:nvGrpSpPr>
            <p:cNvPr id="28" name="Group 27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2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2" name="Straight Connector 21"/>
                <p:cNvCxnSpPr>
                  <a:stCxn id="21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6" name="Straight Connector 5"/>
                  <p:cNvCxnSpPr>
                    <a:stCxn id="5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" name="Group 7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9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0" name="Straight Connector 9"/>
                  <p:cNvCxnSpPr>
                    <a:stCxn id="9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5" name="Group 34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25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26" name="Straight Connector 25"/>
                  <p:cNvCxnSpPr>
                    <a:stCxn id="25" idx="2"/>
                    <a:endCxn id="9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>
                    <a:stCxn id="25" idx="2"/>
                    <a:endCxn id="5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0" name="Group 29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31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2" name="Straight Connector 31"/>
                <p:cNvCxnSpPr>
                  <a:stCxn id="31" idx="2"/>
                  <a:endCxn id="21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>
                  <a:stCxn id="31" idx="2"/>
                  <a:endCxn id="25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4" name="Group 33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13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" name="Straight Connector 13"/>
                <p:cNvCxnSpPr>
                  <a:stCxn id="13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17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8" name="Straight Connector 17"/>
                <p:cNvCxnSpPr>
                  <a:stCxn id="17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37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8" name="Straight Connector 37"/>
                <p:cNvCxnSpPr>
                  <a:stCxn id="37" idx="2"/>
                  <a:endCxn id="13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>
                  <a:stCxn id="37" idx="2"/>
                  <a:endCxn id="17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0" name="Group 39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41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2" name="Straight Connector 41"/>
              <p:cNvCxnSpPr>
                <a:stCxn id="41" idx="2"/>
                <a:endCxn id="31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41" idx="2"/>
                <a:endCxn id="37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85061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Building Huffman Tree, Illus.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Huffman tree is complete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4648200" y="1750067"/>
            <a:ext cx="3674514" cy="4724291"/>
            <a:chOff x="92292" y="1681818"/>
            <a:chExt cx="3674514" cy="4724291"/>
          </a:xfrm>
        </p:grpSpPr>
        <p:grpSp>
          <p:nvGrpSpPr>
            <p:cNvPr id="28" name="Group 27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2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2" name="Straight Connector 21"/>
                <p:cNvCxnSpPr>
                  <a:stCxn id="21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6" name="Straight Connector 5"/>
                  <p:cNvCxnSpPr>
                    <a:stCxn id="5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" name="Group 7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9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0" name="Straight Connector 9"/>
                  <p:cNvCxnSpPr>
                    <a:stCxn id="9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5" name="Group 34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25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26" name="Straight Connector 25"/>
                  <p:cNvCxnSpPr>
                    <a:stCxn id="25" idx="2"/>
                    <a:endCxn id="9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>
                    <a:stCxn id="25" idx="2"/>
                    <a:endCxn id="5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0" name="Group 29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31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2" name="Straight Connector 31"/>
                <p:cNvCxnSpPr>
                  <a:stCxn id="31" idx="2"/>
                  <a:endCxn id="21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>
                  <a:stCxn id="31" idx="2"/>
                  <a:endCxn id="25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4" name="Group 33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13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" name="Straight Connector 13"/>
                <p:cNvCxnSpPr>
                  <a:stCxn id="13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17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8" name="Straight Connector 17"/>
                <p:cNvCxnSpPr>
                  <a:stCxn id="17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37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8" name="Straight Connector 37"/>
                <p:cNvCxnSpPr>
                  <a:stCxn id="37" idx="2"/>
                  <a:endCxn id="13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>
                  <a:stCxn id="37" idx="2"/>
                  <a:endCxn id="17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0" name="Group 39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41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2" name="Straight Connector 41"/>
              <p:cNvCxnSpPr>
                <a:stCxn id="41" idx="2"/>
                <a:endCxn id="31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41" idx="2"/>
                <a:endCxn id="37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53060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42368E-6 L -0.24253 -0.021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35" y="-1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Huffman Compression –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0593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Count the occurrences of each character in the file</a:t>
            </a:r>
          </a:p>
          <a:p>
            <a:pPr lvl="1"/>
            <a:r>
              <a:rPr lang="en-US" dirty="0" smtClean="0"/>
              <a:t>S	ay</a:t>
            </a:r>
            <a:r>
              <a:rPr lang="en-US" dirty="0"/>
              <a:t>: '  ' = 2,  'a' = 3,  'b' = 3,  'c' = 1, EOF = 1</a:t>
            </a:r>
          </a:p>
          <a:p>
            <a:endParaRPr lang="en-US" dirty="0" smtClean="0"/>
          </a:p>
          <a:p>
            <a:r>
              <a:rPr lang="en-US" dirty="0" smtClean="0"/>
              <a:t>Place </a:t>
            </a:r>
            <a:r>
              <a:rPr lang="en-US" dirty="0"/>
              <a:t>character and counts in a priority queue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Use priority queue to create Huffman </a:t>
            </a:r>
            <a:r>
              <a:rPr lang="en-US" dirty="0" smtClean="0"/>
              <a:t>tree </a:t>
            </a:r>
            <a:r>
              <a:rPr lang="en-US" sz="1900" dirty="0" smtClean="0">
                <a:sym typeface="Wingdings" panose="05000000000000000000" pitchFamily="2" charset="2"/>
              </a:rPr>
              <a:t></a:t>
            </a:r>
            <a:endParaRPr lang="en-US" dirty="0"/>
          </a:p>
          <a:p>
            <a:endParaRPr lang="en-US" dirty="0"/>
          </a:p>
          <a:p>
            <a:r>
              <a:rPr lang="en-US" dirty="0"/>
              <a:t>Traverse tree to find (</a:t>
            </a:r>
            <a:r>
              <a:rPr lang="en-US" dirty="0" smtClean="0"/>
              <a:t>char </a:t>
            </a:r>
            <a:r>
              <a:rPr lang="en-US" sz="1900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binary) map</a:t>
            </a:r>
          </a:p>
          <a:p>
            <a:pPr lvl="1"/>
            <a:r>
              <a:rPr lang="en-US" dirty="0"/>
              <a:t>'  ' = 00,  'a' = 11,  'b' = 10,  'c' = 010, EOF = 011</a:t>
            </a:r>
          </a:p>
          <a:p>
            <a:endParaRPr lang="en-US" dirty="0"/>
          </a:p>
          <a:p>
            <a:r>
              <a:rPr lang="en-US" dirty="0"/>
              <a:t>For each char in file, convert to compressed binary version</a:t>
            </a:r>
          </a:p>
          <a:p>
            <a:pPr lvl="1"/>
            <a:r>
              <a:rPr lang="en-US" dirty="0"/>
              <a:t>11 10 00 11 10 00 010 1 1 10 011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35263"/>
            <a:ext cx="3048000" cy="61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477" y="2735263"/>
            <a:ext cx="2274514" cy="214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375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Questions?</a:t>
            </a:r>
          </a:p>
          <a:p>
            <a:endParaRPr lang="en-US" dirty="0"/>
          </a:p>
          <a:p>
            <a:r>
              <a:rPr lang="en-US" dirty="0" smtClean="0"/>
              <a:t>Next</a:t>
            </a:r>
          </a:p>
          <a:p>
            <a:pPr lvl="1"/>
            <a:r>
              <a:rPr lang="en-US" dirty="0" smtClean="0"/>
              <a:t>Huffman Encoding</a:t>
            </a:r>
          </a:p>
          <a:p>
            <a:pPr lvl="2"/>
            <a:r>
              <a:rPr lang="en-US" dirty="0" smtClean="0"/>
              <a:t>Data Compression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19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Huffman Compression –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0593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Step 1</a:t>
            </a:r>
          </a:p>
          <a:p>
            <a:pPr lvl="1"/>
            <a:r>
              <a:rPr lang="en-US" dirty="0" smtClean="0"/>
              <a:t>Count characters (frequency of characters in the message)</a:t>
            </a:r>
          </a:p>
          <a:p>
            <a:endParaRPr lang="en-US" dirty="0"/>
          </a:p>
          <a:p>
            <a:r>
              <a:rPr lang="en-US" dirty="0" smtClean="0"/>
              <a:t>Step 2</a:t>
            </a:r>
          </a:p>
          <a:p>
            <a:pPr lvl="1"/>
            <a:r>
              <a:rPr lang="en-US" dirty="0" smtClean="0"/>
              <a:t>Create a Priority Queue</a:t>
            </a:r>
          </a:p>
          <a:p>
            <a:pPr lvl="1"/>
            <a:endParaRPr lang="en-US" dirty="0"/>
          </a:p>
          <a:p>
            <a:r>
              <a:rPr lang="en-US" dirty="0" smtClean="0"/>
              <a:t>Step 3</a:t>
            </a:r>
          </a:p>
          <a:p>
            <a:pPr lvl="1"/>
            <a:r>
              <a:rPr lang="en-US" dirty="0" smtClean="0"/>
              <a:t>Build a Huffman Tree</a:t>
            </a:r>
          </a:p>
          <a:p>
            <a:pPr lvl="1"/>
            <a:endParaRPr lang="en-US" dirty="0"/>
          </a:p>
          <a:p>
            <a:r>
              <a:rPr lang="en-US" dirty="0" smtClean="0"/>
              <a:t>Step 4</a:t>
            </a:r>
          </a:p>
          <a:p>
            <a:pPr lvl="1"/>
            <a:r>
              <a:rPr lang="en-US" dirty="0" smtClean="0"/>
              <a:t>Traverse the Tree to find the </a:t>
            </a:r>
            <a:r>
              <a:rPr lang="en-US" dirty="0"/>
              <a:t>C</a:t>
            </a:r>
            <a:r>
              <a:rPr lang="en-US" dirty="0" smtClean="0"/>
              <a:t>haracter to Binary Mapping</a:t>
            </a:r>
          </a:p>
          <a:p>
            <a:pPr lvl="1"/>
            <a:endParaRPr lang="en-US" dirty="0"/>
          </a:p>
          <a:p>
            <a:r>
              <a:rPr lang="en-US" dirty="0" smtClean="0"/>
              <a:t>Step 5</a:t>
            </a:r>
          </a:p>
          <a:p>
            <a:pPr lvl="1"/>
            <a:r>
              <a:rPr lang="en-US" dirty="0" smtClean="0"/>
              <a:t>Use the mapping to encode the message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7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Step 4: </a:t>
            </a:r>
            <a:r>
              <a:rPr lang="en-US" sz="2400" dirty="0"/>
              <a:t>Traverse Tree </a:t>
            </a:r>
            <a:r>
              <a:rPr lang="en-US" sz="2400" dirty="0" smtClean="0"/>
              <a:t>to Find </a:t>
            </a:r>
            <a:r>
              <a:rPr lang="en-US" sz="2400" dirty="0"/>
              <a:t>the Character to Binary 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2297003" cy="205639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'  '      =</a:t>
            </a:r>
          </a:p>
          <a:p>
            <a:r>
              <a:rPr lang="en-US" sz="2000" dirty="0" smtClean="0"/>
              <a:t>'c'      =</a:t>
            </a:r>
            <a:endParaRPr lang="en-US" sz="2000" dirty="0"/>
          </a:p>
          <a:p>
            <a:r>
              <a:rPr lang="en-US" sz="2000" dirty="0" smtClean="0"/>
              <a:t>EOF  =</a:t>
            </a:r>
            <a:endParaRPr lang="en-US" sz="2000" dirty="0"/>
          </a:p>
          <a:p>
            <a:r>
              <a:rPr lang="en-US" sz="2000" dirty="0" smtClean="0"/>
              <a:t>'b'      =</a:t>
            </a:r>
            <a:endParaRPr lang="en-US" sz="2000" dirty="0"/>
          </a:p>
          <a:p>
            <a:r>
              <a:rPr lang="en-US" sz="2000" dirty="0" smtClean="0"/>
              <a:t>'a'      =</a:t>
            </a:r>
            <a:endParaRPr lang="en-US" sz="2000" dirty="0"/>
          </a:p>
          <a:p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2514600" y="1600200"/>
            <a:ext cx="3674514" cy="4724291"/>
            <a:chOff x="92292" y="1681818"/>
            <a:chExt cx="3674514" cy="4724291"/>
          </a:xfrm>
        </p:grpSpPr>
        <p:grpSp>
          <p:nvGrpSpPr>
            <p:cNvPr id="5" name="Group 4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2" name="Straight Connector 41"/>
                <p:cNvCxnSpPr>
                  <a:stCxn id="41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38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9" name="Straight Connector 38"/>
                  <p:cNvCxnSpPr>
                    <a:stCxn id="38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0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0" name="Group 29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35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6" name="Straight Connector 35"/>
                  <p:cNvCxnSpPr>
                    <a:stCxn id="35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1" name="Group 30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32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33" name="Straight Connector 32"/>
                  <p:cNvCxnSpPr>
                    <a:stCxn id="32" idx="2"/>
                    <a:endCxn id="35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>
                    <a:stCxn id="32" idx="2"/>
                    <a:endCxn id="38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5" name="Group 24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26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7" name="Straight Connector 26"/>
                <p:cNvCxnSpPr>
                  <a:stCxn id="26" idx="2"/>
                  <a:endCxn id="41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>
                  <a:stCxn id="26" idx="2"/>
                  <a:endCxn id="32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Group 5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2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1" name="Straight Connector 20"/>
                <p:cNvCxnSpPr>
                  <a:stCxn id="2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17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8" name="Straight Connector 17"/>
                <p:cNvCxnSpPr>
                  <a:stCxn id="17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14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5" name="Straight Connector 14"/>
                <p:cNvCxnSpPr>
                  <a:stCxn id="14" idx="2"/>
                  <a:endCxn id="20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>
                  <a:stCxn id="14" idx="2"/>
                  <a:endCxn id="17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oup 6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8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" name="Straight Connector 8"/>
              <p:cNvCxnSpPr>
                <a:stCxn id="8" idx="2"/>
                <a:endCxn id="26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stCxn id="8" idx="2"/>
                <a:endCxn id="14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TextBox 43"/>
          <p:cNvSpPr txBox="1"/>
          <p:nvPr/>
        </p:nvSpPr>
        <p:spPr>
          <a:xfrm>
            <a:off x="7086600" y="1371429"/>
            <a:ext cx="10823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Recall</a:t>
            </a:r>
          </a:p>
          <a:p>
            <a:r>
              <a:rPr lang="en-US" i="1" dirty="0" smtClean="0"/>
              <a:t>Left   is 0</a:t>
            </a:r>
          </a:p>
          <a:p>
            <a:r>
              <a:rPr lang="en-US" i="1" dirty="0" smtClean="0"/>
              <a:t>Right is 1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8383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Step 4: </a:t>
            </a:r>
            <a:r>
              <a:rPr lang="en-US" sz="2400" dirty="0"/>
              <a:t>Traverse Tree </a:t>
            </a:r>
            <a:r>
              <a:rPr lang="en-US" sz="2400" dirty="0" smtClean="0"/>
              <a:t>to Find </a:t>
            </a:r>
            <a:r>
              <a:rPr lang="en-US" sz="2400" dirty="0"/>
              <a:t>the Character to Binary 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2297003" cy="205639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'  '      =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'c'      =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EOF  =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'b'      =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'a'      =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2514600" y="1600200"/>
            <a:ext cx="3674514" cy="4724291"/>
            <a:chOff x="92292" y="1681818"/>
            <a:chExt cx="3674514" cy="4724291"/>
          </a:xfrm>
        </p:grpSpPr>
        <p:grpSp>
          <p:nvGrpSpPr>
            <p:cNvPr id="5" name="Group 4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2" name="Straight Connector 41"/>
                <p:cNvCxnSpPr>
                  <a:stCxn id="41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38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9" name="Straight Connector 38"/>
                  <p:cNvCxnSpPr>
                    <a:stCxn id="38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0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0" name="Group 29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35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6" name="Straight Connector 35"/>
                  <p:cNvCxnSpPr>
                    <a:stCxn id="35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1" name="Group 30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32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33" name="Straight Connector 32"/>
                  <p:cNvCxnSpPr>
                    <a:stCxn id="32" idx="2"/>
                    <a:endCxn id="35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>
                    <a:stCxn id="32" idx="2"/>
                    <a:endCxn id="38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5" name="Group 24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26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7" name="Straight Connector 26"/>
                <p:cNvCxnSpPr>
                  <a:stCxn id="26" idx="2"/>
                  <a:endCxn id="41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>
                  <a:stCxn id="26" idx="2"/>
                  <a:endCxn id="32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Group 5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2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1" name="Straight Connector 20"/>
                <p:cNvCxnSpPr>
                  <a:stCxn id="2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17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8" name="Straight Connector 17"/>
                <p:cNvCxnSpPr>
                  <a:stCxn id="17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14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5" name="Straight Connector 14"/>
                <p:cNvCxnSpPr>
                  <a:stCxn id="14" idx="2"/>
                  <a:endCxn id="20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>
                  <a:stCxn id="14" idx="2"/>
                  <a:endCxn id="17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oup 6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8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" name="Straight Connector 8"/>
              <p:cNvCxnSpPr>
                <a:stCxn id="8" idx="2"/>
                <a:endCxn id="26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stCxn id="8" idx="2"/>
                <a:endCxn id="14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TextBox 43"/>
          <p:cNvSpPr txBox="1"/>
          <p:nvPr/>
        </p:nvSpPr>
        <p:spPr>
          <a:xfrm>
            <a:off x="7086600" y="1371429"/>
            <a:ext cx="10823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Recall</a:t>
            </a:r>
          </a:p>
          <a:p>
            <a:r>
              <a:rPr lang="en-US" i="1" dirty="0" smtClean="0"/>
              <a:t>Left   is 0</a:t>
            </a:r>
          </a:p>
          <a:p>
            <a:r>
              <a:rPr lang="en-US" i="1" dirty="0" smtClean="0"/>
              <a:t>Right is 1</a:t>
            </a:r>
            <a:endParaRPr lang="en-US" i="1" dirty="0"/>
          </a:p>
        </p:txBody>
      </p:sp>
      <p:grpSp>
        <p:nvGrpSpPr>
          <p:cNvPr id="48" name="Group 47"/>
          <p:cNvGrpSpPr/>
          <p:nvPr/>
        </p:nvGrpSpPr>
        <p:grpSpPr>
          <a:xfrm>
            <a:off x="3440003" y="1852025"/>
            <a:ext cx="827197" cy="586375"/>
            <a:chOff x="3440003" y="1852025"/>
            <a:chExt cx="827197" cy="586375"/>
          </a:xfrm>
        </p:grpSpPr>
        <p:cxnSp>
          <p:nvCxnSpPr>
            <p:cNvPr id="46" name="Straight Arrow Connector 45"/>
            <p:cNvCxnSpPr/>
            <p:nvPr/>
          </p:nvCxnSpPr>
          <p:spPr>
            <a:xfrm flipH="1">
              <a:off x="3440003" y="1981200"/>
              <a:ext cx="827197" cy="457200"/>
            </a:xfrm>
            <a:prstGeom prst="straightConnector1">
              <a:avLst/>
            </a:prstGeom>
            <a:ln w="349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3610855" y="185202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0</a:t>
              </a:r>
              <a:endParaRPr lang="en-US" b="1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647166" y="3192847"/>
            <a:ext cx="553235" cy="617153"/>
            <a:chOff x="3713966" y="1959969"/>
            <a:chExt cx="553235" cy="617153"/>
          </a:xfrm>
        </p:grpSpPr>
        <p:cxnSp>
          <p:nvCxnSpPr>
            <p:cNvPr id="50" name="Straight Arrow Connector 49"/>
            <p:cNvCxnSpPr/>
            <p:nvPr/>
          </p:nvCxnSpPr>
          <p:spPr>
            <a:xfrm flipH="1">
              <a:off x="3760896" y="1981200"/>
              <a:ext cx="506305" cy="595922"/>
            </a:xfrm>
            <a:prstGeom prst="straightConnector1">
              <a:avLst/>
            </a:prstGeom>
            <a:ln w="349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3713966" y="195996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0</a:t>
              </a:r>
              <a:endParaRPr lang="en-US" b="1" dirty="0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905000" y="10668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928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Step 4: </a:t>
            </a:r>
            <a:r>
              <a:rPr lang="en-US" sz="2400" dirty="0"/>
              <a:t>Traverse Tree </a:t>
            </a:r>
            <a:r>
              <a:rPr lang="en-US" sz="2400" dirty="0" smtClean="0"/>
              <a:t>to Find </a:t>
            </a:r>
            <a:r>
              <a:rPr lang="en-US" sz="2400" dirty="0"/>
              <a:t>the Character to Binary 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2297003" cy="2056395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'  '      =</a:t>
            </a:r>
          </a:p>
          <a:p>
            <a:r>
              <a:rPr lang="en-US" sz="2000" dirty="0" smtClean="0"/>
              <a:t>'c'      =</a:t>
            </a:r>
            <a:endParaRPr lang="en-US" sz="2000" dirty="0"/>
          </a:p>
          <a:p>
            <a:r>
              <a:rPr lang="en-US" sz="2000" dirty="0" smtClean="0"/>
              <a:t>EOF  =</a:t>
            </a:r>
            <a:endParaRPr lang="en-US" sz="2000" dirty="0"/>
          </a:p>
          <a:p>
            <a:r>
              <a:rPr lang="en-US" sz="2000" dirty="0" smtClean="0"/>
              <a:t>'b'      =</a:t>
            </a:r>
            <a:endParaRPr lang="en-US" sz="2000" dirty="0"/>
          </a:p>
          <a:p>
            <a:r>
              <a:rPr lang="en-US" sz="2000" dirty="0" smtClean="0"/>
              <a:t>'a'      =</a:t>
            </a:r>
            <a:endParaRPr lang="en-US" sz="2000" dirty="0"/>
          </a:p>
          <a:p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2514600" y="1600200"/>
            <a:ext cx="3674514" cy="4724291"/>
            <a:chOff x="92292" y="1681818"/>
            <a:chExt cx="3674514" cy="4724291"/>
          </a:xfrm>
        </p:grpSpPr>
        <p:grpSp>
          <p:nvGrpSpPr>
            <p:cNvPr id="5" name="Group 4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2" name="Straight Connector 41"/>
                <p:cNvCxnSpPr>
                  <a:stCxn id="41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38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9" name="Straight Connector 38"/>
                  <p:cNvCxnSpPr>
                    <a:stCxn id="38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0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0" name="Group 29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35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6" name="Straight Connector 35"/>
                  <p:cNvCxnSpPr>
                    <a:stCxn id="35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1" name="Group 30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32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33" name="Straight Connector 32"/>
                  <p:cNvCxnSpPr>
                    <a:stCxn id="32" idx="2"/>
                    <a:endCxn id="35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>
                    <a:stCxn id="32" idx="2"/>
                    <a:endCxn id="38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5" name="Group 24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26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7" name="Straight Connector 26"/>
                <p:cNvCxnSpPr>
                  <a:stCxn id="26" idx="2"/>
                  <a:endCxn id="41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>
                  <a:stCxn id="26" idx="2"/>
                  <a:endCxn id="32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Group 5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2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1" name="Straight Connector 20"/>
                <p:cNvCxnSpPr>
                  <a:stCxn id="2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17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8" name="Straight Connector 17"/>
                <p:cNvCxnSpPr>
                  <a:stCxn id="17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14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5" name="Straight Connector 14"/>
                <p:cNvCxnSpPr>
                  <a:stCxn id="14" idx="2"/>
                  <a:endCxn id="20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>
                  <a:stCxn id="14" idx="2"/>
                  <a:endCxn id="17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oup 6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8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" name="Straight Connector 8"/>
              <p:cNvCxnSpPr>
                <a:stCxn id="8" idx="2"/>
                <a:endCxn id="26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stCxn id="8" idx="2"/>
                <a:endCxn id="14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TextBox 43"/>
          <p:cNvSpPr txBox="1"/>
          <p:nvPr/>
        </p:nvSpPr>
        <p:spPr>
          <a:xfrm>
            <a:off x="7086600" y="1371429"/>
            <a:ext cx="10823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Recall</a:t>
            </a:r>
          </a:p>
          <a:p>
            <a:r>
              <a:rPr lang="en-US" i="1" dirty="0" smtClean="0"/>
              <a:t>Left   is 0</a:t>
            </a:r>
          </a:p>
          <a:p>
            <a:r>
              <a:rPr lang="en-US" i="1" dirty="0" smtClean="0"/>
              <a:t>Right is 1</a:t>
            </a:r>
            <a:endParaRPr lang="en-US" i="1" dirty="0"/>
          </a:p>
        </p:txBody>
      </p:sp>
      <p:grpSp>
        <p:nvGrpSpPr>
          <p:cNvPr id="48" name="Group 47"/>
          <p:cNvGrpSpPr/>
          <p:nvPr/>
        </p:nvGrpSpPr>
        <p:grpSpPr>
          <a:xfrm>
            <a:off x="3440003" y="1852025"/>
            <a:ext cx="827197" cy="586375"/>
            <a:chOff x="3440003" y="1852025"/>
            <a:chExt cx="827197" cy="586375"/>
          </a:xfrm>
        </p:grpSpPr>
        <p:cxnSp>
          <p:nvCxnSpPr>
            <p:cNvPr id="46" name="Straight Arrow Connector 45"/>
            <p:cNvCxnSpPr/>
            <p:nvPr/>
          </p:nvCxnSpPr>
          <p:spPr>
            <a:xfrm flipH="1">
              <a:off x="3440003" y="1981200"/>
              <a:ext cx="827197" cy="457200"/>
            </a:xfrm>
            <a:prstGeom prst="straightConnector1">
              <a:avLst/>
            </a:prstGeom>
            <a:ln w="349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3610855" y="185202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0</a:t>
              </a:r>
              <a:endParaRPr lang="en-US" b="1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864662" y="3172065"/>
            <a:ext cx="476379" cy="617153"/>
            <a:chOff x="4267202" y="1959969"/>
            <a:chExt cx="476379" cy="617153"/>
          </a:xfrm>
        </p:grpSpPr>
        <p:cxnSp>
          <p:nvCxnSpPr>
            <p:cNvPr id="50" name="Straight Arrow Connector 49"/>
            <p:cNvCxnSpPr/>
            <p:nvPr/>
          </p:nvCxnSpPr>
          <p:spPr>
            <a:xfrm>
              <a:off x="4267202" y="1981200"/>
              <a:ext cx="326338" cy="595922"/>
            </a:xfrm>
            <a:prstGeom prst="straightConnector1">
              <a:avLst/>
            </a:prstGeom>
            <a:ln w="349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4443499" y="195996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905000" y="10668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00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3289963" y="4472321"/>
            <a:ext cx="574700" cy="629800"/>
            <a:chOff x="3692501" y="1981200"/>
            <a:chExt cx="574700" cy="629800"/>
          </a:xfrm>
        </p:grpSpPr>
        <p:cxnSp>
          <p:nvCxnSpPr>
            <p:cNvPr id="55" name="Straight Arrow Connector 54"/>
            <p:cNvCxnSpPr/>
            <p:nvPr/>
          </p:nvCxnSpPr>
          <p:spPr>
            <a:xfrm flipH="1">
              <a:off x="3760896" y="1981200"/>
              <a:ext cx="506305" cy="629800"/>
            </a:xfrm>
            <a:prstGeom prst="straightConnector1">
              <a:avLst/>
            </a:prstGeom>
            <a:ln w="349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3692501" y="19812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0</a:t>
              </a:r>
              <a:endParaRPr lang="en-US" b="1" dirty="0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1789583" y="144042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010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424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Step 4: </a:t>
            </a:r>
            <a:r>
              <a:rPr lang="en-US" sz="2400" dirty="0"/>
              <a:t>Traverse Tree </a:t>
            </a:r>
            <a:r>
              <a:rPr lang="en-US" sz="2400" dirty="0" smtClean="0"/>
              <a:t>to Find </a:t>
            </a:r>
            <a:r>
              <a:rPr lang="en-US" sz="2400" dirty="0"/>
              <a:t>the Character to Binary 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2297003" cy="2056395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'  '      =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'c'      =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/>
              <a:t>EOF  =</a:t>
            </a:r>
            <a:endParaRPr lang="en-US" sz="2000" dirty="0"/>
          </a:p>
          <a:p>
            <a:r>
              <a:rPr lang="en-US" sz="2000" dirty="0" smtClean="0"/>
              <a:t>'b'      =</a:t>
            </a:r>
            <a:endParaRPr lang="en-US" sz="2000" dirty="0"/>
          </a:p>
          <a:p>
            <a:r>
              <a:rPr lang="en-US" sz="2000" dirty="0" smtClean="0"/>
              <a:t>'a'      =</a:t>
            </a:r>
            <a:endParaRPr lang="en-US" sz="2000" dirty="0"/>
          </a:p>
          <a:p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2514600" y="1600200"/>
            <a:ext cx="3674514" cy="4724291"/>
            <a:chOff x="92292" y="1681818"/>
            <a:chExt cx="3674514" cy="4724291"/>
          </a:xfrm>
        </p:grpSpPr>
        <p:grpSp>
          <p:nvGrpSpPr>
            <p:cNvPr id="5" name="Group 4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2" name="Straight Connector 41"/>
                <p:cNvCxnSpPr>
                  <a:stCxn id="41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38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9" name="Straight Connector 38"/>
                  <p:cNvCxnSpPr>
                    <a:stCxn id="38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0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0" name="Group 29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35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6" name="Straight Connector 35"/>
                  <p:cNvCxnSpPr>
                    <a:stCxn id="35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1" name="Group 30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32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33" name="Straight Connector 32"/>
                  <p:cNvCxnSpPr>
                    <a:stCxn id="32" idx="2"/>
                    <a:endCxn id="35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>
                    <a:stCxn id="32" idx="2"/>
                    <a:endCxn id="38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5" name="Group 24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26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7" name="Straight Connector 26"/>
                <p:cNvCxnSpPr>
                  <a:stCxn id="26" idx="2"/>
                  <a:endCxn id="41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>
                  <a:stCxn id="26" idx="2"/>
                  <a:endCxn id="32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Group 5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2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1" name="Straight Connector 20"/>
                <p:cNvCxnSpPr>
                  <a:stCxn id="2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17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8" name="Straight Connector 17"/>
                <p:cNvCxnSpPr>
                  <a:stCxn id="17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14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5" name="Straight Connector 14"/>
                <p:cNvCxnSpPr>
                  <a:stCxn id="14" idx="2"/>
                  <a:endCxn id="20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>
                  <a:stCxn id="14" idx="2"/>
                  <a:endCxn id="17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oup 6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8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" name="Straight Connector 8"/>
              <p:cNvCxnSpPr>
                <a:stCxn id="8" idx="2"/>
                <a:endCxn id="26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stCxn id="8" idx="2"/>
                <a:endCxn id="14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TextBox 43"/>
          <p:cNvSpPr txBox="1"/>
          <p:nvPr/>
        </p:nvSpPr>
        <p:spPr>
          <a:xfrm>
            <a:off x="7086600" y="1371429"/>
            <a:ext cx="10823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Recall</a:t>
            </a:r>
          </a:p>
          <a:p>
            <a:r>
              <a:rPr lang="en-US" i="1" dirty="0" smtClean="0"/>
              <a:t>Left   is 0</a:t>
            </a:r>
          </a:p>
          <a:p>
            <a:r>
              <a:rPr lang="en-US" i="1" dirty="0" smtClean="0"/>
              <a:t>Right is 1</a:t>
            </a:r>
            <a:endParaRPr lang="en-US" i="1" dirty="0"/>
          </a:p>
        </p:txBody>
      </p:sp>
      <p:grpSp>
        <p:nvGrpSpPr>
          <p:cNvPr id="48" name="Group 47"/>
          <p:cNvGrpSpPr/>
          <p:nvPr/>
        </p:nvGrpSpPr>
        <p:grpSpPr>
          <a:xfrm>
            <a:off x="3440003" y="1852025"/>
            <a:ext cx="827197" cy="586375"/>
            <a:chOff x="3440003" y="1852025"/>
            <a:chExt cx="827197" cy="586375"/>
          </a:xfrm>
        </p:grpSpPr>
        <p:cxnSp>
          <p:nvCxnSpPr>
            <p:cNvPr id="46" name="Straight Arrow Connector 45"/>
            <p:cNvCxnSpPr/>
            <p:nvPr/>
          </p:nvCxnSpPr>
          <p:spPr>
            <a:xfrm flipH="1">
              <a:off x="3440003" y="1981200"/>
              <a:ext cx="827197" cy="457200"/>
            </a:xfrm>
            <a:prstGeom prst="straightConnector1">
              <a:avLst/>
            </a:prstGeom>
            <a:ln w="349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3610855" y="185202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0</a:t>
              </a:r>
              <a:endParaRPr lang="en-US" b="1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864662" y="3172065"/>
            <a:ext cx="476379" cy="617153"/>
            <a:chOff x="4267202" y="1959969"/>
            <a:chExt cx="476379" cy="617153"/>
          </a:xfrm>
        </p:grpSpPr>
        <p:cxnSp>
          <p:nvCxnSpPr>
            <p:cNvPr id="50" name="Straight Arrow Connector 49"/>
            <p:cNvCxnSpPr/>
            <p:nvPr/>
          </p:nvCxnSpPr>
          <p:spPr>
            <a:xfrm>
              <a:off x="4267202" y="1981200"/>
              <a:ext cx="326338" cy="595922"/>
            </a:xfrm>
            <a:prstGeom prst="straightConnector1">
              <a:avLst/>
            </a:prstGeom>
            <a:ln w="349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4443499" y="195996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905000" y="10668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00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4315182" y="4451666"/>
            <a:ext cx="375804" cy="650456"/>
            <a:chOff x="4267202" y="1939194"/>
            <a:chExt cx="375804" cy="650456"/>
          </a:xfrm>
        </p:grpSpPr>
        <p:cxnSp>
          <p:nvCxnSpPr>
            <p:cNvPr id="55" name="Straight Arrow Connector 54"/>
            <p:cNvCxnSpPr/>
            <p:nvPr/>
          </p:nvCxnSpPr>
          <p:spPr>
            <a:xfrm>
              <a:off x="4267202" y="1981200"/>
              <a:ext cx="256814" cy="608450"/>
            </a:xfrm>
            <a:prstGeom prst="straightConnector1">
              <a:avLst/>
            </a:prstGeom>
            <a:ln w="349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4342924" y="193919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1789583" y="144042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010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89583" y="1831322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011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7021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Step 4: </a:t>
            </a:r>
            <a:r>
              <a:rPr lang="en-US" sz="2400" dirty="0"/>
              <a:t>Traverse Tree </a:t>
            </a:r>
            <a:r>
              <a:rPr lang="en-US" sz="2400" dirty="0" smtClean="0"/>
              <a:t>to Find </a:t>
            </a:r>
            <a:r>
              <a:rPr lang="en-US" sz="2400" dirty="0"/>
              <a:t>the Character to Binary 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2297003" cy="2056395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'  '      =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'c'      =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EOF  =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/>
              <a:t>'b'      =</a:t>
            </a:r>
            <a:endParaRPr lang="en-US" sz="2000" dirty="0"/>
          </a:p>
          <a:p>
            <a:r>
              <a:rPr lang="en-US" sz="2000" dirty="0" smtClean="0"/>
              <a:t>'a'      =</a:t>
            </a:r>
            <a:endParaRPr lang="en-US" sz="2000" dirty="0"/>
          </a:p>
          <a:p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2514600" y="1600200"/>
            <a:ext cx="3674514" cy="4724291"/>
            <a:chOff x="92292" y="1681818"/>
            <a:chExt cx="3674514" cy="4724291"/>
          </a:xfrm>
        </p:grpSpPr>
        <p:grpSp>
          <p:nvGrpSpPr>
            <p:cNvPr id="5" name="Group 4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2" name="Straight Connector 41"/>
                <p:cNvCxnSpPr>
                  <a:stCxn id="41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38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9" name="Straight Connector 38"/>
                  <p:cNvCxnSpPr>
                    <a:stCxn id="38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0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0" name="Group 29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35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6" name="Straight Connector 35"/>
                  <p:cNvCxnSpPr>
                    <a:stCxn id="35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1" name="Group 30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32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33" name="Straight Connector 32"/>
                  <p:cNvCxnSpPr>
                    <a:stCxn id="32" idx="2"/>
                    <a:endCxn id="35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>
                    <a:stCxn id="32" idx="2"/>
                    <a:endCxn id="38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5" name="Group 24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26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7" name="Straight Connector 26"/>
                <p:cNvCxnSpPr>
                  <a:stCxn id="26" idx="2"/>
                  <a:endCxn id="41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>
                  <a:stCxn id="26" idx="2"/>
                  <a:endCxn id="32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Group 5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2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1" name="Straight Connector 20"/>
                <p:cNvCxnSpPr>
                  <a:stCxn id="2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17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8" name="Straight Connector 17"/>
                <p:cNvCxnSpPr>
                  <a:stCxn id="17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14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5" name="Straight Connector 14"/>
                <p:cNvCxnSpPr>
                  <a:stCxn id="14" idx="2"/>
                  <a:endCxn id="20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>
                  <a:stCxn id="14" idx="2"/>
                  <a:endCxn id="17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oup 6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8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" name="Straight Connector 8"/>
              <p:cNvCxnSpPr>
                <a:stCxn id="8" idx="2"/>
                <a:endCxn id="26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stCxn id="8" idx="2"/>
                <a:endCxn id="14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TextBox 43"/>
          <p:cNvSpPr txBox="1"/>
          <p:nvPr/>
        </p:nvSpPr>
        <p:spPr>
          <a:xfrm>
            <a:off x="7086600" y="1371429"/>
            <a:ext cx="10823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Recall</a:t>
            </a:r>
          </a:p>
          <a:p>
            <a:r>
              <a:rPr lang="en-US" i="1" dirty="0" smtClean="0"/>
              <a:t>Left   is 0</a:t>
            </a:r>
          </a:p>
          <a:p>
            <a:r>
              <a:rPr lang="en-US" i="1" dirty="0" smtClean="0"/>
              <a:t>Right is 1</a:t>
            </a:r>
            <a:endParaRPr lang="en-US" i="1" dirty="0"/>
          </a:p>
        </p:txBody>
      </p:sp>
      <p:grpSp>
        <p:nvGrpSpPr>
          <p:cNvPr id="48" name="Group 47"/>
          <p:cNvGrpSpPr/>
          <p:nvPr/>
        </p:nvGrpSpPr>
        <p:grpSpPr>
          <a:xfrm>
            <a:off x="4920403" y="1881322"/>
            <a:ext cx="713301" cy="633278"/>
            <a:chOff x="4267201" y="1880651"/>
            <a:chExt cx="713301" cy="633278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4267201" y="1981200"/>
              <a:ext cx="713301" cy="532729"/>
            </a:xfrm>
            <a:prstGeom prst="straightConnector1">
              <a:avLst/>
            </a:prstGeom>
            <a:ln w="349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623871" y="188065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943659" y="3172065"/>
            <a:ext cx="395306" cy="714135"/>
            <a:chOff x="3871896" y="1959969"/>
            <a:chExt cx="395306" cy="714135"/>
          </a:xfrm>
        </p:grpSpPr>
        <p:cxnSp>
          <p:nvCxnSpPr>
            <p:cNvPr id="50" name="Straight Arrow Connector 49"/>
            <p:cNvCxnSpPr/>
            <p:nvPr/>
          </p:nvCxnSpPr>
          <p:spPr>
            <a:xfrm flipH="1">
              <a:off x="4031087" y="1981200"/>
              <a:ext cx="236115" cy="692904"/>
            </a:xfrm>
            <a:prstGeom prst="straightConnector1">
              <a:avLst/>
            </a:prstGeom>
            <a:ln w="349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3871896" y="195996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0</a:t>
              </a:r>
              <a:endParaRPr lang="en-US" b="1" dirty="0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905000" y="10668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00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789583" y="144042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010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89583" y="1831322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011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847292" y="2177031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10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4697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Step 4: </a:t>
            </a:r>
            <a:r>
              <a:rPr lang="en-US" sz="2400" dirty="0"/>
              <a:t>Traverse Tree </a:t>
            </a:r>
            <a:r>
              <a:rPr lang="en-US" sz="2400" dirty="0" smtClean="0"/>
              <a:t>to Find </a:t>
            </a:r>
            <a:r>
              <a:rPr lang="en-US" sz="2400" dirty="0"/>
              <a:t>the Character to Binary 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2297003" cy="2056395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'  '      =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'c'      =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EOF  =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'b'      =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/>
              <a:t>'a'      =</a:t>
            </a:r>
            <a:endParaRPr lang="en-US" sz="2000" dirty="0"/>
          </a:p>
          <a:p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2514600" y="1600200"/>
            <a:ext cx="3674514" cy="4724291"/>
            <a:chOff x="92292" y="1681818"/>
            <a:chExt cx="3674514" cy="4724291"/>
          </a:xfrm>
        </p:grpSpPr>
        <p:grpSp>
          <p:nvGrpSpPr>
            <p:cNvPr id="5" name="Group 4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2" name="Straight Connector 41"/>
                <p:cNvCxnSpPr>
                  <a:stCxn id="41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38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9" name="Straight Connector 38"/>
                  <p:cNvCxnSpPr>
                    <a:stCxn id="38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0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0" name="Group 29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35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6" name="Straight Connector 35"/>
                  <p:cNvCxnSpPr>
                    <a:stCxn id="35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1" name="Group 30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32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33" name="Straight Connector 32"/>
                  <p:cNvCxnSpPr>
                    <a:stCxn id="32" idx="2"/>
                    <a:endCxn id="35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>
                    <a:stCxn id="32" idx="2"/>
                    <a:endCxn id="38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5" name="Group 24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26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7" name="Straight Connector 26"/>
                <p:cNvCxnSpPr>
                  <a:stCxn id="26" idx="2"/>
                  <a:endCxn id="41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>
                  <a:stCxn id="26" idx="2"/>
                  <a:endCxn id="32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Group 5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2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1" name="Straight Connector 20"/>
                <p:cNvCxnSpPr>
                  <a:stCxn id="2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17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8" name="Straight Connector 17"/>
                <p:cNvCxnSpPr>
                  <a:stCxn id="17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14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5" name="Straight Connector 14"/>
                <p:cNvCxnSpPr>
                  <a:stCxn id="14" idx="2"/>
                  <a:endCxn id="20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>
                  <a:stCxn id="14" idx="2"/>
                  <a:endCxn id="17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oup 6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8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" name="Straight Connector 8"/>
              <p:cNvCxnSpPr>
                <a:stCxn id="8" idx="2"/>
                <a:endCxn id="26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stCxn id="8" idx="2"/>
                <a:endCxn id="14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TextBox 43"/>
          <p:cNvSpPr txBox="1"/>
          <p:nvPr/>
        </p:nvSpPr>
        <p:spPr>
          <a:xfrm>
            <a:off x="7086600" y="1371429"/>
            <a:ext cx="10823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Recall</a:t>
            </a:r>
          </a:p>
          <a:p>
            <a:r>
              <a:rPr lang="en-US" i="1" dirty="0" smtClean="0"/>
              <a:t>Left   is 0</a:t>
            </a:r>
          </a:p>
          <a:p>
            <a:r>
              <a:rPr lang="en-US" i="1" dirty="0" smtClean="0"/>
              <a:t>Right is 1</a:t>
            </a:r>
            <a:endParaRPr lang="en-US" i="1" dirty="0"/>
          </a:p>
        </p:txBody>
      </p:sp>
      <p:grpSp>
        <p:nvGrpSpPr>
          <p:cNvPr id="48" name="Group 47"/>
          <p:cNvGrpSpPr/>
          <p:nvPr/>
        </p:nvGrpSpPr>
        <p:grpSpPr>
          <a:xfrm>
            <a:off x="4920403" y="1881322"/>
            <a:ext cx="713301" cy="633278"/>
            <a:chOff x="4267201" y="1880651"/>
            <a:chExt cx="713301" cy="633278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4267201" y="1981200"/>
              <a:ext cx="713301" cy="532729"/>
            </a:xfrm>
            <a:prstGeom prst="straightConnector1">
              <a:avLst/>
            </a:prstGeom>
            <a:ln w="349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623871" y="188065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907561" y="3172065"/>
            <a:ext cx="390053" cy="714135"/>
            <a:chOff x="4267203" y="1959969"/>
            <a:chExt cx="390053" cy="714135"/>
          </a:xfrm>
        </p:grpSpPr>
        <p:cxnSp>
          <p:nvCxnSpPr>
            <p:cNvPr id="50" name="Straight Arrow Connector 49"/>
            <p:cNvCxnSpPr/>
            <p:nvPr/>
          </p:nvCxnSpPr>
          <p:spPr>
            <a:xfrm>
              <a:off x="4267203" y="1981200"/>
              <a:ext cx="188439" cy="692904"/>
            </a:xfrm>
            <a:prstGeom prst="straightConnector1">
              <a:avLst/>
            </a:prstGeom>
            <a:ln w="349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4357174" y="195996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905000" y="10668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00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789583" y="144042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010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89583" y="1831322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011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847292" y="2177031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10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818437" y="2546363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11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1714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Huffman Compression –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0593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Count the occurrences of each character in the file</a:t>
            </a:r>
          </a:p>
          <a:p>
            <a:pPr lvl="1"/>
            <a:r>
              <a:rPr lang="en-US" dirty="0" smtClean="0"/>
              <a:t>S	ay</a:t>
            </a:r>
            <a:r>
              <a:rPr lang="en-US" dirty="0"/>
              <a:t>: '  ' = 2,  'a' = 3,  'b' = 3,  'c' = 1, EOF = 1</a:t>
            </a:r>
          </a:p>
          <a:p>
            <a:endParaRPr lang="en-US" dirty="0" smtClean="0"/>
          </a:p>
          <a:p>
            <a:r>
              <a:rPr lang="en-US" dirty="0" smtClean="0"/>
              <a:t>Place </a:t>
            </a:r>
            <a:r>
              <a:rPr lang="en-US" dirty="0"/>
              <a:t>character and counts in a priority queue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Use priority queue to create Huffman </a:t>
            </a:r>
            <a:r>
              <a:rPr lang="en-US" dirty="0" smtClean="0"/>
              <a:t>tree </a:t>
            </a:r>
            <a:r>
              <a:rPr lang="en-US" sz="1900" dirty="0" smtClean="0">
                <a:sym typeface="Wingdings" panose="05000000000000000000" pitchFamily="2" charset="2"/>
              </a:rPr>
              <a:t></a:t>
            </a:r>
            <a:endParaRPr lang="en-US" dirty="0"/>
          </a:p>
          <a:p>
            <a:endParaRPr lang="en-US" dirty="0"/>
          </a:p>
          <a:p>
            <a:r>
              <a:rPr lang="en-US" dirty="0"/>
              <a:t>Traverse tree to find (</a:t>
            </a:r>
            <a:r>
              <a:rPr lang="en-US" dirty="0" smtClean="0"/>
              <a:t>char </a:t>
            </a:r>
            <a:r>
              <a:rPr lang="en-US" sz="1900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binary) map</a:t>
            </a:r>
          </a:p>
          <a:p>
            <a:pPr lvl="1"/>
            <a:r>
              <a:rPr lang="en-US" dirty="0"/>
              <a:t>'  ' = 00,  'a' = 11,  'b' = 10,  'c' = 010, EOF = 011</a:t>
            </a:r>
          </a:p>
          <a:p>
            <a:endParaRPr lang="en-US" dirty="0"/>
          </a:p>
          <a:p>
            <a:r>
              <a:rPr lang="en-US" dirty="0"/>
              <a:t>For each char in file, convert to compressed binary version</a:t>
            </a:r>
          </a:p>
          <a:p>
            <a:pPr lvl="1"/>
            <a:r>
              <a:rPr lang="en-US" dirty="0"/>
              <a:t>11 10 00 11 10 00 010 1 1 10 011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35263"/>
            <a:ext cx="3048000" cy="61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477" y="2735263"/>
            <a:ext cx="2274514" cy="214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18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Huffman Compression –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0593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Step 1</a:t>
            </a:r>
          </a:p>
          <a:p>
            <a:pPr lvl="1"/>
            <a:r>
              <a:rPr lang="en-US" dirty="0" smtClean="0"/>
              <a:t>Count characters (frequency of characters in the message)</a:t>
            </a:r>
          </a:p>
          <a:p>
            <a:endParaRPr lang="en-US" dirty="0"/>
          </a:p>
          <a:p>
            <a:r>
              <a:rPr lang="en-US" dirty="0" smtClean="0"/>
              <a:t>Step 2</a:t>
            </a:r>
          </a:p>
          <a:p>
            <a:pPr lvl="1"/>
            <a:r>
              <a:rPr lang="en-US" dirty="0" smtClean="0"/>
              <a:t>Create a Priority Queue</a:t>
            </a:r>
          </a:p>
          <a:p>
            <a:pPr lvl="1"/>
            <a:endParaRPr lang="en-US" dirty="0"/>
          </a:p>
          <a:p>
            <a:r>
              <a:rPr lang="en-US" dirty="0" smtClean="0"/>
              <a:t>Step 3</a:t>
            </a:r>
          </a:p>
          <a:p>
            <a:pPr lvl="1"/>
            <a:r>
              <a:rPr lang="en-US" dirty="0" smtClean="0"/>
              <a:t>Build a Huffman Tree</a:t>
            </a:r>
          </a:p>
          <a:p>
            <a:pPr lvl="1"/>
            <a:endParaRPr lang="en-US" dirty="0"/>
          </a:p>
          <a:p>
            <a:r>
              <a:rPr lang="en-US" dirty="0" smtClean="0"/>
              <a:t>Step 4</a:t>
            </a:r>
          </a:p>
          <a:p>
            <a:pPr lvl="1"/>
            <a:r>
              <a:rPr lang="en-US" dirty="0" smtClean="0"/>
              <a:t>Traverse the Tree to find the </a:t>
            </a:r>
            <a:r>
              <a:rPr lang="en-US" dirty="0"/>
              <a:t>C</a:t>
            </a:r>
            <a:r>
              <a:rPr lang="en-US" dirty="0" smtClean="0"/>
              <a:t>haracter to Binary Mapping</a:t>
            </a:r>
          </a:p>
          <a:p>
            <a:pPr lvl="1"/>
            <a:endParaRPr lang="en-US" dirty="0"/>
          </a:p>
          <a:p>
            <a:r>
              <a:rPr lang="en-US" dirty="0" smtClean="0"/>
              <a:t>Step 5</a:t>
            </a:r>
          </a:p>
          <a:p>
            <a:pPr lvl="1"/>
            <a:r>
              <a:rPr lang="en-US" dirty="0" smtClean="0"/>
              <a:t>Use the mapping to encode the message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82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Encode the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2297003" cy="205639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'  '      =      00</a:t>
            </a:r>
          </a:p>
          <a:p>
            <a:r>
              <a:rPr lang="en-US" sz="2000" dirty="0" smtClean="0"/>
              <a:t>'c'      =    010</a:t>
            </a:r>
            <a:endParaRPr lang="en-US" sz="2000" dirty="0"/>
          </a:p>
          <a:p>
            <a:r>
              <a:rPr lang="en-US" sz="2000" dirty="0" smtClean="0"/>
              <a:t>EOF  =    011</a:t>
            </a:r>
            <a:endParaRPr lang="en-US" sz="2000" dirty="0"/>
          </a:p>
          <a:p>
            <a:r>
              <a:rPr lang="en-US" sz="2000" dirty="0" smtClean="0"/>
              <a:t>'b'      =      10</a:t>
            </a:r>
            <a:endParaRPr lang="en-US" sz="2000" dirty="0"/>
          </a:p>
          <a:p>
            <a:r>
              <a:rPr lang="en-US" sz="2000" dirty="0" smtClean="0"/>
              <a:t>'a'      =      11</a:t>
            </a:r>
            <a:endParaRPr lang="en-US" sz="2000" dirty="0"/>
          </a:p>
          <a:p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2514600" y="1600200"/>
            <a:ext cx="3674514" cy="4724291"/>
            <a:chOff x="92292" y="1681818"/>
            <a:chExt cx="3674514" cy="4724291"/>
          </a:xfrm>
        </p:grpSpPr>
        <p:grpSp>
          <p:nvGrpSpPr>
            <p:cNvPr id="5" name="Group 4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2" name="Straight Connector 41"/>
                <p:cNvCxnSpPr>
                  <a:stCxn id="41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38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9" name="Straight Connector 38"/>
                  <p:cNvCxnSpPr>
                    <a:stCxn id="38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0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0" name="Group 29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35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6" name="Straight Connector 35"/>
                  <p:cNvCxnSpPr>
                    <a:stCxn id="35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1" name="Group 30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32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33" name="Straight Connector 32"/>
                  <p:cNvCxnSpPr>
                    <a:stCxn id="32" idx="2"/>
                    <a:endCxn id="35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>
                    <a:stCxn id="32" idx="2"/>
                    <a:endCxn id="38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5" name="Group 24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26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7" name="Straight Connector 26"/>
                <p:cNvCxnSpPr>
                  <a:stCxn id="26" idx="2"/>
                  <a:endCxn id="41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>
                  <a:stCxn id="26" idx="2"/>
                  <a:endCxn id="32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Group 5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2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1" name="Straight Connector 20"/>
                <p:cNvCxnSpPr>
                  <a:stCxn id="2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17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8" name="Straight Connector 17"/>
                <p:cNvCxnSpPr>
                  <a:stCxn id="17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14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5" name="Straight Connector 14"/>
                <p:cNvCxnSpPr>
                  <a:stCxn id="14" idx="2"/>
                  <a:endCxn id="20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>
                  <a:stCxn id="14" idx="2"/>
                  <a:endCxn id="17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oup 6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8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" name="Straight Connector 8"/>
              <p:cNvCxnSpPr>
                <a:stCxn id="8" idx="2"/>
                <a:endCxn id="26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stCxn id="8" idx="2"/>
                <a:endCxn id="14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" name="Group 44"/>
          <p:cNvGrpSpPr/>
          <p:nvPr/>
        </p:nvGrpSpPr>
        <p:grpSpPr>
          <a:xfrm>
            <a:off x="2993807" y="619683"/>
            <a:ext cx="5945579" cy="1446305"/>
            <a:chOff x="3096898" y="619683"/>
            <a:chExt cx="5945579" cy="1446305"/>
          </a:xfrm>
        </p:grpSpPr>
        <p:sp>
          <p:nvSpPr>
            <p:cNvPr id="60" name="Content Placeholder 2"/>
            <p:cNvSpPr txBox="1">
              <a:spLocks/>
            </p:cNvSpPr>
            <p:nvPr/>
          </p:nvSpPr>
          <p:spPr>
            <a:xfrm>
              <a:off x="3096898" y="989015"/>
              <a:ext cx="4495800" cy="10769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/>
                <a:t>Example message (input file) contents:</a:t>
              </a:r>
              <a:br>
                <a:rPr lang="en-US" sz="2000" dirty="0" smtClean="0"/>
              </a:br>
              <a:r>
                <a:rPr lang="en-US" sz="3200" dirty="0" smtClean="0"/>
                <a:t>ab  </a:t>
              </a:r>
              <a:r>
                <a:rPr lang="en-US" sz="3200" dirty="0" err="1" smtClean="0"/>
                <a:t>ab</a:t>
              </a:r>
              <a:r>
                <a:rPr lang="en-US" sz="3200" dirty="0" smtClean="0"/>
                <a:t>  cab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594677" y="619683"/>
              <a:ext cx="1447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/>
                <a:t>file ends with an invisible EOF character</a:t>
              </a:r>
              <a:endParaRPr lang="en-US" sz="1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95698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29325E-6 L 0.54913 -0.39963 " pathEditMode="relative" rAng="0" ptsTypes="AA">
                                      <p:cBhvr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48" y="-19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PQs and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can they be used for?</a:t>
            </a:r>
          </a:p>
          <a:p>
            <a:endParaRPr lang="en-US" dirty="0"/>
          </a:p>
          <a:p>
            <a:r>
              <a:rPr lang="en-US" dirty="0" smtClean="0"/>
              <a:t>How about data compression?</a:t>
            </a:r>
          </a:p>
          <a:p>
            <a:pPr lvl="1"/>
            <a:r>
              <a:rPr lang="en-US" dirty="0" smtClean="0"/>
              <a:t>Putting Trees into PQs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44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Suggested </a:t>
            </a:r>
            <a:r>
              <a:rPr lang="en-US" sz="2800" dirty="0" smtClean="0"/>
              <a:t>Assignment: </a:t>
            </a:r>
            <a:r>
              <a:rPr lang="en-US" sz="2800" dirty="0"/>
              <a:t>Encode the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2297003" cy="205639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'  '      =      00</a:t>
            </a:r>
          </a:p>
          <a:p>
            <a:r>
              <a:rPr lang="en-US" sz="2000" dirty="0" smtClean="0"/>
              <a:t>'c'      =    010</a:t>
            </a:r>
            <a:endParaRPr lang="en-US" sz="2000" dirty="0"/>
          </a:p>
          <a:p>
            <a:r>
              <a:rPr lang="en-US" sz="2000" dirty="0" smtClean="0"/>
              <a:t>EOF  =    011</a:t>
            </a:r>
            <a:endParaRPr lang="en-US" sz="2000" dirty="0"/>
          </a:p>
          <a:p>
            <a:r>
              <a:rPr lang="en-US" sz="2000" dirty="0" smtClean="0"/>
              <a:t>'b'      =      10</a:t>
            </a:r>
            <a:endParaRPr lang="en-US" sz="2000" dirty="0"/>
          </a:p>
          <a:p>
            <a:r>
              <a:rPr lang="en-US" sz="2000" dirty="0" smtClean="0"/>
              <a:t>'a'      =      11</a:t>
            </a:r>
            <a:endParaRPr lang="en-US" sz="2000" dirty="0"/>
          </a:p>
          <a:p>
            <a:endParaRPr lang="en-US" sz="20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2993807" y="989015"/>
            <a:ext cx="5945579" cy="1076973"/>
            <a:chOff x="3096898" y="989015"/>
            <a:chExt cx="5945579" cy="1076973"/>
          </a:xfrm>
        </p:grpSpPr>
        <p:sp>
          <p:nvSpPr>
            <p:cNvPr id="60" name="Content Placeholder 2"/>
            <p:cNvSpPr txBox="1">
              <a:spLocks/>
            </p:cNvSpPr>
            <p:nvPr/>
          </p:nvSpPr>
          <p:spPr>
            <a:xfrm>
              <a:off x="3096898" y="989015"/>
              <a:ext cx="4495800" cy="10769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/>
                <a:t>Example message (input file) contents:</a:t>
              </a:r>
              <a:br>
                <a:rPr lang="en-US" sz="2000" dirty="0" smtClean="0"/>
              </a:br>
              <a:r>
                <a:rPr lang="en-US" sz="3200" dirty="0" smtClean="0"/>
                <a:t>ab  </a:t>
              </a:r>
              <a:r>
                <a:rPr lang="en-US" sz="3200" dirty="0" err="1" smtClean="0"/>
                <a:t>ab</a:t>
              </a:r>
              <a:r>
                <a:rPr lang="en-US" sz="3200" dirty="0" smtClean="0"/>
                <a:t>  cab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594677" y="1327324"/>
              <a:ext cx="1447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/>
                <a:t>file ends with an invisible EOF character</a:t>
              </a:r>
              <a:endParaRPr lang="en-US" sz="1400" i="1" dirty="0"/>
            </a:p>
          </p:txBody>
        </p:sp>
      </p:grpSp>
      <p:sp>
        <p:nvSpPr>
          <p:cNvPr id="47" name="Content Placeholder 2"/>
          <p:cNvSpPr txBox="1">
            <a:spLocks/>
          </p:cNvSpPr>
          <p:nvPr/>
        </p:nvSpPr>
        <p:spPr>
          <a:xfrm>
            <a:off x="1066800" y="3276600"/>
            <a:ext cx="6424786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/>
          </a:p>
          <a:p>
            <a:r>
              <a:rPr lang="en-US" sz="2000" dirty="0" smtClean="0"/>
              <a:t>ICA310_EncodeMessage</a:t>
            </a:r>
          </a:p>
          <a:p>
            <a:endParaRPr lang="en-US" sz="2000" dirty="0"/>
          </a:p>
          <a:p>
            <a:r>
              <a:rPr lang="en-US" sz="2000" strike="sngStrike" dirty="0" smtClean="0"/>
              <a:t>Save the encoded message as a text (.txt) file and upload to the appropriate D2L </a:t>
            </a:r>
            <a:r>
              <a:rPr lang="en-US" sz="2000" strike="sngStrike" dirty="0" err="1" smtClean="0"/>
              <a:t>dropbox</a:t>
            </a:r>
            <a:endParaRPr lang="en-US" sz="2000" strike="sngStrike" dirty="0" smtClean="0"/>
          </a:p>
          <a:p>
            <a:pPr lvl="1"/>
            <a:r>
              <a:rPr lang="en-US" sz="1800" strike="sngStrike" dirty="0" smtClean="0"/>
              <a:t>before class ends today</a:t>
            </a:r>
          </a:p>
        </p:txBody>
      </p:sp>
    </p:spTree>
    <p:extLst>
      <p:ext uri="{BB962C8B-B14F-4D97-AF65-F5344CB8AC3E}">
        <p14:creationId xmlns:p14="http://schemas.microsoft.com/office/powerpoint/2010/main" val="213882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Encode the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2297003" cy="205639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'  '      =      00</a:t>
            </a:r>
          </a:p>
          <a:p>
            <a:r>
              <a:rPr lang="en-US" sz="2000" dirty="0" smtClean="0"/>
              <a:t>'c'      =    010</a:t>
            </a:r>
            <a:endParaRPr lang="en-US" sz="2000" dirty="0"/>
          </a:p>
          <a:p>
            <a:r>
              <a:rPr lang="en-US" sz="2000" dirty="0" smtClean="0"/>
              <a:t>EOF  =    011</a:t>
            </a:r>
            <a:endParaRPr lang="en-US" sz="2000" dirty="0"/>
          </a:p>
          <a:p>
            <a:r>
              <a:rPr lang="en-US" sz="2000" dirty="0" smtClean="0"/>
              <a:t>'b'      =      10</a:t>
            </a:r>
            <a:endParaRPr lang="en-US" sz="2000" dirty="0"/>
          </a:p>
          <a:p>
            <a:r>
              <a:rPr lang="en-US" sz="2000" dirty="0" smtClean="0"/>
              <a:t>'a'      =      11</a:t>
            </a:r>
            <a:endParaRPr lang="en-US" sz="2000" dirty="0"/>
          </a:p>
          <a:p>
            <a:endParaRPr lang="en-US" sz="20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2993807" y="619683"/>
            <a:ext cx="5945579" cy="1446305"/>
            <a:chOff x="3096898" y="619683"/>
            <a:chExt cx="5945579" cy="1446305"/>
          </a:xfrm>
        </p:grpSpPr>
        <p:sp>
          <p:nvSpPr>
            <p:cNvPr id="55" name="Content Placeholder 2"/>
            <p:cNvSpPr txBox="1">
              <a:spLocks/>
            </p:cNvSpPr>
            <p:nvPr/>
          </p:nvSpPr>
          <p:spPr>
            <a:xfrm>
              <a:off x="3096898" y="989015"/>
              <a:ext cx="4495800" cy="10769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/>
                <a:t>Example message (input file) contents:</a:t>
              </a:r>
              <a:br>
                <a:rPr lang="en-US" sz="2000" dirty="0" smtClean="0"/>
              </a:br>
              <a:r>
                <a:rPr lang="en-US" sz="3200" dirty="0" smtClean="0"/>
                <a:t>ab  </a:t>
              </a:r>
              <a:r>
                <a:rPr lang="en-US" sz="3200" dirty="0" err="1" smtClean="0"/>
                <a:t>ab</a:t>
              </a:r>
              <a:r>
                <a:rPr lang="en-US" sz="3200" dirty="0" smtClean="0"/>
                <a:t>  cab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594677" y="619683"/>
              <a:ext cx="1447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/>
                <a:t>file ends with an invisible EOF character</a:t>
              </a:r>
              <a:endParaRPr lang="en-US" sz="1400" i="1" dirty="0"/>
            </a:p>
          </p:txBody>
        </p:sp>
      </p:grpSp>
      <p:cxnSp>
        <p:nvCxnSpPr>
          <p:cNvPr id="52" name="Straight Arrow Connector 51"/>
          <p:cNvCxnSpPr>
            <a:stCxn id="53" idx="1"/>
            <a:endCxn id="64" idx="3"/>
          </p:cNvCxnSpPr>
          <p:nvPr/>
        </p:nvCxnSpPr>
        <p:spPr>
          <a:xfrm flipH="1">
            <a:off x="2313709" y="1628211"/>
            <a:ext cx="1046018" cy="107688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3359727" y="1358348"/>
            <a:ext cx="304800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745906" y="3276600"/>
            <a:ext cx="7864693" cy="10769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11</a:t>
            </a:r>
          </a:p>
        </p:txBody>
      </p:sp>
      <p:cxnSp>
        <p:nvCxnSpPr>
          <p:cNvPr id="63" name="Straight Arrow Connector 62"/>
          <p:cNvCxnSpPr>
            <a:stCxn id="64" idx="2"/>
          </p:cNvCxnSpPr>
          <p:nvPr/>
        </p:nvCxnSpPr>
        <p:spPr>
          <a:xfrm flipH="1">
            <a:off x="1517074" y="2895600"/>
            <a:ext cx="523008" cy="457200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1766455" y="2514600"/>
            <a:ext cx="547254" cy="38100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1143000" y="3360716"/>
            <a:ext cx="547254" cy="45436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4" grpId="0" animBg="1"/>
      <p:bldP spid="6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Encode the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2297003" cy="205639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'  '      =      00</a:t>
            </a:r>
          </a:p>
          <a:p>
            <a:r>
              <a:rPr lang="en-US" sz="2000" dirty="0" smtClean="0"/>
              <a:t>'c'      =    010</a:t>
            </a:r>
            <a:endParaRPr lang="en-US" sz="2000" dirty="0"/>
          </a:p>
          <a:p>
            <a:r>
              <a:rPr lang="en-US" sz="2000" dirty="0" smtClean="0"/>
              <a:t>EOF  =    011</a:t>
            </a:r>
            <a:endParaRPr lang="en-US" sz="2000" dirty="0"/>
          </a:p>
          <a:p>
            <a:r>
              <a:rPr lang="en-US" sz="2000" dirty="0" smtClean="0"/>
              <a:t>'b'      =      10</a:t>
            </a:r>
            <a:endParaRPr lang="en-US" sz="2000" dirty="0"/>
          </a:p>
          <a:p>
            <a:r>
              <a:rPr lang="en-US" sz="2000" dirty="0" smtClean="0"/>
              <a:t>'a'      =      11</a:t>
            </a:r>
            <a:endParaRPr lang="en-US" sz="2000" dirty="0"/>
          </a:p>
          <a:p>
            <a:endParaRPr lang="en-US" sz="20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2993807" y="619683"/>
            <a:ext cx="5945579" cy="1446305"/>
            <a:chOff x="3096898" y="619683"/>
            <a:chExt cx="5945579" cy="1446305"/>
          </a:xfrm>
        </p:grpSpPr>
        <p:sp>
          <p:nvSpPr>
            <p:cNvPr id="55" name="Content Placeholder 2"/>
            <p:cNvSpPr txBox="1">
              <a:spLocks/>
            </p:cNvSpPr>
            <p:nvPr/>
          </p:nvSpPr>
          <p:spPr>
            <a:xfrm>
              <a:off x="3096898" y="989015"/>
              <a:ext cx="4495800" cy="10769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/>
                <a:t>Example message (input file) contents:</a:t>
              </a:r>
              <a:br>
                <a:rPr lang="en-US" sz="2000" dirty="0" smtClean="0"/>
              </a:br>
              <a:r>
                <a:rPr lang="en-US" sz="3200" dirty="0" smtClean="0"/>
                <a:t>ab  </a:t>
              </a:r>
              <a:r>
                <a:rPr lang="en-US" sz="3200" dirty="0" err="1" smtClean="0"/>
                <a:t>ab</a:t>
              </a:r>
              <a:r>
                <a:rPr lang="en-US" sz="3200" dirty="0" smtClean="0"/>
                <a:t>  cab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594677" y="619683"/>
              <a:ext cx="1447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/>
                <a:t>file ends with an invisible EOF character</a:t>
              </a:r>
              <a:endParaRPr lang="en-US" sz="1400" i="1" dirty="0"/>
            </a:p>
          </p:txBody>
        </p:sp>
      </p:grpSp>
      <p:cxnSp>
        <p:nvCxnSpPr>
          <p:cNvPr id="52" name="Straight Arrow Connector 51"/>
          <p:cNvCxnSpPr>
            <a:stCxn id="53" idx="1"/>
            <a:endCxn id="64" idx="3"/>
          </p:cNvCxnSpPr>
          <p:nvPr/>
        </p:nvCxnSpPr>
        <p:spPr>
          <a:xfrm flipH="1">
            <a:off x="2325832" y="1628211"/>
            <a:ext cx="1181347" cy="72894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3507179" y="1358348"/>
            <a:ext cx="304800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745906" y="3276600"/>
            <a:ext cx="7864693" cy="10769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11</a:t>
            </a:r>
            <a:r>
              <a:rPr lang="en-US" sz="3200" u="sng" dirty="0" smtClean="0"/>
              <a:t>10</a:t>
            </a:r>
          </a:p>
        </p:txBody>
      </p:sp>
      <p:cxnSp>
        <p:nvCxnSpPr>
          <p:cNvPr id="63" name="Straight Arrow Connector 62"/>
          <p:cNvCxnSpPr>
            <a:stCxn id="64" idx="2"/>
          </p:cNvCxnSpPr>
          <p:nvPr/>
        </p:nvCxnSpPr>
        <p:spPr>
          <a:xfrm flipH="1">
            <a:off x="1905000" y="2547655"/>
            <a:ext cx="147205" cy="728945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1778578" y="2166655"/>
            <a:ext cx="547254" cy="38100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1524000" y="3360715"/>
            <a:ext cx="654627" cy="45436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6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4" grpId="0" animBg="1"/>
      <p:bldP spid="6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Encode the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2297003" cy="205639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'  '      =      00</a:t>
            </a:r>
          </a:p>
          <a:p>
            <a:r>
              <a:rPr lang="en-US" sz="2000" dirty="0" smtClean="0"/>
              <a:t>'c'      =    010</a:t>
            </a:r>
            <a:endParaRPr lang="en-US" sz="2000" dirty="0"/>
          </a:p>
          <a:p>
            <a:r>
              <a:rPr lang="en-US" sz="2000" dirty="0" smtClean="0"/>
              <a:t>EOF  =    011</a:t>
            </a:r>
            <a:endParaRPr lang="en-US" sz="2000" dirty="0"/>
          </a:p>
          <a:p>
            <a:r>
              <a:rPr lang="en-US" sz="2000" dirty="0" smtClean="0"/>
              <a:t>'b'      =      10</a:t>
            </a:r>
            <a:endParaRPr lang="en-US" sz="2000" dirty="0"/>
          </a:p>
          <a:p>
            <a:r>
              <a:rPr lang="en-US" sz="2000" dirty="0" smtClean="0"/>
              <a:t>'a'      =      11</a:t>
            </a:r>
            <a:endParaRPr lang="en-US" sz="2000" dirty="0"/>
          </a:p>
          <a:p>
            <a:endParaRPr lang="en-US" sz="20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2993807" y="619683"/>
            <a:ext cx="5945579" cy="1446305"/>
            <a:chOff x="3096898" y="619683"/>
            <a:chExt cx="5945579" cy="1446305"/>
          </a:xfrm>
        </p:grpSpPr>
        <p:sp>
          <p:nvSpPr>
            <p:cNvPr id="55" name="Content Placeholder 2"/>
            <p:cNvSpPr txBox="1">
              <a:spLocks/>
            </p:cNvSpPr>
            <p:nvPr/>
          </p:nvSpPr>
          <p:spPr>
            <a:xfrm>
              <a:off x="3096898" y="989015"/>
              <a:ext cx="4495800" cy="10769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/>
                <a:t>Example message (input file) contents:</a:t>
              </a:r>
              <a:br>
                <a:rPr lang="en-US" sz="2000" dirty="0" smtClean="0"/>
              </a:br>
              <a:r>
                <a:rPr lang="en-US" sz="3200" dirty="0" smtClean="0"/>
                <a:t>ab  </a:t>
              </a:r>
              <a:r>
                <a:rPr lang="en-US" sz="3200" dirty="0" err="1" smtClean="0"/>
                <a:t>ab</a:t>
              </a:r>
              <a:r>
                <a:rPr lang="en-US" sz="3200" dirty="0" smtClean="0"/>
                <a:t>  cab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594677" y="619683"/>
              <a:ext cx="1447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/>
                <a:t>file ends with an invisible EOF character</a:t>
              </a:r>
              <a:endParaRPr lang="en-US" sz="1400" i="1" dirty="0"/>
            </a:p>
          </p:txBody>
        </p:sp>
      </p:grpSp>
      <p:cxnSp>
        <p:nvCxnSpPr>
          <p:cNvPr id="52" name="Straight Arrow Connector 51"/>
          <p:cNvCxnSpPr>
            <a:stCxn id="53" idx="1"/>
            <a:endCxn id="64" idx="3"/>
          </p:cNvCxnSpPr>
          <p:nvPr/>
        </p:nvCxnSpPr>
        <p:spPr>
          <a:xfrm flipH="1" flipV="1">
            <a:off x="2457697" y="1337001"/>
            <a:ext cx="1354281" cy="291210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3811978" y="1358348"/>
            <a:ext cx="226621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745906" y="3276600"/>
            <a:ext cx="7864693" cy="10769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11</a:t>
            </a:r>
            <a:r>
              <a:rPr lang="en-US" sz="3200" u="sng" dirty="0" smtClean="0"/>
              <a:t>10</a:t>
            </a:r>
            <a:r>
              <a:rPr lang="en-US" sz="3200" dirty="0" smtClean="0"/>
              <a:t>00</a:t>
            </a:r>
          </a:p>
        </p:txBody>
      </p:sp>
      <p:cxnSp>
        <p:nvCxnSpPr>
          <p:cNvPr id="63" name="Straight Arrow Connector 62"/>
          <p:cNvCxnSpPr>
            <a:stCxn id="64" idx="2"/>
          </p:cNvCxnSpPr>
          <p:nvPr/>
        </p:nvCxnSpPr>
        <p:spPr>
          <a:xfrm flipH="1">
            <a:off x="2178627" y="1527501"/>
            <a:ext cx="5443" cy="174909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1910443" y="1146501"/>
            <a:ext cx="547254" cy="38100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1910443" y="3360714"/>
            <a:ext cx="654627" cy="45436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4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4" grpId="0" animBg="1"/>
      <p:bldP spid="6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Encode the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2297003" cy="205639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'  '      =      00</a:t>
            </a:r>
          </a:p>
          <a:p>
            <a:r>
              <a:rPr lang="en-US" sz="2000" dirty="0" smtClean="0"/>
              <a:t>'c'      =    010</a:t>
            </a:r>
            <a:endParaRPr lang="en-US" sz="2000" dirty="0"/>
          </a:p>
          <a:p>
            <a:r>
              <a:rPr lang="en-US" sz="2000" dirty="0" smtClean="0"/>
              <a:t>EOF  =    011</a:t>
            </a:r>
            <a:endParaRPr lang="en-US" sz="2000" dirty="0"/>
          </a:p>
          <a:p>
            <a:r>
              <a:rPr lang="en-US" sz="2000" dirty="0" smtClean="0"/>
              <a:t>'b'      =      10</a:t>
            </a:r>
            <a:endParaRPr lang="en-US" sz="2000" dirty="0"/>
          </a:p>
          <a:p>
            <a:r>
              <a:rPr lang="en-US" sz="2000" dirty="0" smtClean="0"/>
              <a:t>'a'      =      11</a:t>
            </a:r>
            <a:endParaRPr lang="en-US" sz="2000" dirty="0"/>
          </a:p>
          <a:p>
            <a:endParaRPr lang="en-US" sz="20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2993807" y="619683"/>
            <a:ext cx="5945579" cy="1446305"/>
            <a:chOff x="3096898" y="619683"/>
            <a:chExt cx="5945579" cy="1446305"/>
          </a:xfrm>
        </p:grpSpPr>
        <p:sp>
          <p:nvSpPr>
            <p:cNvPr id="55" name="Content Placeholder 2"/>
            <p:cNvSpPr txBox="1">
              <a:spLocks/>
            </p:cNvSpPr>
            <p:nvPr/>
          </p:nvSpPr>
          <p:spPr>
            <a:xfrm>
              <a:off x="3096898" y="989015"/>
              <a:ext cx="4495800" cy="10769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/>
                <a:t>Example message (input file) contents:</a:t>
              </a:r>
              <a:br>
                <a:rPr lang="en-US" sz="2000" dirty="0" smtClean="0"/>
              </a:br>
              <a:r>
                <a:rPr lang="en-US" sz="3200" dirty="0" smtClean="0"/>
                <a:t>ab  </a:t>
              </a:r>
              <a:r>
                <a:rPr lang="en-US" sz="3200" dirty="0" err="1" smtClean="0"/>
                <a:t>ab</a:t>
              </a:r>
              <a:r>
                <a:rPr lang="en-US" sz="3200" dirty="0" smtClean="0"/>
                <a:t>  cab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594677" y="619683"/>
              <a:ext cx="1447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/>
                <a:t>file ends with an invisible EOF character</a:t>
              </a:r>
              <a:endParaRPr lang="en-US" sz="1400" i="1" dirty="0"/>
            </a:p>
          </p:txBody>
        </p:sp>
      </p:grpSp>
      <p:cxnSp>
        <p:nvCxnSpPr>
          <p:cNvPr id="52" name="Straight Arrow Connector 51"/>
          <p:cNvCxnSpPr>
            <a:stCxn id="53" idx="1"/>
            <a:endCxn id="64" idx="3"/>
          </p:cNvCxnSpPr>
          <p:nvPr/>
        </p:nvCxnSpPr>
        <p:spPr>
          <a:xfrm flipH="1">
            <a:off x="2452254" y="1628211"/>
            <a:ext cx="1509649" cy="115308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3961903" y="1358348"/>
            <a:ext cx="226621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745906" y="3276600"/>
            <a:ext cx="7864693" cy="10769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11</a:t>
            </a:r>
            <a:r>
              <a:rPr lang="en-US" sz="3200" u="sng" dirty="0" smtClean="0"/>
              <a:t>10</a:t>
            </a:r>
            <a:r>
              <a:rPr lang="en-US" sz="3200" dirty="0" smtClean="0"/>
              <a:t>00</a:t>
            </a:r>
            <a:r>
              <a:rPr lang="en-US" sz="3200" u="sng" dirty="0" smtClean="0"/>
              <a:t>11</a:t>
            </a:r>
          </a:p>
        </p:txBody>
      </p:sp>
      <p:cxnSp>
        <p:nvCxnSpPr>
          <p:cNvPr id="63" name="Straight Arrow Connector 62"/>
          <p:cNvCxnSpPr>
            <a:stCxn id="64" idx="2"/>
          </p:cNvCxnSpPr>
          <p:nvPr/>
        </p:nvCxnSpPr>
        <p:spPr>
          <a:xfrm>
            <a:off x="2178627" y="2971800"/>
            <a:ext cx="273627" cy="304800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1905000" y="2590800"/>
            <a:ext cx="547254" cy="38100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2315440" y="3360713"/>
            <a:ext cx="654627" cy="45436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4" grpId="0" animBg="1"/>
      <p:bldP spid="6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Encode the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2297003" cy="205639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'  '      =      00</a:t>
            </a:r>
          </a:p>
          <a:p>
            <a:r>
              <a:rPr lang="en-US" sz="2000" dirty="0" smtClean="0"/>
              <a:t>'c'      =    010</a:t>
            </a:r>
            <a:endParaRPr lang="en-US" sz="2000" dirty="0"/>
          </a:p>
          <a:p>
            <a:r>
              <a:rPr lang="en-US" sz="2000" dirty="0" smtClean="0"/>
              <a:t>EOF  =    011</a:t>
            </a:r>
            <a:endParaRPr lang="en-US" sz="2000" dirty="0"/>
          </a:p>
          <a:p>
            <a:r>
              <a:rPr lang="en-US" sz="2000" dirty="0" smtClean="0"/>
              <a:t>'b'      =      10</a:t>
            </a:r>
            <a:endParaRPr lang="en-US" sz="2000" dirty="0"/>
          </a:p>
          <a:p>
            <a:r>
              <a:rPr lang="en-US" sz="2000" dirty="0" smtClean="0"/>
              <a:t>'a'      =      11</a:t>
            </a:r>
            <a:endParaRPr lang="en-US" sz="2000" dirty="0"/>
          </a:p>
          <a:p>
            <a:endParaRPr lang="en-US" sz="20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2993807" y="619683"/>
            <a:ext cx="5945579" cy="1446305"/>
            <a:chOff x="3096898" y="619683"/>
            <a:chExt cx="5945579" cy="1446305"/>
          </a:xfrm>
        </p:grpSpPr>
        <p:sp>
          <p:nvSpPr>
            <p:cNvPr id="55" name="Content Placeholder 2"/>
            <p:cNvSpPr txBox="1">
              <a:spLocks/>
            </p:cNvSpPr>
            <p:nvPr/>
          </p:nvSpPr>
          <p:spPr>
            <a:xfrm>
              <a:off x="3096898" y="989015"/>
              <a:ext cx="4495800" cy="10769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/>
                <a:t>Example message (input file) contents:</a:t>
              </a:r>
              <a:br>
                <a:rPr lang="en-US" sz="2000" dirty="0" smtClean="0"/>
              </a:br>
              <a:r>
                <a:rPr lang="en-US" sz="3200" dirty="0" smtClean="0"/>
                <a:t>ab  </a:t>
              </a:r>
              <a:r>
                <a:rPr lang="en-US" sz="3200" dirty="0" err="1" smtClean="0"/>
                <a:t>ab</a:t>
              </a:r>
              <a:r>
                <a:rPr lang="en-US" sz="3200" dirty="0" smtClean="0"/>
                <a:t>  cab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594677" y="619683"/>
              <a:ext cx="1447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/>
                <a:t>file ends with an invisible EOF character</a:t>
              </a:r>
              <a:endParaRPr lang="en-US" sz="1400" i="1" dirty="0"/>
            </a:p>
          </p:txBody>
        </p:sp>
      </p:grpSp>
      <p:cxnSp>
        <p:nvCxnSpPr>
          <p:cNvPr id="52" name="Straight Arrow Connector 51"/>
          <p:cNvCxnSpPr>
            <a:stCxn id="53" idx="1"/>
            <a:endCxn id="64" idx="3"/>
          </p:cNvCxnSpPr>
          <p:nvPr/>
        </p:nvCxnSpPr>
        <p:spPr>
          <a:xfrm flipH="1">
            <a:off x="2452254" y="1628210"/>
            <a:ext cx="1726371" cy="772090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4178625" y="1358347"/>
            <a:ext cx="226621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745906" y="3276600"/>
            <a:ext cx="7864693" cy="10769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11</a:t>
            </a:r>
            <a:r>
              <a:rPr lang="en-US" sz="3200" u="sng" dirty="0" smtClean="0"/>
              <a:t>10</a:t>
            </a:r>
            <a:r>
              <a:rPr lang="en-US" sz="3200" dirty="0" smtClean="0"/>
              <a:t>00</a:t>
            </a:r>
            <a:r>
              <a:rPr lang="en-US" sz="3200" u="sng" dirty="0" smtClean="0"/>
              <a:t>11</a:t>
            </a:r>
            <a:r>
              <a:rPr lang="en-US" sz="3200" dirty="0" smtClean="0"/>
              <a:t>10</a:t>
            </a:r>
          </a:p>
        </p:txBody>
      </p:sp>
      <p:cxnSp>
        <p:nvCxnSpPr>
          <p:cNvPr id="63" name="Straight Arrow Connector 62"/>
          <p:cNvCxnSpPr>
            <a:stCxn id="64" idx="2"/>
            <a:endCxn id="68" idx="0"/>
          </p:cNvCxnSpPr>
          <p:nvPr/>
        </p:nvCxnSpPr>
        <p:spPr>
          <a:xfrm>
            <a:off x="2178627" y="2590800"/>
            <a:ext cx="815180" cy="769912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1905000" y="2209800"/>
            <a:ext cx="547254" cy="38100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2666493" y="3360712"/>
            <a:ext cx="654627" cy="45436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4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4" grpId="0" animBg="1"/>
      <p:bldP spid="6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Encode the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2297003" cy="205639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'  '      =      00</a:t>
            </a:r>
          </a:p>
          <a:p>
            <a:r>
              <a:rPr lang="en-US" sz="2000" dirty="0" smtClean="0"/>
              <a:t>'c'      =    010</a:t>
            </a:r>
            <a:endParaRPr lang="en-US" sz="2000" dirty="0"/>
          </a:p>
          <a:p>
            <a:r>
              <a:rPr lang="en-US" sz="2000" dirty="0" smtClean="0"/>
              <a:t>EOF  =    011</a:t>
            </a:r>
            <a:endParaRPr lang="en-US" sz="2000" dirty="0"/>
          </a:p>
          <a:p>
            <a:r>
              <a:rPr lang="en-US" sz="2000" dirty="0" smtClean="0"/>
              <a:t>'b'      =      10</a:t>
            </a:r>
            <a:endParaRPr lang="en-US" sz="2000" dirty="0"/>
          </a:p>
          <a:p>
            <a:r>
              <a:rPr lang="en-US" sz="2000" dirty="0" smtClean="0"/>
              <a:t>'a'      =      11</a:t>
            </a:r>
            <a:endParaRPr lang="en-US" sz="2000" dirty="0"/>
          </a:p>
          <a:p>
            <a:endParaRPr lang="en-US" sz="20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2993807" y="619683"/>
            <a:ext cx="5945579" cy="1446305"/>
            <a:chOff x="3096898" y="619683"/>
            <a:chExt cx="5945579" cy="1446305"/>
          </a:xfrm>
        </p:grpSpPr>
        <p:sp>
          <p:nvSpPr>
            <p:cNvPr id="55" name="Content Placeholder 2"/>
            <p:cNvSpPr txBox="1">
              <a:spLocks/>
            </p:cNvSpPr>
            <p:nvPr/>
          </p:nvSpPr>
          <p:spPr>
            <a:xfrm>
              <a:off x="3096898" y="989015"/>
              <a:ext cx="4495800" cy="10769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/>
                <a:t>Example message (input file) contents:</a:t>
              </a:r>
              <a:br>
                <a:rPr lang="en-US" sz="2000" dirty="0" smtClean="0"/>
              </a:br>
              <a:r>
                <a:rPr lang="en-US" sz="3200" dirty="0" smtClean="0"/>
                <a:t>ab  </a:t>
              </a:r>
              <a:r>
                <a:rPr lang="en-US" sz="3200" dirty="0" err="1" smtClean="0"/>
                <a:t>ab</a:t>
              </a:r>
              <a:r>
                <a:rPr lang="en-US" sz="3200" dirty="0" smtClean="0"/>
                <a:t>  cab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594677" y="619683"/>
              <a:ext cx="1447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/>
                <a:t>file ends with an invisible EOF character</a:t>
              </a:r>
              <a:endParaRPr lang="en-US" sz="1400" i="1" dirty="0"/>
            </a:p>
          </p:txBody>
        </p:sp>
      </p:grpSp>
      <p:cxnSp>
        <p:nvCxnSpPr>
          <p:cNvPr id="52" name="Straight Arrow Connector 51"/>
          <p:cNvCxnSpPr>
            <a:stCxn id="53" idx="1"/>
            <a:endCxn id="64" idx="3"/>
          </p:cNvCxnSpPr>
          <p:nvPr/>
        </p:nvCxnSpPr>
        <p:spPr>
          <a:xfrm flipH="1" flipV="1">
            <a:off x="2452254" y="1337001"/>
            <a:ext cx="1952992" cy="274386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4405246" y="1341524"/>
            <a:ext cx="226621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745906" y="3276600"/>
            <a:ext cx="7864693" cy="10769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11</a:t>
            </a:r>
            <a:r>
              <a:rPr lang="en-US" sz="3200" u="sng" dirty="0" smtClean="0"/>
              <a:t>10</a:t>
            </a:r>
            <a:r>
              <a:rPr lang="en-US" sz="3200" dirty="0" smtClean="0"/>
              <a:t>00</a:t>
            </a:r>
            <a:r>
              <a:rPr lang="en-US" sz="3200" u="sng" dirty="0" smtClean="0"/>
              <a:t>11</a:t>
            </a:r>
            <a:r>
              <a:rPr lang="en-US" sz="3200" dirty="0" smtClean="0"/>
              <a:t>10</a:t>
            </a:r>
            <a:r>
              <a:rPr lang="en-US" sz="3200" u="sng" dirty="0" smtClean="0"/>
              <a:t>00</a:t>
            </a:r>
          </a:p>
        </p:txBody>
      </p:sp>
      <p:cxnSp>
        <p:nvCxnSpPr>
          <p:cNvPr id="63" name="Straight Arrow Connector 62"/>
          <p:cNvCxnSpPr>
            <a:stCxn id="64" idx="2"/>
            <a:endCxn id="68" idx="0"/>
          </p:cNvCxnSpPr>
          <p:nvPr/>
        </p:nvCxnSpPr>
        <p:spPr>
          <a:xfrm>
            <a:off x="2178627" y="1527501"/>
            <a:ext cx="1250123" cy="183321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1905000" y="1146501"/>
            <a:ext cx="547254" cy="38100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3101436" y="3360712"/>
            <a:ext cx="654627" cy="45436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7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4" grpId="0" animBg="1"/>
      <p:bldP spid="6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Encode the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2297003" cy="205639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'  '      =      00</a:t>
            </a:r>
          </a:p>
          <a:p>
            <a:r>
              <a:rPr lang="en-US" sz="2000" dirty="0" smtClean="0"/>
              <a:t>'c'      =    010</a:t>
            </a:r>
            <a:endParaRPr lang="en-US" sz="2000" dirty="0"/>
          </a:p>
          <a:p>
            <a:r>
              <a:rPr lang="en-US" sz="2000" dirty="0" smtClean="0"/>
              <a:t>EOF  =    011</a:t>
            </a:r>
            <a:endParaRPr lang="en-US" sz="2000" dirty="0"/>
          </a:p>
          <a:p>
            <a:r>
              <a:rPr lang="en-US" sz="2000" dirty="0" smtClean="0"/>
              <a:t>'b'      =      10</a:t>
            </a:r>
            <a:endParaRPr lang="en-US" sz="2000" dirty="0"/>
          </a:p>
          <a:p>
            <a:r>
              <a:rPr lang="en-US" sz="2000" dirty="0" smtClean="0"/>
              <a:t>'a'      =      11</a:t>
            </a:r>
            <a:endParaRPr lang="en-US" sz="2000" dirty="0"/>
          </a:p>
          <a:p>
            <a:endParaRPr lang="en-US" sz="20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2993807" y="619683"/>
            <a:ext cx="5945579" cy="1446305"/>
            <a:chOff x="3096898" y="619683"/>
            <a:chExt cx="5945579" cy="1446305"/>
          </a:xfrm>
        </p:grpSpPr>
        <p:sp>
          <p:nvSpPr>
            <p:cNvPr id="55" name="Content Placeholder 2"/>
            <p:cNvSpPr txBox="1">
              <a:spLocks/>
            </p:cNvSpPr>
            <p:nvPr/>
          </p:nvSpPr>
          <p:spPr>
            <a:xfrm>
              <a:off x="3096898" y="989015"/>
              <a:ext cx="4495800" cy="10769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/>
                <a:t>Example message (input file) contents:</a:t>
              </a:r>
              <a:br>
                <a:rPr lang="en-US" sz="2000" dirty="0" smtClean="0"/>
              </a:br>
              <a:r>
                <a:rPr lang="en-US" sz="3200" dirty="0" smtClean="0"/>
                <a:t>ab  </a:t>
              </a:r>
              <a:r>
                <a:rPr lang="en-US" sz="3200" dirty="0" err="1" smtClean="0"/>
                <a:t>ab</a:t>
              </a:r>
              <a:r>
                <a:rPr lang="en-US" sz="3200" dirty="0" smtClean="0"/>
                <a:t>  cab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594677" y="619683"/>
              <a:ext cx="1447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/>
                <a:t>file ends with an invisible EOF character</a:t>
              </a:r>
              <a:endParaRPr lang="en-US" sz="1400" i="1" dirty="0"/>
            </a:p>
          </p:txBody>
        </p:sp>
      </p:grpSp>
      <p:cxnSp>
        <p:nvCxnSpPr>
          <p:cNvPr id="52" name="Straight Arrow Connector 51"/>
          <p:cNvCxnSpPr>
            <a:stCxn id="53" idx="1"/>
            <a:endCxn id="64" idx="3"/>
          </p:cNvCxnSpPr>
          <p:nvPr/>
        </p:nvCxnSpPr>
        <p:spPr>
          <a:xfrm flipH="1">
            <a:off x="2376054" y="1611387"/>
            <a:ext cx="2188887" cy="0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4564941" y="1341524"/>
            <a:ext cx="226621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745906" y="3276600"/>
            <a:ext cx="7864693" cy="10769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11</a:t>
            </a:r>
            <a:r>
              <a:rPr lang="en-US" sz="3200" u="sng" dirty="0" smtClean="0"/>
              <a:t>10</a:t>
            </a:r>
            <a:r>
              <a:rPr lang="en-US" sz="3200" dirty="0" smtClean="0"/>
              <a:t>00</a:t>
            </a:r>
            <a:r>
              <a:rPr lang="en-US" sz="3200" u="sng" dirty="0" smtClean="0"/>
              <a:t>11</a:t>
            </a:r>
            <a:r>
              <a:rPr lang="en-US" sz="3200" dirty="0" smtClean="0"/>
              <a:t>10</a:t>
            </a:r>
            <a:r>
              <a:rPr lang="en-US" sz="3200" u="sng" dirty="0" smtClean="0"/>
              <a:t>00</a:t>
            </a:r>
            <a:r>
              <a:rPr lang="en-US" sz="3200" dirty="0" smtClean="0"/>
              <a:t>010</a:t>
            </a:r>
          </a:p>
        </p:txBody>
      </p:sp>
      <p:cxnSp>
        <p:nvCxnSpPr>
          <p:cNvPr id="63" name="Straight Arrow Connector 62"/>
          <p:cNvCxnSpPr>
            <a:stCxn id="64" idx="2"/>
            <a:endCxn id="68" idx="0"/>
          </p:cNvCxnSpPr>
          <p:nvPr/>
        </p:nvCxnSpPr>
        <p:spPr>
          <a:xfrm>
            <a:off x="2102427" y="1801887"/>
            <a:ext cx="1750836" cy="155882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1828800" y="1420887"/>
            <a:ext cx="547254" cy="38100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3470498" y="3360710"/>
            <a:ext cx="765530" cy="45436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5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4" grpId="0" animBg="1"/>
      <p:bldP spid="6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Encode the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2297003" cy="205639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'  '      =      00</a:t>
            </a:r>
          </a:p>
          <a:p>
            <a:r>
              <a:rPr lang="en-US" sz="2000" dirty="0" smtClean="0"/>
              <a:t>'c'      =    010</a:t>
            </a:r>
            <a:endParaRPr lang="en-US" sz="2000" dirty="0"/>
          </a:p>
          <a:p>
            <a:r>
              <a:rPr lang="en-US" sz="2000" dirty="0" smtClean="0"/>
              <a:t>EOF  =    011</a:t>
            </a:r>
            <a:endParaRPr lang="en-US" sz="2000" dirty="0"/>
          </a:p>
          <a:p>
            <a:r>
              <a:rPr lang="en-US" sz="2000" dirty="0" smtClean="0"/>
              <a:t>'b'      =      10</a:t>
            </a:r>
            <a:endParaRPr lang="en-US" sz="2000" dirty="0"/>
          </a:p>
          <a:p>
            <a:r>
              <a:rPr lang="en-US" sz="2000" dirty="0" smtClean="0"/>
              <a:t>'a'      =      11</a:t>
            </a:r>
            <a:endParaRPr lang="en-US" sz="2000" dirty="0"/>
          </a:p>
          <a:p>
            <a:endParaRPr lang="en-US" sz="20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2993807" y="619683"/>
            <a:ext cx="5945579" cy="1446305"/>
            <a:chOff x="3096898" y="619683"/>
            <a:chExt cx="5945579" cy="1446305"/>
          </a:xfrm>
        </p:grpSpPr>
        <p:sp>
          <p:nvSpPr>
            <p:cNvPr id="55" name="Content Placeholder 2"/>
            <p:cNvSpPr txBox="1">
              <a:spLocks/>
            </p:cNvSpPr>
            <p:nvPr/>
          </p:nvSpPr>
          <p:spPr>
            <a:xfrm>
              <a:off x="3096898" y="989015"/>
              <a:ext cx="4495800" cy="10769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/>
                <a:t>Example message (input file) contents:</a:t>
              </a:r>
              <a:br>
                <a:rPr lang="en-US" sz="2000" dirty="0" smtClean="0"/>
              </a:br>
              <a:r>
                <a:rPr lang="en-US" sz="3200" dirty="0" smtClean="0"/>
                <a:t>ab  </a:t>
              </a:r>
              <a:r>
                <a:rPr lang="en-US" sz="3200" dirty="0" err="1" smtClean="0"/>
                <a:t>ab</a:t>
              </a:r>
              <a:r>
                <a:rPr lang="en-US" sz="3200" dirty="0" smtClean="0"/>
                <a:t>  cab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594677" y="619683"/>
              <a:ext cx="1447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/>
                <a:t>file ends with an invisible EOF character</a:t>
              </a:r>
              <a:endParaRPr lang="en-US" sz="1400" i="1" dirty="0"/>
            </a:p>
          </p:txBody>
        </p:sp>
      </p:grpSp>
      <p:cxnSp>
        <p:nvCxnSpPr>
          <p:cNvPr id="52" name="Straight Arrow Connector 51"/>
          <p:cNvCxnSpPr>
            <a:stCxn id="53" idx="1"/>
            <a:endCxn id="64" idx="3"/>
          </p:cNvCxnSpPr>
          <p:nvPr/>
        </p:nvCxnSpPr>
        <p:spPr>
          <a:xfrm flipH="1">
            <a:off x="2376054" y="1628210"/>
            <a:ext cx="2331755" cy="1139436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4707809" y="1358347"/>
            <a:ext cx="321391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745906" y="3276600"/>
            <a:ext cx="7864693" cy="10769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11</a:t>
            </a:r>
            <a:r>
              <a:rPr lang="en-US" sz="3200" u="sng" dirty="0" smtClean="0"/>
              <a:t>10</a:t>
            </a:r>
            <a:r>
              <a:rPr lang="en-US" sz="3200" dirty="0" smtClean="0"/>
              <a:t>00</a:t>
            </a:r>
            <a:r>
              <a:rPr lang="en-US" sz="3200" u="sng" dirty="0" smtClean="0"/>
              <a:t>11</a:t>
            </a:r>
            <a:r>
              <a:rPr lang="en-US" sz="3200" dirty="0" smtClean="0"/>
              <a:t>10</a:t>
            </a:r>
            <a:r>
              <a:rPr lang="en-US" sz="3200" u="sng" dirty="0" smtClean="0"/>
              <a:t>00</a:t>
            </a:r>
            <a:r>
              <a:rPr lang="en-US" sz="3200" dirty="0" smtClean="0"/>
              <a:t>010</a:t>
            </a:r>
            <a:r>
              <a:rPr lang="en-US" sz="3200" u="sng" dirty="0" smtClean="0"/>
              <a:t>11</a:t>
            </a:r>
          </a:p>
        </p:txBody>
      </p:sp>
      <p:cxnSp>
        <p:nvCxnSpPr>
          <p:cNvPr id="63" name="Straight Arrow Connector 62"/>
          <p:cNvCxnSpPr>
            <a:stCxn id="64" idx="3"/>
            <a:endCxn id="68" idx="0"/>
          </p:cNvCxnSpPr>
          <p:nvPr/>
        </p:nvCxnSpPr>
        <p:spPr>
          <a:xfrm>
            <a:off x="2376054" y="2767646"/>
            <a:ext cx="2012580" cy="593071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1828800" y="2577146"/>
            <a:ext cx="547254" cy="38100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4099016" y="3360717"/>
            <a:ext cx="579236" cy="45436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0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4" grpId="0" animBg="1"/>
      <p:bldP spid="6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Encode the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2297003" cy="205639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'  '      =      00</a:t>
            </a:r>
          </a:p>
          <a:p>
            <a:r>
              <a:rPr lang="en-US" sz="2000" dirty="0" smtClean="0"/>
              <a:t>'c'      =    010</a:t>
            </a:r>
            <a:endParaRPr lang="en-US" sz="2000" dirty="0"/>
          </a:p>
          <a:p>
            <a:r>
              <a:rPr lang="en-US" sz="2000" dirty="0" smtClean="0"/>
              <a:t>EOF  =    011</a:t>
            </a:r>
            <a:endParaRPr lang="en-US" sz="2000" dirty="0"/>
          </a:p>
          <a:p>
            <a:r>
              <a:rPr lang="en-US" sz="2000" dirty="0" smtClean="0"/>
              <a:t>'b'      =      10</a:t>
            </a:r>
            <a:endParaRPr lang="en-US" sz="2000" dirty="0"/>
          </a:p>
          <a:p>
            <a:r>
              <a:rPr lang="en-US" sz="2000" dirty="0" smtClean="0"/>
              <a:t>'a'      =      11</a:t>
            </a:r>
            <a:endParaRPr lang="en-US" sz="2000" dirty="0"/>
          </a:p>
          <a:p>
            <a:endParaRPr lang="en-US" sz="20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2993807" y="619683"/>
            <a:ext cx="5945579" cy="1446305"/>
            <a:chOff x="3096898" y="619683"/>
            <a:chExt cx="5945579" cy="1446305"/>
          </a:xfrm>
        </p:grpSpPr>
        <p:sp>
          <p:nvSpPr>
            <p:cNvPr id="55" name="Content Placeholder 2"/>
            <p:cNvSpPr txBox="1">
              <a:spLocks/>
            </p:cNvSpPr>
            <p:nvPr/>
          </p:nvSpPr>
          <p:spPr>
            <a:xfrm>
              <a:off x="3096898" y="989015"/>
              <a:ext cx="4495800" cy="10769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/>
                <a:t>Example message (input file) contents:</a:t>
              </a:r>
              <a:br>
                <a:rPr lang="en-US" sz="2000" dirty="0" smtClean="0"/>
              </a:br>
              <a:r>
                <a:rPr lang="en-US" sz="3200" dirty="0" smtClean="0"/>
                <a:t>ab  </a:t>
              </a:r>
              <a:r>
                <a:rPr lang="en-US" sz="3200" dirty="0" err="1" smtClean="0"/>
                <a:t>ab</a:t>
              </a:r>
              <a:r>
                <a:rPr lang="en-US" sz="3200" dirty="0" smtClean="0"/>
                <a:t>  cab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594677" y="619683"/>
              <a:ext cx="1447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/>
                <a:t>file ends with an invisible EOF character</a:t>
              </a:r>
              <a:endParaRPr lang="en-US" sz="1400" i="1" dirty="0"/>
            </a:p>
          </p:txBody>
        </p:sp>
      </p:grpSp>
      <p:cxnSp>
        <p:nvCxnSpPr>
          <p:cNvPr id="52" name="Straight Arrow Connector 51"/>
          <p:cNvCxnSpPr>
            <a:stCxn id="53" idx="1"/>
            <a:endCxn id="64" idx="3"/>
          </p:cNvCxnSpPr>
          <p:nvPr/>
        </p:nvCxnSpPr>
        <p:spPr>
          <a:xfrm flipH="1">
            <a:off x="2377044" y="1628210"/>
            <a:ext cx="2491460" cy="760419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4868504" y="1358347"/>
            <a:ext cx="321391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745906" y="3276600"/>
            <a:ext cx="7864693" cy="10769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11</a:t>
            </a:r>
            <a:r>
              <a:rPr lang="en-US" sz="3200" u="sng" dirty="0" smtClean="0"/>
              <a:t>10</a:t>
            </a:r>
            <a:r>
              <a:rPr lang="en-US" sz="3200" dirty="0" smtClean="0"/>
              <a:t>00</a:t>
            </a:r>
            <a:r>
              <a:rPr lang="en-US" sz="3200" u="sng" dirty="0" smtClean="0"/>
              <a:t>11</a:t>
            </a:r>
            <a:r>
              <a:rPr lang="en-US" sz="3200" dirty="0" smtClean="0"/>
              <a:t>10</a:t>
            </a:r>
            <a:r>
              <a:rPr lang="en-US" sz="3200" u="sng" dirty="0" smtClean="0"/>
              <a:t>00</a:t>
            </a:r>
            <a:r>
              <a:rPr lang="en-US" sz="3200" dirty="0" smtClean="0"/>
              <a:t>010</a:t>
            </a:r>
            <a:r>
              <a:rPr lang="en-US" sz="3200" u="sng" dirty="0" smtClean="0"/>
              <a:t>11</a:t>
            </a:r>
            <a:r>
              <a:rPr lang="en-US" sz="3200" dirty="0" smtClean="0"/>
              <a:t>10</a:t>
            </a:r>
          </a:p>
        </p:txBody>
      </p:sp>
      <p:cxnSp>
        <p:nvCxnSpPr>
          <p:cNvPr id="63" name="Straight Arrow Connector 62"/>
          <p:cNvCxnSpPr>
            <a:stCxn id="64" idx="3"/>
            <a:endCxn id="68" idx="0"/>
          </p:cNvCxnSpPr>
          <p:nvPr/>
        </p:nvCxnSpPr>
        <p:spPr>
          <a:xfrm>
            <a:off x="2377044" y="2388629"/>
            <a:ext cx="2362537" cy="951444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1829790" y="2198129"/>
            <a:ext cx="547254" cy="38100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4449963" y="3340073"/>
            <a:ext cx="579236" cy="45436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9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4" grpId="0" animBg="1"/>
      <p:bldP spid="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PQs and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Putting Trees into PQs</a:t>
            </a:r>
          </a:p>
          <a:p>
            <a:pPr lvl="1"/>
            <a:r>
              <a:rPr lang="en-US" dirty="0" smtClean="0"/>
              <a:t>Mixing Data Structures with Data Structures?</a:t>
            </a:r>
          </a:p>
          <a:p>
            <a:pPr lvl="1"/>
            <a:r>
              <a:rPr lang="en-US" dirty="0" smtClean="0"/>
              <a:t>No good can come from this.  =)</a:t>
            </a:r>
          </a:p>
          <a:p>
            <a:endParaRPr lang="en-US" dirty="0"/>
          </a:p>
        </p:txBody>
      </p:sp>
      <p:pic>
        <p:nvPicPr>
          <p:cNvPr id="5" name="Weird Science openingConverted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90800" y="2514600"/>
            <a:ext cx="5143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8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Encode the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2297003" cy="205639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'  '      =      00</a:t>
            </a:r>
          </a:p>
          <a:p>
            <a:r>
              <a:rPr lang="en-US" sz="2000" dirty="0" smtClean="0"/>
              <a:t>'c'      =    010</a:t>
            </a:r>
            <a:endParaRPr lang="en-US" sz="2000" dirty="0"/>
          </a:p>
          <a:p>
            <a:r>
              <a:rPr lang="en-US" sz="2000" dirty="0" smtClean="0"/>
              <a:t>EOF  =    011</a:t>
            </a:r>
            <a:endParaRPr lang="en-US" sz="2000" dirty="0"/>
          </a:p>
          <a:p>
            <a:r>
              <a:rPr lang="en-US" sz="2000" dirty="0" smtClean="0"/>
              <a:t>'b'      =      10</a:t>
            </a:r>
            <a:endParaRPr lang="en-US" sz="2000" dirty="0"/>
          </a:p>
          <a:p>
            <a:r>
              <a:rPr lang="en-US" sz="2000" dirty="0" smtClean="0"/>
              <a:t>'a'      =      11</a:t>
            </a:r>
            <a:endParaRPr lang="en-US" sz="2000" dirty="0"/>
          </a:p>
          <a:p>
            <a:endParaRPr lang="en-US" sz="20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2993807" y="619683"/>
            <a:ext cx="5945579" cy="1446305"/>
            <a:chOff x="3096898" y="619683"/>
            <a:chExt cx="5945579" cy="1446305"/>
          </a:xfrm>
        </p:grpSpPr>
        <p:sp>
          <p:nvSpPr>
            <p:cNvPr id="55" name="Content Placeholder 2"/>
            <p:cNvSpPr txBox="1">
              <a:spLocks/>
            </p:cNvSpPr>
            <p:nvPr/>
          </p:nvSpPr>
          <p:spPr>
            <a:xfrm>
              <a:off x="3096898" y="989015"/>
              <a:ext cx="4495800" cy="10769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/>
                <a:t>Example message (input file) contents:</a:t>
              </a:r>
              <a:br>
                <a:rPr lang="en-US" sz="2000" dirty="0" smtClean="0"/>
              </a:br>
              <a:r>
                <a:rPr lang="en-US" sz="3200" dirty="0" smtClean="0"/>
                <a:t>ab  </a:t>
              </a:r>
              <a:r>
                <a:rPr lang="en-US" sz="3200" dirty="0" err="1" smtClean="0"/>
                <a:t>ab</a:t>
              </a:r>
              <a:r>
                <a:rPr lang="en-US" sz="3200" dirty="0" smtClean="0"/>
                <a:t>  cab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594677" y="619683"/>
              <a:ext cx="1447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/>
                <a:t>file ends with an invisible EOF character</a:t>
              </a:r>
              <a:endParaRPr lang="en-US" sz="1400" i="1" dirty="0"/>
            </a:p>
          </p:txBody>
        </p:sp>
      </p:grpSp>
      <p:cxnSp>
        <p:nvCxnSpPr>
          <p:cNvPr id="52" name="Straight Arrow Connector 51"/>
          <p:cNvCxnSpPr>
            <a:stCxn id="53" idx="1"/>
            <a:endCxn id="64" idx="3"/>
          </p:cNvCxnSpPr>
          <p:nvPr/>
        </p:nvCxnSpPr>
        <p:spPr>
          <a:xfrm flipH="1">
            <a:off x="2377044" y="1628210"/>
            <a:ext cx="2703967" cy="38061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5081011" y="1358347"/>
            <a:ext cx="321391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745906" y="3276600"/>
            <a:ext cx="7864693" cy="10769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11</a:t>
            </a:r>
            <a:r>
              <a:rPr lang="en-US" sz="3200" u="sng" dirty="0" smtClean="0"/>
              <a:t>10</a:t>
            </a:r>
            <a:r>
              <a:rPr lang="en-US" sz="3200" dirty="0" smtClean="0"/>
              <a:t>00</a:t>
            </a:r>
            <a:r>
              <a:rPr lang="en-US" sz="3200" u="sng" dirty="0" smtClean="0"/>
              <a:t>11</a:t>
            </a:r>
            <a:r>
              <a:rPr lang="en-US" sz="3200" dirty="0" smtClean="0"/>
              <a:t>10</a:t>
            </a:r>
            <a:r>
              <a:rPr lang="en-US" sz="3200" u="sng" dirty="0" smtClean="0"/>
              <a:t>00</a:t>
            </a:r>
            <a:r>
              <a:rPr lang="en-US" sz="3200" dirty="0" smtClean="0"/>
              <a:t>010</a:t>
            </a:r>
            <a:r>
              <a:rPr lang="en-US" sz="3200" u="sng" dirty="0" smtClean="0"/>
              <a:t>11</a:t>
            </a:r>
            <a:r>
              <a:rPr lang="en-US" sz="3200" dirty="0" smtClean="0"/>
              <a:t>10</a:t>
            </a:r>
            <a:r>
              <a:rPr lang="en-US" sz="3200" u="sng" dirty="0" smtClean="0"/>
              <a:t>011</a:t>
            </a:r>
          </a:p>
        </p:txBody>
      </p:sp>
      <p:cxnSp>
        <p:nvCxnSpPr>
          <p:cNvPr id="63" name="Straight Arrow Connector 62"/>
          <p:cNvCxnSpPr>
            <a:stCxn id="64" idx="3"/>
            <a:endCxn id="68" idx="0"/>
          </p:cNvCxnSpPr>
          <p:nvPr/>
        </p:nvCxnSpPr>
        <p:spPr>
          <a:xfrm>
            <a:off x="2377044" y="2008823"/>
            <a:ext cx="2863835" cy="133746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1829790" y="1818323"/>
            <a:ext cx="547254" cy="38100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4842958" y="3346286"/>
            <a:ext cx="795842" cy="45436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0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4" grpId="0" animBg="1"/>
      <p:bldP spid="6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Encode the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2297003" cy="205639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'  '      =      00</a:t>
            </a:r>
          </a:p>
          <a:p>
            <a:r>
              <a:rPr lang="en-US" sz="2000" dirty="0" smtClean="0"/>
              <a:t>'c'      =    010</a:t>
            </a:r>
            <a:endParaRPr lang="en-US" sz="2000" dirty="0"/>
          </a:p>
          <a:p>
            <a:r>
              <a:rPr lang="en-US" sz="2000" dirty="0" smtClean="0"/>
              <a:t>EOF  =    011</a:t>
            </a:r>
            <a:endParaRPr lang="en-US" sz="2000" dirty="0"/>
          </a:p>
          <a:p>
            <a:r>
              <a:rPr lang="en-US" sz="2000" dirty="0" smtClean="0"/>
              <a:t>'b'      =      10</a:t>
            </a:r>
            <a:endParaRPr lang="en-US" sz="2000" dirty="0"/>
          </a:p>
          <a:p>
            <a:r>
              <a:rPr lang="en-US" sz="2000" dirty="0" smtClean="0"/>
              <a:t>'a'      =      11</a:t>
            </a:r>
            <a:endParaRPr lang="en-US" sz="2000" dirty="0"/>
          </a:p>
          <a:p>
            <a:endParaRPr lang="en-US" sz="20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2993807" y="619683"/>
            <a:ext cx="5945579" cy="1446305"/>
            <a:chOff x="3096898" y="619683"/>
            <a:chExt cx="5945579" cy="1446305"/>
          </a:xfrm>
        </p:grpSpPr>
        <p:sp>
          <p:nvSpPr>
            <p:cNvPr id="55" name="Content Placeholder 2"/>
            <p:cNvSpPr txBox="1">
              <a:spLocks/>
            </p:cNvSpPr>
            <p:nvPr/>
          </p:nvSpPr>
          <p:spPr>
            <a:xfrm>
              <a:off x="3096898" y="989015"/>
              <a:ext cx="4495800" cy="10769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/>
                <a:t>Example message (input file) contents:</a:t>
              </a:r>
              <a:br>
                <a:rPr lang="en-US" sz="2000" dirty="0" smtClean="0"/>
              </a:br>
              <a:r>
                <a:rPr lang="en-US" sz="3200" dirty="0" smtClean="0"/>
                <a:t>ab  </a:t>
              </a:r>
              <a:r>
                <a:rPr lang="en-US" sz="3200" dirty="0" err="1" smtClean="0"/>
                <a:t>ab</a:t>
              </a:r>
              <a:r>
                <a:rPr lang="en-US" sz="3200" dirty="0" smtClean="0"/>
                <a:t>  cab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594677" y="619683"/>
              <a:ext cx="1447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/>
                <a:t>file ends with an invisible EOF character</a:t>
              </a:r>
              <a:endParaRPr lang="en-US" sz="1400" i="1" dirty="0"/>
            </a:p>
          </p:txBody>
        </p:sp>
      </p:grpSp>
      <p:sp>
        <p:nvSpPr>
          <p:cNvPr id="62" name="Content Placeholder 2"/>
          <p:cNvSpPr txBox="1">
            <a:spLocks/>
          </p:cNvSpPr>
          <p:nvPr/>
        </p:nvSpPr>
        <p:spPr>
          <a:xfrm>
            <a:off x="745906" y="3276600"/>
            <a:ext cx="7864693" cy="10769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11</a:t>
            </a:r>
            <a:r>
              <a:rPr lang="en-US" sz="3200" u="sng" dirty="0" smtClean="0"/>
              <a:t>10</a:t>
            </a:r>
            <a:r>
              <a:rPr lang="en-US" sz="3200" dirty="0" smtClean="0"/>
              <a:t>00</a:t>
            </a:r>
            <a:r>
              <a:rPr lang="en-US" sz="3200" u="sng" dirty="0" smtClean="0"/>
              <a:t>11</a:t>
            </a:r>
            <a:r>
              <a:rPr lang="en-US" sz="3200" dirty="0" smtClean="0"/>
              <a:t>10</a:t>
            </a:r>
            <a:r>
              <a:rPr lang="en-US" sz="3200" u="sng" dirty="0" smtClean="0"/>
              <a:t>00</a:t>
            </a:r>
            <a:r>
              <a:rPr lang="en-US" sz="3200" dirty="0" smtClean="0"/>
              <a:t>010</a:t>
            </a:r>
            <a:r>
              <a:rPr lang="en-US" sz="3200" u="sng" dirty="0" smtClean="0"/>
              <a:t>11</a:t>
            </a:r>
            <a:r>
              <a:rPr lang="en-US" sz="3200" dirty="0" smtClean="0"/>
              <a:t>10</a:t>
            </a:r>
            <a:r>
              <a:rPr lang="en-US" sz="3200" u="sng" dirty="0" smtClean="0"/>
              <a:t>011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219200" y="3962400"/>
            <a:ext cx="6424786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Count the bits used = 22 bits</a:t>
            </a:r>
          </a:p>
          <a:p>
            <a:r>
              <a:rPr lang="en-US" sz="2000" dirty="0" smtClean="0"/>
              <a:t>versus the 80</a:t>
            </a:r>
          </a:p>
          <a:p>
            <a:pPr lvl="1"/>
            <a:r>
              <a:rPr lang="en-US" sz="1600" dirty="0" smtClean="0"/>
              <a:t>previously needed</a:t>
            </a:r>
          </a:p>
          <a:p>
            <a:r>
              <a:rPr lang="en-US" sz="2000" dirty="0" smtClean="0"/>
              <a:t>File is almost ¼ the size</a:t>
            </a:r>
            <a:endParaRPr lang="en-US" sz="1400" dirty="0"/>
          </a:p>
          <a:p>
            <a:pPr lvl="1"/>
            <a:r>
              <a:rPr lang="en-US" sz="1600" dirty="0" smtClean="0"/>
              <a:t>lots of savings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52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From the previous tree shown we now have the message characters encoded as: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Which compresses to bytes 3 like so: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How to decompress?</a:t>
            </a:r>
          </a:p>
          <a:p>
            <a:pPr lvl="1"/>
            <a:r>
              <a:rPr lang="en-US" sz="2000" i="1" dirty="0" smtClean="0"/>
              <a:t>Hint: Lookup table is not the best answer, </a:t>
            </a:r>
            <a:br>
              <a:rPr lang="en-US" sz="2000" i="1" dirty="0" smtClean="0"/>
            </a:br>
            <a:r>
              <a:rPr lang="en-US" sz="2000" i="1" dirty="0" smtClean="0"/>
              <a:t>what is the first symbol?... 1=? or is it 11? or 111? or 1110? or…</a:t>
            </a:r>
            <a:endParaRPr lang="en-US" i="1" dirty="0"/>
          </a:p>
        </p:txBody>
      </p:sp>
      <p:graphicFrame>
        <p:nvGraphicFramePr>
          <p:cNvPr id="4" name="Group 1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139634"/>
              </p:ext>
            </p:extLst>
          </p:nvPr>
        </p:nvGraphicFramePr>
        <p:xfrm>
          <a:off x="609600" y="2133600"/>
          <a:ext cx="7924800" cy="670388"/>
        </p:xfrm>
        <a:graphic>
          <a:graphicData uri="http://schemas.openxmlformats.org/drawingml/2006/table">
            <a:tbl>
              <a:tblPr/>
              <a:tblGrid>
                <a:gridCol w="1073150"/>
                <a:gridCol w="677863"/>
                <a:gridCol w="668337"/>
                <a:gridCol w="668338"/>
                <a:gridCol w="747712"/>
                <a:gridCol w="668338"/>
                <a:gridCol w="668337"/>
                <a:gridCol w="747713"/>
                <a:gridCol w="668337"/>
                <a:gridCol w="668338"/>
                <a:gridCol w="668337"/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char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'a'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'b'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' 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'a'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'b'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' 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'c'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'a'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'b'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EOF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binary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11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10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11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10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010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11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10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011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Group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081842"/>
              </p:ext>
            </p:extLst>
          </p:nvPr>
        </p:nvGraphicFramePr>
        <p:xfrm>
          <a:off x="1524000" y="3429000"/>
          <a:ext cx="5545137" cy="1097202"/>
        </p:xfrm>
        <a:graphic>
          <a:graphicData uri="http://schemas.openxmlformats.org/drawingml/2006/table">
            <a:tbl>
              <a:tblPr/>
              <a:tblGrid>
                <a:gridCol w="896937"/>
                <a:gridCol w="1524000"/>
                <a:gridCol w="1600200"/>
                <a:gridCol w="1524000"/>
              </a:tblGrid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byte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char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a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urier New" pitchFamily="49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b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urier New" pitchFamily="49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 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urier New" pitchFamily="49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b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urier New" pitchFamily="49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 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urier New" pitchFamily="49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c 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urier New" pitchFamily="49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urier New" pitchFamily="49" charset="0"/>
                        </a:rPr>
                        <a:t>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urier New" pitchFamily="49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b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urier New" pitchFamily="49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EOF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binary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11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urier New" pitchFamily="49" charset="0"/>
                        </a:rPr>
                        <a:t> </a:t>
                      </a: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10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urier New" pitchFamily="49" charset="0"/>
                        </a:rPr>
                        <a:t> </a:t>
                      </a: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00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urier New" pitchFamily="49" charset="0"/>
                        </a:rPr>
                        <a:t> </a:t>
                      </a: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11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10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urier New" pitchFamily="49" charset="0"/>
                        </a:rPr>
                        <a:t> </a:t>
                      </a:r>
                      <a:r>
                        <a:rPr kumimoji="0" lang="en-US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00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urier New" pitchFamily="49" charset="0"/>
                        </a:rPr>
                        <a:t> </a:t>
                      </a:r>
                      <a:r>
                        <a:rPr kumimoji="0" lang="en-US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010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urier New" pitchFamily="49" charset="0"/>
                        </a:rPr>
                        <a:t> </a:t>
                      </a:r>
                      <a:r>
                        <a:rPr kumimoji="0" lang="en-US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1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urier New" pitchFamily="49" charset="0"/>
                        </a:rPr>
                        <a:t> </a:t>
                      </a: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10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Courier New" pitchFamily="49" charset="0"/>
                        </a:rPr>
                        <a:t> </a:t>
                      </a: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011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142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Decompression via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tree is known to the recipient of the message</a:t>
            </a:r>
          </a:p>
          <a:p>
            <a:pPr lvl="1"/>
            <a:r>
              <a:rPr lang="en-US" dirty="0" smtClean="0"/>
              <a:t>So use it</a:t>
            </a:r>
          </a:p>
          <a:p>
            <a:endParaRPr lang="en-US" dirty="0"/>
          </a:p>
          <a:p>
            <a:r>
              <a:rPr lang="en-US" dirty="0" smtClean="0"/>
              <a:t>To identify symbols we will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Apply the Prefix Property</a:t>
            </a:r>
          </a:p>
          <a:p>
            <a:pPr lvl="1"/>
            <a:r>
              <a:rPr lang="en-US" dirty="0" smtClean="0"/>
              <a:t>No encoding </a:t>
            </a:r>
            <a:r>
              <a:rPr lang="en-US" i="1" dirty="0" smtClean="0"/>
              <a:t>A</a:t>
            </a:r>
            <a:r>
              <a:rPr lang="en-US" dirty="0" smtClean="0"/>
              <a:t> is the prefix of another encoding </a:t>
            </a:r>
            <a:r>
              <a:rPr lang="en-US" i="1" dirty="0" smtClean="0"/>
              <a:t>B</a:t>
            </a:r>
          </a:p>
          <a:p>
            <a:pPr lvl="1"/>
            <a:r>
              <a:rPr lang="en-US" dirty="0" smtClean="0"/>
              <a:t>Never will have x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011</a:t>
            </a:r>
            <a:r>
              <a:rPr lang="en-US" dirty="0" smtClean="0">
                <a:sym typeface="Wingdings" panose="05000000000000000000" pitchFamily="2" charset="2"/>
              </a:rPr>
              <a:t> and y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011</a:t>
            </a:r>
            <a:r>
              <a:rPr lang="en-US" dirty="0" smtClean="0">
                <a:sym typeface="Wingdings" panose="05000000000000000000" pitchFamily="2" charset="2"/>
              </a:rPr>
              <a:t>100110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62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Decompression via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Apply the Prefix Property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No encoding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is the prefix of another encoding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B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Never will have x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011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and y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011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100110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the Algorithm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Read each bit one at a time from the input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If the bit is 0 go left in the tree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Else if the bit is 1 go right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If you reach a leaf node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output the character at that leaf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and go back to the tree root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03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Decompressing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5105400" cy="14477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Say the encrypted message was:</a:t>
            </a:r>
          </a:p>
          <a:p>
            <a:r>
              <a:rPr lang="en-US" altLang="en-US" dirty="0">
                <a:latin typeface="Courier New" pitchFamily="49" charset="0"/>
                <a:cs typeface="Courier New" pitchFamily="49" charset="0"/>
              </a:rPr>
              <a:t>1011010001101011</a:t>
            </a:r>
            <a:r>
              <a:rPr lang="en-US" altLang="en-US" dirty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011</a:t>
            </a:r>
            <a:endParaRPr lang="en-US" dirty="0" smtClean="0"/>
          </a:p>
          <a:p>
            <a:pPr lvl="2"/>
            <a:r>
              <a:rPr lang="en-US" sz="1600" i="1" dirty="0" smtClean="0"/>
              <a:t>note: this is NOT the same message as the encryption just done (but the tree the is same)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33248" y="3206124"/>
            <a:ext cx="32766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Read each bit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it is 0 go </a:t>
            </a:r>
            <a:r>
              <a:rPr lang="en-US" dirty="0" smtClean="0"/>
              <a:t>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it is 1 </a:t>
            </a:r>
            <a:r>
              <a:rPr lang="en-US" dirty="0"/>
              <a:t>go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you reach a leaf, output the character there and go back to the tree </a:t>
            </a:r>
            <a:r>
              <a:rPr lang="en-US" dirty="0" smtClean="0"/>
              <a:t>root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929487" y="1351402"/>
            <a:ext cx="3674514" cy="4724291"/>
            <a:chOff x="92292" y="1681818"/>
            <a:chExt cx="3674514" cy="4724291"/>
          </a:xfrm>
        </p:grpSpPr>
        <p:grpSp>
          <p:nvGrpSpPr>
            <p:cNvPr id="8" name="Group 7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44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5" name="Straight Connector 44"/>
                <p:cNvCxnSpPr>
                  <a:stCxn id="44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32" name="Group 31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41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42" name="Straight Connector 41"/>
                  <p:cNvCxnSpPr>
                    <a:stCxn id="41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3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3" name="Group 32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38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9" name="Straight Connector 38"/>
                  <p:cNvCxnSpPr>
                    <a:stCxn id="38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0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4" name="Group 33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35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36" name="Straight Connector 35"/>
                  <p:cNvCxnSpPr>
                    <a:stCxn id="35" idx="2"/>
                    <a:endCxn id="38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>
                    <a:stCxn id="35" idx="2"/>
                    <a:endCxn id="41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8" name="Group 27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29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0" name="Straight Connector 29"/>
                <p:cNvCxnSpPr>
                  <a:stCxn id="29" idx="2"/>
                  <a:endCxn id="44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>
                  <a:stCxn id="29" idx="2"/>
                  <a:endCxn id="35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" name="Group 8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23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4" name="Straight Connector 23"/>
                <p:cNvCxnSpPr>
                  <a:stCxn id="23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2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1" name="Straight Connector 20"/>
                <p:cNvCxnSpPr>
                  <a:stCxn id="2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17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8" name="Straight Connector 17"/>
                <p:cNvCxnSpPr>
                  <a:stCxn id="17" idx="2"/>
                  <a:endCxn id="23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>
                  <a:stCxn id="17" idx="2"/>
                  <a:endCxn id="20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" name="Group 9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11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2" name="Straight Connector 11"/>
              <p:cNvCxnSpPr>
                <a:stCxn id="11" idx="2"/>
                <a:endCxn id="29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>
                <a:stCxn id="11" idx="2"/>
                <a:endCxn id="17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2824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5">
                <a:lumMod val="20000"/>
                <a:lumOff val="8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48"/>
          <p:cNvSpPr/>
          <p:nvPr/>
        </p:nvSpPr>
        <p:spPr>
          <a:xfrm>
            <a:off x="4603531" y="1150883"/>
            <a:ext cx="4319752" cy="5171089"/>
          </a:xfrm>
          <a:custGeom>
            <a:avLst/>
            <a:gdLst>
              <a:gd name="connsiteX0" fmla="*/ 1939159 w 4319752"/>
              <a:gd name="connsiteY0" fmla="*/ 15765 h 5171089"/>
              <a:gd name="connsiteX1" fmla="*/ 0 w 4319752"/>
              <a:gd name="connsiteY1" fmla="*/ 2743200 h 5171089"/>
              <a:gd name="connsiteX2" fmla="*/ 47297 w 4319752"/>
              <a:gd name="connsiteY2" fmla="*/ 4083269 h 5171089"/>
              <a:gd name="connsiteX3" fmla="*/ 693683 w 4319752"/>
              <a:gd name="connsiteY3" fmla="*/ 4272455 h 5171089"/>
              <a:gd name="connsiteX4" fmla="*/ 851338 w 4319752"/>
              <a:gd name="connsiteY4" fmla="*/ 5171089 h 5171089"/>
              <a:gd name="connsiteX5" fmla="*/ 2790497 w 4319752"/>
              <a:gd name="connsiteY5" fmla="*/ 5155324 h 5171089"/>
              <a:gd name="connsiteX6" fmla="*/ 3137338 w 4319752"/>
              <a:gd name="connsiteY6" fmla="*/ 4083269 h 5171089"/>
              <a:gd name="connsiteX7" fmla="*/ 4272455 w 4319752"/>
              <a:gd name="connsiteY7" fmla="*/ 3846786 h 5171089"/>
              <a:gd name="connsiteX8" fmla="*/ 4319752 w 4319752"/>
              <a:gd name="connsiteY8" fmla="*/ 2459420 h 5171089"/>
              <a:gd name="connsiteX9" fmla="*/ 3594538 w 4319752"/>
              <a:gd name="connsiteY9" fmla="*/ 804041 h 5171089"/>
              <a:gd name="connsiteX10" fmla="*/ 2648607 w 4319752"/>
              <a:gd name="connsiteY10" fmla="*/ 0 h 5171089"/>
              <a:gd name="connsiteX11" fmla="*/ 1939159 w 4319752"/>
              <a:gd name="connsiteY11" fmla="*/ 15765 h 517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19752" h="5171089">
                <a:moveTo>
                  <a:pt x="1939159" y="15765"/>
                </a:moveTo>
                <a:lnTo>
                  <a:pt x="0" y="2743200"/>
                </a:lnTo>
                <a:lnTo>
                  <a:pt x="47297" y="4083269"/>
                </a:lnTo>
                <a:lnTo>
                  <a:pt x="693683" y="4272455"/>
                </a:lnTo>
                <a:lnTo>
                  <a:pt x="851338" y="5171089"/>
                </a:lnTo>
                <a:lnTo>
                  <a:pt x="2790497" y="5155324"/>
                </a:lnTo>
                <a:lnTo>
                  <a:pt x="3137338" y="4083269"/>
                </a:lnTo>
                <a:lnTo>
                  <a:pt x="4272455" y="3846786"/>
                </a:lnTo>
                <a:lnTo>
                  <a:pt x="4319752" y="2459420"/>
                </a:lnTo>
                <a:lnTo>
                  <a:pt x="3594538" y="804041"/>
                </a:lnTo>
                <a:lnTo>
                  <a:pt x="2648607" y="0"/>
                </a:lnTo>
                <a:lnTo>
                  <a:pt x="1939159" y="157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Class Activity: Decompressing Example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5105400" cy="14477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Say the encrypted message was:</a:t>
            </a:r>
          </a:p>
          <a:p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1011010001101011</a:t>
            </a:r>
            <a:r>
              <a:rPr lang="en-US" altLang="en-US" b="1" dirty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011</a:t>
            </a:r>
            <a:endParaRPr lang="en-US" b="1" dirty="0" smtClean="0"/>
          </a:p>
          <a:p>
            <a:pPr lvl="2"/>
            <a:r>
              <a:rPr lang="en-US" sz="1600" i="1" dirty="0" smtClean="0"/>
              <a:t>note: this is NOT the same message as the encryption just done (but the tree the is same)</a:t>
            </a:r>
            <a:endParaRPr lang="en-US" sz="1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19200" y="5514448"/>
            <a:ext cx="3733800" cy="76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Pause for students to complete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33248" y="3206124"/>
            <a:ext cx="32766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Read each bit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it is 0 go </a:t>
            </a:r>
            <a:r>
              <a:rPr lang="en-US" dirty="0" smtClean="0"/>
              <a:t>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it is 1 </a:t>
            </a:r>
            <a:r>
              <a:rPr lang="en-US" dirty="0"/>
              <a:t>go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you reach a leaf, output the character there and go back to the tree </a:t>
            </a:r>
            <a:r>
              <a:rPr lang="en-US" dirty="0" smtClean="0"/>
              <a:t>root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929487" y="1351402"/>
            <a:ext cx="3674514" cy="4724291"/>
            <a:chOff x="92292" y="1681818"/>
            <a:chExt cx="3674514" cy="4724291"/>
          </a:xfrm>
        </p:grpSpPr>
        <p:grpSp>
          <p:nvGrpSpPr>
            <p:cNvPr id="10" name="Group 9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46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7" name="Straight Connector 46"/>
                <p:cNvCxnSpPr>
                  <a:stCxn id="46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34" name="Group 33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43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44" name="Straight Connector 43"/>
                  <p:cNvCxnSpPr>
                    <a:stCxn id="43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5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5" name="Group 34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40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41" name="Straight Connector 40"/>
                  <p:cNvCxnSpPr>
                    <a:stCxn id="40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2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6" name="Group 35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3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38" name="Straight Connector 37"/>
                  <p:cNvCxnSpPr>
                    <a:stCxn id="37" idx="2"/>
                    <a:endCxn id="40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/>
                  <p:cNvCxnSpPr>
                    <a:stCxn id="37" idx="2"/>
                    <a:endCxn id="43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0" name="Group 29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31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2" name="Straight Connector 31"/>
                <p:cNvCxnSpPr>
                  <a:stCxn id="31" idx="2"/>
                  <a:endCxn id="46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>
                  <a:stCxn id="31" idx="2"/>
                  <a:endCxn id="37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" name="Group 10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25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6" name="Straight Connector 25"/>
                <p:cNvCxnSpPr>
                  <a:stCxn id="25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2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3" name="Straight Connector 22"/>
                <p:cNvCxnSpPr>
                  <a:stCxn id="22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19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0" name="Straight Connector 19"/>
                <p:cNvCxnSpPr>
                  <a:stCxn id="19" idx="2"/>
                  <a:endCxn id="25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>
                  <a:stCxn id="19" idx="2"/>
                  <a:endCxn id="22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13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" name="Straight Connector 13"/>
              <p:cNvCxnSpPr>
                <a:stCxn id="13" idx="2"/>
                <a:endCxn id="31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stCxn id="13" idx="2"/>
                <a:endCxn id="19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90283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Decompressing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5105400" cy="14477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Say the encrypted message was:</a:t>
            </a:r>
          </a:p>
          <a:p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1011010001101011</a:t>
            </a:r>
            <a:r>
              <a:rPr lang="en-US" altLang="en-US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011</a:t>
            </a:r>
            <a:endParaRPr lang="en-US" b="1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609600" y="1458085"/>
            <a:ext cx="321391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/>
          <p:cNvSpPr/>
          <p:nvPr/>
        </p:nvSpPr>
        <p:spPr>
          <a:xfrm>
            <a:off x="6839003" y="1044797"/>
            <a:ext cx="295760" cy="269863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929487" y="1351402"/>
            <a:ext cx="3674514" cy="4724291"/>
            <a:chOff x="92292" y="1681818"/>
            <a:chExt cx="3674514" cy="4724291"/>
          </a:xfrm>
        </p:grpSpPr>
        <p:grpSp>
          <p:nvGrpSpPr>
            <p:cNvPr id="24" name="Group 23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6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1" name="Straight Connector 60"/>
                <p:cNvCxnSpPr>
                  <a:stCxn id="6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8" name="Straight Connector 57"/>
                  <p:cNvCxnSpPr>
                    <a:stCxn id="57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4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5" name="Straight Connector 54"/>
                  <p:cNvCxnSpPr>
                    <a:stCxn id="54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51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52" name="Straight Connector 51"/>
                  <p:cNvCxnSpPr>
                    <a:stCxn id="51" idx="2"/>
                    <a:endCxn id="54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>
                    <a:stCxn id="51" idx="2"/>
                    <a:endCxn id="57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4" name="Group 43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4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6" name="Straight Connector 45"/>
                <p:cNvCxnSpPr>
                  <a:stCxn id="45" idx="2"/>
                  <a:endCxn id="60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45" idx="2"/>
                  <a:endCxn id="51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4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0" name="Straight Connector 39"/>
                <p:cNvCxnSpPr>
                  <a:stCxn id="3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6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7" name="Straight Connector 36"/>
                <p:cNvCxnSpPr>
                  <a:stCxn id="36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33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4" name="Straight Connector 33"/>
                <p:cNvCxnSpPr>
                  <a:stCxn id="33" idx="2"/>
                  <a:endCxn id="39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33" idx="2"/>
                  <a:endCxn id="36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Group 25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27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8" name="Straight Connector 27"/>
              <p:cNvCxnSpPr>
                <a:stCxn id="27" idx="2"/>
                <a:endCxn id="45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7" idx="2"/>
                <a:endCxn id="33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63"/>
          <p:cNvSpPr txBox="1"/>
          <p:nvPr/>
        </p:nvSpPr>
        <p:spPr>
          <a:xfrm>
            <a:off x="633248" y="3206124"/>
            <a:ext cx="32766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Read each bit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it is 0 go </a:t>
            </a:r>
            <a:r>
              <a:rPr lang="en-US" dirty="0" smtClean="0"/>
              <a:t>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it is 1 </a:t>
            </a:r>
            <a:r>
              <a:rPr lang="en-US" dirty="0"/>
              <a:t>go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you reach a leaf, output the character there and go back to the tree </a:t>
            </a:r>
            <a:r>
              <a:rPr lang="en-US" dirty="0" smtClean="0"/>
              <a:t>root</a:t>
            </a:r>
            <a:endParaRPr lang="en-US" dirty="0"/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7258312" y="2051595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1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22893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11927 0.1391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5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Decompressing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5105400" cy="14477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Say the encrypted message was:</a:t>
            </a:r>
          </a:p>
          <a:p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1011010001101011</a:t>
            </a:r>
            <a:r>
              <a:rPr lang="en-US" altLang="en-US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011</a:t>
            </a:r>
            <a:endParaRPr lang="en-US" b="1" dirty="0" smtClean="0"/>
          </a:p>
        </p:txBody>
      </p:sp>
      <p:sp>
        <p:nvSpPr>
          <p:cNvPr id="16" name="Smiley Face 15"/>
          <p:cNvSpPr/>
          <p:nvPr/>
        </p:nvSpPr>
        <p:spPr>
          <a:xfrm>
            <a:off x="7860524" y="1977967"/>
            <a:ext cx="295760" cy="269863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929487" y="1351402"/>
            <a:ext cx="3674514" cy="4724291"/>
            <a:chOff x="92292" y="1681818"/>
            <a:chExt cx="3674514" cy="4724291"/>
          </a:xfrm>
        </p:grpSpPr>
        <p:grpSp>
          <p:nvGrpSpPr>
            <p:cNvPr id="24" name="Group 23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6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1" name="Straight Connector 60"/>
                <p:cNvCxnSpPr>
                  <a:stCxn id="6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8" name="Straight Connector 57"/>
                  <p:cNvCxnSpPr>
                    <a:stCxn id="57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4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5" name="Straight Connector 54"/>
                  <p:cNvCxnSpPr>
                    <a:stCxn id="54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51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52" name="Straight Connector 51"/>
                  <p:cNvCxnSpPr>
                    <a:stCxn id="51" idx="2"/>
                    <a:endCxn id="54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>
                    <a:stCxn id="51" idx="2"/>
                    <a:endCxn id="57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4" name="Group 43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4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6" name="Straight Connector 45"/>
                <p:cNvCxnSpPr>
                  <a:stCxn id="45" idx="2"/>
                  <a:endCxn id="60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45" idx="2"/>
                  <a:endCxn id="51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4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0" name="Straight Connector 39"/>
                <p:cNvCxnSpPr>
                  <a:stCxn id="3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6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7" name="Straight Connector 36"/>
                <p:cNvCxnSpPr>
                  <a:stCxn id="36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33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4" name="Straight Connector 33"/>
                <p:cNvCxnSpPr>
                  <a:stCxn id="33" idx="2"/>
                  <a:endCxn id="39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33" idx="2"/>
                  <a:endCxn id="36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Group 25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27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8" name="Straight Connector 27"/>
              <p:cNvCxnSpPr>
                <a:stCxn id="27" idx="2"/>
                <a:endCxn id="45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7" idx="2"/>
                <a:endCxn id="33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63"/>
          <p:cNvSpPr txBox="1"/>
          <p:nvPr/>
        </p:nvSpPr>
        <p:spPr>
          <a:xfrm>
            <a:off x="633248" y="3206124"/>
            <a:ext cx="32766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Read each bit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it is 0 go </a:t>
            </a:r>
            <a:r>
              <a:rPr lang="en-US" dirty="0" smtClean="0"/>
              <a:t>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it is 1 </a:t>
            </a:r>
            <a:r>
              <a:rPr lang="en-US" dirty="0"/>
              <a:t>go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you reach a leaf, output the character there and go back to the tree </a:t>
            </a:r>
            <a:r>
              <a:rPr lang="en-US" dirty="0" smtClean="0"/>
              <a:t>root</a:t>
            </a:r>
            <a:endParaRPr lang="en-US" dirty="0"/>
          </a:p>
        </p:txBody>
      </p:sp>
      <p:sp>
        <p:nvSpPr>
          <p:cNvPr id="67" name="Rounded Rectangle 66"/>
          <p:cNvSpPr/>
          <p:nvPr/>
        </p:nvSpPr>
        <p:spPr>
          <a:xfrm>
            <a:off x="633248" y="1458396"/>
            <a:ext cx="505735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7356958" y="2971719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0</a:t>
            </a:r>
            <a:endParaRPr lang="en-US" sz="1800" b="1" dirty="0"/>
          </a:p>
        </p:txBody>
      </p:sp>
      <p:sp>
        <p:nvSpPr>
          <p:cNvPr id="68" name="Content Placeholder 2"/>
          <p:cNvSpPr txBox="1">
            <a:spLocks/>
          </p:cNvSpPr>
          <p:nvPr/>
        </p:nvSpPr>
        <p:spPr>
          <a:xfrm>
            <a:off x="7258312" y="2051595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1</a:t>
            </a:r>
            <a:endParaRPr lang="en-US" sz="1800" b="1" dirty="0"/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53339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b</a:t>
            </a:r>
            <a:endParaRPr lang="en-US" b="1" dirty="0"/>
          </a:p>
        </p:txBody>
      </p:sp>
      <p:sp>
        <p:nvSpPr>
          <p:cNvPr id="71" name="Rounded Rectangle 70"/>
          <p:cNvSpPr/>
          <p:nvPr/>
        </p:nvSpPr>
        <p:spPr>
          <a:xfrm>
            <a:off x="634073" y="4620429"/>
            <a:ext cx="3275775" cy="918144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3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-0.0842 0.314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9" y="156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7" grpId="0" animBg="1"/>
      <p:bldP spid="69" grpId="0"/>
      <p:bldP spid="70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Decompressing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5105400" cy="14477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Say the encrypted message was:</a:t>
            </a:r>
          </a:p>
          <a:p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1011010001101011</a:t>
            </a:r>
            <a:r>
              <a:rPr lang="en-US" altLang="en-US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011</a:t>
            </a:r>
            <a:endParaRPr lang="en-US" b="1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1013148" y="1458085"/>
            <a:ext cx="321391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/>
          <p:cNvSpPr/>
          <p:nvPr/>
        </p:nvSpPr>
        <p:spPr>
          <a:xfrm>
            <a:off x="6839003" y="1044797"/>
            <a:ext cx="295760" cy="269863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929487" y="1351402"/>
            <a:ext cx="3674514" cy="4724291"/>
            <a:chOff x="92292" y="1681818"/>
            <a:chExt cx="3674514" cy="4724291"/>
          </a:xfrm>
        </p:grpSpPr>
        <p:grpSp>
          <p:nvGrpSpPr>
            <p:cNvPr id="24" name="Group 23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6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1" name="Straight Connector 60"/>
                <p:cNvCxnSpPr>
                  <a:stCxn id="6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8" name="Straight Connector 57"/>
                  <p:cNvCxnSpPr>
                    <a:stCxn id="57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4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5" name="Straight Connector 54"/>
                  <p:cNvCxnSpPr>
                    <a:stCxn id="54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51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52" name="Straight Connector 51"/>
                  <p:cNvCxnSpPr>
                    <a:stCxn id="51" idx="2"/>
                    <a:endCxn id="54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>
                    <a:stCxn id="51" idx="2"/>
                    <a:endCxn id="57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4" name="Group 43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4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6" name="Straight Connector 45"/>
                <p:cNvCxnSpPr>
                  <a:stCxn id="45" idx="2"/>
                  <a:endCxn id="60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45" idx="2"/>
                  <a:endCxn id="51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4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0" name="Straight Connector 39"/>
                <p:cNvCxnSpPr>
                  <a:stCxn id="3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6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7" name="Straight Connector 36"/>
                <p:cNvCxnSpPr>
                  <a:stCxn id="36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33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4" name="Straight Connector 33"/>
                <p:cNvCxnSpPr>
                  <a:stCxn id="33" idx="2"/>
                  <a:endCxn id="39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33" idx="2"/>
                  <a:endCxn id="36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Group 25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27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8" name="Straight Connector 27"/>
              <p:cNvCxnSpPr>
                <a:stCxn id="27" idx="2"/>
                <a:endCxn id="45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7" idx="2"/>
                <a:endCxn id="33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63"/>
          <p:cNvSpPr txBox="1"/>
          <p:nvPr/>
        </p:nvSpPr>
        <p:spPr>
          <a:xfrm>
            <a:off x="633248" y="3206124"/>
            <a:ext cx="32766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Read each bit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it is 0 go </a:t>
            </a:r>
            <a:r>
              <a:rPr lang="en-US" dirty="0" smtClean="0"/>
              <a:t>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it is 1 </a:t>
            </a:r>
            <a:r>
              <a:rPr lang="en-US" dirty="0"/>
              <a:t>go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you reach a leaf, output the character there and go back to the tree </a:t>
            </a:r>
            <a:r>
              <a:rPr lang="en-US" dirty="0" smtClean="0"/>
              <a:t>root</a:t>
            </a:r>
            <a:endParaRPr lang="en-US" dirty="0"/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7258312" y="2051595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1</a:t>
            </a:r>
            <a:endParaRPr lang="en-US" sz="1800" b="1" dirty="0"/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53339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b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5139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11927 0.1391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5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Definition: File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Compression</a:t>
            </a:r>
            <a:r>
              <a:rPr lang="en-US" dirty="0" smtClean="0"/>
              <a:t>: the process of encoding information in fewer bits</a:t>
            </a:r>
          </a:p>
          <a:p>
            <a:pPr lvl="1"/>
            <a:r>
              <a:rPr lang="en-US" dirty="0" smtClean="0"/>
              <a:t>Wasting space is bad, so compression is good</a:t>
            </a:r>
          </a:p>
          <a:p>
            <a:pPr lvl="1"/>
            <a:endParaRPr lang="en-US" dirty="0"/>
          </a:p>
          <a:p>
            <a:r>
              <a:rPr lang="en-US" dirty="0" smtClean="0"/>
              <a:t>Compression is useful for many things</a:t>
            </a:r>
          </a:p>
          <a:p>
            <a:pPr lvl="1"/>
            <a:r>
              <a:rPr lang="en-US" dirty="0" smtClean="0"/>
              <a:t>storing photos</a:t>
            </a:r>
          </a:p>
          <a:p>
            <a:pPr lvl="1"/>
            <a:r>
              <a:rPr lang="en-US" dirty="0" smtClean="0"/>
              <a:t>reducing email attachment size</a:t>
            </a:r>
          </a:p>
          <a:p>
            <a:pPr lvl="1"/>
            <a:r>
              <a:rPr lang="en-US" dirty="0" smtClean="0"/>
              <a:t>reduction of other media files (mp3s, DVD, Blu-Ray)</a:t>
            </a:r>
          </a:p>
          <a:p>
            <a:pPr lvl="1"/>
            <a:r>
              <a:rPr lang="en-US" dirty="0" smtClean="0"/>
              <a:t>allows voice calls over low band-width connection </a:t>
            </a:r>
          </a:p>
          <a:p>
            <a:pPr lvl="2"/>
            <a:r>
              <a:rPr lang="en-US" dirty="0" smtClean="0"/>
              <a:t>cell phones, Skype, </a:t>
            </a:r>
            <a:r>
              <a:rPr lang="en-US" dirty="0" err="1" smtClean="0"/>
              <a:t>etc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Common compression programs</a:t>
            </a:r>
          </a:p>
          <a:p>
            <a:pPr lvl="1"/>
            <a:r>
              <a:rPr lang="en-US" dirty="0" smtClean="0"/>
              <a:t>WinZip, WinRAR, 7Zip, </a:t>
            </a:r>
            <a:r>
              <a:rPr lang="en-US" dirty="0" err="1" smtClean="0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91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Decompressing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5105400" cy="14477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Say the encrypted message was:</a:t>
            </a:r>
          </a:p>
          <a:p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010001101011</a:t>
            </a:r>
            <a:r>
              <a:rPr lang="en-US" altLang="en-US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011</a:t>
            </a:r>
            <a:endParaRPr lang="en-US" b="1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1013148" y="1458085"/>
            <a:ext cx="510852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/>
          <p:cNvSpPr/>
          <p:nvPr/>
        </p:nvSpPr>
        <p:spPr>
          <a:xfrm>
            <a:off x="7900711" y="1977967"/>
            <a:ext cx="295760" cy="269863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929487" y="1351402"/>
            <a:ext cx="3674514" cy="4724291"/>
            <a:chOff x="92292" y="1681818"/>
            <a:chExt cx="3674514" cy="4724291"/>
          </a:xfrm>
        </p:grpSpPr>
        <p:grpSp>
          <p:nvGrpSpPr>
            <p:cNvPr id="24" name="Group 23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6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1" name="Straight Connector 60"/>
                <p:cNvCxnSpPr>
                  <a:stCxn id="6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8" name="Straight Connector 57"/>
                  <p:cNvCxnSpPr>
                    <a:stCxn id="57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4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5" name="Straight Connector 54"/>
                  <p:cNvCxnSpPr>
                    <a:stCxn id="54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51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52" name="Straight Connector 51"/>
                  <p:cNvCxnSpPr>
                    <a:stCxn id="51" idx="2"/>
                    <a:endCxn id="54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>
                    <a:stCxn id="51" idx="2"/>
                    <a:endCxn id="57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4" name="Group 43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4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6" name="Straight Connector 45"/>
                <p:cNvCxnSpPr>
                  <a:stCxn id="45" idx="2"/>
                  <a:endCxn id="60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45" idx="2"/>
                  <a:endCxn id="51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4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0" name="Straight Connector 39"/>
                <p:cNvCxnSpPr>
                  <a:stCxn id="3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6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7" name="Straight Connector 36"/>
                <p:cNvCxnSpPr>
                  <a:stCxn id="36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33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4" name="Straight Connector 33"/>
                <p:cNvCxnSpPr>
                  <a:stCxn id="33" idx="2"/>
                  <a:endCxn id="39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33" idx="2"/>
                  <a:endCxn id="36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Group 25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27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8" name="Straight Connector 27"/>
              <p:cNvCxnSpPr>
                <a:stCxn id="27" idx="2"/>
                <a:endCxn id="45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7" idx="2"/>
                <a:endCxn id="33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63"/>
          <p:cNvSpPr txBox="1"/>
          <p:nvPr/>
        </p:nvSpPr>
        <p:spPr>
          <a:xfrm>
            <a:off x="633248" y="3206124"/>
            <a:ext cx="32766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Read each bit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it is 0 go </a:t>
            </a:r>
            <a:r>
              <a:rPr lang="en-US" dirty="0" smtClean="0"/>
              <a:t>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it is 1 </a:t>
            </a:r>
            <a:r>
              <a:rPr lang="en-US" dirty="0"/>
              <a:t>go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you reach a leaf, output the character there and go back to the tree </a:t>
            </a:r>
            <a:r>
              <a:rPr lang="en-US" dirty="0" smtClean="0"/>
              <a:t>root</a:t>
            </a:r>
            <a:endParaRPr lang="en-US" dirty="0"/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7258312" y="2051595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1</a:t>
            </a:r>
            <a:endParaRPr lang="en-US" sz="1800" b="1" dirty="0"/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53339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b</a:t>
            </a:r>
            <a:endParaRPr lang="en-US" b="1" dirty="0"/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8206494" y="2971719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1</a:t>
            </a:r>
            <a:endParaRPr lang="en-US" sz="1800" b="1" dirty="0"/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997199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974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0.06979 0.325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" y="1625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65" grpId="0"/>
      <p:bldP spid="67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Decompressing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5105400" cy="14477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Say the encrypted message was:</a:t>
            </a:r>
          </a:p>
          <a:p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010001101011</a:t>
            </a:r>
            <a:r>
              <a:rPr lang="en-US" altLang="en-US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011</a:t>
            </a:r>
            <a:endParaRPr lang="en-US" b="1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1524000" y="1458085"/>
            <a:ext cx="321391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/>
          <p:cNvSpPr/>
          <p:nvPr/>
        </p:nvSpPr>
        <p:spPr>
          <a:xfrm>
            <a:off x="6839003" y="1044797"/>
            <a:ext cx="295760" cy="269863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929487" y="1351402"/>
            <a:ext cx="3674514" cy="4724291"/>
            <a:chOff x="92292" y="1681818"/>
            <a:chExt cx="3674514" cy="4724291"/>
          </a:xfrm>
        </p:grpSpPr>
        <p:grpSp>
          <p:nvGrpSpPr>
            <p:cNvPr id="24" name="Group 23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6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1" name="Straight Connector 60"/>
                <p:cNvCxnSpPr>
                  <a:stCxn id="6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8" name="Straight Connector 57"/>
                  <p:cNvCxnSpPr>
                    <a:stCxn id="57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4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5" name="Straight Connector 54"/>
                  <p:cNvCxnSpPr>
                    <a:stCxn id="54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51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52" name="Straight Connector 51"/>
                  <p:cNvCxnSpPr>
                    <a:stCxn id="51" idx="2"/>
                    <a:endCxn id="54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>
                    <a:stCxn id="51" idx="2"/>
                    <a:endCxn id="57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4" name="Group 43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4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6" name="Straight Connector 45"/>
                <p:cNvCxnSpPr>
                  <a:stCxn id="45" idx="2"/>
                  <a:endCxn id="60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45" idx="2"/>
                  <a:endCxn id="51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4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0" name="Straight Connector 39"/>
                <p:cNvCxnSpPr>
                  <a:stCxn id="3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6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7" name="Straight Connector 36"/>
                <p:cNvCxnSpPr>
                  <a:stCxn id="36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33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4" name="Straight Connector 33"/>
                <p:cNvCxnSpPr>
                  <a:stCxn id="33" idx="2"/>
                  <a:endCxn id="39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33" idx="2"/>
                  <a:endCxn id="36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Group 25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27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8" name="Straight Connector 27"/>
              <p:cNvCxnSpPr>
                <a:stCxn id="27" idx="2"/>
                <a:endCxn id="45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7" idx="2"/>
                <a:endCxn id="33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63"/>
          <p:cNvSpPr txBox="1"/>
          <p:nvPr/>
        </p:nvSpPr>
        <p:spPr>
          <a:xfrm>
            <a:off x="633248" y="3206124"/>
            <a:ext cx="32766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Read each bit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it is 0 go </a:t>
            </a:r>
            <a:r>
              <a:rPr lang="en-US" dirty="0" smtClean="0"/>
              <a:t>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it is 1 </a:t>
            </a:r>
            <a:r>
              <a:rPr lang="en-US" dirty="0"/>
              <a:t>go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you reach a leaf, output the character there and go back to the tree </a:t>
            </a:r>
            <a:r>
              <a:rPr lang="en-US" dirty="0" smtClean="0"/>
              <a:t>root</a:t>
            </a:r>
            <a:endParaRPr lang="en-US" dirty="0"/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6447983" y="2051595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0</a:t>
            </a:r>
            <a:endParaRPr lang="en-US" sz="1800" b="1" dirty="0"/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53339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b</a:t>
            </a:r>
            <a:endParaRPr lang="en-US" b="1" dirty="0"/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997199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9778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63737E-6 L -0.15573 0.1611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5" y="80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6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Decompressing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5105400" cy="14477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Say the encrypted message was:</a:t>
            </a:r>
          </a:p>
          <a:p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010001101011</a:t>
            </a:r>
            <a:r>
              <a:rPr lang="en-US" altLang="en-US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011</a:t>
            </a:r>
            <a:endParaRPr lang="en-US" b="1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1524000" y="1458085"/>
            <a:ext cx="533400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/>
          <p:cNvSpPr/>
          <p:nvPr/>
        </p:nvSpPr>
        <p:spPr>
          <a:xfrm>
            <a:off x="5421043" y="2112899"/>
            <a:ext cx="295760" cy="269863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929487" y="1351402"/>
            <a:ext cx="3674514" cy="4724291"/>
            <a:chOff x="92292" y="1681818"/>
            <a:chExt cx="3674514" cy="4724291"/>
          </a:xfrm>
        </p:grpSpPr>
        <p:grpSp>
          <p:nvGrpSpPr>
            <p:cNvPr id="24" name="Group 23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6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1" name="Straight Connector 60"/>
                <p:cNvCxnSpPr>
                  <a:stCxn id="6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8" name="Straight Connector 57"/>
                  <p:cNvCxnSpPr>
                    <a:stCxn id="57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4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5" name="Straight Connector 54"/>
                  <p:cNvCxnSpPr>
                    <a:stCxn id="54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51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52" name="Straight Connector 51"/>
                  <p:cNvCxnSpPr>
                    <a:stCxn id="51" idx="2"/>
                    <a:endCxn id="54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>
                    <a:stCxn id="51" idx="2"/>
                    <a:endCxn id="57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4" name="Group 43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4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6" name="Straight Connector 45"/>
                <p:cNvCxnSpPr>
                  <a:stCxn id="45" idx="2"/>
                  <a:endCxn id="60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45" idx="2"/>
                  <a:endCxn id="51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4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0" name="Straight Connector 39"/>
                <p:cNvCxnSpPr>
                  <a:stCxn id="3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6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7" name="Straight Connector 36"/>
                <p:cNvCxnSpPr>
                  <a:stCxn id="36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33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4" name="Straight Connector 33"/>
                <p:cNvCxnSpPr>
                  <a:stCxn id="33" idx="2"/>
                  <a:endCxn id="39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33" idx="2"/>
                  <a:endCxn id="36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Group 25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27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8" name="Straight Connector 27"/>
              <p:cNvCxnSpPr>
                <a:stCxn id="27" idx="2"/>
                <a:endCxn id="45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7" idx="2"/>
                <a:endCxn id="33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63"/>
          <p:cNvSpPr txBox="1"/>
          <p:nvPr/>
        </p:nvSpPr>
        <p:spPr>
          <a:xfrm>
            <a:off x="633248" y="3206124"/>
            <a:ext cx="32766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Read each bit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it is 0 go </a:t>
            </a:r>
            <a:r>
              <a:rPr lang="en-US" dirty="0" smtClean="0"/>
              <a:t>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it is 1 </a:t>
            </a:r>
            <a:r>
              <a:rPr lang="en-US" dirty="0"/>
              <a:t>go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you reach a leaf, output the character there and go back to the tree </a:t>
            </a:r>
            <a:r>
              <a:rPr lang="en-US" dirty="0" smtClean="0"/>
              <a:t>root</a:t>
            </a:r>
            <a:endParaRPr lang="en-US" dirty="0"/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6447983" y="2051595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0</a:t>
            </a:r>
            <a:endParaRPr lang="en-US" sz="1800" b="1" dirty="0"/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6277642" y="2971719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1</a:t>
            </a:r>
            <a:endParaRPr lang="en-US" sz="1800" b="1" dirty="0"/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53339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b</a:t>
            </a:r>
            <a:endParaRPr lang="en-US" b="1" dirty="0"/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997199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8955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56059E-6 L 0.14097 0.238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9" y="119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63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Decompressing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5105400" cy="14477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Say the encrypted message was:</a:t>
            </a:r>
          </a:p>
          <a:p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010001101011</a:t>
            </a:r>
            <a:r>
              <a:rPr lang="en-US" altLang="en-US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011</a:t>
            </a:r>
            <a:endParaRPr lang="en-US" b="1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1524000" y="1458085"/>
            <a:ext cx="747548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/>
          <p:cNvSpPr/>
          <p:nvPr/>
        </p:nvSpPr>
        <p:spPr>
          <a:xfrm>
            <a:off x="6682087" y="3644154"/>
            <a:ext cx="295760" cy="269863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929487" y="1351402"/>
            <a:ext cx="3674514" cy="4724291"/>
            <a:chOff x="92292" y="1681818"/>
            <a:chExt cx="3674514" cy="4724291"/>
          </a:xfrm>
        </p:grpSpPr>
        <p:grpSp>
          <p:nvGrpSpPr>
            <p:cNvPr id="24" name="Group 23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6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1" name="Straight Connector 60"/>
                <p:cNvCxnSpPr>
                  <a:stCxn id="6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8" name="Straight Connector 57"/>
                  <p:cNvCxnSpPr>
                    <a:stCxn id="57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4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5" name="Straight Connector 54"/>
                  <p:cNvCxnSpPr>
                    <a:stCxn id="54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51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52" name="Straight Connector 51"/>
                  <p:cNvCxnSpPr>
                    <a:stCxn id="51" idx="2"/>
                    <a:endCxn id="54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>
                    <a:stCxn id="51" idx="2"/>
                    <a:endCxn id="57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4" name="Group 43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4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6" name="Straight Connector 45"/>
                <p:cNvCxnSpPr>
                  <a:stCxn id="45" idx="2"/>
                  <a:endCxn id="60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45" idx="2"/>
                  <a:endCxn id="51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4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0" name="Straight Connector 39"/>
                <p:cNvCxnSpPr>
                  <a:stCxn id="3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6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7" name="Straight Connector 36"/>
                <p:cNvCxnSpPr>
                  <a:stCxn id="36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33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4" name="Straight Connector 33"/>
                <p:cNvCxnSpPr>
                  <a:stCxn id="33" idx="2"/>
                  <a:endCxn id="39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33" idx="2"/>
                  <a:endCxn id="36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Group 25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27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8" name="Straight Connector 27"/>
              <p:cNvCxnSpPr>
                <a:stCxn id="27" idx="2"/>
                <a:endCxn id="45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7" idx="2"/>
                <a:endCxn id="33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63"/>
          <p:cNvSpPr txBox="1"/>
          <p:nvPr/>
        </p:nvSpPr>
        <p:spPr>
          <a:xfrm>
            <a:off x="633248" y="3206124"/>
            <a:ext cx="32766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Read each bit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it is 0 go </a:t>
            </a:r>
            <a:r>
              <a:rPr lang="en-US" dirty="0" smtClean="0"/>
              <a:t>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it is 1 </a:t>
            </a:r>
            <a:r>
              <a:rPr lang="en-US" dirty="0"/>
              <a:t>go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you reach a leaf, output the character there and go back to the tree </a:t>
            </a:r>
            <a:r>
              <a:rPr lang="en-US" dirty="0" smtClean="0"/>
              <a:t>root</a:t>
            </a:r>
            <a:endParaRPr lang="en-US" dirty="0"/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6447983" y="2051595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0</a:t>
            </a:r>
            <a:endParaRPr lang="en-US" sz="1800" b="1" dirty="0"/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6277642" y="2971719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1</a:t>
            </a:r>
            <a:endParaRPr lang="en-US" sz="1800" b="1" dirty="0"/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5831496" y="4244873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0</a:t>
            </a:r>
            <a:endParaRPr lang="en-US" sz="1800" b="1" dirty="0"/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53339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b</a:t>
            </a:r>
            <a:endParaRPr lang="en-US" b="1" dirty="0"/>
          </a:p>
        </p:txBody>
      </p:sp>
      <p:sp>
        <p:nvSpPr>
          <p:cNvPr id="68" name="Content Placeholder 2"/>
          <p:cNvSpPr txBox="1">
            <a:spLocks/>
          </p:cNvSpPr>
          <p:nvPr/>
        </p:nvSpPr>
        <p:spPr>
          <a:xfrm>
            <a:off x="997199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a</a:t>
            </a:r>
            <a:endParaRPr lang="en-US" b="1" dirty="0"/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1470990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8114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45143E-6 L -0.15521 0.270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60" y="135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65" grpId="0"/>
      <p:bldP spid="69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Decompressing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5105400" cy="14477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Say the encrypted message was:</a:t>
            </a:r>
          </a:p>
          <a:p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010001101011</a:t>
            </a:r>
            <a:r>
              <a:rPr lang="en-US" altLang="en-US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011</a:t>
            </a:r>
            <a:endParaRPr lang="en-US" b="1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2133600" y="1458085"/>
            <a:ext cx="373774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/>
          <p:cNvSpPr/>
          <p:nvPr/>
        </p:nvSpPr>
        <p:spPr>
          <a:xfrm>
            <a:off x="6747279" y="990600"/>
            <a:ext cx="295760" cy="269863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929487" y="1351402"/>
            <a:ext cx="3674514" cy="4724291"/>
            <a:chOff x="92292" y="1681818"/>
            <a:chExt cx="3674514" cy="4724291"/>
          </a:xfrm>
        </p:grpSpPr>
        <p:grpSp>
          <p:nvGrpSpPr>
            <p:cNvPr id="24" name="Group 23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6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1" name="Straight Connector 60"/>
                <p:cNvCxnSpPr>
                  <a:stCxn id="6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8" name="Straight Connector 57"/>
                  <p:cNvCxnSpPr>
                    <a:stCxn id="57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4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5" name="Straight Connector 54"/>
                  <p:cNvCxnSpPr>
                    <a:stCxn id="54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51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52" name="Straight Connector 51"/>
                  <p:cNvCxnSpPr>
                    <a:stCxn id="51" idx="2"/>
                    <a:endCxn id="54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>
                    <a:stCxn id="51" idx="2"/>
                    <a:endCxn id="57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4" name="Group 43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4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6" name="Straight Connector 45"/>
                <p:cNvCxnSpPr>
                  <a:stCxn id="45" idx="2"/>
                  <a:endCxn id="60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45" idx="2"/>
                  <a:endCxn id="51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4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0" name="Straight Connector 39"/>
                <p:cNvCxnSpPr>
                  <a:stCxn id="3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6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7" name="Straight Connector 36"/>
                <p:cNvCxnSpPr>
                  <a:stCxn id="36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33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4" name="Straight Connector 33"/>
                <p:cNvCxnSpPr>
                  <a:stCxn id="33" idx="2"/>
                  <a:endCxn id="39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33" idx="2"/>
                  <a:endCxn id="36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Group 25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27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8" name="Straight Connector 27"/>
              <p:cNvCxnSpPr>
                <a:stCxn id="27" idx="2"/>
                <a:endCxn id="45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7" idx="2"/>
                <a:endCxn id="33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63"/>
          <p:cNvSpPr txBox="1"/>
          <p:nvPr/>
        </p:nvSpPr>
        <p:spPr>
          <a:xfrm>
            <a:off x="633248" y="3206124"/>
            <a:ext cx="32766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Read each bit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it is 0 go </a:t>
            </a:r>
            <a:r>
              <a:rPr lang="en-US" dirty="0" smtClean="0"/>
              <a:t>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it is 1 </a:t>
            </a:r>
            <a:r>
              <a:rPr lang="en-US" dirty="0"/>
              <a:t>go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you reach a leaf, output the character there and go back to the tree </a:t>
            </a:r>
            <a:r>
              <a:rPr lang="en-US" dirty="0" smtClean="0"/>
              <a:t>root</a:t>
            </a:r>
            <a:endParaRPr lang="en-US" dirty="0"/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6462311" y="2163818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0</a:t>
            </a:r>
            <a:endParaRPr lang="en-US" sz="1800" b="1" dirty="0"/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53339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b</a:t>
            </a:r>
            <a:endParaRPr lang="en-US" b="1" dirty="0"/>
          </a:p>
        </p:txBody>
      </p:sp>
      <p:sp>
        <p:nvSpPr>
          <p:cNvPr id="68" name="Content Placeholder 2"/>
          <p:cNvSpPr txBox="1">
            <a:spLocks/>
          </p:cNvSpPr>
          <p:nvPr/>
        </p:nvSpPr>
        <p:spPr>
          <a:xfrm>
            <a:off x="997199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a</a:t>
            </a:r>
            <a:endParaRPr lang="en-US" b="1" dirty="0"/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1470990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6847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5236E-6 L -0.12899 0.146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73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65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Decompressing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5105400" cy="14477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Say the encrypted message was:</a:t>
            </a:r>
          </a:p>
          <a:p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00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1101011</a:t>
            </a:r>
            <a:r>
              <a:rPr lang="en-US" altLang="en-US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011</a:t>
            </a:r>
            <a:endParaRPr lang="en-US" b="1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2133600" y="1458085"/>
            <a:ext cx="533400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/>
          <p:cNvSpPr/>
          <p:nvPr/>
        </p:nvSpPr>
        <p:spPr>
          <a:xfrm>
            <a:off x="5613322" y="1931987"/>
            <a:ext cx="295760" cy="269863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929487" y="1351402"/>
            <a:ext cx="3674514" cy="4724291"/>
            <a:chOff x="92292" y="1681818"/>
            <a:chExt cx="3674514" cy="4724291"/>
          </a:xfrm>
        </p:grpSpPr>
        <p:grpSp>
          <p:nvGrpSpPr>
            <p:cNvPr id="24" name="Group 23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6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1" name="Straight Connector 60"/>
                <p:cNvCxnSpPr>
                  <a:stCxn id="6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8" name="Straight Connector 57"/>
                  <p:cNvCxnSpPr>
                    <a:stCxn id="57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4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5" name="Straight Connector 54"/>
                  <p:cNvCxnSpPr>
                    <a:stCxn id="54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51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52" name="Straight Connector 51"/>
                  <p:cNvCxnSpPr>
                    <a:stCxn id="51" idx="2"/>
                    <a:endCxn id="54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>
                    <a:stCxn id="51" idx="2"/>
                    <a:endCxn id="57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4" name="Group 43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4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6" name="Straight Connector 45"/>
                <p:cNvCxnSpPr>
                  <a:stCxn id="45" idx="2"/>
                  <a:endCxn id="60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45" idx="2"/>
                  <a:endCxn id="51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4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0" name="Straight Connector 39"/>
                <p:cNvCxnSpPr>
                  <a:stCxn id="3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6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7" name="Straight Connector 36"/>
                <p:cNvCxnSpPr>
                  <a:stCxn id="36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33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4" name="Straight Connector 33"/>
                <p:cNvCxnSpPr>
                  <a:stCxn id="33" idx="2"/>
                  <a:endCxn id="39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33" idx="2"/>
                  <a:endCxn id="36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Group 25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27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8" name="Straight Connector 27"/>
              <p:cNvCxnSpPr>
                <a:stCxn id="27" idx="2"/>
                <a:endCxn id="45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7" idx="2"/>
                <a:endCxn id="33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63"/>
          <p:cNvSpPr txBox="1"/>
          <p:nvPr/>
        </p:nvSpPr>
        <p:spPr>
          <a:xfrm>
            <a:off x="633248" y="3206124"/>
            <a:ext cx="32766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Read each bit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it is 0 go </a:t>
            </a:r>
            <a:r>
              <a:rPr lang="en-US" dirty="0" smtClean="0"/>
              <a:t>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it is 1 </a:t>
            </a:r>
            <a:r>
              <a:rPr lang="en-US" dirty="0"/>
              <a:t>go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you reach a leaf, output the character there and go back to the tree </a:t>
            </a:r>
            <a:r>
              <a:rPr lang="en-US" dirty="0" smtClean="0"/>
              <a:t>root</a:t>
            </a:r>
            <a:endParaRPr lang="en-US" dirty="0"/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6462311" y="2163818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0</a:t>
            </a:r>
            <a:endParaRPr lang="en-US" sz="1800" b="1" dirty="0"/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53339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b</a:t>
            </a:r>
            <a:endParaRPr lang="en-US" b="1" dirty="0"/>
          </a:p>
        </p:txBody>
      </p:sp>
      <p:sp>
        <p:nvSpPr>
          <p:cNvPr id="68" name="Content Placeholder 2"/>
          <p:cNvSpPr txBox="1">
            <a:spLocks/>
          </p:cNvSpPr>
          <p:nvPr/>
        </p:nvSpPr>
        <p:spPr>
          <a:xfrm>
            <a:off x="997199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a</a:t>
            </a:r>
            <a:endParaRPr lang="en-US" b="1" dirty="0"/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1470990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c</a:t>
            </a:r>
            <a:endParaRPr lang="en-US" b="1" dirty="0"/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5217530" y="2978646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0</a:t>
            </a:r>
            <a:endParaRPr lang="en-US" sz="1800" b="1" dirty="0"/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1944781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6492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8.32562E-8 L -0.11336 0.320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77" y="1602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63" grpId="0"/>
      <p:bldP spid="66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Decompressing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5105400" cy="14477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Say the encrypted message was:</a:t>
            </a:r>
          </a:p>
          <a:p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00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1101011</a:t>
            </a:r>
            <a:r>
              <a:rPr lang="en-US" altLang="en-US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011</a:t>
            </a:r>
            <a:endParaRPr lang="en-US" b="1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2514600" y="1458085"/>
            <a:ext cx="381000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/>
          <p:cNvSpPr/>
          <p:nvPr/>
        </p:nvSpPr>
        <p:spPr>
          <a:xfrm>
            <a:off x="6921690" y="990600"/>
            <a:ext cx="295760" cy="269863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929487" y="1351402"/>
            <a:ext cx="3674514" cy="4724291"/>
            <a:chOff x="92292" y="1681818"/>
            <a:chExt cx="3674514" cy="4724291"/>
          </a:xfrm>
        </p:grpSpPr>
        <p:grpSp>
          <p:nvGrpSpPr>
            <p:cNvPr id="24" name="Group 23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6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1" name="Straight Connector 60"/>
                <p:cNvCxnSpPr>
                  <a:stCxn id="6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8" name="Straight Connector 57"/>
                  <p:cNvCxnSpPr>
                    <a:stCxn id="57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4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5" name="Straight Connector 54"/>
                  <p:cNvCxnSpPr>
                    <a:stCxn id="54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51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52" name="Straight Connector 51"/>
                  <p:cNvCxnSpPr>
                    <a:stCxn id="51" idx="2"/>
                    <a:endCxn id="54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>
                    <a:stCxn id="51" idx="2"/>
                    <a:endCxn id="57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4" name="Group 43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4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6" name="Straight Connector 45"/>
                <p:cNvCxnSpPr>
                  <a:stCxn id="45" idx="2"/>
                  <a:endCxn id="60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45" idx="2"/>
                  <a:endCxn id="51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4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0" name="Straight Connector 39"/>
                <p:cNvCxnSpPr>
                  <a:stCxn id="3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6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7" name="Straight Connector 36"/>
                <p:cNvCxnSpPr>
                  <a:stCxn id="36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33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4" name="Straight Connector 33"/>
                <p:cNvCxnSpPr>
                  <a:stCxn id="33" idx="2"/>
                  <a:endCxn id="39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33" idx="2"/>
                  <a:endCxn id="36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Group 25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27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8" name="Straight Connector 27"/>
              <p:cNvCxnSpPr>
                <a:stCxn id="27" idx="2"/>
                <a:endCxn id="45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7" idx="2"/>
                <a:endCxn id="33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63"/>
          <p:cNvSpPr txBox="1"/>
          <p:nvPr/>
        </p:nvSpPr>
        <p:spPr>
          <a:xfrm>
            <a:off x="633248" y="3206124"/>
            <a:ext cx="32766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Read each bit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it is 0 go </a:t>
            </a:r>
            <a:r>
              <a:rPr lang="en-US" dirty="0" smtClean="0"/>
              <a:t>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it is 1 </a:t>
            </a:r>
            <a:r>
              <a:rPr lang="en-US" dirty="0"/>
              <a:t>go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you reach a leaf, output the character there and go back to the tree </a:t>
            </a:r>
            <a:r>
              <a:rPr lang="en-US" dirty="0" smtClean="0"/>
              <a:t>root</a:t>
            </a:r>
            <a:endParaRPr lang="en-US" dirty="0"/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53339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b</a:t>
            </a:r>
            <a:endParaRPr lang="en-US" b="1" dirty="0"/>
          </a:p>
        </p:txBody>
      </p:sp>
      <p:sp>
        <p:nvSpPr>
          <p:cNvPr id="68" name="Content Placeholder 2"/>
          <p:cNvSpPr txBox="1">
            <a:spLocks/>
          </p:cNvSpPr>
          <p:nvPr/>
        </p:nvSpPr>
        <p:spPr>
          <a:xfrm>
            <a:off x="997199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a</a:t>
            </a:r>
            <a:endParaRPr lang="en-US" b="1" dirty="0"/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1470990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c</a:t>
            </a:r>
            <a:endParaRPr lang="en-US" b="1" dirty="0"/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7161294" y="2063123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1</a:t>
            </a:r>
            <a:endParaRPr lang="en-US" sz="1800" b="1" dirty="0"/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1944781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9379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5236E-6 L 0.14358 0.169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70" y="84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63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Decompressing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5105400" cy="14477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Say the encrypted message was:</a:t>
            </a:r>
          </a:p>
          <a:p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00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1101011</a:t>
            </a:r>
            <a:r>
              <a:rPr lang="en-US" altLang="en-US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011</a:t>
            </a:r>
            <a:endParaRPr lang="en-US" b="1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2514600" y="1458085"/>
            <a:ext cx="533400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/>
          <p:cNvSpPr/>
          <p:nvPr/>
        </p:nvSpPr>
        <p:spPr>
          <a:xfrm>
            <a:off x="8153212" y="2072373"/>
            <a:ext cx="295760" cy="269863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929487" y="1351402"/>
            <a:ext cx="3674514" cy="4724291"/>
            <a:chOff x="92292" y="1681818"/>
            <a:chExt cx="3674514" cy="4724291"/>
          </a:xfrm>
        </p:grpSpPr>
        <p:grpSp>
          <p:nvGrpSpPr>
            <p:cNvPr id="24" name="Group 23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6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1" name="Straight Connector 60"/>
                <p:cNvCxnSpPr>
                  <a:stCxn id="6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8" name="Straight Connector 57"/>
                  <p:cNvCxnSpPr>
                    <a:stCxn id="57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4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5" name="Straight Connector 54"/>
                  <p:cNvCxnSpPr>
                    <a:stCxn id="54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51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52" name="Straight Connector 51"/>
                  <p:cNvCxnSpPr>
                    <a:stCxn id="51" idx="2"/>
                    <a:endCxn id="54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>
                    <a:stCxn id="51" idx="2"/>
                    <a:endCxn id="57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4" name="Group 43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4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6" name="Straight Connector 45"/>
                <p:cNvCxnSpPr>
                  <a:stCxn id="45" idx="2"/>
                  <a:endCxn id="60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45" idx="2"/>
                  <a:endCxn id="51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4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0" name="Straight Connector 39"/>
                <p:cNvCxnSpPr>
                  <a:stCxn id="3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6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7" name="Straight Connector 36"/>
                <p:cNvCxnSpPr>
                  <a:stCxn id="36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33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4" name="Straight Connector 33"/>
                <p:cNvCxnSpPr>
                  <a:stCxn id="33" idx="2"/>
                  <a:endCxn id="39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33" idx="2"/>
                  <a:endCxn id="36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Group 25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27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8" name="Straight Connector 27"/>
              <p:cNvCxnSpPr>
                <a:stCxn id="27" idx="2"/>
                <a:endCxn id="45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7" idx="2"/>
                <a:endCxn id="33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63"/>
          <p:cNvSpPr txBox="1"/>
          <p:nvPr/>
        </p:nvSpPr>
        <p:spPr>
          <a:xfrm>
            <a:off x="633248" y="3206124"/>
            <a:ext cx="32766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Read each bit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it is 0 go </a:t>
            </a:r>
            <a:r>
              <a:rPr lang="en-US" dirty="0" smtClean="0"/>
              <a:t>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it is 1 </a:t>
            </a:r>
            <a:r>
              <a:rPr lang="en-US" dirty="0"/>
              <a:t>go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you reach a leaf, output the character there and go back to the tree </a:t>
            </a:r>
            <a:r>
              <a:rPr lang="en-US" dirty="0" smtClean="0"/>
              <a:t>root</a:t>
            </a:r>
            <a:endParaRPr lang="en-US" dirty="0"/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53339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b</a:t>
            </a:r>
            <a:endParaRPr lang="en-US" b="1" dirty="0"/>
          </a:p>
        </p:txBody>
      </p:sp>
      <p:sp>
        <p:nvSpPr>
          <p:cNvPr id="68" name="Content Placeholder 2"/>
          <p:cNvSpPr txBox="1">
            <a:spLocks/>
          </p:cNvSpPr>
          <p:nvPr/>
        </p:nvSpPr>
        <p:spPr>
          <a:xfrm>
            <a:off x="997199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a</a:t>
            </a:r>
            <a:endParaRPr lang="en-US" b="1" dirty="0"/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1470990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c</a:t>
            </a:r>
            <a:endParaRPr lang="en-US" b="1" dirty="0"/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7161294" y="2063123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1</a:t>
            </a:r>
            <a:endParaRPr lang="en-US" sz="1800" b="1" dirty="0"/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1944781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8288194" y="3092336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1</a:t>
            </a:r>
            <a:endParaRPr lang="en-US" sz="1800" b="1" dirty="0"/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2418572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9733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60962E-6 L 0.05886 0.366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4" y="183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65" grpId="0"/>
      <p:bldP spid="70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Decompressing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5105400" cy="14477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Say the encrypted message was:</a:t>
            </a:r>
          </a:p>
          <a:p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00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1101011</a:t>
            </a:r>
            <a:r>
              <a:rPr lang="en-US" altLang="en-US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011</a:t>
            </a:r>
            <a:endParaRPr lang="en-US" b="1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2933700" y="1458085"/>
            <a:ext cx="419100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/>
          <p:cNvSpPr/>
          <p:nvPr/>
        </p:nvSpPr>
        <p:spPr>
          <a:xfrm>
            <a:off x="6739573" y="990600"/>
            <a:ext cx="295760" cy="269863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929487" y="1351402"/>
            <a:ext cx="3674514" cy="4724291"/>
            <a:chOff x="92292" y="1681818"/>
            <a:chExt cx="3674514" cy="4724291"/>
          </a:xfrm>
        </p:grpSpPr>
        <p:grpSp>
          <p:nvGrpSpPr>
            <p:cNvPr id="24" name="Group 23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6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1" name="Straight Connector 60"/>
                <p:cNvCxnSpPr>
                  <a:stCxn id="6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8" name="Straight Connector 57"/>
                  <p:cNvCxnSpPr>
                    <a:stCxn id="57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4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5" name="Straight Connector 54"/>
                  <p:cNvCxnSpPr>
                    <a:stCxn id="54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51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52" name="Straight Connector 51"/>
                  <p:cNvCxnSpPr>
                    <a:stCxn id="51" idx="2"/>
                    <a:endCxn id="54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>
                    <a:stCxn id="51" idx="2"/>
                    <a:endCxn id="57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4" name="Group 43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4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6" name="Straight Connector 45"/>
                <p:cNvCxnSpPr>
                  <a:stCxn id="45" idx="2"/>
                  <a:endCxn id="60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45" idx="2"/>
                  <a:endCxn id="51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4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0" name="Straight Connector 39"/>
                <p:cNvCxnSpPr>
                  <a:stCxn id="3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6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7" name="Straight Connector 36"/>
                <p:cNvCxnSpPr>
                  <a:stCxn id="36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33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4" name="Straight Connector 33"/>
                <p:cNvCxnSpPr>
                  <a:stCxn id="33" idx="2"/>
                  <a:endCxn id="39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33" idx="2"/>
                  <a:endCxn id="36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Group 25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27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8" name="Straight Connector 27"/>
              <p:cNvCxnSpPr>
                <a:stCxn id="27" idx="2"/>
                <a:endCxn id="45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7" idx="2"/>
                <a:endCxn id="33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63"/>
          <p:cNvSpPr txBox="1"/>
          <p:nvPr/>
        </p:nvSpPr>
        <p:spPr>
          <a:xfrm>
            <a:off x="633248" y="3206124"/>
            <a:ext cx="32766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Read each bit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it is 0 go </a:t>
            </a:r>
            <a:r>
              <a:rPr lang="en-US" dirty="0" smtClean="0"/>
              <a:t>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it is 1 </a:t>
            </a:r>
            <a:r>
              <a:rPr lang="en-US" dirty="0"/>
              <a:t>go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you reach a leaf, output the character there and go back to the tree </a:t>
            </a:r>
            <a:r>
              <a:rPr lang="en-US" dirty="0" smtClean="0"/>
              <a:t>root</a:t>
            </a:r>
            <a:endParaRPr lang="en-US" dirty="0"/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53339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b</a:t>
            </a:r>
            <a:endParaRPr lang="en-US" b="1" dirty="0"/>
          </a:p>
        </p:txBody>
      </p:sp>
      <p:sp>
        <p:nvSpPr>
          <p:cNvPr id="68" name="Content Placeholder 2"/>
          <p:cNvSpPr txBox="1">
            <a:spLocks/>
          </p:cNvSpPr>
          <p:nvPr/>
        </p:nvSpPr>
        <p:spPr>
          <a:xfrm>
            <a:off x="997199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a</a:t>
            </a:r>
            <a:endParaRPr lang="en-US" b="1" dirty="0"/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1470990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c</a:t>
            </a:r>
            <a:endParaRPr lang="en-US" b="1" dirty="0"/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6447983" y="2064837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0</a:t>
            </a:r>
            <a:endParaRPr lang="en-US" sz="1800" b="1" dirty="0"/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1944781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2418572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0119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5236E-6 L -0.11146 0.146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73" y="73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63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Decompressing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5105400" cy="14477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Say the encrypted message was:</a:t>
            </a:r>
          </a:p>
          <a:p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00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1101011</a:t>
            </a:r>
            <a:r>
              <a:rPr lang="en-US" altLang="en-US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011</a:t>
            </a:r>
            <a:endParaRPr lang="en-US" b="1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2933700" y="1458085"/>
            <a:ext cx="571500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/>
          <p:cNvSpPr/>
          <p:nvPr/>
        </p:nvSpPr>
        <p:spPr>
          <a:xfrm>
            <a:off x="5761202" y="1931987"/>
            <a:ext cx="295760" cy="269863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929487" y="1351402"/>
            <a:ext cx="3674514" cy="4724291"/>
            <a:chOff x="92292" y="1681818"/>
            <a:chExt cx="3674514" cy="4724291"/>
          </a:xfrm>
        </p:grpSpPr>
        <p:grpSp>
          <p:nvGrpSpPr>
            <p:cNvPr id="24" name="Group 23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6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1" name="Straight Connector 60"/>
                <p:cNvCxnSpPr>
                  <a:stCxn id="6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8" name="Straight Connector 57"/>
                  <p:cNvCxnSpPr>
                    <a:stCxn id="57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4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5" name="Straight Connector 54"/>
                  <p:cNvCxnSpPr>
                    <a:stCxn id="54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51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52" name="Straight Connector 51"/>
                  <p:cNvCxnSpPr>
                    <a:stCxn id="51" idx="2"/>
                    <a:endCxn id="54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>
                    <a:stCxn id="51" idx="2"/>
                    <a:endCxn id="57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4" name="Group 43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4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6" name="Straight Connector 45"/>
                <p:cNvCxnSpPr>
                  <a:stCxn id="45" idx="2"/>
                  <a:endCxn id="60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45" idx="2"/>
                  <a:endCxn id="51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4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0" name="Straight Connector 39"/>
                <p:cNvCxnSpPr>
                  <a:stCxn id="3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6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7" name="Straight Connector 36"/>
                <p:cNvCxnSpPr>
                  <a:stCxn id="36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33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4" name="Straight Connector 33"/>
                <p:cNvCxnSpPr>
                  <a:stCxn id="33" idx="2"/>
                  <a:endCxn id="39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33" idx="2"/>
                  <a:endCxn id="36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Group 25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27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8" name="Straight Connector 27"/>
              <p:cNvCxnSpPr>
                <a:stCxn id="27" idx="2"/>
                <a:endCxn id="45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7" idx="2"/>
                <a:endCxn id="33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63"/>
          <p:cNvSpPr txBox="1"/>
          <p:nvPr/>
        </p:nvSpPr>
        <p:spPr>
          <a:xfrm>
            <a:off x="633248" y="3206124"/>
            <a:ext cx="32766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Read each bit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it is 0 go </a:t>
            </a:r>
            <a:r>
              <a:rPr lang="en-US" dirty="0" smtClean="0"/>
              <a:t>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it is 1 </a:t>
            </a:r>
            <a:r>
              <a:rPr lang="en-US" dirty="0"/>
              <a:t>go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you reach a leaf, output the character there and go back to the tree </a:t>
            </a:r>
            <a:r>
              <a:rPr lang="en-US" dirty="0" smtClean="0"/>
              <a:t>root</a:t>
            </a:r>
            <a:endParaRPr lang="en-US" dirty="0"/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53339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b</a:t>
            </a:r>
            <a:endParaRPr lang="en-US" b="1" dirty="0"/>
          </a:p>
        </p:txBody>
      </p:sp>
      <p:sp>
        <p:nvSpPr>
          <p:cNvPr id="68" name="Content Placeholder 2"/>
          <p:cNvSpPr txBox="1">
            <a:spLocks/>
          </p:cNvSpPr>
          <p:nvPr/>
        </p:nvSpPr>
        <p:spPr>
          <a:xfrm>
            <a:off x="997199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a</a:t>
            </a:r>
            <a:endParaRPr lang="en-US" b="1" dirty="0"/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1470990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c</a:t>
            </a:r>
            <a:endParaRPr lang="en-US" b="1" dirty="0"/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6447983" y="2064837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0</a:t>
            </a:r>
            <a:endParaRPr lang="en-US" sz="1800" b="1" dirty="0"/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1944781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6360530" y="3092336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1</a:t>
            </a:r>
            <a:endParaRPr lang="en-US" sz="1800" b="1" dirty="0"/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2418572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7450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8.32562E-8 L 0.08715 0.220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8" y="110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ASCII Encoding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4478343" cy="23621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American Standard Code </a:t>
            </a:r>
            <a:br>
              <a:rPr lang="en-US" dirty="0" smtClean="0"/>
            </a:br>
            <a:r>
              <a:rPr lang="en-US" dirty="0" smtClean="0"/>
              <a:t>for Information Interchange</a:t>
            </a:r>
          </a:p>
          <a:p>
            <a:pPr lvl="1"/>
            <a:r>
              <a:rPr lang="en-US" dirty="0" smtClean="0"/>
              <a:t>Encodes 128 characters</a:t>
            </a:r>
          </a:p>
          <a:p>
            <a:pPr lvl="2"/>
            <a:r>
              <a:rPr lang="en-US" dirty="0" smtClean="0"/>
              <a:t>7 bit encoding scheme</a:t>
            </a:r>
          </a:p>
          <a:p>
            <a:pPr lvl="3"/>
            <a:r>
              <a:rPr lang="en-US" dirty="0" smtClean="0"/>
              <a:t>2^7 = 128</a:t>
            </a:r>
          </a:p>
          <a:p>
            <a:pPr lvl="2"/>
            <a:r>
              <a:rPr lang="en-US" dirty="0" smtClean="0"/>
              <a:t>Implemented using 8 bits</a:t>
            </a:r>
          </a:p>
          <a:p>
            <a:pPr lvl="3"/>
            <a:r>
              <a:rPr lang="en-US" dirty="0" smtClean="0"/>
              <a:t>first bit always 0</a:t>
            </a:r>
            <a:endParaRPr lang="en-US" dirty="0"/>
          </a:p>
        </p:txBody>
      </p:sp>
      <p:pic>
        <p:nvPicPr>
          <p:cNvPr id="1026" name="Picture 2" descr="http://upload.wikimedia.org/wikipedia/commons/thumb/8/85/ASCII_Code_Chart-Quick_ref_card.jpg/361px-ASCII_Code_Chart-Quick_ref_c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798" y="152400"/>
            <a:ext cx="2099862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drummond.qc.ca/cegep/informat/professeurs/alain/images/ASCII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43" y="1676400"/>
            <a:ext cx="4192445" cy="449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581400"/>
            <a:ext cx="4706943" cy="247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84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Decompressing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5105400" cy="14477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Say the encrypted message was:</a:t>
            </a:r>
          </a:p>
          <a:p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00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010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011</a:t>
            </a:r>
            <a:endParaRPr lang="en-US" b="1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2933700" y="1458085"/>
            <a:ext cx="800100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/>
          <p:cNvSpPr/>
          <p:nvPr/>
        </p:nvSpPr>
        <p:spPr>
          <a:xfrm>
            <a:off x="6521308" y="3326741"/>
            <a:ext cx="295760" cy="269863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929487" y="1351402"/>
            <a:ext cx="3674514" cy="4724291"/>
            <a:chOff x="92292" y="1681818"/>
            <a:chExt cx="3674514" cy="4724291"/>
          </a:xfrm>
        </p:grpSpPr>
        <p:grpSp>
          <p:nvGrpSpPr>
            <p:cNvPr id="24" name="Group 23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6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1" name="Straight Connector 60"/>
                <p:cNvCxnSpPr>
                  <a:stCxn id="6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8" name="Straight Connector 57"/>
                  <p:cNvCxnSpPr>
                    <a:stCxn id="57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4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5" name="Straight Connector 54"/>
                  <p:cNvCxnSpPr>
                    <a:stCxn id="54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51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52" name="Straight Connector 51"/>
                  <p:cNvCxnSpPr>
                    <a:stCxn id="51" idx="2"/>
                    <a:endCxn id="54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>
                    <a:stCxn id="51" idx="2"/>
                    <a:endCxn id="57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4" name="Group 43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4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6" name="Straight Connector 45"/>
                <p:cNvCxnSpPr>
                  <a:stCxn id="45" idx="2"/>
                  <a:endCxn id="60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45" idx="2"/>
                  <a:endCxn id="51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4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0" name="Straight Connector 39"/>
                <p:cNvCxnSpPr>
                  <a:stCxn id="3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6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7" name="Straight Connector 36"/>
                <p:cNvCxnSpPr>
                  <a:stCxn id="36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33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4" name="Straight Connector 33"/>
                <p:cNvCxnSpPr>
                  <a:stCxn id="33" idx="2"/>
                  <a:endCxn id="39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33" idx="2"/>
                  <a:endCxn id="36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Group 25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27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8" name="Straight Connector 27"/>
              <p:cNvCxnSpPr>
                <a:stCxn id="27" idx="2"/>
                <a:endCxn id="45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7" idx="2"/>
                <a:endCxn id="33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63"/>
          <p:cNvSpPr txBox="1"/>
          <p:nvPr/>
        </p:nvSpPr>
        <p:spPr>
          <a:xfrm>
            <a:off x="633248" y="3206124"/>
            <a:ext cx="32766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Read each bit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it is 0 go </a:t>
            </a:r>
            <a:r>
              <a:rPr lang="en-US" dirty="0" smtClean="0"/>
              <a:t>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it is 1 </a:t>
            </a:r>
            <a:r>
              <a:rPr lang="en-US" dirty="0"/>
              <a:t>go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you reach a leaf, output the character there and go back to the tree </a:t>
            </a:r>
            <a:r>
              <a:rPr lang="en-US" dirty="0" smtClean="0"/>
              <a:t>root</a:t>
            </a:r>
            <a:endParaRPr lang="en-US" dirty="0"/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53339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b</a:t>
            </a:r>
            <a:endParaRPr lang="en-US" b="1" dirty="0"/>
          </a:p>
        </p:txBody>
      </p:sp>
      <p:sp>
        <p:nvSpPr>
          <p:cNvPr id="68" name="Content Placeholder 2"/>
          <p:cNvSpPr txBox="1">
            <a:spLocks/>
          </p:cNvSpPr>
          <p:nvPr/>
        </p:nvSpPr>
        <p:spPr>
          <a:xfrm>
            <a:off x="997199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a</a:t>
            </a:r>
            <a:endParaRPr lang="en-US" b="1" dirty="0"/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1470990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c</a:t>
            </a:r>
            <a:endParaRPr lang="en-US" b="1" dirty="0"/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6447983" y="2064837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0</a:t>
            </a:r>
            <a:endParaRPr lang="en-US" sz="1800" b="1" dirty="0"/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1944781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6360530" y="3092336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1</a:t>
            </a:r>
            <a:endParaRPr lang="en-US" sz="1800" b="1" dirty="0"/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2418572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a</a:t>
            </a:r>
            <a:endParaRPr lang="en-US" b="1" dirty="0"/>
          </a:p>
        </p:txBody>
      </p:sp>
      <p:sp>
        <p:nvSpPr>
          <p:cNvPr id="71" name="Content Placeholder 2"/>
          <p:cNvSpPr txBox="1">
            <a:spLocks/>
          </p:cNvSpPr>
          <p:nvPr/>
        </p:nvSpPr>
        <p:spPr>
          <a:xfrm>
            <a:off x="5821429" y="4244873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0</a:t>
            </a:r>
            <a:endParaRPr lang="en-US" sz="1800" b="1" dirty="0"/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2892858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8439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956E-6 L -0.14601 0.317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9" y="158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71" grpId="0"/>
      <p:bldP spid="72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Decompressing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5105400" cy="14477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Say the encrypted message was:</a:t>
            </a:r>
          </a:p>
          <a:p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00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010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011</a:t>
            </a:r>
            <a:endParaRPr lang="en-US" b="1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3657599" y="1452410"/>
            <a:ext cx="250269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/>
          <p:cNvSpPr/>
          <p:nvPr/>
        </p:nvSpPr>
        <p:spPr>
          <a:xfrm>
            <a:off x="6921690" y="990600"/>
            <a:ext cx="295760" cy="269863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929487" y="1351402"/>
            <a:ext cx="3674514" cy="4724291"/>
            <a:chOff x="92292" y="1681818"/>
            <a:chExt cx="3674514" cy="4724291"/>
          </a:xfrm>
        </p:grpSpPr>
        <p:grpSp>
          <p:nvGrpSpPr>
            <p:cNvPr id="24" name="Group 23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6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1" name="Straight Connector 60"/>
                <p:cNvCxnSpPr>
                  <a:stCxn id="6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8" name="Straight Connector 57"/>
                  <p:cNvCxnSpPr>
                    <a:stCxn id="57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4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5" name="Straight Connector 54"/>
                  <p:cNvCxnSpPr>
                    <a:stCxn id="54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51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52" name="Straight Connector 51"/>
                  <p:cNvCxnSpPr>
                    <a:stCxn id="51" idx="2"/>
                    <a:endCxn id="54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>
                    <a:stCxn id="51" idx="2"/>
                    <a:endCxn id="57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4" name="Group 43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4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6" name="Straight Connector 45"/>
                <p:cNvCxnSpPr>
                  <a:stCxn id="45" idx="2"/>
                  <a:endCxn id="60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45" idx="2"/>
                  <a:endCxn id="51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4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0" name="Straight Connector 39"/>
                <p:cNvCxnSpPr>
                  <a:stCxn id="3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6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7" name="Straight Connector 36"/>
                <p:cNvCxnSpPr>
                  <a:stCxn id="36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33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4" name="Straight Connector 33"/>
                <p:cNvCxnSpPr>
                  <a:stCxn id="33" idx="2"/>
                  <a:endCxn id="39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33" idx="2"/>
                  <a:endCxn id="36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Group 25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27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8" name="Straight Connector 27"/>
              <p:cNvCxnSpPr>
                <a:stCxn id="27" idx="2"/>
                <a:endCxn id="45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7" idx="2"/>
                <a:endCxn id="33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63"/>
          <p:cNvSpPr txBox="1"/>
          <p:nvPr/>
        </p:nvSpPr>
        <p:spPr>
          <a:xfrm>
            <a:off x="633248" y="3206124"/>
            <a:ext cx="32766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Read each bit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it is 0 go </a:t>
            </a:r>
            <a:r>
              <a:rPr lang="en-US" dirty="0" smtClean="0"/>
              <a:t>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it is 1 </a:t>
            </a:r>
            <a:r>
              <a:rPr lang="en-US" dirty="0"/>
              <a:t>go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you reach a leaf, output the character there and go back to the tree </a:t>
            </a:r>
            <a:r>
              <a:rPr lang="en-US" dirty="0" smtClean="0"/>
              <a:t>root</a:t>
            </a:r>
            <a:endParaRPr lang="en-US" dirty="0"/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53339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b</a:t>
            </a:r>
            <a:endParaRPr lang="en-US" b="1" dirty="0"/>
          </a:p>
        </p:txBody>
      </p:sp>
      <p:sp>
        <p:nvSpPr>
          <p:cNvPr id="68" name="Content Placeholder 2"/>
          <p:cNvSpPr txBox="1">
            <a:spLocks/>
          </p:cNvSpPr>
          <p:nvPr/>
        </p:nvSpPr>
        <p:spPr>
          <a:xfrm>
            <a:off x="997199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a</a:t>
            </a:r>
            <a:endParaRPr lang="en-US" b="1" dirty="0"/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1470990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c</a:t>
            </a:r>
            <a:endParaRPr lang="en-US" b="1" dirty="0"/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7161294" y="2063123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1</a:t>
            </a:r>
            <a:endParaRPr lang="en-US" sz="1800" b="1" dirty="0"/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1944781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53339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b</a:t>
            </a:r>
            <a:endParaRPr lang="en-US" b="1" dirty="0"/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997199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a</a:t>
            </a:r>
            <a:endParaRPr lang="en-US" b="1" dirty="0"/>
          </a:p>
        </p:txBody>
      </p:sp>
      <p:sp>
        <p:nvSpPr>
          <p:cNvPr id="71" name="Content Placeholder 2"/>
          <p:cNvSpPr txBox="1">
            <a:spLocks/>
          </p:cNvSpPr>
          <p:nvPr/>
        </p:nvSpPr>
        <p:spPr>
          <a:xfrm>
            <a:off x="1470990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c</a:t>
            </a:r>
            <a:endParaRPr lang="en-US" b="1" dirty="0"/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1944781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73" name="Content Placeholder 2"/>
          <p:cNvSpPr txBox="1">
            <a:spLocks/>
          </p:cNvSpPr>
          <p:nvPr/>
        </p:nvSpPr>
        <p:spPr>
          <a:xfrm>
            <a:off x="2418572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a</a:t>
            </a:r>
            <a:endParaRPr lang="en-US" b="1" dirty="0"/>
          </a:p>
        </p:txBody>
      </p:sp>
      <p:sp>
        <p:nvSpPr>
          <p:cNvPr id="74" name="Content Placeholder 2"/>
          <p:cNvSpPr txBox="1">
            <a:spLocks/>
          </p:cNvSpPr>
          <p:nvPr/>
        </p:nvSpPr>
        <p:spPr>
          <a:xfrm>
            <a:off x="2892858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6229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5236E-6 L 0.14358 0.169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70" y="84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63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Decompressing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5105400" cy="14477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Say the encrypted message was:</a:t>
            </a:r>
          </a:p>
          <a:p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00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010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011</a:t>
            </a:r>
            <a:endParaRPr lang="en-US" b="1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3643148" y="1458085"/>
            <a:ext cx="533400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/>
          <p:cNvSpPr/>
          <p:nvPr/>
        </p:nvSpPr>
        <p:spPr>
          <a:xfrm>
            <a:off x="8153212" y="2072373"/>
            <a:ext cx="295760" cy="269863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929487" y="1351402"/>
            <a:ext cx="3674514" cy="4724291"/>
            <a:chOff x="92292" y="1681818"/>
            <a:chExt cx="3674514" cy="4724291"/>
          </a:xfrm>
        </p:grpSpPr>
        <p:grpSp>
          <p:nvGrpSpPr>
            <p:cNvPr id="24" name="Group 23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6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1" name="Straight Connector 60"/>
                <p:cNvCxnSpPr>
                  <a:stCxn id="6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8" name="Straight Connector 57"/>
                  <p:cNvCxnSpPr>
                    <a:stCxn id="57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4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5" name="Straight Connector 54"/>
                  <p:cNvCxnSpPr>
                    <a:stCxn id="54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51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52" name="Straight Connector 51"/>
                  <p:cNvCxnSpPr>
                    <a:stCxn id="51" idx="2"/>
                    <a:endCxn id="54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>
                    <a:stCxn id="51" idx="2"/>
                    <a:endCxn id="57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4" name="Group 43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4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6" name="Straight Connector 45"/>
                <p:cNvCxnSpPr>
                  <a:stCxn id="45" idx="2"/>
                  <a:endCxn id="60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45" idx="2"/>
                  <a:endCxn id="51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4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0" name="Straight Connector 39"/>
                <p:cNvCxnSpPr>
                  <a:stCxn id="3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6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7" name="Straight Connector 36"/>
                <p:cNvCxnSpPr>
                  <a:stCxn id="36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33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4" name="Straight Connector 33"/>
                <p:cNvCxnSpPr>
                  <a:stCxn id="33" idx="2"/>
                  <a:endCxn id="39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33" idx="2"/>
                  <a:endCxn id="36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Group 25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27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8" name="Straight Connector 27"/>
              <p:cNvCxnSpPr>
                <a:stCxn id="27" idx="2"/>
                <a:endCxn id="45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7" idx="2"/>
                <a:endCxn id="33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63"/>
          <p:cNvSpPr txBox="1"/>
          <p:nvPr/>
        </p:nvSpPr>
        <p:spPr>
          <a:xfrm>
            <a:off x="633248" y="3206124"/>
            <a:ext cx="32766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Read each bit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it is 0 go </a:t>
            </a:r>
            <a:r>
              <a:rPr lang="en-US" dirty="0" smtClean="0"/>
              <a:t>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it is 1 </a:t>
            </a:r>
            <a:r>
              <a:rPr lang="en-US" dirty="0"/>
              <a:t>go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you reach a leaf, output the character there and go back to the tree </a:t>
            </a:r>
            <a:r>
              <a:rPr lang="en-US" dirty="0" smtClean="0"/>
              <a:t>root</a:t>
            </a:r>
            <a:endParaRPr lang="en-US" dirty="0"/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7161294" y="2063123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1</a:t>
            </a:r>
            <a:endParaRPr lang="en-US" sz="1800" b="1" dirty="0"/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8288194" y="3092336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1</a:t>
            </a:r>
            <a:endParaRPr lang="en-US" sz="1800" b="1" dirty="0"/>
          </a:p>
        </p:txBody>
      </p:sp>
      <p:sp>
        <p:nvSpPr>
          <p:cNvPr id="71" name="Content Placeholder 2"/>
          <p:cNvSpPr txBox="1">
            <a:spLocks/>
          </p:cNvSpPr>
          <p:nvPr/>
        </p:nvSpPr>
        <p:spPr>
          <a:xfrm>
            <a:off x="53339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b</a:t>
            </a:r>
            <a:endParaRPr lang="en-US" b="1" dirty="0"/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997199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a</a:t>
            </a:r>
            <a:endParaRPr lang="en-US" b="1" dirty="0"/>
          </a:p>
        </p:txBody>
      </p:sp>
      <p:sp>
        <p:nvSpPr>
          <p:cNvPr id="73" name="Content Placeholder 2"/>
          <p:cNvSpPr txBox="1">
            <a:spLocks/>
          </p:cNvSpPr>
          <p:nvPr/>
        </p:nvSpPr>
        <p:spPr>
          <a:xfrm>
            <a:off x="1470990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c</a:t>
            </a:r>
            <a:endParaRPr lang="en-US" b="1" dirty="0"/>
          </a:p>
        </p:txBody>
      </p:sp>
      <p:sp>
        <p:nvSpPr>
          <p:cNvPr id="74" name="Content Placeholder 2"/>
          <p:cNvSpPr txBox="1">
            <a:spLocks/>
          </p:cNvSpPr>
          <p:nvPr/>
        </p:nvSpPr>
        <p:spPr>
          <a:xfrm>
            <a:off x="1944781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75" name="Content Placeholder 2"/>
          <p:cNvSpPr txBox="1">
            <a:spLocks/>
          </p:cNvSpPr>
          <p:nvPr/>
        </p:nvSpPr>
        <p:spPr>
          <a:xfrm>
            <a:off x="2418572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a</a:t>
            </a:r>
            <a:endParaRPr lang="en-US" b="1" dirty="0"/>
          </a:p>
        </p:txBody>
      </p:sp>
      <p:sp>
        <p:nvSpPr>
          <p:cNvPr id="76" name="Content Placeholder 2"/>
          <p:cNvSpPr txBox="1">
            <a:spLocks/>
          </p:cNvSpPr>
          <p:nvPr/>
        </p:nvSpPr>
        <p:spPr>
          <a:xfrm>
            <a:off x="2892858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c</a:t>
            </a:r>
            <a:endParaRPr lang="en-US" b="1" dirty="0"/>
          </a:p>
        </p:txBody>
      </p:sp>
      <p:sp>
        <p:nvSpPr>
          <p:cNvPr id="77" name="Content Placeholder 2"/>
          <p:cNvSpPr txBox="1">
            <a:spLocks/>
          </p:cNvSpPr>
          <p:nvPr/>
        </p:nvSpPr>
        <p:spPr>
          <a:xfrm>
            <a:off x="336664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4513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60962E-6 L 0.05886 0.366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4" y="183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65" grpId="0"/>
      <p:bldP spid="77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Decompressing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5105400" cy="14477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Say the encrypted message was:</a:t>
            </a:r>
          </a:p>
          <a:p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00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010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011</a:t>
            </a:r>
            <a:endParaRPr lang="en-US" b="1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4031374" y="1458085"/>
            <a:ext cx="312026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/>
          <p:cNvSpPr/>
          <p:nvPr/>
        </p:nvSpPr>
        <p:spPr>
          <a:xfrm>
            <a:off x="6773811" y="990600"/>
            <a:ext cx="295760" cy="269863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929487" y="1351402"/>
            <a:ext cx="3674514" cy="4724291"/>
            <a:chOff x="92292" y="1681818"/>
            <a:chExt cx="3674514" cy="4724291"/>
          </a:xfrm>
        </p:grpSpPr>
        <p:grpSp>
          <p:nvGrpSpPr>
            <p:cNvPr id="24" name="Group 23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6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1" name="Straight Connector 60"/>
                <p:cNvCxnSpPr>
                  <a:stCxn id="6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8" name="Straight Connector 57"/>
                  <p:cNvCxnSpPr>
                    <a:stCxn id="57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4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5" name="Straight Connector 54"/>
                  <p:cNvCxnSpPr>
                    <a:stCxn id="54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51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52" name="Straight Connector 51"/>
                  <p:cNvCxnSpPr>
                    <a:stCxn id="51" idx="2"/>
                    <a:endCxn id="54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>
                    <a:stCxn id="51" idx="2"/>
                    <a:endCxn id="57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4" name="Group 43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4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6" name="Straight Connector 45"/>
                <p:cNvCxnSpPr>
                  <a:stCxn id="45" idx="2"/>
                  <a:endCxn id="60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45" idx="2"/>
                  <a:endCxn id="51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4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0" name="Straight Connector 39"/>
                <p:cNvCxnSpPr>
                  <a:stCxn id="3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6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7" name="Straight Connector 36"/>
                <p:cNvCxnSpPr>
                  <a:stCxn id="36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33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4" name="Straight Connector 33"/>
                <p:cNvCxnSpPr>
                  <a:stCxn id="33" idx="2"/>
                  <a:endCxn id="39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33" idx="2"/>
                  <a:endCxn id="36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Group 25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27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8" name="Straight Connector 27"/>
              <p:cNvCxnSpPr>
                <a:stCxn id="27" idx="2"/>
                <a:endCxn id="45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7" idx="2"/>
                <a:endCxn id="33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63"/>
          <p:cNvSpPr txBox="1"/>
          <p:nvPr/>
        </p:nvSpPr>
        <p:spPr>
          <a:xfrm>
            <a:off x="633248" y="3206124"/>
            <a:ext cx="32766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Read each bit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it is 0 go </a:t>
            </a:r>
            <a:r>
              <a:rPr lang="en-US" dirty="0" smtClean="0"/>
              <a:t>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it is 1 </a:t>
            </a:r>
            <a:r>
              <a:rPr lang="en-US" dirty="0"/>
              <a:t>go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you reach a leaf, output the character there and go back to the tree </a:t>
            </a:r>
            <a:r>
              <a:rPr lang="en-US" dirty="0" smtClean="0"/>
              <a:t>root</a:t>
            </a:r>
            <a:endParaRPr lang="en-US" dirty="0"/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6361926" y="2072373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0</a:t>
            </a:r>
            <a:endParaRPr lang="en-US" sz="1800" b="1" dirty="0"/>
          </a:p>
        </p:txBody>
      </p:sp>
      <p:sp>
        <p:nvSpPr>
          <p:cNvPr id="71" name="Content Placeholder 2"/>
          <p:cNvSpPr txBox="1">
            <a:spLocks/>
          </p:cNvSpPr>
          <p:nvPr/>
        </p:nvSpPr>
        <p:spPr>
          <a:xfrm>
            <a:off x="53339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b</a:t>
            </a:r>
            <a:endParaRPr lang="en-US" b="1" dirty="0"/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997199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a</a:t>
            </a:r>
            <a:endParaRPr lang="en-US" b="1" dirty="0"/>
          </a:p>
        </p:txBody>
      </p:sp>
      <p:sp>
        <p:nvSpPr>
          <p:cNvPr id="73" name="Content Placeholder 2"/>
          <p:cNvSpPr txBox="1">
            <a:spLocks/>
          </p:cNvSpPr>
          <p:nvPr/>
        </p:nvSpPr>
        <p:spPr>
          <a:xfrm>
            <a:off x="1470990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c</a:t>
            </a:r>
            <a:endParaRPr lang="en-US" b="1" dirty="0"/>
          </a:p>
        </p:txBody>
      </p:sp>
      <p:sp>
        <p:nvSpPr>
          <p:cNvPr id="74" name="Content Placeholder 2"/>
          <p:cNvSpPr txBox="1">
            <a:spLocks/>
          </p:cNvSpPr>
          <p:nvPr/>
        </p:nvSpPr>
        <p:spPr>
          <a:xfrm>
            <a:off x="1944781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75" name="Content Placeholder 2"/>
          <p:cNvSpPr txBox="1">
            <a:spLocks/>
          </p:cNvSpPr>
          <p:nvPr/>
        </p:nvSpPr>
        <p:spPr>
          <a:xfrm>
            <a:off x="2418572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a</a:t>
            </a:r>
            <a:endParaRPr lang="en-US" b="1" dirty="0"/>
          </a:p>
        </p:txBody>
      </p:sp>
      <p:sp>
        <p:nvSpPr>
          <p:cNvPr id="76" name="Content Placeholder 2"/>
          <p:cNvSpPr txBox="1">
            <a:spLocks/>
          </p:cNvSpPr>
          <p:nvPr/>
        </p:nvSpPr>
        <p:spPr>
          <a:xfrm>
            <a:off x="2892858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c</a:t>
            </a:r>
            <a:endParaRPr lang="en-US" b="1" dirty="0"/>
          </a:p>
        </p:txBody>
      </p:sp>
      <p:sp>
        <p:nvSpPr>
          <p:cNvPr id="77" name="Content Placeholder 2"/>
          <p:cNvSpPr txBox="1">
            <a:spLocks/>
          </p:cNvSpPr>
          <p:nvPr/>
        </p:nvSpPr>
        <p:spPr>
          <a:xfrm>
            <a:off x="336664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9047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5236E-6 L -0.10694 0.135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67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63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Decompressing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5105400" cy="14477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Say the encrypted message was:</a:t>
            </a:r>
          </a:p>
          <a:p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00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010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011</a:t>
            </a:r>
            <a:endParaRPr lang="en-US" b="1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4031374" y="1458085"/>
            <a:ext cx="464426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/>
          <p:cNvSpPr/>
          <p:nvPr/>
        </p:nvSpPr>
        <p:spPr>
          <a:xfrm>
            <a:off x="5798734" y="1862879"/>
            <a:ext cx="295760" cy="269863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929487" y="1351402"/>
            <a:ext cx="3674514" cy="4724291"/>
            <a:chOff x="92292" y="1681818"/>
            <a:chExt cx="3674514" cy="4724291"/>
          </a:xfrm>
        </p:grpSpPr>
        <p:grpSp>
          <p:nvGrpSpPr>
            <p:cNvPr id="24" name="Group 23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6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1" name="Straight Connector 60"/>
                <p:cNvCxnSpPr>
                  <a:stCxn id="6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8" name="Straight Connector 57"/>
                  <p:cNvCxnSpPr>
                    <a:stCxn id="57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4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5" name="Straight Connector 54"/>
                  <p:cNvCxnSpPr>
                    <a:stCxn id="54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51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52" name="Straight Connector 51"/>
                  <p:cNvCxnSpPr>
                    <a:stCxn id="51" idx="2"/>
                    <a:endCxn id="54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>
                    <a:stCxn id="51" idx="2"/>
                    <a:endCxn id="57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4" name="Group 43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4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6" name="Straight Connector 45"/>
                <p:cNvCxnSpPr>
                  <a:stCxn id="45" idx="2"/>
                  <a:endCxn id="60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45" idx="2"/>
                  <a:endCxn id="51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4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0" name="Straight Connector 39"/>
                <p:cNvCxnSpPr>
                  <a:stCxn id="3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6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7" name="Straight Connector 36"/>
                <p:cNvCxnSpPr>
                  <a:stCxn id="36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33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4" name="Straight Connector 33"/>
                <p:cNvCxnSpPr>
                  <a:stCxn id="33" idx="2"/>
                  <a:endCxn id="39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33" idx="2"/>
                  <a:endCxn id="36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Group 25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27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8" name="Straight Connector 27"/>
              <p:cNvCxnSpPr>
                <a:stCxn id="27" idx="2"/>
                <a:endCxn id="45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7" idx="2"/>
                <a:endCxn id="33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63"/>
          <p:cNvSpPr txBox="1"/>
          <p:nvPr/>
        </p:nvSpPr>
        <p:spPr>
          <a:xfrm>
            <a:off x="633248" y="3206124"/>
            <a:ext cx="32766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Read each bit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it is 0 go </a:t>
            </a:r>
            <a:r>
              <a:rPr lang="en-US" dirty="0" smtClean="0"/>
              <a:t>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it is 1 </a:t>
            </a:r>
            <a:r>
              <a:rPr lang="en-US" dirty="0"/>
              <a:t>go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you reach a leaf, output the character there and go back to the tree </a:t>
            </a:r>
            <a:r>
              <a:rPr lang="en-US" dirty="0" smtClean="0"/>
              <a:t>root</a:t>
            </a:r>
            <a:endParaRPr lang="en-US" dirty="0"/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6361926" y="2072373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0</a:t>
            </a:r>
            <a:endParaRPr lang="en-US" sz="1800" b="1" dirty="0"/>
          </a:p>
        </p:txBody>
      </p:sp>
      <p:sp>
        <p:nvSpPr>
          <p:cNvPr id="71" name="Content Placeholder 2"/>
          <p:cNvSpPr txBox="1">
            <a:spLocks/>
          </p:cNvSpPr>
          <p:nvPr/>
        </p:nvSpPr>
        <p:spPr>
          <a:xfrm>
            <a:off x="53339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b</a:t>
            </a:r>
            <a:endParaRPr lang="en-US" b="1" dirty="0"/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997199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a</a:t>
            </a:r>
            <a:endParaRPr lang="en-US" b="1" dirty="0"/>
          </a:p>
        </p:txBody>
      </p:sp>
      <p:sp>
        <p:nvSpPr>
          <p:cNvPr id="73" name="Content Placeholder 2"/>
          <p:cNvSpPr txBox="1">
            <a:spLocks/>
          </p:cNvSpPr>
          <p:nvPr/>
        </p:nvSpPr>
        <p:spPr>
          <a:xfrm>
            <a:off x="1470990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c</a:t>
            </a:r>
            <a:endParaRPr lang="en-US" b="1" dirty="0"/>
          </a:p>
        </p:txBody>
      </p:sp>
      <p:sp>
        <p:nvSpPr>
          <p:cNvPr id="74" name="Content Placeholder 2"/>
          <p:cNvSpPr txBox="1">
            <a:spLocks/>
          </p:cNvSpPr>
          <p:nvPr/>
        </p:nvSpPr>
        <p:spPr>
          <a:xfrm>
            <a:off x="1944781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75" name="Content Placeholder 2"/>
          <p:cNvSpPr txBox="1">
            <a:spLocks/>
          </p:cNvSpPr>
          <p:nvPr/>
        </p:nvSpPr>
        <p:spPr>
          <a:xfrm>
            <a:off x="2418572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a</a:t>
            </a:r>
            <a:endParaRPr lang="en-US" b="1" dirty="0"/>
          </a:p>
        </p:txBody>
      </p:sp>
      <p:sp>
        <p:nvSpPr>
          <p:cNvPr id="76" name="Content Placeholder 2"/>
          <p:cNvSpPr txBox="1">
            <a:spLocks/>
          </p:cNvSpPr>
          <p:nvPr/>
        </p:nvSpPr>
        <p:spPr>
          <a:xfrm>
            <a:off x="2892858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c</a:t>
            </a:r>
            <a:endParaRPr lang="en-US" b="1" dirty="0"/>
          </a:p>
        </p:txBody>
      </p:sp>
      <p:sp>
        <p:nvSpPr>
          <p:cNvPr id="77" name="Content Placeholder 2"/>
          <p:cNvSpPr txBox="1">
            <a:spLocks/>
          </p:cNvSpPr>
          <p:nvPr/>
        </p:nvSpPr>
        <p:spPr>
          <a:xfrm>
            <a:off x="336664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a</a:t>
            </a:r>
            <a:endParaRPr lang="en-US" b="1" dirty="0"/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6281704" y="2971719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1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7716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32007E-6 L 0.09132 0.230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6" y="115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65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Decompressing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5105400" cy="14477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Say the encrypted message was:</a:t>
            </a:r>
          </a:p>
          <a:p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00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010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u="sng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011</a:t>
            </a:r>
            <a:endParaRPr lang="en-US" b="1" u="sng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4031374" y="1458085"/>
            <a:ext cx="693026" cy="5397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44450">
            <a:solidFill>
              <a:schemeClr val="accent6">
                <a:lumMod val="7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/>
          <p:cNvSpPr/>
          <p:nvPr/>
        </p:nvSpPr>
        <p:spPr>
          <a:xfrm>
            <a:off x="6603261" y="3353247"/>
            <a:ext cx="295760" cy="269863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929487" y="1351402"/>
            <a:ext cx="3674514" cy="4724291"/>
            <a:chOff x="92292" y="1681818"/>
            <a:chExt cx="3674514" cy="4724291"/>
          </a:xfrm>
        </p:grpSpPr>
        <p:grpSp>
          <p:nvGrpSpPr>
            <p:cNvPr id="24" name="Group 23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6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1" name="Straight Connector 60"/>
                <p:cNvCxnSpPr>
                  <a:stCxn id="6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8" name="Straight Connector 57"/>
                  <p:cNvCxnSpPr>
                    <a:stCxn id="57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4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5" name="Straight Connector 54"/>
                  <p:cNvCxnSpPr>
                    <a:stCxn id="54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51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52" name="Straight Connector 51"/>
                  <p:cNvCxnSpPr>
                    <a:stCxn id="51" idx="2"/>
                    <a:endCxn id="54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>
                    <a:stCxn id="51" idx="2"/>
                    <a:endCxn id="57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4" name="Group 43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4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6" name="Straight Connector 45"/>
                <p:cNvCxnSpPr>
                  <a:stCxn id="45" idx="2"/>
                  <a:endCxn id="60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45" idx="2"/>
                  <a:endCxn id="51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4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0" name="Straight Connector 39"/>
                <p:cNvCxnSpPr>
                  <a:stCxn id="3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6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7" name="Straight Connector 36"/>
                <p:cNvCxnSpPr>
                  <a:stCxn id="36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33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4" name="Straight Connector 33"/>
                <p:cNvCxnSpPr>
                  <a:stCxn id="33" idx="2"/>
                  <a:endCxn id="39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33" idx="2"/>
                  <a:endCxn id="36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Group 25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27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8" name="Straight Connector 27"/>
              <p:cNvCxnSpPr>
                <a:stCxn id="27" idx="2"/>
                <a:endCxn id="45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7" idx="2"/>
                <a:endCxn id="33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63"/>
          <p:cNvSpPr txBox="1"/>
          <p:nvPr/>
        </p:nvSpPr>
        <p:spPr>
          <a:xfrm>
            <a:off x="633248" y="3206124"/>
            <a:ext cx="32766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Read each bit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it is 0 go </a:t>
            </a:r>
            <a:r>
              <a:rPr lang="en-US" dirty="0" smtClean="0"/>
              <a:t>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it is 1 </a:t>
            </a:r>
            <a:r>
              <a:rPr lang="en-US" dirty="0"/>
              <a:t>go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you reach a leaf, output the character there and go back to the tree </a:t>
            </a:r>
            <a:r>
              <a:rPr lang="en-US" dirty="0" smtClean="0"/>
              <a:t>root</a:t>
            </a:r>
            <a:endParaRPr lang="en-US" dirty="0"/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6361926" y="2072373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0</a:t>
            </a:r>
            <a:endParaRPr lang="en-US" sz="1800" b="1" dirty="0"/>
          </a:p>
        </p:txBody>
      </p:sp>
      <p:sp>
        <p:nvSpPr>
          <p:cNvPr id="71" name="Content Placeholder 2"/>
          <p:cNvSpPr txBox="1">
            <a:spLocks/>
          </p:cNvSpPr>
          <p:nvPr/>
        </p:nvSpPr>
        <p:spPr>
          <a:xfrm>
            <a:off x="53339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b</a:t>
            </a:r>
            <a:endParaRPr lang="en-US" b="1" dirty="0"/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997199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a</a:t>
            </a:r>
            <a:endParaRPr lang="en-US" b="1" dirty="0"/>
          </a:p>
        </p:txBody>
      </p:sp>
      <p:sp>
        <p:nvSpPr>
          <p:cNvPr id="73" name="Content Placeholder 2"/>
          <p:cNvSpPr txBox="1">
            <a:spLocks/>
          </p:cNvSpPr>
          <p:nvPr/>
        </p:nvSpPr>
        <p:spPr>
          <a:xfrm>
            <a:off x="1470990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c</a:t>
            </a:r>
            <a:endParaRPr lang="en-US" b="1" dirty="0"/>
          </a:p>
        </p:txBody>
      </p:sp>
      <p:sp>
        <p:nvSpPr>
          <p:cNvPr id="74" name="Content Placeholder 2"/>
          <p:cNvSpPr txBox="1">
            <a:spLocks/>
          </p:cNvSpPr>
          <p:nvPr/>
        </p:nvSpPr>
        <p:spPr>
          <a:xfrm>
            <a:off x="1944781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75" name="Content Placeholder 2"/>
          <p:cNvSpPr txBox="1">
            <a:spLocks/>
          </p:cNvSpPr>
          <p:nvPr/>
        </p:nvSpPr>
        <p:spPr>
          <a:xfrm>
            <a:off x="2418572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a</a:t>
            </a:r>
            <a:endParaRPr lang="en-US" b="1" dirty="0"/>
          </a:p>
        </p:txBody>
      </p:sp>
      <p:sp>
        <p:nvSpPr>
          <p:cNvPr id="76" name="Content Placeholder 2"/>
          <p:cNvSpPr txBox="1">
            <a:spLocks/>
          </p:cNvSpPr>
          <p:nvPr/>
        </p:nvSpPr>
        <p:spPr>
          <a:xfrm>
            <a:off x="2892858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c</a:t>
            </a:r>
            <a:endParaRPr lang="en-US" b="1" dirty="0"/>
          </a:p>
        </p:txBody>
      </p:sp>
      <p:sp>
        <p:nvSpPr>
          <p:cNvPr id="77" name="Content Placeholder 2"/>
          <p:cNvSpPr txBox="1">
            <a:spLocks/>
          </p:cNvSpPr>
          <p:nvPr/>
        </p:nvSpPr>
        <p:spPr>
          <a:xfrm>
            <a:off x="336664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a</a:t>
            </a:r>
            <a:endParaRPr lang="en-US" b="1" dirty="0"/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6281704" y="2971719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1</a:t>
            </a:r>
            <a:endParaRPr lang="en-US" sz="1800" b="1" dirty="0"/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6770687" y="4244873"/>
            <a:ext cx="321557" cy="4688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1</a:t>
            </a:r>
            <a:endParaRPr lang="en-US" sz="1800" b="1" dirty="0"/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3840439" y="2061325"/>
            <a:ext cx="1089047" cy="6682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/>
              <a:t>EOF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50103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35708E-6 L 0.0783 0.335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167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66" grpId="0"/>
      <p:bldP spid="67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Decompressing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5105400" cy="14477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Say the encrypted message was:</a:t>
            </a:r>
          </a:p>
          <a:p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010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00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u="sng" dirty="0" smtClean="0">
                <a:latin typeface="Courier New" pitchFamily="49" charset="0"/>
                <a:cs typeface="Courier New" pitchFamily="49" charset="0"/>
              </a:rPr>
              <a:t>010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altLang="en-US" b="1" u="sng" dirty="0" smtClean="0">
                <a:solidFill>
                  <a:srgbClr val="4D4D4D"/>
                </a:solidFill>
                <a:latin typeface="Courier New" pitchFamily="49" charset="0"/>
                <a:cs typeface="Courier New" pitchFamily="49" charset="0"/>
              </a:rPr>
              <a:t>011</a:t>
            </a:r>
            <a:endParaRPr lang="en-US" b="1" u="sng" dirty="0" smtClean="0"/>
          </a:p>
        </p:txBody>
      </p:sp>
      <p:grpSp>
        <p:nvGrpSpPr>
          <p:cNvPr id="23" name="Group 22"/>
          <p:cNvGrpSpPr/>
          <p:nvPr/>
        </p:nvGrpSpPr>
        <p:grpSpPr>
          <a:xfrm>
            <a:off x="4929487" y="1351402"/>
            <a:ext cx="3674514" cy="4724291"/>
            <a:chOff x="92292" y="1681818"/>
            <a:chExt cx="3674514" cy="4724291"/>
          </a:xfrm>
        </p:grpSpPr>
        <p:grpSp>
          <p:nvGrpSpPr>
            <p:cNvPr id="24" name="Group 23"/>
            <p:cNvGrpSpPr/>
            <p:nvPr/>
          </p:nvGrpSpPr>
          <p:grpSpPr>
            <a:xfrm>
              <a:off x="92292" y="2739025"/>
              <a:ext cx="2231807" cy="3667084"/>
              <a:chOff x="685800" y="2896724"/>
              <a:chExt cx="2231807" cy="3667084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685800" y="426720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60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2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1" name="Straight Connector 60"/>
                <p:cNvCxnSpPr>
                  <a:stCxn id="60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'  '</a:t>
                  </a:r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1371600" y="4267200"/>
                <a:ext cx="1546007" cy="2296608"/>
                <a:chOff x="2743200" y="2663830"/>
                <a:chExt cx="1546007" cy="2296608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3810000" y="3886199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7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8" name="Straight Connector 57"/>
                  <p:cNvCxnSpPr>
                    <a:stCxn id="57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200" b="1" dirty="0" smtClean="0">
                        <a:solidFill>
                          <a:schemeClr val="tx1"/>
                        </a:solidFill>
                      </a:rPr>
                      <a:t>EOF</a:t>
                    </a:r>
                    <a:endParaRPr lang="en-US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2743200" y="3886200"/>
                  <a:ext cx="479207" cy="1074238"/>
                  <a:chOff x="6376992" y="1331912"/>
                  <a:chExt cx="795338" cy="1691480"/>
                </a:xfrm>
              </p:grpSpPr>
              <p:sp>
                <p:nvSpPr>
                  <p:cNvPr id="54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1331912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1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5" name="Straight Connector 54"/>
                  <p:cNvCxnSpPr>
                    <a:stCxn id="54" idx="2"/>
                  </p:cNvCxnSpPr>
                  <p:nvPr/>
                </p:nvCxnSpPr>
                <p:spPr>
                  <a:xfrm>
                    <a:off x="6774661" y="2065336"/>
                    <a:ext cx="0" cy="22463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6376992" y="2289968"/>
                    <a:ext cx="795338" cy="733424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en-US" altLang="en-US" sz="16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2982804" y="2663830"/>
                  <a:ext cx="1066800" cy="1222370"/>
                  <a:chOff x="2982804" y="2663830"/>
                  <a:chExt cx="1066800" cy="1222370"/>
                </a:xfrm>
              </p:grpSpPr>
              <p:sp>
                <p:nvSpPr>
                  <p:cNvPr id="51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3330793" y="2663830"/>
                    <a:ext cx="479207" cy="465788"/>
                  </a:xfrm>
                  <a:prstGeom prst="roundRect">
                    <a:avLst>
                      <a:gd name="adj" fmla="val 12551"/>
                    </a:avLst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12600">
                    <a:solidFill>
                      <a:srgbClr val="E0E0E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1pPr>
                    <a:lvl2pPr marL="742950" indent="-28575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2pPr>
                    <a:lvl3pPr marL="11430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3pPr>
                    <a:lvl4pPr marL="16002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4pPr>
                    <a:lvl5pPr marL="2057400" indent="-228600"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bg1"/>
                        </a:solidFill>
                        <a:latin typeface="Times New Roman" pitchFamily="18" charset="0"/>
                        <a:cs typeface="Arial Unicode MS" charset="0"/>
                      </a:defRPr>
                    </a:lvl9pPr>
                  </a:lstStyle>
                  <a:p>
                    <a:pPr algn="ctr"/>
                    <a:r>
                      <a:rPr lang="en-US" altLang="en-US" sz="1600" b="1" dirty="0">
                        <a:solidFill>
                          <a:schemeClr val="tx1"/>
                        </a:solidFill>
                      </a:rPr>
                      <a:t>2</a:t>
                    </a:r>
                  </a:p>
                </p:txBody>
              </p:sp>
              <p:cxnSp>
                <p:nvCxnSpPr>
                  <p:cNvPr id="52" name="Straight Connector 51"/>
                  <p:cNvCxnSpPr>
                    <a:stCxn id="51" idx="2"/>
                    <a:endCxn id="54" idx="0"/>
                  </p:cNvCxnSpPr>
                  <p:nvPr/>
                </p:nvCxnSpPr>
                <p:spPr>
                  <a:xfrm flipH="1">
                    <a:off x="2982804" y="3129618"/>
                    <a:ext cx="587593" cy="756582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>
                    <a:stCxn id="51" idx="2"/>
                    <a:endCxn id="57" idx="0"/>
                  </p:cNvCxnSpPr>
                  <p:nvPr/>
                </p:nvCxnSpPr>
                <p:spPr>
                  <a:xfrm>
                    <a:off x="3570397" y="3129618"/>
                    <a:ext cx="479207" cy="756581"/>
                  </a:xfrm>
                  <a:prstGeom prst="line">
                    <a:avLst/>
                  </a:prstGeom>
                  <a:ln w="444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4" name="Group 43"/>
              <p:cNvGrpSpPr/>
              <p:nvPr/>
            </p:nvGrpSpPr>
            <p:grpSpPr>
              <a:xfrm>
                <a:off x="925404" y="2896724"/>
                <a:ext cx="1273393" cy="1370476"/>
                <a:chOff x="2830405" y="2663830"/>
                <a:chExt cx="1273393" cy="1370476"/>
              </a:xfrm>
            </p:grpSpPr>
            <p:sp>
              <p:nvSpPr>
                <p:cNvPr id="45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4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6" name="Straight Connector 45"/>
                <p:cNvCxnSpPr>
                  <a:stCxn id="45" idx="2"/>
                  <a:endCxn id="60" idx="0"/>
                </p:cNvCxnSpPr>
                <p:nvPr/>
              </p:nvCxnSpPr>
              <p:spPr>
                <a:xfrm flipH="1">
                  <a:off x="2830405" y="3129618"/>
                  <a:ext cx="739992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45" idx="2"/>
                  <a:endCxn id="51" idx="0"/>
                </p:cNvCxnSpPr>
                <p:nvPr/>
              </p:nvCxnSpPr>
              <p:spPr>
                <a:xfrm>
                  <a:off x="3570397" y="3129618"/>
                  <a:ext cx="533401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Group 24"/>
            <p:cNvGrpSpPr/>
            <p:nvPr/>
          </p:nvGrpSpPr>
          <p:grpSpPr>
            <a:xfrm>
              <a:off x="2525599" y="2739025"/>
              <a:ext cx="1241207" cy="2444715"/>
              <a:chOff x="609600" y="2263054"/>
              <a:chExt cx="1241207" cy="2444715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609600" y="3633531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9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0" name="Straight Connector 39"/>
                <p:cNvCxnSpPr>
                  <a:stCxn id="39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b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371600" y="3633530"/>
                <a:ext cx="479207" cy="1074238"/>
                <a:chOff x="6376992" y="1331912"/>
                <a:chExt cx="795338" cy="1691480"/>
              </a:xfrm>
            </p:grpSpPr>
            <p:sp>
              <p:nvSpPr>
                <p:cNvPr id="36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1331912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3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7" name="Straight Connector 36"/>
                <p:cNvCxnSpPr>
                  <a:stCxn id="36" idx="2"/>
                </p:cNvCxnSpPr>
                <p:nvPr/>
              </p:nvCxnSpPr>
              <p:spPr>
                <a:xfrm>
                  <a:off x="6774661" y="2065336"/>
                  <a:ext cx="0" cy="224632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AutoShape 32"/>
                <p:cNvSpPr>
                  <a:spLocks noChangeArrowheads="1"/>
                </p:cNvSpPr>
                <p:nvPr/>
              </p:nvSpPr>
              <p:spPr bwMode="auto">
                <a:xfrm>
                  <a:off x="6376992" y="2289968"/>
                  <a:ext cx="795338" cy="733424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bg2">
                    <a:lumMod val="9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849204" y="2263054"/>
                <a:ext cx="762000" cy="1370477"/>
                <a:chOff x="3124204" y="2663830"/>
                <a:chExt cx="762000" cy="1370477"/>
              </a:xfrm>
            </p:grpSpPr>
            <p:sp>
              <p:nvSpPr>
                <p:cNvPr id="33" name="AutoShape 32"/>
                <p:cNvSpPr>
                  <a:spLocks noChangeArrowheads="1"/>
                </p:cNvSpPr>
                <p:nvPr/>
              </p:nvSpPr>
              <p:spPr bwMode="auto">
                <a:xfrm>
                  <a:off x="3330793" y="2663830"/>
                  <a:ext cx="479207" cy="465788"/>
                </a:xfrm>
                <a:prstGeom prst="roundRect">
                  <a:avLst>
                    <a:gd name="adj" fmla="val 12551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600">
                  <a:solidFill>
                    <a:srgbClr val="E0E0E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1pPr>
                  <a:lvl2pPr marL="742950" indent="-28575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2pPr>
                  <a:lvl3pPr marL="11430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3pPr>
                  <a:lvl4pPr marL="16002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4pPr>
                  <a:lvl5pPr marL="2057400" indent="-228600"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bg1"/>
                      </a:solidFill>
                      <a:latin typeface="Times New Roman" pitchFamily="18" charset="0"/>
                      <a:cs typeface="Arial Unicode MS" charset="0"/>
                    </a:defRPr>
                  </a:lvl9pPr>
                </a:lstStyle>
                <a:p>
                  <a:pPr algn="ctr"/>
                  <a:r>
                    <a:rPr lang="en-US" altLang="en-US" sz="1600" b="1" dirty="0" smtClean="0">
                      <a:solidFill>
                        <a:schemeClr val="tx1"/>
                      </a:solidFill>
                    </a:rPr>
                    <a:t>6</a:t>
                  </a:r>
                  <a:endParaRPr lang="en-US" altLang="en-US" sz="1600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4" name="Straight Connector 33"/>
                <p:cNvCxnSpPr>
                  <a:stCxn id="33" idx="2"/>
                  <a:endCxn id="39" idx="0"/>
                </p:cNvCxnSpPr>
                <p:nvPr/>
              </p:nvCxnSpPr>
              <p:spPr>
                <a:xfrm flipH="1">
                  <a:off x="3124204" y="3129618"/>
                  <a:ext cx="446193" cy="904689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>
                  <a:stCxn id="33" idx="2"/>
                  <a:endCxn id="36" idx="0"/>
                </p:cNvCxnSpPr>
                <p:nvPr/>
              </p:nvCxnSpPr>
              <p:spPr>
                <a:xfrm>
                  <a:off x="3570397" y="3129618"/>
                  <a:ext cx="315807" cy="904688"/>
                </a:xfrm>
                <a:prstGeom prst="line">
                  <a:avLst/>
                </a:prstGeom>
                <a:ln w="444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" name="Group 25"/>
            <p:cNvGrpSpPr/>
            <p:nvPr/>
          </p:nvGrpSpPr>
          <p:grpSpPr>
            <a:xfrm>
              <a:off x="1071888" y="1681818"/>
              <a:ext cx="2139508" cy="1057207"/>
              <a:chOff x="2492597" y="2663830"/>
              <a:chExt cx="2139508" cy="1057207"/>
            </a:xfrm>
          </p:grpSpPr>
          <p:sp>
            <p:nvSpPr>
              <p:cNvPr id="27" name="AutoShape 32"/>
              <p:cNvSpPr>
                <a:spLocks noChangeArrowheads="1"/>
              </p:cNvSpPr>
              <p:nvPr/>
            </p:nvSpPr>
            <p:spPr bwMode="auto">
              <a:xfrm>
                <a:off x="3330793" y="2663830"/>
                <a:ext cx="479207" cy="465788"/>
              </a:xfrm>
              <a:prstGeom prst="roundRect">
                <a:avLst>
                  <a:gd name="adj" fmla="val 1255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2600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1pPr>
                <a:lvl2pPr marL="742950" indent="-28575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2pPr>
                <a:lvl3pPr marL="11430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3pPr>
                <a:lvl4pPr marL="16002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4pPr>
                <a:lvl5pPr marL="2057400" indent="-228600"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bg1"/>
                    </a:solidFill>
                    <a:latin typeface="Times New Roman" pitchFamily="18" charset="0"/>
                    <a:cs typeface="Arial Unicode MS" charset="0"/>
                  </a:defRPr>
                </a:lvl9pPr>
              </a:lstStyle>
              <a:p>
                <a:pPr algn="ctr"/>
                <a:r>
                  <a:rPr lang="en-US" altLang="en-US" sz="1600" b="1" dirty="0" smtClean="0">
                    <a:solidFill>
                      <a:schemeClr val="tx1"/>
                    </a:solidFill>
                  </a:rPr>
                  <a:t>10</a:t>
                </a:r>
                <a:endParaRPr lang="en-US" altLang="en-US" sz="1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8" name="Straight Connector 27"/>
              <p:cNvCxnSpPr>
                <a:stCxn id="27" idx="2"/>
                <a:endCxn id="45" idx="0"/>
              </p:cNvCxnSpPr>
              <p:nvPr/>
            </p:nvCxnSpPr>
            <p:spPr>
              <a:xfrm flipH="1">
                <a:off x="2492597" y="3129618"/>
                <a:ext cx="1077800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7" idx="2"/>
                <a:endCxn id="33" idx="0"/>
              </p:cNvCxnSpPr>
              <p:nvPr/>
            </p:nvCxnSpPr>
            <p:spPr>
              <a:xfrm>
                <a:off x="3570397" y="3129618"/>
                <a:ext cx="1061708" cy="591419"/>
              </a:xfrm>
              <a:prstGeom prst="line">
                <a:avLst/>
              </a:prstGeom>
              <a:ln w="44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63"/>
          <p:cNvSpPr txBox="1"/>
          <p:nvPr/>
        </p:nvSpPr>
        <p:spPr>
          <a:xfrm>
            <a:off x="633248" y="3206124"/>
            <a:ext cx="32766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Read each bit one at a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it is 0 go </a:t>
            </a:r>
            <a:r>
              <a:rPr lang="en-US" dirty="0" smtClean="0"/>
              <a:t>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it is 1 </a:t>
            </a:r>
            <a:r>
              <a:rPr lang="en-US" dirty="0"/>
              <a:t>go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you reach a leaf, output the character there and go back to the tree </a:t>
            </a:r>
            <a:r>
              <a:rPr lang="en-US" dirty="0" smtClean="0"/>
              <a:t>root</a:t>
            </a:r>
            <a:endParaRPr lang="en-US" dirty="0"/>
          </a:p>
        </p:txBody>
      </p:sp>
      <p:sp>
        <p:nvSpPr>
          <p:cNvPr id="71" name="Content Placeholder 2"/>
          <p:cNvSpPr txBox="1">
            <a:spLocks/>
          </p:cNvSpPr>
          <p:nvPr/>
        </p:nvSpPr>
        <p:spPr>
          <a:xfrm>
            <a:off x="53339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b</a:t>
            </a:r>
            <a:endParaRPr lang="en-US" b="1" dirty="0"/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997199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a</a:t>
            </a:r>
            <a:endParaRPr lang="en-US" b="1" dirty="0"/>
          </a:p>
        </p:txBody>
      </p:sp>
      <p:sp>
        <p:nvSpPr>
          <p:cNvPr id="73" name="Content Placeholder 2"/>
          <p:cNvSpPr txBox="1">
            <a:spLocks/>
          </p:cNvSpPr>
          <p:nvPr/>
        </p:nvSpPr>
        <p:spPr>
          <a:xfrm>
            <a:off x="1470990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c</a:t>
            </a:r>
            <a:endParaRPr lang="en-US" b="1" dirty="0"/>
          </a:p>
        </p:txBody>
      </p:sp>
      <p:sp>
        <p:nvSpPr>
          <p:cNvPr id="74" name="Content Placeholder 2"/>
          <p:cNvSpPr txBox="1">
            <a:spLocks/>
          </p:cNvSpPr>
          <p:nvPr/>
        </p:nvSpPr>
        <p:spPr>
          <a:xfrm>
            <a:off x="1944781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75" name="Content Placeholder 2"/>
          <p:cNvSpPr txBox="1">
            <a:spLocks/>
          </p:cNvSpPr>
          <p:nvPr/>
        </p:nvSpPr>
        <p:spPr>
          <a:xfrm>
            <a:off x="2418572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a</a:t>
            </a:r>
            <a:endParaRPr lang="en-US" b="1" dirty="0"/>
          </a:p>
        </p:txBody>
      </p:sp>
      <p:sp>
        <p:nvSpPr>
          <p:cNvPr id="76" name="Content Placeholder 2"/>
          <p:cNvSpPr txBox="1">
            <a:spLocks/>
          </p:cNvSpPr>
          <p:nvPr/>
        </p:nvSpPr>
        <p:spPr>
          <a:xfrm>
            <a:off x="2892858" y="2066919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c</a:t>
            </a:r>
            <a:endParaRPr lang="en-US" b="1" dirty="0"/>
          </a:p>
        </p:txBody>
      </p:sp>
      <p:sp>
        <p:nvSpPr>
          <p:cNvPr id="77" name="Content Placeholder 2"/>
          <p:cNvSpPr txBox="1">
            <a:spLocks/>
          </p:cNvSpPr>
          <p:nvPr/>
        </p:nvSpPr>
        <p:spPr>
          <a:xfrm>
            <a:off x="3366649" y="2063123"/>
            <a:ext cx="473791" cy="6626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a</a:t>
            </a:r>
            <a:endParaRPr lang="en-US" b="1" dirty="0"/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3840439" y="2061325"/>
            <a:ext cx="1089047" cy="6682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/>
              <a:t>EOF</a:t>
            </a:r>
            <a:endParaRPr lang="en-US" sz="1800" b="1" dirty="0"/>
          </a:p>
        </p:txBody>
      </p:sp>
      <p:sp>
        <p:nvSpPr>
          <p:cNvPr id="4" name="TextBox 3"/>
          <p:cNvSpPr txBox="1"/>
          <p:nvPr/>
        </p:nvSpPr>
        <p:spPr>
          <a:xfrm rot="21358693">
            <a:off x="936684" y="2650352"/>
            <a:ext cx="4386137" cy="523220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And the file is now decoded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4490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End of This Part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54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13715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Some characters in the English alphabet occur more frequently than others</a:t>
            </a:r>
          </a:p>
          <a:p>
            <a:pPr lvl="1"/>
            <a:r>
              <a:rPr lang="en-US" dirty="0"/>
              <a:t>The table below is </a:t>
            </a:r>
            <a:r>
              <a:rPr lang="en-US" dirty="0" smtClean="0"/>
              <a:t>based on </a:t>
            </a:r>
            <a:br>
              <a:rPr lang="en-US" dirty="0" smtClean="0"/>
            </a:br>
            <a:r>
              <a:rPr lang="en-US" dirty="0" smtClean="0"/>
              <a:t>Robert </a:t>
            </a:r>
            <a:r>
              <a:rPr lang="en-US" dirty="0" err="1"/>
              <a:t>Lewand's</a:t>
            </a:r>
            <a:r>
              <a:rPr lang="en-US" dirty="0"/>
              <a:t> </a:t>
            </a:r>
            <a:r>
              <a:rPr lang="en-US" i="1" dirty="0" err="1"/>
              <a:t>Cryptological</a:t>
            </a:r>
            <a:r>
              <a:rPr lang="en-US" i="1" dirty="0"/>
              <a:t> Mathematics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" y="2590800"/>
            <a:ext cx="38100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972" y="2895600"/>
            <a:ext cx="3819525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734" y="2581275"/>
            <a:ext cx="3810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04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ent Office - 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9743</TotalTime>
  <Words>4379</Words>
  <Application>Microsoft Office PowerPoint</Application>
  <PresentationFormat>On-screen Show (4:3)</PresentationFormat>
  <Paragraphs>1584</Paragraphs>
  <Slides>87</Slides>
  <Notes>1</Notes>
  <HiddenSlides>7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88" baseType="lpstr">
      <vt:lpstr>Office Theme</vt:lpstr>
      <vt:lpstr>Priority Queues, Trees,  and Huffman Encoding</vt:lpstr>
      <vt:lpstr>Previously</vt:lpstr>
      <vt:lpstr>Priority Queue ADT </vt:lpstr>
      <vt:lpstr>Marker Slide</vt:lpstr>
      <vt:lpstr>PQs and Trees</vt:lpstr>
      <vt:lpstr>PQs and Trees</vt:lpstr>
      <vt:lpstr>Definition: File Compression</vt:lpstr>
      <vt:lpstr>ASCII Encoding</vt:lpstr>
      <vt:lpstr>Observation</vt:lpstr>
      <vt:lpstr>Huffman Encoding</vt:lpstr>
      <vt:lpstr>Huffman’s Algorithm</vt:lpstr>
      <vt:lpstr>Huffman Compression – Overview</vt:lpstr>
      <vt:lpstr>Huffman Compression – Overview</vt:lpstr>
      <vt:lpstr>Step 1: Count Characters</vt:lpstr>
      <vt:lpstr>Step 2: Create a Priority Queue</vt:lpstr>
      <vt:lpstr>Step 2: Create a Priority Queue</vt:lpstr>
      <vt:lpstr>Step 2: PQ Creation, An Illustration</vt:lpstr>
      <vt:lpstr>Step 2: PQ Creation, An Illustration</vt:lpstr>
      <vt:lpstr>Step 2: PQ Creation, An Illustration</vt:lpstr>
      <vt:lpstr>Step 3: Build the Huffman Tree</vt:lpstr>
      <vt:lpstr>Step 3: Build the Huffman Tree</vt:lpstr>
      <vt:lpstr>Step 3a: Building Huffman Tree, Illus.</vt:lpstr>
      <vt:lpstr>Step 3b: Building Huffman Tree, Illus.</vt:lpstr>
      <vt:lpstr>Step 3c: Building Huffman Tree, Illus.</vt:lpstr>
      <vt:lpstr>Step 3d: Building Huffman Tree, Illus.</vt:lpstr>
      <vt:lpstr>Step 3a: Building Huffman Tree, Illus.</vt:lpstr>
      <vt:lpstr>Step 3b: Building Huffman Tree, Illus.</vt:lpstr>
      <vt:lpstr>Step 3c: Building Huffman Tree, Illus.</vt:lpstr>
      <vt:lpstr>Step 3d: Building Huffman Tree, Illus.</vt:lpstr>
      <vt:lpstr>Step 3a: Building Huffman Tree, Illus.</vt:lpstr>
      <vt:lpstr>Step 3b: Building Huffman Tree, Illus.</vt:lpstr>
      <vt:lpstr>Step 3c: Building Huffman Tree, Illus.</vt:lpstr>
      <vt:lpstr>Step 3d: Building Huffman Tree, Illus.</vt:lpstr>
      <vt:lpstr>Step 3a: Building Huffman Tree, Illus.</vt:lpstr>
      <vt:lpstr>Step 3b: Building Huffman Tree, Illus.</vt:lpstr>
      <vt:lpstr>Step 3c: Building Huffman Tree, Illus.</vt:lpstr>
      <vt:lpstr>Step 3d: Building Huffman Tree, Illus.</vt:lpstr>
      <vt:lpstr>Step 3: Building Huffman Tree, Illus.</vt:lpstr>
      <vt:lpstr>Huffman Compression – Overview</vt:lpstr>
      <vt:lpstr>Huffman Compression – Overview</vt:lpstr>
      <vt:lpstr>Step 4: Traverse Tree to Find the Character to Binary Mapping</vt:lpstr>
      <vt:lpstr>Step 4: Traverse Tree to Find the Character to Binary Mapping</vt:lpstr>
      <vt:lpstr>Step 4: Traverse Tree to Find the Character to Binary Mapping</vt:lpstr>
      <vt:lpstr>Step 4: Traverse Tree to Find the Character to Binary Mapping</vt:lpstr>
      <vt:lpstr>Step 4: Traverse Tree to Find the Character to Binary Mapping</vt:lpstr>
      <vt:lpstr>Step 4: Traverse Tree to Find the Character to Binary Mapping</vt:lpstr>
      <vt:lpstr>Huffman Compression – Overview</vt:lpstr>
      <vt:lpstr>Huffman Compression – Overview</vt:lpstr>
      <vt:lpstr>Step 5: Encode the Message</vt:lpstr>
      <vt:lpstr>Suggested Assignment: Encode the Message</vt:lpstr>
      <vt:lpstr>Step 5: Encode the Message</vt:lpstr>
      <vt:lpstr>Step 5: Encode the Message</vt:lpstr>
      <vt:lpstr>Step 5: Encode the Message</vt:lpstr>
      <vt:lpstr>Step 5: Encode the Message</vt:lpstr>
      <vt:lpstr>Step 5: Encode the Message</vt:lpstr>
      <vt:lpstr>Step 5: Encode the Message</vt:lpstr>
      <vt:lpstr>Step 5: Encode the Message</vt:lpstr>
      <vt:lpstr>Step 5: Encode the Message</vt:lpstr>
      <vt:lpstr>Step 5: Encode the Message</vt:lpstr>
      <vt:lpstr>Step 5: Encode the Message</vt:lpstr>
      <vt:lpstr>Step 5: Encode the Message</vt:lpstr>
      <vt:lpstr>Decompression</vt:lpstr>
      <vt:lpstr>Decompression via Tree</vt:lpstr>
      <vt:lpstr>Decompression via Tree</vt:lpstr>
      <vt:lpstr>Decompressing Example</vt:lpstr>
      <vt:lpstr>Class Activity: Decompressing Example</vt:lpstr>
      <vt:lpstr>Decompressing Example</vt:lpstr>
      <vt:lpstr>Decompressing Example</vt:lpstr>
      <vt:lpstr>Decompressing Example</vt:lpstr>
      <vt:lpstr>Decompressing Example</vt:lpstr>
      <vt:lpstr>Decompressing Example</vt:lpstr>
      <vt:lpstr>Decompressing Example</vt:lpstr>
      <vt:lpstr>Decompressing Example</vt:lpstr>
      <vt:lpstr>Decompressing Example</vt:lpstr>
      <vt:lpstr>Decompressing Example</vt:lpstr>
      <vt:lpstr>Decompressing Example</vt:lpstr>
      <vt:lpstr>Decompressing Example</vt:lpstr>
      <vt:lpstr>Decompressing Example</vt:lpstr>
      <vt:lpstr>Decompressing Example</vt:lpstr>
      <vt:lpstr>Decompressing Example</vt:lpstr>
      <vt:lpstr>Decompressing Example</vt:lpstr>
      <vt:lpstr>Decompressing Example</vt:lpstr>
      <vt:lpstr>Decompressing Example</vt:lpstr>
      <vt:lpstr>Decompressing Example</vt:lpstr>
      <vt:lpstr>Decompressing Example</vt:lpstr>
      <vt:lpstr>Decompressing Example</vt:lpstr>
      <vt:lpstr>The End of This Part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 Oriented Programming and C++</dc:title>
  <dc:creator>Dingle, Brent</dc:creator>
  <cp:lastModifiedBy>Dingle, Brent</cp:lastModifiedBy>
  <cp:revision>2249</cp:revision>
  <dcterms:created xsi:type="dcterms:W3CDTF">2006-08-16T00:00:00Z</dcterms:created>
  <dcterms:modified xsi:type="dcterms:W3CDTF">2014-11-16T19:16:31Z</dcterms:modified>
</cp:coreProperties>
</file>