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sldIdLst>
    <p:sldId id="256" r:id="rId2"/>
    <p:sldId id="461" r:id="rId3"/>
    <p:sldId id="464" r:id="rId4"/>
    <p:sldId id="465" r:id="rId5"/>
    <p:sldId id="368" r:id="rId6"/>
    <p:sldId id="458" r:id="rId7"/>
    <p:sldId id="369" r:id="rId8"/>
    <p:sldId id="470" r:id="rId9"/>
    <p:sldId id="471" r:id="rId10"/>
    <p:sldId id="473" r:id="rId11"/>
    <p:sldId id="472" r:id="rId12"/>
    <p:sldId id="469" r:id="rId13"/>
    <p:sldId id="474" r:id="rId14"/>
    <p:sldId id="475" r:id="rId15"/>
    <p:sldId id="476" r:id="rId16"/>
    <p:sldId id="477" r:id="rId17"/>
    <p:sldId id="478" r:id="rId18"/>
    <p:sldId id="479" r:id="rId19"/>
    <p:sldId id="535" r:id="rId20"/>
    <p:sldId id="480" r:id="rId21"/>
    <p:sldId id="485" r:id="rId22"/>
    <p:sldId id="486" r:id="rId23"/>
    <p:sldId id="502" r:id="rId24"/>
    <p:sldId id="481" r:id="rId25"/>
    <p:sldId id="541" r:id="rId26"/>
    <p:sldId id="487" r:id="rId27"/>
    <p:sldId id="482" r:id="rId28"/>
    <p:sldId id="488" r:id="rId29"/>
    <p:sldId id="489" r:id="rId30"/>
    <p:sldId id="490" r:id="rId31"/>
    <p:sldId id="491" r:id="rId32"/>
    <p:sldId id="492" r:id="rId33"/>
    <p:sldId id="493" r:id="rId34"/>
    <p:sldId id="494" r:id="rId35"/>
    <p:sldId id="495" r:id="rId36"/>
    <p:sldId id="496" r:id="rId37"/>
    <p:sldId id="497" r:id="rId38"/>
    <p:sldId id="498" r:id="rId39"/>
    <p:sldId id="499" r:id="rId40"/>
    <p:sldId id="536" r:id="rId41"/>
    <p:sldId id="537" r:id="rId42"/>
    <p:sldId id="500" r:id="rId43"/>
    <p:sldId id="483" r:id="rId44"/>
    <p:sldId id="503" r:id="rId45"/>
    <p:sldId id="504" r:id="rId46"/>
    <p:sldId id="505" r:id="rId47"/>
    <p:sldId id="506" r:id="rId48"/>
    <p:sldId id="538" r:id="rId49"/>
    <p:sldId id="507" r:id="rId50"/>
    <p:sldId id="508" r:id="rId51"/>
    <p:sldId id="509" r:id="rId52"/>
    <p:sldId id="510" r:id="rId53"/>
    <p:sldId id="532" r:id="rId54"/>
    <p:sldId id="540" r:id="rId55"/>
    <p:sldId id="539" r:id="rId56"/>
    <p:sldId id="542" r:id="rId57"/>
    <p:sldId id="511" r:id="rId58"/>
    <p:sldId id="512" r:id="rId59"/>
    <p:sldId id="526" r:id="rId60"/>
    <p:sldId id="514" r:id="rId61"/>
    <p:sldId id="515" r:id="rId62"/>
    <p:sldId id="516" r:id="rId63"/>
    <p:sldId id="517" r:id="rId64"/>
    <p:sldId id="518" r:id="rId65"/>
    <p:sldId id="519" r:id="rId66"/>
    <p:sldId id="520" r:id="rId67"/>
    <p:sldId id="521" r:id="rId68"/>
    <p:sldId id="522" r:id="rId69"/>
    <p:sldId id="524" r:id="rId70"/>
    <p:sldId id="527" r:id="rId71"/>
    <p:sldId id="523" r:id="rId72"/>
    <p:sldId id="528" r:id="rId73"/>
    <p:sldId id="529" r:id="rId74"/>
    <p:sldId id="530" r:id="rId75"/>
    <p:sldId id="543" r:id="rId76"/>
    <p:sldId id="544" r:id="rId77"/>
    <p:sldId id="545" r:id="rId78"/>
    <p:sldId id="546" r:id="rId79"/>
    <p:sldId id="547" r:id="rId80"/>
    <p:sldId id="549" r:id="rId81"/>
    <p:sldId id="548" r:id="rId82"/>
    <p:sldId id="533" r:id="rId83"/>
    <p:sldId id="551" r:id="rId84"/>
    <p:sldId id="550" r:id="rId85"/>
    <p:sldId id="531" r:id="rId86"/>
    <p:sldId id="552" r:id="rId87"/>
    <p:sldId id="553" r:id="rId88"/>
    <p:sldId id="468" r:id="rId89"/>
    <p:sldId id="460" r:id="rId90"/>
    <p:sldId id="466" r:id="rId91"/>
    <p:sldId id="467" r:id="rId92"/>
    <p:sldId id="366" r:id="rId9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BE"/>
    <a:srgbClr val="E5E5B4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 autoAdjust="0"/>
    <p:restoredTop sz="84848" autoAdjust="0"/>
  </p:normalViewPr>
  <p:slideViewPr>
    <p:cSldViewPr>
      <p:cViewPr>
        <p:scale>
          <a:sx n="70" d="100"/>
          <a:sy n="70" d="100"/>
        </p:scale>
        <p:origin x="-672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3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5F073-BE05-465E-9ACA-FEBC1467B54E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E8B70-CAB0-4ED0-9DDB-1ABC1C150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50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80E7C0D8-58BF-422F-BDAA-6273B6B17C18}" type="slidenum">
              <a:rPr lang="en-US" altLang="en-US" sz="1200">
                <a:latin typeface="Trebuchet MS" pitchFamily="34" charset="0"/>
              </a:rPr>
              <a:pPr/>
              <a:t>10</a:t>
            </a:fld>
            <a:endParaRPr lang="en-US" altLang="en-US" sz="1200">
              <a:latin typeface="Trebuchet MS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E64160A0-9C41-4B21-AA18-D887D4557417}" type="slidenum">
              <a:rPr lang="en-US" altLang="en-US" sz="1200">
                <a:latin typeface="Trebuchet MS" pitchFamily="34" charset="0"/>
              </a:rPr>
              <a:pPr/>
              <a:t>11</a:t>
            </a:fld>
            <a:endParaRPr lang="en-US" altLang="en-US" sz="1200">
              <a:latin typeface="Trebuchet MS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show the error in this requires slightly</a:t>
            </a:r>
            <a:r>
              <a:rPr lang="en-US" baseline="0" dirty="0" smtClean="0"/>
              <a:t> better (possibly more) numbers to be 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16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8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16954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Searching with Trees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244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181600"/>
            <a:ext cx="5334000" cy="1518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Brent M. Dingle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 Design and Development Program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Mathematics, Statistics, and Computer Science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Wisconsin – 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Stout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en-US" sz="1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derived </a:t>
            </a:r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from: Data Structures Using C++ (D.S. Malik)</a:t>
            </a:r>
            <a:endParaRPr lang="en-US" sz="1050" i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Data Structures and Algorithms in C++ (Goodrich, </a:t>
            </a:r>
            <a:r>
              <a:rPr lang="en-US" sz="1050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Tamassia</a:t>
            </a:r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Mount)c</a:t>
            </a:r>
            <a:endParaRPr lang="en-US" sz="1050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0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Sorted binary trees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1"/>
            <a:ext cx="8229600" cy="182880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altLang="en-US" dirty="0" smtClean="0"/>
              <a:t>A </a:t>
            </a: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binary tree is sorted</a:t>
            </a:r>
            <a:r>
              <a:rPr lang="en-US" altLang="en-US" dirty="0" smtClean="0"/>
              <a:t> if every node in the tree is larger than (or equal to) its left descendants, and smaller than (or equal to) its right descendants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Equal nodes can go either on the left or the right (but it has to be consistent)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640273" y="2860912"/>
            <a:ext cx="3200400" cy="2819400"/>
            <a:chOff x="1488" y="2448"/>
            <a:chExt cx="2016" cy="1776"/>
          </a:xfrm>
        </p:grpSpPr>
        <p:sp>
          <p:nvSpPr>
            <p:cNvPr id="11270" name="AutoShape 4"/>
            <p:cNvSpPr>
              <a:spLocks noChangeArrowheads="1"/>
            </p:cNvSpPr>
            <p:nvPr/>
          </p:nvSpPr>
          <p:spPr bwMode="auto">
            <a:xfrm>
              <a:off x="2304" y="2448"/>
              <a:ext cx="432" cy="24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rebuchet MS" pitchFamily="34" charset="0"/>
                </a:rPr>
                <a:t>10</a:t>
              </a:r>
            </a:p>
          </p:txBody>
        </p:sp>
        <p:sp>
          <p:nvSpPr>
            <p:cNvPr id="11271" name="AutoShape 5"/>
            <p:cNvSpPr>
              <a:spLocks noChangeArrowheads="1"/>
            </p:cNvSpPr>
            <p:nvPr/>
          </p:nvSpPr>
          <p:spPr bwMode="auto">
            <a:xfrm>
              <a:off x="1872" y="2976"/>
              <a:ext cx="432" cy="24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rebuchet MS" pitchFamily="34" charset="0"/>
                </a:rPr>
                <a:t>8</a:t>
              </a:r>
            </a:p>
          </p:txBody>
        </p:sp>
        <p:sp>
          <p:nvSpPr>
            <p:cNvPr id="11272" name="AutoShape 6"/>
            <p:cNvSpPr>
              <a:spLocks noChangeArrowheads="1"/>
            </p:cNvSpPr>
            <p:nvPr/>
          </p:nvSpPr>
          <p:spPr bwMode="auto">
            <a:xfrm>
              <a:off x="2736" y="2976"/>
              <a:ext cx="432" cy="24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rebuchet MS" pitchFamily="34" charset="0"/>
                </a:rPr>
                <a:t>15</a:t>
              </a:r>
            </a:p>
          </p:txBody>
        </p:sp>
        <p:sp>
          <p:nvSpPr>
            <p:cNvPr id="11273" name="AutoShape 7"/>
            <p:cNvSpPr>
              <a:spLocks noChangeArrowheads="1"/>
            </p:cNvSpPr>
            <p:nvPr/>
          </p:nvSpPr>
          <p:spPr bwMode="auto">
            <a:xfrm>
              <a:off x="1488" y="3456"/>
              <a:ext cx="432" cy="24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rebuchet MS" pitchFamily="34" charset="0"/>
                </a:rPr>
                <a:t>4</a:t>
              </a:r>
            </a:p>
          </p:txBody>
        </p:sp>
        <p:sp>
          <p:nvSpPr>
            <p:cNvPr id="11274" name="AutoShape 8"/>
            <p:cNvSpPr>
              <a:spLocks noChangeArrowheads="1"/>
            </p:cNvSpPr>
            <p:nvPr/>
          </p:nvSpPr>
          <p:spPr bwMode="auto">
            <a:xfrm>
              <a:off x="2256" y="3456"/>
              <a:ext cx="432" cy="24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rebuchet MS" pitchFamily="34" charset="0"/>
                </a:rPr>
                <a:t>12</a:t>
              </a:r>
            </a:p>
          </p:txBody>
        </p:sp>
        <p:sp>
          <p:nvSpPr>
            <p:cNvPr id="11275" name="AutoShape 9"/>
            <p:cNvSpPr>
              <a:spLocks noChangeArrowheads="1"/>
            </p:cNvSpPr>
            <p:nvPr/>
          </p:nvSpPr>
          <p:spPr bwMode="auto">
            <a:xfrm>
              <a:off x="3072" y="3456"/>
              <a:ext cx="432" cy="24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rebuchet MS" pitchFamily="34" charset="0"/>
                </a:rPr>
                <a:t>20</a:t>
              </a:r>
            </a:p>
          </p:txBody>
        </p:sp>
        <p:sp>
          <p:nvSpPr>
            <p:cNvPr id="11276" name="AutoShape 10"/>
            <p:cNvSpPr>
              <a:spLocks noChangeArrowheads="1"/>
            </p:cNvSpPr>
            <p:nvPr/>
          </p:nvSpPr>
          <p:spPr bwMode="auto">
            <a:xfrm>
              <a:off x="2496" y="3984"/>
              <a:ext cx="432" cy="24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rebuchet MS" pitchFamily="34" charset="0"/>
                </a:rPr>
                <a:t>17</a:t>
              </a:r>
            </a:p>
          </p:txBody>
        </p:sp>
        <p:cxnSp>
          <p:nvCxnSpPr>
            <p:cNvPr id="11277" name="AutoShape 11"/>
            <p:cNvCxnSpPr>
              <a:cxnSpLocks noChangeShapeType="1"/>
              <a:stCxn id="11270" idx="2"/>
              <a:endCxn id="11271" idx="0"/>
            </p:cNvCxnSpPr>
            <p:nvPr/>
          </p:nvCxnSpPr>
          <p:spPr bwMode="auto">
            <a:xfrm flipH="1">
              <a:off x="2088" y="2688"/>
              <a:ext cx="432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8" name="AutoShape 12"/>
            <p:cNvCxnSpPr>
              <a:cxnSpLocks noChangeShapeType="1"/>
              <a:stCxn id="11271" idx="2"/>
              <a:endCxn id="11273" idx="0"/>
            </p:cNvCxnSpPr>
            <p:nvPr/>
          </p:nvCxnSpPr>
          <p:spPr bwMode="auto">
            <a:xfrm flipH="1">
              <a:off x="1704" y="3216"/>
              <a:ext cx="384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9" name="AutoShape 15"/>
            <p:cNvCxnSpPr>
              <a:cxnSpLocks noChangeShapeType="1"/>
              <a:stCxn id="11272" idx="0"/>
              <a:endCxn id="11270" idx="2"/>
            </p:cNvCxnSpPr>
            <p:nvPr/>
          </p:nvCxnSpPr>
          <p:spPr bwMode="auto">
            <a:xfrm flipH="1" flipV="1">
              <a:off x="2520" y="2688"/>
              <a:ext cx="432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0" name="AutoShape 16"/>
            <p:cNvCxnSpPr>
              <a:cxnSpLocks noChangeShapeType="1"/>
              <a:stCxn id="11274" idx="0"/>
              <a:endCxn id="11272" idx="2"/>
            </p:cNvCxnSpPr>
            <p:nvPr/>
          </p:nvCxnSpPr>
          <p:spPr bwMode="auto">
            <a:xfrm flipV="1">
              <a:off x="2472" y="3216"/>
              <a:ext cx="480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1" name="AutoShape 17"/>
            <p:cNvCxnSpPr>
              <a:cxnSpLocks noChangeShapeType="1"/>
              <a:stCxn id="11275" idx="0"/>
              <a:endCxn id="11272" idx="2"/>
            </p:cNvCxnSpPr>
            <p:nvPr/>
          </p:nvCxnSpPr>
          <p:spPr bwMode="auto">
            <a:xfrm flipH="1" flipV="1">
              <a:off x="2952" y="3216"/>
              <a:ext cx="336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2" name="AutoShape 18"/>
            <p:cNvCxnSpPr>
              <a:cxnSpLocks noChangeShapeType="1"/>
              <a:stCxn id="11275" idx="2"/>
              <a:endCxn id="11276" idx="0"/>
            </p:cNvCxnSpPr>
            <p:nvPr/>
          </p:nvCxnSpPr>
          <p:spPr bwMode="auto">
            <a:xfrm flipH="1">
              <a:off x="2712" y="3696"/>
              <a:ext cx="576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" name="TextBox 17"/>
          <p:cNvSpPr txBox="1"/>
          <p:nvPr/>
        </p:nvSpPr>
        <p:spPr>
          <a:xfrm rot="20659407">
            <a:off x="272740" y="615581"/>
            <a:ext cx="11464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RECALL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553200" y="3410951"/>
            <a:ext cx="239732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Important</a:t>
            </a:r>
            <a:r>
              <a:rPr lang="en-US" dirty="0" smtClean="0"/>
              <a:t>:</a:t>
            </a:r>
          </a:p>
          <a:p>
            <a:r>
              <a:rPr lang="en-US" dirty="0" smtClean="0"/>
              <a:t>Binary Search Trees are</a:t>
            </a:r>
          </a:p>
          <a:p>
            <a:r>
              <a:rPr lang="en-US" dirty="0" smtClean="0"/>
              <a:t>left-right ordered</a:t>
            </a:r>
          </a:p>
          <a:p>
            <a:endParaRPr lang="en-US" dirty="0"/>
          </a:p>
          <a:p>
            <a:r>
              <a:rPr lang="en-US" dirty="0" smtClean="0"/>
              <a:t>Heaps are </a:t>
            </a:r>
            <a:br>
              <a:rPr lang="en-US" dirty="0" smtClean="0"/>
            </a:br>
            <a:r>
              <a:rPr lang="en-US" dirty="0" smtClean="0"/>
              <a:t>Parent-Child ordered</a:t>
            </a:r>
          </a:p>
          <a:p>
            <a:endParaRPr lang="en-US" dirty="0"/>
          </a:p>
          <a:p>
            <a:r>
              <a:rPr lang="en-US" i="1" dirty="0" smtClean="0"/>
              <a:t>Both use comparators</a:t>
            </a:r>
          </a:p>
          <a:p>
            <a:r>
              <a:rPr lang="en-US" i="1" dirty="0" smtClean="0"/>
              <a:t>when generalized to </a:t>
            </a:r>
          </a:p>
          <a:p>
            <a:r>
              <a:rPr lang="en-US" i="1" dirty="0" smtClean="0"/>
              <a:t>non-built in data types</a:t>
            </a:r>
            <a:endParaRPr lang="en-US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2593349"/>
            <a:ext cx="2390398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Aside:</a:t>
            </a:r>
          </a:p>
          <a:p>
            <a:r>
              <a:rPr lang="en-US" dirty="0" smtClean="0"/>
              <a:t>Complete and Balanced</a:t>
            </a:r>
          </a:p>
          <a:p>
            <a:r>
              <a:rPr lang="en-US" dirty="0" smtClean="0"/>
              <a:t>are good properties</a:t>
            </a:r>
          </a:p>
          <a:p>
            <a:r>
              <a:rPr lang="en-US" dirty="0" smtClean="0"/>
              <a:t>to maintain when </a:t>
            </a:r>
          </a:p>
          <a:p>
            <a:r>
              <a:rPr lang="en-US" dirty="0" smtClean="0"/>
              <a:t>creating sorted binary</a:t>
            </a:r>
          </a:p>
          <a:p>
            <a:r>
              <a:rPr lang="en-US" dirty="0" smtClean="0"/>
              <a:t>trees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1200" i="1" dirty="0" smtClean="0"/>
              <a:t>Also good</a:t>
            </a:r>
          </a:p>
          <a:p>
            <a:r>
              <a:rPr lang="en-US" sz="1200" i="1" dirty="0" smtClean="0"/>
              <a:t>for creating nutritional </a:t>
            </a:r>
          </a:p>
          <a:p>
            <a:r>
              <a:rPr lang="en-US" sz="1200" i="1" dirty="0" smtClean="0"/>
              <a:t>meals and diet plans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60466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4638"/>
            <a:ext cx="7543800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/>
              <a:t>Binary Search: Sorted Array vs. Binary Tree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50144"/>
            <a:ext cx="8574088" cy="623888"/>
          </a:xfrm>
        </p:spPr>
        <p:txBody>
          <a:bodyPr/>
          <a:lstStyle/>
          <a:p>
            <a:pPr eaLnBrk="1" hangingPunct="1"/>
            <a:r>
              <a:rPr lang="en-US" altLang="en-US" smtClean="0"/>
              <a:t>Look at array location </a:t>
            </a:r>
            <a:r>
              <a:rPr lang="en-US" altLang="en-US" sz="2400" smtClean="0">
                <a:solidFill>
                  <a:schemeClr val="accent2"/>
                </a:solidFill>
                <a:latin typeface="Consolas" pitchFamily="49" charset="0"/>
              </a:rPr>
              <a:t>(lo + hi)/2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838200" y="4960144"/>
            <a:ext cx="4343400" cy="838200"/>
            <a:chOff x="816" y="3168"/>
            <a:chExt cx="2736" cy="528"/>
          </a:xfrm>
        </p:grpSpPr>
        <p:sp>
          <p:nvSpPr>
            <p:cNvPr id="12329" name="AutoShape 4"/>
            <p:cNvSpPr>
              <a:spLocks noChangeArrowheads="1"/>
            </p:cNvSpPr>
            <p:nvPr/>
          </p:nvSpPr>
          <p:spPr bwMode="auto">
            <a:xfrm>
              <a:off x="864" y="3408"/>
              <a:ext cx="384" cy="288"/>
            </a:xfrm>
            <a:prstGeom prst="flowChartProcess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2</a:t>
              </a:r>
            </a:p>
          </p:txBody>
        </p:sp>
        <p:sp>
          <p:nvSpPr>
            <p:cNvPr id="12330" name="AutoShape 5"/>
            <p:cNvSpPr>
              <a:spLocks noChangeArrowheads="1"/>
            </p:cNvSpPr>
            <p:nvPr/>
          </p:nvSpPr>
          <p:spPr bwMode="auto">
            <a:xfrm>
              <a:off x="1248" y="3408"/>
              <a:ext cx="384" cy="288"/>
            </a:xfrm>
            <a:prstGeom prst="flowChartProcess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3</a:t>
              </a:r>
            </a:p>
          </p:txBody>
        </p:sp>
        <p:sp>
          <p:nvSpPr>
            <p:cNvPr id="12331" name="AutoShape 6"/>
            <p:cNvSpPr>
              <a:spLocks noChangeArrowheads="1"/>
            </p:cNvSpPr>
            <p:nvPr/>
          </p:nvSpPr>
          <p:spPr bwMode="auto">
            <a:xfrm>
              <a:off x="1632" y="3408"/>
              <a:ext cx="384" cy="288"/>
            </a:xfrm>
            <a:prstGeom prst="flowChartProcess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5</a:t>
              </a:r>
            </a:p>
          </p:txBody>
        </p:sp>
        <p:sp>
          <p:nvSpPr>
            <p:cNvPr id="12332" name="AutoShape 7"/>
            <p:cNvSpPr>
              <a:spLocks noChangeArrowheads="1"/>
            </p:cNvSpPr>
            <p:nvPr/>
          </p:nvSpPr>
          <p:spPr bwMode="auto">
            <a:xfrm>
              <a:off x="2016" y="3408"/>
              <a:ext cx="384" cy="288"/>
            </a:xfrm>
            <a:prstGeom prst="flowChartProcess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7</a:t>
              </a:r>
            </a:p>
          </p:txBody>
        </p:sp>
        <p:sp>
          <p:nvSpPr>
            <p:cNvPr id="12333" name="AutoShape 8"/>
            <p:cNvSpPr>
              <a:spLocks noChangeArrowheads="1"/>
            </p:cNvSpPr>
            <p:nvPr/>
          </p:nvSpPr>
          <p:spPr bwMode="auto">
            <a:xfrm>
              <a:off x="2400" y="3408"/>
              <a:ext cx="384" cy="288"/>
            </a:xfrm>
            <a:prstGeom prst="flowChartProcess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11</a:t>
              </a:r>
            </a:p>
          </p:txBody>
        </p:sp>
        <p:sp>
          <p:nvSpPr>
            <p:cNvPr id="12334" name="AutoShape 9"/>
            <p:cNvSpPr>
              <a:spLocks noChangeArrowheads="1"/>
            </p:cNvSpPr>
            <p:nvPr/>
          </p:nvSpPr>
          <p:spPr bwMode="auto">
            <a:xfrm>
              <a:off x="2784" y="3408"/>
              <a:ext cx="384" cy="288"/>
            </a:xfrm>
            <a:prstGeom prst="flowChartProcess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13</a:t>
              </a:r>
            </a:p>
          </p:txBody>
        </p:sp>
        <p:sp>
          <p:nvSpPr>
            <p:cNvPr id="12335" name="AutoShape 10"/>
            <p:cNvSpPr>
              <a:spLocks noChangeArrowheads="1"/>
            </p:cNvSpPr>
            <p:nvPr/>
          </p:nvSpPr>
          <p:spPr bwMode="auto">
            <a:xfrm>
              <a:off x="3168" y="3408"/>
              <a:ext cx="384" cy="288"/>
            </a:xfrm>
            <a:prstGeom prst="flowChartProcess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17</a:t>
              </a:r>
            </a:p>
          </p:txBody>
        </p:sp>
        <p:sp>
          <p:nvSpPr>
            <p:cNvPr id="12336" name="Text Box 11"/>
            <p:cNvSpPr txBox="1">
              <a:spLocks noChangeArrowheads="1"/>
            </p:cNvSpPr>
            <p:nvPr/>
          </p:nvSpPr>
          <p:spPr bwMode="auto">
            <a:xfrm>
              <a:off x="816" y="3168"/>
              <a:ext cx="27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Consolas" pitchFamily="49" charset="0"/>
                </a:rPr>
                <a:t> </a:t>
              </a:r>
              <a:r>
                <a:rPr lang="en-US" altLang="en-US" sz="1800">
                  <a:latin typeface="Consolas" pitchFamily="49" charset="0"/>
                </a:rPr>
                <a:t>  0   1    2   3    4    5    6</a:t>
              </a: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1447800" y="2064544"/>
            <a:ext cx="2286000" cy="2819400"/>
            <a:chOff x="912" y="1440"/>
            <a:chExt cx="1440" cy="1776"/>
          </a:xfrm>
        </p:grpSpPr>
        <p:sp>
          <p:nvSpPr>
            <p:cNvPr id="12327" name="Text Box 12"/>
            <p:cNvSpPr txBox="1">
              <a:spLocks noChangeArrowheads="1"/>
            </p:cNvSpPr>
            <p:nvPr/>
          </p:nvSpPr>
          <p:spPr bwMode="auto">
            <a:xfrm>
              <a:off x="912" y="1440"/>
              <a:ext cx="144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/>
                <a:t>Searching for 5:</a:t>
              </a:r>
              <a:br>
                <a:rPr lang="en-US" altLang="en-US" sz="2400"/>
              </a:br>
              <a:r>
                <a:rPr lang="en-US" altLang="en-US" sz="2000">
                  <a:solidFill>
                    <a:schemeClr val="accent2"/>
                  </a:solidFill>
                  <a:latin typeface="Consolas" pitchFamily="49" charset="0"/>
                </a:rPr>
                <a:t>(0+6)/2 = 3</a:t>
              </a:r>
            </a:p>
          </p:txBody>
        </p:sp>
        <p:sp>
          <p:nvSpPr>
            <p:cNvPr id="12328" name="Line 14"/>
            <p:cNvSpPr>
              <a:spLocks noChangeShapeType="1"/>
            </p:cNvSpPr>
            <p:nvPr/>
          </p:nvSpPr>
          <p:spPr bwMode="auto">
            <a:xfrm>
              <a:off x="1920" y="1920"/>
              <a:ext cx="0" cy="12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609600" y="3055144"/>
            <a:ext cx="2338388" cy="1898650"/>
            <a:chOff x="384" y="2064"/>
            <a:chExt cx="1473" cy="1196"/>
          </a:xfrm>
        </p:grpSpPr>
        <p:sp>
          <p:nvSpPr>
            <p:cNvPr id="12325" name="Text Box 16"/>
            <p:cNvSpPr txBox="1">
              <a:spLocks noChangeArrowheads="1"/>
            </p:cNvSpPr>
            <p:nvPr/>
          </p:nvSpPr>
          <p:spPr bwMode="auto">
            <a:xfrm>
              <a:off x="384" y="2064"/>
              <a:ext cx="134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accent2"/>
                  </a:solidFill>
                  <a:latin typeface="Consolas" pitchFamily="49" charset="0"/>
                </a:rPr>
                <a:t>hi = 2;</a:t>
              </a:r>
              <a:br>
                <a:rPr lang="en-US" altLang="en-US" sz="2000">
                  <a:solidFill>
                    <a:schemeClr val="accent2"/>
                  </a:solidFill>
                  <a:latin typeface="Consolas" pitchFamily="49" charset="0"/>
                </a:rPr>
              </a:br>
              <a:r>
                <a:rPr lang="en-US" altLang="en-US" sz="2000">
                  <a:solidFill>
                    <a:schemeClr val="accent2"/>
                  </a:solidFill>
                  <a:latin typeface="Consolas" pitchFamily="49" charset="0"/>
                </a:rPr>
                <a:t>(0 + 2)/2 = 1</a:t>
              </a:r>
            </a:p>
          </p:txBody>
        </p:sp>
        <p:sp>
          <p:nvSpPr>
            <p:cNvPr id="12326" name="Freeform 17"/>
            <p:cNvSpPr>
              <a:spLocks/>
            </p:cNvSpPr>
            <p:nvPr/>
          </p:nvSpPr>
          <p:spPr bwMode="auto">
            <a:xfrm>
              <a:off x="1184" y="2470"/>
              <a:ext cx="673" cy="790"/>
            </a:xfrm>
            <a:custGeom>
              <a:avLst/>
              <a:gdLst>
                <a:gd name="T0" fmla="*/ 673 w 673"/>
                <a:gd name="T1" fmla="*/ 765 h 790"/>
                <a:gd name="T2" fmla="*/ 642 w 673"/>
                <a:gd name="T3" fmla="*/ 435 h 790"/>
                <a:gd name="T4" fmla="*/ 495 w 673"/>
                <a:gd name="T5" fmla="*/ 67 h 790"/>
                <a:gd name="T6" fmla="*/ 219 w 673"/>
                <a:gd name="T7" fmla="*/ 30 h 790"/>
                <a:gd name="T8" fmla="*/ 72 w 673"/>
                <a:gd name="T9" fmla="*/ 208 h 790"/>
                <a:gd name="T10" fmla="*/ 11 w 673"/>
                <a:gd name="T11" fmla="*/ 520 h 790"/>
                <a:gd name="T12" fmla="*/ 5 w 673"/>
                <a:gd name="T13" fmla="*/ 790 h 7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3"/>
                <a:gd name="T22" fmla="*/ 0 h 790"/>
                <a:gd name="T23" fmla="*/ 673 w 673"/>
                <a:gd name="T24" fmla="*/ 790 h 7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3" h="790">
                  <a:moveTo>
                    <a:pt x="673" y="765"/>
                  </a:moveTo>
                  <a:cubicBezTo>
                    <a:pt x="667" y="711"/>
                    <a:pt x="672" y="551"/>
                    <a:pt x="642" y="435"/>
                  </a:cubicBezTo>
                  <a:cubicBezTo>
                    <a:pt x="612" y="319"/>
                    <a:pt x="565" y="134"/>
                    <a:pt x="495" y="67"/>
                  </a:cubicBezTo>
                  <a:cubicBezTo>
                    <a:pt x="425" y="0"/>
                    <a:pt x="290" y="6"/>
                    <a:pt x="219" y="30"/>
                  </a:cubicBezTo>
                  <a:cubicBezTo>
                    <a:pt x="148" y="54"/>
                    <a:pt x="107" y="126"/>
                    <a:pt x="72" y="208"/>
                  </a:cubicBezTo>
                  <a:cubicBezTo>
                    <a:pt x="37" y="290"/>
                    <a:pt x="22" y="423"/>
                    <a:pt x="11" y="520"/>
                  </a:cubicBezTo>
                  <a:cubicBezTo>
                    <a:pt x="0" y="617"/>
                    <a:pt x="6" y="734"/>
                    <a:pt x="5" y="790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1981200" y="3359944"/>
            <a:ext cx="2895600" cy="1600200"/>
            <a:chOff x="1248" y="2256"/>
            <a:chExt cx="1824" cy="1008"/>
          </a:xfrm>
        </p:grpSpPr>
        <p:sp>
          <p:nvSpPr>
            <p:cNvPr id="12322" name="Text Box 18"/>
            <p:cNvSpPr txBox="1">
              <a:spLocks noChangeArrowheads="1"/>
            </p:cNvSpPr>
            <p:nvPr/>
          </p:nvSpPr>
          <p:spPr bwMode="auto">
            <a:xfrm>
              <a:off x="2064" y="2256"/>
              <a:ext cx="100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accent2"/>
                  </a:solidFill>
                  <a:latin typeface="Consolas" pitchFamily="49" charset="0"/>
                </a:rPr>
                <a:t>lo = 2;</a:t>
              </a:r>
              <a:br>
                <a:rPr lang="en-US" altLang="en-US" sz="2000">
                  <a:solidFill>
                    <a:schemeClr val="accent2"/>
                  </a:solidFill>
                  <a:latin typeface="Consolas" pitchFamily="49" charset="0"/>
                </a:rPr>
              </a:br>
              <a:r>
                <a:rPr lang="en-US" altLang="en-US" sz="2000">
                  <a:solidFill>
                    <a:schemeClr val="accent2"/>
                  </a:solidFill>
                  <a:latin typeface="Consolas" pitchFamily="49" charset="0"/>
                </a:rPr>
                <a:t>(2+2)/2=2</a:t>
              </a:r>
            </a:p>
          </p:txBody>
        </p:sp>
        <p:sp>
          <p:nvSpPr>
            <p:cNvPr id="12323" name="Freeform 19"/>
            <p:cNvSpPr>
              <a:spLocks/>
            </p:cNvSpPr>
            <p:nvPr/>
          </p:nvSpPr>
          <p:spPr bwMode="auto">
            <a:xfrm>
              <a:off x="1248" y="2920"/>
              <a:ext cx="304" cy="344"/>
            </a:xfrm>
            <a:custGeom>
              <a:avLst/>
              <a:gdLst>
                <a:gd name="T0" fmla="*/ 0 w 304"/>
                <a:gd name="T1" fmla="*/ 344 h 344"/>
                <a:gd name="T2" fmla="*/ 48 w 304"/>
                <a:gd name="T3" fmla="*/ 104 h 344"/>
                <a:gd name="T4" fmla="*/ 192 w 304"/>
                <a:gd name="T5" fmla="*/ 8 h 344"/>
                <a:gd name="T6" fmla="*/ 288 w 304"/>
                <a:gd name="T7" fmla="*/ 152 h 344"/>
                <a:gd name="T8" fmla="*/ 288 w 304"/>
                <a:gd name="T9" fmla="*/ 344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44"/>
                <a:gd name="T17" fmla="*/ 304 w 304"/>
                <a:gd name="T18" fmla="*/ 344 h 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44">
                  <a:moveTo>
                    <a:pt x="0" y="344"/>
                  </a:moveTo>
                  <a:cubicBezTo>
                    <a:pt x="8" y="252"/>
                    <a:pt x="16" y="160"/>
                    <a:pt x="48" y="104"/>
                  </a:cubicBezTo>
                  <a:cubicBezTo>
                    <a:pt x="80" y="48"/>
                    <a:pt x="152" y="0"/>
                    <a:pt x="192" y="8"/>
                  </a:cubicBezTo>
                  <a:cubicBezTo>
                    <a:pt x="232" y="16"/>
                    <a:pt x="272" y="96"/>
                    <a:pt x="288" y="152"/>
                  </a:cubicBezTo>
                  <a:cubicBezTo>
                    <a:pt x="304" y="208"/>
                    <a:pt x="296" y="276"/>
                    <a:pt x="288" y="344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24" name="Line 20"/>
            <p:cNvSpPr>
              <a:spLocks noChangeShapeType="1"/>
            </p:cNvSpPr>
            <p:nvPr/>
          </p:nvSpPr>
          <p:spPr bwMode="auto">
            <a:xfrm flipV="1">
              <a:off x="1536" y="2688"/>
              <a:ext cx="912" cy="28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5867400" y="3831432"/>
            <a:ext cx="2819400" cy="2043112"/>
            <a:chOff x="3696" y="2553"/>
            <a:chExt cx="1776" cy="1287"/>
          </a:xfrm>
        </p:grpSpPr>
        <p:sp>
          <p:nvSpPr>
            <p:cNvPr id="12309" name="Text Box 23"/>
            <p:cNvSpPr txBox="1">
              <a:spLocks noChangeArrowheads="1"/>
            </p:cNvSpPr>
            <p:nvPr/>
          </p:nvSpPr>
          <p:spPr bwMode="auto">
            <a:xfrm>
              <a:off x="4368" y="2553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7</a:t>
              </a:r>
            </a:p>
          </p:txBody>
        </p:sp>
        <p:sp>
          <p:nvSpPr>
            <p:cNvPr id="12310" name="Text Box 24"/>
            <p:cNvSpPr txBox="1">
              <a:spLocks noChangeArrowheads="1"/>
            </p:cNvSpPr>
            <p:nvPr/>
          </p:nvSpPr>
          <p:spPr bwMode="auto">
            <a:xfrm>
              <a:off x="3936" y="3024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3</a:t>
              </a:r>
            </a:p>
          </p:txBody>
        </p:sp>
        <p:sp>
          <p:nvSpPr>
            <p:cNvPr id="12311" name="Text Box 25"/>
            <p:cNvSpPr txBox="1">
              <a:spLocks noChangeArrowheads="1"/>
            </p:cNvSpPr>
            <p:nvPr/>
          </p:nvSpPr>
          <p:spPr bwMode="auto">
            <a:xfrm>
              <a:off x="4752" y="3024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13</a:t>
              </a:r>
            </a:p>
          </p:txBody>
        </p:sp>
        <p:sp>
          <p:nvSpPr>
            <p:cNvPr id="12312" name="Text Box 26"/>
            <p:cNvSpPr txBox="1">
              <a:spLocks noChangeArrowheads="1"/>
            </p:cNvSpPr>
            <p:nvPr/>
          </p:nvSpPr>
          <p:spPr bwMode="auto">
            <a:xfrm>
              <a:off x="3696" y="3504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2</a:t>
              </a:r>
            </a:p>
          </p:txBody>
        </p:sp>
        <p:sp>
          <p:nvSpPr>
            <p:cNvPr id="12313" name="Text Box 27"/>
            <p:cNvSpPr txBox="1">
              <a:spLocks noChangeArrowheads="1"/>
            </p:cNvSpPr>
            <p:nvPr/>
          </p:nvSpPr>
          <p:spPr bwMode="auto">
            <a:xfrm>
              <a:off x="4176" y="3513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5</a:t>
              </a:r>
            </a:p>
          </p:txBody>
        </p:sp>
        <p:sp>
          <p:nvSpPr>
            <p:cNvPr id="12314" name="Text Box 28"/>
            <p:cNvSpPr txBox="1">
              <a:spLocks noChangeArrowheads="1"/>
            </p:cNvSpPr>
            <p:nvPr/>
          </p:nvSpPr>
          <p:spPr bwMode="auto">
            <a:xfrm>
              <a:off x="4560" y="3504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11</a:t>
              </a:r>
            </a:p>
          </p:txBody>
        </p:sp>
        <p:sp>
          <p:nvSpPr>
            <p:cNvPr id="12315" name="Text Box 29"/>
            <p:cNvSpPr txBox="1">
              <a:spLocks noChangeArrowheads="1"/>
            </p:cNvSpPr>
            <p:nvPr/>
          </p:nvSpPr>
          <p:spPr bwMode="auto">
            <a:xfrm>
              <a:off x="4992" y="3504"/>
              <a:ext cx="48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17</a:t>
              </a:r>
            </a:p>
          </p:txBody>
        </p:sp>
        <p:sp>
          <p:nvSpPr>
            <p:cNvPr id="12316" name="Line 30"/>
            <p:cNvSpPr>
              <a:spLocks noChangeShapeType="1"/>
            </p:cNvSpPr>
            <p:nvPr/>
          </p:nvSpPr>
          <p:spPr bwMode="auto">
            <a:xfrm flipH="1">
              <a:off x="3840" y="3312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17" name="Line 31"/>
            <p:cNvSpPr>
              <a:spLocks noChangeShapeType="1"/>
            </p:cNvSpPr>
            <p:nvPr/>
          </p:nvSpPr>
          <p:spPr bwMode="auto">
            <a:xfrm>
              <a:off x="4032" y="3312"/>
              <a:ext cx="24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18" name="Line 32"/>
            <p:cNvSpPr>
              <a:spLocks noChangeShapeType="1"/>
            </p:cNvSpPr>
            <p:nvPr/>
          </p:nvSpPr>
          <p:spPr bwMode="auto">
            <a:xfrm flipH="1">
              <a:off x="4752" y="3312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19" name="Line 33"/>
            <p:cNvSpPr>
              <a:spLocks noChangeShapeType="1"/>
            </p:cNvSpPr>
            <p:nvPr/>
          </p:nvSpPr>
          <p:spPr bwMode="auto">
            <a:xfrm>
              <a:off x="4944" y="3312"/>
              <a:ext cx="24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20" name="Line 34"/>
            <p:cNvSpPr>
              <a:spLocks noChangeShapeType="1"/>
            </p:cNvSpPr>
            <p:nvPr/>
          </p:nvSpPr>
          <p:spPr bwMode="auto">
            <a:xfrm flipH="1">
              <a:off x="4176" y="2832"/>
              <a:ext cx="28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21" name="Line 35"/>
            <p:cNvSpPr>
              <a:spLocks noChangeShapeType="1"/>
            </p:cNvSpPr>
            <p:nvPr/>
          </p:nvSpPr>
          <p:spPr bwMode="auto">
            <a:xfrm>
              <a:off x="4464" y="2832"/>
              <a:ext cx="384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5562600" y="2445544"/>
            <a:ext cx="3200400" cy="3733800"/>
            <a:chOff x="3504" y="1680"/>
            <a:chExt cx="2016" cy="2352"/>
          </a:xfrm>
        </p:grpSpPr>
        <p:sp>
          <p:nvSpPr>
            <p:cNvPr id="12306" name="Text Box 38"/>
            <p:cNvSpPr txBox="1">
              <a:spLocks noChangeArrowheads="1"/>
            </p:cNvSpPr>
            <p:nvPr/>
          </p:nvSpPr>
          <p:spPr bwMode="auto">
            <a:xfrm>
              <a:off x="3600" y="1728"/>
              <a:ext cx="1920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3600">
                  <a:solidFill>
                    <a:schemeClr val="tx2"/>
                  </a:solidFill>
                </a:rPr>
                <a:t>Using a binary search tree</a:t>
              </a:r>
            </a:p>
          </p:txBody>
        </p:sp>
        <p:sp>
          <p:nvSpPr>
            <p:cNvPr id="12307" name="Line 39"/>
            <p:cNvSpPr>
              <a:spLocks noChangeShapeType="1"/>
            </p:cNvSpPr>
            <p:nvPr/>
          </p:nvSpPr>
          <p:spPr bwMode="auto">
            <a:xfrm>
              <a:off x="3504" y="1680"/>
              <a:ext cx="0" cy="2352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08" name="Line 40"/>
            <p:cNvSpPr>
              <a:spLocks noChangeShapeType="1"/>
            </p:cNvSpPr>
            <p:nvPr/>
          </p:nvSpPr>
          <p:spPr bwMode="auto">
            <a:xfrm>
              <a:off x="3504" y="1680"/>
              <a:ext cx="2016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3356" name="Oval 44"/>
          <p:cNvSpPr>
            <a:spLocks noChangeArrowheads="1"/>
          </p:cNvSpPr>
          <p:nvPr/>
        </p:nvSpPr>
        <p:spPr bwMode="auto">
          <a:xfrm>
            <a:off x="6915150" y="3872707"/>
            <a:ext cx="454025" cy="455612"/>
          </a:xfrm>
          <a:prstGeom prst="ellipse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" charset="0"/>
            </a:endParaRPr>
          </a:p>
        </p:txBody>
      </p: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6248400" y="4274344"/>
            <a:ext cx="828675" cy="784225"/>
            <a:chOff x="3936" y="2832"/>
            <a:chExt cx="522" cy="494"/>
          </a:xfrm>
        </p:grpSpPr>
        <p:sp>
          <p:nvSpPr>
            <p:cNvPr id="12304" name="Oval 45"/>
            <p:cNvSpPr>
              <a:spLocks noChangeArrowheads="1"/>
            </p:cNvSpPr>
            <p:nvPr/>
          </p:nvSpPr>
          <p:spPr bwMode="auto">
            <a:xfrm>
              <a:off x="3936" y="3039"/>
              <a:ext cx="286" cy="287"/>
            </a:xfrm>
            <a:prstGeom prst="ellipse">
              <a:avLst/>
            </a:prstGeom>
            <a:noFill/>
            <a:ln w="317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" charset="0"/>
              </a:endParaRPr>
            </a:p>
          </p:txBody>
        </p:sp>
        <p:sp>
          <p:nvSpPr>
            <p:cNvPr id="12305" name="Line 47"/>
            <p:cNvSpPr>
              <a:spLocks noChangeShapeType="1"/>
            </p:cNvSpPr>
            <p:nvPr/>
          </p:nvSpPr>
          <p:spPr bwMode="auto">
            <a:xfrm flipH="1">
              <a:off x="4170" y="2832"/>
              <a:ext cx="288" cy="24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6410325" y="5047457"/>
            <a:ext cx="654050" cy="793750"/>
            <a:chOff x="4038" y="3319"/>
            <a:chExt cx="412" cy="500"/>
          </a:xfrm>
        </p:grpSpPr>
        <p:sp>
          <p:nvSpPr>
            <p:cNvPr id="12302" name="Oval 46"/>
            <p:cNvSpPr>
              <a:spLocks noChangeArrowheads="1"/>
            </p:cNvSpPr>
            <p:nvPr/>
          </p:nvSpPr>
          <p:spPr bwMode="auto">
            <a:xfrm>
              <a:off x="4164" y="3532"/>
              <a:ext cx="286" cy="287"/>
            </a:xfrm>
            <a:prstGeom prst="ellipse">
              <a:avLst/>
            </a:prstGeom>
            <a:noFill/>
            <a:ln w="317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" charset="0"/>
              </a:endParaRPr>
            </a:p>
          </p:txBody>
        </p:sp>
        <p:sp>
          <p:nvSpPr>
            <p:cNvPr id="12303" name="Line 48"/>
            <p:cNvSpPr>
              <a:spLocks noChangeShapeType="1"/>
            </p:cNvSpPr>
            <p:nvPr/>
          </p:nvSpPr>
          <p:spPr bwMode="auto">
            <a:xfrm>
              <a:off x="4038" y="3319"/>
              <a:ext cx="282" cy="233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 rot="20659407">
            <a:off x="272740" y="615581"/>
            <a:ext cx="11464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RECALL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709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Another Definition of a BST and Example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u="sng" dirty="0" smtClean="0"/>
              <a:t>binary search tree</a:t>
            </a:r>
            <a:r>
              <a:rPr lang="en-US" dirty="0" smtClean="0"/>
              <a:t> (BST)</a:t>
            </a:r>
            <a:br>
              <a:rPr lang="en-US" dirty="0" smtClean="0"/>
            </a:br>
            <a:r>
              <a:rPr lang="en-US" sz="2000" i="1" dirty="0" smtClean="0"/>
              <a:t>aka </a:t>
            </a:r>
            <a:r>
              <a:rPr lang="en-US" sz="2000" i="1" u="sng" dirty="0" smtClean="0"/>
              <a:t>ordered binary tree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a binary tree with the property that for all nodes</a:t>
            </a:r>
          </a:p>
          <a:p>
            <a:pPr lvl="1"/>
            <a:r>
              <a:rPr lang="en-US" dirty="0" smtClean="0"/>
              <a:t>left descendants ≤ given node &lt; right descendants</a:t>
            </a:r>
            <a:endParaRPr lang="en-US" dirty="0"/>
          </a:p>
        </p:txBody>
      </p: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1905000" y="3101976"/>
            <a:ext cx="5181600" cy="3124200"/>
            <a:chOff x="1296" y="1728"/>
            <a:chExt cx="3264" cy="1968"/>
          </a:xfrm>
        </p:grpSpPr>
        <p:sp>
          <p:nvSpPr>
            <p:cNvPr id="5" name="Oval 53"/>
            <p:cNvSpPr>
              <a:spLocks noChangeArrowheads="1"/>
            </p:cNvSpPr>
            <p:nvPr/>
          </p:nvSpPr>
          <p:spPr bwMode="auto">
            <a:xfrm>
              <a:off x="2544" y="172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grpSp>
          <p:nvGrpSpPr>
            <p:cNvPr id="6" name="Group 54"/>
            <p:cNvGrpSpPr>
              <a:grpSpLocks/>
            </p:cNvGrpSpPr>
            <p:nvPr/>
          </p:nvGrpSpPr>
          <p:grpSpPr bwMode="auto">
            <a:xfrm>
              <a:off x="1296" y="1755"/>
              <a:ext cx="3264" cy="1941"/>
              <a:chOff x="1296" y="1755"/>
              <a:chExt cx="3264" cy="1941"/>
            </a:xfrm>
          </p:grpSpPr>
          <p:sp>
            <p:nvSpPr>
              <p:cNvPr id="7" name="Oval 55"/>
              <p:cNvSpPr>
                <a:spLocks noChangeArrowheads="1"/>
              </p:cNvSpPr>
              <p:nvPr/>
            </p:nvSpPr>
            <p:spPr bwMode="auto">
              <a:xfrm>
                <a:off x="1776" y="2304"/>
                <a:ext cx="336" cy="336"/>
              </a:xfrm>
              <a:prstGeom prst="ellips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Oval 56"/>
              <p:cNvSpPr>
                <a:spLocks noChangeArrowheads="1"/>
              </p:cNvSpPr>
              <p:nvPr/>
            </p:nvSpPr>
            <p:spPr bwMode="auto">
              <a:xfrm>
                <a:off x="3312" y="2304"/>
                <a:ext cx="336" cy="336"/>
              </a:xfrm>
              <a:prstGeom prst="ellips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57"/>
              <p:cNvSpPr>
                <a:spLocks noChangeArrowheads="1"/>
              </p:cNvSpPr>
              <p:nvPr/>
            </p:nvSpPr>
            <p:spPr bwMode="auto">
              <a:xfrm>
                <a:off x="1296" y="2832"/>
                <a:ext cx="336" cy="336"/>
              </a:xfrm>
              <a:prstGeom prst="ellips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Oval 58"/>
              <p:cNvSpPr>
                <a:spLocks noChangeArrowheads="1"/>
              </p:cNvSpPr>
              <p:nvPr/>
            </p:nvSpPr>
            <p:spPr bwMode="auto">
              <a:xfrm>
                <a:off x="2256" y="2832"/>
                <a:ext cx="336" cy="336"/>
              </a:xfrm>
              <a:prstGeom prst="ellips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Oval 59"/>
              <p:cNvSpPr>
                <a:spLocks noChangeArrowheads="1"/>
              </p:cNvSpPr>
              <p:nvPr/>
            </p:nvSpPr>
            <p:spPr bwMode="auto">
              <a:xfrm>
                <a:off x="3792" y="2832"/>
                <a:ext cx="336" cy="336"/>
              </a:xfrm>
              <a:prstGeom prst="ellips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Oval 60"/>
              <p:cNvSpPr>
                <a:spLocks noChangeArrowheads="1"/>
              </p:cNvSpPr>
              <p:nvPr/>
            </p:nvSpPr>
            <p:spPr bwMode="auto">
              <a:xfrm>
                <a:off x="3408" y="3360"/>
                <a:ext cx="336" cy="336"/>
              </a:xfrm>
              <a:prstGeom prst="ellips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Oval 61"/>
              <p:cNvSpPr>
                <a:spLocks noChangeArrowheads="1"/>
              </p:cNvSpPr>
              <p:nvPr/>
            </p:nvSpPr>
            <p:spPr bwMode="auto">
              <a:xfrm>
                <a:off x="4224" y="3360"/>
                <a:ext cx="336" cy="336"/>
              </a:xfrm>
              <a:prstGeom prst="ellips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Text Box 62"/>
              <p:cNvSpPr txBox="1">
                <a:spLocks noChangeArrowheads="1"/>
              </p:cNvSpPr>
              <p:nvPr/>
            </p:nvSpPr>
            <p:spPr bwMode="auto">
              <a:xfrm>
                <a:off x="2588" y="1755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2400">
                    <a:solidFill>
                      <a:schemeClr val="tx1"/>
                    </a:solidFill>
                    <a:latin typeface="Arial" charset="0"/>
                  </a:rPr>
                  <a:t>D</a:t>
                </a:r>
                <a:endParaRPr lang="en-US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Text Box 63"/>
              <p:cNvSpPr txBox="1">
                <a:spLocks noChangeArrowheads="1"/>
              </p:cNvSpPr>
              <p:nvPr/>
            </p:nvSpPr>
            <p:spPr bwMode="auto">
              <a:xfrm>
                <a:off x="4270" y="3381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2400">
                    <a:solidFill>
                      <a:schemeClr val="tx1"/>
                    </a:solidFill>
                    <a:latin typeface="Arial" charset="0"/>
                  </a:rPr>
                  <a:t>H</a:t>
                </a:r>
                <a:endParaRPr lang="en-US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Text Box 64"/>
              <p:cNvSpPr txBox="1">
                <a:spLocks noChangeArrowheads="1"/>
              </p:cNvSpPr>
              <p:nvPr/>
            </p:nvSpPr>
            <p:spPr bwMode="auto">
              <a:xfrm>
                <a:off x="3462" y="3389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2400">
                    <a:solidFill>
                      <a:schemeClr val="tx1"/>
                    </a:solidFill>
                    <a:latin typeface="Arial" charset="0"/>
                  </a:rPr>
                  <a:t>F</a:t>
                </a:r>
                <a:endParaRPr lang="en-US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Text Box 65"/>
              <p:cNvSpPr txBox="1">
                <a:spLocks noChangeArrowheads="1"/>
              </p:cNvSpPr>
              <p:nvPr/>
            </p:nvSpPr>
            <p:spPr bwMode="auto">
              <a:xfrm>
                <a:off x="3832" y="2853"/>
                <a:ext cx="26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2400" dirty="0">
                    <a:solidFill>
                      <a:schemeClr val="tx1"/>
                    </a:solidFill>
                    <a:latin typeface="Arial" charset="0"/>
                  </a:rPr>
                  <a:t>G</a:t>
                </a:r>
                <a:endParaRPr lang="en-US" alt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" name="Text Box 66"/>
              <p:cNvSpPr txBox="1">
                <a:spLocks noChangeArrowheads="1"/>
              </p:cNvSpPr>
              <p:nvPr/>
            </p:nvSpPr>
            <p:spPr bwMode="auto">
              <a:xfrm>
                <a:off x="2286" y="2855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2400">
                    <a:solidFill>
                      <a:schemeClr val="tx1"/>
                    </a:solidFill>
                    <a:latin typeface="Arial" charset="0"/>
                  </a:rPr>
                  <a:t>C</a:t>
                </a:r>
                <a:endParaRPr lang="en-US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" name="Text Box 67"/>
              <p:cNvSpPr txBox="1">
                <a:spLocks noChangeArrowheads="1"/>
              </p:cNvSpPr>
              <p:nvPr/>
            </p:nvSpPr>
            <p:spPr bwMode="auto">
              <a:xfrm>
                <a:off x="1344" y="2843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2400">
                    <a:solidFill>
                      <a:schemeClr val="tx1"/>
                    </a:solidFill>
                    <a:latin typeface="Arial" charset="0"/>
                  </a:rPr>
                  <a:t>A</a:t>
                </a:r>
                <a:endParaRPr lang="en-US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" name="Text Box 68"/>
              <p:cNvSpPr txBox="1">
                <a:spLocks noChangeArrowheads="1"/>
              </p:cNvSpPr>
              <p:nvPr/>
            </p:nvSpPr>
            <p:spPr bwMode="auto">
              <a:xfrm>
                <a:off x="3356" y="2327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2400">
                    <a:solidFill>
                      <a:schemeClr val="tx1"/>
                    </a:solidFill>
                    <a:latin typeface="Arial" charset="0"/>
                  </a:rPr>
                  <a:t>E</a:t>
                </a:r>
                <a:endParaRPr lang="en-US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" name="Text Box 69"/>
              <p:cNvSpPr txBox="1">
                <a:spLocks noChangeArrowheads="1"/>
              </p:cNvSpPr>
              <p:nvPr/>
            </p:nvSpPr>
            <p:spPr bwMode="auto">
              <a:xfrm>
                <a:off x="1820" y="2330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2400">
                    <a:solidFill>
                      <a:schemeClr val="tx1"/>
                    </a:solidFill>
                    <a:latin typeface="Arial" charset="0"/>
                  </a:rPr>
                  <a:t>B</a:t>
                </a:r>
                <a:endParaRPr lang="en-US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" name="Line 70"/>
              <p:cNvSpPr>
                <a:spLocks noChangeShapeType="1"/>
              </p:cNvSpPr>
              <p:nvPr/>
            </p:nvSpPr>
            <p:spPr bwMode="auto">
              <a:xfrm flipH="1">
                <a:off x="1940" y="1896"/>
                <a:ext cx="596" cy="404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71"/>
              <p:cNvSpPr>
                <a:spLocks noChangeShapeType="1"/>
              </p:cNvSpPr>
              <p:nvPr/>
            </p:nvSpPr>
            <p:spPr bwMode="auto">
              <a:xfrm>
                <a:off x="2880" y="1896"/>
                <a:ext cx="604" cy="404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72"/>
              <p:cNvSpPr>
                <a:spLocks noChangeShapeType="1"/>
              </p:cNvSpPr>
              <p:nvPr/>
            </p:nvSpPr>
            <p:spPr bwMode="auto">
              <a:xfrm flipH="1">
                <a:off x="1464" y="2472"/>
                <a:ext cx="300" cy="352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73"/>
              <p:cNvSpPr>
                <a:spLocks noChangeShapeType="1"/>
              </p:cNvSpPr>
              <p:nvPr/>
            </p:nvSpPr>
            <p:spPr bwMode="auto">
              <a:xfrm>
                <a:off x="2120" y="2472"/>
                <a:ext cx="312" cy="36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74"/>
              <p:cNvSpPr>
                <a:spLocks noChangeShapeType="1"/>
              </p:cNvSpPr>
              <p:nvPr/>
            </p:nvSpPr>
            <p:spPr bwMode="auto">
              <a:xfrm>
                <a:off x="3656" y="2476"/>
                <a:ext cx="304" cy="352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75"/>
              <p:cNvSpPr>
                <a:spLocks noChangeShapeType="1"/>
              </p:cNvSpPr>
              <p:nvPr/>
            </p:nvSpPr>
            <p:spPr bwMode="auto">
              <a:xfrm flipH="1">
                <a:off x="3572" y="3000"/>
                <a:ext cx="216" cy="352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76"/>
              <p:cNvSpPr>
                <a:spLocks noChangeShapeType="1"/>
              </p:cNvSpPr>
              <p:nvPr/>
            </p:nvSpPr>
            <p:spPr bwMode="auto">
              <a:xfrm>
                <a:off x="4132" y="3000"/>
                <a:ext cx="264" cy="36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6626225" y="2781410"/>
            <a:ext cx="2491131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u="sng" dirty="0" smtClean="0"/>
              <a:t>Aside:</a:t>
            </a:r>
          </a:p>
          <a:p>
            <a:r>
              <a:rPr lang="en-US" sz="1400" i="1" dirty="0" smtClean="0"/>
              <a:t>As previously mentioned</a:t>
            </a:r>
          </a:p>
          <a:p>
            <a:r>
              <a:rPr lang="en-US" sz="1400" i="1" dirty="0" smtClean="0"/>
              <a:t>The equality can go to the</a:t>
            </a:r>
          </a:p>
          <a:p>
            <a:r>
              <a:rPr lang="en-US" sz="1400" i="1" dirty="0" smtClean="0"/>
              <a:t>left OR right children</a:t>
            </a:r>
          </a:p>
          <a:p>
            <a:r>
              <a:rPr lang="en-US" sz="1400" i="1" dirty="0" smtClean="0"/>
              <a:t>but must be consistent</a:t>
            </a:r>
          </a:p>
          <a:p>
            <a:endParaRPr lang="en-US" sz="1400" i="1" dirty="0"/>
          </a:p>
          <a:p>
            <a:r>
              <a:rPr lang="en-US" sz="1400" i="1" dirty="0" smtClean="0"/>
              <a:t>Often duplicate key values are </a:t>
            </a:r>
          </a:p>
          <a:p>
            <a:r>
              <a:rPr lang="en-US" sz="1400" i="1" dirty="0" smtClean="0"/>
              <a:t>assumed to NOT be allowed.</a:t>
            </a:r>
          </a:p>
          <a:p>
            <a:r>
              <a:rPr lang="en-US" sz="1400" i="1" dirty="0" smtClean="0"/>
              <a:t>This assumption implies</a:t>
            </a:r>
            <a:br>
              <a:rPr lang="en-US" sz="1400" i="1" dirty="0" smtClean="0"/>
            </a:br>
            <a:r>
              <a:rPr lang="en-US" sz="1400" i="1" dirty="0" smtClean="0"/>
              <a:t>no equality of keys will ever </a:t>
            </a:r>
          </a:p>
          <a:p>
            <a:r>
              <a:rPr lang="en-US" sz="1400" i="1" dirty="0" smtClean="0"/>
              <a:t>happen. This can lead to errors.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43877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533400"/>
          </a:xfrm>
        </p:spPr>
        <p:txBody>
          <a:bodyPr/>
          <a:lstStyle/>
          <a:p>
            <a:r>
              <a:rPr lang="en-US" dirty="0" smtClean="0"/>
              <a:t>The below IS a binary search tree </a:t>
            </a:r>
            <a:endParaRPr lang="en-US" dirty="0"/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1905000" y="2089150"/>
            <a:ext cx="5181600" cy="3124200"/>
            <a:chOff x="1296" y="1728"/>
            <a:chExt cx="3264" cy="1968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2544" y="172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776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3312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296" y="283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728" y="3360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792" y="283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2832" y="283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4224" y="3360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2588" y="1755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D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270" y="3381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H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880" y="2861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E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832" y="2853"/>
              <a:ext cx="2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G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1763" y="3383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B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1344" y="2843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A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3362" y="2327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F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1815" y="2330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dirty="0">
                  <a:solidFill>
                    <a:schemeClr val="tx1"/>
                  </a:solidFill>
                  <a:latin typeface="Arial" charset="0"/>
                </a:rPr>
                <a:t>C</a:t>
              </a:r>
              <a:endParaRPr lang="en-US" alt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H="1">
              <a:off x="1940" y="1896"/>
              <a:ext cx="596" cy="40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2880" y="1896"/>
              <a:ext cx="604" cy="40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 flipH="1">
              <a:off x="1464" y="247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3656" y="2476"/>
              <a:ext cx="304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4132" y="3000"/>
              <a:ext cx="264" cy="36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 flipH="1">
              <a:off x="2992" y="2476"/>
              <a:ext cx="312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1640" y="3000"/>
              <a:ext cx="268" cy="35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668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 of 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609600"/>
          </a:xfrm>
        </p:spPr>
        <p:txBody>
          <a:bodyPr/>
          <a:lstStyle/>
          <a:p>
            <a:r>
              <a:rPr lang="en-US" dirty="0" smtClean="0"/>
              <a:t>The below is NOT a binary search tree</a:t>
            </a:r>
            <a:endParaRPr lang="en-US" dirty="0"/>
          </a:p>
        </p:txBody>
      </p:sp>
      <p:grpSp>
        <p:nvGrpSpPr>
          <p:cNvPr id="28" name="Group 29"/>
          <p:cNvGrpSpPr>
            <a:grpSpLocks/>
          </p:cNvGrpSpPr>
          <p:nvPr/>
        </p:nvGrpSpPr>
        <p:grpSpPr bwMode="auto">
          <a:xfrm>
            <a:off x="1905000" y="2089150"/>
            <a:ext cx="5181600" cy="3124200"/>
            <a:chOff x="1296" y="1728"/>
            <a:chExt cx="3264" cy="1968"/>
          </a:xfrm>
        </p:grpSpPr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2544" y="172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1776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3312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1296" y="283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256" y="283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3792" y="283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3408" y="3360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4224" y="3360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Text Box 12"/>
            <p:cNvSpPr txBox="1">
              <a:spLocks noChangeArrowheads="1"/>
            </p:cNvSpPr>
            <p:nvPr/>
          </p:nvSpPr>
          <p:spPr bwMode="auto">
            <a:xfrm>
              <a:off x="2593" y="1755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A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8" name="Text Box 13"/>
            <p:cNvSpPr txBox="1">
              <a:spLocks noChangeArrowheads="1"/>
            </p:cNvSpPr>
            <p:nvPr/>
          </p:nvSpPr>
          <p:spPr bwMode="auto">
            <a:xfrm>
              <a:off x="4270" y="3381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H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3446" y="3389"/>
              <a:ext cx="2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G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0" name="Text Box 15"/>
            <p:cNvSpPr txBox="1">
              <a:spLocks noChangeArrowheads="1"/>
            </p:cNvSpPr>
            <p:nvPr/>
          </p:nvSpPr>
          <p:spPr bwMode="auto">
            <a:xfrm>
              <a:off x="3848" y="2853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F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1" name="Text Box 16"/>
            <p:cNvSpPr txBox="1">
              <a:spLocks noChangeArrowheads="1"/>
            </p:cNvSpPr>
            <p:nvPr/>
          </p:nvSpPr>
          <p:spPr bwMode="auto">
            <a:xfrm>
              <a:off x="2291" y="2855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E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2" name="Text Box 17"/>
            <p:cNvSpPr txBox="1">
              <a:spLocks noChangeArrowheads="1"/>
            </p:cNvSpPr>
            <p:nvPr/>
          </p:nvSpPr>
          <p:spPr bwMode="auto">
            <a:xfrm>
              <a:off x="1339" y="2843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D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3" name="Text Box 18"/>
            <p:cNvSpPr txBox="1">
              <a:spLocks noChangeArrowheads="1"/>
            </p:cNvSpPr>
            <p:nvPr/>
          </p:nvSpPr>
          <p:spPr bwMode="auto">
            <a:xfrm>
              <a:off x="3351" y="2327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C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4" name="Text Box 19"/>
            <p:cNvSpPr txBox="1">
              <a:spLocks noChangeArrowheads="1"/>
            </p:cNvSpPr>
            <p:nvPr/>
          </p:nvSpPr>
          <p:spPr bwMode="auto">
            <a:xfrm>
              <a:off x="1820" y="2330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B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5" name="Line 20"/>
            <p:cNvSpPr>
              <a:spLocks noChangeShapeType="1"/>
            </p:cNvSpPr>
            <p:nvPr/>
          </p:nvSpPr>
          <p:spPr bwMode="auto">
            <a:xfrm flipH="1">
              <a:off x="1940" y="1896"/>
              <a:ext cx="596" cy="40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21"/>
            <p:cNvSpPr>
              <a:spLocks noChangeShapeType="1"/>
            </p:cNvSpPr>
            <p:nvPr/>
          </p:nvSpPr>
          <p:spPr bwMode="auto">
            <a:xfrm>
              <a:off x="2880" y="1896"/>
              <a:ext cx="604" cy="40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22"/>
            <p:cNvSpPr>
              <a:spLocks noChangeShapeType="1"/>
            </p:cNvSpPr>
            <p:nvPr/>
          </p:nvSpPr>
          <p:spPr bwMode="auto">
            <a:xfrm flipH="1">
              <a:off x="1464" y="247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23"/>
            <p:cNvSpPr>
              <a:spLocks noChangeShapeType="1"/>
            </p:cNvSpPr>
            <p:nvPr/>
          </p:nvSpPr>
          <p:spPr bwMode="auto">
            <a:xfrm>
              <a:off x="2120" y="2472"/>
              <a:ext cx="312" cy="36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24"/>
            <p:cNvSpPr>
              <a:spLocks noChangeShapeType="1"/>
            </p:cNvSpPr>
            <p:nvPr/>
          </p:nvSpPr>
          <p:spPr bwMode="auto">
            <a:xfrm>
              <a:off x="3656" y="2476"/>
              <a:ext cx="304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25"/>
            <p:cNvSpPr>
              <a:spLocks noChangeShapeType="1"/>
            </p:cNvSpPr>
            <p:nvPr/>
          </p:nvSpPr>
          <p:spPr bwMode="auto">
            <a:xfrm flipH="1">
              <a:off x="3572" y="3000"/>
              <a:ext cx="216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26"/>
            <p:cNvSpPr>
              <a:spLocks noChangeShapeType="1"/>
            </p:cNvSpPr>
            <p:nvPr/>
          </p:nvSpPr>
          <p:spPr bwMode="auto">
            <a:xfrm>
              <a:off x="4132" y="3000"/>
              <a:ext cx="264" cy="36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440188" y="2819400"/>
            <a:ext cx="2717475" cy="2533111"/>
            <a:chOff x="1440188" y="2819400"/>
            <a:chExt cx="2717475" cy="2533111"/>
          </a:xfrm>
        </p:grpSpPr>
        <p:sp>
          <p:nvSpPr>
            <p:cNvPr id="52" name="Rounded Rectangle 51"/>
            <p:cNvSpPr/>
            <p:nvPr/>
          </p:nvSpPr>
          <p:spPr>
            <a:xfrm>
              <a:off x="1752600" y="2819400"/>
              <a:ext cx="2405063" cy="1860550"/>
            </a:xfrm>
            <a:prstGeom prst="round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440188" y="4706180"/>
              <a:ext cx="27174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All these are greater than A</a:t>
              </a:r>
            </a:p>
            <a:p>
              <a:r>
                <a:rPr lang="en-US" dirty="0" smtClean="0"/>
                <a:t>(alphabetically)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7655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533400"/>
          </a:xfrm>
        </p:spPr>
        <p:txBody>
          <a:bodyPr/>
          <a:lstStyle/>
          <a:p>
            <a:r>
              <a:rPr lang="en-US" dirty="0"/>
              <a:t>The below IS a binary search tree</a:t>
            </a: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828800" y="1968405"/>
            <a:ext cx="5334000" cy="3200400"/>
            <a:chOff x="1152" y="1632"/>
            <a:chExt cx="3360" cy="2016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584" y="187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3744" y="307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2016" y="211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312" y="283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176" y="331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2448" y="23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152" y="163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880" y="259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633" y="1899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B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931" y="2613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E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1200" y="1661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A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2493" y="2373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D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4206" y="3335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H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3366" y="2843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F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2055" y="2135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dirty="0">
                  <a:solidFill>
                    <a:schemeClr val="tx1"/>
                  </a:solidFill>
                  <a:latin typeface="Arial" charset="0"/>
                </a:rPr>
                <a:t>C</a:t>
              </a:r>
              <a:endParaRPr lang="en-US" alt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3778" y="3098"/>
              <a:ext cx="2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G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1488" y="1796"/>
              <a:ext cx="264" cy="6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1920" y="2044"/>
              <a:ext cx="264" cy="6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2356" y="2280"/>
              <a:ext cx="264" cy="7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2792" y="2520"/>
              <a:ext cx="264" cy="6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3220" y="2760"/>
              <a:ext cx="264" cy="7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3652" y="3000"/>
              <a:ext cx="264" cy="6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4084" y="3240"/>
              <a:ext cx="268" cy="7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59556" y="4247133"/>
            <a:ext cx="3382634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/>
              <a:t>Random FACT</a:t>
            </a:r>
            <a:r>
              <a:rPr lang="en-US" u="sng" dirty="0"/>
              <a:t>: 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/>
              <a:t>Given </a:t>
            </a:r>
            <a:r>
              <a:rPr lang="en-US" dirty="0"/>
              <a:t>a particular topology for an ordered binary tree, </a:t>
            </a:r>
          </a:p>
          <a:p>
            <a:r>
              <a:rPr lang="en-US" dirty="0"/>
              <a:t>the placement of key values into this topology is unique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99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Algorithm for a BST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</a:t>
            </a:r>
            <a:r>
              <a:rPr lang="en-US" dirty="0"/>
              <a:t>with the root node</a:t>
            </a:r>
          </a:p>
          <a:p>
            <a:pPr lvl="1"/>
            <a:r>
              <a:rPr lang="en-US" dirty="0"/>
              <a:t>if search key == node key then stop</a:t>
            </a:r>
          </a:p>
          <a:p>
            <a:pPr lvl="1"/>
            <a:r>
              <a:rPr lang="en-US" dirty="0"/>
              <a:t>else if search key &lt; node key then go left</a:t>
            </a:r>
          </a:p>
          <a:p>
            <a:pPr lvl="1"/>
            <a:r>
              <a:rPr lang="en-US" dirty="0"/>
              <a:t>else go right</a:t>
            </a:r>
          </a:p>
          <a:p>
            <a:pPr lvl="1"/>
            <a:r>
              <a:rPr lang="en-US" dirty="0"/>
              <a:t>If at any time during the search, there is no path left to take (encounter a NULL pointer) stop, the key is not in the tree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4191000"/>
            <a:ext cx="224882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u="sng" dirty="0" smtClean="0"/>
              <a:t>Aside:</a:t>
            </a:r>
          </a:p>
          <a:p>
            <a:r>
              <a:rPr lang="en-US" sz="1400" i="1" dirty="0" smtClean="0"/>
              <a:t>This assumes duplicate key</a:t>
            </a:r>
          </a:p>
          <a:p>
            <a:r>
              <a:rPr lang="en-US" sz="1400" i="1" dirty="0" smtClean="0"/>
              <a:t>values are NOT allowed.</a:t>
            </a:r>
          </a:p>
          <a:p>
            <a:endParaRPr lang="en-US" sz="1400" i="1" dirty="0" smtClean="0"/>
          </a:p>
          <a:p>
            <a:r>
              <a:rPr lang="en-US" sz="1400" i="1" dirty="0" smtClean="0"/>
              <a:t>This can lead to errors if</a:t>
            </a:r>
          </a:p>
          <a:p>
            <a:r>
              <a:rPr lang="en-US" sz="1400" i="1" dirty="0" smtClean="0"/>
              <a:t>there are multiple data items</a:t>
            </a:r>
          </a:p>
          <a:p>
            <a:r>
              <a:rPr lang="en-US" sz="1400" i="1" dirty="0" smtClean="0"/>
              <a:t>with the same key values</a:t>
            </a:r>
          </a:p>
          <a:p>
            <a:r>
              <a:rPr lang="en-US" sz="1400" i="1" dirty="0" smtClean="0"/>
              <a:t>(as only the first match will</a:t>
            </a:r>
          </a:p>
          <a:p>
            <a:r>
              <a:rPr lang="en-US" sz="1400" i="1" dirty="0" smtClean="0"/>
              <a:t>be found in this algorithm)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07752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a BST: 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838200"/>
          </a:xfrm>
        </p:spPr>
        <p:txBody>
          <a:bodyPr/>
          <a:lstStyle/>
          <a:p>
            <a:r>
              <a:rPr lang="en-US" dirty="0" smtClean="0"/>
              <a:t>Find the node with key = </a:t>
            </a:r>
            <a:r>
              <a:rPr lang="en-US" b="1" dirty="0" smtClean="0"/>
              <a:t>F</a:t>
            </a:r>
            <a:endParaRPr lang="en-US" b="1" dirty="0"/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2057400" y="2286000"/>
            <a:ext cx="5181600" cy="3124200"/>
            <a:chOff x="1296" y="1728"/>
            <a:chExt cx="3264" cy="1968"/>
          </a:xfrm>
        </p:grpSpPr>
        <p:sp>
          <p:nvSpPr>
            <p:cNvPr id="5" name="Oval 32"/>
            <p:cNvSpPr>
              <a:spLocks noChangeArrowheads="1"/>
            </p:cNvSpPr>
            <p:nvPr/>
          </p:nvSpPr>
          <p:spPr bwMode="auto">
            <a:xfrm>
              <a:off x="2544" y="172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Oval 33"/>
            <p:cNvSpPr>
              <a:spLocks noChangeArrowheads="1"/>
            </p:cNvSpPr>
            <p:nvPr/>
          </p:nvSpPr>
          <p:spPr bwMode="auto">
            <a:xfrm>
              <a:off x="1776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Oval 34"/>
            <p:cNvSpPr>
              <a:spLocks noChangeArrowheads="1"/>
            </p:cNvSpPr>
            <p:nvPr/>
          </p:nvSpPr>
          <p:spPr bwMode="auto">
            <a:xfrm>
              <a:off x="3312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Oval 35"/>
            <p:cNvSpPr>
              <a:spLocks noChangeArrowheads="1"/>
            </p:cNvSpPr>
            <p:nvPr/>
          </p:nvSpPr>
          <p:spPr bwMode="auto">
            <a:xfrm>
              <a:off x="1296" y="283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Oval 36"/>
            <p:cNvSpPr>
              <a:spLocks noChangeArrowheads="1"/>
            </p:cNvSpPr>
            <p:nvPr/>
          </p:nvSpPr>
          <p:spPr bwMode="auto">
            <a:xfrm>
              <a:off x="2256" y="283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37"/>
            <p:cNvSpPr>
              <a:spLocks noChangeArrowheads="1"/>
            </p:cNvSpPr>
            <p:nvPr/>
          </p:nvSpPr>
          <p:spPr bwMode="auto">
            <a:xfrm>
              <a:off x="3792" y="283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38"/>
            <p:cNvSpPr>
              <a:spLocks noChangeArrowheads="1"/>
            </p:cNvSpPr>
            <p:nvPr/>
          </p:nvSpPr>
          <p:spPr bwMode="auto">
            <a:xfrm>
              <a:off x="3408" y="3360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39"/>
            <p:cNvSpPr>
              <a:spLocks noChangeArrowheads="1"/>
            </p:cNvSpPr>
            <p:nvPr/>
          </p:nvSpPr>
          <p:spPr bwMode="auto">
            <a:xfrm>
              <a:off x="4224" y="3360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 Box 40"/>
            <p:cNvSpPr txBox="1">
              <a:spLocks noChangeArrowheads="1"/>
            </p:cNvSpPr>
            <p:nvPr/>
          </p:nvSpPr>
          <p:spPr bwMode="auto">
            <a:xfrm>
              <a:off x="2588" y="1755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D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4" name="Text Box 41"/>
            <p:cNvSpPr txBox="1">
              <a:spLocks noChangeArrowheads="1"/>
            </p:cNvSpPr>
            <p:nvPr/>
          </p:nvSpPr>
          <p:spPr bwMode="auto">
            <a:xfrm>
              <a:off x="4270" y="3381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H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5" name="Text Box 42"/>
            <p:cNvSpPr txBox="1">
              <a:spLocks noChangeArrowheads="1"/>
            </p:cNvSpPr>
            <p:nvPr/>
          </p:nvSpPr>
          <p:spPr bwMode="auto">
            <a:xfrm>
              <a:off x="3462" y="3389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F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6" name="Text Box 43"/>
            <p:cNvSpPr txBox="1">
              <a:spLocks noChangeArrowheads="1"/>
            </p:cNvSpPr>
            <p:nvPr/>
          </p:nvSpPr>
          <p:spPr bwMode="auto">
            <a:xfrm>
              <a:off x="3832" y="2853"/>
              <a:ext cx="2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G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7" name="Text Box 44"/>
            <p:cNvSpPr txBox="1">
              <a:spLocks noChangeArrowheads="1"/>
            </p:cNvSpPr>
            <p:nvPr/>
          </p:nvSpPr>
          <p:spPr bwMode="auto">
            <a:xfrm>
              <a:off x="2286" y="2855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C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8" name="Text Box 45"/>
            <p:cNvSpPr txBox="1">
              <a:spLocks noChangeArrowheads="1"/>
            </p:cNvSpPr>
            <p:nvPr/>
          </p:nvSpPr>
          <p:spPr bwMode="auto">
            <a:xfrm>
              <a:off x="1344" y="2843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A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9" name="Text Box 46"/>
            <p:cNvSpPr txBox="1">
              <a:spLocks noChangeArrowheads="1"/>
            </p:cNvSpPr>
            <p:nvPr/>
          </p:nvSpPr>
          <p:spPr bwMode="auto">
            <a:xfrm>
              <a:off x="3356" y="2327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E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" name="Text Box 47"/>
            <p:cNvSpPr txBox="1">
              <a:spLocks noChangeArrowheads="1"/>
            </p:cNvSpPr>
            <p:nvPr/>
          </p:nvSpPr>
          <p:spPr bwMode="auto">
            <a:xfrm>
              <a:off x="1820" y="2330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B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1" name="Line 48"/>
            <p:cNvSpPr>
              <a:spLocks noChangeShapeType="1"/>
            </p:cNvSpPr>
            <p:nvPr/>
          </p:nvSpPr>
          <p:spPr bwMode="auto">
            <a:xfrm flipH="1">
              <a:off x="1940" y="1896"/>
              <a:ext cx="596" cy="40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49"/>
            <p:cNvSpPr>
              <a:spLocks noChangeShapeType="1"/>
            </p:cNvSpPr>
            <p:nvPr/>
          </p:nvSpPr>
          <p:spPr bwMode="auto">
            <a:xfrm>
              <a:off x="2880" y="1896"/>
              <a:ext cx="604" cy="40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50"/>
            <p:cNvSpPr>
              <a:spLocks noChangeShapeType="1"/>
            </p:cNvSpPr>
            <p:nvPr/>
          </p:nvSpPr>
          <p:spPr bwMode="auto">
            <a:xfrm flipH="1">
              <a:off x="1464" y="247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51"/>
            <p:cNvSpPr>
              <a:spLocks noChangeShapeType="1"/>
            </p:cNvSpPr>
            <p:nvPr/>
          </p:nvSpPr>
          <p:spPr bwMode="auto">
            <a:xfrm>
              <a:off x="2120" y="2472"/>
              <a:ext cx="312" cy="36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52"/>
            <p:cNvSpPr>
              <a:spLocks noChangeShapeType="1"/>
            </p:cNvSpPr>
            <p:nvPr/>
          </p:nvSpPr>
          <p:spPr bwMode="auto">
            <a:xfrm>
              <a:off x="3656" y="2476"/>
              <a:ext cx="304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53"/>
            <p:cNvSpPr>
              <a:spLocks noChangeShapeType="1"/>
            </p:cNvSpPr>
            <p:nvPr/>
          </p:nvSpPr>
          <p:spPr bwMode="auto">
            <a:xfrm flipH="1">
              <a:off x="3572" y="3000"/>
              <a:ext cx="216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54"/>
            <p:cNvSpPr>
              <a:spLocks noChangeShapeType="1"/>
            </p:cNvSpPr>
            <p:nvPr/>
          </p:nvSpPr>
          <p:spPr bwMode="auto">
            <a:xfrm>
              <a:off x="4132" y="3000"/>
              <a:ext cx="264" cy="36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" name="Group 55"/>
          <p:cNvGrpSpPr>
            <a:grpSpLocks/>
          </p:cNvGrpSpPr>
          <p:nvPr/>
        </p:nvGrpSpPr>
        <p:grpSpPr bwMode="auto">
          <a:xfrm>
            <a:off x="4038600" y="2286000"/>
            <a:ext cx="2514600" cy="3505200"/>
            <a:chOff x="2544" y="1440"/>
            <a:chExt cx="1584" cy="2208"/>
          </a:xfrm>
        </p:grpSpPr>
        <p:sp>
          <p:nvSpPr>
            <p:cNvPr id="29" name="Oval 4"/>
            <p:cNvSpPr>
              <a:spLocks noChangeArrowheads="1"/>
            </p:cNvSpPr>
            <p:nvPr/>
          </p:nvSpPr>
          <p:spPr bwMode="auto">
            <a:xfrm>
              <a:off x="2544" y="1440"/>
              <a:ext cx="336" cy="336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Oval 6"/>
            <p:cNvSpPr>
              <a:spLocks noChangeArrowheads="1"/>
            </p:cNvSpPr>
            <p:nvPr/>
          </p:nvSpPr>
          <p:spPr bwMode="auto">
            <a:xfrm>
              <a:off x="3312" y="2016"/>
              <a:ext cx="336" cy="336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Oval 9"/>
            <p:cNvSpPr>
              <a:spLocks noChangeArrowheads="1"/>
            </p:cNvSpPr>
            <p:nvPr/>
          </p:nvSpPr>
          <p:spPr bwMode="auto">
            <a:xfrm>
              <a:off x="3792" y="254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10"/>
            <p:cNvSpPr>
              <a:spLocks noChangeArrowheads="1"/>
            </p:cNvSpPr>
            <p:nvPr/>
          </p:nvSpPr>
          <p:spPr bwMode="auto">
            <a:xfrm>
              <a:off x="3408" y="307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Text Box 12"/>
            <p:cNvSpPr txBox="1">
              <a:spLocks noChangeArrowheads="1"/>
            </p:cNvSpPr>
            <p:nvPr/>
          </p:nvSpPr>
          <p:spPr bwMode="auto">
            <a:xfrm>
              <a:off x="2588" y="1467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D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4" name="Text Box 14"/>
            <p:cNvSpPr txBox="1">
              <a:spLocks noChangeArrowheads="1"/>
            </p:cNvSpPr>
            <p:nvPr/>
          </p:nvSpPr>
          <p:spPr bwMode="auto">
            <a:xfrm>
              <a:off x="3462" y="3101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F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5" name="Text Box 15"/>
            <p:cNvSpPr txBox="1">
              <a:spLocks noChangeArrowheads="1"/>
            </p:cNvSpPr>
            <p:nvPr/>
          </p:nvSpPr>
          <p:spPr bwMode="auto">
            <a:xfrm>
              <a:off x="3832" y="2565"/>
              <a:ext cx="2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G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6" name="Text Box 18"/>
            <p:cNvSpPr txBox="1">
              <a:spLocks noChangeArrowheads="1"/>
            </p:cNvSpPr>
            <p:nvPr/>
          </p:nvSpPr>
          <p:spPr bwMode="auto">
            <a:xfrm>
              <a:off x="3356" y="2039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E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7" name="Line 21"/>
            <p:cNvSpPr>
              <a:spLocks noChangeShapeType="1"/>
            </p:cNvSpPr>
            <p:nvPr/>
          </p:nvSpPr>
          <p:spPr bwMode="auto">
            <a:xfrm>
              <a:off x="2880" y="1608"/>
              <a:ext cx="604" cy="404"/>
            </a:xfrm>
            <a:prstGeom prst="lin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24"/>
            <p:cNvSpPr>
              <a:spLocks noChangeShapeType="1"/>
            </p:cNvSpPr>
            <p:nvPr/>
          </p:nvSpPr>
          <p:spPr bwMode="auto">
            <a:xfrm>
              <a:off x="3656" y="2188"/>
              <a:ext cx="304" cy="352"/>
            </a:xfrm>
            <a:prstGeom prst="lin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25"/>
            <p:cNvSpPr>
              <a:spLocks noChangeShapeType="1"/>
            </p:cNvSpPr>
            <p:nvPr/>
          </p:nvSpPr>
          <p:spPr bwMode="auto">
            <a:xfrm flipH="1">
              <a:off x="3572" y="2712"/>
              <a:ext cx="216" cy="352"/>
            </a:xfrm>
            <a:prstGeom prst="lin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" name="Group 27"/>
            <p:cNvGrpSpPr>
              <a:grpSpLocks/>
            </p:cNvGrpSpPr>
            <p:nvPr/>
          </p:nvGrpSpPr>
          <p:grpSpPr bwMode="auto">
            <a:xfrm>
              <a:off x="3648" y="3312"/>
              <a:ext cx="336" cy="336"/>
              <a:chOff x="576" y="3168"/>
              <a:chExt cx="480" cy="528"/>
            </a:xfrm>
          </p:grpSpPr>
          <p:sp>
            <p:nvSpPr>
              <p:cNvPr id="41" name="Line 28"/>
              <p:cNvSpPr>
                <a:spLocks noChangeShapeType="1"/>
              </p:cNvSpPr>
              <p:nvPr/>
            </p:nvSpPr>
            <p:spPr bwMode="auto">
              <a:xfrm>
                <a:off x="576" y="3504"/>
                <a:ext cx="144" cy="192"/>
              </a:xfrm>
              <a:prstGeom prst="line">
                <a:avLst/>
              </a:prstGeom>
              <a:noFill/>
              <a:ln w="5715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29"/>
              <p:cNvSpPr>
                <a:spLocks noChangeShapeType="1"/>
              </p:cNvSpPr>
              <p:nvPr/>
            </p:nvSpPr>
            <p:spPr bwMode="auto">
              <a:xfrm flipV="1">
                <a:off x="720" y="3168"/>
                <a:ext cx="336" cy="528"/>
              </a:xfrm>
              <a:prstGeom prst="line">
                <a:avLst/>
              </a:prstGeom>
              <a:noFill/>
              <a:ln w="5715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29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a BST: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609600"/>
          </a:xfrm>
        </p:spPr>
        <p:txBody>
          <a:bodyPr/>
          <a:lstStyle/>
          <a:p>
            <a:r>
              <a:rPr lang="en-US" dirty="0"/>
              <a:t>Find the node with key = </a:t>
            </a:r>
            <a:r>
              <a:rPr lang="en-US" b="1" dirty="0" smtClean="0"/>
              <a:t>X</a:t>
            </a:r>
            <a:endParaRPr lang="en-US" b="1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057400" y="2286000"/>
            <a:ext cx="5181600" cy="3124200"/>
            <a:chOff x="1296" y="1728"/>
            <a:chExt cx="3264" cy="1968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2544" y="172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1776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3312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296" y="283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2256" y="283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3792" y="283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3408" y="3360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4224" y="3360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2588" y="1755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D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4270" y="3381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H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462" y="3389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F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832" y="2853"/>
              <a:ext cx="2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G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2286" y="2855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C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344" y="2843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A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356" y="2327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E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1820" y="2330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B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>
              <a:off x="1940" y="1896"/>
              <a:ext cx="596" cy="40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2880" y="1896"/>
              <a:ext cx="604" cy="40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>
              <a:off x="1464" y="247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2120" y="2472"/>
              <a:ext cx="312" cy="36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3656" y="2476"/>
              <a:ext cx="304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H="1">
              <a:off x="3572" y="3000"/>
              <a:ext cx="216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4132" y="3000"/>
              <a:ext cx="264" cy="36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" name="Group 43"/>
          <p:cNvGrpSpPr>
            <a:grpSpLocks/>
          </p:cNvGrpSpPr>
          <p:nvPr/>
        </p:nvGrpSpPr>
        <p:grpSpPr bwMode="auto">
          <a:xfrm>
            <a:off x="4038600" y="2286000"/>
            <a:ext cx="3886200" cy="3124200"/>
            <a:chOff x="2544" y="1728"/>
            <a:chExt cx="2448" cy="1968"/>
          </a:xfrm>
        </p:grpSpPr>
        <p:sp>
          <p:nvSpPr>
            <p:cNvPr id="29" name="Oval 44"/>
            <p:cNvSpPr>
              <a:spLocks noChangeArrowheads="1"/>
            </p:cNvSpPr>
            <p:nvPr/>
          </p:nvSpPr>
          <p:spPr bwMode="auto">
            <a:xfrm>
              <a:off x="2544" y="172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Oval 45"/>
            <p:cNvSpPr>
              <a:spLocks noChangeArrowheads="1"/>
            </p:cNvSpPr>
            <p:nvPr/>
          </p:nvSpPr>
          <p:spPr bwMode="auto">
            <a:xfrm>
              <a:off x="3312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Oval 46"/>
            <p:cNvSpPr>
              <a:spLocks noChangeArrowheads="1"/>
            </p:cNvSpPr>
            <p:nvPr/>
          </p:nvSpPr>
          <p:spPr bwMode="auto">
            <a:xfrm>
              <a:off x="3792" y="283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47"/>
            <p:cNvSpPr>
              <a:spLocks noChangeArrowheads="1"/>
            </p:cNvSpPr>
            <p:nvPr/>
          </p:nvSpPr>
          <p:spPr bwMode="auto">
            <a:xfrm>
              <a:off x="4224" y="3360"/>
              <a:ext cx="336" cy="336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Line 48"/>
            <p:cNvSpPr>
              <a:spLocks noChangeShapeType="1"/>
            </p:cNvSpPr>
            <p:nvPr/>
          </p:nvSpPr>
          <p:spPr bwMode="auto">
            <a:xfrm>
              <a:off x="2880" y="1896"/>
              <a:ext cx="604" cy="404"/>
            </a:xfrm>
            <a:prstGeom prst="lin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49"/>
            <p:cNvSpPr>
              <a:spLocks noChangeShapeType="1"/>
            </p:cNvSpPr>
            <p:nvPr/>
          </p:nvSpPr>
          <p:spPr bwMode="auto">
            <a:xfrm>
              <a:off x="3656" y="2476"/>
              <a:ext cx="304" cy="352"/>
            </a:xfrm>
            <a:prstGeom prst="lin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>
              <a:off x="4132" y="3000"/>
              <a:ext cx="264" cy="360"/>
            </a:xfrm>
            <a:prstGeom prst="lin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" name="Group 51"/>
            <p:cNvGrpSpPr>
              <a:grpSpLocks/>
            </p:cNvGrpSpPr>
            <p:nvPr/>
          </p:nvGrpSpPr>
          <p:grpSpPr bwMode="auto">
            <a:xfrm>
              <a:off x="4752" y="3360"/>
              <a:ext cx="240" cy="288"/>
              <a:chOff x="528" y="3456"/>
              <a:chExt cx="240" cy="288"/>
            </a:xfrm>
          </p:grpSpPr>
          <p:sp>
            <p:nvSpPr>
              <p:cNvPr id="37" name="Line 52"/>
              <p:cNvSpPr>
                <a:spLocks noChangeShapeType="1"/>
              </p:cNvSpPr>
              <p:nvPr/>
            </p:nvSpPr>
            <p:spPr bwMode="auto">
              <a:xfrm flipV="1">
                <a:off x="528" y="3456"/>
                <a:ext cx="240" cy="28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53"/>
              <p:cNvSpPr>
                <a:spLocks noChangeShapeType="1"/>
              </p:cNvSpPr>
              <p:nvPr/>
            </p:nvSpPr>
            <p:spPr bwMode="auto">
              <a:xfrm>
                <a:off x="528" y="3456"/>
                <a:ext cx="240" cy="28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301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BST Search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37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 is a Tree, k is a key, x is a node</a:t>
            </a:r>
          </a:p>
          <a:p>
            <a:r>
              <a:rPr lang="en-US" dirty="0" smtClean="0"/>
              <a:t>key[x] returns the key of node x</a:t>
            </a:r>
          </a:p>
          <a:p>
            <a:r>
              <a:rPr lang="en-US" dirty="0" smtClean="0"/>
              <a:t>left[x] returns the left child of node x (NIL if no child)</a:t>
            </a:r>
          </a:p>
          <a:p>
            <a:r>
              <a:rPr lang="en-US" dirty="0" smtClean="0"/>
              <a:t>right[x] returns the right child of node x (NIL if no child)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01198" y="2514600"/>
            <a:ext cx="4419600" cy="1754326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 SEARCH(</a:t>
            </a:r>
            <a:r>
              <a:rPr lang="en-US" dirty="0" err="1">
                <a:latin typeface="Comic Sans MS" panose="030F0702030302020204" pitchFamily="66" charset="0"/>
              </a:rPr>
              <a:t>T,k</a:t>
            </a:r>
            <a:r>
              <a:rPr lang="en-US" dirty="0">
                <a:latin typeface="Comic Sans MS" panose="030F0702030302020204" pitchFamily="66" charset="0"/>
              </a:rPr>
              <a:t>):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 x = root[T]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 while x != NIL and k != key[x] do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   if k &lt; key[x] then  x := left[x]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   else  x := right[x]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 return x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908668" y="4296928"/>
            <a:ext cx="6280245" cy="2123658"/>
            <a:chOff x="1089559" y="4819983"/>
            <a:chExt cx="6280245" cy="2123658"/>
          </a:xfrm>
        </p:grpSpPr>
        <p:sp>
          <p:nvSpPr>
            <p:cNvPr id="5" name="TextBox 4"/>
            <p:cNvSpPr txBox="1"/>
            <p:nvPr/>
          </p:nvSpPr>
          <p:spPr>
            <a:xfrm>
              <a:off x="1089559" y="4819983"/>
              <a:ext cx="4975208" cy="2123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Note:</a:t>
              </a:r>
            </a:p>
            <a:p>
              <a:r>
                <a:rPr lang="en-US" dirty="0" smtClean="0"/>
                <a:t>Worst case running time is O(h)</a:t>
              </a:r>
            </a:p>
            <a:p>
              <a:r>
                <a:rPr lang="en-US" dirty="0" smtClean="0"/>
                <a:t>where h = height of the tree</a:t>
              </a:r>
            </a:p>
            <a:p>
              <a:r>
                <a:rPr lang="en-US" dirty="0" smtClean="0"/>
                <a:t>Worst case occurs when all the nodes are “in a line”</a:t>
              </a:r>
            </a:p>
            <a:p>
              <a:r>
                <a:rPr lang="en-US" dirty="0" smtClean="0"/>
                <a:t>Making the runtime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O(n)</a:t>
              </a:r>
              <a:endParaRPr lang="en-US" b="1" dirty="0" smtClean="0">
                <a:solidFill>
                  <a:srgbClr val="FF0000"/>
                </a:solidFill>
              </a:endParaRPr>
            </a:p>
            <a:p>
              <a:endParaRPr lang="en-US" dirty="0"/>
            </a:p>
            <a:p>
              <a:r>
                <a:rPr lang="en-US" dirty="0" smtClean="0"/>
                <a:t>We will want to find a way to make that better</a:t>
              </a:r>
              <a:endParaRPr lang="en-US" dirty="0"/>
            </a:p>
          </p:txBody>
        </p:sp>
        <p:grpSp>
          <p:nvGrpSpPr>
            <p:cNvPr id="6" name="Group 29"/>
            <p:cNvGrpSpPr>
              <a:grpSpLocks/>
            </p:cNvGrpSpPr>
            <p:nvPr/>
          </p:nvGrpSpPr>
          <p:grpSpPr bwMode="auto">
            <a:xfrm>
              <a:off x="5234027" y="4988307"/>
              <a:ext cx="2135777" cy="1447457"/>
              <a:chOff x="1087" y="1607"/>
              <a:chExt cx="3488" cy="2070"/>
            </a:xfrm>
          </p:grpSpPr>
          <p:sp>
            <p:nvSpPr>
              <p:cNvPr id="7" name="Oval 6"/>
              <p:cNvSpPr>
                <a:spLocks noChangeArrowheads="1"/>
              </p:cNvSpPr>
              <p:nvPr/>
            </p:nvSpPr>
            <p:spPr bwMode="auto">
              <a:xfrm>
                <a:off x="1584" y="1872"/>
                <a:ext cx="336" cy="336"/>
              </a:xfrm>
              <a:prstGeom prst="ellips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Oval 7"/>
              <p:cNvSpPr>
                <a:spLocks noChangeArrowheads="1"/>
              </p:cNvSpPr>
              <p:nvPr/>
            </p:nvSpPr>
            <p:spPr bwMode="auto">
              <a:xfrm>
                <a:off x="3744" y="3072"/>
                <a:ext cx="336" cy="336"/>
              </a:xfrm>
              <a:prstGeom prst="ellips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2016" y="2112"/>
                <a:ext cx="336" cy="336"/>
              </a:xfrm>
              <a:prstGeom prst="ellips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3312" y="2832"/>
                <a:ext cx="336" cy="336"/>
              </a:xfrm>
              <a:prstGeom prst="ellips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4176" y="3312"/>
                <a:ext cx="336" cy="336"/>
              </a:xfrm>
              <a:prstGeom prst="ellips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2448" y="2352"/>
                <a:ext cx="336" cy="336"/>
              </a:xfrm>
              <a:prstGeom prst="ellips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Oval 12"/>
              <p:cNvSpPr>
                <a:spLocks noChangeArrowheads="1"/>
              </p:cNvSpPr>
              <p:nvPr/>
            </p:nvSpPr>
            <p:spPr bwMode="auto">
              <a:xfrm>
                <a:off x="1152" y="1632"/>
                <a:ext cx="336" cy="336"/>
              </a:xfrm>
              <a:prstGeom prst="ellips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/>
              <p:cNvSpPr>
                <a:spLocks noChangeArrowheads="1"/>
              </p:cNvSpPr>
              <p:nvPr/>
            </p:nvSpPr>
            <p:spPr bwMode="auto">
              <a:xfrm>
                <a:off x="2880" y="2592"/>
                <a:ext cx="336" cy="336"/>
              </a:xfrm>
              <a:prstGeom prst="ellips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Text Box 12"/>
              <p:cNvSpPr txBox="1">
                <a:spLocks noChangeArrowheads="1"/>
              </p:cNvSpPr>
              <p:nvPr/>
            </p:nvSpPr>
            <p:spPr bwMode="auto">
              <a:xfrm>
                <a:off x="1520" y="1845"/>
                <a:ext cx="469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1200">
                    <a:solidFill>
                      <a:schemeClr val="tx1"/>
                    </a:solidFill>
                    <a:latin typeface="Arial" charset="0"/>
                  </a:rPr>
                  <a:t>B</a:t>
                </a:r>
                <a:endParaRPr lang="en-US" altLang="en-U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Text Box 13"/>
              <p:cNvSpPr txBox="1">
                <a:spLocks noChangeArrowheads="1"/>
              </p:cNvSpPr>
              <p:nvPr/>
            </p:nvSpPr>
            <p:spPr bwMode="auto">
              <a:xfrm>
                <a:off x="2818" y="2559"/>
                <a:ext cx="469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1200">
                    <a:solidFill>
                      <a:schemeClr val="tx1"/>
                    </a:solidFill>
                    <a:latin typeface="Arial" charset="0"/>
                  </a:rPr>
                  <a:t>E</a:t>
                </a:r>
                <a:endParaRPr lang="en-US" altLang="en-U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Text Box 14"/>
              <p:cNvSpPr txBox="1">
                <a:spLocks noChangeArrowheads="1"/>
              </p:cNvSpPr>
              <p:nvPr/>
            </p:nvSpPr>
            <p:spPr bwMode="auto">
              <a:xfrm>
                <a:off x="1087" y="1607"/>
                <a:ext cx="469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1200">
                    <a:solidFill>
                      <a:schemeClr val="tx1"/>
                    </a:solidFill>
                    <a:latin typeface="Arial" charset="0"/>
                  </a:rPr>
                  <a:t>A</a:t>
                </a:r>
                <a:endParaRPr lang="en-US" altLang="en-U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" name="Text Box 15"/>
              <p:cNvSpPr txBox="1">
                <a:spLocks noChangeArrowheads="1"/>
              </p:cNvSpPr>
              <p:nvPr/>
            </p:nvSpPr>
            <p:spPr bwMode="auto">
              <a:xfrm>
                <a:off x="2380" y="2319"/>
                <a:ext cx="482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1200">
                    <a:solidFill>
                      <a:schemeClr val="tx1"/>
                    </a:solidFill>
                    <a:latin typeface="Arial" charset="0"/>
                  </a:rPr>
                  <a:t>D</a:t>
                </a:r>
                <a:endParaRPr lang="en-US" altLang="en-U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" name="Text Box 16"/>
              <p:cNvSpPr txBox="1">
                <a:spLocks noChangeArrowheads="1"/>
              </p:cNvSpPr>
              <p:nvPr/>
            </p:nvSpPr>
            <p:spPr bwMode="auto">
              <a:xfrm>
                <a:off x="4093" y="3281"/>
                <a:ext cx="482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1200">
                    <a:solidFill>
                      <a:schemeClr val="tx1"/>
                    </a:solidFill>
                    <a:latin typeface="Arial" charset="0"/>
                  </a:rPr>
                  <a:t>H</a:t>
                </a:r>
                <a:endParaRPr lang="en-US" altLang="en-U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" name="Text Box 17"/>
              <p:cNvSpPr txBox="1">
                <a:spLocks noChangeArrowheads="1"/>
              </p:cNvSpPr>
              <p:nvPr/>
            </p:nvSpPr>
            <p:spPr bwMode="auto">
              <a:xfrm>
                <a:off x="3254" y="2789"/>
                <a:ext cx="456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1200">
                    <a:solidFill>
                      <a:schemeClr val="tx1"/>
                    </a:solidFill>
                    <a:latin typeface="Arial" charset="0"/>
                  </a:rPr>
                  <a:t>F</a:t>
                </a:r>
                <a:endParaRPr lang="en-US" altLang="en-U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" name="Text Box 18"/>
              <p:cNvSpPr txBox="1">
                <a:spLocks noChangeArrowheads="1"/>
              </p:cNvSpPr>
              <p:nvPr/>
            </p:nvSpPr>
            <p:spPr bwMode="auto">
              <a:xfrm>
                <a:off x="1942" y="2081"/>
                <a:ext cx="482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1200" dirty="0">
                    <a:solidFill>
                      <a:schemeClr val="tx1"/>
                    </a:solidFill>
                    <a:latin typeface="Arial" charset="0"/>
                  </a:rPr>
                  <a:t>C</a:t>
                </a:r>
                <a:endParaRPr lang="en-US" altLang="en-US" sz="12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" name="Text Box 19"/>
              <p:cNvSpPr txBox="1">
                <a:spLocks noChangeArrowheads="1"/>
              </p:cNvSpPr>
              <p:nvPr/>
            </p:nvSpPr>
            <p:spPr bwMode="auto">
              <a:xfrm>
                <a:off x="3662" y="3044"/>
                <a:ext cx="498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1200">
                    <a:solidFill>
                      <a:schemeClr val="tx1"/>
                    </a:solidFill>
                    <a:latin typeface="Arial" charset="0"/>
                  </a:rPr>
                  <a:t>G</a:t>
                </a:r>
                <a:endParaRPr lang="en-US" altLang="en-U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" name="Line 20"/>
              <p:cNvSpPr>
                <a:spLocks noChangeShapeType="1"/>
              </p:cNvSpPr>
              <p:nvPr/>
            </p:nvSpPr>
            <p:spPr bwMode="auto">
              <a:xfrm>
                <a:off x="1488" y="1796"/>
                <a:ext cx="264" cy="68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50"/>
              </a:p>
            </p:txBody>
          </p:sp>
          <p:sp>
            <p:nvSpPr>
              <p:cNvPr id="24" name="Line 21"/>
              <p:cNvSpPr>
                <a:spLocks noChangeShapeType="1"/>
              </p:cNvSpPr>
              <p:nvPr/>
            </p:nvSpPr>
            <p:spPr bwMode="auto">
              <a:xfrm>
                <a:off x="1920" y="2044"/>
                <a:ext cx="264" cy="64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50"/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>
                <a:off x="2356" y="2280"/>
                <a:ext cx="264" cy="72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50"/>
              </a:p>
            </p:txBody>
          </p:sp>
          <p:sp>
            <p:nvSpPr>
              <p:cNvPr id="26" name="Line 23"/>
              <p:cNvSpPr>
                <a:spLocks noChangeShapeType="1"/>
              </p:cNvSpPr>
              <p:nvPr/>
            </p:nvSpPr>
            <p:spPr bwMode="auto">
              <a:xfrm>
                <a:off x="2792" y="2520"/>
                <a:ext cx="264" cy="68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50"/>
              </a:p>
            </p:txBody>
          </p:sp>
          <p:sp>
            <p:nvSpPr>
              <p:cNvPr id="27" name="Line 24"/>
              <p:cNvSpPr>
                <a:spLocks noChangeShapeType="1"/>
              </p:cNvSpPr>
              <p:nvPr/>
            </p:nvSpPr>
            <p:spPr bwMode="auto">
              <a:xfrm>
                <a:off x="3220" y="2760"/>
                <a:ext cx="264" cy="72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50"/>
              </a:p>
            </p:txBody>
          </p:sp>
          <p:sp>
            <p:nvSpPr>
              <p:cNvPr id="28" name="Line 25"/>
              <p:cNvSpPr>
                <a:spLocks noChangeShapeType="1"/>
              </p:cNvSpPr>
              <p:nvPr/>
            </p:nvSpPr>
            <p:spPr bwMode="auto">
              <a:xfrm>
                <a:off x="3652" y="3000"/>
                <a:ext cx="264" cy="68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50"/>
              </a:p>
            </p:txBody>
          </p:sp>
          <p:sp>
            <p:nvSpPr>
              <p:cNvPr id="29" name="Line 26"/>
              <p:cNvSpPr>
                <a:spLocks noChangeShapeType="1"/>
              </p:cNvSpPr>
              <p:nvPr/>
            </p:nvSpPr>
            <p:spPr bwMode="auto">
              <a:xfrm>
                <a:off x="4084" y="3240"/>
                <a:ext cx="268" cy="72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069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Trees – Motivation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3782622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Trees working with Priority Queues </a:t>
            </a:r>
            <a:br>
              <a:rPr lang="en-US" dirty="0" smtClean="0"/>
            </a:br>
            <a:r>
              <a:rPr lang="en-US" dirty="0" smtClean="0"/>
              <a:t>can be used for Huffman encoding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Trees can be used to represent </a:t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Arithmetic Expressions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Can they be used for anything else</a:t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we have already done?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959532" y="361243"/>
            <a:ext cx="2988714" cy="3753998"/>
            <a:chOff x="92292" y="1681818"/>
            <a:chExt cx="3674514" cy="4724291"/>
          </a:xfrm>
        </p:grpSpPr>
        <p:grpSp>
          <p:nvGrpSpPr>
            <p:cNvPr id="23" name="Group 22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5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0" name="Straight Connector 59"/>
                <p:cNvCxnSpPr>
                  <a:stCxn id="5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7" name="Straight Connector 56"/>
                  <p:cNvCxnSpPr>
                    <a:stCxn id="56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8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3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4" name="Straight Connector 53"/>
                  <p:cNvCxnSpPr>
                    <a:stCxn id="53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0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1" name="Straight Connector 50"/>
                  <p:cNvCxnSpPr>
                    <a:stCxn id="50" idx="2"/>
                    <a:endCxn id="53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>
                    <a:stCxn id="50" idx="2"/>
                    <a:endCxn id="56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3" name="Group 42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4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5" name="Straight Connector 44"/>
                <p:cNvCxnSpPr>
                  <a:stCxn id="44" idx="2"/>
                  <a:endCxn id="59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>
                  <a:stCxn id="44" idx="2"/>
                  <a:endCxn id="50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" name="Group 23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9" name="Straight Connector 38"/>
                <p:cNvCxnSpPr>
                  <a:stCxn id="38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5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6" name="Straight Connector 35"/>
                <p:cNvCxnSpPr>
                  <a:stCxn id="35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2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3" name="Straight Connector 32"/>
                <p:cNvCxnSpPr>
                  <a:stCxn id="32" idx="2"/>
                  <a:endCxn id="38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>
                  <a:stCxn id="32" idx="2"/>
                  <a:endCxn id="35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6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7" name="Straight Connector 26"/>
              <p:cNvCxnSpPr>
                <a:stCxn id="26" idx="2"/>
                <a:endCxn id="44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26" idx="2"/>
                <a:endCxn id="32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Content Placeholder 2"/>
          <p:cNvSpPr txBox="1">
            <a:spLocks/>
          </p:cNvSpPr>
          <p:nvPr/>
        </p:nvSpPr>
        <p:spPr>
          <a:xfrm>
            <a:off x="4239822" y="1176460"/>
            <a:ext cx="1683066" cy="19101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'  '      =      00</a:t>
            </a:r>
          </a:p>
          <a:p>
            <a:pPr marL="0" indent="0">
              <a:buNone/>
            </a:pPr>
            <a:r>
              <a:rPr lang="en-US" sz="2000" dirty="0" smtClean="0"/>
              <a:t>'c'      =    010</a:t>
            </a:r>
          </a:p>
          <a:p>
            <a:pPr marL="0" indent="0">
              <a:buNone/>
            </a:pPr>
            <a:r>
              <a:rPr lang="en-US" sz="2000" dirty="0" smtClean="0"/>
              <a:t>EOF  =    011</a:t>
            </a:r>
          </a:p>
          <a:p>
            <a:pPr marL="0" indent="0">
              <a:buNone/>
            </a:pPr>
            <a:r>
              <a:rPr lang="en-US" sz="2000" dirty="0" smtClean="0"/>
              <a:t>'b'      =      10</a:t>
            </a:r>
          </a:p>
          <a:p>
            <a:pPr marL="0" indent="0">
              <a:buNone/>
            </a:pPr>
            <a:r>
              <a:rPr lang="en-US" sz="2000" dirty="0" smtClean="0"/>
              <a:t>'a'      =      11</a:t>
            </a:r>
          </a:p>
        </p:txBody>
      </p:sp>
    </p:spTree>
    <p:extLst>
      <p:ext uri="{BB962C8B-B14F-4D97-AF65-F5344CB8AC3E}">
        <p14:creationId xmlns:p14="http://schemas.microsoft.com/office/powerpoint/2010/main" val="4010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BSTs: Conceptual vs. Programming 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931" y="914400"/>
            <a:ext cx="8229600" cy="533400"/>
          </a:xfrm>
        </p:spPr>
        <p:txBody>
          <a:bodyPr/>
          <a:lstStyle/>
          <a:p>
            <a:r>
              <a:rPr lang="en-US" dirty="0" smtClean="0"/>
              <a:t>Conceptual View</a:t>
            </a:r>
            <a:endParaRPr lang="en-US" dirty="0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2874868" y="1816693"/>
            <a:ext cx="3733800" cy="3124200"/>
            <a:chOff x="1776" y="1728"/>
            <a:chExt cx="2352" cy="1968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2544" y="172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1776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3312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208" y="283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776" y="3360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3792" y="283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2832" y="283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3280" y="3360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588" y="1755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D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3321" y="3381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F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2880" y="2861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E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3837" y="2853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819" y="3383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B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2251" y="2843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C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3346" y="2327"/>
              <a:ext cx="2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G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1815" y="2330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H="1">
              <a:off x="1940" y="1896"/>
              <a:ext cx="596" cy="40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2880" y="1896"/>
              <a:ext cx="604" cy="40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H="1">
              <a:off x="1920" y="3024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3656" y="2476"/>
              <a:ext cx="304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3172" y="3000"/>
              <a:ext cx="264" cy="36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H="1">
              <a:off x="2992" y="2476"/>
              <a:ext cx="312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2112" y="2496"/>
              <a:ext cx="268" cy="35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589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BSTs: Conceptual vs. Programming 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75" y="836845"/>
            <a:ext cx="8229600" cy="533400"/>
          </a:xfrm>
        </p:spPr>
        <p:txBody>
          <a:bodyPr/>
          <a:lstStyle/>
          <a:p>
            <a:r>
              <a:rPr lang="en-US" dirty="0" smtClean="0"/>
              <a:t>Programming View</a:t>
            </a:r>
            <a:endParaRPr lang="en-US" dirty="0"/>
          </a:p>
        </p:txBody>
      </p:sp>
      <p:grpSp>
        <p:nvGrpSpPr>
          <p:cNvPr id="4" name="Group 158"/>
          <p:cNvGrpSpPr>
            <a:grpSpLocks/>
          </p:cNvGrpSpPr>
          <p:nvPr/>
        </p:nvGrpSpPr>
        <p:grpSpPr bwMode="auto">
          <a:xfrm>
            <a:off x="701675" y="1295400"/>
            <a:ext cx="8213725" cy="5410200"/>
            <a:chOff x="581" y="1008"/>
            <a:chExt cx="5174" cy="3036"/>
          </a:xfrm>
        </p:grpSpPr>
        <p:grpSp>
          <p:nvGrpSpPr>
            <p:cNvPr id="5" name="Group 41"/>
            <p:cNvGrpSpPr>
              <a:grpSpLocks/>
            </p:cNvGrpSpPr>
            <p:nvPr/>
          </p:nvGrpSpPr>
          <p:grpSpPr bwMode="auto">
            <a:xfrm>
              <a:off x="2784" y="2928"/>
              <a:ext cx="331" cy="300"/>
              <a:chOff x="4483" y="2970"/>
              <a:chExt cx="331" cy="300"/>
            </a:xfrm>
          </p:grpSpPr>
          <p:sp>
            <p:nvSpPr>
              <p:cNvPr id="109" name="Line 42"/>
              <p:cNvSpPr>
                <a:spLocks noChangeShapeType="1"/>
              </p:cNvSpPr>
              <p:nvPr/>
            </p:nvSpPr>
            <p:spPr bwMode="auto">
              <a:xfrm>
                <a:off x="4483" y="3183"/>
                <a:ext cx="267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43"/>
              <p:cNvSpPr>
                <a:spLocks noChangeShapeType="1"/>
              </p:cNvSpPr>
              <p:nvPr/>
            </p:nvSpPr>
            <p:spPr bwMode="auto">
              <a:xfrm>
                <a:off x="4526" y="3226"/>
                <a:ext cx="181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44"/>
              <p:cNvSpPr>
                <a:spLocks noChangeShapeType="1"/>
              </p:cNvSpPr>
              <p:nvPr/>
            </p:nvSpPr>
            <p:spPr bwMode="auto">
              <a:xfrm>
                <a:off x="4579" y="3269"/>
                <a:ext cx="86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45"/>
              <p:cNvSpPr>
                <a:spLocks noChangeShapeType="1"/>
              </p:cNvSpPr>
              <p:nvPr/>
            </p:nvSpPr>
            <p:spPr bwMode="auto">
              <a:xfrm flipV="1">
                <a:off x="4632" y="2970"/>
                <a:ext cx="182" cy="213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51"/>
            <p:cNvGrpSpPr>
              <a:grpSpLocks/>
            </p:cNvGrpSpPr>
            <p:nvPr/>
          </p:nvGrpSpPr>
          <p:grpSpPr bwMode="auto">
            <a:xfrm>
              <a:off x="2404" y="2928"/>
              <a:ext cx="332" cy="300"/>
              <a:chOff x="5423" y="2991"/>
              <a:chExt cx="332" cy="300"/>
            </a:xfrm>
          </p:grpSpPr>
          <p:sp>
            <p:nvSpPr>
              <p:cNvPr id="105" name="Line 52"/>
              <p:cNvSpPr>
                <a:spLocks noChangeShapeType="1"/>
              </p:cNvSpPr>
              <p:nvPr/>
            </p:nvSpPr>
            <p:spPr bwMode="auto">
              <a:xfrm>
                <a:off x="5487" y="3205"/>
                <a:ext cx="268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53"/>
              <p:cNvSpPr>
                <a:spLocks noChangeShapeType="1"/>
              </p:cNvSpPr>
              <p:nvPr/>
            </p:nvSpPr>
            <p:spPr bwMode="auto">
              <a:xfrm>
                <a:off x="5530" y="3248"/>
                <a:ext cx="182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54"/>
              <p:cNvSpPr>
                <a:spLocks noChangeShapeType="1"/>
              </p:cNvSpPr>
              <p:nvPr/>
            </p:nvSpPr>
            <p:spPr bwMode="auto">
              <a:xfrm>
                <a:off x="5573" y="3290"/>
                <a:ext cx="85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55"/>
              <p:cNvSpPr>
                <a:spLocks noChangeShapeType="1"/>
              </p:cNvSpPr>
              <p:nvPr/>
            </p:nvSpPr>
            <p:spPr bwMode="auto">
              <a:xfrm>
                <a:off x="5423" y="2991"/>
                <a:ext cx="182" cy="214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63"/>
            <p:cNvGrpSpPr>
              <a:grpSpLocks/>
            </p:cNvGrpSpPr>
            <p:nvPr/>
          </p:nvGrpSpPr>
          <p:grpSpPr bwMode="auto">
            <a:xfrm>
              <a:off x="2064" y="1008"/>
              <a:ext cx="1252" cy="336"/>
              <a:chOff x="816" y="1920"/>
              <a:chExt cx="1252" cy="336"/>
            </a:xfrm>
          </p:grpSpPr>
          <p:sp>
            <p:nvSpPr>
              <p:cNvPr id="99" name="Rectangle 56"/>
              <p:cNvSpPr>
                <a:spLocks noChangeArrowheads="1"/>
              </p:cNvSpPr>
              <p:nvPr/>
            </p:nvSpPr>
            <p:spPr bwMode="auto">
              <a:xfrm>
                <a:off x="816" y="1962"/>
                <a:ext cx="1200" cy="252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Line 57"/>
              <p:cNvSpPr>
                <a:spLocks noChangeShapeType="1"/>
              </p:cNvSpPr>
              <p:nvPr/>
            </p:nvSpPr>
            <p:spPr bwMode="auto">
              <a:xfrm>
                <a:off x="1248" y="192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1" name="Line 58"/>
              <p:cNvSpPr>
                <a:spLocks noChangeShapeType="1"/>
              </p:cNvSpPr>
              <p:nvPr/>
            </p:nvSpPr>
            <p:spPr bwMode="auto">
              <a:xfrm>
                <a:off x="1584" y="192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2" name="Text Box 59"/>
              <p:cNvSpPr txBox="1">
                <a:spLocks noChangeArrowheads="1"/>
              </p:cNvSpPr>
              <p:nvPr/>
            </p:nvSpPr>
            <p:spPr bwMode="auto">
              <a:xfrm>
                <a:off x="816" y="2040"/>
                <a:ext cx="427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r>
                  <a:rPr lang="en-US" altLang="en-US" sz="1600" b="1">
                    <a:solidFill>
                      <a:schemeClr val="tx1"/>
                    </a:solidFill>
                  </a:rPr>
                  <a:t>left</a:t>
                </a:r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Text Box 60"/>
              <p:cNvSpPr txBox="1">
                <a:spLocks noChangeArrowheads="1"/>
              </p:cNvSpPr>
              <p:nvPr/>
            </p:nvSpPr>
            <p:spPr bwMode="auto">
              <a:xfrm>
                <a:off x="1563" y="2038"/>
                <a:ext cx="50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r>
                  <a:rPr lang="en-US" altLang="en-US" sz="1600" b="1">
                    <a:solidFill>
                      <a:schemeClr val="tx1"/>
                    </a:solidFill>
                  </a:rPr>
                  <a:t>right</a:t>
                </a:r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Text Box 61"/>
              <p:cNvSpPr txBox="1">
                <a:spLocks noChangeArrowheads="1"/>
              </p:cNvSpPr>
              <p:nvPr/>
            </p:nvSpPr>
            <p:spPr bwMode="auto">
              <a:xfrm>
                <a:off x="1324" y="1962"/>
                <a:ext cx="212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r>
                  <a:rPr lang="en-US" altLang="en-US" sz="2400" dirty="0">
                    <a:solidFill>
                      <a:schemeClr val="tx1"/>
                    </a:solidFill>
                    <a:latin typeface="Arial" charset="0"/>
                  </a:rPr>
                  <a:t>D</a:t>
                </a:r>
              </a:p>
            </p:txBody>
          </p:sp>
        </p:grpSp>
        <p:grpSp>
          <p:nvGrpSpPr>
            <p:cNvPr id="8" name="Group 64"/>
            <p:cNvGrpSpPr>
              <a:grpSpLocks/>
            </p:cNvGrpSpPr>
            <p:nvPr/>
          </p:nvGrpSpPr>
          <p:grpSpPr bwMode="auto">
            <a:xfrm>
              <a:off x="720" y="1776"/>
              <a:ext cx="1252" cy="336"/>
              <a:chOff x="816" y="1920"/>
              <a:chExt cx="1252" cy="336"/>
            </a:xfrm>
          </p:grpSpPr>
          <p:sp>
            <p:nvSpPr>
              <p:cNvPr id="93" name="Rectangle 65"/>
              <p:cNvSpPr>
                <a:spLocks noChangeArrowheads="1"/>
              </p:cNvSpPr>
              <p:nvPr/>
            </p:nvSpPr>
            <p:spPr bwMode="auto">
              <a:xfrm>
                <a:off x="816" y="1962"/>
                <a:ext cx="1200" cy="252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Line 66"/>
              <p:cNvSpPr>
                <a:spLocks noChangeShapeType="1"/>
              </p:cNvSpPr>
              <p:nvPr/>
            </p:nvSpPr>
            <p:spPr bwMode="auto">
              <a:xfrm>
                <a:off x="1248" y="192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" name="Line 67"/>
              <p:cNvSpPr>
                <a:spLocks noChangeShapeType="1"/>
              </p:cNvSpPr>
              <p:nvPr/>
            </p:nvSpPr>
            <p:spPr bwMode="auto">
              <a:xfrm>
                <a:off x="1584" y="192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6" name="Text Box 68"/>
              <p:cNvSpPr txBox="1">
                <a:spLocks noChangeArrowheads="1"/>
              </p:cNvSpPr>
              <p:nvPr/>
            </p:nvSpPr>
            <p:spPr bwMode="auto">
              <a:xfrm>
                <a:off x="816" y="2040"/>
                <a:ext cx="427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r>
                  <a:rPr lang="en-US" altLang="en-US" sz="1600" b="1">
                    <a:solidFill>
                      <a:schemeClr val="tx1"/>
                    </a:solidFill>
                  </a:rPr>
                  <a:t>left</a:t>
                </a:r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 Box 69"/>
              <p:cNvSpPr txBox="1">
                <a:spLocks noChangeArrowheads="1"/>
              </p:cNvSpPr>
              <p:nvPr/>
            </p:nvSpPr>
            <p:spPr bwMode="auto">
              <a:xfrm>
                <a:off x="1563" y="2038"/>
                <a:ext cx="50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r>
                  <a:rPr lang="en-US" altLang="en-US" sz="1600" b="1">
                    <a:solidFill>
                      <a:schemeClr val="tx1"/>
                    </a:solidFill>
                  </a:rPr>
                  <a:t>right</a:t>
                </a:r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Text Box 70"/>
              <p:cNvSpPr txBox="1">
                <a:spLocks noChangeArrowheads="1"/>
              </p:cNvSpPr>
              <p:nvPr/>
            </p:nvSpPr>
            <p:spPr bwMode="auto">
              <a:xfrm>
                <a:off x="1324" y="1962"/>
                <a:ext cx="212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r>
                  <a:rPr lang="en-US" altLang="en-US" sz="2400" dirty="0">
                    <a:solidFill>
                      <a:schemeClr val="tx1"/>
                    </a:solidFill>
                    <a:latin typeface="Arial" charset="0"/>
                  </a:rPr>
                  <a:t>A</a:t>
                </a:r>
              </a:p>
            </p:txBody>
          </p:sp>
        </p:grpSp>
        <p:grpSp>
          <p:nvGrpSpPr>
            <p:cNvPr id="9" name="Group 71"/>
            <p:cNvGrpSpPr>
              <a:grpSpLocks/>
            </p:cNvGrpSpPr>
            <p:nvPr/>
          </p:nvGrpSpPr>
          <p:grpSpPr bwMode="auto">
            <a:xfrm>
              <a:off x="3643" y="1776"/>
              <a:ext cx="1252" cy="336"/>
              <a:chOff x="816" y="1920"/>
              <a:chExt cx="1252" cy="336"/>
            </a:xfrm>
          </p:grpSpPr>
          <p:sp>
            <p:nvSpPr>
              <p:cNvPr id="87" name="Rectangle 72"/>
              <p:cNvSpPr>
                <a:spLocks noChangeArrowheads="1"/>
              </p:cNvSpPr>
              <p:nvPr/>
            </p:nvSpPr>
            <p:spPr bwMode="auto">
              <a:xfrm>
                <a:off x="816" y="1962"/>
                <a:ext cx="1200" cy="252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Line 73"/>
              <p:cNvSpPr>
                <a:spLocks noChangeShapeType="1"/>
              </p:cNvSpPr>
              <p:nvPr/>
            </p:nvSpPr>
            <p:spPr bwMode="auto">
              <a:xfrm>
                <a:off x="1248" y="192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9" name="Line 74"/>
              <p:cNvSpPr>
                <a:spLocks noChangeShapeType="1"/>
              </p:cNvSpPr>
              <p:nvPr/>
            </p:nvSpPr>
            <p:spPr bwMode="auto">
              <a:xfrm>
                <a:off x="1584" y="192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0" name="Text Box 75"/>
              <p:cNvSpPr txBox="1">
                <a:spLocks noChangeArrowheads="1"/>
              </p:cNvSpPr>
              <p:nvPr/>
            </p:nvSpPr>
            <p:spPr bwMode="auto">
              <a:xfrm>
                <a:off x="816" y="2040"/>
                <a:ext cx="427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r>
                  <a:rPr lang="en-US" altLang="en-US" sz="1600" b="1">
                    <a:solidFill>
                      <a:schemeClr val="tx1"/>
                    </a:solidFill>
                  </a:rPr>
                  <a:t>left</a:t>
                </a:r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Text Box 76"/>
              <p:cNvSpPr txBox="1">
                <a:spLocks noChangeArrowheads="1"/>
              </p:cNvSpPr>
              <p:nvPr/>
            </p:nvSpPr>
            <p:spPr bwMode="auto">
              <a:xfrm>
                <a:off x="1563" y="2038"/>
                <a:ext cx="50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r>
                  <a:rPr lang="en-US" altLang="en-US" sz="1600" b="1">
                    <a:solidFill>
                      <a:schemeClr val="tx1"/>
                    </a:solidFill>
                  </a:rPr>
                  <a:t>right</a:t>
                </a:r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Text Box 77"/>
              <p:cNvSpPr txBox="1">
                <a:spLocks noChangeArrowheads="1"/>
              </p:cNvSpPr>
              <p:nvPr/>
            </p:nvSpPr>
            <p:spPr bwMode="auto">
              <a:xfrm>
                <a:off x="1324" y="1962"/>
                <a:ext cx="212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r>
                  <a:rPr lang="en-US" altLang="en-US" sz="2400" dirty="0">
                    <a:solidFill>
                      <a:schemeClr val="tx1"/>
                    </a:solidFill>
                    <a:latin typeface="Arial" charset="0"/>
                  </a:rPr>
                  <a:t>G</a:t>
                </a:r>
              </a:p>
            </p:txBody>
          </p:sp>
        </p:grpSp>
        <p:grpSp>
          <p:nvGrpSpPr>
            <p:cNvPr id="10" name="Group 78"/>
            <p:cNvGrpSpPr>
              <a:grpSpLocks/>
            </p:cNvGrpSpPr>
            <p:nvPr/>
          </p:nvGrpSpPr>
          <p:grpSpPr bwMode="auto">
            <a:xfrm>
              <a:off x="1488" y="2592"/>
              <a:ext cx="1252" cy="336"/>
              <a:chOff x="816" y="1920"/>
              <a:chExt cx="1252" cy="336"/>
            </a:xfrm>
          </p:grpSpPr>
          <p:sp>
            <p:nvSpPr>
              <p:cNvPr id="81" name="Rectangle 79"/>
              <p:cNvSpPr>
                <a:spLocks noChangeArrowheads="1"/>
              </p:cNvSpPr>
              <p:nvPr/>
            </p:nvSpPr>
            <p:spPr bwMode="auto">
              <a:xfrm>
                <a:off x="816" y="1962"/>
                <a:ext cx="1200" cy="252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Line 80"/>
              <p:cNvSpPr>
                <a:spLocks noChangeShapeType="1"/>
              </p:cNvSpPr>
              <p:nvPr/>
            </p:nvSpPr>
            <p:spPr bwMode="auto">
              <a:xfrm>
                <a:off x="1248" y="192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" name="Line 81"/>
              <p:cNvSpPr>
                <a:spLocks noChangeShapeType="1"/>
              </p:cNvSpPr>
              <p:nvPr/>
            </p:nvSpPr>
            <p:spPr bwMode="auto">
              <a:xfrm>
                <a:off x="1584" y="192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4" name="Text Box 82"/>
              <p:cNvSpPr txBox="1">
                <a:spLocks noChangeArrowheads="1"/>
              </p:cNvSpPr>
              <p:nvPr/>
            </p:nvSpPr>
            <p:spPr bwMode="auto">
              <a:xfrm>
                <a:off x="816" y="2040"/>
                <a:ext cx="427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r>
                  <a:rPr lang="en-US" altLang="en-US" sz="1600" b="1">
                    <a:solidFill>
                      <a:schemeClr val="tx1"/>
                    </a:solidFill>
                  </a:rPr>
                  <a:t>left</a:t>
                </a:r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Text Box 83"/>
              <p:cNvSpPr txBox="1">
                <a:spLocks noChangeArrowheads="1"/>
              </p:cNvSpPr>
              <p:nvPr/>
            </p:nvSpPr>
            <p:spPr bwMode="auto">
              <a:xfrm>
                <a:off x="1563" y="2038"/>
                <a:ext cx="50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r>
                  <a:rPr lang="en-US" altLang="en-US" sz="1600" b="1">
                    <a:solidFill>
                      <a:schemeClr val="tx1"/>
                    </a:solidFill>
                  </a:rPr>
                  <a:t>right</a:t>
                </a:r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Text Box 84"/>
              <p:cNvSpPr txBox="1">
                <a:spLocks noChangeArrowheads="1"/>
              </p:cNvSpPr>
              <p:nvPr/>
            </p:nvSpPr>
            <p:spPr bwMode="auto">
              <a:xfrm>
                <a:off x="1324" y="1962"/>
                <a:ext cx="212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r>
                  <a:rPr lang="en-US" altLang="en-US" sz="2400" dirty="0">
                    <a:solidFill>
                      <a:schemeClr val="tx1"/>
                    </a:solidFill>
                    <a:latin typeface="Arial" charset="0"/>
                  </a:rPr>
                  <a:t>C</a:t>
                </a:r>
              </a:p>
            </p:txBody>
          </p:sp>
        </p:grpSp>
        <p:grpSp>
          <p:nvGrpSpPr>
            <p:cNvPr id="11" name="Group 85"/>
            <p:cNvGrpSpPr>
              <a:grpSpLocks/>
            </p:cNvGrpSpPr>
            <p:nvPr/>
          </p:nvGrpSpPr>
          <p:grpSpPr bwMode="auto">
            <a:xfrm>
              <a:off x="2875" y="2592"/>
              <a:ext cx="1252" cy="336"/>
              <a:chOff x="816" y="1920"/>
              <a:chExt cx="1252" cy="336"/>
            </a:xfrm>
          </p:grpSpPr>
          <p:sp>
            <p:nvSpPr>
              <p:cNvPr id="75" name="Rectangle 86"/>
              <p:cNvSpPr>
                <a:spLocks noChangeArrowheads="1"/>
              </p:cNvSpPr>
              <p:nvPr/>
            </p:nvSpPr>
            <p:spPr bwMode="auto">
              <a:xfrm>
                <a:off x="816" y="1962"/>
                <a:ext cx="1200" cy="252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Line 87"/>
              <p:cNvSpPr>
                <a:spLocks noChangeShapeType="1"/>
              </p:cNvSpPr>
              <p:nvPr/>
            </p:nvSpPr>
            <p:spPr bwMode="auto">
              <a:xfrm>
                <a:off x="1248" y="192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7" name="Line 88"/>
              <p:cNvSpPr>
                <a:spLocks noChangeShapeType="1"/>
              </p:cNvSpPr>
              <p:nvPr/>
            </p:nvSpPr>
            <p:spPr bwMode="auto">
              <a:xfrm>
                <a:off x="1584" y="192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" name="Text Box 89"/>
              <p:cNvSpPr txBox="1">
                <a:spLocks noChangeArrowheads="1"/>
              </p:cNvSpPr>
              <p:nvPr/>
            </p:nvSpPr>
            <p:spPr bwMode="auto">
              <a:xfrm>
                <a:off x="816" y="2040"/>
                <a:ext cx="427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r>
                  <a:rPr lang="en-US" altLang="en-US" sz="1600" b="1">
                    <a:solidFill>
                      <a:schemeClr val="tx1"/>
                    </a:solidFill>
                  </a:rPr>
                  <a:t>left</a:t>
                </a:r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Text Box 90"/>
              <p:cNvSpPr txBox="1">
                <a:spLocks noChangeArrowheads="1"/>
              </p:cNvSpPr>
              <p:nvPr/>
            </p:nvSpPr>
            <p:spPr bwMode="auto">
              <a:xfrm>
                <a:off x="1563" y="2038"/>
                <a:ext cx="50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r>
                  <a:rPr lang="en-US" altLang="en-US" sz="1600" b="1">
                    <a:solidFill>
                      <a:schemeClr val="tx1"/>
                    </a:solidFill>
                  </a:rPr>
                  <a:t>right</a:t>
                </a:r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Text Box 91"/>
              <p:cNvSpPr txBox="1">
                <a:spLocks noChangeArrowheads="1"/>
              </p:cNvSpPr>
              <p:nvPr/>
            </p:nvSpPr>
            <p:spPr bwMode="auto">
              <a:xfrm>
                <a:off x="1324" y="1962"/>
                <a:ext cx="212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r>
                  <a:rPr lang="en-US" altLang="en-US" sz="2400" dirty="0">
                    <a:solidFill>
                      <a:schemeClr val="tx1"/>
                    </a:solidFill>
                    <a:latin typeface="Arial" charset="0"/>
                  </a:rPr>
                  <a:t>E</a:t>
                </a:r>
              </a:p>
            </p:txBody>
          </p:sp>
        </p:grpSp>
        <p:grpSp>
          <p:nvGrpSpPr>
            <p:cNvPr id="12" name="Group 92"/>
            <p:cNvGrpSpPr>
              <a:grpSpLocks/>
            </p:cNvGrpSpPr>
            <p:nvPr/>
          </p:nvGrpSpPr>
          <p:grpSpPr bwMode="auto">
            <a:xfrm>
              <a:off x="4411" y="2592"/>
              <a:ext cx="1252" cy="336"/>
              <a:chOff x="816" y="1920"/>
              <a:chExt cx="1252" cy="336"/>
            </a:xfrm>
          </p:grpSpPr>
          <p:sp>
            <p:nvSpPr>
              <p:cNvPr id="69" name="Rectangle 93"/>
              <p:cNvSpPr>
                <a:spLocks noChangeArrowheads="1"/>
              </p:cNvSpPr>
              <p:nvPr/>
            </p:nvSpPr>
            <p:spPr bwMode="auto">
              <a:xfrm>
                <a:off x="816" y="1962"/>
                <a:ext cx="1200" cy="252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Line 94"/>
              <p:cNvSpPr>
                <a:spLocks noChangeShapeType="1"/>
              </p:cNvSpPr>
              <p:nvPr/>
            </p:nvSpPr>
            <p:spPr bwMode="auto">
              <a:xfrm>
                <a:off x="1248" y="192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" name="Line 95"/>
              <p:cNvSpPr>
                <a:spLocks noChangeShapeType="1"/>
              </p:cNvSpPr>
              <p:nvPr/>
            </p:nvSpPr>
            <p:spPr bwMode="auto">
              <a:xfrm>
                <a:off x="1584" y="192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" name="Text Box 96"/>
              <p:cNvSpPr txBox="1">
                <a:spLocks noChangeArrowheads="1"/>
              </p:cNvSpPr>
              <p:nvPr/>
            </p:nvSpPr>
            <p:spPr bwMode="auto">
              <a:xfrm>
                <a:off x="816" y="2040"/>
                <a:ext cx="427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r>
                  <a:rPr lang="en-US" altLang="en-US" sz="1600" b="1">
                    <a:solidFill>
                      <a:schemeClr val="tx1"/>
                    </a:solidFill>
                  </a:rPr>
                  <a:t>left</a:t>
                </a:r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Text Box 97"/>
              <p:cNvSpPr txBox="1">
                <a:spLocks noChangeArrowheads="1"/>
              </p:cNvSpPr>
              <p:nvPr/>
            </p:nvSpPr>
            <p:spPr bwMode="auto">
              <a:xfrm>
                <a:off x="1563" y="2038"/>
                <a:ext cx="50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r>
                  <a:rPr lang="en-US" altLang="en-US" sz="1600" b="1">
                    <a:solidFill>
                      <a:schemeClr val="tx1"/>
                    </a:solidFill>
                  </a:rPr>
                  <a:t>right</a:t>
                </a:r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Text Box 98"/>
              <p:cNvSpPr txBox="1">
                <a:spLocks noChangeArrowheads="1"/>
              </p:cNvSpPr>
              <p:nvPr/>
            </p:nvSpPr>
            <p:spPr bwMode="auto">
              <a:xfrm>
                <a:off x="1324" y="1962"/>
                <a:ext cx="212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r>
                  <a:rPr lang="en-US" altLang="en-US" sz="2400" dirty="0">
                    <a:solidFill>
                      <a:schemeClr val="tx1"/>
                    </a:solidFill>
                    <a:latin typeface="Arial" charset="0"/>
                  </a:rPr>
                  <a:t>H</a:t>
                </a:r>
              </a:p>
            </p:txBody>
          </p:sp>
        </p:grpSp>
        <p:grpSp>
          <p:nvGrpSpPr>
            <p:cNvPr id="13" name="Group 99"/>
            <p:cNvGrpSpPr>
              <a:grpSpLocks/>
            </p:cNvGrpSpPr>
            <p:nvPr/>
          </p:nvGrpSpPr>
          <p:grpSpPr bwMode="auto">
            <a:xfrm>
              <a:off x="720" y="3408"/>
              <a:ext cx="1252" cy="336"/>
              <a:chOff x="816" y="1920"/>
              <a:chExt cx="1252" cy="336"/>
            </a:xfrm>
          </p:grpSpPr>
          <p:sp>
            <p:nvSpPr>
              <p:cNvPr id="63" name="Rectangle 100"/>
              <p:cNvSpPr>
                <a:spLocks noChangeArrowheads="1"/>
              </p:cNvSpPr>
              <p:nvPr/>
            </p:nvSpPr>
            <p:spPr bwMode="auto">
              <a:xfrm>
                <a:off x="816" y="1962"/>
                <a:ext cx="1200" cy="252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Line 101"/>
              <p:cNvSpPr>
                <a:spLocks noChangeShapeType="1"/>
              </p:cNvSpPr>
              <p:nvPr/>
            </p:nvSpPr>
            <p:spPr bwMode="auto">
              <a:xfrm>
                <a:off x="1248" y="192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102"/>
              <p:cNvSpPr>
                <a:spLocks noChangeShapeType="1"/>
              </p:cNvSpPr>
              <p:nvPr/>
            </p:nvSpPr>
            <p:spPr bwMode="auto">
              <a:xfrm>
                <a:off x="1584" y="192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Text Box 103"/>
              <p:cNvSpPr txBox="1">
                <a:spLocks noChangeArrowheads="1"/>
              </p:cNvSpPr>
              <p:nvPr/>
            </p:nvSpPr>
            <p:spPr bwMode="auto">
              <a:xfrm>
                <a:off x="816" y="2040"/>
                <a:ext cx="427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r>
                  <a:rPr lang="en-US" altLang="en-US" sz="1600" b="1">
                    <a:solidFill>
                      <a:schemeClr val="tx1"/>
                    </a:solidFill>
                  </a:rPr>
                  <a:t>left</a:t>
                </a:r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Text Box 104"/>
              <p:cNvSpPr txBox="1">
                <a:spLocks noChangeArrowheads="1"/>
              </p:cNvSpPr>
              <p:nvPr/>
            </p:nvSpPr>
            <p:spPr bwMode="auto">
              <a:xfrm>
                <a:off x="1563" y="2038"/>
                <a:ext cx="50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r>
                  <a:rPr lang="en-US" altLang="en-US" sz="1600" b="1">
                    <a:solidFill>
                      <a:schemeClr val="tx1"/>
                    </a:solidFill>
                  </a:rPr>
                  <a:t>right</a:t>
                </a:r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Text Box 105"/>
              <p:cNvSpPr txBox="1">
                <a:spLocks noChangeArrowheads="1"/>
              </p:cNvSpPr>
              <p:nvPr/>
            </p:nvSpPr>
            <p:spPr bwMode="auto">
              <a:xfrm>
                <a:off x="1324" y="1962"/>
                <a:ext cx="212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r>
                  <a:rPr lang="en-US" altLang="en-US" sz="2400" dirty="0">
                    <a:solidFill>
                      <a:schemeClr val="tx1"/>
                    </a:solidFill>
                    <a:latin typeface="Arial" charset="0"/>
                  </a:rPr>
                  <a:t>B</a:t>
                </a:r>
              </a:p>
            </p:txBody>
          </p:sp>
        </p:grpSp>
        <p:grpSp>
          <p:nvGrpSpPr>
            <p:cNvPr id="14" name="Group 106"/>
            <p:cNvGrpSpPr>
              <a:grpSpLocks/>
            </p:cNvGrpSpPr>
            <p:nvPr/>
          </p:nvGrpSpPr>
          <p:grpSpPr bwMode="auto">
            <a:xfrm>
              <a:off x="3643" y="3408"/>
              <a:ext cx="1252" cy="336"/>
              <a:chOff x="816" y="1920"/>
              <a:chExt cx="1252" cy="336"/>
            </a:xfrm>
          </p:grpSpPr>
          <p:sp>
            <p:nvSpPr>
              <p:cNvPr id="57" name="Rectangle 107"/>
              <p:cNvSpPr>
                <a:spLocks noChangeArrowheads="1"/>
              </p:cNvSpPr>
              <p:nvPr/>
            </p:nvSpPr>
            <p:spPr bwMode="auto">
              <a:xfrm>
                <a:off x="816" y="1962"/>
                <a:ext cx="1200" cy="252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Line 108"/>
              <p:cNvSpPr>
                <a:spLocks noChangeShapeType="1"/>
              </p:cNvSpPr>
              <p:nvPr/>
            </p:nvSpPr>
            <p:spPr bwMode="auto">
              <a:xfrm>
                <a:off x="1248" y="192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9" name="Line 109"/>
              <p:cNvSpPr>
                <a:spLocks noChangeShapeType="1"/>
              </p:cNvSpPr>
              <p:nvPr/>
            </p:nvSpPr>
            <p:spPr bwMode="auto">
              <a:xfrm>
                <a:off x="1584" y="192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" name="Text Box 110"/>
              <p:cNvSpPr txBox="1">
                <a:spLocks noChangeArrowheads="1"/>
              </p:cNvSpPr>
              <p:nvPr/>
            </p:nvSpPr>
            <p:spPr bwMode="auto">
              <a:xfrm>
                <a:off x="816" y="2040"/>
                <a:ext cx="427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r>
                  <a:rPr lang="en-US" altLang="en-US" sz="1600" b="1">
                    <a:solidFill>
                      <a:schemeClr val="tx1"/>
                    </a:solidFill>
                  </a:rPr>
                  <a:t>left</a:t>
                </a:r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Text Box 111"/>
              <p:cNvSpPr txBox="1">
                <a:spLocks noChangeArrowheads="1"/>
              </p:cNvSpPr>
              <p:nvPr/>
            </p:nvSpPr>
            <p:spPr bwMode="auto">
              <a:xfrm>
                <a:off x="1563" y="2038"/>
                <a:ext cx="50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r>
                  <a:rPr lang="en-US" altLang="en-US" sz="1600" b="1">
                    <a:solidFill>
                      <a:schemeClr val="tx1"/>
                    </a:solidFill>
                  </a:rPr>
                  <a:t>right</a:t>
                </a:r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 Box 112"/>
              <p:cNvSpPr txBox="1">
                <a:spLocks noChangeArrowheads="1"/>
              </p:cNvSpPr>
              <p:nvPr/>
            </p:nvSpPr>
            <p:spPr bwMode="auto">
              <a:xfrm>
                <a:off x="1324" y="1962"/>
                <a:ext cx="212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r>
                  <a:rPr lang="en-US" altLang="en-US" sz="2400" dirty="0">
                    <a:solidFill>
                      <a:schemeClr val="tx1"/>
                    </a:solidFill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15" name="Line 113"/>
            <p:cNvSpPr>
              <a:spLocks noChangeShapeType="1"/>
            </p:cNvSpPr>
            <p:nvPr/>
          </p:nvSpPr>
          <p:spPr bwMode="auto">
            <a:xfrm>
              <a:off x="3120" y="1344"/>
              <a:ext cx="1056" cy="384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Line 114"/>
            <p:cNvSpPr>
              <a:spLocks noChangeShapeType="1"/>
            </p:cNvSpPr>
            <p:nvPr/>
          </p:nvSpPr>
          <p:spPr bwMode="auto">
            <a:xfrm flipH="1">
              <a:off x="1440" y="1344"/>
              <a:ext cx="816" cy="384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7" name="Group 115"/>
            <p:cNvGrpSpPr>
              <a:grpSpLocks/>
            </p:cNvGrpSpPr>
            <p:nvPr/>
          </p:nvGrpSpPr>
          <p:grpSpPr bwMode="auto">
            <a:xfrm>
              <a:off x="624" y="2112"/>
              <a:ext cx="331" cy="300"/>
              <a:chOff x="4483" y="2970"/>
              <a:chExt cx="331" cy="300"/>
            </a:xfrm>
          </p:grpSpPr>
          <p:sp>
            <p:nvSpPr>
              <p:cNvPr id="53" name="Line 116"/>
              <p:cNvSpPr>
                <a:spLocks noChangeShapeType="1"/>
              </p:cNvSpPr>
              <p:nvPr/>
            </p:nvSpPr>
            <p:spPr bwMode="auto">
              <a:xfrm>
                <a:off x="4483" y="3183"/>
                <a:ext cx="267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117"/>
              <p:cNvSpPr>
                <a:spLocks noChangeShapeType="1"/>
              </p:cNvSpPr>
              <p:nvPr/>
            </p:nvSpPr>
            <p:spPr bwMode="auto">
              <a:xfrm>
                <a:off x="4526" y="3226"/>
                <a:ext cx="181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118"/>
              <p:cNvSpPr>
                <a:spLocks noChangeShapeType="1"/>
              </p:cNvSpPr>
              <p:nvPr/>
            </p:nvSpPr>
            <p:spPr bwMode="auto">
              <a:xfrm>
                <a:off x="4579" y="3269"/>
                <a:ext cx="86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119"/>
              <p:cNvSpPr>
                <a:spLocks noChangeShapeType="1"/>
              </p:cNvSpPr>
              <p:nvPr/>
            </p:nvSpPr>
            <p:spPr bwMode="auto">
              <a:xfrm flipV="1">
                <a:off x="4632" y="2970"/>
                <a:ext cx="182" cy="213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20"/>
            <p:cNvGrpSpPr>
              <a:grpSpLocks/>
            </p:cNvGrpSpPr>
            <p:nvPr/>
          </p:nvGrpSpPr>
          <p:grpSpPr bwMode="auto">
            <a:xfrm>
              <a:off x="581" y="3744"/>
              <a:ext cx="331" cy="300"/>
              <a:chOff x="4483" y="2970"/>
              <a:chExt cx="331" cy="300"/>
            </a:xfrm>
          </p:grpSpPr>
          <p:sp>
            <p:nvSpPr>
              <p:cNvPr id="49" name="Line 121"/>
              <p:cNvSpPr>
                <a:spLocks noChangeShapeType="1"/>
              </p:cNvSpPr>
              <p:nvPr/>
            </p:nvSpPr>
            <p:spPr bwMode="auto">
              <a:xfrm>
                <a:off x="4483" y="3183"/>
                <a:ext cx="267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22"/>
              <p:cNvSpPr>
                <a:spLocks noChangeShapeType="1"/>
              </p:cNvSpPr>
              <p:nvPr/>
            </p:nvSpPr>
            <p:spPr bwMode="auto">
              <a:xfrm>
                <a:off x="4526" y="3226"/>
                <a:ext cx="181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23"/>
              <p:cNvSpPr>
                <a:spLocks noChangeShapeType="1"/>
              </p:cNvSpPr>
              <p:nvPr/>
            </p:nvSpPr>
            <p:spPr bwMode="auto">
              <a:xfrm>
                <a:off x="4579" y="3269"/>
                <a:ext cx="86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124"/>
              <p:cNvSpPr>
                <a:spLocks noChangeShapeType="1"/>
              </p:cNvSpPr>
              <p:nvPr/>
            </p:nvSpPr>
            <p:spPr bwMode="auto">
              <a:xfrm flipV="1">
                <a:off x="4632" y="2970"/>
                <a:ext cx="182" cy="213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125"/>
            <p:cNvGrpSpPr>
              <a:grpSpLocks/>
            </p:cNvGrpSpPr>
            <p:nvPr/>
          </p:nvGrpSpPr>
          <p:grpSpPr bwMode="auto">
            <a:xfrm>
              <a:off x="1680" y="3732"/>
              <a:ext cx="332" cy="300"/>
              <a:chOff x="5423" y="2991"/>
              <a:chExt cx="332" cy="300"/>
            </a:xfrm>
          </p:grpSpPr>
          <p:sp>
            <p:nvSpPr>
              <p:cNvPr id="45" name="Line 126"/>
              <p:cNvSpPr>
                <a:spLocks noChangeShapeType="1"/>
              </p:cNvSpPr>
              <p:nvPr/>
            </p:nvSpPr>
            <p:spPr bwMode="auto">
              <a:xfrm>
                <a:off x="5487" y="3205"/>
                <a:ext cx="268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127"/>
              <p:cNvSpPr>
                <a:spLocks noChangeShapeType="1"/>
              </p:cNvSpPr>
              <p:nvPr/>
            </p:nvSpPr>
            <p:spPr bwMode="auto">
              <a:xfrm>
                <a:off x="5530" y="3248"/>
                <a:ext cx="182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128"/>
              <p:cNvSpPr>
                <a:spLocks noChangeShapeType="1"/>
              </p:cNvSpPr>
              <p:nvPr/>
            </p:nvSpPr>
            <p:spPr bwMode="auto">
              <a:xfrm>
                <a:off x="5573" y="3290"/>
                <a:ext cx="85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129"/>
              <p:cNvSpPr>
                <a:spLocks noChangeShapeType="1"/>
              </p:cNvSpPr>
              <p:nvPr/>
            </p:nvSpPr>
            <p:spPr bwMode="auto">
              <a:xfrm>
                <a:off x="5423" y="2991"/>
                <a:ext cx="182" cy="214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130"/>
            <p:cNvGrpSpPr>
              <a:grpSpLocks/>
            </p:cNvGrpSpPr>
            <p:nvPr/>
          </p:nvGrpSpPr>
          <p:grpSpPr bwMode="auto">
            <a:xfrm>
              <a:off x="3547" y="3744"/>
              <a:ext cx="331" cy="300"/>
              <a:chOff x="4483" y="2970"/>
              <a:chExt cx="331" cy="300"/>
            </a:xfrm>
          </p:grpSpPr>
          <p:sp>
            <p:nvSpPr>
              <p:cNvPr id="41" name="Line 131"/>
              <p:cNvSpPr>
                <a:spLocks noChangeShapeType="1"/>
              </p:cNvSpPr>
              <p:nvPr/>
            </p:nvSpPr>
            <p:spPr bwMode="auto">
              <a:xfrm>
                <a:off x="4483" y="3183"/>
                <a:ext cx="267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132"/>
              <p:cNvSpPr>
                <a:spLocks noChangeShapeType="1"/>
              </p:cNvSpPr>
              <p:nvPr/>
            </p:nvSpPr>
            <p:spPr bwMode="auto">
              <a:xfrm>
                <a:off x="4526" y="3226"/>
                <a:ext cx="181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133"/>
              <p:cNvSpPr>
                <a:spLocks noChangeShapeType="1"/>
              </p:cNvSpPr>
              <p:nvPr/>
            </p:nvSpPr>
            <p:spPr bwMode="auto">
              <a:xfrm>
                <a:off x="4579" y="3269"/>
                <a:ext cx="86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134"/>
              <p:cNvSpPr>
                <a:spLocks noChangeShapeType="1"/>
              </p:cNvSpPr>
              <p:nvPr/>
            </p:nvSpPr>
            <p:spPr bwMode="auto">
              <a:xfrm flipV="1">
                <a:off x="4632" y="2970"/>
                <a:ext cx="182" cy="213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135"/>
            <p:cNvGrpSpPr>
              <a:grpSpLocks/>
            </p:cNvGrpSpPr>
            <p:nvPr/>
          </p:nvGrpSpPr>
          <p:grpSpPr bwMode="auto">
            <a:xfrm>
              <a:off x="4655" y="3744"/>
              <a:ext cx="332" cy="300"/>
              <a:chOff x="5423" y="2991"/>
              <a:chExt cx="332" cy="300"/>
            </a:xfrm>
          </p:grpSpPr>
          <p:sp>
            <p:nvSpPr>
              <p:cNvPr id="37" name="Line 136"/>
              <p:cNvSpPr>
                <a:spLocks noChangeShapeType="1"/>
              </p:cNvSpPr>
              <p:nvPr/>
            </p:nvSpPr>
            <p:spPr bwMode="auto">
              <a:xfrm>
                <a:off x="5487" y="3205"/>
                <a:ext cx="268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137"/>
              <p:cNvSpPr>
                <a:spLocks noChangeShapeType="1"/>
              </p:cNvSpPr>
              <p:nvPr/>
            </p:nvSpPr>
            <p:spPr bwMode="auto">
              <a:xfrm>
                <a:off x="5530" y="3248"/>
                <a:ext cx="182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138"/>
              <p:cNvSpPr>
                <a:spLocks noChangeShapeType="1"/>
              </p:cNvSpPr>
              <p:nvPr/>
            </p:nvSpPr>
            <p:spPr bwMode="auto">
              <a:xfrm>
                <a:off x="5573" y="3290"/>
                <a:ext cx="85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139"/>
              <p:cNvSpPr>
                <a:spLocks noChangeShapeType="1"/>
              </p:cNvSpPr>
              <p:nvPr/>
            </p:nvSpPr>
            <p:spPr bwMode="auto">
              <a:xfrm>
                <a:off x="5423" y="2991"/>
                <a:ext cx="182" cy="214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140"/>
            <p:cNvGrpSpPr>
              <a:grpSpLocks/>
            </p:cNvGrpSpPr>
            <p:nvPr/>
          </p:nvGrpSpPr>
          <p:grpSpPr bwMode="auto">
            <a:xfrm>
              <a:off x="5423" y="2928"/>
              <a:ext cx="332" cy="300"/>
              <a:chOff x="5423" y="2991"/>
              <a:chExt cx="332" cy="300"/>
            </a:xfrm>
          </p:grpSpPr>
          <p:sp>
            <p:nvSpPr>
              <p:cNvPr id="33" name="Line 141"/>
              <p:cNvSpPr>
                <a:spLocks noChangeShapeType="1"/>
              </p:cNvSpPr>
              <p:nvPr/>
            </p:nvSpPr>
            <p:spPr bwMode="auto">
              <a:xfrm>
                <a:off x="5487" y="3205"/>
                <a:ext cx="268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142"/>
              <p:cNvSpPr>
                <a:spLocks noChangeShapeType="1"/>
              </p:cNvSpPr>
              <p:nvPr/>
            </p:nvSpPr>
            <p:spPr bwMode="auto">
              <a:xfrm>
                <a:off x="5530" y="3248"/>
                <a:ext cx="182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43"/>
              <p:cNvSpPr>
                <a:spLocks noChangeShapeType="1"/>
              </p:cNvSpPr>
              <p:nvPr/>
            </p:nvSpPr>
            <p:spPr bwMode="auto">
              <a:xfrm>
                <a:off x="5573" y="3290"/>
                <a:ext cx="85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144"/>
              <p:cNvSpPr>
                <a:spLocks noChangeShapeType="1"/>
              </p:cNvSpPr>
              <p:nvPr/>
            </p:nvSpPr>
            <p:spPr bwMode="auto">
              <a:xfrm>
                <a:off x="5423" y="2991"/>
                <a:ext cx="182" cy="214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" name="Line 145"/>
            <p:cNvSpPr>
              <a:spLocks noChangeShapeType="1"/>
            </p:cNvSpPr>
            <p:nvPr/>
          </p:nvSpPr>
          <p:spPr bwMode="auto">
            <a:xfrm>
              <a:off x="1680" y="2112"/>
              <a:ext cx="432" cy="43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Line 147"/>
            <p:cNvSpPr>
              <a:spLocks noChangeShapeType="1"/>
            </p:cNvSpPr>
            <p:nvPr/>
          </p:nvSpPr>
          <p:spPr bwMode="auto">
            <a:xfrm flipH="1">
              <a:off x="3451" y="2112"/>
              <a:ext cx="432" cy="43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Line 150"/>
            <p:cNvSpPr>
              <a:spLocks noChangeShapeType="1"/>
            </p:cNvSpPr>
            <p:nvPr/>
          </p:nvSpPr>
          <p:spPr bwMode="auto">
            <a:xfrm>
              <a:off x="4603" y="2112"/>
              <a:ext cx="432" cy="43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Line 151"/>
            <p:cNvSpPr>
              <a:spLocks noChangeShapeType="1"/>
            </p:cNvSpPr>
            <p:nvPr/>
          </p:nvSpPr>
          <p:spPr bwMode="auto">
            <a:xfrm>
              <a:off x="3835" y="2928"/>
              <a:ext cx="432" cy="43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7" name="Group 152"/>
            <p:cNvGrpSpPr>
              <a:grpSpLocks/>
            </p:cNvGrpSpPr>
            <p:nvPr/>
          </p:nvGrpSpPr>
          <p:grpSpPr bwMode="auto">
            <a:xfrm>
              <a:off x="4320" y="2928"/>
              <a:ext cx="331" cy="300"/>
              <a:chOff x="4483" y="2970"/>
              <a:chExt cx="331" cy="300"/>
            </a:xfrm>
          </p:grpSpPr>
          <p:sp>
            <p:nvSpPr>
              <p:cNvPr id="29" name="Line 153"/>
              <p:cNvSpPr>
                <a:spLocks noChangeShapeType="1"/>
              </p:cNvSpPr>
              <p:nvPr/>
            </p:nvSpPr>
            <p:spPr bwMode="auto">
              <a:xfrm>
                <a:off x="4483" y="3183"/>
                <a:ext cx="267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54"/>
              <p:cNvSpPr>
                <a:spLocks noChangeShapeType="1"/>
              </p:cNvSpPr>
              <p:nvPr/>
            </p:nvSpPr>
            <p:spPr bwMode="auto">
              <a:xfrm>
                <a:off x="4526" y="3226"/>
                <a:ext cx="181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155"/>
              <p:cNvSpPr>
                <a:spLocks noChangeShapeType="1"/>
              </p:cNvSpPr>
              <p:nvPr/>
            </p:nvSpPr>
            <p:spPr bwMode="auto">
              <a:xfrm>
                <a:off x="4579" y="3269"/>
                <a:ext cx="86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56"/>
              <p:cNvSpPr>
                <a:spLocks noChangeShapeType="1"/>
              </p:cNvSpPr>
              <p:nvPr/>
            </p:nvSpPr>
            <p:spPr bwMode="auto">
              <a:xfrm flipV="1">
                <a:off x="4632" y="2970"/>
                <a:ext cx="182" cy="213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" name="Line 157"/>
            <p:cNvSpPr>
              <a:spLocks noChangeShapeType="1"/>
            </p:cNvSpPr>
            <p:nvPr/>
          </p:nvSpPr>
          <p:spPr bwMode="auto">
            <a:xfrm flipH="1">
              <a:off x="1296" y="2928"/>
              <a:ext cx="432" cy="43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032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on:</a:t>
            </a:r>
          </a:p>
          <a:p>
            <a:pPr lvl="1"/>
            <a:r>
              <a:rPr lang="en-US" dirty="0"/>
              <a:t>Binary Search Trees</a:t>
            </a:r>
          </a:p>
          <a:p>
            <a:pPr lvl="2"/>
            <a:r>
              <a:rPr lang="en-US" dirty="0" smtClean="0"/>
              <a:t>General</a:t>
            </a:r>
          </a:p>
          <a:p>
            <a:endParaRPr lang="en-US" dirty="0"/>
          </a:p>
          <a:p>
            <a:r>
              <a:rPr lang="en-US" dirty="0" smtClean="0"/>
              <a:t>Next</a:t>
            </a:r>
          </a:p>
          <a:p>
            <a:pPr lvl="1"/>
            <a:r>
              <a:rPr lang="en-US" dirty="0"/>
              <a:t>Binary Search </a:t>
            </a:r>
            <a:r>
              <a:rPr lang="en-US" dirty="0" smtClean="0"/>
              <a:t>Trees</a:t>
            </a:r>
          </a:p>
          <a:p>
            <a:pPr lvl="2"/>
            <a:r>
              <a:rPr lang="en-US" dirty="0" smtClean="0"/>
              <a:t>How to Build Them</a:t>
            </a:r>
            <a:endParaRPr lang="en-US" dirty="0"/>
          </a:p>
          <a:p>
            <a:pPr lvl="1"/>
            <a:r>
              <a:rPr lang="en-US" dirty="0" smtClean="0"/>
              <a:t>AVL Trees</a:t>
            </a:r>
          </a:p>
          <a:p>
            <a:pPr lvl="1"/>
            <a:r>
              <a:rPr lang="en-US" dirty="0" smtClean="0"/>
              <a:t>Decision Trees</a:t>
            </a:r>
          </a:p>
        </p:txBody>
      </p:sp>
    </p:spTree>
    <p:extLst>
      <p:ext uri="{BB962C8B-B14F-4D97-AF65-F5344CB8AC3E}">
        <p14:creationId xmlns:p14="http://schemas.microsoft.com/office/powerpoint/2010/main" val="123051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Class Activity: Building BSTs via Insertions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533400"/>
          </a:xfrm>
        </p:spPr>
        <p:txBody>
          <a:bodyPr/>
          <a:lstStyle/>
          <a:p>
            <a:r>
              <a:rPr lang="en-US" dirty="0" smtClean="0"/>
              <a:t>Insert: 15, 8, 12, 19, 5, and 23 into an empty BST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881438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r>
              <a:rPr lang="en-US" altLang="en-US" b="1" dirty="0" smtClean="0">
                <a:solidFill>
                  <a:schemeClr val="tx1"/>
                </a:solidFill>
              </a:rPr>
              <a:t>15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200" y="1600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 them as they are in the given sequence</a:t>
            </a:r>
          </a:p>
          <a:p>
            <a:r>
              <a:rPr lang="en-US" dirty="0" smtClean="0"/>
              <a:t>Must maintain the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42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BSTs via Insertions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533400"/>
          </a:xfrm>
        </p:spPr>
        <p:txBody>
          <a:bodyPr/>
          <a:lstStyle/>
          <a:p>
            <a:r>
              <a:rPr lang="en-US" dirty="0" smtClean="0"/>
              <a:t>Insert: 15, 8, 12, 19, 5, and 23 into an empty BST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881438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r>
              <a:rPr lang="en-US" altLang="en-US" b="1" dirty="0" smtClean="0">
                <a:solidFill>
                  <a:schemeClr val="tx1"/>
                </a:solidFill>
              </a:rPr>
              <a:t>15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119438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r>
              <a:rPr lang="en-US" altLang="en-US" b="1" dirty="0" smtClean="0">
                <a:solidFill>
                  <a:schemeClr val="tx1"/>
                </a:solidFill>
              </a:rPr>
              <a:t>8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643438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r>
              <a:rPr lang="en-US" altLang="en-US" b="1" dirty="0" smtClean="0">
                <a:solidFill>
                  <a:schemeClr val="tx1"/>
                </a:solidFill>
              </a:rPr>
              <a:t>19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329238" y="45720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r>
              <a:rPr lang="en-US" altLang="en-US" b="1" dirty="0" smtClean="0">
                <a:solidFill>
                  <a:schemeClr val="tx1"/>
                </a:solidFill>
              </a:rPr>
              <a:t>23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3386138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427538" y="3162300"/>
            <a:ext cx="495300" cy="5715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5183188" y="4000500"/>
            <a:ext cx="419100" cy="5715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2522538" y="45720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r>
              <a:rPr lang="en-US" altLang="en-US" b="1" dirty="0" smtClean="0">
                <a:solidFill>
                  <a:schemeClr val="tx1"/>
                </a:solidFill>
              </a:rPr>
              <a:t>5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3811588" y="45720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r>
              <a:rPr lang="en-US" altLang="en-US" b="1" dirty="0" smtClean="0">
                <a:solidFill>
                  <a:schemeClr val="tx1"/>
                </a:solidFill>
              </a:rPr>
              <a:t>12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2782888" y="4000500"/>
            <a:ext cx="3429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3665538" y="4000500"/>
            <a:ext cx="419100" cy="5715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38200" y="1600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 them as they are in the given sequence</a:t>
            </a:r>
          </a:p>
          <a:p>
            <a:r>
              <a:rPr lang="en-US" dirty="0" smtClean="0"/>
              <a:t>Must maintain the order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694116" y="2850275"/>
            <a:ext cx="1697901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8 &lt; </a:t>
            </a:r>
            <a:r>
              <a:rPr lang="en-US" dirty="0" smtClean="0"/>
              <a:t>15</a:t>
            </a:r>
            <a:endParaRPr lang="en-US" dirty="0"/>
          </a:p>
          <a:p>
            <a:r>
              <a:rPr lang="en-US" dirty="0"/>
              <a:t>it goes left of </a:t>
            </a:r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09600" y="2709386"/>
            <a:ext cx="1710725" cy="14773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12 </a:t>
            </a:r>
            <a:r>
              <a:rPr lang="en-US" dirty="0"/>
              <a:t>&lt; </a:t>
            </a:r>
            <a:r>
              <a:rPr lang="en-US" dirty="0" smtClean="0"/>
              <a:t>15</a:t>
            </a:r>
            <a:endParaRPr lang="en-US" dirty="0"/>
          </a:p>
          <a:p>
            <a:r>
              <a:rPr lang="en-US" dirty="0"/>
              <a:t>it goes left of </a:t>
            </a:r>
            <a:r>
              <a:rPr lang="en-US" dirty="0" smtClean="0"/>
              <a:t>15</a:t>
            </a:r>
          </a:p>
          <a:p>
            <a:endParaRPr lang="en-US" dirty="0"/>
          </a:p>
          <a:p>
            <a:r>
              <a:rPr lang="en-US" dirty="0" smtClean="0"/>
              <a:t>12 &gt; 8</a:t>
            </a:r>
          </a:p>
          <a:p>
            <a:r>
              <a:rPr lang="en-US" dirty="0" smtClean="0"/>
              <a:t>it goes right of 8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49567" y="2782669"/>
            <a:ext cx="1826141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19 &gt; 15</a:t>
            </a:r>
          </a:p>
          <a:p>
            <a:r>
              <a:rPr lang="en-US" dirty="0" smtClean="0"/>
              <a:t>it goes right of 15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06188" y="3999626"/>
            <a:ext cx="1710725" cy="14773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5 </a:t>
            </a:r>
            <a:r>
              <a:rPr lang="en-US" dirty="0"/>
              <a:t>&lt; </a:t>
            </a:r>
            <a:r>
              <a:rPr lang="en-US" dirty="0" smtClean="0"/>
              <a:t>15</a:t>
            </a:r>
            <a:endParaRPr lang="en-US" dirty="0"/>
          </a:p>
          <a:p>
            <a:r>
              <a:rPr lang="en-US" dirty="0"/>
              <a:t>it goes left of </a:t>
            </a:r>
            <a:r>
              <a:rPr lang="en-US" dirty="0" smtClean="0"/>
              <a:t>15</a:t>
            </a:r>
          </a:p>
          <a:p>
            <a:endParaRPr lang="en-US" dirty="0"/>
          </a:p>
          <a:p>
            <a:r>
              <a:rPr lang="en-US" dirty="0" smtClean="0"/>
              <a:t>5 &lt; 8</a:t>
            </a:r>
          </a:p>
          <a:p>
            <a:r>
              <a:rPr lang="en-US" dirty="0" smtClean="0"/>
              <a:t>it goes left of 8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96000" y="4100036"/>
            <a:ext cx="1826141" cy="14773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23 &gt; 15</a:t>
            </a:r>
            <a:endParaRPr lang="en-US" dirty="0"/>
          </a:p>
          <a:p>
            <a:r>
              <a:rPr lang="en-US" dirty="0"/>
              <a:t>it goes </a:t>
            </a:r>
            <a:r>
              <a:rPr lang="en-US" dirty="0" smtClean="0"/>
              <a:t>right </a:t>
            </a:r>
            <a:r>
              <a:rPr lang="en-US" dirty="0"/>
              <a:t>of </a:t>
            </a:r>
            <a:r>
              <a:rPr lang="en-US" dirty="0" smtClean="0"/>
              <a:t>15</a:t>
            </a:r>
          </a:p>
          <a:p>
            <a:endParaRPr lang="en-US" dirty="0"/>
          </a:p>
          <a:p>
            <a:r>
              <a:rPr lang="en-US" dirty="0" smtClean="0"/>
              <a:t>23 &gt; 19</a:t>
            </a:r>
          </a:p>
          <a:p>
            <a:r>
              <a:rPr lang="en-US" dirty="0" smtClean="0"/>
              <a:t>it goes right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15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533"/>
            <a:ext cx="8229600" cy="639762"/>
          </a:xfrm>
        </p:spPr>
        <p:txBody>
          <a:bodyPr/>
          <a:lstStyle/>
          <a:p>
            <a:r>
              <a:rPr lang="en-US" dirty="0" smtClean="0"/>
              <a:t>BST: Insert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1"/>
            <a:ext cx="4572000" cy="1371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general idea for BST </a:t>
            </a:r>
            <a:r>
              <a:rPr lang="en-US" dirty="0" smtClean="0"/>
              <a:t>insert: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node z will be inserted as a </a:t>
            </a:r>
            <a:r>
              <a:rPr lang="en-US" dirty="0" smtClean="0"/>
              <a:t>leaf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search for z's parent </a:t>
            </a:r>
            <a:r>
              <a:rPr lang="en-US" dirty="0" smtClean="0"/>
              <a:t>y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loop works with two pointers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990600"/>
            <a:ext cx="4038600" cy="550920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INSERT(</a:t>
            </a:r>
            <a:r>
              <a:rPr lang="en-US" sz="1600" dirty="0" err="1" smtClean="0">
                <a:latin typeface="Comic Sans MS" panose="030F0702030302020204" pitchFamily="66" charset="0"/>
              </a:rPr>
              <a:t>T,z</a:t>
            </a:r>
            <a:r>
              <a:rPr lang="en-US" sz="1600" dirty="0">
                <a:latin typeface="Comic Sans MS" panose="030F0702030302020204" pitchFamily="66" charset="0"/>
              </a:rPr>
              <a:t>):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y := nil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x := root</a:t>
            </a:r>
            <a:r>
              <a:rPr lang="en-US" sz="1600" dirty="0" smtClean="0">
                <a:latin typeface="Comic Sans MS" panose="030F0702030302020204" pitchFamily="66" charset="0"/>
              </a:rPr>
              <a:t>[ T ]</a:t>
            </a:r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</a:rPr>
              <a:t>    while x != nil do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begin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  y := x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  if key[z] &lt; key[x] then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</a:t>
            </a:r>
            <a:r>
              <a:rPr lang="en-US" sz="1600" dirty="0" smtClean="0">
                <a:latin typeface="Comic Sans MS" panose="030F0702030302020204" pitchFamily="66" charset="0"/>
              </a:rPr>
              <a:t>      </a:t>
            </a:r>
            <a:r>
              <a:rPr lang="en-US" sz="1600" dirty="0">
                <a:latin typeface="Comic Sans MS" panose="030F0702030302020204" pitchFamily="66" charset="0"/>
              </a:rPr>
              <a:t>x := left[x]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  else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 </a:t>
            </a:r>
            <a:r>
              <a:rPr lang="en-US" sz="1600" dirty="0" smtClean="0">
                <a:latin typeface="Comic Sans MS" panose="030F0702030302020204" pitchFamily="66" charset="0"/>
              </a:rPr>
              <a:t>     </a:t>
            </a:r>
            <a:r>
              <a:rPr lang="en-US" sz="1600" dirty="0">
                <a:latin typeface="Comic Sans MS" panose="030F0702030302020204" pitchFamily="66" charset="0"/>
              </a:rPr>
              <a:t>x := right[x]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end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parent[z] := y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if y = nil then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</a:t>
            </a:r>
            <a:r>
              <a:rPr lang="en-US" sz="1600" dirty="0" smtClean="0">
                <a:latin typeface="Comic Sans MS" panose="030F0702030302020204" pitchFamily="66" charset="0"/>
              </a:rPr>
              <a:t>    root[ T ] </a:t>
            </a:r>
            <a:r>
              <a:rPr lang="en-US" sz="1600" dirty="0">
                <a:latin typeface="Comic Sans MS" panose="030F0702030302020204" pitchFamily="66" charset="0"/>
              </a:rPr>
              <a:t>:= z </a:t>
            </a:r>
            <a:r>
              <a:rPr lang="en-US" sz="1200" i="1" dirty="0">
                <a:latin typeface="Comic Sans MS" panose="030F0702030302020204" pitchFamily="66" charset="0"/>
              </a:rPr>
              <a:t>// the tree was empty</a:t>
            </a:r>
            <a:endParaRPr lang="en-US" sz="1600" i="1" dirty="0"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</a:rPr>
              <a:t>    else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  </a:t>
            </a:r>
            <a:r>
              <a:rPr lang="en-US" sz="1200" i="1" dirty="0">
                <a:latin typeface="Comic Sans MS" panose="030F0702030302020204" pitchFamily="66" charset="0"/>
              </a:rPr>
              <a:t>// set the references from the parent</a:t>
            </a:r>
            <a:endParaRPr lang="en-US" sz="1600" i="1" dirty="0"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</a:rPr>
              <a:t>      if key[z] &lt; key[y] then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 </a:t>
            </a:r>
            <a:r>
              <a:rPr lang="en-US" sz="1600" dirty="0" smtClean="0">
                <a:latin typeface="Comic Sans MS" panose="030F0702030302020204" pitchFamily="66" charset="0"/>
              </a:rPr>
              <a:t>     </a:t>
            </a:r>
            <a:r>
              <a:rPr lang="en-US" sz="1600" dirty="0">
                <a:latin typeface="Comic Sans MS" panose="030F0702030302020204" pitchFamily="66" charset="0"/>
              </a:rPr>
              <a:t>left[y] := z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  else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</a:t>
            </a:r>
            <a:r>
              <a:rPr lang="en-US" sz="1600" dirty="0" smtClean="0">
                <a:latin typeface="Comic Sans MS" panose="030F0702030302020204" pitchFamily="66" charset="0"/>
              </a:rPr>
              <a:t>      </a:t>
            </a:r>
            <a:r>
              <a:rPr lang="en-US" sz="1600" dirty="0">
                <a:latin typeface="Comic Sans MS" panose="030F0702030302020204" pitchFamily="66" charset="0"/>
              </a:rPr>
              <a:t>right[y] := </a:t>
            </a:r>
            <a:r>
              <a:rPr lang="en-US" sz="1600" dirty="0" smtClean="0">
                <a:latin typeface="Comic Sans MS" panose="030F0702030302020204" pitchFamily="66" charset="0"/>
              </a:rPr>
              <a:t>z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7084" y="3886200"/>
            <a:ext cx="3505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Note:</a:t>
            </a:r>
          </a:p>
          <a:p>
            <a:r>
              <a:rPr lang="en-US" sz="1600" i="1" dirty="0" smtClean="0"/>
              <a:t>This </a:t>
            </a:r>
            <a:r>
              <a:rPr lang="en-US" sz="1600" i="1" dirty="0"/>
              <a:t>algorithm runs in worst-case time Theta(H), where H is the height </a:t>
            </a:r>
            <a:r>
              <a:rPr lang="en-US" sz="1600" i="1" dirty="0" smtClean="0"/>
              <a:t>of </a:t>
            </a:r>
            <a:r>
              <a:rPr lang="en-US" sz="1600" i="1" dirty="0"/>
              <a:t>the tree</a:t>
            </a:r>
            <a:r>
              <a:rPr lang="en-US" sz="1600" i="1" dirty="0" smtClean="0"/>
              <a:t>.</a:t>
            </a:r>
          </a:p>
          <a:p>
            <a:endParaRPr lang="en-US" sz="1600" i="1" dirty="0"/>
          </a:p>
          <a:p>
            <a:r>
              <a:rPr lang="en-US" sz="1600" i="1" dirty="0" smtClean="0"/>
              <a:t>-intuitively, we </a:t>
            </a:r>
            <a:r>
              <a:rPr lang="en-US" sz="1600" i="1" dirty="0"/>
              <a:t>traverse one path </a:t>
            </a:r>
            <a:r>
              <a:rPr lang="en-US" sz="1600" i="1" dirty="0" smtClean="0"/>
              <a:t>  </a:t>
            </a:r>
          </a:p>
          <a:p>
            <a:r>
              <a:rPr lang="en-US" sz="1600" i="1" dirty="0"/>
              <a:t> </a:t>
            </a:r>
            <a:r>
              <a:rPr lang="en-US" sz="1600" i="1" dirty="0" smtClean="0"/>
              <a:t> from </a:t>
            </a:r>
            <a:r>
              <a:rPr lang="en-US" sz="1600" i="1" dirty="0"/>
              <a:t>the root node to a leaf</a:t>
            </a:r>
          </a:p>
          <a:p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96037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on:</a:t>
            </a:r>
          </a:p>
          <a:p>
            <a:pPr lvl="1"/>
            <a:r>
              <a:rPr lang="en-US" dirty="0"/>
              <a:t>Binary Search Trees</a:t>
            </a:r>
          </a:p>
          <a:p>
            <a:pPr lvl="2"/>
            <a:r>
              <a:rPr lang="en-US" dirty="0" smtClean="0"/>
              <a:t>General</a:t>
            </a:r>
          </a:p>
          <a:p>
            <a:pPr lvl="2"/>
            <a:r>
              <a:rPr lang="en-US" dirty="0"/>
              <a:t>How to Build Them</a:t>
            </a:r>
          </a:p>
          <a:p>
            <a:pPr lvl="2"/>
            <a:endParaRPr lang="en-US" dirty="0"/>
          </a:p>
          <a:p>
            <a:r>
              <a:rPr lang="en-US" dirty="0" smtClean="0"/>
              <a:t>Next</a:t>
            </a:r>
          </a:p>
          <a:p>
            <a:pPr lvl="1"/>
            <a:r>
              <a:rPr lang="en-US" dirty="0"/>
              <a:t>Binary Search </a:t>
            </a:r>
            <a:r>
              <a:rPr lang="en-US" dirty="0" smtClean="0"/>
              <a:t>Trees</a:t>
            </a:r>
          </a:p>
          <a:p>
            <a:pPr lvl="2"/>
            <a:r>
              <a:rPr lang="en-US" dirty="0" smtClean="0"/>
              <a:t>How to Delete from them</a:t>
            </a:r>
            <a:endParaRPr lang="en-US" dirty="0"/>
          </a:p>
          <a:p>
            <a:pPr lvl="1"/>
            <a:r>
              <a:rPr lang="en-US" dirty="0" smtClean="0"/>
              <a:t>AVL Trees</a:t>
            </a:r>
          </a:p>
          <a:p>
            <a:pPr lvl="1"/>
            <a:r>
              <a:rPr lang="en-US" dirty="0" smtClean="0"/>
              <a:t>Decision Trees</a:t>
            </a:r>
          </a:p>
        </p:txBody>
      </p:sp>
    </p:spTree>
    <p:extLst>
      <p:ext uri="{BB962C8B-B14F-4D97-AF65-F5344CB8AC3E}">
        <p14:creationId xmlns:p14="http://schemas.microsoft.com/office/powerpoint/2010/main" val="59874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Nodes from a BST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1: Delete a leaf node, key of 12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881438" y="22860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119438" y="3124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643438" y="3124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329238" y="3962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343525" y="39957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632325" y="31607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19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198813" y="316865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8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875088" y="23241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3386138" y="25527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427538" y="2552700"/>
            <a:ext cx="495300" cy="5715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5183188" y="3390900"/>
            <a:ext cx="419100" cy="5715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2522538" y="3962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2782888" y="3390900"/>
            <a:ext cx="3429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665538" y="3390900"/>
            <a:ext cx="679450" cy="1104900"/>
            <a:chOff x="3665538" y="3390900"/>
            <a:chExt cx="679450" cy="1104900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3811588" y="3962400"/>
              <a:ext cx="533400" cy="533400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3665538" y="3390900"/>
              <a:ext cx="419100" cy="571500"/>
            </a:xfrm>
            <a:prstGeom prst="lin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3798888" y="3990975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2616200" y="40132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624263" y="3822700"/>
            <a:ext cx="1143000" cy="838200"/>
            <a:chOff x="3581400" y="3810000"/>
            <a:chExt cx="1143000" cy="838200"/>
          </a:xfrm>
        </p:grpSpPr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V="1">
              <a:off x="3581400" y="3810000"/>
              <a:ext cx="914400" cy="7620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3581400" y="3886200"/>
              <a:ext cx="1143000" cy="7620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367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Nodes from a BST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2: Delete a node, key of 19 with one child</a:t>
            </a:r>
          </a:p>
          <a:p>
            <a:pPr lvl="2"/>
            <a:r>
              <a:rPr lang="en-US" dirty="0" smtClean="0"/>
              <a:t>Make deleted node’s child a child of the deleted node’s parent</a:t>
            </a:r>
          </a:p>
          <a:p>
            <a:pPr lvl="2"/>
            <a:r>
              <a:rPr lang="en-US" dirty="0" smtClean="0"/>
              <a:t>Delete Node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881438" y="22860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119438" y="3124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329238" y="3962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343525" y="39957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198813" y="316865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8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875088" y="23241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3386138" y="25527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427538" y="2552700"/>
            <a:ext cx="495300" cy="5715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4632325" y="3124200"/>
            <a:ext cx="969963" cy="838200"/>
            <a:chOff x="4632325" y="3124200"/>
            <a:chExt cx="969963" cy="838200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4643438" y="3124200"/>
              <a:ext cx="533400" cy="533400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632325" y="3160713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5183188" y="3390900"/>
              <a:ext cx="419100" cy="571500"/>
            </a:xfrm>
            <a:prstGeom prst="lin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2522538" y="3962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2782888" y="3390900"/>
            <a:ext cx="3429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665538" y="3390900"/>
            <a:ext cx="679450" cy="1104900"/>
            <a:chOff x="3665538" y="3390900"/>
            <a:chExt cx="679450" cy="1104900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3811588" y="3962400"/>
              <a:ext cx="533400" cy="533400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3665538" y="3390900"/>
              <a:ext cx="419100" cy="57150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3798888" y="3990975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2616200" y="40132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322762" y="2838449"/>
            <a:ext cx="1273175" cy="1047750"/>
            <a:chOff x="3441700" y="3678236"/>
            <a:chExt cx="1273175" cy="1047750"/>
          </a:xfrm>
        </p:grpSpPr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V="1">
              <a:off x="3794126" y="3678236"/>
              <a:ext cx="508000" cy="104775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3441700" y="4076699"/>
              <a:ext cx="1273175" cy="228601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414838" y="2552700"/>
            <a:ext cx="1452562" cy="1409700"/>
            <a:chOff x="4414838" y="2552700"/>
            <a:chExt cx="1452562" cy="1409700"/>
          </a:xfrm>
        </p:grpSpPr>
        <p:sp>
          <p:nvSpPr>
            <p:cNvPr id="26" name="Line 14"/>
            <p:cNvSpPr>
              <a:spLocks noChangeShapeType="1"/>
            </p:cNvSpPr>
            <p:nvPr/>
          </p:nvSpPr>
          <p:spPr bwMode="auto">
            <a:xfrm flipH="1">
              <a:off x="5595936" y="2838450"/>
              <a:ext cx="266701" cy="112395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14"/>
            <p:cNvSpPr>
              <a:spLocks noChangeShapeType="1"/>
            </p:cNvSpPr>
            <p:nvPr/>
          </p:nvSpPr>
          <p:spPr bwMode="auto">
            <a:xfrm>
              <a:off x="4414838" y="2552700"/>
              <a:ext cx="1452562" cy="28575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464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Nodes from a BST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2: Delete a node, key of 19 with one child</a:t>
            </a:r>
          </a:p>
          <a:p>
            <a:pPr lvl="2"/>
            <a:r>
              <a:rPr lang="en-US" dirty="0" smtClean="0"/>
              <a:t>Make deleted node’s child a child of the deleted node’s parent</a:t>
            </a:r>
          </a:p>
          <a:p>
            <a:pPr lvl="2"/>
            <a:r>
              <a:rPr lang="en-US" dirty="0" smtClean="0"/>
              <a:t>Delete Node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881438" y="22860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119438" y="3124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29238" y="3962400"/>
            <a:ext cx="538162" cy="533400"/>
            <a:chOff x="5329238" y="3962400"/>
            <a:chExt cx="538162" cy="533400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5329238" y="3962400"/>
              <a:ext cx="533400" cy="533400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5343525" y="3995738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198813" y="316865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8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875088" y="23241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3386138" y="25527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427538" y="2552700"/>
            <a:ext cx="495300" cy="5715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2522538" y="3962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2782888" y="3390900"/>
            <a:ext cx="3429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665538" y="3390900"/>
            <a:ext cx="679450" cy="1104900"/>
            <a:chOff x="3665538" y="3390900"/>
            <a:chExt cx="679450" cy="1104900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3811588" y="3962400"/>
              <a:ext cx="533400" cy="533400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3665538" y="3390900"/>
              <a:ext cx="419100" cy="57150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3798888" y="3990975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2616200" y="40132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414838" y="2552700"/>
            <a:ext cx="1452562" cy="1409700"/>
            <a:chOff x="4414838" y="2552700"/>
            <a:chExt cx="1452562" cy="1409700"/>
          </a:xfrm>
        </p:grpSpPr>
        <p:sp>
          <p:nvSpPr>
            <p:cNvPr id="26" name="Line 14"/>
            <p:cNvSpPr>
              <a:spLocks noChangeShapeType="1"/>
            </p:cNvSpPr>
            <p:nvPr/>
          </p:nvSpPr>
          <p:spPr bwMode="auto">
            <a:xfrm flipH="1">
              <a:off x="5595936" y="2838450"/>
              <a:ext cx="266701" cy="112395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14"/>
            <p:cNvSpPr>
              <a:spLocks noChangeShapeType="1"/>
            </p:cNvSpPr>
            <p:nvPr/>
          </p:nvSpPr>
          <p:spPr bwMode="auto">
            <a:xfrm>
              <a:off x="4414838" y="2552700"/>
              <a:ext cx="1452562" cy="28575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677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9278E-6 L -0.05382 -0.1276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1" y="-6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Trees – Motivation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3782622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Trees working with Priority Queues 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can be used for Huffman encoding</a:t>
            </a:r>
          </a:p>
          <a:p>
            <a:endParaRPr lang="en-US" dirty="0"/>
          </a:p>
          <a:p>
            <a:r>
              <a:rPr lang="en-US" dirty="0" smtClean="0"/>
              <a:t>Trees can be used to represent and process</a:t>
            </a:r>
            <a:br>
              <a:rPr lang="en-US" dirty="0" smtClean="0"/>
            </a:br>
            <a:r>
              <a:rPr lang="en-US" dirty="0" smtClean="0"/>
              <a:t>Arithmetic Expressions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Can they be used for anything else</a:t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we have already done?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62" name="Group 21"/>
          <p:cNvGrpSpPr>
            <a:grpSpLocks/>
          </p:cNvGrpSpPr>
          <p:nvPr/>
        </p:nvGrpSpPr>
        <p:grpSpPr bwMode="auto">
          <a:xfrm>
            <a:off x="5282424" y="1828800"/>
            <a:ext cx="3099576" cy="2328900"/>
            <a:chOff x="2928" y="2256"/>
            <a:chExt cx="2160" cy="1440"/>
          </a:xfrm>
        </p:grpSpPr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</a:rPr>
                <a:t>+</a:t>
              </a:r>
            </a:p>
          </p:txBody>
        </p:sp>
        <p:sp>
          <p:nvSpPr>
            <p:cNvPr id="65" name="Oval 64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  <a:sym typeface="Symbol" charset="2"/>
                </a:rPr>
                <a:t></a:t>
              </a:r>
            </a:p>
          </p:txBody>
        </p:sp>
        <p:sp>
          <p:nvSpPr>
            <p:cNvPr id="66" name="Oval 65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  <a:sym typeface="Symbol" charset="2"/>
                </a:rPr>
                <a:t>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</a:endParaRPr>
            </a:p>
          </p:txBody>
        </p:sp>
        <p:sp>
          <p:nvSpPr>
            <p:cNvPr id="67" name="Oval 66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</a:rPr>
                <a:t>-</a:t>
              </a:r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2</a:t>
              </a: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a</a:t>
              </a:r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1</a:t>
              </a:r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b</a:t>
              </a:r>
            </a:p>
          </p:txBody>
        </p:sp>
        <p:cxnSp>
          <p:nvCxnSpPr>
            <p:cNvPr id="73" name="AutoShape 13"/>
            <p:cNvCxnSpPr>
              <a:cxnSpLocks noChangeShapeType="1"/>
              <a:stCxn id="63" idx="3"/>
              <a:endCxn id="66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AutoShape 14"/>
            <p:cNvCxnSpPr>
              <a:cxnSpLocks noChangeShapeType="1"/>
              <a:stCxn id="65" idx="1"/>
              <a:endCxn id="63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AutoShape 15"/>
            <p:cNvCxnSpPr>
              <a:cxnSpLocks noChangeShapeType="1"/>
              <a:stCxn id="72" idx="0"/>
              <a:endCxn id="65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16"/>
            <p:cNvCxnSpPr>
              <a:cxnSpLocks noChangeShapeType="1"/>
              <a:stCxn id="71" idx="0"/>
              <a:endCxn id="65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AutoShape 17"/>
            <p:cNvCxnSpPr>
              <a:cxnSpLocks noChangeShapeType="1"/>
              <a:stCxn id="70" idx="0"/>
              <a:endCxn id="67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AutoShape 18"/>
            <p:cNvCxnSpPr>
              <a:cxnSpLocks noChangeShapeType="1"/>
              <a:stCxn id="69" idx="0"/>
              <a:endCxn id="67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19"/>
            <p:cNvCxnSpPr>
              <a:cxnSpLocks noChangeShapeType="1"/>
              <a:stCxn id="68" idx="0"/>
              <a:endCxn id="66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AutoShape 20"/>
            <p:cNvCxnSpPr>
              <a:cxnSpLocks noChangeShapeType="1"/>
              <a:stCxn id="67" idx="1"/>
              <a:endCxn id="66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" name="TextBox 3"/>
          <p:cNvSpPr txBox="1"/>
          <p:nvPr/>
        </p:nvSpPr>
        <p:spPr>
          <a:xfrm>
            <a:off x="6087208" y="4491634"/>
            <a:ext cx="217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 </a:t>
            </a:r>
            <a:r>
              <a:rPr lang="en-US" dirty="0">
                <a:latin typeface="Symbol" charset="2"/>
                <a:sym typeface="Symbol" charset="2"/>
              </a:rPr>
              <a:t> </a:t>
            </a:r>
            <a:r>
              <a:rPr lang="en-US" dirty="0">
                <a:latin typeface="Times New Roman" charset="0"/>
                <a:sym typeface="Symbol" charset="2"/>
              </a:rPr>
              <a:t>(</a:t>
            </a:r>
            <a:r>
              <a:rPr lang="en-US" dirty="0"/>
              <a:t>a </a:t>
            </a:r>
            <a:r>
              <a:rPr lang="en-US" dirty="0">
                <a:latin typeface="Symbol" charset="2"/>
              </a:rPr>
              <a:t>-</a:t>
            </a:r>
            <a:r>
              <a:rPr lang="en-US" dirty="0"/>
              <a:t> 1) </a:t>
            </a:r>
            <a:r>
              <a:rPr lang="en-US" dirty="0">
                <a:latin typeface="Symbol" charset="2"/>
              </a:rPr>
              <a:t>+</a:t>
            </a:r>
            <a:r>
              <a:rPr lang="en-US" dirty="0"/>
              <a:t> (3 </a:t>
            </a:r>
            <a:r>
              <a:rPr lang="en-US" dirty="0">
                <a:latin typeface="Symbol" charset="2"/>
                <a:sym typeface="Symbol" charset="2"/>
              </a:rPr>
              <a:t> </a:t>
            </a:r>
            <a:r>
              <a:rPr lang="en-US" dirty="0"/>
              <a:t>b</a:t>
            </a:r>
            <a:r>
              <a:rPr lang="en-US" dirty="0" smtClean="0"/>
              <a:t>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69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Nodes from a BST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609600"/>
          </a:xfrm>
        </p:spPr>
        <p:txBody>
          <a:bodyPr/>
          <a:lstStyle/>
          <a:p>
            <a:r>
              <a:rPr lang="en-US" dirty="0" smtClean="0"/>
              <a:t>Case 3: Delete a node, key of 21 with two children</a:t>
            </a:r>
          </a:p>
        </p:txBody>
      </p:sp>
      <p:grpSp>
        <p:nvGrpSpPr>
          <p:cNvPr id="23" name="Group 38"/>
          <p:cNvGrpSpPr>
            <a:grpSpLocks/>
          </p:cNvGrpSpPr>
          <p:nvPr/>
        </p:nvGrpSpPr>
        <p:grpSpPr bwMode="auto">
          <a:xfrm>
            <a:off x="1919288" y="2559050"/>
            <a:ext cx="4957762" cy="3352800"/>
            <a:chOff x="528" y="1412"/>
            <a:chExt cx="3123" cy="2112"/>
          </a:xfrm>
        </p:grpSpPr>
        <p:sp>
          <p:nvSpPr>
            <p:cNvPr id="24" name="Oval 3"/>
            <p:cNvSpPr>
              <a:spLocks noChangeArrowheads="1"/>
            </p:cNvSpPr>
            <p:nvPr/>
          </p:nvSpPr>
          <p:spPr bwMode="auto">
            <a:xfrm>
              <a:off x="1776" y="141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Oval 4"/>
            <p:cNvSpPr>
              <a:spLocks noChangeArrowheads="1"/>
            </p:cNvSpPr>
            <p:nvPr/>
          </p:nvSpPr>
          <p:spPr bwMode="auto">
            <a:xfrm>
              <a:off x="1008" y="196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Oval 5"/>
            <p:cNvSpPr>
              <a:spLocks noChangeArrowheads="1"/>
            </p:cNvSpPr>
            <p:nvPr/>
          </p:nvSpPr>
          <p:spPr bwMode="auto">
            <a:xfrm>
              <a:off x="2544" y="196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Oval 6"/>
            <p:cNvSpPr>
              <a:spLocks noChangeArrowheads="1"/>
            </p:cNvSpPr>
            <p:nvPr/>
          </p:nvSpPr>
          <p:spPr bwMode="auto">
            <a:xfrm>
              <a:off x="528" y="246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>
              <a:off x="1488" y="249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Oval 8"/>
            <p:cNvSpPr>
              <a:spLocks noChangeArrowheads="1"/>
            </p:cNvSpPr>
            <p:nvPr/>
          </p:nvSpPr>
          <p:spPr bwMode="auto">
            <a:xfrm>
              <a:off x="3024" y="249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Oval 9"/>
            <p:cNvSpPr>
              <a:spLocks noChangeArrowheads="1"/>
            </p:cNvSpPr>
            <p:nvPr/>
          </p:nvSpPr>
          <p:spPr bwMode="auto">
            <a:xfrm>
              <a:off x="2784" y="318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10"/>
            <p:cNvSpPr>
              <a:spLocks noChangeArrowheads="1"/>
            </p:cNvSpPr>
            <p:nvPr/>
          </p:nvSpPr>
          <p:spPr bwMode="auto">
            <a:xfrm>
              <a:off x="3312" y="318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Text Box 11"/>
            <p:cNvSpPr txBox="1">
              <a:spLocks noChangeArrowheads="1"/>
            </p:cNvSpPr>
            <p:nvPr/>
          </p:nvSpPr>
          <p:spPr bwMode="auto">
            <a:xfrm>
              <a:off x="1774" y="144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7" name="Text Box 12"/>
            <p:cNvSpPr txBox="1">
              <a:spLocks noChangeArrowheads="1"/>
            </p:cNvSpPr>
            <p:nvPr/>
          </p:nvSpPr>
          <p:spPr bwMode="auto">
            <a:xfrm>
              <a:off x="3321" y="3209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26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8" name="Text Box 13"/>
            <p:cNvSpPr txBox="1">
              <a:spLocks noChangeArrowheads="1"/>
            </p:cNvSpPr>
            <p:nvPr/>
          </p:nvSpPr>
          <p:spPr bwMode="auto">
            <a:xfrm>
              <a:off x="2790" y="321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3032" y="251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0" name="Text Box 15"/>
            <p:cNvSpPr txBox="1">
              <a:spLocks noChangeArrowheads="1"/>
            </p:cNvSpPr>
            <p:nvPr/>
          </p:nvSpPr>
          <p:spPr bwMode="auto">
            <a:xfrm>
              <a:off x="1481" y="2506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1" name="Text Box 16"/>
            <p:cNvSpPr txBox="1">
              <a:spLocks noChangeArrowheads="1"/>
            </p:cNvSpPr>
            <p:nvPr/>
          </p:nvSpPr>
          <p:spPr bwMode="auto">
            <a:xfrm>
              <a:off x="587" y="249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2" name="Text Box 17"/>
            <p:cNvSpPr txBox="1">
              <a:spLocks noChangeArrowheads="1"/>
            </p:cNvSpPr>
            <p:nvPr/>
          </p:nvSpPr>
          <p:spPr bwMode="auto">
            <a:xfrm>
              <a:off x="2564" y="198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3" name="Text Box 18"/>
            <p:cNvSpPr txBox="1">
              <a:spLocks noChangeArrowheads="1"/>
            </p:cNvSpPr>
            <p:nvPr/>
          </p:nvSpPr>
          <p:spPr bwMode="auto">
            <a:xfrm>
              <a:off x="1063" y="199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4" name="Line 19"/>
            <p:cNvSpPr>
              <a:spLocks noChangeShapeType="1"/>
            </p:cNvSpPr>
            <p:nvPr/>
          </p:nvSpPr>
          <p:spPr bwMode="auto">
            <a:xfrm flipH="1">
              <a:off x="1172" y="1556"/>
              <a:ext cx="596" cy="40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20"/>
            <p:cNvSpPr>
              <a:spLocks noChangeShapeType="1"/>
            </p:cNvSpPr>
            <p:nvPr/>
          </p:nvSpPr>
          <p:spPr bwMode="auto">
            <a:xfrm>
              <a:off x="2112" y="1556"/>
              <a:ext cx="604" cy="40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21"/>
            <p:cNvSpPr>
              <a:spLocks noChangeShapeType="1"/>
            </p:cNvSpPr>
            <p:nvPr/>
          </p:nvSpPr>
          <p:spPr bwMode="auto">
            <a:xfrm flipH="1">
              <a:off x="696" y="213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22"/>
            <p:cNvSpPr>
              <a:spLocks noChangeShapeType="1"/>
            </p:cNvSpPr>
            <p:nvPr/>
          </p:nvSpPr>
          <p:spPr bwMode="auto">
            <a:xfrm>
              <a:off x="1352" y="2132"/>
              <a:ext cx="312" cy="36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23"/>
            <p:cNvSpPr>
              <a:spLocks noChangeShapeType="1"/>
            </p:cNvSpPr>
            <p:nvPr/>
          </p:nvSpPr>
          <p:spPr bwMode="auto">
            <a:xfrm>
              <a:off x="2888" y="2136"/>
              <a:ext cx="304" cy="352"/>
            </a:xfrm>
            <a:prstGeom prst="lin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24"/>
            <p:cNvSpPr>
              <a:spLocks noChangeShapeType="1"/>
            </p:cNvSpPr>
            <p:nvPr/>
          </p:nvSpPr>
          <p:spPr bwMode="auto">
            <a:xfrm flipH="1">
              <a:off x="2928" y="2660"/>
              <a:ext cx="92" cy="5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25"/>
            <p:cNvSpPr>
              <a:spLocks noChangeArrowheads="1"/>
            </p:cNvSpPr>
            <p:nvPr/>
          </p:nvSpPr>
          <p:spPr bwMode="auto">
            <a:xfrm>
              <a:off x="2064" y="2520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Text Box 26"/>
            <p:cNvSpPr txBox="1">
              <a:spLocks noChangeArrowheads="1"/>
            </p:cNvSpPr>
            <p:nvPr/>
          </p:nvSpPr>
          <p:spPr bwMode="auto">
            <a:xfrm>
              <a:off x="2070" y="254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17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2" name="Line 27"/>
            <p:cNvSpPr>
              <a:spLocks noChangeShapeType="1"/>
            </p:cNvSpPr>
            <p:nvPr/>
          </p:nvSpPr>
          <p:spPr bwMode="auto">
            <a:xfrm flipH="1">
              <a:off x="2232" y="2160"/>
              <a:ext cx="300" cy="352"/>
            </a:xfrm>
            <a:prstGeom prst="lin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>
              <a:off x="3360" y="2660"/>
              <a:ext cx="96" cy="5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29"/>
            <p:cNvSpPr>
              <a:spLocks noChangeArrowheads="1"/>
            </p:cNvSpPr>
            <p:nvPr/>
          </p:nvSpPr>
          <p:spPr bwMode="auto">
            <a:xfrm>
              <a:off x="1824" y="318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Oval 30"/>
            <p:cNvSpPr>
              <a:spLocks noChangeArrowheads="1"/>
            </p:cNvSpPr>
            <p:nvPr/>
          </p:nvSpPr>
          <p:spPr bwMode="auto">
            <a:xfrm>
              <a:off x="2352" y="318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Text Box 31"/>
            <p:cNvSpPr txBox="1">
              <a:spLocks noChangeArrowheads="1"/>
            </p:cNvSpPr>
            <p:nvPr/>
          </p:nvSpPr>
          <p:spPr bwMode="auto">
            <a:xfrm>
              <a:off x="2343" y="3209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7" name="Text Box 32"/>
            <p:cNvSpPr txBox="1">
              <a:spLocks noChangeArrowheads="1"/>
            </p:cNvSpPr>
            <p:nvPr/>
          </p:nvSpPr>
          <p:spPr bwMode="auto">
            <a:xfrm>
              <a:off x="1821" y="320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14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8" name="Line 33"/>
            <p:cNvSpPr>
              <a:spLocks noChangeShapeType="1"/>
            </p:cNvSpPr>
            <p:nvPr/>
          </p:nvSpPr>
          <p:spPr bwMode="auto">
            <a:xfrm flipH="1">
              <a:off x="1968" y="2660"/>
              <a:ext cx="92" cy="5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34"/>
            <p:cNvSpPr>
              <a:spLocks noChangeShapeType="1"/>
            </p:cNvSpPr>
            <p:nvPr/>
          </p:nvSpPr>
          <p:spPr bwMode="auto">
            <a:xfrm>
              <a:off x="2400" y="2660"/>
              <a:ext cx="96" cy="5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107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Nodes from a BST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609600"/>
          </a:xfrm>
        </p:spPr>
        <p:txBody>
          <a:bodyPr/>
          <a:lstStyle/>
          <a:p>
            <a:r>
              <a:rPr lang="en-US" dirty="0" smtClean="0"/>
              <a:t>Case 3: Delete a node, key of 21 with two children</a:t>
            </a:r>
          </a:p>
        </p:txBody>
      </p:sp>
      <p:grpSp>
        <p:nvGrpSpPr>
          <p:cNvPr id="23" name="Group 38"/>
          <p:cNvGrpSpPr>
            <a:grpSpLocks/>
          </p:cNvGrpSpPr>
          <p:nvPr/>
        </p:nvGrpSpPr>
        <p:grpSpPr bwMode="auto">
          <a:xfrm>
            <a:off x="1919288" y="2559050"/>
            <a:ext cx="4957762" cy="3352800"/>
            <a:chOff x="528" y="1412"/>
            <a:chExt cx="3123" cy="2112"/>
          </a:xfrm>
        </p:grpSpPr>
        <p:sp>
          <p:nvSpPr>
            <p:cNvPr id="24" name="Oval 3"/>
            <p:cNvSpPr>
              <a:spLocks noChangeArrowheads="1"/>
            </p:cNvSpPr>
            <p:nvPr/>
          </p:nvSpPr>
          <p:spPr bwMode="auto">
            <a:xfrm>
              <a:off x="1776" y="141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Oval 4"/>
            <p:cNvSpPr>
              <a:spLocks noChangeArrowheads="1"/>
            </p:cNvSpPr>
            <p:nvPr/>
          </p:nvSpPr>
          <p:spPr bwMode="auto">
            <a:xfrm>
              <a:off x="1008" y="196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Oval 5"/>
            <p:cNvSpPr>
              <a:spLocks noChangeArrowheads="1"/>
            </p:cNvSpPr>
            <p:nvPr/>
          </p:nvSpPr>
          <p:spPr bwMode="auto">
            <a:xfrm>
              <a:off x="2544" y="196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Oval 6"/>
            <p:cNvSpPr>
              <a:spLocks noChangeArrowheads="1"/>
            </p:cNvSpPr>
            <p:nvPr/>
          </p:nvSpPr>
          <p:spPr bwMode="auto">
            <a:xfrm>
              <a:off x="528" y="246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>
              <a:off x="1488" y="249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Oval 8"/>
            <p:cNvSpPr>
              <a:spLocks noChangeArrowheads="1"/>
            </p:cNvSpPr>
            <p:nvPr/>
          </p:nvSpPr>
          <p:spPr bwMode="auto">
            <a:xfrm>
              <a:off x="3024" y="249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Oval 9"/>
            <p:cNvSpPr>
              <a:spLocks noChangeArrowheads="1"/>
            </p:cNvSpPr>
            <p:nvPr/>
          </p:nvSpPr>
          <p:spPr bwMode="auto">
            <a:xfrm>
              <a:off x="2784" y="318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10"/>
            <p:cNvSpPr>
              <a:spLocks noChangeArrowheads="1"/>
            </p:cNvSpPr>
            <p:nvPr/>
          </p:nvSpPr>
          <p:spPr bwMode="auto">
            <a:xfrm>
              <a:off x="3312" y="318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Text Box 11"/>
            <p:cNvSpPr txBox="1">
              <a:spLocks noChangeArrowheads="1"/>
            </p:cNvSpPr>
            <p:nvPr/>
          </p:nvSpPr>
          <p:spPr bwMode="auto">
            <a:xfrm>
              <a:off x="1774" y="144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7" name="Text Box 12"/>
            <p:cNvSpPr txBox="1">
              <a:spLocks noChangeArrowheads="1"/>
            </p:cNvSpPr>
            <p:nvPr/>
          </p:nvSpPr>
          <p:spPr bwMode="auto">
            <a:xfrm>
              <a:off x="3321" y="3209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26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8" name="Text Box 13"/>
            <p:cNvSpPr txBox="1">
              <a:spLocks noChangeArrowheads="1"/>
            </p:cNvSpPr>
            <p:nvPr/>
          </p:nvSpPr>
          <p:spPr bwMode="auto">
            <a:xfrm>
              <a:off x="2790" y="321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3032" y="251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0" name="Text Box 15"/>
            <p:cNvSpPr txBox="1">
              <a:spLocks noChangeArrowheads="1"/>
            </p:cNvSpPr>
            <p:nvPr/>
          </p:nvSpPr>
          <p:spPr bwMode="auto">
            <a:xfrm>
              <a:off x="1481" y="2506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1" name="Text Box 16"/>
            <p:cNvSpPr txBox="1">
              <a:spLocks noChangeArrowheads="1"/>
            </p:cNvSpPr>
            <p:nvPr/>
          </p:nvSpPr>
          <p:spPr bwMode="auto">
            <a:xfrm>
              <a:off x="587" y="249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2" name="Text Box 17"/>
            <p:cNvSpPr txBox="1">
              <a:spLocks noChangeArrowheads="1"/>
            </p:cNvSpPr>
            <p:nvPr/>
          </p:nvSpPr>
          <p:spPr bwMode="auto">
            <a:xfrm>
              <a:off x="2564" y="198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3" name="Text Box 18"/>
            <p:cNvSpPr txBox="1">
              <a:spLocks noChangeArrowheads="1"/>
            </p:cNvSpPr>
            <p:nvPr/>
          </p:nvSpPr>
          <p:spPr bwMode="auto">
            <a:xfrm>
              <a:off x="1063" y="199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4" name="Line 19"/>
            <p:cNvSpPr>
              <a:spLocks noChangeShapeType="1"/>
            </p:cNvSpPr>
            <p:nvPr/>
          </p:nvSpPr>
          <p:spPr bwMode="auto">
            <a:xfrm flipH="1">
              <a:off x="1172" y="1556"/>
              <a:ext cx="596" cy="40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20"/>
            <p:cNvSpPr>
              <a:spLocks noChangeShapeType="1"/>
            </p:cNvSpPr>
            <p:nvPr/>
          </p:nvSpPr>
          <p:spPr bwMode="auto">
            <a:xfrm>
              <a:off x="2112" y="1556"/>
              <a:ext cx="604" cy="40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21"/>
            <p:cNvSpPr>
              <a:spLocks noChangeShapeType="1"/>
            </p:cNvSpPr>
            <p:nvPr/>
          </p:nvSpPr>
          <p:spPr bwMode="auto">
            <a:xfrm flipH="1">
              <a:off x="696" y="213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22"/>
            <p:cNvSpPr>
              <a:spLocks noChangeShapeType="1"/>
            </p:cNvSpPr>
            <p:nvPr/>
          </p:nvSpPr>
          <p:spPr bwMode="auto">
            <a:xfrm>
              <a:off x="1352" y="2132"/>
              <a:ext cx="312" cy="36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23"/>
            <p:cNvSpPr>
              <a:spLocks noChangeShapeType="1"/>
            </p:cNvSpPr>
            <p:nvPr/>
          </p:nvSpPr>
          <p:spPr bwMode="auto">
            <a:xfrm>
              <a:off x="2888" y="2136"/>
              <a:ext cx="304" cy="352"/>
            </a:xfrm>
            <a:prstGeom prst="lin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24"/>
            <p:cNvSpPr>
              <a:spLocks noChangeShapeType="1"/>
            </p:cNvSpPr>
            <p:nvPr/>
          </p:nvSpPr>
          <p:spPr bwMode="auto">
            <a:xfrm flipH="1">
              <a:off x="2928" y="2660"/>
              <a:ext cx="92" cy="5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25"/>
            <p:cNvSpPr>
              <a:spLocks noChangeArrowheads="1"/>
            </p:cNvSpPr>
            <p:nvPr/>
          </p:nvSpPr>
          <p:spPr bwMode="auto">
            <a:xfrm>
              <a:off x="2064" y="2520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Text Box 26"/>
            <p:cNvSpPr txBox="1">
              <a:spLocks noChangeArrowheads="1"/>
            </p:cNvSpPr>
            <p:nvPr/>
          </p:nvSpPr>
          <p:spPr bwMode="auto">
            <a:xfrm>
              <a:off x="2070" y="254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17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2" name="Line 27"/>
            <p:cNvSpPr>
              <a:spLocks noChangeShapeType="1"/>
            </p:cNvSpPr>
            <p:nvPr/>
          </p:nvSpPr>
          <p:spPr bwMode="auto">
            <a:xfrm flipH="1">
              <a:off x="2232" y="2160"/>
              <a:ext cx="300" cy="352"/>
            </a:xfrm>
            <a:prstGeom prst="lin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>
              <a:off x="3360" y="2660"/>
              <a:ext cx="96" cy="5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29"/>
            <p:cNvSpPr>
              <a:spLocks noChangeArrowheads="1"/>
            </p:cNvSpPr>
            <p:nvPr/>
          </p:nvSpPr>
          <p:spPr bwMode="auto">
            <a:xfrm>
              <a:off x="1824" y="318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Oval 30"/>
            <p:cNvSpPr>
              <a:spLocks noChangeArrowheads="1"/>
            </p:cNvSpPr>
            <p:nvPr/>
          </p:nvSpPr>
          <p:spPr bwMode="auto">
            <a:xfrm>
              <a:off x="2352" y="318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Text Box 31"/>
            <p:cNvSpPr txBox="1">
              <a:spLocks noChangeArrowheads="1"/>
            </p:cNvSpPr>
            <p:nvPr/>
          </p:nvSpPr>
          <p:spPr bwMode="auto">
            <a:xfrm>
              <a:off x="2343" y="3209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7" name="Text Box 32"/>
            <p:cNvSpPr txBox="1">
              <a:spLocks noChangeArrowheads="1"/>
            </p:cNvSpPr>
            <p:nvPr/>
          </p:nvSpPr>
          <p:spPr bwMode="auto">
            <a:xfrm>
              <a:off x="1821" y="320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14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8" name="Line 33"/>
            <p:cNvSpPr>
              <a:spLocks noChangeShapeType="1"/>
            </p:cNvSpPr>
            <p:nvPr/>
          </p:nvSpPr>
          <p:spPr bwMode="auto">
            <a:xfrm flipH="1">
              <a:off x="1968" y="2660"/>
              <a:ext cx="92" cy="5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34"/>
            <p:cNvSpPr>
              <a:spLocks noChangeShapeType="1"/>
            </p:cNvSpPr>
            <p:nvPr/>
          </p:nvSpPr>
          <p:spPr bwMode="auto">
            <a:xfrm>
              <a:off x="2400" y="2660"/>
              <a:ext cx="96" cy="5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" name="Trapezoid 3"/>
          <p:cNvSpPr/>
          <p:nvPr/>
        </p:nvSpPr>
        <p:spPr>
          <a:xfrm>
            <a:off x="3694112" y="4114800"/>
            <a:ext cx="3468688" cy="1981200"/>
          </a:xfrm>
          <a:prstGeom prst="trapezoid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77050" y="4318000"/>
            <a:ext cx="1877437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These nodes must</a:t>
            </a:r>
          </a:p>
          <a:p>
            <a:r>
              <a:rPr lang="en-US" dirty="0" smtClean="0"/>
              <a:t>be properly linked</a:t>
            </a:r>
          </a:p>
          <a:p>
            <a:r>
              <a:rPr lang="en-US" dirty="0" smtClean="0"/>
              <a:t>back into the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91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Nodes from a BST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49225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Case 3: Delete a node, key of 21 with two children</a:t>
            </a:r>
          </a:p>
          <a:p>
            <a:pPr lvl="1"/>
            <a:r>
              <a:rPr lang="en-US" b="1" dirty="0" smtClean="0"/>
              <a:t>Set the right child of the deleted node’s parent</a:t>
            </a:r>
            <a:br>
              <a:rPr lang="en-US" b="1" dirty="0" smtClean="0"/>
            </a:br>
            <a:r>
              <a:rPr lang="en-US" b="1" dirty="0" smtClean="0"/>
              <a:t>to be the left child of the deleted node</a:t>
            </a:r>
          </a:p>
        </p:txBody>
      </p:sp>
      <p:sp>
        <p:nvSpPr>
          <p:cNvPr id="24" name="Oval 3"/>
          <p:cNvSpPr>
            <a:spLocks noChangeArrowheads="1"/>
          </p:cNvSpPr>
          <p:nvPr/>
        </p:nvSpPr>
        <p:spPr bwMode="auto">
          <a:xfrm>
            <a:off x="3900488" y="25590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2681288" y="34353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19288" y="42354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3443288" y="42735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5881688" y="42735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5500688" y="53784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6338888" y="53784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3897313" y="26066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6353175" y="541178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26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5510213" y="542448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5894388" y="430688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3432175" y="42957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2012950" y="427672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2768600" y="347662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8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Line 19"/>
          <p:cNvSpPr>
            <a:spLocks noChangeShapeType="1"/>
          </p:cNvSpPr>
          <p:nvPr/>
        </p:nvSpPr>
        <p:spPr bwMode="auto">
          <a:xfrm flipH="1">
            <a:off x="2941638" y="2787650"/>
            <a:ext cx="946150" cy="6413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20"/>
          <p:cNvSpPr>
            <a:spLocks noChangeShapeType="1"/>
          </p:cNvSpPr>
          <p:nvPr/>
        </p:nvSpPr>
        <p:spPr bwMode="auto">
          <a:xfrm>
            <a:off x="4433888" y="2787650"/>
            <a:ext cx="958850" cy="6413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 flipH="1">
            <a:off x="2185988" y="370205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22"/>
          <p:cNvSpPr>
            <a:spLocks noChangeShapeType="1"/>
          </p:cNvSpPr>
          <p:nvPr/>
        </p:nvSpPr>
        <p:spPr bwMode="auto">
          <a:xfrm>
            <a:off x="3227388" y="3702050"/>
            <a:ext cx="495300" cy="5715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 flipH="1">
            <a:off x="5729288" y="4540250"/>
            <a:ext cx="146050" cy="838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4357688" y="43180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4367213" y="434975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624388" y="3435350"/>
            <a:ext cx="1524000" cy="869950"/>
            <a:chOff x="4624388" y="3435350"/>
            <a:chExt cx="1524000" cy="869950"/>
          </a:xfrm>
        </p:grpSpPr>
        <p:sp>
          <p:nvSpPr>
            <p:cNvPr id="30" name="Oval 5"/>
            <p:cNvSpPr>
              <a:spLocks noChangeArrowheads="1"/>
            </p:cNvSpPr>
            <p:nvPr/>
          </p:nvSpPr>
          <p:spPr bwMode="auto">
            <a:xfrm>
              <a:off x="5119688" y="3435350"/>
              <a:ext cx="533400" cy="533400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Text Box 17"/>
            <p:cNvSpPr txBox="1">
              <a:spLocks noChangeArrowheads="1"/>
            </p:cNvSpPr>
            <p:nvPr/>
          </p:nvSpPr>
          <p:spPr bwMode="auto">
            <a:xfrm>
              <a:off x="5151438" y="3471863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8" name="Line 23"/>
            <p:cNvSpPr>
              <a:spLocks noChangeShapeType="1"/>
            </p:cNvSpPr>
            <p:nvPr/>
          </p:nvSpPr>
          <p:spPr bwMode="auto">
            <a:xfrm>
              <a:off x="5665788" y="3708400"/>
              <a:ext cx="482600" cy="558800"/>
            </a:xfrm>
            <a:prstGeom prst="lin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27"/>
            <p:cNvSpPr>
              <a:spLocks noChangeShapeType="1"/>
            </p:cNvSpPr>
            <p:nvPr/>
          </p:nvSpPr>
          <p:spPr bwMode="auto">
            <a:xfrm flipH="1">
              <a:off x="4624388" y="3746500"/>
              <a:ext cx="476250" cy="558800"/>
            </a:xfrm>
            <a:prstGeom prst="lin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" name="Line 28"/>
          <p:cNvSpPr>
            <a:spLocks noChangeShapeType="1"/>
          </p:cNvSpPr>
          <p:nvPr/>
        </p:nvSpPr>
        <p:spPr bwMode="auto">
          <a:xfrm>
            <a:off x="6415088" y="4540250"/>
            <a:ext cx="152400" cy="838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29"/>
          <p:cNvSpPr>
            <a:spLocks noChangeArrowheads="1"/>
          </p:cNvSpPr>
          <p:nvPr/>
        </p:nvSpPr>
        <p:spPr bwMode="auto">
          <a:xfrm>
            <a:off x="3976688" y="53784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5" name="Oval 30"/>
          <p:cNvSpPr>
            <a:spLocks noChangeArrowheads="1"/>
          </p:cNvSpPr>
          <p:nvPr/>
        </p:nvSpPr>
        <p:spPr bwMode="auto">
          <a:xfrm>
            <a:off x="4814888" y="53784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4800600" y="541178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19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7" name="Text Box 32"/>
          <p:cNvSpPr txBox="1">
            <a:spLocks noChangeArrowheads="1"/>
          </p:cNvSpPr>
          <p:nvPr/>
        </p:nvSpPr>
        <p:spPr bwMode="auto">
          <a:xfrm>
            <a:off x="3971925" y="5410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8" name="Line 33"/>
          <p:cNvSpPr>
            <a:spLocks noChangeShapeType="1"/>
          </p:cNvSpPr>
          <p:nvPr/>
        </p:nvSpPr>
        <p:spPr bwMode="auto">
          <a:xfrm flipH="1">
            <a:off x="4205288" y="4540250"/>
            <a:ext cx="146050" cy="838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34"/>
          <p:cNvSpPr>
            <a:spLocks noChangeShapeType="1"/>
          </p:cNvSpPr>
          <p:nvPr/>
        </p:nvSpPr>
        <p:spPr bwMode="auto">
          <a:xfrm>
            <a:off x="4891088" y="4540250"/>
            <a:ext cx="152400" cy="838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925776" y="3319463"/>
            <a:ext cx="990600" cy="762000"/>
            <a:chOff x="4895850" y="3289300"/>
            <a:chExt cx="990600" cy="762000"/>
          </a:xfrm>
        </p:grpSpPr>
        <p:sp>
          <p:nvSpPr>
            <p:cNvPr id="60" name="Line 37"/>
            <p:cNvSpPr>
              <a:spLocks noChangeShapeType="1"/>
            </p:cNvSpPr>
            <p:nvPr/>
          </p:nvSpPr>
          <p:spPr bwMode="auto">
            <a:xfrm flipV="1">
              <a:off x="4895850" y="3289300"/>
              <a:ext cx="914400" cy="7620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>
              <a:off x="4895850" y="3365500"/>
              <a:ext cx="990600" cy="6858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" name="Line 20"/>
          <p:cNvSpPr>
            <a:spLocks noChangeShapeType="1"/>
          </p:cNvSpPr>
          <p:nvPr/>
        </p:nvSpPr>
        <p:spPr bwMode="auto">
          <a:xfrm>
            <a:off x="4462226" y="2818666"/>
            <a:ext cx="162162" cy="149933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694112" y="4114800"/>
            <a:ext cx="5060375" cy="1981200"/>
            <a:chOff x="3694112" y="4114800"/>
            <a:chExt cx="5060375" cy="1981200"/>
          </a:xfrm>
        </p:grpSpPr>
        <p:sp>
          <p:nvSpPr>
            <p:cNvPr id="63" name="Trapezoid 62"/>
            <p:cNvSpPr/>
            <p:nvPr/>
          </p:nvSpPr>
          <p:spPr>
            <a:xfrm>
              <a:off x="3694112" y="4114800"/>
              <a:ext cx="3468688" cy="1981200"/>
            </a:xfrm>
            <a:prstGeom prst="trapezoid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877050" y="4318000"/>
              <a:ext cx="1877437" cy="92333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These nodes must</a:t>
              </a:r>
            </a:p>
            <a:p>
              <a:r>
                <a:rPr lang="en-US" dirty="0" smtClean="0"/>
                <a:t>be properly linked</a:t>
              </a:r>
            </a:p>
            <a:p>
              <a:r>
                <a:rPr lang="en-US" dirty="0" smtClean="0"/>
                <a:t>back into the tree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1941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1" animBg="1"/>
      <p:bldP spid="6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Nodes from a BST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149225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Case 3: Delete a node, key of 21 with two children</a:t>
            </a:r>
          </a:p>
          <a:p>
            <a:pPr lvl="1"/>
            <a:r>
              <a:rPr lang="en-US" sz="2000" b="1" dirty="0" smtClean="0"/>
              <a:t>The right child of the deleted node must be linked back into the tree</a:t>
            </a:r>
          </a:p>
        </p:txBody>
      </p:sp>
      <p:sp>
        <p:nvSpPr>
          <p:cNvPr id="24" name="Oval 3"/>
          <p:cNvSpPr>
            <a:spLocks noChangeArrowheads="1"/>
          </p:cNvSpPr>
          <p:nvPr/>
        </p:nvSpPr>
        <p:spPr bwMode="auto">
          <a:xfrm>
            <a:off x="3900488" y="25590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2681288" y="34353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19288" y="42354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3443288" y="42735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5881688" y="42735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5500688" y="53784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6338888" y="53784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3897313" y="26066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6353175" y="541178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26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5510213" y="542448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5894388" y="430688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3432175" y="42957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2012950" y="427672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2768600" y="347662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8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Line 19"/>
          <p:cNvSpPr>
            <a:spLocks noChangeShapeType="1"/>
          </p:cNvSpPr>
          <p:nvPr/>
        </p:nvSpPr>
        <p:spPr bwMode="auto">
          <a:xfrm flipH="1">
            <a:off x="2941638" y="2787650"/>
            <a:ext cx="946150" cy="6413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 flipH="1">
            <a:off x="2185988" y="370205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22"/>
          <p:cNvSpPr>
            <a:spLocks noChangeShapeType="1"/>
          </p:cNvSpPr>
          <p:nvPr/>
        </p:nvSpPr>
        <p:spPr bwMode="auto">
          <a:xfrm>
            <a:off x="3227388" y="3702050"/>
            <a:ext cx="495300" cy="5715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 flipH="1">
            <a:off x="5729288" y="4540250"/>
            <a:ext cx="146050" cy="838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4357688" y="43180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4367213" y="434975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" name="Line 28"/>
          <p:cNvSpPr>
            <a:spLocks noChangeShapeType="1"/>
          </p:cNvSpPr>
          <p:nvPr/>
        </p:nvSpPr>
        <p:spPr bwMode="auto">
          <a:xfrm>
            <a:off x="6415088" y="4540250"/>
            <a:ext cx="152400" cy="838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29"/>
          <p:cNvSpPr>
            <a:spLocks noChangeArrowheads="1"/>
          </p:cNvSpPr>
          <p:nvPr/>
        </p:nvSpPr>
        <p:spPr bwMode="auto">
          <a:xfrm>
            <a:off x="3976688" y="53784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5" name="Oval 30"/>
          <p:cNvSpPr>
            <a:spLocks noChangeArrowheads="1"/>
          </p:cNvSpPr>
          <p:nvPr/>
        </p:nvSpPr>
        <p:spPr bwMode="auto">
          <a:xfrm>
            <a:off x="4814888" y="53784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4800600" y="541178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19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7" name="Text Box 32"/>
          <p:cNvSpPr txBox="1">
            <a:spLocks noChangeArrowheads="1"/>
          </p:cNvSpPr>
          <p:nvPr/>
        </p:nvSpPr>
        <p:spPr bwMode="auto">
          <a:xfrm>
            <a:off x="3971925" y="5410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8" name="Line 33"/>
          <p:cNvSpPr>
            <a:spLocks noChangeShapeType="1"/>
          </p:cNvSpPr>
          <p:nvPr/>
        </p:nvSpPr>
        <p:spPr bwMode="auto">
          <a:xfrm flipH="1">
            <a:off x="4205288" y="4540250"/>
            <a:ext cx="146050" cy="838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34"/>
          <p:cNvSpPr>
            <a:spLocks noChangeShapeType="1"/>
          </p:cNvSpPr>
          <p:nvPr/>
        </p:nvSpPr>
        <p:spPr bwMode="auto">
          <a:xfrm>
            <a:off x="4891088" y="4540250"/>
            <a:ext cx="152400" cy="838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20"/>
          <p:cNvSpPr>
            <a:spLocks noChangeShapeType="1"/>
          </p:cNvSpPr>
          <p:nvPr/>
        </p:nvSpPr>
        <p:spPr bwMode="auto">
          <a:xfrm>
            <a:off x="4462226" y="2818666"/>
            <a:ext cx="162162" cy="149933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rapezoid 62"/>
          <p:cNvSpPr/>
          <p:nvPr/>
        </p:nvSpPr>
        <p:spPr>
          <a:xfrm>
            <a:off x="5324474" y="4114800"/>
            <a:ext cx="1838325" cy="1981200"/>
          </a:xfrm>
          <a:prstGeom prst="trapezoid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2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Nodes from a BST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149225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Case 3: Delete a node, key of 21 with two children</a:t>
            </a:r>
          </a:p>
          <a:p>
            <a:pPr lvl="1"/>
            <a:r>
              <a:rPr lang="en-US" sz="2000" b="1" dirty="0" smtClean="0"/>
              <a:t>Make the right child of the deleted node</a:t>
            </a:r>
            <a:br>
              <a:rPr lang="en-US" sz="2000" b="1" dirty="0" smtClean="0"/>
            </a:br>
            <a:r>
              <a:rPr lang="en-US" sz="2000" b="1" dirty="0" smtClean="0"/>
              <a:t>be the right child of the rightmost leaf of the currently updated tree</a:t>
            </a:r>
          </a:p>
        </p:txBody>
      </p:sp>
      <p:sp>
        <p:nvSpPr>
          <p:cNvPr id="24" name="Oval 3"/>
          <p:cNvSpPr>
            <a:spLocks noChangeArrowheads="1"/>
          </p:cNvSpPr>
          <p:nvPr/>
        </p:nvSpPr>
        <p:spPr bwMode="auto">
          <a:xfrm>
            <a:off x="3900488" y="25590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2681288" y="34353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19288" y="42354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3443288" y="42735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3897313" y="26066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3432175" y="42957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2012950" y="427672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2768600" y="347662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8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Line 19"/>
          <p:cNvSpPr>
            <a:spLocks noChangeShapeType="1"/>
          </p:cNvSpPr>
          <p:nvPr/>
        </p:nvSpPr>
        <p:spPr bwMode="auto">
          <a:xfrm flipH="1">
            <a:off x="2941638" y="2787650"/>
            <a:ext cx="946150" cy="6413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 flipH="1">
            <a:off x="2185988" y="370205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22"/>
          <p:cNvSpPr>
            <a:spLocks noChangeShapeType="1"/>
          </p:cNvSpPr>
          <p:nvPr/>
        </p:nvSpPr>
        <p:spPr bwMode="auto">
          <a:xfrm>
            <a:off x="3227388" y="3702050"/>
            <a:ext cx="495300" cy="5715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500688" y="4273550"/>
            <a:ext cx="1376362" cy="1638300"/>
            <a:chOff x="5500688" y="4273550"/>
            <a:chExt cx="1376362" cy="1638300"/>
          </a:xfrm>
        </p:grpSpPr>
        <p:sp>
          <p:nvSpPr>
            <p:cNvPr id="33" name="Oval 8"/>
            <p:cNvSpPr>
              <a:spLocks noChangeArrowheads="1"/>
            </p:cNvSpPr>
            <p:nvPr/>
          </p:nvSpPr>
          <p:spPr bwMode="auto">
            <a:xfrm>
              <a:off x="5881688" y="4273550"/>
              <a:ext cx="533400" cy="533400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Oval 9"/>
            <p:cNvSpPr>
              <a:spLocks noChangeArrowheads="1"/>
            </p:cNvSpPr>
            <p:nvPr/>
          </p:nvSpPr>
          <p:spPr bwMode="auto">
            <a:xfrm>
              <a:off x="5500688" y="5378450"/>
              <a:ext cx="533400" cy="533400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10"/>
            <p:cNvSpPr>
              <a:spLocks noChangeArrowheads="1"/>
            </p:cNvSpPr>
            <p:nvPr/>
          </p:nvSpPr>
          <p:spPr bwMode="auto">
            <a:xfrm>
              <a:off x="6338888" y="5378450"/>
              <a:ext cx="533400" cy="533400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Text Box 12"/>
            <p:cNvSpPr txBox="1">
              <a:spLocks noChangeArrowheads="1"/>
            </p:cNvSpPr>
            <p:nvPr/>
          </p:nvSpPr>
          <p:spPr bwMode="auto">
            <a:xfrm>
              <a:off x="6353175" y="5411788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26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8" name="Text Box 13"/>
            <p:cNvSpPr txBox="1">
              <a:spLocks noChangeArrowheads="1"/>
            </p:cNvSpPr>
            <p:nvPr/>
          </p:nvSpPr>
          <p:spPr bwMode="auto">
            <a:xfrm>
              <a:off x="5510213" y="5424488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5894388" y="4306888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9" name="Line 24"/>
            <p:cNvSpPr>
              <a:spLocks noChangeShapeType="1"/>
            </p:cNvSpPr>
            <p:nvPr/>
          </p:nvSpPr>
          <p:spPr bwMode="auto">
            <a:xfrm flipH="1">
              <a:off x="5729288" y="4540250"/>
              <a:ext cx="146050" cy="83820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>
              <a:off x="6415088" y="4540250"/>
              <a:ext cx="152400" cy="83820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71925" y="4318000"/>
            <a:ext cx="1376363" cy="1593850"/>
            <a:chOff x="3971925" y="4318000"/>
            <a:chExt cx="1376363" cy="1593850"/>
          </a:xfrm>
        </p:grpSpPr>
        <p:sp>
          <p:nvSpPr>
            <p:cNvPr id="50" name="Oval 25"/>
            <p:cNvSpPr>
              <a:spLocks noChangeArrowheads="1"/>
            </p:cNvSpPr>
            <p:nvPr/>
          </p:nvSpPr>
          <p:spPr bwMode="auto">
            <a:xfrm>
              <a:off x="4357688" y="4318000"/>
              <a:ext cx="533400" cy="533400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Text Box 26"/>
            <p:cNvSpPr txBox="1">
              <a:spLocks noChangeArrowheads="1"/>
            </p:cNvSpPr>
            <p:nvPr/>
          </p:nvSpPr>
          <p:spPr bwMode="auto">
            <a:xfrm>
              <a:off x="4367213" y="4349750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17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4" name="Oval 29"/>
            <p:cNvSpPr>
              <a:spLocks noChangeArrowheads="1"/>
            </p:cNvSpPr>
            <p:nvPr/>
          </p:nvSpPr>
          <p:spPr bwMode="auto">
            <a:xfrm>
              <a:off x="3976688" y="5378450"/>
              <a:ext cx="533400" cy="533400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Oval 30"/>
            <p:cNvSpPr>
              <a:spLocks noChangeArrowheads="1"/>
            </p:cNvSpPr>
            <p:nvPr/>
          </p:nvSpPr>
          <p:spPr bwMode="auto">
            <a:xfrm>
              <a:off x="4814888" y="5378450"/>
              <a:ext cx="533400" cy="533400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Text Box 31"/>
            <p:cNvSpPr txBox="1">
              <a:spLocks noChangeArrowheads="1"/>
            </p:cNvSpPr>
            <p:nvPr/>
          </p:nvSpPr>
          <p:spPr bwMode="auto">
            <a:xfrm>
              <a:off x="4800600" y="5411788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7" name="Text Box 32"/>
            <p:cNvSpPr txBox="1">
              <a:spLocks noChangeArrowheads="1"/>
            </p:cNvSpPr>
            <p:nvPr/>
          </p:nvSpPr>
          <p:spPr bwMode="auto">
            <a:xfrm>
              <a:off x="3971925" y="5410200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14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8" name="Line 33"/>
            <p:cNvSpPr>
              <a:spLocks noChangeShapeType="1"/>
            </p:cNvSpPr>
            <p:nvPr/>
          </p:nvSpPr>
          <p:spPr bwMode="auto">
            <a:xfrm flipH="1">
              <a:off x="4205288" y="4540250"/>
              <a:ext cx="146050" cy="83820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34"/>
            <p:cNvSpPr>
              <a:spLocks noChangeShapeType="1"/>
            </p:cNvSpPr>
            <p:nvPr/>
          </p:nvSpPr>
          <p:spPr bwMode="auto">
            <a:xfrm>
              <a:off x="4891088" y="4540250"/>
              <a:ext cx="152400" cy="83820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" name="Line 20"/>
          <p:cNvSpPr>
            <a:spLocks noChangeShapeType="1"/>
          </p:cNvSpPr>
          <p:nvPr/>
        </p:nvSpPr>
        <p:spPr bwMode="auto">
          <a:xfrm>
            <a:off x="4462226" y="2818666"/>
            <a:ext cx="162162" cy="149933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19"/>
          <p:cNvSpPr>
            <a:spLocks noChangeShapeType="1"/>
          </p:cNvSpPr>
          <p:nvPr/>
        </p:nvSpPr>
        <p:spPr bwMode="auto">
          <a:xfrm>
            <a:off x="4462226" y="2847833"/>
            <a:ext cx="428862" cy="42876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21"/>
          <p:cNvSpPr>
            <a:spLocks noChangeShapeType="1"/>
          </p:cNvSpPr>
          <p:nvPr/>
        </p:nvSpPr>
        <p:spPr bwMode="auto">
          <a:xfrm>
            <a:off x="5719797" y="4610147"/>
            <a:ext cx="633377" cy="41905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7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8575E-6 L 0.04045 -0.156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-784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35985E-6 L 0.10903 -0.05366 L 0.14479 -0.04371 L 0.16719 0.00208 L 0.17326 0.04186 L 0.16424 0.08742 L 0.13438 0.12141 L 0.10903 0.13136 L 0.08802 0.12928 L 0.03889 0.09944 " pathEditMode="relative" ptsTypes="AAAAAA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42" grpId="0" animBg="1"/>
      <p:bldP spid="5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Nodes from a BST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149225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Case 3: Delete a node, key of 21 with two children</a:t>
            </a:r>
          </a:p>
          <a:p>
            <a:pPr lvl="1"/>
            <a:r>
              <a:rPr lang="en-US" sz="2000" b="1" dirty="0" smtClean="0"/>
              <a:t>Make the right child of the deleted node</a:t>
            </a:r>
            <a:br>
              <a:rPr lang="en-US" sz="2000" b="1" dirty="0" smtClean="0"/>
            </a:br>
            <a:r>
              <a:rPr lang="en-US" sz="2000" b="1" dirty="0" smtClean="0"/>
              <a:t>be the right child of the rightmost leaf of the currently updated tree</a:t>
            </a:r>
          </a:p>
        </p:txBody>
      </p:sp>
      <p:sp>
        <p:nvSpPr>
          <p:cNvPr id="24" name="Oval 3"/>
          <p:cNvSpPr>
            <a:spLocks noChangeArrowheads="1"/>
          </p:cNvSpPr>
          <p:nvPr/>
        </p:nvSpPr>
        <p:spPr bwMode="auto">
          <a:xfrm>
            <a:off x="3900488" y="25590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2681288" y="34353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19288" y="42354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3443288" y="42735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3897313" y="26066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3432175" y="42957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2012950" y="427672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2768600" y="347662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8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Line 19"/>
          <p:cNvSpPr>
            <a:spLocks noChangeShapeType="1"/>
          </p:cNvSpPr>
          <p:nvPr/>
        </p:nvSpPr>
        <p:spPr bwMode="auto">
          <a:xfrm flipH="1">
            <a:off x="2941638" y="2787650"/>
            <a:ext cx="946150" cy="6413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 flipH="1">
            <a:off x="2185988" y="370205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22"/>
          <p:cNvSpPr>
            <a:spLocks noChangeShapeType="1"/>
          </p:cNvSpPr>
          <p:nvPr/>
        </p:nvSpPr>
        <p:spPr bwMode="auto">
          <a:xfrm>
            <a:off x="3227388" y="3702050"/>
            <a:ext cx="495300" cy="5715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875338" y="4959350"/>
            <a:ext cx="1376362" cy="1638300"/>
            <a:chOff x="5500688" y="4273550"/>
            <a:chExt cx="1376362" cy="1638300"/>
          </a:xfrm>
        </p:grpSpPr>
        <p:sp>
          <p:nvSpPr>
            <p:cNvPr id="33" name="Oval 8"/>
            <p:cNvSpPr>
              <a:spLocks noChangeArrowheads="1"/>
            </p:cNvSpPr>
            <p:nvPr/>
          </p:nvSpPr>
          <p:spPr bwMode="auto">
            <a:xfrm>
              <a:off x="5881688" y="4273550"/>
              <a:ext cx="533400" cy="533400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Oval 9"/>
            <p:cNvSpPr>
              <a:spLocks noChangeArrowheads="1"/>
            </p:cNvSpPr>
            <p:nvPr/>
          </p:nvSpPr>
          <p:spPr bwMode="auto">
            <a:xfrm>
              <a:off x="5500688" y="5378450"/>
              <a:ext cx="533400" cy="533400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10"/>
            <p:cNvSpPr>
              <a:spLocks noChangeArrowheads="1"/>
            </p:cNvSpPr>
            <p:nvPr/>
          </p:nvSpPr>
          <p:spPr bwMode="auto">
            <a:xfrm>
              <a:off x="6338888" y="5378450"/>
              <a:ext cx="533400" cy="533400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Text Box 12"/>
            <p:cNvSpPr txBox="1">
              <a:spLocks noChangeArrowheads="1"/>
            </p:cNvSpPr>
            <p:nvPr/>
          </p:nvSpPr>
          <p:spPr bwMode="auto">
            <a:xfrm>
              <a:off x="6353175" y="5411788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26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8" name="Text Box 13"/>
            <p:cNvSpPr txBox="1">
              <a:spLocks noChangeArrowheads="1"/>
            </p:cNvSpPr>
            <p:nvPr/>
          </p:nvSpPr>
          <p:spPr bwMode="auto">
            <a:xfrm>
              <a:off x="5510213" y="5424488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5894388" y="4306888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9" name="Line 24"/>
            <p:cNvSpPr>
              <a:spLocks noChangeShapeType="1"/>
            </p:cNvSpPr>
            <p:nvPr/>
          </p:nvSpPr>
          <p:spPr bwMode="auto">
            <a:xfrm flipH="1">
              <a:off x="5729288" y="4540250"/>
              <a:ext cx="146050" cy="83820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>
              <a:off x="6415088" y="4540250"/>
              <a:ext cx="152400" cy="83820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367213" y="3233738"/>
            <a:ext cx="1376363" cy="1593850"/>
            <a:chOff x="3971925" y="4318000"/>
            <a:chExt cx="1376363" cy="1593850"/>
          </a:xfrm>
        </p:grpSpPr>
        <p:sp>
          <p:nvSpPr>
            <p:cNvPr id="50" name="Oval 25"/>
            <p:cNvSpPr>
              <a:spLocks noChangeArrowheads="1"/>
            </p:cNvSpPr>
            <p:nvPr/>
          </p:nvSpPr>
          <p:spPr bwMode="auto">
            <a:xfrm>
              <a:off x="4357688" y="4318000"/>
              <a:ext cx="533400" cy="533400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Text Box 26"/>
            <p:cNvSpPr txBox="1">
              <a:spLocks noChangeArrowheads="1"/>
            </p:cNvSpPr>
            <p:nvPr/>
          </p:nvSpPr>
          <p:spPr bwMode="auto">
            <a:xfrm>
              <a:off x="4367213" y="4349750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17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4" name="Oval 29"/>
            <p:cNvSpPr>
              <a:spLocks noChangeArrowheads="1"/>
            </p:cNvSpPr>
            <p:nvPr/>
          </p:nvSpPr>
          <p:spPr bwMode="auto">
            <a:xfrm>
              <a:off x="3976688" y="5378450"/>
              <a:ext cx="533400" cy="533400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Oval 30"/>
            <p:cNvSpPr>
              <a:spLocks noChangeArrowheads="1"/>
            </p:cNvSpPr>
            <p:nvPr/>
          </p:nvSpPr>
          <p:spPr bwMode="auto">
            <a:xfrm>
              <a:off x="4814888" y="5378450"/>
              <a:ext cx="533400" cy="533400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Text Box 31"/>
            <p:cNvSpPr txBox="1">
              <a:spLocks noChangeArrowheads="1"/>
            </p:cNvSpPr>
            <p:nvPr/>
          </p:nvSpPr>
          <p:spPr bwMode="auto">
            <a:xfrm>
              <a:off x="4800600" y="5411788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7" name="Text Box 32"/>
            <p:cNvSpPr txBox="1">
              <a:spLocks noChangeArrowheads="1"/>
            </p:cNvSpPr>
            <p:nvPr/>
          </p:nvSpPr>
          <p:spPr bwMode="auto">
            <a:xfrm>
              <a:off x="3971925" y="5410200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14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8" name="Line 33"/>
            <p:cNvSpPr>
              <a:spLocks noChangeShapeType="1"/>
            </p:cNvSpPr>
            <p:nvPr/>
          </p:nvSpPr>
          <p:spPr bwMode="auto">
            <a:xfrm flipH="1">
              <a:off x="4205288" y="4540250"/>
              <a:ext cx="146050" cy="83820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34"/>
            <p:cNvSpPr>
              <a:spLocks noChangeShapeType="1"/>
            </p:cNvSpPr>
            <p:nvPr/>
          </p:nvSpPr>
          <p:spPr bwMode="auto">
            <a:xfrm>
              <a:off x="4891088" y="4540250"/>
              <a:ext cx="152400" cy="83820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" name="Line 19"/>
          <p:cNvSpPr>
            <a:spLocks noChangeShapeType="1"/>
          </p:cNvSpPr>
          <p:nvPr/>
        </p:nvSpPr>
        <p:spPr bwMode="auto">
          <a:xfrm>
            <a:off x="4462226" y="2847833"/>
            <a:ext cx="428862" cy="42876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21"/>
          <p:cNvSpPr>
            <a:spLocks noChangeShapeType="1"/>
          </p:cNvSpPr>
          <p:nvPr/>
        </p:nvSpPr>
        <p:spPr bwMode="auto">
          <a:xfrm>
            <a:off x="5719797" y="4610147"/>
            <a:ext cx="633377" cy="41905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08738" y="2499478"/>
            <a:ext cx="20494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Unfortunately</a:t>
            </a:r>
          </a:p>
          <a:p>
            <a:r>
              <a:rPr lang="en-US" i="1" dirty="0" smtClean="0"/>
              <a:t>this method may create “holes”</a:t>
            </a:r>
          </a:p>
          <a:p>
            <a:r>
              <a:rPr lang="en-US" i="1" dirty="0" smtClean="0"/>
              <a:t>in the tree</a:t>
            </a:r>
          </a:p>
          <a:p>
            <a:endParaRPr lang="en-US" i="1" dirty="0" smtClean="0"/>
          </a:p>
          <a:p>
            <a:r>
              <a:rPr lang="en-US" i="1" dirty="0" smtClean="0"/>
              <a:t>and there is an easier way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6743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Nodes from a BST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609600"/>
          </a:xfrm>
        </p:spPr>
        <p:txBody>
          <a:bodyPr/>
          <a:lstStyle/>
          <a:p>
            <a:r>
              <a:rPr lang="en-US" dirty="0" smtClean="0"/>
              <a:t>Case 3: Delete a node, key of 21 with two children</a:t>
            </a:r>
          </a:p>
        </p:txBody>
      </p:sp>
      <p:grpSp>
        <p:nvGrpSpPr>
          <p:cNvPr id="23" name="Group 38"/>
          <p:cNvGrpSpPr>
            <a:grpSpLocks/>
          </p:cNvGrpSpPr>
          <p:nvPr/>
        </p:nvGrpSpPr>
        <p:grpSpPr bwMode="auto">
          <a:xfrm>
            <a:off x="503760" y="2463019"/>
            <a:ext cx="4957762" cy="3352800"/>
            <a:chOff x="528" y="1412"/>
            <a:chExt cx="3123" cy="2112"/>
          </a:xfrm>
        </p:grpSpPr>
        <p:sp>
          <p:nvSpPr>
            <p:cNvPr id="24" name="Oval 3"/>
            <p:cNvSpPr>
              <a:spLocks noChangeArrowheads="1"/>
            </p:cNvSpPr>
            <p:nvPr/>
          </p:nvSpPr>
          <p:spPr bwMode="auto">
            <a:xfrm>
              <a:off x="1776" y="141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Oval 4"/>
            <p:cNvSpPr>
              <a:spLocks noChangeArrowheads="1"/>
            </p:cNvSpPr>
            <p:nvPr/>
          </p:nvSpPr>
          <p:spPr bwMode="auto">
            <a:xfrm>
              <a:off x="1008" y="196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Oval 5"/>
            <p:cNvSpPr>
              <a:spLocks noChangeArrowheads="1"/>
            </p:cNvSpPr>
            <p:nvPr/>
          </p:nvSpPr>
          <p:spPr bwMode="auto">
            <a:xfrm>
              <a:off x="2544" y="196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Oval 6"/>
            <p:cNvSpPr>
              <a:spLocks noChangeArrowheads="1"/>
            </p:cNvSpPr>
            <p:nvPr/>
          </p:nvSpPr>
          <p:spPr bwMode="auto">
            <a:xfrm>
              <a:off x="528" y="246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>
              <a:off x="1488" y="249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Oval 8"/>
            <p:cNvSpPr>
              <a:spLocks noChangeArrowheads="1"/>
            </p:cNvSpPr>
            <p:nvPr/>
          </p:nvSpPr>
          <p:spPr bwMode="auto">
            <a:xfrm>
              <a:off x="3024" y="249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Oval 9"/>
            <p:cNvSpPr>
              <a:spLocks noChangeArrowheads="1"/>
            </p:cNvSpPr>
            <p:nvPr/>
          </p:nvSpPr>
          <p:spPr bwMode="auto">
            <a:xfrm>
              <a:off x="2784" y="318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10"/>
            <p:cNvSpPr>
              <a:spLocks noChangeArrowheads="1"/>
            </p:cNvSpPr>
            <p:nvPr/>
          </p:nvSpPr>
          <p:spPr bwMode="auto">
            <a:xfrm>
              <a:off x="3312" y="318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Text Box 11"/>
            <p:cNvSpPr txBox="1">
              <a:spLocks noChangeArrowheads="1"/>
            </p:cNvSpPr>
            <p:nvPr/>
          </p:nvSpPr>
          <p:spPr bwMode="auto">
            <a:xfrm>
              <a:off x="1774" y="144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7" name="Text Box 12"/>
            <p:cNvSpPr txBox="1">
              <a:spLocks noChangeArrowheads="1"/>
            </p:cNvSpPr>
            <p:nvPr/>
          </p:nvSpPr>
          <p:spPr bwMode="auto">
            <a:xfrm>
              <a:off x="3321" y="3209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26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8" name="Text Box 13"/>
            <p:cNvSpPr txBox="1">
              <a:spLocks noChangeArrowheads="1"/>
            </p:cNvSpPr>
            <p:nvPr/>
          </p:nvSpPr>
          <p:spPr bwMode="auto">
            <a:xfrm>
              <a:off x="2790" y="321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3032" y="251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0" name="Text Box 15"/>
            <p:cNvSpPr txBox="1">
              <a:spLocks noChangeArrowheads="1"/>
            </p:cNvSpPr>
            <p:nvPr/>
          </p:nvSpPr>
          <p:spPr bwMode="auto">
            <a:xfrm>
              <a:off x="1481" y="2506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1" name="Text Box 16"/>
            <p:cNvSpPr txBox="1">
              <a:spLocks noChangeArrowheads="1"/>
            </p:cNvSpPr>
            <p:nvPr/>
          </p:nvSpPr>
          <p:spPr bwMode="auto">
            <a:xfrm>
              <a:off x="587" y="249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2" name="Text Box 17"/>
            <p:cNvSpPr txBox="1">
              <a:spLocks noChangeArrowheads="1"/>
            </p:cNvSpPr>
            <p:nvPr/>
          </p:nvSpPr>
          <p:spPr bwMode="auto">
            <a:xfrm>
              <a:off x="2564" y="198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3" name="Text Box 18"/>
            <p:cNvSpPr txBox="1">
              <a:spLocks noChangeArrowheads="1"/>
            </p:cNvSpPr>
            <p:nvPr/>
          </p:nvSpPr>
          <p:spPr bwMode="auto">
            <a:xfrm>
              <a:off x="1063" y="199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4" name="Line 19"/>
            <p:cNvSpPr>
              <a:spLocks noChangeShapeType="1"/>
            </p:cNvSpPr>
            <p:nvPr/>
          </p:nvSpPr>
          <p:spPr bwMode="auto">
            <a:xfrm flipH="1">
              <a:off x="1172" y="1556"/>
              <a:ext cx="596" cy="40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20"/>
            <p:cNvSpPr>
              <a:spLocks noChangeShapeType="1"/>
            </p:cNvSpPr>
            <p:nvPr/>
          </p:nvSpPr>
          <p:spPr bwMode="auto">
            <a:xfrm>
              <a:off x="2112" y="1556"/>
              <a:ext cx="604" cy="40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21"/>
            <p:cNvSpPr>
              <a:spLocks noChangeShapeType="1"/>
            </p:cNvSpPr>
            <p:nvPr/>
          </p:nvSpPr>
          <p:spPr bwMode="auto">
            <a:xfrm flipH="1">
              <a:off x="696" y="213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22"/>
            <p:cNvSpPr>
              <a:spLocks noChangeShapeType="1"/>
            </p:cNvSpPr>
            <p:nvPr/>
          </p:nvSpPr>
          <p:spPr bwMode="auto">
            <a:xfrm>
              <a:off x="1352" y="2132"/>
              <a:ext cx="312" cy="36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23"/>
            <p:cNvSpPr>
              <a:spLocks noChangeShapeType="1"/>
            </p:cNvSpPr>
            <p:nvPr/>
          </p:nvSpPr>
          <p:spPr bwMode="auto">
            <a:xfrm>
              <a:off x="2888" y="2136"/>
              <a:ext cx="304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24"/>
            <p:cNvSpPr>
              <a:spLocks noChangeShapeType="1"/>
            </p:cNvSpPr>
            <p:nvPr/>
          </p:nvSpPr>
          <p:spPr bwMode="auto">
            <a:xfrm flipH="1">
              <a:off x="2928" y="2660"/>
              <a:ext cx="92" cy="5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25"/>
            <p:cNvSpPr>
              <a:spLocks noChangeArrowheads="1"/>
            </p:cNvSpPr>
            <p:nvPr/>
          </p:nvSpPr>
          <p:spPr bwMode="auto">
            <a:xfrm>
              <a:off x="2064" y="2520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Text Box 26"/>
            <p:cNvSpPr txBox="1">
              <a:spLocks noChangeArrowheads="1"/>
            </p:cNvSpPr>
            <p:nvPr/>
          </p:nvSpPr>
          <p:spPr bwMode="auto">
            <a:xfrm>
              <a:off x="2070" y="254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17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2" name="Line 27"/>
            <p:cNvSpPr>
              <a:spLocks noChangeShapeType="1"/>
            </p:cNvSpPr>
            <p:nvPr/>
          </p:nvSpPr>
          <p:spPr bwMode="auto">
            <a:xfrm flipH="1">
              <a:off x="2232" y="2160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>
              <a:off x="3360" y="2660"/>
              <a:ext cx="96" cy="5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29"/>
            <p:cNvSpPr>
              <a:spLocks noChangeArrowheads="1"/>
            </p:cNvSpPr>
            <p:nvPr/>
          </p:nvSpPr>
          <p:spPr bwMode="auto">
            <a:xfrm>
              <a:off x="1824" y="318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Oval 30"/>
            <p:cNvSpPr>
              <a:spLocks noChangeArrowheads="1"/>
            </p:cNvSpPr>
            <p:nvPr/>
          </p:nvSpPr>
          <p:spPr bwMode="auto">
            <a:xfrm>
              <a:off x="2352" y="318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Text Box 31"/>
            <p:cNvSpPr txBox="1">
              <a:spLocks noChangeArrowheads="1"/>
            </p:cNvSpPr>
            <p:nvPr/>
          </p:nvSpPr>
          <p:spPr bwMode="auto">
            <a:xfrm>
              <a:off x="2343" y="3209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7" name="Text Box 32"/>
            <p:cNvSpPr txBox="1">
              <a:spLocks noChangeArrowheads="1"/>
            </p:cNvSpPr>
            <p:nvPr/>
          </p:nvSpPr>
          <p:spPr bwMode="auto">
            <a:xfrm>
              <a:off x="1821" y="320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14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8" name="Line 33"/>
            <p:cNvSpPr>
              <a:spLocks noChangeShapeType="1"/>
            </p:cNvSpPr>
            <p:nvPr/>
          </p:nvSpPr>
          <p:spPr bwMode="auto">
            <a:xfrm flipH="1">
              <a:off x="1968" y="2660"/>
              <a:ext cx="92" cy="5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34"/>
            <p:cNvSpPr>
              <a:spLocks noChangeShapeType="1"/>
            </p:cNvSpPr>
            <p:nvPr/>
          </p:nvSpPr>
          <p:spPr bwMode="auto">
            <a:xfrm>
              <a:off x="2400" y="2660"/>
              <a:ext cx="96" cy="5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" name="Text Box 37"/>
          <p:cNvSpPr txBox="1">
            <a:spLocks noChangeArrowheads="1"/>
          </p:cNvSpPr>
          <p:nvPr/>
        </p:nvSpPr>
        <p:spPr bwMode="auto">
          <a:xfrm>
            <a:off x="5461522" y="1678781"/>
            <a:ext cx="246093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Replace the contents 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of the node to be deleted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with the contents of its 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in-order successor.</a:t>
            </a: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" name="Text Box 45"/>
          <p:cNvSpPr txBox="1">
            <a:spLocks noChangeArrowheads="1"/>
          </p:cNvSpPr>
          <p:nvPr/>
        </p:nvSpPr>
        <p:spPr bwMode="auto">
          <a:xfrm>
            <a:off x="5507049" y="3161989"/>
            <a:ext cx="23070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Q: How do we find the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in-order successor?</a:t>
            </a: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2" name="Text Box 44"/>
          <p:cNvSpPr txBox="1">
            <a:spLocks noChangeArrowheads="1"/>
          </p:cNvSpPr>
          <p:nvPr/>
        </p:nvSpPr>
        <p:spPr bwMode="auto">
          <a:xfrm>
            <a:off x="5920888" y="3930553"/>
            <a:ext cx="24737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A: Go right, then go left 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as far as possible.</a:t>
            </a: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08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utoUpdateAnimBg="0"/>
      <p:bldP spid="61" grpId="0" autoUpdateAnimBg="0"/>
      <p:bldP spid="62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Nodes from a BST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609600"/>
          </a:xfrm>
        </p:spPr>
        <p:txBody>
          <a:bodyPr/>
          <a:lstStyle/>
          <a:p>
            <a:r>
              <a:rPr lang="en-US" dirty="0" smtClean="0"/>
              <a:t>Case 3: Delete a node, key of 21 with two children</a:t>
            </a:r>
          </a:p>
        </p:txBody>
      </p:sp>
      <p:grpSp>
        <p:nvGrpSpPr>
          <p:cNvPr id="23" name="Group 38"/>
          <p:cNvGrpSpPr>
            <a:grpSpLocks/>
          </p:cNvGrpSpPr>
          <p:nvPr/>
        </p:nvGrpSpPr>
        <p:grpSpPr bwMode="auto">
          <a:xfrm>
            <a:off x="503760" y="2463019"/>
            <a:ext cx="4957762" cy="3352800"/>
            <a:chOff x="528" y="1412"/>
            <a:chExt cx="3123" cy="2112"/>
          </a:xfrm>
        </p:grpSpPr>
        <p:sp>
          <p:nvSpPr>
            <p:cNvPr id="24" name="Oval 3"/>
            <p:cNvSpPr>
              <a:spLocks noChangeArrowheads="1"/>
            </p:cNvSpPr>
            <p:nvPr/>
          </p:nvSpPr>
          <p:spPr bwMode="auto">
            <a:xfrm>
              <a:off x="1776" y="141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Oval 4"/>
            <p:cNvSpPr>
              <a:spLocks noChangeArrowheads="1"/>
            </p:cNvSpPr>
            <p:nvPr/>
          </p:nvSpPr>
          <p:spPr bwMode="auto">
            <a:xfrm>
              <a:off x="1008" y="196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Oval 5"/>
            <p:cNvSpPr>
              <a:spLocks noChangeArrowheads="1"/>
            </p:cNvSpPr>
            <p:nvPr/>
          </p:nvSpPr>
          <p:spPr bwMode="auto">
            <a:xfrm>
              <a:off x="2544" y="196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Oval 6"/>
            <p:cNvSpPr>
              <a:spLocks noChangeArrowheads="1"/>
            </p:cNvSpPr>
            <p:nvPr/>
          </p:nvSpPr>
          <p:spPr bwMode="auto">
            <a:xfrm>
              <a:off x="528" y="246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>
              <a:off x="1488" y="249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Oval 8"/>
            <p:cNvSpPr>
              <a:spLocks noChangeArrowheads="1"/>
            </p:cNvSpPr>
            <p:nvPr/>
          </p:nvSpPr>
          <p:spPr bwMode="auto">
            <a:xfrm>
              <a:off x="3024" y="249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Oval 9"/>
            <p:cNvSpPr>
              <a:spLocks noChangeArrowheads="1"/>
            </p:cNvSpPr>
            <p:nvPr/>
          </p:nvSpPr>
          <p:spPr bwMode="auto">
            <a:xfrm>
              <a:off x="2784" y="318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10"/>
            <p:cNvSpPr>
              <a:spLocks noChangeArrowheads="1"/>
            </p:cNvSpPr>
            <p:nvPr/>
          </p:nvSpPr>
          <p:spPr bwMode="auto">
            <a:xfrm>
              <a:off x="3312" y="318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Text Box 11"/>
            <p:cNvSpPr txBox="1">
              <a:spLocks noChangeArrowheads="1"/>
            </p:cNvSpPr>
            <p:nvPr/>
          </p:nvSpPr>
          <p:spPr bwMode="auto">
            <a:xfrm>
              <a:off x="1774" y="144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7" name="Text Box 12"/>
            <p:cNvSpPr txBox="1">
              <a:spLocks noChangeArrowheads="1"/>
            </p:cNvSpPr>
            <p:nvPr/>
          </p:nvSpPr>
          <p:spPr bwMode="auto">
            <a:xfrm>
              <a:off x="3321" y="3209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26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8" name="Text Box 13"/>
            <p:cNvSpPr txBox="1">
              <a:spLocks noChangeArrowheads="1"/>
            </p:cNvSpPr>
            <p:nvPr/>
          </p:nvSpPr>
          <p:spPr bwMode="auto">
            <a:xfrm>
              <a:off x="2790" y="321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3032" y="251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0" name="Text Box 15"/>
            <p:cNvSpPr txBox="1">
              <a:spLocks noChangeArrowheads="1"/>
            </p:cNvSpPr>
            <p:nvPr/>
          </p:nvSpPr>
          <p:spPr bwMode="auto">
            <a:xfrm>
              <a:off x="1481" y="2506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1" name="Text Box 16"/>
            <p:cNvSpPr txBox="1">
              <a:spLocks noChangeArrowheads="1"/>
            </p:cNvSpPr>
            <p:nvPr/>
          </p:nvSpPr>
          <p:spPr bwMode="auto">
            <a:xfrm>
              <a:off x="587" y="249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2" name="Text Box 17"/>
            <p:cNvSpPr txBox="1">
              <a:spLocks noChangeArrowheads="1"/>
            </p:cNvSpPr>
            <p:nvPr/>
          </p:nvSpPr>
          <p:spPr bwMode="auto">
            <a:xfrm>
              <a:off x="2564" y="198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3" name="Text Box 18"/>
            <p:cNvSpPr txBox="1">
              <a:spLocks noChangeArrowheads="1"/>
            </p:cNvSpPr>
            <p:nvPr/>
          </p:nvSpPr>
          <p:spPr bwMode="auto">
            <a:xfrm>
              <a:off x="1063" y="199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4" name="Line 19"/>
            <p:cNvSpPr>
              <a:spLocks noChangeShapeType="1"/>
            </p:cNvSpPr>
            <p:nvPr/>
          </p:nvSpPr>
          <p:spPr bwMode="auto">
            <a:xfrm flipH="1">
              <a:off x="1172" y="1556"/>
              <a:ext cx="596" cy="40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20"/>
            <p:cNvSpPr>
              <a:spLocks noChangeShapeType="1"/>
            </p:cNvSpPr>
            <p:nvPr/>
          </p:nvSpPr>
          <p:spPr bwMode="auto">
            <a:xfrm>
              <a:off x="2112" y="1556"/>
              <a:ext cx="604" cy="40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21"/>
            <p:cNvSpPr>
              <a:spLocks noChangeShapeType="1"/>
            </p:cNvSpPr>
            <p:nvPr/>
          </p:nvSpPr>
          <p:spPr bwMode="auto">
            <a:xfrm flipH="1">
              <a:off x="696" y="213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22"/>
            <p:cNvSpPr>
              <a:spLocks noChangeShapeType="1"/>
            </p:cNvSpPr>
            <p:nvPr/>
          </p:nvSpPr>
          <p:spPr bwMode="auto">
            <a:xfrm>
              <a:off x="1352" y="2132"/>
              <a:ext cx="312" cy="36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23"/>
            <p:cNvSpPr>
              <a:spLocks noChangeShapeType="1"/>
            </p:cNvSpPr>
            <p:nvPr/>
          </p:nvSpPr>
          <p:spPr bwMode="auto">
            <a:xfrm>
              <a:off x="2888" y="2136"/>
              <a:ext cx="304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24"/>
            <p:cNvSpPr>
              <a:spLocks noChangeShapeType="1"/>
            </p:cNvSpPr>
            <p:nvPr/>
          </p:nvSpPr>
          <p:spPr bwMode="auto">
            <a:xfrm flipH="1">
              <a:off x="2928" y="2660"/>
              <a:ext cx="92" cy="5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25"/>
            <p:cNvSpPr>
              <a:spLocks noChangeArrowheads="1"/>
            </p:cNvSpPr>
            <p:nvPr/>
          </p:nvSpPr>
          <p:spPr bwMode="auto">
            <a:xfrm>
              <a:off x="2064" y="2520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Text Box 26"/>
            <p:cNvSpPr txBox="1">
              <a:spLocks noChangeArrowheads="1"/>
            </p:cNvSpPr>
            <p:nvPr/>
          </p:nvSpPr>
          <p:spPr bwMode="auto">
            <a:xfrm>
              <a:off x="2070" y="254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17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2" name="Line 27"/>
            <p:cNvSpPr>
              <a:spLocks noChangeShapeType="1"/>
            </p:cNvSpPr>
            <p:nvPr/>
          </p:nvSpPr>
          <p:spPr bwMode="auto">
            <a:xfrm flipH="1">
              <a:off x="2232" y="2160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>
              <a:off x="3360" y="2660"/>
              <a:ext cx="96" cy="5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29"/>
            <p:cNvSpPr>
              <a:spLocks noChangeArrowheads="1"/>
            </p:cNvSpPr>
            <p:nvPr/>
          </p:nvSpPr>
          <p:spPr bwMode="auto">
            <a:xfrm>
              <a:off x="1824" y="318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Oval 30"/>
            <p:cNvSpPr>
              <a:spLocks noChangeArrowheads="1"/>
            </p:cNvSpPr>
            <p:nvPr/>
          </p:nvSpPr>
          <p:spPr bwMode="auto">
            <a:xfrm>
              <a:off x="2352" y="318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Text Box 31"/>
            <p:cNvSpPr txBox="1">
              <a:spLocks noChangeArrowheads="1"/>
            </p:cNvSpPr>
            <p:nvPr/>
          </p:nvSpPr>
          <p:spPr bwMode="auto">
            <a:xfrm>
              <a:off x="2343" y="3209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7" name="Text Box 32"/>
            <p:cNvSpPr txBox="1">
              <a:spLocks noChangeArrowheads="1"/>
            </p:cNvSpPr>
            <p:nvPr/>
          </p:nvSpPr>
          <p:spPr bwMode="auto">
            <a:xfrm>
              <a:off x="1821" y="320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14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8" name="Line 33"/>
            <p:cNvSpPr>
              <a:spLocks noChangeShapeType="1"/>
            </p:cNvSpPr>
            <p:nvPr/>
          </p:nvSpPr>
          <p:spPr bwMode="auto">
            <a:xfrm flipH="1">
              <a:off x="1968" y="2660"/>
              <a:ext cx="92" cy="5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34"/>
            <p:cNvSpPr>
              <a:spLocks noChangeShapeType="1"/>
            </p:cNvSpPr>
            <p:nvPr/>
          </p:nvSpPr>
          <p:spPr bwMode="auto">
            <a:xfrm>
              <a:off x="2400" y="2660"/>
              <a:ext cx="96" cy="5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" name="Text Box 37"/>
          <p:cNvSpPr txBox="1">
            <a:spLocks noChangeArrowheads="1"/>
          </p:cNvSpPr>
          <p:nvPr/>
        </p:nvSpPr>
        <p:spPr bwMode="auto">
          <a:xfrm>
            <a:off x="5461522" y="1678781"/>
            <a:ext cx="246093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Replace the contents 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of the node to be deleted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with the contents of its 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in-order successor.</a:t>
            </a: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" name="Text Box 45"/>
          <p:cNvSpPr txBox="1">
            <a:spLocks noChangeArrowheads="1"/>
          </p:cNvSpPr>
          <p:nvPr/>
        </p:nvSpPr>
        <p:spPr bwMode="auto">
          <a:xfrm>
            <a:off x="5507049" y="3161989"/>
            <a:ext cx="23070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Q: How do we find the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in-order successor?</a:t>
            </a: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2" name="Text Box 44"/>
          <p:cNvSpPr txBox="1">
            <a:spLocks noChangeArrowheads="1"/>
          </p:cNvSpPr>
          <p:nvPr/>
        </p:nvSpPr>
        <p:spPr bwMode="auto">
          <a:xfrm>
            <a:off x="5920888" y="3930553"/>
            <a:ext cx="24737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A: Go right, then go left 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as far as possible.</a:t>
            </a: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06557" y="3808320"/>
            <a:ext cx="306715" cy="325765"/>
          </a:xfrm>
          <a:prstGeom prst="straightConnector1">
            <a:avLst/>
          </a:prstGeom>
          <a:ln w="444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4237560" y="4253719"/>
            <a:ext cx="119062" cy="927881"/>
          </a:xfrm>
          <a:prstGeom prst="straightConnector1">
            <a:avLst/>
          </a:prstGeom>
          <a:ln w="444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085161" y="5181600"/>
            <a:ext cx="533400" cy="634220"/>
          </a:xfrm>
          <a:prstGeom prst="roundRect">
            <a:avLst/>
          </a:prstGeom>
          <a:solidFill>
            <a:schemeClr val="accent6">
              <a:lumMod val="75000"/>
              <a:alpha val="1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3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Nodes from a BST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609600"/>
          </a:xfrm>
        </p:spPr>
        <p:txBody>
          <a:bodyPr/>
          <a:lstStyle/>
          <a:p>
            <a:r>
              <a:rPr lang="en-US" dirty="0" smtClean="0"/>
              <a:t>Case 3: Delete a node, key of 21 with two children</a:t>
            </a:r>
          </a:p>
        </p:txBody>
      </p:sp>
      <p:sp>
        <p:nvSpPr>
          <p:cNvPr id="24" name="Oval 3"/>
          <p:cNvSpPr>
            <a:spLocks noChangeArrowheads="1"/>
          </p:cNvSpPr>
          <p:nvPr/>
        </p:nvSpPr>
        <p:spPr bwMode="auto">
          <a:xfrm>
            <a:off x="2484960" y="2463019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1265760" y="3339319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3704160" y="3339319"/>
            <a:ext cx="533400" cy="533400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503760" y="4139419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027760" y="4177519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4466160" y="4177519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4085160" y="5282419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4923360" y="5282419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2481785" y="251064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4937647" y="5315757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26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4094685" y="5328457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Arial" charset="0"/>
              </a:rPr>
              <a:t>22</a:t>
            </a:r>
            <a:endParaRPr lang="en-US" altLang="en-US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4478860" y="4210857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2016647" y="419974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597422" y="4180694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3735910" y="3375832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Arial" charset="0"/>
              </a:rPr>
              <a:t>21</a:t>
            </a:r>
            <a:endParaRPr lang="en-US" altLang="en-US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1353072" y="3380594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8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Line 19"/>
          <p:cNvSpPr>
            <a:spLocks noChangeShapeType="1"/>
          </p:cNvSpPr>
          <p:nvPr/>
        </p:nvSpPr>
        <p:spPr bwMode="auto">
          <a:xfrm flipH="1">
            <a:off x="1526110" y="2691619"/>
            <a:ext cx="946150" cy="6413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20"/>
          <p:cNvSpPr>
            <a:spLocks noChangeShapeType="1"/>
          </p:cNvSpPr>
          <p:nvPr/>
        </p:nvSpPr>
        <p:spPr bwMode="auto">
          <a:xfrm>
            <a:off x="3018360" y="2691619"/>
            <a:ext cx="958850" cy="6413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 flipH="1">
            <a:off x="770460" y="3606019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22"/>
          <p:cNvSpPr>
            <a:spLocks noChangeShapeType="1"/>
          </p:cNvSpPr>
          <p:nvPr/>
        </p:nvSpPr>
        <p:spPr bwMode="auto">
          <a:xfrm>
            <a:off x="1811860" y="3606019"/>
            <a:ext cx="495300" cy="5715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23"/>
          <p:cNvSpPr>
            <a:spLocks noChangeShapeType="1"/>
          </p:cNvSpPr>
          <p:nvPr/>
        </p:nvSpPr>
        <p:spPr bwMode="auto">
          <a:xfrm>
            <a:off x="4250260" y="3612369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 flipH="1">
            <a:off x="4313760" y="4444219"/>
            <a:ext cx="146050" cy="838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2942160" y="4221969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2951685" y="4253719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Line 27"/>
          <p:cNvSpPr>
            <a:spLocks noChangeShapeType="1"/>
          </p:cNvSpPr>
          <p:nvPr/>
        </p:nvSpPr>
        <p:spPr bwMode="auto">
          <a:xfrm flipH="1">
            <a:off x="3208860" y="3650469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28"/>
          <p:cNvSpPr>
            <a:spLocks noChangeShapeType="1"/>
          </p:cNvSpPr>
          <p:nvPr/>
        </p:nvSpPr>
        <p:spPr bwMode="auto">
          <a:xfrm>
            <a:off x="4999560" y="4444219"/>
            <a:ext cx="152400" cy="838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29"/>
          <p:cNvSpPr>
            <a:spLocks noChangeArrowheads="1"/>
          </p:cNvSpPr>
          <p:nvPr/>
        </p:nvSpPr>
        <p:spPr bwMode="auto">
          <a:xfrm>
            <a:off x="2561160" y="5282419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5" name="Oval 30"/>
          <p:cNvSpPr>
            <a:spLocks noChangeArrowheads="1"/>
          </p:cNvSpPr>
          <p:nvPr/>
        </p:nvSpPr>
        <p:spPr bwMode="auto">
          <a:xfrm>
            <a:off x="3399360" y="5282419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3385072" y="5315757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19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7" name="Text Box 32"/>
          <p:cNvSpPr txBox="1">
            <a:spLocks noChangeArrowheads="1"/>
          </p:cNvSpPr>
          <p:nvPr/>
        </p:nvSpPr>
        <p:spPr bwMode="auto">
          <a:xfrm>
            <a:off x="2556397" y="5314169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8" name="Line 33"/>
          <p:cNvSpPr>
            <a:spLocks noChangeShapeType="1"/>
          </p:cNvSpPr>
          <p:nvPr/>
        </p:nvSpPr>
        <p:spPr bwMode="auto">
          <a:xfrm flipH="1">
            <a:off x="2789760" y="4444219"/>
            <a:ext cx="146050" cy="838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34"/>
          <p:cNvSpPr>
            <a:spLocks noChangeShapeType="1"/>
          </p:cNvSpPr>
          <p:nvPr/>
        </p:nvSpPr>
        <p:spPr bwMode="auto">
          <a:xfrm>
            <a:off x="3475560" y="4444219"/>
            <a:ext cx="152400" cy="838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Text Box 37"/>
          <p:cNvSpPr txBox="1">
            <a:spLocks noChangeArrowheads="1"/>
          </p:cNvSpPr>
          <p:nvPr/>
        </p:nvSpPr>
        <p:spPr bwMode="auto">
          <a:xfrm>
            <a:off x="5461522" y="1678781"/>
            <a:ext cx="246093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Replace the contents 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of the node to be deleted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with the contents of its 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in-order successor.</a:t>
            </a: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" name="Text Box 45"/>
          <p:cNvSpPr txBox="1">
            <a:spLocks noChangeArrowheads="1"/>
          </p:cNvSpPr>
          <p:nvPr/>
        </p:nvSpPr>
        <p:spPr bwMode="auto">
          <a:xfrm>
            <a:off x="5507049" y="3161989"/>
            <a:ext cx="23070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Q: How do we find the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in-order successor?</a:t>
            </a: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2" name="Text Box 44"/>
          <p:cNvSpPr txBox="1">
            <a:spLocks noChangeArrowheads="1"/>
          </p:cNvSpPr>
          <p:nvPr/>
        </p:nvSpPr>
        <p:spPr bwMode="auto">
          <a:xfrm>
            <a:off x="5920888" y="3930553"/>
            <a:ext cx="24737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A: Go right, then go left 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as far as possible.</a:t>
            </a: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3704160" y="3339319"/>
            <a:ext cx="555625" cy="533400"/>
            <a:chOff x="3704160" y="3339319"/>
            <a:chExt cx="555625" cy="533400"/>
          </a:xfrm>
        </p:grpSpPr>
        <p:sp>
          <p:nvSpPr>
            <p:cNvPr id="68" name="Oval 5"/>
            <p:cNvSpPr>
              <a:spLocks noChangeArrowheads="1"/>
            </p:cNvSpPr>
            <p:nvPr/>
          </p:nvSpPr>
          <p:spPr bwMode="auto">
            <a:xfrm>
              <a:off x="3704160" y="3339319"/>
              <a:ext cx="533400" cy="533400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9" name="Text Box 17"/>
            <p:cNvSpPr txBox="1">
              <a:spLocks noChangeArrowheads="1"/>
            </p:cNvSpPr>
            <p:nvPr/>
          </p:nvSpPr>
          <p:spPr bwMode="auto">
            <a:xfrm>
              <a:off x="3735910" y="3375832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dirty="0" smtClean="0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085160" y="4444219"/>
            <a:ext cx="533400" cy="1371600"/>
            <a:chOff x="4085160" y="4444219"/>
            <a:chExt cx="533400" cy="1371600"/>
          </a:xfrm>
        </p:grpSpPr>
        <p:sp>
          <p:nvSpPr>
            <p:cNvPr id="71" name="Oval 9"/>
            <p:cNvSpPr>
              <a:spLocks noChangeArrowheads="1"/>
            </p:cNvSpPr>
            <p:nvPr/>
          </p:nvSpPr>
          <p:spPr bwMode="auto">
            <a:xfrm>
              <a:off x="4085160" y="5282419"/>
              <a:ext cx="533400" cy="533400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72" name="Text Box 13"/>
            <p:cNvSpPr txBox="1">
              <a:spLocks noChangeArrowheads="1"/>
            </p:cNvSpPr>
            <p:nvPr/>
          </p:nvSpPr>
          <p:spPr bwMode="auto">
            <a:xfrm>
              <a:off x="4094685" y="5328457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dirty="0" smtClean="0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3" name="Line 24"/>
            <p:cNvSpPr>
              <a:spLocks noChangeShapeType="1"/>
            </p:cNvSpPr>
            <p:nvPr/>
          </p:nvSpPr>
          <p:spPr bwMode="auto">
            <a:xfrm flipH="1">
              <a:off x="4313760" y="4444219"/>
              <a:ext cx="146050" cy="838200"/>
            </a:xfrm>
            <a:prstGeom prst="lin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977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02498E-6 L -0.04306 -0.287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-144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5.78168E-6 L 0.14324 0.06567 L 0.15521 0.15911 L 0.04028 0.28815 " pathEditMode="relative" ptsTypes="AAAA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42" grpId="0"/>
      <p:bldP spid="42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Nodes from a BST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609600"/>
          </a:xfrm>
        </p:spPr>
        <p:txBody>
          <a:bodyPr/>
          <a:lstStyle/>
          <a:p>
            <a:r>
              <a:rPr lang="en-US" dirty="0" smtClean="0"/>
              <a:t>Case 3: Delete a node, key of 21 with two children</a:t>
            </a:r>
          </a:p>
        </p:txBody>
      </p:sp>
      <p:sp>
        <p:nvSpPr>
          <p:cNvPr id="24" name="Oval 3"/>
          <p:cNvSpPr>
            <a:spLocks noChangeArrowheads="1"/>
          </p:cNvSpPr>
          <p:nvPr/>
        </p:nvSpPr>
        <p:spPr bwMode="auto">
          <a:xfrm>
            <a:off x="2484960" y="2463019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1265760" y="3339319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503760" y="4139419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027760" y="4177519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4466160" y="4177519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4923360" y="5282419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2481785" y="251064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4937647" y="5315757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26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4478860" y="4210857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2016647" y="419974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597422" y="4180694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1353072" y="3380594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8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Line 19"/>
          <p:cNvSpPr>
            <a:spLocks noChangeShapeType="1"/>
          </p:cNvSpPr>
          <p:nvPr/>
        </p:nvSpPr>
        <p:spPr bwMode="auto">
          <a:xfrm flipH="1">
            <a:off x="1526110" y="2691619"/>
            <a:ext cx="946150" cy="6413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20"/>
          <p:cNvSpPr>
            <a:spLocks noChangeShapeType="1"/>
          </p:cNvSpPr>
          <p:nvPr/>
        </p:nvSpPr>
        <p:spPr bwMode="auto">
          <a:xfrm>
            <a:off x="3018360" y="2691619"/>
            <a:ext cx="958850" cy="6413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 flipH="1">
            <a:off x="770460" y="3606019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22"/>
          <p:cNvSpPr>
            <a:spLocks noChangeShapeType="1"/>
          </p:cNvSpPr>
          <p:nvPr/>
        </p:nvSpPr>
        <p:spPr bwMode="auto">
          <a:xfrm>
            <a:off x="1811860" y="3606019"/>
            <a:ext cx="495300" cy="5715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23"/>
          <p:cNvSpPr>
            <a:spLocks noChangeShapeType="1"/>
          </p:cNvSpPr>
          <p:nvPr/>
        </p:nvSpPr>
        <p:spPr bwMode="auto">
          <a:xfrm>
            <a:off x="4250260" y="3612369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2942160" y="4221969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2951685" y="4253719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Line 27"/>
          <p:cNvSpPr>
            <a:spLocks noChangeShapeType="1"/>
          </p:cNvSpPr>
          <p:nvPr/>
        </p:nvSpPr>
        <p:spPr bwMode="auto">
          <a:xfrm flipH="1">
            <a:off x="3208860" y="3650469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28"/>
          <p:cNvSpPr>
            <a:spLocks noChangeShapeType="1"/>
          </p:cNvSpPr>
          <p:nvPr/>
        </p:nvSpPr>
        <p:spPr bwMode="auto">
          <a:xfrm>
            <a:off x="4999560" y="4444219"/>
            <a:ext cx="152400" cy="838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29"/>
          <p:cNvSpPr>
            <a:spLocks noChangeArrowheads="1"/>
          </p:cNvSpPr>
          <p:nvPr/>
        </p:nvSpPr>
        <p:spPr bwMode="auto">
          <a:xfrm>
            <a:off x="2561160" y="5282419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5" name="Oval 30"/>
          <p:cNvSpPr>
            <a:spLocks noChangeArrowheads="1"/>
          </p:cNvSpPr>
          <p:nvPr/>
        </p:nvSpPr>
        <p:spPr bwMode="auto">
          <a:xfrm>
            <a:off x="3399360" y="5282419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3385072" y="5315757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19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7" name="Text Box 32"/>
          <p:cNvSpPr txBox="1">
            <a:spLocks noChangeArrowheads="1"/>
          </p:cNvSpPr>
          <p:nvPr/>
        </p:nvSpPr>
        <p:spPr bwMode="auto">
          <a:xfrm>
            <a:off x="2556397" y="5314169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8" name="Line 33"/>
          <p:cNvSpPr>
            <a:spLocks noChangeShapeType="1"/>
          </p:cNvSpPr>
          <p:nvPr/>
        </p:nvSpPr>
        <p:spPr bwMode="auto">
          <a:xfrm flipH="1">
            <a:off x="2789760" y="4444219"/>
            <a:ext cx="146050" cy="838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34"/>
          <p:cNvSpPr>
            <a:spLocks noChangeShapeType="1"/>
          </p:cNvSpPr>
          <p:nvPr/>
        </p:nvSpPr>
        <p:spPr bwMode="auto">
          <a:xfrm>
            <a:off x="3475560" y="4444219"/>
            <a:ext cx="152400" cy="838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Text Box 37"/>
          <p:cNvSpPr txBox="1">
            <a:spLocks noChangeArrowheads="1"/>
          </p:cNvSpPr>
          <p:nvPr/>
        </p:nvSpPr>
        <p:spPr bwMode="auto">
          <a:xfrm>
            <a:off x="5461522" y="1678781"/>
            <a:ext cx="246093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Replace the contents 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of the node to be deleted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with the contents of its 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in-order successor.</a:t>
            </a: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" name="Text Box 45"/>
          <p:cNvSpPr txBox="1">
            <a:spLocks noChangeArrowheads="1"/>
          </p:cNvSpPr>
          <p:nvPr/>
        </p:nvSpPr>
        <p:spPr bwMode="auto">
          <a:xfrm>
            <a:off x="5791200" y="2967844"/>
            <a:ext cx="239681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 smtClean="0">
                <a:solidFill>
                  <a:schemeClr val="tx1"/>
                </a:solidFill>
                <a:latin typeface="Times New Roman" pitchFamily="18" charset="0"/>
              </a:rPr>
              <a:t>And now the node to be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 smtClean="0">
                <a:solidFill>
                  <a:schemeClr val="tx1"/>
                </a:solidFill>
                <a:latin typeface="Times New Roman" pitchFamily="18" charset="0"/>
              </a:rPr>
              <a:t>deleted is a leaf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endParaRPr lang="en-GB" altLang="en-US" sz="18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 smtClean="0">
                <a:solidFill>
                  <a:schemeClr val="tx1"/>
                </a:solidFill>
                <a:latin typeface="Times New Roman" pitchFamily="18" charset="0"/>
              </a:rPr>
              <a:t>And we do as before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 smtClean="0">
                <a:solidFill>
                  <a:schemeClr val="tx1"/>
                </a:solidFill>
                <a:latin typeface="Times New Roman" pitchFamily="18" charset="0"/>
              </a:rPr>
              <a:t>and just delete it</a:t>
            </a: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085160" y="4444219"/>
            <a:ext cx="533400" cy="1371600"/>
            <a:chOff x="4085160" y="4444219"/>
            <a:chExt cx="533400" cy="1371600"/>
          </a:xfrm>
        </p:grpSpPr>
        <p:sp>
          <p:nvSpPr>
            <p:cNvPr id="64" name="Oval 9"/>
            <p:cNvSpPr>
              <a:spLocks noChangeArrowheads="1"/>
            </p:cNvSpPr>
            <p:nvPr/>
          </p:nvSpPr>
          <p:spPr bwMode="auto">
            <a:xfrm>
              <a:off x="4085160" y="5282419"/>
              <a:ext cx="533400" cy="533400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Text Box 13"/>
            <p:cNvSpPr txBox="1">
              <a:spLocks noChangeArrowheads="1"/>
            </p:cNvSpPr>
            <p:nvPr/>
          </p:nvSpPr>
          <p:spPr bwMode="auto">
            <a:xfrm>
              <a:off x="4094685" y="5328457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dirty="0" smtClean="0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6" name="Line 24"/>
            <p:cNvSpPr>
              <a:spLocks noChangeShapeType="1"/>
            </p:cNvSpPr>
            <p:nvPr/>
          </p:nvSpPr>
          <p:spPr bwMode="auto">
            <a:xfrm flipH="1">
              <a:off x="4313760" y="4444219"/>
              <a:ext cx="146050" cy="838200"/>
            </a:xfrm>
            <a:prstGeom prst="lin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704160" y="3339319"/>
            <a:ext cx="555625" cy="533400"/>
            <a:chOff x="3704160" y="3339319"/>
            <a:chExt cx="555625" cy="533400"/>
          </a:xfrm>
        </p:grpSpPr>
        <p:sp>
          <p:nvSpPr>
            <p:cNvPr id="68" name="Oval 5"/>
            <p:cNvSpPr>
              <a:spLocks noChangeArrowheads="1"/>
            </p:cNvSpPr>
            <p:nvPr/>
          </p:nvSpPr>
          <p:spPr bwMode="auto">
            <a:xfrm>
              <a:off x="3704160" y="3339319"/>
              <a:ext cx="533400" cy="533400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9" name="Text Box 17"/>
            <p:cNvSpPr txBox="1">
              <a:spLocks noChangeArrowheads="1"/>
            </p:cNvSpPr>
            <p:nvPr/>
          </p:nvSpPr>
          <p:spPr bwMode="auto">
            <a:xfrm>
              <a:off x="3735910" y="3375832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dirty="0" smtClean="0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932760" y="5176057"/>
            <a:ext cx="990600" cy="762000"/>
            <a:chOff x="4895850" y="3289300"/>
            <a:chExt cx="990600" cy="762000"/>
          </a:xfrm>
        </p:grpSpPr>
        <p:sp>
          <p:nvSpPr>
            <p:cNvPr id="71" name="Line 37"/>
            <p:cNvSpPr>
              <a:spLocks noChangeShapeType="1"/>
            </p:cNvSpPr>
            <p:nvPr/>
          </p:nvSpPr>
          <p:spPr bwMode="auto">
            <a:xfrm flipV="1">
              <a:off x="4895850" y="3289300"/>
              <a:ext cx="914400" cy="7620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38"/>
            <p:cNvSpPr>
              <a:spLocks noChangeShapeType="1"/>
            </p:cNvSpPr>
            <p:nvPr/>
          </p:nvSpPr>
          <p:spPr bwMode="auto">
            <a:xfrm>
              <a:off x="4895850" y="3365500"/>
              <a:ext cx="990600" cy="6858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" name="Text Box 45"/>
          <p:cNvSpPr txBox="1">
            <a:spLocks noChangeArrowheads="1"/>
          </p:cNvSpPr>
          <p:nvPr/>
        </p:nvSpPr>
        <p:spPr bwMode="auto">
          <a:xfrm>
            <a:off x="6324600" y="4680660"/>
            <a:ext cx="246413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i="1" dirty="0">
                <a:solidFill>
                  <a:schemeClr val="tx1"/>
                </a:solidFill>
                <a:latin typeface="Times New Roman" pitchFamily="18" charset="0"/>
              </a:rPr>
              <a:t>Note that in the worst case</a:t>
            </a:r>
          </a:p>
          <a:p>
            <a:pPr>
              <a:spcBef>
                <a:spcPct val="0"/>
              </a:spcBef>
            </a:pPr>
            <a:r>
              <a:rPr lang="en-GB" altLang="en-US" sz="1400" i="1" dirty="0">
                <a:solidFill>
                  <a:schemeClr val="tx1"/>
                </a:solidFill>
                <a:latin typeface="Times New Roman" pitchFamily="18" charset="0"/>
              </a:rPr>
              <a:t>the in-order successor has</a:t>
            </a:r>
          </a:p>
          <a:p>
            <a:pPr>
              <a:spcBef>
                <a:spcPct val="0"/>
              </a:spcBef>
            </a:pPr>
            <a:r>
              <a:rPr lang="en-GB" altLang="en-US" sz="1400" i="1" dirty="0">
                <a:solidFill>
                  <a:schemeClr val="tx1"/>
                </a:solidFill>
                <a:latin typeface="Times New Roman" pitchFamily="18" charset="0"/>
              </a:rPr>
              <a:t>only a right-child </a:t>
            </a:r>
            <a:r>
              <a:rPr lang="en-GB" altLang="en-US" sz="1400" i="1" dirty="0" smtClean="0">
                <a:solidFill>
                  <a:schemeClr val="tx1"/>
                </a:solidFill>
                <a:latin typeface="Times New Roman" pitchFamily="18" charset="0"/>
              </a:rPr>
              <a:t>node</a:t>
            </a:r>
          </a:p>
          <a:p>
            <a:pPr>
              <a:spcBef>
                <a:spcPct val="0"/>
              </a:spcBef>
            </a:pPr>
            <a:r>
              <a:rPr lang="en-GB" altLang="en-US" sz="1400" i="1" dirty="0" smtClean="0">
                <a:solidFill>
                  <a:schemeClr val="tx1"/>
                </a:solidFill>
                <a:latin typeface="Times New Roman" pitchFamily="18" charset="0"/>
              </a:rPr>
              <a:t>So it is not a leaf, but has</a:t>
            </a:r>
          </a:p>
          <a:p>
            <a:pPr>
              <a:spcBef>
                <a:spcPct val="0"/>
              </a:spcBef>
            </a:pPr>
            <a:r>
              <a:rPr lang="en-GB" altLang="en-US" sz="1400" i="1" dirty="0" smtClean="0">
                <a:solidFill>
                  <a:schemeClr val="tx1"/>
                </a:solidFill>
                <a:latin typeface="Times New Roman" pitchFamily="18" charset="0"/>
              </a:rPr>
              <a:t>one child… so see case 2 above</a:t>
            </a:r>
            <a:endParaRPr lang="en-US" altLang="en-US" sz="1400" i="1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69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Trees – Motivation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3782622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Trees working with Priority Queues 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can be used for Huffman encoding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Trees can be used to represent 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Arithmetic Expressions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 smtClean="0"/>
              <a:t>Can they be used for anything else</a:t>
            </a:r>
            <a:br>
              <a:rPr lang="en-US" dirty="0" smtClean="0"/>
            </a:br>
            <a:r>
              <a:rPr lang="en-US" dirty="0" smtClean="0"/>
              <a:t>we have already done?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30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from an Unbalanced BST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8524" y="1066800"/>
            <a:ext cx="8179676" cy="369331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Find </a:t>
            </a:r>
            <a:r>
              <a:rPr lang="en-US" dirty="0">
                <a:latin typeface="Comic Sans MS" panose="030F0702030302020204" pitchFamily="66" charset="0"/>
              </a:rPr>
              <a:t>the node x that contains the key k: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1</a:t>
            </a:r>
            <a:r>
              <a:rPr lang="en-US" dirty="0">
                <a:latin typeface="Comic Sans MS" panose="030F0702030302020204" pitchFamily="66" charset="0"/>
              </a:rPr>
              <a:t>) If x has no children, delete x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2</a:t>
            </a:r>
            <a:r>
              <a:rPr lang="en-US" dirty="0">
                <a:latin typeface="Comic Sans MS" panose="030F0702030302020204" pitchFamily="66" charset="0"/>
              </a:rPr>
              <a:t>) If x has one child, </a:t>
            </a:r>
            <a:r>
              <a:rPr lang="en-US" dirty="0" smtClean="0">
                <a:latin typeface="Comic Sans MS" panose="030F0702030302020204" pitchFamily="66" charset="0"/>
              </a:rPr>
              <a:t>link </a:t>
            </a:r>
            <a:r>
              <a:rPr lang="en-US" dirty="0">
                <a:latin typeface="Comic Sans MS" panose="030F0702030302020204" pitchFamily="66" charset="0"/>
              </a:rPr>
              <a:t>x's parent to x's </a:t>
            </a:r>
            <a:r>
              <a:rPr lang="en-US" dirty="0" smtClean="0">
                <a:latin typeface="Comic Sans MS" panose="030F0702030302020204" pitchFamily="66" charset="0"/>
              </a:rPr>
              <a:t>child and </a:t>
            </a:r>
            <a:r>
              <a:rPr lang="en-US" dirty="0">
                <a:latin typeface="Comic Sans MS" panose="030F0702030302020204" pitchFamily="66" charset="0"/>
              </a:rPr>
              <a:t>delete x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3</a:t>
            </a:r>
            <a:r>
              <a:rPr lang="en-US" dirty="0">
                <a:latin typeface="Comic Sans MS" panose="030F0702030302020204" pitchFamily="66" charset="0"/>
              </a:rPr>
              <a:t>) If x has two children, </a:t>
            </a:r>
          </a:p>
          <a:p>
            <a:r>
              <a:rPr lang="en-US" dirty="0">
                <a:latin typeface="Comic Sans MS" panose="030F0702030302020204" pitchFamily="66" charset="0"/>
              </a:rPr>
              <a:t>   </a:t>
            </a:r>
            <a:r>
              <a:rPr lang="en-US" dirty="0" smtClean="0">
                <a:latin typeface="Comic Sans MS" panose="030F0702030302020204" pitchFamily="66" charset="0"/>
              </a:rPr>
              <a:t>    -</a:t>
            </a:r>
            <a:r>
              <a:rPr lang="en-US" dirty="0">
                <a:latin typeface="Comic Sans MS" panose="030F0702030302020204" pitchFamily="66" charset="0"/>
              </a:rPr>
              <a:t>find x's successor z [the leftmost node in the </a:t>
            </a:r>
            <a:r>
              <a:rPr lang="en-US" dirty="0" smtClean="0">
                <a:latin typeface="Comic Sans MS" panose="030F0702030302020204" pitchFamily="66" charset="0"/>
              </a:rPr>
              <a:t>right subtree </a:t>
            </a:r>
            <a:r>
              <a:rPr lang="en-US" dirty="0">
                <a:latin typeface="Comic Sans MS" panose="030F0702030302020204" pitchFamily="66" charset="0"/>
              </a:rPr>
              <a:t>of x]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>
                <a:latin typeface="Comic Sans MS" panose="030F0702030302020204" pitchFamily="66" charset="0"/>
              </a:rPr>
              <a:t>-replace x's contents with z's contents, and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>
                <a:latin typeface="Comic Sans MS" panose="030F0702030302020204" pitchFamily="66" charset="0"/>
              </a:rPr>
              <a:t>-delete z.</a:t>
            </a:r>
          </a:p>
          <a:p>
            <a:r>
              <a:rPr lang="en-US" i="1" dirty="0" smtClean="0">
                <a:latin typeface="Comic Sans MS" panose="030F0702030302020204" pitchFamily="66" charset="0"/>
              </a:rPr>
              <a:t>       </a:t>
            </a:r>
            <a:r>
              <a:rPr lang="en-US" i="1" dirty="0">
                <a:latin typeface="Comic Sans MS" panose="030F0702030302020204" pitchFamily="66" charset="0"/>
              </a:rPr>
              <a:t>(Note: z does not have a left child, but may have a right child)</a:t>
            </a:r>
          </a:p>
          <a:p>
            <a:r>
              <a:rPr lang="en-US" i="1" dirty="0" smtClean="0">
                <a:latin typeface="Comic Sans MS" panose="030F0702030302020204" pitchFamily="66" charset="0"/>
              </a:rPr>
              <a:t>       </a:t>
            </a:r>
            <a:r>
              <a:rPr lang="en-US" i="1" dirty="0">
                <a:latin typeface="Comic Sans MS" panose="030F0702030302020204" pitchFamily="66" charset="0"/>
              </a:rPr>
              <a:t>[since z has at most one child, so we use case (1) or (2) to delete z</a:t>
            </a:r>
            <a:r>
              <a:rPr lang="en-US" i="1" dirty="0" smtClean="0">
                <a:latin typeface="Comic Sans MS" panose="030F0702030302020204" pitchFamily="66" charset="0"/>
              </a:rPr>
              <a:t>]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n-US" i="1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6538" y="4621446"/>
            <a:ext cx="4343400" cy="1200329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Code to find x's successor: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z = RIGHT_CHILD(x)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while LEFT_CHILD(z) </a:t>
            </a:r>
            <a:r>
              <a:rPr lang="en-US" dirty="0" smtClean="0">
                <a:latin typeface="Comic Sans MS" panose="030F0702030302020204" pitchFamily="66" charset="0"/>
              </a:rPr>
              <a:t>!= </a:t>
            </a:r>
            <a:r>
              <a:rPr lang="en-US" dirty="0">
                <a:latin typeface="Comic Sans MS" panose="030F0702030302020204" pitchFamily="66" charset="0"/>
              </a:rPr>
              <a:t>NULL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    z = LEFT_CHILD(z)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6993" y="4529286"/>
            <a:ext cx="384336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Worst case running time is?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1031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from an Unbalanced BST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8524" y="1066800"/>
            <a:ext cx="8179676" cy="369331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Find </a:t>
            </a:r>
            <a:r>
              <a:rPr lang="en-US" dirty="0">
                <a:latin typeface="Comic Sans MS" panose="030F0702030302020204" pitchFamily="66" charset="0"/>
              </a:rPr>
              <a:t>the node x that contains the key k: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1</a:t>
            </a:r>
            <a:r>
              <a:rPr lang="en-US" dirty="0">
                <a:latin typeface="Comic Sans MS" panose="030F0702030302020204" pitchFamily="66" charset="0"/>
              </a:rPr>
              <a:t>) If x has no children, delete x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2</a:t>
            </a:r>
            <a:r>
              <a:rPr lang="en-US" dirty="0">
                <a:latin typeface="Comic Sans MS" panose="030F0702030302020204" pitchFamily="66" charset="0"/>
              </a:rPr>
              <a:t>) If x has one child, </a:t>
            </a:r>
            <a:r>
              <a:rPr lang="en-US" dirty="0" smtClean="0">
                <a:latin typeface="Comic Sans MS" panose="030F0702030302020204" pitchFamily="66" charset="0"/>
              </a:rPr>
              <a:t>link </a:t>
            </a:r>
            <a:r>
              <a:rPr lang="en-US" dirty="0">
                <a:latin typeface="Comic Sans MS" panose="030F0702030302020204" pitchFamily="66" charset="0"/>
              </a:rPr>
              <a:t>x's parent to x's </a:t>
            </a:r>
            <a:r>
              <a:rPr lang="en-US" dirty="0" smtClean="0">
                <a:latin typeface="Comic Sans MS" panose="030F0702030302020204" pitchFamily="66" charset="0"/>
              </a:rPr>
              <a:t>child and </a:t>
            </a:r>
            <a:r>
              <a:rPr lang="en-US" dirty="0">
                <a:latin typeface="Comic Sans MS" panose="030F0702030302020204" pitchFamily="66" charset="0"/>
              </a:rPr>
              <a:t>delete x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3</a:t>
            </a:r>
            <a:r>
              <a:rPr lang="en-US" dirty="0">
                <a:latin typeface="Comic Sans MS" panose="030F0702030302020204" pitchFamily="66" charset="0"/>
              </a:rPr>
              <a:t>) If x has two children, </a:t>
            </a:r>
          </a:p>
          <a:p>
            <a:r>
              <a:rPr lang="en-US" dirty="0">
                <a:latin typeface="Comic Sans MS" panose="030F0702030302020204" pitchFamily="66" charset="0"/>
              </a:rPr>
              <a:t>   </a:t>
            </a:r>
            <a:r>
              <a:rPr lang="en-US" dirty="0" smtClean="0">
                <a:latin typeface="Comic Sans MS" panose="030F0702030302020204" pitchFamily="66" charset="0"/>
              </a:rPr>
              <a:t>    -</a:t>
            </a:r>
            <a:r>
              <a:rPr lang="en-US" dirty="0">
                <a:latin typeface="Comic Sans MS" panose="030F0702030302020204" pitchFamily="66" charset="0"/>
              </a:rPr>
              <a:t>find x's successor z [the leftmost node in the </a:t>
            </a:r>
            <a:r>
              <a:rPr lang="en-US" dirty="0" smtClean="0">
                <a:latin typeface="Comic Sans MS" panose="030F0702030302020204" pitchFamily="66" charset="0"/>
              </a:rPr>
              <a:t>right subtree </a:t>
            </a:r>
            <a:r>
              <a:rPr lang="en-US" dirty="0">
                <a:latin typeface="Comic Sans MS" panose="030F0702030302020204" pitchFamily="66" charset="0"/>
              </a:rPr>
              <a:t>of x]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>
                <a:latin typeface="Comic Sans MS" panose="030F0702030302020204" pitchFamily="66" charset="0"/>
              </a:rPr>
              <a:t>-replace x's contents with z's contents, and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>
                <a:latin typeface="Comic Sans MS" panose="030F0702030302020204" pitchFamily="66" charset="0"/>
              </a:rPr>
              <a:t>-delete z.</a:t>
            </a:r>
          </a:p>
          <a:p>
            <a:r>
              <a:rPr lang="en-US" i="1" dirty="0" smtClean="0">
                <a:latin typeface="Comic Sans MS" panose="030F0702030302020204" pitchFamily="66" charset="0"/>
              </a:rPr>
              <a:t>       </a:t>
            </a:r>
            <a:r>
              <a:rPr lang="en-US" i="1" dirty="0">
                <a:latin typeface="Comic Sans MS" panose="030F0702030302020204" pitchFamily="66" charset="0"/>
              </a:rPr>
              <a:t>(Note: z does not have a left child, but may have a right child)</a:t>
            </a:r>
          </a:p>
          <a:p>
            <a:r>
              <a:rPr lang="en-US" i="1" dirty="0" smtClean="0">
                <a:latin typeface="Comic Sans MS" panose="030F0702030302020204" pitchFamily="66" charset="0"/>
              </a:rPr>
              <a:t>       </a:t>
            </a:r>
            <a:r>
              <a:rPr lang="en-US" i="1" dirty="0">
                <a:latin typeface="Comic Sans MS" panose="030F0702030302020204" pitchFamily="66" charset="0"/>
              </a:rPr>
              <a:t>[since z has at most one child, so we use case (1) or (2) to delete z</a:t>
            </a:r>
            <a:r>
              <a:rPr lang="en-US" i="1" dirty="0" smtClean="0">
                <a:latin typeface="Comic Sans MS" panose="030F0702030302020204" pitchFamily="66" charset="0"/>
              </a:rPr>
              <a:t>]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n-US" i="1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6538" y="4621446"/>
            <a:ext cx="4343400" cy="1200329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Code to find x's successor: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z = RIGHT_CHILD(x)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while LEFT_CHILD(z) </a:t>
            </a:r>
            <a:r>
              <a:rPr lang="en-US" dirty="0" smtClean="0">
                <a:latin typeface="Comic Sans MS" panose="030F0702030302020204" pitchFamily="66" charset="0"/>
              </a:rPr>
              <a:t>!= </a:t>
            </a:r>
            <a:r>
              <a:rPr lang="en-US" dirty="0">
                <a:latin typeface="Comic Sans MS" panose="030F0702030302020204" pitchFamily="66" charset="0"/>
              </a:rPr>
              <a:t>NULL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    z = LEFT_CHILD(z)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6993" y="4529286"/>
            <a:ext cx="3877985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Worst case running time is:</a:t>
            </a:r>
          </a:p>
          <a:p>
            <a:r>
              <a:rPr lang="en-US" sz="3600" b="1" dirty="0" smtClean="0"/>
              <a:t>                        O(n)</a:t>
            </a:r>
          </a:p>
          <a:p>
            <a:r>
              <a:rPr lang="en-US" b="1" i="1" dirty="0" smtClean="0"/>
              <a:t>BST search is O(n)</a:t>
            </a:r>
          </a:p>
          <a:p>
            <a:r>
              <a:rPr lang="en-US" b="1" i="1" dirty="0" smtClean="0"/>
              <a:t>finding node to delete is thus O(n)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74837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on:</a:t>
            </a:r>
          </a:p>
          <a:p>
            <a:pPr lvl="1"/>
            <a:r>
              <a:rPr lang="en-US" dirty="0"/>
              <a:t>Binary Search </a:t>
            </a:r>
            <a:r>
              <a:rPr lang="en-US" dirty="0" smtClean="0"/>
              <a:t>Trees</a:t>
            </a:r>
          </a:p>
          <a:p>
            <a:pPr lvl="2"/>
            <a:r>
              <a:rPr lang="en-US" dirty="0" smtClean="0"/>
              <a:t>Adding Nodes</a:t>
            </a:r>
          </a:p>
          <a:p>
            <a:pPr lvl="2"/>
            <a:r>
              <a:rPr lang="en-US" dirty="0" smtClean="0"/>
              <a:t>Deleting Nodes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Next</a:t>
            </a:r>
          </a:p>
          <a:p>
            <a:pPr lvl="1"/>
            <a:r>
              <a:rPr lang="en-US" dirty="0" smtClean="0"/>
              <a:t>AVL Tree</a:t>
            </a:r>
          </a:p>
          <a:p>
            <a:pPr lvl="2"/>
            <a:r>
              <a:rPr lang="en-US" dirty="0" smtClean="0"/>
              <a:t>A special type of Binary Search Tree</a:t>
            </a:r>
          </a:p>
          <a:p>
            <a:pPr lvl="1"/>
            <a:r>
              <a:rPr lang="en-US" dirty="0" smtClean="0"/>
              <a:t>Decision Trees</a:t>
            </a:r>
          </a:p>
        </p:txBody>
      </p:sp>
    </p:spTree>
    <p:extLst>
      <p:ext uri="{BB962C8B-B14F-4D97-AF65-F5344CB8AC3E}">
        <p14:creationId xmlns:p14="http://schemas.microsoft.com/office/powerpoint/2010/main" val="142840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Shape of a Binary Search Tree depends on the data set</a:t>
            </a:r>
          </a:p>
          <a:p>
            <a:endParaRPr lang="en-US" dirty="0"/>
          </a:p>
          <a:p>
            <a:r>
              <a:rPr lang="en-US" dirty="0" smtClean="0"/>
              <a:t>If data set is sorted, binary tree comes out linear</a:t>
            </a:r>
          </a:p>
          <a:p>
            <a:pPr lvl="1"/>
            <a:r>
              <a:rPr lang="en-US" dirty="0" smtClean="0"/>
              <a:t>So search is not very fast</a:t>
            </a:r>
          </a:p>
          <a:p>
            <a:pPr lvl="1"/>
            <a:endParaRPr lang="en-US" dirty="0"/>
          </a:p>
          <a:p>
            <a:r>
              <a:rPr lang="en-US" dirty="0" smtClean="0"/>
              <a:t>But if the tree were “nicely” built </a:t>
            </a:r>
            <a:br>
              <a:rPr lang="en-US" dirty="0" smtClean="0"/>
            </a:br>
            <a:r>
              <a:rPr lang="en-US" dirty="0" smtClean="0"/>
              <a:t>the search will be much faster</a:t>
            </a:r>
          </a:p>
          <a:p>
            <a:pPr lvl="1"/>
            <a:r>
              <a:rPr lang="en-US" b="1" dirty="0" smtClean="0"/>
              <a:t>Thoughts on what nicely means?</a:t>
            </a:r>
            <a:endParaRPr lang="en-US" b="1" dirty="0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381307" y="3149841"/>
            <a:ext cx="2365603" cy="1322941"/>
            <a:chOff x="1122" y="1598"/>
            <a:chExt cx="3420" cy="2087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584" y="187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3744" y="307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2016" y="211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312" y="283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176" y="331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2448" y="23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152" y="163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880" y="259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555" y="1836"/>
              <a:ext cx="404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100">
                  <a:solidFill>
                    <a:schemeClr val="tx1"/>
                  </a:solidFill>
                  <a:latin typeface="Arial" charset="0"/>
                </a:rPr>
                <a:t>B</a:t>
              </a:r>
              <a:endParaRPr lang="en-US" altLang="en-US" sz="11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853" y="2550"/>
              <a:ext cx="404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100">
                  <a:solidFill>
                    <a:schemeClr val="tx1"/>
                  </a:solidFill>
                  <a:latin typeface="Arial" charset="0"/>
                </a:rPr>
                <a:t>E</a:t>
              </a:r>
              <a:endParaRPr lang="en-US" altLang="en-US" sz="11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1122" y="1598"/>
              <a:ext cx="404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100">
                  <a:solidFill>
                    <a:schemeClr val="tx1"/>
                  </a:solidFill>
                  <a:latin typeface="Arial" charset="0"/>
                </a:rPr>
                <a:t>A</a:t>
              </a:r>
              <a:endParaRPr lang="en-US" altLang="en-US" sz="11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2414" y="2310"/>
              <a:ext cx="41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100">
                  <a:solidFill>
                    <a:schemeClr val="tx1"/>
                  </a:solidFill>
                  <a:latin typeface="Arial" charset="0"/>
                </a:rPr>
                <a:t>D</a:t>
              </a:r>
              <a:endParaRPr lang="en-US" altLang="en-US" sz="11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4127" y="3272"/>
              <a:ext cx="41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100">
                  <a:solidFill>
                    <a:schemeClr val="tx1"/>
                  </a:solidFill>
                  <a:latin typeface="Arial" charset="0"/>
                </a:rPr>
                <a:t>H</a:t>
              </a:r>
              <a:endParaRPr lang="en-US" altLang="en-US" sz="11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3288" y="2780"/>
              <a:ext cx="392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100">
                  <a:solidFill>
                    <a:schemeClr val="tx1"/>
                  </a:solidFill>
                  <a:latin typeface="Arial" charset="0"/>
                </a:rPr>
                <a:t>F</a:t>
              </a:r>
              <a:endParaRPr lang="en-US" altLang="en-US" sz="11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976" y="2072"/>
              <a:ext cx="41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100">
                  <a:solidFill>
                    <a:schemeClr val="tx1"/>
                  </a:solidFill>
                  <a:latin typeface="Arial" charset="0"/>
                </a:rPr>
                <a:t>C</a:t>
              </a:r>
              <a:endParaRPr lang="en-US" altLang="en-US" sz="11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3698" y="3035"/>
              <a:ext cx="42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100">
                  <a:solidFill>
                    <a:schemeClr val="tx1"/>
                  </a:solidFill>
                  <a:latin typeface="Arial" charset="0"/>
                </a:rPr>
                <a:t>G</a:t>
              </a:r>
              <a:endParaRPr lang="en-US" altLang="en-US" sz="11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1488" y="1796"/>
              <a:ext cx="264" cy="6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1920" y="2044"/>
              <a:ext cx="264" cy="6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2356" y="2280"/>
              <a:ext cx="264" cy="7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2792" y="2520"/>
              <a:ext cx="264" cy="6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3220" y="2760"/>
              <a:ext cx="264" cy="7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3652" y="3000"/>
              <a:ext cx="264" cy="6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4084" y="3240"/>
              <a:ext cx="268" cy="7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</p:grpSp>
    </p:spTree>
    <p:extLst>
      <p:ext uri="{BB962C8B-B14F-4D97-AF65-F5344CB8AC3E}">
        <p14:creationId xmlns:p14="http://schemas.microsoft.com/office/powerpoint/2010/main" val="182444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Nicely Built – Height Balanced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would be </a:t>
            </a:r>
            <a:r>
              <a:rPr lang="en-US" dirty="0" smtClean="0">
                <a:solidFill>
                  <a:srgbClr val="FF0000"/>
                </a:solidFill>
              </a:rPr>
              <a:t>nice if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height</a:t>
            </a:r>
            <a:r>
              <a:rPr lang="en-US" dirty="0" smtClean="0"/>
              <a:t> of the tree were as </a:t>
            </a:r>
            <a:r>
              <a:rPr lang="en-US" dirty="0" smtClean="0">
                <a:solidFill>
                  <a:srgbClr val="FF0000"/>
                </a:solidFill>
              </a:rPr>
              <a:t>small as possible</a:t>
            </a:r>
          </a:p>
          <a:p>
            <a:endParaRPr lang="en-US" dirty="0" smtClean="0"/>
          </a:p>
          <a:p>
            <a:r>
              <a:rPr lang="en-US" dirty="0" smtClean="0"/>
              <a:t>Basic premise of a special type of BST</a:t>
            </a:r>
          </a:p>
          <a:p>
            <a:pPr lvl="1"/>
            <a:r>
              <a:rPr lang="en-US" dirty="0" smtClean="0"/>
              <a:t>AVL Tree</a:t>
            </a:r>
          </a:p>
          <a:p>
            <a:pPr lvl="1"/>
            <a:r>
              <a:rPr lang="en-US" dirty="0" smtClean="0"/>
              <a:t>G.M. </a:t>
            </a:r>
            <a:r>
              <a:rPr lang="en-US" sz="2800" b="1" dirty="0" err="1" smtClean="0"/>
              <a:t>A</a:t>
            </a:r>
            <a:r>
              <a:rPr lang="en-US" dirty="0" err="1" smtClean="0"/>
              <a:t>delson-</a:t>
            </a:r>
            <a:r>
              <a:rPr lang="en-US" sz="2800" b="1" dirty="0" err="1" smtClean="0"/>
              <a:t>V</a:t>
            </a:r>
            <a:r>
              <a:rPr lang="en-US" dirty="0" err="1" smtClean="0"/>
              <a:t>elskii</a:t>
            </a:r>
            <a:r>
              <a:rPr lang="en-US" dirty="0" smtClean="0"/>
              <a:t> and E.M. </a:t>
            </a:r>
            <a:r>
              <a:rPr lang="en-US" sz="2800" b="1" dirty="0" smtClean="0"/>
              <a:t>L</a:t>
            </a:r>
            <a:r>
              <a:rPr lang="en-US" dirty="0" smtClean="0"/>
              <a:t>andis</a:t>
            </a:r>
          </a:p>
          <a:p>
            <a:pPr lvl="2"/>
            <a:r>
              <a:rPr lang="en-US" dirty="0" smtClean="0"/>
              <a:t>Credited for first designing methods of building height-balanced trees (AVL trees, 1962)</a:t>
            </a:r>
          </a:p>
          <a:p>
            <a:pPr lvl="2"/>
            <a:r>
              <a:rPr lang="en-US" sz="1600" i="1" dirty="0" smtClean="0"/>
              <a:t>Aside Trivia: Soviet Mathematicians at the time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57862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Define: Perfectly Balanced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382000" cy="17525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</a:t>
            </a:r>
            <a:r>
              <a:rPr lang="en-US" b="1" u="sng" dirty="0" smtClean="0"/>
              <a:t>perfectly balanced binary tree</a:t>
            </a:r>
            <a:r>
              <a:rPr lang="en-US" dirty="0" smtClean="0"/>
              <a:t> is a binary tree such that</a:t>
            </a:r>
          </a:p>
          <a:p>
            <a:pPr lvl="1"/>
            <a:r>
              <a:rPr lang="en-US" dirty="0" smtClean="0"/>
              <a:t>The heights of the left and right subtrees of the root are equal</a:t>
            </a:r>
          </a:p>
          <a:p>
            <a:pPr lvl="1"/>
            <a:r>
              <a:rPr lang="en-US" dirty="0" smtClean="0"/>
              <a:t>The left and right subtrees of the root are perfectly balanced binary trees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19400"/>
            <a:ext cx="4130709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63761" y="5341240"/>
            <a:ext cx="4032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Perfectly Balanced Binary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7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Define: AVL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6001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An </a:t>
            </a:r>
            <a:r>
              <a:rPr lang="en-US" b="1" u="sng" dirty="0" smtClean="0"/>
              <a:t>AVL Tree</a:t>
            </a:r>
            <a:r>
              <a:rPr lang="en-US" dirty="0" smtClean="0"/>
              <a:t>, or </a:t>
            </a:r>
            <a:r>
              <a:rPr lang="en-US" b="1" u="sng" dirty="0" smtClean="0"/>
              <a:t>height-balanced tree</a:t>
            </a:r>
            <a:r>
              <a:rPr lang="en-US" dirty="0" smtClean="0"/>
              <a:t>, is a binary search tree such that</a:t>
            </a:r>
          </a:p>
          <a:p>
            <a:pPr lvl="1"/>
            <a:r>
              <a:rPr lang="en-US" dirty="0" smtClean="0"/>
              <a:t>The heights of the left and right subtrees of the root differ by at most 1</a:t>
            </a:r>
          </a:p>
          <a:p>
            <a:pPr lvl="1"/>
            <a:r>
              <a:rPr lang="en-US" dirty="0" smtClean="0"/>
              <a:t>The left and right subtrees of the root are AVL trees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95575"/>
            <a:ext cx="6781800" cy="288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88900" y="5560355"/>
            <a:ext cx="2442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Examples of  AVL 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15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AVL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609600"/>
          </a:xfrm>
        </p:spPr>
        <p:txBody>
          <a:bodyPr/>
          <a:lstStyle/>
          <a:p>
            <a:r>
              <a:rPr lang="en-US" dirty="0" smtClean="0"/>
              <a:t>These are NOT AVL Trees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6705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37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Tree: Important 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are height balanced trees (AVL trees) important?</a:t>
            </a:r>
          </a:p>
          <a:p>
            <a:endParaRPr lang="en-US" dirty="0"/>
          </a:p>
          <a:p>
            <a:r>
              <a:rPr lang="en-US" dirty="0"/>
              <a:t>Fact: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height of an AVL tree with n nodes is </a:t>
            </a:r>
            <a:endParaRPr lang="en-US" dirty="0" smtClean="0"/>
          </a:p>
          <a:p>
            <a:pPr lvl="1"/>
            <a:r>
              <a:rPr lang="en-US" dirty="0" smtClean="0"/>
              <a:t>at </a:t>
            </a:r>
            <a:r>
              <a:rPr lang="en-US" dirty="0"/>
              <a:t>most </a:t>
            </a:r>
            <a:r>
              <a:rPr lang="en-US" dirty="0" smtClean="0"/>
              <a:t>1.44*</a:t>
            </a:r>
            <a:r>
              <a:rPr lang="en-US" dirty="0" err="1" smtClean="0"/>
              <a:t>lg</a:t>
            </a:r>
            <a:r>
              <a:rPr lang="en-US" dirty="0" smtClean="0"/>
              <a:t>(n+2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and </a:t>
            </a:r>
            <a:r>
              <a:rPr lang="en-US" dirty="0"/>
              <a:t>at least </a:t>
            </a:r>
            <a:r>
              <a:rPr lang="en-US" dirty="0" err="1" smtClean="0"/>
              <a:t>lg</a:t>
            </a:r>
            <a:r>
              <a:rPr lang="en-US" dirty="0" smtClean="0"/>
              <a:t>(n)</a:t>
            </a:r>
            <a:endParaRPr lang="en-US" dirty="0"/>
          </a:p>
          <a:p>
            <a:pPr lvl="2"/>
            <a:r>
              <a:rPr lang="en-US" dirty="0" smtClean="0"/>
              <a:t>i.e. </a:t>
            </a:r>
            <a:r>
              <a:rPr lang="en-US" dirty="0"/>
              <a:t>the height of an AVL tree with n nodes is </a:t>
            </a:r>
            <a:r>
              <a:rPr lang="en-US" dirty="0" smtClean="0"/>
              <a:t>O(</a:t>
            </a:r>
            <a:r>
              <a:rPr lang="en-US" dirty="0" err="1" smtClean="0"/>
              <a:t>lg</a:t>
            </a:r>
            <a:r>
              <a:rPr lang="en-US" dirty="0" smtClean="0"/>
              <a:t>(n))</a:t>
            </a:r>
          </a:p>
          <a:p>
            <a:pPr lvl="3"/>
            <a:r>
              <a:rPr lang="en-US" i="1" dirty="0" smtClean="0"/>
              <a:t>technically theta(</a:t>
            </a:r>
            <a:r>
              <a:rPr lang="en-US" i="1" dirty="0" err="1" smtClean="0"/>
              <a:t>lg</a:t>
            </a:r>
            <a:r>
              <a:rPr lang="en-US" i="1" dirty="0" smtClean="0"/>
              <a:t>(n)), but let us not confuse things  =)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1862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x be a node in a binary tree</a:t>
            </a:r>
          </a:p>
          <a:p>
            <a:r>
              <a:rPr lang="en-US" dirty="0" smtClean="0"/>
              <a:t>Let L denote the height of the left subtree</a:t>
            </a:r>
          </a:p>
          <a:p>
            <a:r>
              <a:rPr lang="en-US" dirty="0" smtClean="0"/>
              <a:t>Let R denote the height of the right subtree</a:t>
            </a:r>
          </a:p>
          <a:p>
            <a:endParaRPr lang="en-US" dirty="0"/>
          </a:p>
          <a:p>
            <a:r>
              <a:rPr lang="en-US" dirty="0" smtClean="0"/>
              <a:t>If L &gt; R, then x is left high  (L = R + 1)</a:t>
            </a:r>
          </a:p>
          <a:p>
            <a:r>
              <a:rPr lang="en-US" dirty="0" smtClean="0"/>
              <a:t>If L = R, then x is equal high</a:t>
            </a:r>
          </a:p>
          <a:p>
            <a:r>
              <a:rPr lang="en-US" dirty="0" smtClean="0"/>
              <a:t>If R &gt; L, then x is right high (R = L + 1)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"/>
            <a:ext cx="17621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69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Priority Queues</a:t>
            </a:r>
          </a:p>
          <a:p>
            <a:pPr lvl="1"/>
            <a:r>
              <a:rPr lang="en-US" dirty="0" smtClean="0"/>
              <a:t>nodes have </a:t>
            </a:r>
            <a:r>
              <a:rPr lang="en-US" i="1" dirty="0" smtClean="0"/>
              <a:t>keys</a:t>
            </a:r>
            <a:r>
              <a:rPr lang="en-US" dirty="0" smtClean="0"/>
              <a:t> and </a:t>
            </a:r>
            <a:r>
              <a:rPr lang="en-US" i="1" dirty="0" smtClean="0"/>
              <a:t>data</a:t>
            </a:r>
          </a:p>
          <a:p>
            <a:pPr lvl="1"/>
            <a:r>
              <a:rPr lang="en-US" dirty="0" smtClean="0"/>
              <a:t>Min PQs and Max PQs</a:t>
            </a:r>
          </a:p>
          <a:p>
            <a:endParaRPr lang="en-US" dirty="0" smtClean="0"/>
          </a:p>
          <a:p>
            <a:r>
              <a:rPr lang="en-US" dirty="0" smtClean="0"/>
              <a:t>Heaps</a:t>
            </a:r>
          </a:p>
          <a:p>
            <a:pPr lvl="1"/>
            <a:r>
              <a:rPr lang="en-US" dirty="0" smtClean="0"/>
              <a:t>Thought of as a binary tree (pile of stuff = heap)</a:t>
            </a:r>
          </a:p>
          <a:p>
            <a:pPr lvl="1"/>
            <a:r>
              <a:rPr lang="en-US" dirty="0" smtClean="0"/>
              <a:t>but implemented using a vector array</a:t>
            </a:r>
          </a:p>
          <a:p>
            <a:pPr lvl="2"/>
            <a:r>
              <a:rPr lang="en-US" dirty="0" smtClean="0"/>
              <a:t>Top Down Build takes O(n </a:t>
            </a:r>
            <a:r>
              <a:rPr lang="en-US" dirty="0" err="1" smtClean="0"/>
              <a:t>lg</a:t>
            </a:r>
            <a:r>
              <a:rPr lang="en-US" dirty="0" smtClean="0"/>
              <a:t> n) time</a:t>
            </a:r>
          </a:p>
          <a:p>
            <a:pPr lvl="2"/>
            <a:r>
              <a:rPr lang="en-US" dirty="0" smtClean="0"/>
              <a:t>Bottom Up Build takes O(n) time</a:t>
            </a:r>
          </a:p>
          <a:p>
            <a:pPr lvl="1"/>
            <a:r>
              <a:rPr lang="en-US" dirty="0" smtClean="0"/>
              <a:t>2 Major properties: Structure and Order</a:t>
            </a:r>
          </a:p>
          <a:p>
            <a:pPr lvl="2"/>
            <a:r>
              <a:rPr lang="en-US" dirty="0" smtClean="0"/>
              <a:t>Complete Binary Tree</a:t>
            </a:r>
          </a:p>
          <a:p>
            <a:pPr lvl="2"/>
            <a:r>
              <a:rPr lang="en-US" dirty="0" smtClean="0"/>
              <a:t>Min Heaps and Max Heaps</a:t>
            </a:r>
          </a:p>
          <a:p>
            <a:endParaRPr lang="en-US" dirty="0" smtClean="0"/>
          </a:p>
          <a:p>
            <a:r>
              <a:rPr lang="en-US" dirty="0" smtClean="0"/>
              <a:t>PQ Sorting</a:t>
            </a:r>
          </a:p>
          <a:p>
            <a:pPr lvl="1"/>
            <a:r>
              <a:rPr lang="en-US" dirty="0" smtClean="0"/>
              <a:t>Implemented using an unsorted list (selection sort)</a:t>
            </a:r>
          </a:p>
          <a:p>
            <a:pPr lvl="2"/>
            <a:r>
              <a:rPr lang="en-US" dirty="0" smtClean="0"/>
              <a:t>O(n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Implemented using a sorted list (insertion sort)</a:t>
            </a:r>
          </a:p>
          <a:p>
            <a:pPr lvl="2"/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Implemented using a Heap (heap sort)</a:t>
            </a:r>
          </a:p>
          <a:p>
            <a:pPr lvl="2"/>
            <a:r>
              <a:rPr lang="en-US" dirty="0" smtClean="0"/>
              <a:t>O(n * </a:t>
            </a:r>
            <a:r>
              <a:rPr lang="en-US" dirty="0" err="1" smtClean="0"/>
              <a:t>lg</a:t>
            </a:r>
            <a:r>
              <a:rPr lang="en-US" dirty="0" smtClean="0"/>
              <a:t> 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5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Define: Balance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u="sng" dirty="0" smtClean="0"/>
              <a:t>balance factor </a:t>
            </a:r>
            <a:r>
              <a:rPr lang="en-US" dirty="0" smtClean="0"/>
              <a:t>of node x, denoted bf(x) </a:t>
            </a:r>
            <a:br>
              <a:rPr lang="en-US" dirty="0" smtClean="0"/>
            </a:br>
            <a:r>
              <a:rPr lang="en-US" dirty="0" smtClean="0"/>
              <a:t>is defined by: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bf(x) = L – R</a:t>
            </a:r>
          </a:p>
          <a:p>
            <a:pPr lvl="1"/>
            <a:endParaRPr lang="en-US" dirty="0"/>
          </a:p>
          <a:p>
            <a:pPr lvl="2"/>
            <a:r>
              <a:rPr lang="en-US" dirty="0" smtClean="0"/>
              <a:t>If x is left high, bf(x) = -1</a:t>
            </a:r>
          </a:p>
          <a:p>
            <a:pPr lvl="2"/>
            <a:r>
              <a:rPr lang="en-US" dirty="0" smtClean="0"/>
              <a:t>If x is equal high, bf(x) = 0</a:t>
            </a:r>
          </a:p>
          <a:p>
            <a:pPr lvl="2"/>
            <a:r>
              <a:rPr lang="en-US" dirty="0" smtClean="0"/>
              <a:t>If x is right high, bf(x) = 1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Note:</a:t>
            </a:r>
          </a:p>
          <a:p>
            <a:pPr lvl="2"/>
            <a:r>
              <a:rPr lang="en-US" dirty="0" smtClean="0"/>
              <a:t>If |L – R| &gt; 1 </a:t>
            </a:r>
            <a:br>
              <a:rPr lang="en-US" dirty="0" smtClean="0"/>
            </a:br>
            <a:r>
              <a:rPr lang="en-US" dirty="0" smtClean="0"/>
              <a:t>then the node x is violating the balance criteria of the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50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Tree Data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60239"/>
            <a:ext cx="5046604" cy="296592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template &lt;</a:t>
            </a:r>
            <a:r>
              <a:rPr lang="en-US" sz="2400" dirty="0" err="1" smtClean="0"/>
              <a:t>typename</a:t>
            </a:r>
            <a:r>
              <a:rPr lang="en-US" sz="2400" dirty="0" smtClean="0"/>
              <a:t> Type&gt;</a:t>
            </a:r>
          </a:p>
          <a:p>
            <a:pPr marL="0" indent="0">
              <a:buNone/>
            </a:pPr>
            <a:r>
              <a:rPr lang="en-US" sz="2400" dirty="0" smtClean="0"/>
              <a:t>class </a:t>
            </a:r>
            <a:r>
              <a:rPr lang="en-US" sz="2400" dirty="0" err="1" smtClean="0"/>
              <a:t>BTreeNode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{</a:t>
            </a:r>
            <a:br>
              <a:rPr lang="en-US" sz="2400" dirty="0" smtClean="0"/>
            </a:br>
            <a:r>
              <a:rPr lang="en-US" sz="2400" dirty="0" smtClean="0"/>
              <a:t>public:</a:t>
            </a:r>
            <a:br>
              <a:rPr lang="en-US" sz="2400" dirty="0" smtClean="0"/>
            </a:br>
            <a:r>
              <a:rPr lang="en-US" sz="2400" dirty="0" smtClean="0"/>
              <a:t>   Type data;</a:t>
            </a:r>
            <a:br>
              <a:rPr lang="en-US" sz="2400" dirty="0" smtClean="0"/>
            </a:br>
            <a:r>
              <a:rPr lang="en-US" sz="2400" dirty="0" smtClean="0"/>
              <a:t>   </a:t>
            </a:r>
            <a:r>
              <a:rPr lang="en-US" sz="2400" dirty="0" err="1" smtClean="0"/>
              <a:t>BTreeNode</a:t>
            </a:r>
            <a:r>
              <a:rPr lang="en-US" sz="2400" dirty="0" smtClean="0"/>
              <a:t>&lt;Type&gt; *left, *right;</a:t>
            </a:r>
            <a:br>
              <a:rPr lang="en-US" sz="2400" dirty="0" smtClean="0"/>
            </a:br>
            <a:r>
              <a:rPr lang="en-US" sz="2400" dirty="0" smtClean="0"/>
              <a:t>};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4502254" y="1203271"/>
            <a:ext cx="4191000" cy="2752725"/>
            <a:chOff x="0" y="0"/>
            <a:chExt cx="2590800" cy="1390650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2590800" cy="1390650"/>
              <a:chOff x="0" y="0"/>
              <a:chExt cx="2590800" cy="1390650"/>
            </a:xfrm>
            <a:grpFill/>
          </p:grpSpPr>
          <p:sp>
            <p:nvSpPr>
              <p:cNvPr id="7" name="AutoShap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590800" cy="1390650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7"/>
              <p:cNvGrpSpPr/>
              <p:nvPr/>
            </p:nvGrpSpPr>
            <p:grpSpPr bwMode="auto">
              <a:xfrm>
                <a:off x="643289" y="304803"/>
                <a:ext cx="1189612" cy="314607"/>
                <a:chOff x="470731" y="685804"/>
                <a:chExt cx="1631449" cy="438756"/>
              </a:xfrm>
              <a:grpFill/>
            </p:grpSpPr>
            <p:grpSp>
              <p:nvGrpSpPr>
                <p:cNvPr id="15" name="Group 14"/>
                <p:cNvGrpSpPr>
                  <a:grpSpLocks/>
                </p:cNvGrpSpPr>
                <p:nvPr/>
              </p:nvGrpSpPr>
              <p:grpSpPr bwMode="auto">
                <a:xfrm>
                  <a:off x="680243" y="685804"/>
                  <a:ext cx="1206988" cy="438756"/>
                  <a:chOff x="686554" y="685801"/>
                  <a:chExt cx="1441186" cy="523888"/>
                </a:xfrm>
                <a:grpFill/>
              </p:grpSpPr>
              <p:sp>
                <p:nvSpPr>
                  <p:cNvPr id="1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686554" y="686270"/>
                    <a:ext cx="480396" cy="520247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100">
                        <a:effectLst/>
                        <a:latin typeface="Calibri"/>
                        <a:ea typeface="Times New Roman"/>
                        <a:cs typeface="Times New Roman"/>
                      </a:rPr>
                      <a:t> </a:t>
                    </a:r>
                    <a:endParaRPr lang="en-US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1166950" y="686270"/>
                    <a:ext cx="480396" cy="523419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100">
                        <a:effectLst/>
                        <a:latin typeface="Calibri"/>
                        <a:ea typeface="Times New Roman"/>
                        <a:cs typeface="Times New Roman"/>
                      </a:rPr>
                      <a:t> </a:t>
                    </a:r>
                    <a:endParaRPr lang="en-US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1647345" y="685801"/>
                    <a:ext cx="480395" cy="522362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100">
                        <a:effectLst/>
                        <a:latin typeface="Calibri"/>
                        <a:ea typeface="Times New Roman"/>
                        <a:cs typeface="Times New Roman"/>
                      </a:rPr>
                      <a:t> </a:t>
                    </a:r>
                    <a:endParaRPr lang="en-US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</p:grpSp>
            <p:cxnSp>
              <p:nvCxnSpPr>
                <p:cNvPr id="16" name="Line 31"/>
                <p:cNvCxnSpPr/>
                <p:nvPr/>
              </p:nvCxnSpPr>
              <p:spPr bwMode="auto">
                <a:xfrm>
                  <a:off x="1299847" y="906791"/>
                  <a:ext cx="0" cy="0"/>
                </a:xfrm>
                <a:prstGeom prst="line">
                  <a:avLst/>
                </a:prstGeom>
                <a:grpFill/>
                <a:ln w="19050">
                  <a:solidFill>
                    <a:schemeClr val="tx2"/>
                  </a:solidFill>
                  <a:round/>
                  <a:headEnd type="oval" w="med" len="med"/>
                  <a:tailEnd type="triangle" w="med" len="med"/>
                </a:ln>
                <a:extLst/>
              </p:spPr>
            </p:cxnSp>
            <p:sp>
              <p:nvSpPr>
                <p:cNvPr id="17" name="Freeform 16"/>
                <p:cNvSpPr>
                  <a:spLocks/>
                </p:cNvSpPr>
                <p:nvPr/>
              </p:nvSpPr>
              <p:spPr bwMode="auto">
                <a:xfrm>
                  <a:off x="1712911" y="764854"/>
                  <a:ext cx="389269" cy="154091"/>
                </a:xfrm>
                <a:custGeom>
                  <a:avLst/>
                  <a:gdLst>
                    <a:gd name="T0" fmla="*/ 0 w 480"/>
                    <a:gd name="T1" fmla="*/ 2147483647 h 88"/>
                    <a:gd name="T2" fmla="*/ 2147483647 w 480"/>
                    <a:gd name="T3" fmla="*/ 0 h 88"/>
                    <a:gd name="T4" fmla="*/ 2147483647 w 480"/>
                    <a:gd name="T5" fmla="*/ 2147483647 h 88"/>
                    <a:gd name="T6" fmla="*/ 0 60000 65536"/>
                    <a:gd name="T7" fmla="*/ 0 60000 65536"/>
                    <a:gd name="T8" fmla="*/ 0 60000 65536"/>
                    <a:gd name="T9" fmla="*/ 0 w 480"/>
                    <a:gd name="T10" fmla="*/ 0 h 88"/>
                    <a:gd name="T11" fmla="*/ 480 w 480"/>
                    <a:gd name="T12" fmla="*/ 88 h 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0" h="88">
                      <a:moveTo>
                        <a:pt x="0" y="87"/>
                      </a:moveTo>
                      <a:cubicBezTo>
                        <a:pt x="39" y="73"/>
                        <a:pt x="157" y="0"/>
                        <a:pt x="237" y="0"/>
                      </a:cubicBezTo>
                      <a:cubicBezTo>
                        <a:pt x="317" y="0"/>
                        <a:pt x="430" y="70"/>
                        <a:pt x="480" y="88"/>
                      </a:cubicBezTo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round/>
                  <a:headEnd type="oval" w="sm" len="sm"/>
                  <a:tailEnd type="triangle" w="med" len="med"/>
                </a:ln>
                <a:extLst/>
              </p:spPr>
              <p:txBody>
                <a:bodyPr wrap="none"/>
                <a:lstStyle/>
                <a:p>
                  <a:pPr marL="0" marR="0"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n-US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8" name="Freeform 17"/>
                <p:cNvSpPr>
                  <a:spLocks/>
                </p:cNvSpPr>
                <p:nvPr/>
              </p:nvSpPr>
              <p:spPr bwMode="auto">
                <a:xfrm rot="10800000">
                  <a:off x="470731" y="902425"/>
                  <a:ext cx="389269" cy="154091"/>
                </a:xfrm>
                <a:custGeom>
                  <a:avLst/>
                  <a:gdLst>
                    <a:gd name="T0" fmla="*/ 0 w 480"/>
                    <a:gd name="T1" fmla="*/ 2147483647 h 88"/>
                    <a:gd name="T2" fmla="*/ 2147483647 w 480"/>
                    <a:gd name="T3" fmla="*/ 0 h 88"/>
                    <a:gd name="T4" fmla="*/ 2147483647 w 480"/>
                    <a:gd name="T5" fmla="*/ 2147483647 h 88"/>
                    <a:gd name="T6" fmla="*/ 0 60000 65536"/>
                    <a:gd name="T7" fmla="*/ 0 60000 65536"/>
                    <a:gd name="T8" fmla="*/ 0 60000 65536"/>
                    <a:gd name="T9" fmla="*/ 0 w 480"/>
                    <a:gd name="T10" fmla="*/ 0 h 88"/>
                    <a:gd name="T11" fmla="*/ 480 w 480"/>
                    <a:gd name="T12" fmla="*/ 88 h 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0" h="88">
                      <a:moveTo>
                        <a:pt x="0" y="87"/>
                      </a:moveTo>
                      <a:cubicBezTo>
                        <a:pt x="39" y="73"/>
                        <a:pt x="157" y="0"/>
                        <a:pt x="237" y="0"/>
                      </a:cubicBezTo>
                      <a:cubicBezTo>
                        <a:pt x="317" y="0"/>
                        <a:pt x="430" y="70"/>
                        <a:pt x="480" y="88"/>
                      </a:cubicBezTo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round/>
                  <a:headEnd type="oval" w="sm" len="sm"/>
                  <a:tailEnd type="triangle" w="med" len="med"/>
                </a:ln>
                <a:extLst/>
              </p:spPr>
              <p:txBody>
                <a:bodyPr wrap="none"/>
                <a:lstStyle/>
                <a:p>
                  <a:pPr marL="0" marR="0"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n-US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1049640" y="361950"/>
                <a:ext cx="1241723" cy="999674"/>
                <a:chOff x="868665" y="123825"/>
                <a:chExt cx="1241723" cy="999674"/>
              </a:xfrm>
              <a:grpFill/>
            </p:grpSpPr>
            <p:sp>
              <p:nvSpPr>
                <p:cNvPr id="1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685925" y="123825"/>
                  <a:ext cx="264795" cy="38925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n-US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2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661657" y="140652"/>
                  <a:ext cx="391306" cy="18658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b="1" kern="1200" dirty="0">
                      <a:effectLst/>
                      <a:latin typeface="Calibri"/>
                      <a:ea typeface="Times New Roman"/>
                      <a:cs typeface="Times New Roman"/>
                    </a:rPr>
                    <a:t>right</a:t>
                  </a:r>
                  <a:endParaRPr lang="en-US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868665" y="657225"/>
                  <a:ext cx="378027" cy="18658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b="1" kern="1200" dirty="0">
                      <a:effectLst/>
                      <a:latin typeface="Calibri"/>
                      <a:ea typeface="Times New Roman"/>
                      <a:cs typeface="Times New Roman"/>
                    </a:rPr>
                    <a:t>data</a:t>
                  </a:r>
                  <a:endParaRPr lang="en-US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4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126377" y="890270"/>
                  <a:ext cx="984011" cy="23322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 b="1" kern="1200" dirty="0" err="1">
                      <a:effectLst/>
                      <a:latin typeface="Calibri"/>
                      <a:ea typeface="Times New Roman"/>
                      <a:cs typeface="Times New Roman"/>
                    </a:rPr>
                    <a:t>BTreeNode</a:t>
                  </a:r>
                  <a:endParaRPr lang="en-US" sz="2400" dirty="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10" name="Line 31"/>
              <p:cNvCxnSpPr/>
              <p:nvPr/>
            </p:nvCxnSpPr>
            <p:spPr bwMode="auto">
              <a:xfrm>
                <a:off x="1257300" y="476250"/>
                <a:ext cx="0" cy="419100"/>
              </a:xfrm>
              <a:prstGeom prst="line">
                <a:avLst/>
              </a:prstGeom>
              <a:grpFill/>
              <a:ln w="19050">
                <a:solidFill>
                  <a:schemeClr val="tx2"/>
                </a:solidFill>
                <a:round/>
                <a:headEnd type="oval" w="med" len="med"/>
                <a:tailEnd type="triangle" w="med" len="med"/>
              </a:ln>
              <a:extLst/>
            </p:spPr>
          </p:cxnSp>
        </p:grp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04851" y="247650"/>
              <a:ext cx="314289" cy="1865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kern="1200" dirty="0">
                  <a:effectLst/>
                  <a:latin typeface="Calibri"/>
                  <a:ea typeface="Times New Roman"/>
                  <a:cs typeface="Times New Roman"/>
                </a:rPr>
                <a:t>left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33400" y="1269322"/>
            <a:ext cx="32854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Typical data structure</a:t>
            </a:r>
          </a:p>
          <a:p>
            <a:r>
              <a:rPr lang="en-US" sz="2800" dirty="0" smtClean="0"/>
              <a:t>for a binary tree node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074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Tree Data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1"/>
            <a:ext cx="5046604" cy="3306762"/>
          </a:xfrm>
          <a:solidFill>
            <a:srgbClr val="E5E5B4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template &lt;</a:t>
            </a:r>
            <a:r>
              <a:rPr lang="en-US" sz="2400" dirty="0" err="1" smtClean="0"/>
              <a:t>typename</a:t>
            </a:r>
            <a:r>
              <a:rPr lang="en-US" sz="2400" dirty="0" smtClean="0"/>
              <a:t> Type&gt;</a:t>
            </a:r>
          </a:p>
          <a:p>
            <a:pPr marL="0" indent="0">
              <a:buNone/>
            </a:pPr>
            <a:r>
              <a:rPr lang="en-US" sz="2400" dirty="0" smtClean="0"/>
              <a:t>class </a:t>
            </a:r>
            <a:r>
              <a:rPr lang="en-US" sz="2400" dirty="0" err="1" smtClean="0"/>
              <a:t>AVLtreeNode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{</a:t>
            </a:r>
            <a:br>
              <a:rPr lang="en-US" sz="2400" dirty="0" smtClean="0"/>
            </a:br>
            <a:r>
              <a:rPr lang="en-US" sz="2400" dirty="0" smtClean="0"/>
              <a:t>public:</a:t>
            </a:r>
            <a:br>
              <a:rPr lang="en-US" sz="2400" dirty="0" smtClean="0"/>
            </a:br>
            <a:r>
              <a:rPr lang="en-US" sz="2400" dirty="0" smtClean="0"/>
              <a:t>   Type data;</a:t>
            </a:r>
            <a:br>
              <a:rPr lang="en-US" sz="2400" dirty="0" smtClean="0"/>
            </a:br>
            <a:r>
              <a:rPr lang="en-US" sz="2400" dirty="0" smtClean="0"/>
              <a:t>   </a:t>
            </a:r>
            <a:r>
              <a:rPr lang="en-US" sz="2400" dirty="0" err="1" smtClean="0"/>
              <a:t>int</a:t>
            </a:r>
            <a:r>
              <a:rPr lang="en-US" sz="2400" dirty="0" smtClean="0"/>
              <a:t>  </a:t>
            </a:r>
            <a:r>
              <a:rPr lang="en-US" sz="2400" dirty="0" err="1" smtClean="0"/>
              <a:t>bFactor</a:t>
            </a:r>
            <a:r>
              <a:rPr lang="en-US" sz="2400" dirty="0" smtClean="0"/>
              <a:t>;</a:t>
            </a:r>
            <a:br>
              <a:rPr lang="en-US" sz="2400" dirty="0" smtClean="0"/>
            </a:br>
            <a:r>
              <a:rPr lang="en-US" sz="2400" dirty="0" smtClean="0"/>
              <a:t>   </a:t>
            </a:r>
            <a:r>
              <a:rPr lang="en-US" sz="2400" dirty="0" err="1" smtClean="0"/>
              <a:t>AVLtreeNode</a:t>
            </a:r>
            <a:r>
              <a:rPr lang="en-US" sz="2400" dirty="0" smtClean="0"/>
              <a:t> </a:t>
            </a:r>
            <a:r>
              <a:rPr lang="en-US" sz="2400" dirty="0"/>
              <a:t>&lt;</a:t>
            </a:r>
            <a:r>
              <a:rPr lang="en-US" sz="2400" dirty="0" smtClean="0"/>
              <a:t>Type&gt; *left, *right;</a:t>
            </a:r>
            <a:br>
              <a:rPr lang="en-US" sz="2400" dirty="0" smtClean="0"/>
            </a:br>
            <a:r>
              <a:rPr lang="en-US" sz="2400" dirty="0" smtClean="0"/>
              <a:t>};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4502254" y="1203271"/>
            <a:ext cx="4191000" cy="2752725"/>
            <a:chOff x="0" y="0"/>
            <a:chExt cx="2590800" cy="1390650"/>
          </a:xfrm>
          <a:solidFill>
            <a:srgbClr val="FEFEBE"/>
          </a:solidFill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2590800" cy="1390650"/>
              <a:chOff x="0" y="0"/>
              <a:chExt cx="2590800" cy="1390650"/>
            </a:xfrm>
            <a:grpFill/>
          </p:grpSpPr>
          <p:sp>
            <p:nvSpPr>
              <p:cNvPr id="7" name="AutoShap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590800" cy="1390650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7"/>
              <p:cNvGrpSpPr/>
              <p:nvPr/>
            </p:nvGrpSpPr>
            <p:grpSpPr bwMode="auto">
              <a:xfrm>
                <a:off x="643289" y="304803"/>
                <a:ext cx="1189612" cy="314607"/>
                <a:chOff x="470731" y="685804"/>
                <a:chExt cx="1631449" cy="438756"/>
              </a:xfrm>
              <a:grpFill/>
            </p:grpSpPr>
            <p:grpSp>
              <p:nvGrpSpPr>
                <p:cNvPr id="15" name="Group 14"/>
                <p:cNvGrpSpPr>
                  <a:grpSpLocks/>
                </p:cNvGrpSpPr>
                <p:nvPr/>
              </p:nvGrpSpPr>
              <p:grpSpPr bwMode="auto">
                <a:xfrm>
                  <a:off x="680243" y="685804"/>
                  <a:ext cx="1206988" cy="438756"/>
                  <a:chOff x="686554" y="685801"/>
                  <a:chExt cx="1441186" cy="523888"/>
                </a:xfrm>
                <a:grpFill/>
              </p:grpSpPr>
              <p:sp>
                <p:nvSpPr>
                  <p:cNvPr id="1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686554" y="686270"/>
                    <a:ext cx="480396" cy="520247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100">
                        <a:effectLst/>
                        <a:latin typeface="Calibri"/>
                        <a:ea typeface="Times New Roman"/>
                        <a:cs typeface="Times New Roman"/>
                      </a:rPr>
                      <a:t> </a:t>
                    </a:r>
                    <a:endParaRPr lang="en-US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1166950" y="686270"/>
                    <a:ext cx="480396" cy="523419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100">
                        <a:effectLst/>
                        <a:latin typeface="Calibri"/>
                        <a:ea typeface="Times New Roman"/>
                        <a:cs typeface="Times New Roman"/>
                      </a:rPr>
                      <a:t> </a:t>
                    </a:r>
                    <a:endParaRPr lang="en-US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1647345" y="685801"/>
                    <a:ext cx="480395" cy="522362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100">
                        <a:effectLst/>
                        <a:latin typeface="Calibri"/>
                        <a:ea typeface="Times New Roman"/>
                        <a:cs typeface="Times New Roman"/>
                      </a:rPr>
                      <a:t> </a:t>
                    </a:r>
                    <a:endParaRPr lang="en-US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</p:grpSp>
            <p:cxnSp>
              <p:nvCxnSpPr>
                <p:cNvPr id="16" name="Line 31"/>
                <p:cNvCxnSpPr/>
                <p:nvPr/>
              </p:nvCxnSpPr>
              <p:spPr bwMode="auto">
                <a:xfrm>
                  <a:off x="1299847" y="906791"/>
                  <a:ext cx="0" cy="0"/>
                </a:xfrm>
                <a:prstGeom prst="line">
                  <a:avLst/>
                </a:prstGeom>
                <a:grpFill/>
                <a:ln w="19050">
                  <a:solidFill>
                    <a:schemeClr val="tx2"/>
                  </a:solidFill>
                  <a:round/>
                  <a:headEnd type="oval" w="med" len="med"/>
                  <a:tailEnd type="triangle" w="med" len="med"/>
                </a:ln>
                <a:extLst/>
              </p:spPr>
            </p:cxnSp>
            <p:sp>
              <p:nvSpPr>
                <p:cNvPr id="17" name="Freeform 16"/>
                <p:cNvSpPr>
                  <a:spLocks/>
                </p:cNvSpPr>
                <p:nvPr/>
              </p:nvSpPr>
              <p:spPr bwMode="auto">
                <a:xfrm>
                  <a:off x="1712911" y="764854"/>
                  <a:ext cx="389269" cy="154091"/>
                </a:xfrm>
                <a:custGeom>
                  <a:avLst/>
                  <a:gdLst>
                    <a:gd name="T0" fmla="*/ 0 w 480"/>
                    <a:gd name="T1" fmla="*/ 2147483647 h 88"/>
                    <a:gd name="T2" fmla="*/ 2147483647 w 480"/>
                    <a:gd name="T3" fmla="*/ 0 h 88"/>
                    <a:gd name="T4" fmla="*/ 2147483647 w 480"/>
                    <a:gd name="T5" fmla="*/ 2147483647 h 88"/>
                    <a:gd name="T6" fmla="*/ 0 60000 65536"/>
                    <a:gd name="T7" fmla="*/ 0 60000 65536"/>
                    <a:gd name="T8" fmla="*/ 0 60000 65536"/>
                    <a:gd name="T9" fmla="*/ 0 w 480"/>
                    <a:gd name="T10" fmla="*/ 0 h 88"/>
                    <a:gd name="T11" fmla="*/ 480 w 480"/>
                    <a:gd name="T12" fmla="*/ 88 h 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0" h="88">
                      <a:moveTo>
                        <a:pt x="0" y="87"/>
                      </a:moveTo>
                      <a:cubicBezTo>
                        <a:pt x="39" y="73"/>
                        <a:pt x="157" y="0"/>
                        <a:pt x="237" y="0"/>
                      </a:cubicBezTo>
                      <a:cubicBezTo>
                        <a:pt x="317" y="0"/>
                        <a:pt x="430" y="70"/>
                        <a:pt x="480" y="88"/>
                      </a:cubicBezTo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round/>
                  <a:headEnd type="oval" w="sm" len="sm"/>
                  <a:tailEnd type="triangle" w="med" len="med"/>
                </a:ln>
                <a:extLst/>
              </p:spPr>
              <p:txBody>
                <a:bodyPr wrap="none"/>
                <a:lstStyle/>
                <a:p>
                  <a:pPr marL="0" marR="0"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n-US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8" name="Freeform 17"/>
                <p:cNvSpPr>
                  <a:spLocks/>
                </p:cNvSpPr>
                <p:nvPr/>
              </p:nvSpPr>
              <p:spPr bwMode="auto">
                <a:xfrm rot="10800000">
                  <a:off x="470731" y="902425"/>
                  <a:ext cx="389269" cy="154091"/>
                </a:xfrm>
                <a:custGeom>
                  <a:avLst/>
                  <a:gdLst>
                    <a:gd name="T0" fmla="*/ 0 w 480"/>
                    <a:gd name="T1" fmla="*/ 2147483647 h 88"/>
                    <a:gd name="T2" fmla="*/ 2147483647 w 480"/>
                    <a:gd name="T3" fmla="*/ 0 h 88"/>
                    <a:gd name="T4" fmla="*/ 2147483647 w 480"/>
                    <a:gd name="T5" fmla="*/ 2147483647 h 88"/>
                    <a:gd name="T6" fmla="*/ 0 60000 65536"/>
                    <a:gd name="T7" fmla="*/ 0 60000 65536"/>
                    <a:gd name="T8" fmla="*/ 0 60000 65536"/>
                    <a:gd name="T9" fmla="*/ 0 w 480"/>
                    <a:gd name="T10" fmla="*/ 0 h 88"/>
                    <a:gd name="T11" fmla="*/ 480 w 480"/>
                    <a:gd name="T12" fmla="*/ 88 h 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0" h="88">
                      <a:moveTo>
                        <a:pt x="0" y="87"/>
                      </a:moveTo>
                      <a:cubicBezTo>
                        <a:pt x="39" y="73"/>
                        <a:pt x="157" y="0"/>
                        <a:pt x="237" y="0"/>
                      </a:cubicBezTo>
                      <a:cubicBezTo>
                        <a:pt x="317" y="0"/>
                        <a:pt x="430" y="70"/>
                        <a:pt x="480" y="88"/>
                      </a:cubicBezTo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round/>
                  <a:headEnd type="oval" w="sm" len="sm"/>
                  <a:tailEnd type="triangle" w="med" len="med"/>
                </a:ln>
                <a:extLst/>
              </p:spPr>
              <p:txBody>
                <a:bodyPr wrap="none"/>
                <a:lstStyle/>
                <a:p>
                  <a:pPr marL="0" marR="0"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n-US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793640" y="361950"/>
                <a:ext cx="1584708" cy="999674"/>
                <a:chOff x="612665" y="123825"/>
                <a:chExt cx="1584708" cy="999674"/>
              </a:xfrm>
              <a:grpFill/>
            </p:grpSpPr>
            <p:sp>
              <p:nvSpPr>
                <p:cNvPr id="1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685925" y="123825"/>
                  <a:ext cx="264795" cy="38925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n-US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2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661657" y="140652"/>
                  <a:ext cx="391306" cy="18658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b="1" kern="1200" dirty="0">
                      <a:effectLst/>
                      <a:latin typeface="Calibri"/>
                      <a:ea typeface="Times New Roman"/>
                      <a:cs typeface="Times New Roman"/>
                    </a:rPr>
                    <a:t>right</a:t>
                  </a:r>
                  <a:endParaRPr lang="en-US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612665" y="657225"/>
                  <a:ext cx="890030" cy="18658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b="1" kern="1200" dirty="0" smtClean="0">
                      <a:effectLst/>
                      <a:latin typeface="Calibri"/>
                      <a:ea typeface="Times New Roman"/>
                      <a:cs typeface="Times New Roman"/>
                    </a:rPr>
                    <a:t>data, </a:t>
                  </a:r>
                  <a:r>
                    <a:rPr lang="en-US" b="1" kern="1200" dirty="0" err="1" smtClean="0">
                      <a:effectLst/>
                      <a:latin typeface="Calibri"/>
                      <a:ea typeface="Times New Roman"/>
                      <a:cs typeface="Times New Roman"/>
                    </a:rPr>
                    <a:t>bFactor</a:t>
                  </a:r>
                  <a:endParaRPr lang="en-US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4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039391" y="890270"/>
                  <a:ext cx="1157982" cy="23322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 b="1" dirty="0" err="1" smtClean="0">
                      <a:latin typeface="Calibri"/>
                      <a:ea typeface="Times New Roman"/>
                      <a:cs typeface="Times New Roman"/>
                    </a:rPr>
                    <a:t>AVLt</a:t>
                  </a:r>
                  <a:r>
                    <a:rPr lang="en-US" sz="2400" b="1" kern="1200" dirty="0" err="1" smtClean="0">
                      <a:effectLst/>
                      <a:latin typeface="Calibri"/>
                      <a:ea typeface="Times New Roman"/>
                      <a:cs typeface="Times New Roman"/>
                    </a:rPr>
                    <a:t>reeNode</a:t>
                  </a:r>
                  <a:endParaRPr lang="en-US" sz="2400" dirty="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10" name="Line 31"/>
              <p:cNvCxnSpPr/>
              <p:nvPr/>
            </p:nvCxnSpPr>
            <p:spPr bwMode="auto">
              <a:xfrm>
                <a:off x="1257300" y="476250"/>
                <a:ext cx="0" cy="419100"/>
              </a:xfrm>
              <a:prstGeom prst="line">
                <a:avLst/>
              </a:prstGeom>
              <a:grpFill/>
              <a:ln w="19050">
                <a:solidFill>
                  <a:schemeClr val="tx2"/>
                </a:solidFill>
                <a:round/>
                <a:headEnd type="oval" w="med" len="med"/>
                <a:tailEnd type="triangle" w="med" len="med"/>
              </a:ln>
              <a:extLst/>
            </p:spPr>
          </p:cxnSp>
        </p:grp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04851" y="247650"/>
              <a:ext cx="314289" cy="1865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kern="1200" dirty="0">
                  <a:effectLst/>
                  <a:latin typeface="Calibri"/>
                  <a:ea typeface="Times New Roman"/>
                  <a:cs typeface="Times New Roman"/>
                </a:rPr>
                <a:t>left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33400" y="1269322"/>
            <a:ext cx="32854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Typical data structure</a:t>
            </a:r>
          </a:p>
          <a:p>
            <a:r>
              <a:rPr lang="en-US" sz="2800" dirty="0" smtClean="0"/>
              <a:t>for an AVL tree node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108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Questions on:</a:t>
            </a:r>
          </a:p>
          <a:p>
            <a:pPr lvl="1"/>
            <a:r>
              <a:rPr lang="en-US" dirty="0"/>
              <a:t>Binary Search </a:t>
            </a:r>
            <a:r>
              <a:rPr lang="en-US" dirty="0" smtClean="0"/>
              <a:t>Trees</a:t>
            </a:r>
          </a:p>
          <a:p>
            <a:pPr lvl="2"/>
            <a:r>
              <a:rPr lang="en-US" dirty="0" smtClean="0"/>
              <a:t>Adding Nodes</a:t>
            </a:r>
          </a:p>
          <a:p>
            <a:pPr lvl="2"/>
            <a:r>
              <a:rPr lang="en-US" dirty="0" smtClean="0"/>
              <a:t>Deleting Nodes</a:t>
            </a:r>
            <a:endParaRPr lang="en-US" dirty="0"/>
          </a:p>
          <a:p>
            <a:pPr lvl="1"/>
            <a:r>
              <a:rPr lang="en-US" dirty="0"/>
              <a:t>AVL Tree</a:t>
            </a:r>
          </a:p>
          <a:p>
            <a:pPr lvl="2"/>
            <a:r>
              <a:rPr lang="en-US" dirty="0" smtClean="0"/>
              <a:t>General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Next</a:t>
            </a:r>
          </a:p>
          <a:p>
            <a:pPr lvl="1"/>
            <a:r>
              <a:rPr lang="en-US" dirty="0" smtClean="0"/>
              <a:t>AVL Tree</a:t>
            </a:r>
          </a:p>
          <a:p>
            <a:pPr lvl="2"/>
            <a:r>
              <a:rPr lang="en-US" dirty="0" smtClean="0"/>
              <a:t>Searching</a:t>
            </a:r>
          </a:p>
          <a:p>
            <a:pPr lvl="2"/>
            <a:r>
              <a:rPr lang="en-US" dirty="0" smtClean="0"/>
              <a:t>Insertions</a:t>
            </a:r>
          </a:p>
          <a:p>
            <a:pPr lvl="2"/>
            <a:r>
              <a:rPr lang="en-US" dirty="0" smtClean="0"/>
              <a:t>Deletions</a:t>
            </a:r>
          </a:p>
          <a:p>
            <a:pPr lvl="1"/>
            <a:r>
              <a:rPr lang="en-US" dirty="0" smtClean="0"/>
              <a:t>Decision Trees</a:t>
            </a:r>
          </a:p>
        </p:txBody>
      </p:sp>
    </p:spTree>
    <p:extLst>
      <p:ext uri="{BB962C8B-B14F-4D97-AF65-F5344CB8AC3E}">
        <p14:creationId xmlns:p14="http://schemas.microsoft.com/office/powerpoint/2010/main" val="207325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Searching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2133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AVL’s are Binary Search Trees</a:t>
            </a:r>
          </a:p>
          <a:p>
            <a:pPr lvl="1"/>
            <a:r>
              <a:rPr lang="en-US" dirty="0" smtClean="0"/>
              <a:t>We can use the same algorithm</a:t>
            </a:r>
          </a:p>
          <a:p>
            <a:pPr lvl="1"/>
            <a:r>
              <a:rPr lang="en-US" dirty="0" smtClean="0"/>
              <a:t>BUT we have a better bound on the runtime</a:t>
            </a:r>
          </a:p>
          <a:p>
            <a:pPr lvl="1"/>
            <a:r>
              <a:rPr lang="en-US" dirty="0" smtClean="0"/>
              <a:t>Height of AVL tree is O(</a:t>
            </a:r>
            <a:r>
              <a:rPr lang="en-US" dirty="0" err="1" smtClean="0"/>
              <a:t>lg</a:t>
            </a:r>
            <a:r>
              <a:rPr lang="en-US" dirty="0" smtClean="0"/>
              <a:t>(n))</a:t>
            </a:r>
          </a:p>
          <a:p>
            <a:pPr lvl="1"/>
            <a:r>
              <a:rPr lang="en-US" dirty="0" smtClean="0"/>
              <a:t>So runtime of search goes from O(n) to be O(</a:t>
            </a:r>
            <a:r>
              <a:rPr lang="en-US" dirty="0" err="1" smtClean="0"/>
              <a:t>lg</a:t>
            </a:r>
            <a:r>
              <a:rPr lang="en-US" dirty="0" smtClean="0"/>
              <a:t>(n))</a:t>
            </a:r>
          </a:p>
          <a:p>
            <a:pPr lvl="1"/>
            <a:r>
              <a:rPr lang="en-US" dirty="0" smtClean="0"/>
              <a:t>There was much rejoicing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3429000"/>
            <a:ext cx="4419600" cy="1754326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 SEARCH(</a:t>
            </a:r>
            <a:r>
              <a:rPr lang="en-US" dirty="0" err="1">
                <a:latin typeface="Comic Sans MS" panose="030F0702030302020204" pitchFamily="66" charset="0"/>
              </a:rPr>
              <a:t>T,k</a:t>
            </a:r>
            <a:r>
              <a:rPr lang="en-US" dirty="0">
                <a:latin typeface="Comic Sans MS" panose="030F0702030302020204" pitchFamily="66" charset="0"/>
              </a:rPr>
              <a:t>):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 x = root[T]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 while x != NIL and k != key[x] do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   if k &lt; key[x] then  x := left[x]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   else  x := right[x]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 return x</a:t>
            </a:r>
          </a:p>
        </p:txBody>
      </p:sp>
    </p:spTree>
    <p:extLst>
      <p:ext uri="{BB962C8B-B14F-4D97-AF65-F5344CB8AC3E}">
        <p14:creationId xmlns:p14="http://schemas.microsoft.com/office/powerpoint/2010/main" val="369581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Questions on:</a:t>
            </a:r>
          </a:p>
          <a:p>
            <a:pPr lvl="1"/>
            <a:r>
              <a:rPr lang="en-US" dirty="0"/>
              <a:t>Binary Search </a:t>
            </a:r>
            <a:r>
              <a:rPr lang="en-US" dirty="0" smtClean="0"/>
              <a:t>Trees</a:t>
            </a:r>
          </a:p>
          <a:p>
            <a:pPr lvl="2"/>
            <a:r>
              <a:rPr lang="en-US" dirty="0" smtClean="0"/>
              <a:t>Adding Nodes</a:t>
            </a:r>
          </a:p>
          <a:p>
            <a:pPr lvl="2"/>
            <a:r>
              <a:rPr lang="en-US" dirty="0" smtClean="0"/>
              <a:t>Deleting Nodes</a:t>
            </a:r>
            <a:endParaRPr lang="en-US" dirty="0"/>
          </a:p>
          <a:p>
            <a:pPr lvl="1"/>
            <a:r>
              <a:rPr lang="en-US" dirty="0"/>
              <a:t>AVL Tree</a:t>
            </a:r>
          </a:p>
          <a:p>
            <a:pPr lvl="2"/>
            <a:r>
              <a:rPr lang="en-US" dirty="0" smtClean="0"/>
              <a:t>General</a:t>
            </a:r>
          </a:p>
          <a:p>
            <a:pPr lvl="2"/>
            <a:r>
              <a:rPr lang="en-US" dirty="0" smtClean="0"/>
              <a:t>Searching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Next</a:t>
            </a:r>
          </a:p>
          <a:p>
            <a:pPr lvl="1"/>
            <a:r>
              <a:rPr lang="en-US" dirty="0" smtClean="0"/>
              <a:t>AVL Tree</a:t>
            </a:r>
          </a:p>
          <a:p>
            <a:pPr lvl="2"/>
            <a:r>
              <a:rPr lang="en-US" dirty="0" smtClean="0"/>
              <a:t>Insertions</a:t>
            </a:r>
          </a:p>
          <a:p>
            <a:pPr lvl="2"/>
            <a:r>
              <a:rPr lang="en-US" dirty="0" smtClean="0"/>
              <a:t>Deletions</a:t>
            </a:r>
          </a:p>
          <a:p>
            <a:pPr lvl="1"/>
            <a:r>
              <a:rPr lang="en-US" dirty="0" smtClean="0"/>
              <a:t>Decision Trees</a:t>
            </a:r>
          </a:p>
        </p:txBody>
      </p:sp>
    </p:spTree>
    <p:extLst>
      <p:ext uri="{BB962C8B-B14F-4D97-AF65-F5344CB8AC3E}">
        <p14:creationId xmlns:p14="http://schemas.microsoft.com/office/powerpoint/2010/main" val="197917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Node Insertions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algorithm for BSTs serves as a starting point for insertions into AVL trees</a:t>
            </a:r>
          </a:p>
          <a:p>
            <a:endParaRPr lang="en-US" dirty="0"/>
          </a:p>
          <a:p>
            <a:r>
              <a:rPr lang="en-US" dirty="0" smtClean="0"/>
              <a:t>BUT</a:t>
            </a:r>
            <a:br>
              <a:rPr lang="en-US" dirty="0" smtClean="0"/>
            </a:br>
            <a:r>
              <a:rPr lang="en-US" dirty="0" smtClean="0"/>
              <a:t>we must also ensure the AVL tree balance property holds after insertion</a:t>
            </a:r>
          </a:p>
          <a:p>
            <a:endParaRPr lang="en-US" dirty="0"/>
          </a:p>
          <a:p>
            <a:r>
              <a:rPr lang="en-US" dirty="0" smtClean="0"/>
              <a:t>So we must update balance factors and perform rotations to ensure the AVL tree properties hold</a:t>
            </a:r>
          </a:p>
          <a:p>
            <a:endParaRPr lang="en-US" dirty="0"/>
          </a:p>
          <a:p>
            <a:r>
              <a:rPr lang="en-US" dirty="0" smtClean="0"/>
              <a:t>Examples follow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47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Nodes into AVL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143001"/>
          </a:xfrm>
        </p:spPr>
        <p:txBody>
          <a:bodyPr>
            <a:normAutofit/>
          </a:bodyPr>
          <a:lstStyle/>
          <a:p>
            <a:r>
              <a:rPr lang="en-US" dirty="0" smtClean="0"/>
              <a:t>Insertions begin as with any BST</a:t>
            </a:r>
          </a:p>
          <a:p>
            <a:pPr lvl="1"/>
            <a:r>
              <a:rPr lang="en-US" dirty="0" smtClean="0"/>
              <a:t>We begin with this tree</a:t>
            </a:r>
            <a:endParaRPr lang="en-US" dirty="0"/>
          </a:p>
        </p:txBody>
      </p:sp>
      <p:cxnSp>
        <p:nvCxnSpPr>
          <p:cNvPr id="6" name="Straight Connector 5"/>
          <p:cNvCxnSpPr>
            <a:stCxn id="4" idx="3"/>
            <a:endCxn id="25" idx="7"/>
          </p:cNvCxnSpPr>
          <p:nvPr/>
        </p:nvCxnSpPr>
        <p:spPr>
          <a:xfrm flipH="1">
            <a:off x="2362296" y="3205304"/>
            <a:ext cx="241578" cy="34935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5"/>
            <a:endCxn id="28" idx="1"/>
          </p:cNvCxnSpPr>
          <p:nvPr/>
        </p:nvCxnSpPr>
        <p:spPr>
          <a:xfrm>
            <a:off x="3034926" y="3205304"/>
            <a:ext cx="379738" cy="32439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8" idx="5"/>
            <a:endCxn id="31" idx="1"/>
          </p:cNvCxnSpPr>
          <p:nvPr/>
        </p:nvCxnSpPr>
        <p:spPr>
          <a:xfrm>
            <a:off x="3845716" y="3906872"/>
            <a:ext cx="312279" cy="29691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70028" y="1904137"/>
            <a:ext cx="26581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Symbols above the nodes </a:t>
            </a:r>
            <a:endParaRPr lang="en-US" sz="1600" i="1" dirty="0" smtClean="0"/>
          </a:p>
          <a:p>
            <a:r>
              <a:rPr lang="en-US" sz="1600" i="1" dirty="0" smtClean="0"/>
              <a:t>indicate </a:t>
            </a:r>
            <a:r>
              <a:rPr lang="en-US" sz="1600" i="1" dirty="0"/>
              <a:t>balance </a:t>
            </a:r>
            <a:r>
              <a:rPr lang="en-US" sz="1600" i="1" dirty="0" smtClean="0"/>
              <a:t>state.</a:t>
            </a:r>
          </a:p>
          <a:p>
            <a:endParaRPr lang="en-US" sz="1600" i="1" dirty="0"/>
          </a:p>
          <a:p>
            <a:r>
              <a:rPr lang="en-US" sz="1600" i="1" dirty="0" smtClean="0"/>
              <a:t>= means bf(x) is 0, equal high</a:t>
            </a:r>
          </a:p>
          <a:p>
            <a:r>
              <a:rPr lang="en-US" sz="1600" i="1" dirty="0" smtClean="0"/>
              <a:t>&gt; means bf(x) is 1, right high</a:t>
            </a:r>
          </a:p>
          <a:p>
            <a:r>
              <a:rPr lang="en-US" sz="1600" i="1" dirty="0" smtClean="0"/>
              <a:t>&lt; means bf(x) is -1, left high</a:t>
            </a:r>
            <a:endParaRPr lang="en-US" sz="1600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2514600" y="2442996"/>
            <a:ext cx="609600" cy="840423"/>
            <a:chOff x="2514600" y="2207577"/>
            <a:chExt cx="609600" cy="840423"/>
          </a:xfrm>
        </p:grpSpPr>
        <p:sp>
          <p:nvSpPr>
            <p:cNvPr id="4" name="Oval 3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841970" y="3169525"/>
            <a:ext cx="609600" cy="840423"/>
            <a:chOff x="2514600" y="2207577"/>
            <a:chExt cx="609600" cy="840423"/>
          </a:xfrm>
        </p:grpSpPr>
        <p:sp>
          <p:nvSpPr>
            <p:cNvPr id="25" name="Oval 2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25390" y="3144564"/>
            <a:ext cx="609600" cy="840423"/>
            <a:chOff x="2514600" y="2207577"/>
            <a:chExt cx="609600" cy="840423"/>
          </a:xfrm>
        </p:grpSpPr>
        <p:sp>
          <p:nvSpPr>
            <p:cNvPr id="28" name="Oval 27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068721" y="3818644"/>
            <a:ext cx="609600" cy="840423"/>
            <a:chOff x="2514600" y="2207577"/>
            <a:chExt cx="609600" cy="840423"/>
          </a:xfrm>
        </p:grpSpPr>
        <p:sp>
          <p:nvSpPr>
            <p:cNvPr id="31" name="Oval 30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9269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Nodes into AVL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143001"/>
          </a:xfrm>
        </p:spPr>
        <p:txBody>
          <a:bodyPr>
            <a:normAutofit/>
          </a:bodyPr>
          <a:lstStyle/>
          <a:p>
            <a:r>
              <a:rPr lang="en-US" dirty="0" smtClean="0"/>
              <a:t>Insertions begin as with any BST</a:t>
            </a:r>
          </a:p>
          <a:p>
            <a:pPr lvl="1"/>
            <a:r>
              <a:rPr lang="en-US" dirty="0" smtClean="0"/>
              <a:t>Add the node 90</a:t>
            </a:r>
            <a:endParaRPr lang="en-US" dirty="0"/>
          </a:p>
        </p:txBody>
      </p:sp>
      <p:cxnSp>
        <p:nvCxnSpPr>
          <p:cNvPr id="6" name="Straight Connector 5"/>
          <p:cNvCxnSpPr>
            <a:stCxn id="4" idx="3"/>
            <a:endCxn id="25" idx="7"/>
          </p:cNvCxnSpPr>
          <p:nvPr/>
        </p:nvCxnSpPr>
        <p:spPr>
          <a:xfrm flipH="1">
            <a:off x="2362296" y="3205304"/>
            <a:ext cx="241578" cy="34935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5"/>
            <a:endCxn id="28" idx="1"/>
          </p:cNvCxnSpPr>
          <p:nvPr/>
        </p:nvCxnSpPr>
        <p:spPr>
          <a:xfrm>
            <a:off x="3034926" y="3205304"/>
            <a:ext cx="379738" cy="32439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8" idx="5"/>
            <a:endCxn id="31" idx="1"/>
          </p:cNvCxnSpPr>
          <p:nvPr/>
        </p:nvCxnSpPr>
        <p:spPr>
          <a:xfrm>
            <a:off x="3845716" y="3906872"/>
            <a:ext cx="312279" cy="29691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70028" y="1904137"/>
            <a:ext cx="26581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Symbols above the nodes </a:t>
            </a:r>
            <a:endParaRPr lang="en-US" sz="1600" i="1" dirty="0" smtClean="0"/>
          </a:p>
          <a:p>
            <a:r>
              <a:rPr lang="en-US" sz="1600" i="1" dirty="0" smtClean="0"/>
              <a:t>indicate </a:t>
            </a:r>
            <a:r>
              <a:rPr lang="en-US" sz="1600" i="1" dirty="0"/>
              <a:t>balance </a:t>
            </a:r>
            <a:r>
              <a:rPr lang="en-US" sz="1600" i="1" dirty="0" smtClean="0"/>
              <a:t>state.</a:t>
            </a:r>
          </a:p>
          <a:p>
            <a:endParaRPr lang="en-US" sz="1600" i="1" dirty="0"/>
          </a:p>
          <a:p>
            <a:r>
              <a:rPr lang="en-US" sz="1600" i="1" dirty="0" smtClean="0"/>
              <a:t>= means bf(x) is 0, equal high</a:t>
            </a:r>
          </a:p>
          <a:p>
            <a:r>
              <a:rPr lang="en-US" sz="1600" i="1" dirty="0" smtClean="0"/>
              <a:t>&gt; means bf(x) is 1, right high</a:t>
            </a:r>
          </a:p>
          <a:p>
            <a:r>
              <a:rPr lang="en-US" sz="1600" i="1" dirty="0" smtClean="0"/>
              <a:t>&lt; means bf(x) is -1, left high</a:t>
            </a:r>
            <a:endParaRPr lang="en-US" sz="1600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2514600" y="2442996"/>
            <a:ext cx="609600" cy="840423"/>
            <a:chOff x="2514600" y="2207577"/>
            <a:chExt cx="609600" cy="840423"/>
          </a:xfrm>
        </p:grpSpPr>
        <p:sp>
          <p:nvSpPr>
            <p:cNvPr id="4" name="Oval 3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841970" y="3169525"/>
            <a:ext cx="609600" cy="840423"/>
            <a:chOff x="2514600" y="2207577"/>
            <a:chExt cx="609600" cy="840423"/>
          </a:xfrm>
        </p:grpSpPr>
        <p:sp>
          <p:nvSpPr>
            <p:cNvPr id="25" name="Oval 2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25390" y="3144564"/>
            <a:ext cx="609600" cy="840423"/>
            <a:chOff x="2514600" y="2207577"/>
            <a:chExt cx="609600" cy="840423"/>
          </a:xfrm>
        </p:grpSpPr>
        <p:sp>
          <p:nvSpPr>
            <p:cNvPr id="28" name="Oval 27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068721" y="3818644"/>
            <a:ext cx="609600" cy="840423"/>
            <a:chOff x="2514600" y="2207577"/>
            <a:chExt cx="609600" cy="840423"/>
          </a:xfrm>
        </p:grpSpPr>
        <p:sp>
          <p:nvSpPr>
            <p:cNvPr id="31" name="Oval 30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sp>
        <p:nvSpPr>
          <p:cNvPr id="20" name="Oval 19"/>
          <p:cNvSpPr/>
          <p:nvPr/>
        </p:nvSpPr>
        <p:spPr>
          <a:xfrm>
            <a:off x="2514600" y="2251232"/>
            <a:ext cx="609600" cy="533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90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>
            <a:stCxn id="31" idx="5"/>
            <a:endCxn id="35" idx="1"/>
          </p:cNvCxnSpPr>
          <p:nvPr/>
        </p:nvCxnSpPr>
        <p:spPr>
          <a:xfrm>
            <a:off x="4589047" y="4580952"/>
            <a:ext cx="293027" cy="37618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4792800" y="4572000"/>
            <a:ext cx="609600" cy="840423"/>
            <a:chOff x="2514600" y="2207577"/>
            <a:chExt cx="609600" cy="840423"/>
          </a:xfrm>
        </p:grpSpPr>
        <p:sp>
          <p:nvSpPr>
            <p:cNvPr id="35" name="Oval 3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90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7315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08785 3.7037E-7 L 0.08785 0.09375 L 0.16719 0.09375 L 0.16719 0.19421 L 0.24653 0.19421 L 0.25 0.37731 " pathEditMode="relative" rAng="0" ptsTypes="AAAAAAA">
                                      <p:cBhvr>
                                        <p:cTn id="6" dur="6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Nodes into AVL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143001"/>
          </a:xfrm>
        </p:spPr>
        <p:txBody>
          <a:bodyPr>
            <a:normAutofit/>
          </a:bodyPr>
          <a:lstStyle/>
          <a:p>
            <a:r>
              <a:rPr lang="en-US" dirty="0" smtClean="0"/>
              <a:t>Insertions begin as with any BST</a:t>
            </a:r>
          </a:p>
          <a:p>
            <a:pPr lvl="1"/>
            <a:r>
              <a:rPr lang="en-US" dirty="0" smtClean="0"/>
              <a:t>Add the node 90</a:t>
            </a:r>
            <a:endParaRPr lang="en-US" dirty="0"/>
          </a:p>
        </p:txBody>
      </p:sp>
      <p:cxnSp>
        <p:nvCxnSpPr>
          <p:cNvPr id="6" name="Straight Connector 5"/>
          <p:cNvCxnSpPr>
            <a:stCxn id="4" idx="3"/>
            <a:endCxn id="25" idx="7"/>
          </p:cNvCxnSpPr>
          <p:nvPr/>
        </p:nvCxnSpPr>
        <p:spPr>
          <a:xfrm flipH="1">
            <a:off x="2362296" y="3205304"/>
            <a:ext cx="241578" cy="34935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5"/>
            <a:endCxn id="28" idx="1"/>
          </p:cNvCxnSpPr>
          <p:nvPr/>
        </p:nvCxnSpPr>
        <p:spPr>
          <a:xfrm>
            <a:off x="3034926" y="3205304"/>
            <a:ext cx="379738" cy="32439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8" idx="5"/>
            <a:endCxn id="31" idx="1"/>
          </p:cNvCxnSpPr>
          <p:nvPr/>
        </p:nvCxnSpPr>
        <p:spPr>
          <a:xfrm>
            <a:off x="3845716" y="3906872"/>
            <a:ext cx="312279" cy="29691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514600" y="2442996"/>
            <a:ext cx="609600" cy="840423"/>
            <a:chOff x="2514600" y="2207577"/>
            <a:chExt cx="609600" cy="840423"/>
          </a:xfrm>
        </p:grpSpPr>
        <p:sp>
          <p:nvSpPr>
            <p:cNvPr id="4" name="Oval 3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841970" y="3169525"/>
            <a:ext cx="609600" cy="840423"/>
            <a:chOff x="2514600" y="2207577"/>
            <a:chExt cx="609600" cy="840423"/>
          </a:xfrm>
        </p:grpSpPr>
        <p:sp>
          <p:nvSpPr>
            <p:cNvPr id="25" name="Oval 2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25390" y="3144564"/>
            <a:ext cx="609600" cy="840423"/>
            <a:chOff x="2514600" y="2207577"/>
            <a:chExt cx="609600" cy="840423"/>
          </a:xfrm>
        </p:grpSpPr>
        <p:sp>
          <p:nvSpPr>
            <p:cNvPr id="28" name="Oval 27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068721" y="3818644"/>
            <a:ext cx="609600" cy="840423"/>
            <a:chOff x="2514600" y="2207577"/>
            <a:chExt cx="609600" cy="840423"/>
          </a:xfrm>
        </p:grpSpPr>
        <p:sp>
          <p:nvSpPr>
            <p:cNvPr id="31" name="Oval 30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33" name="Straight Connector 32"/>
          <p:cNvCxnSpPr>
            <a:stCxn id="31" idx="5"/>
            <a:endCxn id="35" idx="1"/>
          </p:cNvCxnSpPr>
          <p:nvPr/>
        </p:nvCxnSpPr>
        <p:spPr>
          <a:xfrm>
            <a:off x="4589047" y="4580952"/>
            <a:ext cx="293027" cy="37618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4792800" y="4572000"/>
            <a:ext cx="609600" cy="840423"/>
            <a:chOff x="2514600" y="2207577"/>
            <a:chExt cx="609600" cy="840423"/>
          </a:xfrm>
        </p:grpSpPr>
        <p:sp>
          <p:nvSpPr>
            <p:cNvPr id="35" name="Oval 3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90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364016" y="1632347"/>
            <a:ext cx="396608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Class: Where is the </a:t>
            </a:r>
            <a:br>
              <a:rPr lang="en-US" sz="2800" b="1" dirty="0" smtClean="0"/>
            </a:br>
            <a:r>
              <a:rPr lang="en-US" sz="2800" b="1" dirty="0" smtClean="0"/>
              <a:t>            Balance Broken ?</a:t>
            </a:r>
            <a:endParaRPr lang="en-US" sz="2800" b="1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14198"/>
            <a:ext cx="2524654" cy="143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Applications Using Trees</a:t>
            </a:r>
          </a:p>
          <a:p>
            <a:pPr lvl="1"/>
            <a:r>
              <a:rPr lang="en-US" dirty="0"/>
              <a:t>Arithmetic Expression Trees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Binary Search Trees</a:t>
            </a:r>
          </a:p>
          <a:p>
            <a:pPr lvl="2"/>
            <a:r>
              <a:rPr lang="en-US" dirty="0" smtClean="0"/>
              <a:t>More on this shortly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Decision Trees</a:t>
            </a:r>
          </a:p>
          <a:p>
            <a:pPr lvl="2"/>
            <a:r>
              <a:rPr lang="en-US" dirty="0"/>
              <a:t>More on this shortly</a:t>
            </a:r>
          </a:p>
          <a:p>
            <a:pPr lvl="1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33400" y="2133600"/>
            <a:ext cx="7181895" cy="3581400"/>
            <a:chOff x="533400" y="2133600"/>
            <a:chExt cx="7181895" cy="3581400"/>
          </a:xfrm>
        </p:grpSpPr>
        <p:sp>
          <p:nvSpPr>
            <p:cNvPr id="4" name="Rounded Rectangle 3"/>
            <p:cNvSpPr/>
            <p:nvPr/>
          </p:nvSpPr>
          <p:spPr>
            <a:xfrm>
              <a:off x="533400" y="2133600"/>
              <a:ext cx="5181600" cy="3581400"/>
            </a:xfrm>
            <a:prstGeom prst="round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53000" y="2438400"/>
              <a:ext cx="2762295" cy="286232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AHA! </a:t>
              </a:r>
            </a:p>
            <a:p>
              <a:endParaRPr lang="en-US" sz="3600" dirty="0" smtClean="0"/>
            </a:p>
            <a:p>
              <a:r>
                <a:rPr lang="en-US" sz="3600" dirty="0" smtClean="0"/>
                <a:t>We had hints </a:t>
              </a:r>
            </a:p>
            <a:p>
              <a:r>
                <a:rPr lang="en-US" sz="3600" dirty="0" smtClean="0"/>
                <a:t>about these </a:t>
              </a:r>
            </a:p>
            <a:p>
              <a:r>
                <a:rPr lang="en-US" sz="3600" dirty="0" smtClean="0"/>
                <a:t>things before!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608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/>
          <p:cNvCxnSpPr/>
          <p:nvPr/>
        </p:nvCxnSpPr>
        <p:spPr>
          <a:xfrm flipH="1">
            <a:off x="3124200" y="3906872"/>
            <a:ext cx="290464" cy="29691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Nodes into AVL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14300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Insertions begin as with any BST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Add the node 90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>
            <a:stCxn id="4" idx="3"/>
            <a:endCxn id="25" idx="7"/>
          </p:cNvCxnSpPr>
          <p:nvPr/>
        </p:nvCxnSpPr>
        <p:spPr>
          <a:xfrm flipH="1">
            <a:off x="2362296" y="3205304"/>
            <a:ext cx="241578" cy="34935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5"/>
            <a:endCxn id="28" idx="1"/>
          </p:cNvCxnSpPr>
          <p:nvPr/>
        </p:nvCxnSpPr>
        <p:spPr>
          <a:xfrm>
            <a:off x="3034926" y="3205304"/>
            <a:ext cx="379738" cy="32439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8" idx="5"/>
            <a:endCxn id="31" idx="1"/>
          </p:cNvCxnSpPr>
          <p:nvPr/>
        </p:nvCxnSpPr>
        <p:spPr>
          <a:xfrm>
            <a:off x="3845716" y="3906872"/>
            <a:ext cx="312279" cy="29691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70028" y="1904137"/>
            <a:ext cx="26581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Symbols above the nodes </a:t>
            </a:r>
            <a:endParaRPr lang="en-US" sz="1600" i="1" dirty="0" smtClean="0"/>
          </a:p>
          <a:p>
            <a:r>
              <a:rPr lang="en-US" sz="1600" i="1" dirty="0" smtClean="0"/>
              <a:t>indicate </a:t>
            </a:r>
            <a:r>
              <a:rPr lang="en-US" sz="1600" i="1" dirty="0"/>
              <a:t>balance </a:t>
            </a:r>
            <a:r>
              <a:rPr lang="en-US" sz="1600" i="1" dirty="0" smtClean="0"/>
              <a:t>state.</a:t>
            </a:r>
          </a:p>
          <a:p>
            <a:endParaRPr lang="en-US" sz="1600" i="1" dirty="0"/>
          </a:p>
          <a:p>
            <a:r>
              <a:rPr lang="en-US" sz="1600" i="1" dirty="0" smtClean="0"/>
              <a:t>= means bf(x) is 0, equal high</a:t>
            </a:r>
          </a:p>
          <a:p>
            <a:r>
              <a:rPr lang="en-US" sz="1600" i="1" dirty="0" smtClean="0"/>
              <a:t>&gt; means bf(x) is 1, right high</a:t>
            </a:r>
          </a:p>
          <a:p>
            <a:r>
              <a:rPr lang="en-US" sz="1600" i="1" dirty="0" smtClean="0"/>
              <a:t>&lt; means bf(x) is -1, left high</a:t>
            </a:r>
            <a:endParaRPr lang="en-US" sz="1600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2514600" y="2442996"/>
            <a:ext cx="609600" cy="840423"/>
            <a:chOff x="2514600" y="2207577"/>
            <a:chExt cx="609600" cy="840423"/>
          </a:xfrm>
        </p:grpSpPr>
        <p:sp>
          <p:nvSpPr>
            <p:cNvPr id="4" name="Oval 3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841970" y="3169525"/>
            <a:ext cx="609600" cy="840423"/>
            <a:chOff x="2514600" y="2207577"/>
            <a:chExt cx="609600" cy="840423"/>
          </a:xfrm>
        </p:grpSpPr>
        <p:sp>
          <p:nvSpPr>
            <p:cNvPr id="25" name="Oval 2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25390" y="3144564"/>
            <a:ext cx="609600" cy="840423"/>
            <a:chOff x="2514600" y="2207577"/>
            <a:chExt cx="609600" cy="840423"/>
          </a:xfrm>
        </p:grpSpPr>
        <p:sp>
          <p:nvSpPr>
            <p:cNvPr id="28" name="Oval 27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068721" y="3818644"/>
            <a:ext cx="609600" cy="840423"/>
            <a:chOff x="2514600" y="2207577"/>
            <a:chExt cx="609600" cy="840423"/>
          </a:xfrm>
        </p:grpSpPr>
        <p:sp>
          <p:nvSpPr>
            <p:cNvPr id="31" name="Oval 30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33" name="Straight Connector 32"/>
          <p:cNvCxnSpPr>
            <a:stCxn id="31" idx="5"/>
            <a:endCxn id="35" idx="1"/>
          </p:cNvCxnSpPr>
          <p:nvPr/>
        </p:nvCxnSpPr>
        <p:spPr>
          <a:xfrm>
            <a:off x="4589047" y="4580952"/>
            <a:ext cx="293027" cy="37618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4792800" y="4572000"/>
            <a:ext cx="609600" cy="840423"/>
            <a:chOff x="2514600" y="2207577"/>
            <a:chExt cx="609600" cy="840423"/>
          </a:xfrm>
        </p:grpSpPr>
        <p:sp>
          <p:nvSpPr>
            <p:cNvPr id="35" name="Oval 3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90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636781" y="2558973"/>
            <a:ext cx="23028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NOT an AVL tree</a:t>
            </a:r>
          </a:p>
          <a:p>
            <a:r>
              <a:rPr lang="en-US" b="1" dirty="0" smtClean="0"/>
              <a:t>Balance criteria </a:t>
            </a:r>
            <a:br>
              <a:rPr lang="en-US" b="1" dirty="0" smtClean="0"/>
            </a:br>
            <a:r>
              <a:rPr lang="en-US" b="1" dirty="0" smtClean="0"/>
              <a:t>      broken at node 70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833242" y="3900058"/>
            <a:ext cx="26555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Fixed by doing a</a:t>
            </a:r>
          </a:p>
          <a:p>
            <a:r>
              <a:rPr lang="en-US" b="1" dirty="0" smtClean="0"/>
              <a:t>“left rotation” at node 70</a:t>
            </a:r>
          </a:p>
          <a:p>
            <a:endParaRPr lang="en-US" b="1" dirty="0"/>
          </a:p>
          <a:p>
            <a:r>
              <a:rPr lang="en-US" b="1" dirty="0" smtClean="0"/>
              <a:t>Details later</a:t>
            </a:r>
            <a:endParaRPr lang="en-US" b="1" dirty="0"/>
          </a:p>
        </p:txBody>
      </p:sp>
      <p:grpSp>
        <p:nvGrpSpPr>
          <p:cNvPr id="39" name="Group 38"/>
          <p:cNvGrpSpPr/>
          <p:nvPr/>
        </p:nvGrpSpPr>
        <p:grpSpPr>
          <a:xfrm>
            <a:off x="3354097" y="4082970"/>
            <a:ext cx="552185" cy="148455"/>
            <a:chOff x="2970243" y="4055327"/>
            <a:chExt cx="552185" cy="148455"/>
          </a:xfrm>
        </p:grpSpPr>
        <p:cxnSp>
          <p:nvCxnSpPr>
            <p:cNvPr id="40" name="Straight Connector 39"/>
            <p:cNvCxnSpPr/>
            <p:nvPr/>
          </p:nvCxnSpPr>
          <p:spPr>
            <a:xfrm flipH="1" flipV="1">
              <a:off x="3414664" y="4055328"/>
              <a:ext cx="107764" cy="101870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3124200" y="4055327"/>
              <a:ext cx="290466" cy="1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2970243" y="4055327"/>
              <a:ext cx="153957" cy="148455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331981" y="3112871"/>
            <a:ext cx="609600" cy="872116"/>
            <a:chOff x="2514600" y="2175884"/>
            <a:chExt cx="609600" cy="872116"/>
          </a:xfrm>
        </p:grpSpPr>
        <p:sp>
          <p:nvSpPr>
            <p:cNvPr id="44" name="Oval 43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668557" y="2175884"/>
              <a:ext cx="30168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82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-0.06372 0.10254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" y="511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295 -0.00254 L -0.08125 -0.09838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4" y="-479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2222E-6 2.22222E-6 L -0.08247 -0.10556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2" y="-527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Insertion: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143001"/>
          </a:xfrm>
        </p:spPr>
        <p:txBody>
          <a:bodyPr>
            <a:normAutofit/>
          </a:bodyPr>
          <a:lstStyle/>
          <a:p>
            <a:r>
              <a:rPr lang="en-US" dirty="0" smtClean="0"/>
              <a:t>Insertions begin as with any BST</a:t>
            </a:r>
          </a:p>
          <a:p>
            <a:pPr lvl="1"/>
            <a:r>
              <a:rPr lang="en-US" dirty="0" smtClean="0"/>
              <a:t>Again begin with this tree</a:t>
            </a:r>
            <a:endParaRPr lang="en-US" dirty="0"/>
          </a:p>
        </p:txBody>
      </p:sp>
      <p:cxnSp>
        <p:nvCxnSpPr>
          <p:cNvPr id="6" name="Straight Connector 5"/>
          <p:cNvCxnSpPr>
            <a:stCxn id="4" idx="3"/>
            <a:endCxn id="25" idx="7"/>
          </p:cNvCxnSpPr>
          <p:nvPr/>
        </p:nvCxnSpPr>
        <p:spPr>
          <a:xfrm flipH="1">
            <a:off x="2362296" y="3205304"/>
            <a:ext cx="241578" cy="34935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5"/>
            <a:endCxn id="28" idx="1"/>
          </p:cNvCxnSpPr>
          <p:nvPr/>
        </p:nvCxnSpPr>
        <p:spPr>
          <a:xfrm>
            <a:off x="3034926" y="3205304"/>
            <a:ext cx="379738" cy="32439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8" idx="5"/>
            <a:endCxn id="31" idx="1"/>
          </p:cNvCxnSpPr>
          <p:nvPr/>
        </p:nvCxnSpPr>
        <p:spPr>
          <a:xfrm>
            <a:off x="3845716" y="3906872"/>
            <a:ext cx="312279" cy="29691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70028" y="1904137"/>
            <a:ext cx="26581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Symbols above the nodes </a:t>
            </a:r>
            <a:endParaRPr lang="en-US" sz="1600" i="1" dirty="0" smtClean="0"/>
          </a:p>
          <a:p>
            <a:r>
              <a:rPr lang="en-US" sz="1600" i="1" dirty="0" smtClean="0"/>
              <a:t>indicate </a:t>
            </a:r>
            <a:r>
              <a:rPr lang="en-US" sz="1600" i="1" dirty="0"/>
              <a:t>balance </a:t>
            </a:r>
            <a:r>
              <a:rPr lang="en-US" sz="1600" i="1" dirty="0" smtClean="0"/>
              <a:t>state.</a:t>
            </a:r>
          </a:p>
          <a:p>
            <a:endParaRPr lang="en-US" sz="1600" i="1" dirty="0"/>
          </a:p>
          <a:p>
            <a:r>
              <a:rPr lang="en-US" sz="1600" i="1" dirty="0" smtClean="0"/>
              <a:t>= means bf(x) is 0, equal high</a:t>
            </a:r>
          </a:p>
          <a:p>
            <a:r>
              <a:rPr lang="en-US" sz="1600" i="1" dirty="0" smtClean="0"/>
              <a:t>&gt; means bf(x) is 1, right high</a:t>
            </a:r>
          </a:p>
          <a:p>
            <a:r>
              <a:rPr lang="en-US" sz="1600" i="1" dirty="0" smtClean="0"/>
              <a:t>&lt; means bf(x) is -1, left high</a:t>
            </a:r>
            <a:endParaRPr lang="en-US" sz="1600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2514600" y="2442996"/>
            <a:ext cx="609600" cy="840423"/>
            <a:chOff x="2514600" y="2207577"/>
            <a:chExt cx="609600" cy="840423"/>
          </a:xfrm>
        </p:grpSpPr>
        <p:sp>
          <p:nvSpPr>
            <p:cNvPr id="4" name="Oval 3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841970" y="3169525"/>
            <a:ext cx="609600" cy="840423"/>
            <a:chOff x="2514600" y="2207577"/>
            <a:chExt cx="609600" cy="840423"/>
          </a:xfrm>
        </p:grpSpPr>
        <p:sp>
          <p:nvSpPr>
            <p:cNvPr id="25" name="Oval 2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25390" y="3144564"/>
            <a:ext cx="609600" cy="840423"/>
            <a:chOff x="2514600" y="2207577"/>
            <a:chExt cx="609600" cy="840423"/>
          </a:xfrm>
        </p:grpSpPr>
        <p:sp>
          <p:nvSpPr>
            <p:cNvPr id="28" name="Oval 27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068721" y="3818644"/>
            <a:ext cx="609600" cy="840423"/>
            <a:chOff x="2514600" y="2207577"/>
            <a:chExt cx="609600" cy="840423"/>
          </a:xfrm>
        </p:grpSpPr>
        <p:sp>
          <p:nvSpPr>
            <p:cNvPr id="31" name="Oval 30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511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Insertion: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143001"/>
          </a:xfrm>
        </p:spPr>
        <p:txBody>
          <a:bodyPr>
            <a:normAutofit/>
          </a:bodyPr>
          <a:lstStyle/>
          <a:p>
            <a:r>
              <a:rPr lang="en-US" dirty="0" smtClean="0"/>
              <a:t>Insertions begin as with any BST</a:t>
            </a:r>
          </a:p>
          <a:p>
            <a:pPr lvl="1"/>
            <a:r>
              <a:rPr lang="en-US" dirty="0" smtClean="0"/>
              <a:t>Add the node 75</a:t>
            </a:r>
            <a:endParaRPr lang="en-US" dirty="0"/>
          </a:p>
        </p:txBody>
      </p:sp>
      <p:cxnSp>
        <p:nvCxnSpPr>
          <p:cNvPr id="6" name="Straight Connector 5"/>
          <p:cNvCxnSpPr>
            <a:stCxn id="4" idx="3"/>
            <a:endCxn id="25" idx="7"/>
          </p:cNvCxnSpPr>
          <p:nvPr/>
        </p:nvCxnSpPr>
        <p:spPr>
          <a:xfrm flipH="1">
            <a:off x="2362296" y="3205304"/>
            <a:ext cx="241578" cy="34935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5"/>
            <a:endCxn id="28" idx="1"/>
          </p:cNvCxnSpPr>
          <p:nvPr/>
        </p:nvCxnSpPr>
        <p:spPr>
          <a:xfrm>
            <a:off x="3034926" y="3205304"/>
            <a:ext cx="379738" cy="32439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8" idx="5"/>
            <a:endCxn id="31" idx="1"/>
          </p:cNvCxnSpPr>
          <p:nvPr/>
        </p:nvCxnSpPr>
        <p:spPr>
          <a:xfrm>
            <a:off x="3845716" y="3906872"/>
            <a:ext cx="312279" cy="29691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70028" y="1904137"/>
            <a:ext cx="26581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Symbols above the nodes </a:t>
            </a:r>
            <a:endParaRPr lang="en-US" sz="1600" i="1" dirty="0" smtClean="0"/>
          </a:p>
          <a:p>
            <a:r>
              <a:rPr lang="en-US" sz="1600" i="1" dirty="0" smtClean="0"/>
              <a:t>indicate </a:t>
            </a:r>
            <a:r>
              <a:rPr lang="en-US" sz="1600" i="1" dirty="0"/>
              <a:t>balance </a:t>
            </a:r>
            <a:r>
              <a:rPr lang="en-US" sz="1600" i="1" dirty="0" smtClean="0"/>
              <a:t>state.</a:t>
            </a:r>
          </a:p>
          <a:p>
            <a:endParaRPr lang="en-US" sz="1600" i="1" dirty="0"/>
          </a:p>
          <a:p>
            <a:r>
              <a:rPr lang="en-US" sz="1600" i="1" dirty="0" smtClean="0"/>
              <a:t>= means bf(x) is 0, equal high</a:t>
            </a:r>
          </a:p>
          <a:p>
            <a:r>
              <a:rPr lang="en-US" sz="1600" i="1" dirty="0" smtClean="0"/>
              <a:t>&gt; means bf(x) is 1, right high</a:t>
            </a:r>
          </a:p>
          <a:p>
            <a:r>
              <a:rPr lang="en-US" sz="1600" i="1" dirty="0" smtClean="0"/>
              <a:t>&lt; means bf(x) is -1, left high</a:t>
            </a:r>
            <a:endParaRPr lang="en-US" sz="1600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2514600" y="2442996"/>
            <a:ext cx="609600" cy="840423"/>
            <a:chOff x="2514600" y="2207577"/>
            <a:chExt cx="609600" cy="840423"/>
          </a:xfrm>
        </p:grpSpPr>
        <p:sp>
          <p:nvSpPr>
            <p:cNvPr id="4" name="Oval 3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841970" y="3169525"/>
            <a:ext cx="609600" cy="840423"/>
            <a:chOff x="2514600" y="2207577"/>
            <a:chExt cx="609600" cy="840423"/>
          </a:xfrm>
        </p:grpSpPr>
        <p:sp>
          <p:nvSpPr>
            <p:cNvPr id="25" name="Oval 2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25390" y="3144564"/>
            <a:ext cx="609600" cy="840423"/>
            <a:chOff x="2514600" y="2207577"/>
            <a:chExt cx="609600" cy="840423"/>
          </a:xfrm>
        </p:grpSpPr>
        <p:sp>
          <p:nvSpPr>
            <p:cNvPr id="28" name="Oval 27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068721" y="3818644"/>
            <a:ext cx="609600" cy="840423"/>
            <a:chOff x="2514600" y="2207577"/>
            <a:chExt cx="609600" cy="840423"/>
          </a:xfrm>
        </p:grpSpPr>
        <p:sp>
          <p:nvSpPr>
            <p:cNvPr id="31" name="Oval 30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sp>
        <p:nvSpPr>
          <p:cNvPr id="20" name="Oval 19"/>
          <p:cNvSpPr/>
          <p:nvPr/>
        </p:nvSpPr>
        <p:spPr>
          <a:xfrm>
            <a:off x="2514600" y="2251232"/>
            <a:ext cx="609600" cy="533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75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>
            <a:stCxn id="31" idx="3"/>
            <a:endCxn id="35" idx="7"/>
          </p:cNvCxnSpPr>
          <p:nvPr/>
        </p:nvCxnSpPr>
        <p:spPr>
          <a:xfrm flipH="1">
            <a:off x="3912581" y="4580952"/>
            <a:ext cx="245414" cy="2958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3392255" y="4491614"/>
            <a:ext cx="609600" cy="840423"/>
            <a:chOff x="2514600" y="2207577"/>
            <a:chExt cx="609600" cy="840423"/>
          </a:xfrm>
        </p:grpSpPr>
        <p:sp>
          <p:nvSpPr>
            <p:cNvPr id="35" name="Oval 3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3676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306 0 L 0.09306 0.08495 L 0.16719 0.08495 L 0.16719 0.17014 L 0.09826 0.37014 " pathEditMode="relative" ptsTypes="AAAAAA">
                                      <p:cBhvr>
                                        <p:cTn id="6" dur="6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2" animBg="1"/>
      <p:bldP spid="20" grpId="3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Insertion: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14300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Insertions begin as with any BST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Add the node 75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>
            <a:stCxn id="4" idx="3"/>
            <a:endCxn id="25" idx="7"/>
          </p:cNvCxnSpPr>
          <p:nvPr/>
        </p:nvCxnSpPr>
        <p:spPr>
          <a:xfrm flipH="1">
            <a:off x="2362296" y="3205304"/>
            <a:ext cx="241578" cy="34935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5"/>
            <a:endCxn id="28" idx="1"/>
          </p:cNvCxnSpPr>
          <p:nvPr/>
        </p:nvCxnSpPr>
        <p:spPr>
          <a:xfrm>
            <a:off x="3034926" y="3205304"/>
            <a:ext cx="379738" cy="32439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8" idx="5"/>
            <a:endCxn id="31" idx="1"/>
          </p:cNvCxnSpPr>
          <p:nvPr/>
        </p:nvCxnSpPr>
        <p:spPr>
          <a:xfrm>
            <a:off x="3845716" y="3906872"/>
            <a:ext cx="312279" cy="29691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70028" y="1904137"/>
            <a:ext cx="26581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Symbols above the nodes </a:t>
            </a:r>
            <a:endParaRPr lang="en-US" sz="1600" i="1" dirty="0" smtClean="0"/>
          </a:p>
          <a:p>
            <a:r>
              <a:rPr lang="en-US" sz="1600" i="1" dirty="0" smtClean="0"/>
              <a:t>indicate </a:t>
            </a:r>
            <a:r>
              <a:rPr lang="en-US" sz="1600" i="1" dirty="0"/>
              <a:t>balance </a:t>
            </a:r>
            <a:r>
              <a:rPr lang="en-US" sz="1600" i="1" dirty="0" smtClean="0"/>
              <a:t>state.</a:t>
            </a:r>
          </a:p>
          <a:p>
            <a:endParaRPr lang="en-US" sz="1600" i="1" dirty="0"/>
          </a:p>
          <a:p>
            <a:r>
              <a:rPr lang="en-US" sz="1600" i="1" dirty="0" smtClean="0"/>
              <a:t>= means bf(x) is 0, equal high</a:t>
            </a:r>
          </a:p>
          <a:p>
            <a:r>
              <a:rPr lang="en-US" sz="1600" i="1" dirty="0" smtClean="0"/>
              <a:t>&gt; means bf(x) is 1, right high</a:t>
            </a:r>
          </a:p>
          <a:p>
            <a:r>
              <a:rPr lang="en-US" sz="1600" i="1" dirty="0" smtClean="0"/>
              <a:t>&lt; means bf(x) is -1, left high</a:t>
            </a:r>
            <a:endParaRPr lang="en-US" sz="1600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2514600" y="2442996"/>
            <a:ext cx="609600" cy="840423"/>
            <a:chOff x="2514600" y="2207577"/>
            <a:chExt cx="609600" cy="840423"/>
          </a:xfrm>
        </p:grpSpPr>
        <p:sp>
          <p:nvSpPr>
            <p:cNvPr id="4" name="Oval 3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841970" y="3169525"/>
            <a:ext cx="609600" cy="840423"/>
            <a:chOff x="2514600" y="2207577"/>
            <a:chExt cx="609600" cy="840423"/>
          </a:xfrm>
        </p:grpSpPr>
        <p:sp>
          <p:nvSpPr>
            <p:cNvPr id="25" name="Oval 2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25390" y="3144564"/>
            <a:ext cx="609600" cy="840423"/>
            <a:chOff x="2514600" y="2207577"/>
            <a:chExt cx="609600" cy="840423"/>
          </a:xfrm>
        </p:grpSpPr>
        <p:sp>
          <p:nvSpPr>
            <p:cNvPr id="28" name="Oval 27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068721" y="3818644"/>
            <a:ext cx="609600" cy="840423"/>
            <a:chOff x="2514600" y="2207577"/>
            <a:chExt cx="609600" cy="840423"/>
          </a:xfrm>
        </p:grpSpPr>
        <p:sp>
          <p:nvSpPr>
            <p:cNvPr id="31" name="Oval 30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33" name="Straight Connector 32"/>
          <p:cNvCxnSpPr>
            <a:stCxn id="31" idx="3"/>
            <a:endCxn id="35" idx="7"/>
          </p:cNvCxnSpPr>
          <p:nvPr/>
        </p:nvCxnSpPr>
        <p:spPr>
          <a:xfrm flipH="1">
            <a:off x="3912581" y="4580952"/>
            <a:ext cx="245414" cy="2958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3392255" y="4491614"/>
            <a:ext cx="609600" cy="840423"/>
            <a:chOff x="2514600" y="2207577"/>
            <a:chExt cx="609600" cy="840423"/>
          </a:xfrm>
        </p:grpSpPr>
        <p:sp>
          <p:nvSpPr>
            <p:cNvPr id="35" name="Oval 3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636781" y="2558973"/>
            <a:ext cx="23028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 an AVL tree</a:t>
            </a:r>
          </a:p>
          <a:p>
            <a:r>
              <a:rPr lang="en-US" b="1" dirty="0"/>
              <a:t>Balance criteria </a:t>
            </a:r>
            <a:br>
              <a:rPr lang="en-US" b="1" dirty="0"/>
            </a:br>
            <a:r>
              <a:rPr lang="en-US" b="1" dirty="0"/>
              <a:t>      broken at node 70</a:t>
            </a:r>
          </a:p>
        </p:txBody>
      </p:sp>
    </p:spTree>
    <p:extLst>
      <p:ext uri="{BB962C8B-B14F-4D97-AF65-F5344CB8AC3E}">
        <p14:creationId xmlns:p14="http://schemas.microsoft.com/office/powerpoint/2010/main" val="348432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Insertion: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14300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Insertions begin as with any BST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Add the node 75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>
            <a:stCxn id="4" idx="3"/>
            <a:endCxn id="25" idx="7"/>
          </p:cNvCxnSpPr>
          <p:nvPr/>
        </p:nvCxnSpPr>
        <p:spPr>
          <a:xfrm flipH="1">
            <a:off x="2362296" y="3205304"/>
            <a:ext cx="241578" cy="34935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5"/>
            <a:endCxn id="28" idx="1"/>
          </p:cNvCxnSpPr>
          <p:nvPr/>
        </p:nvCxnSpPr>
        <p:spPr>
          <a:xfrm>
            <a:off x="3034926" y="3205304"/>
            <a:ext cx="379738" cy="32439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8" idx="5"/>
            <a:endCxn id="31" idx="1"/>
          </p:cNvCxnSpPr>
          <p:nvPr/>
        </p:nvCxnSpPr>
        <p:spPr>
          <a:xfrm>
            <a:off x="3845716" y="3906872"/>
            <a:ext cx="312279" cy="29691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70028" y="1904137"/>
            <a:ext cx="26581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Symbols above the nodes </a:t>
            </a:r>
            <a:endParaRPr lang="en-US" sz="1600" i="1" dirty="0" smtClean="0"/>
          </a:p>
          <a:p>
            <a:r>
              <a:rPr lang="en-US" sz="1600" i="1" dirty="0" smtClean="0"/>
              <a:t>indicate </a:t>
            </a:r>
            <a:r>
              <a:rPr lang="en-US" sz="1600" i="1" dirty="0"/>
              <a:t>balance </a:t>
            </a:r>
            <a:r>
              <a:rPr lang="en-US" sz="1600" i="1" dirty="0" smtClean="0"/>
              <a:t>state.</a:t>
            </a:r>
          </a:p>
          <a:p>
            <a:endParaRPr lang="en-US" sz="1600" i="1" dirty="0"/>
          </a:p>
          <a:p>
            <a:r>
              <a:rPr lang="en-US" sz="1600" i="1" dirty="0" smtClean="0"/>
              <a:t>= means bf(x) is 0, equal high</a:t>
            </a:r>
          </a:p>
          <a:p>
            <a:r>
              <a:rPr lang="en-US" sz="1600" i="1" dirty="0" smtClean="0"/>
              <a:t>&gt; means bf(x) is 1, right high</a:t>
            </a:r>
          </a:p>
          <a:p>
            <a:r>
              <a:rPr lang="en-US" sz="1600" i="1" dirty="0" smtClean="0"/>
              <a:t>&lt; means bf(x) is -1, left high</a:t>
            </a:r>
            <a:endParaRPr lang="en-US" sz="1600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2514600" y="2442996"/>
            <a:ext cx="609600" cy="840423"/>
            <a:chOff x="2514600" y="2207577"/>
            <a:chExt cx="609600" cy="840423"/>
          </a:xfrm>
        </p:grpSpPr>
        <p:sp>
          <p:nvSpPr>
            <p:cNvPr id="4" name="Oval 3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841970" y="3169525"/>
            <a:ext cx="609600" cy="840423"/>
            <a:chOff x="2514600" y="2207577"/>
            <a:chExt cx="609600" cy="840423"/>
          </a:xfrm>
        </p:grpSpPr>
        <p:sp>
          <p:nvSpPr>
            <p:cNvPr id="25" name="Oval 2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25390" y="3144564"/>
            <a:ext cx="609600" cy="840423"/>
            <a:chOff x="2514600" y="2207577"/>
            <a:chExt cx="609600" cy="840423"/>
          </a:xfrm>
        </p:grpSpPr>
        <p:sp>
          <p:nvSpPr>
            <p:cNvPr id="28" name="Oval 27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068721" y="3818644"/>
            <a:ext cx="609600" cy="840423"/>
            <a:chOff x="2514600" y="2207577"/>
            <a:chExt cx="609600" cy="840423"/>
          </a:xfrm>
        </p:grpSpPr>
        <p:sp>
          <p:nvSpPr>
            <p:cNvPr id="31" name="Oval 30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33" name="Straight Connector 32"/>
          <p:cNvCxnSpPr>
            <a:stCxn id="31" idx="3"/>
            <a:endCxn id="35" idx="7"/>
          </p:cNvCxnSpPr>
          <p:nvPr/>
        </p:nvCxnSpPr>
        <p:spPr>
          <a:xfrm flipH="1">
            <a:off x="3912581" y="4580952"/>
            <a:ext cx="245414" cy="2958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3392255" y="4491614"/>
            <a:ext cx="609600" cy="840423"/>
            <a:chOff x="2514600" y="2207577"/>
            <a:chExt cx="609600" cy="840423"/>
          </a:xfrm>
        </p:grpSpPr>
        <p:sp>
          <p:nvSpPr>
            <p:cNvPr id="35" name="Oval 3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636781" y="2558973"/>
            <a:ext cx="23028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 an AVL tree</a:t>
            </a:r>
          </a:p>
          <a:p>
            <a:r>
              <a:rPr lang="en-US" b="1" dirty="0"/>
              <a:t>Balance criteria </a:t>
            </a:r>
            <a:br>
              <a:rPr lang="en-US" b="1" dirty="0"/>
            </a:br>
            <a:r>
              <a:rPr lang="en-US" b="1" dirty="0"/>
              <a:t>      broken at node 70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43084" y="4135821"/>
            <a:ext cx="2191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Fix with a</a:t>
            </a:r>
            <a:br>
              <a:rPr lang="en-US" b="1" dirty="0" smtClean="0"/>
            </a:br>
            <a:r>
              <a:rPr lang="en-US" b="1" dirty="0" smtClean="0"/>
              <a:t>Right Rotation at 80</a:t>
            </a:r>
          </a:p>
        </p:txBody>
      </p:sp>
      <p:grpSp>
        <p:nvGrpSpPr>
          <p:cNvPr id="39" name="Group 38"/>
          <p:cNvGrpSpPr/>
          <p:nvPr/>
        </p:nvGrpSpPr>
        <p:grpSpPr>
          <a:xfrm flipH="1">
            <a:off x="4045718" y="4728852"/>
            <a:ext cx="664411" cy="212311"/>
            <a:chOff x="2970243" y="4055327"/>
            <a:chExt cx="552185" cy="148455"/>
          </a:xfrm>
        </p:grpSpPr>
        <p:cxnSp>
          <p:nvCxnSpPr>
            <p:cNvPr id="40" name="Straight Connector 39"/>
            <p:cNvCxnSpPr/>
            <p:nvPr/>
          </p:nvCxnSpPr>
          <p:spPr>
            <a:xfrm flipH="1" flipV="1">
              <a:off x="3414664" y="4055328"/>
              <a:ext cx="107764" cy="101870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3124200" y="4055327"/>
              <a:ext cx="290466" cy="1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2970243" y="4055327"/>
              <a:ext cx="153957" cy="148455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827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Insertion: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14300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Insertions begin as with any BST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Add the node 75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>
            <a:stCxn id="4" idx="3"/>
            <a:endCxn id="25" idx="7"/>
          </p:cNvCxnSpPr>
          <p:nvPr/>
        </p:nvCxnSpPr>
        <p:spPr>
          <a:xfrm flipH="1">
            <a:off x="2362296" y="3205304"/>
            <a:ext cx="241578" cy="34935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5"/>
            <a:endCxn id="28" idx="1"/>
          </p:cNvCxnSpPr>
          <p:nvPr/>
        </p:nvCxnSpPr>
        <p:spPr>
          <a:xfrm>
            <a:off x="3034926" y="3205304"/>
            <a:ext cx="379738" cy="32439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8" idx="5"/>
            <a:endCxn id="31" idx="1"/>
          </p:cNvCxnSpPr>
          <p:nvPr/>
        </p:nvCxnSpPr>
        <p:spPr>
          <a:xfrm>
            <a:off x="3845716" y="3906872"/>
            <a:ext cx="312279" cy="29691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70028" y="1904137"/>
            <a:ext cx="26581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Symbols above the nodes </a:t>
            </a:r>
            <a:endParaRPr lang="en-US" sz="1600" i="1" dirty="0" smtClean="0"/>
          </a:p>
          <a:p>
            <a:r>
              <a:rPr lang="en-US" sz="1600" i="1" dirty="0" smtClean="0"/>
              <a:t>indicate </a:t>
            </a:r>
            <a:r>
              <a:rPr lang="en-US" sz="1600" i="1" dirty="0"/>
              <a:t>balance </a:t>
            </a:r>
            <a:r>
              <a:rPr lang="en-US" sz="1600" i="1" dirty="0" smtClean="0"/>
              <a:t>state.</a:t>
            </a:r>
          </a:p>
          <a:p>
            <a:endParaRPr lang="en-US" sz="1600" i="1" dirty="0"/>
          </a:p>
          <a:p>
            <a:r>
              <a:rPr lang="en-US" sz="1600" i="1" dirty="0" smtClean="0"/>
              <a:t>= means bf(x) is 0, equal high</a:t>
            </a:r>
          </a:p>
          <a:p>
            <a:r>
              <a:rPr lang="en-US" sz="1600" i="1" dirty="0" smtClean="0"/>
              <a:t>&gt; means bf(x) is 1, right high</a:t>
            </a:r>
          </a:p>
          <a:p>
            <a:r>
              <a:rPr lang="en-US" sz="1600" i="1" dirty="0" smtClean="0"/>
              <a:t>&lt; means bf(x) is -1, left high</a:t>
            </a:r>
            <a:endParaRPr lang="en-US" sz="1600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2514600" y="2442996"/>
            <a:ext cx="609600" cy="840423"/>
            <a:chOff x="2514600" y="2207577"/>
            <a:chExt cx="609600" cy="840423"/>
          </a:xfrm>
        </p:grpSpPr>
        <p:sp>
          <p:nvSpPr>
            <p:cNvPr id="4" name="Oval 3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841970" y="3169525"/>
            <a:ext cx="609600" cy="840423"/>
            <a:chOff x="2514600" y="2207577"/>
            <a:chExt cx="609600" cy="840423"/>
          </a:xfrm>
        </p:grpSpPr>
        <p:sp>
          <p:nvSpPr>
            <p:cNvPr id="25" name="Oval 2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25390" y="3144564"/>
            <a:ext cx="609600" cy="840423"/>
            <a:chOff x="2514600" y="2207577"/>
            <a:chExt cx="609600" cy="840423"/>
          </a:xfrm>
        </p:grpSpPr>
        <p:sp>
          <p:nvSpPr>
            <p:cNvPr id="28" name="Oval 27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068721" y="3818644"/>
            <a:ext cx="609600" cy="840423"/>
            <a:chOff x="2514600" y="2207577"/>
            <a:chExt cx="609600" cy="840423"/>
          </a:xfrm>
        </p:grpSpPr>
        <p:sp>
          <p:nvSpPr>
            <p:cNvPr id="31" name="Oval 30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33" name="Straight Connector 32"/>
          <p:cNvCxnSpPr>
            <a:stCxn id="31" idx="3"/>
            <a:endCxn id="35" idx="7"/>
          </p:cNvCxnSpPr>
          <p:nvPr/>
        </p:nvCxnSpPr>
        <p:spPr>
          <a:xfrm flipH="1">
            <a:off x="3912581" y="4580952"/>
            <a:ext cx="245414" cy="2958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3392255" y="4491614"/>
            <a:ext cx="609600" cy="840423"/>
            <a:chOff x="2514600" y="2207577"/>
            <a:chExt cx="609600" cy="840423"/>
          </a:xfrm>
        </p:grpSpPr>
        <p:sp>
          <p:nvSpPr>
            <p:cNvPr id="35" name="Oval 3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43084" y="4135821"/>
            <a:ext cx="2191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Fix with a</a:t>
            </a:r>
            <a:br>
              <a:rPr lang="en-US" b="1" dirty="0" smtClean="0"/>
            </a:br>
            <a:r>
              <a:rPr lang="en-US" b="1" dirty="0" smtClean="0"/>
              <a:t>Right Rotation at 80</a:t>
            </a:r>
          </a:p>
        </p:txBody>
      </p:sp>
      <p:grpSp>
        <p:nvGrpSpPr>
          <p:cNvPr id="39" name="Group 38"/>
          <p:cNvGrpSpPr/>
          <p:nvPr/>
        </p:nvGrpSpPr>
        <p:grpSpPr>
          <a:xfrm flipH="1">
            <a:off x="4045718" y="4728852"/>
            <a:ext cx="664411" cy="212311"/>
            <a:chOff x="2970243" y="4055327"/>
            <a:chExt cx="552185" cy="148455"/>
          </a:xfrm>
        </p:grpSpPr>
        <p:cxnSp>
          <p:nvCxnSpPr>
            <p:cNvPr id="40" name="Straight Connector 39"/>
            <p:cNvCxnSpPr/>
            <p:nvPr/>
          </p:nvCxnSpPr>
          <p:spPr>
            <a:xfrm flipH="1" flipV="1">
              <a:off x="3414664" y="4055328"/>
              <a:ext cx="107764" cy="101870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3124200" y="4055327"/>
              <a:ext cx="290466" cy="1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2970243" y="4055327"/>
              <a:ext cx="153957" cy="148455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/>
          <p:cNvCxnSpPr>
            <a:stCxn id="31" idx="5"/>
          </p:cNvCxnSpPr>
          <p:nvPr/>
        </p:nvCxnSpPr>
        <p:spPr>
          <a:xfrm>
            <a:off x="4589047" y="4580952"/>
            <a:ext cx="363953" cy="36021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05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0717 0.115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6" y="57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0.00694 L 0.07396 -0.0981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-52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/>
          <p:cNvCxnSpPr/>
          <p:nvPr/>
        </p:nvCxnSpPr>
        <p:spPr>
          <a:xfrm flipH="1">
            <a:off x="3124200" y="3906872"/>
            <a:ext cx="290464" cy="29691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Insertion: 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14300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Insertions begin as with any BST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Add the node 75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>
            <a:stCxn id="4" idx="3"/>
            <a:endCxn id="25" idx="7"/>
          </p:cNvCxnSpPr>
          <p:nvPr/>
        </p:nvCxnSpPr>
        <p:spPr>
          <a:xfrm flipH="1">
            <a:off x="2362296" y="3205304"/>
            <a:ext cx="241578" cy="34935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5"/>
            <a:endCxn id="28" idx="1"/>
          </p:cNvCxnSpPr>
          <p:nvPr/>
        </p:nvCxnSpPr>
        <p:spPr>
          <a:xfrm>
            <a:off x="3034926" y="3205304"/>
            <a:ext cx="379738" cy="32439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8" idx="5"/>
            <a:endCxn id="31" idx="1"/>
          </p:cNvCxnSpPr>
          <p:nvPr/>
        </p:nvCxnSpPr>
        <p:spPr>
          <a:xfrm>
            <a:off x="3845716" y="3906872"/>
            <a:ext cx="312279" cy="29691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70028" y="1904137"/>
            <a:ext cx="26581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Symbols above the nodes </a:t>
            </a:r>
            <a:endParaRPr lang="en-US" sz="1600" i="1" dirty="0" smtClean="0"/>
          </a:p>
          <a:p>
            <a:r>
              <a:rPr lang="en-US" sz="1600" i="1" dirty="0" smtClean="0"/>
              <a:t>indicate </a:t>
            </a:r>
            <a:r>
              <a:rPr lang="en-US" sz="1600" i="1" dirty="0"/>
              <a:t>balance </a:t>
            </a:r>
            <a:r>
              <a:rPr lang="en-US" sz="1600" i="1" dirty="0" smtClean="0"/>
              <a:t>state.</a:t>
            </a:r>
          </a:p>
          <a:p>
            <a:endParaRPr lang="en-US" sz="1600" i="1" dirty="0"/>
          </a:p>
          <a:p>
            <a:r>
              <a:rPr lang="en-US" sz="1600" i="1" dirty="0" smtClean="0"/>
              <a:t>= means bf(x) is 0, equal high</a:t>
            </a:r>
          </a:p>
          <a:p>
            <a:r>
              <a:rPr lang="en-US" sz="1600" i="1" dirty="0" smtClean="0"/>
              <a:t>&gt; means bf(x) is 1, right high</a:t>
            </a:r>
          </a:p>
          <a:p>
            <a:r>
              <a:rPr lang="en-US" sz="1600" i="1" dirty="0" smtClean="0"/>
              <a:t>&lt; means bf(x) is -1, left high</a:t>
            </a:r>
            <a:endParaRPr lang="en-US" sz="1600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2514600" y="2442996"/>
            <a:ext cx="609600" cy="840423"/>
            <a:chOff x="2514600" y="2207577"/>
            <a:chExt cx="609600" cy="840423"/>
          </a:xfrm>
        </p:grpSpPr>
        <p:sp>
          <p:nvSpPr>
            <p:cNvPr id="4" name="Oval 3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841970" y="3169525"/>
            <a:ext cx="609600" cy="840423"/>
            <a:chOff x="2514600" y="2207577"/>
            <a:chExt cx="609600" cy="840423"/>
          </a:xfrm>
        </p:grpSpPr>
        <p:sp>
          <p:nvSpPr>
            <p:cNvPr id="25" name="Oval 2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25390" y="3144564"/>
            <a:ext cx="609600" cy="840423"/>
            <a:chOff x="2514600" y="2207577"/>
            <a:chExt cx="609600" cy="840423"/>
          </a:xfrm>
        </p:grpSpPr>
        <p:sp>
          <p:nvSpPr>
            <p:cNvPr id="28" name="Oval 27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068721" y="3818644"/>
            <a:ext cx="609600" cy="840423"/>
            <a:chOff x="2514600" y="2207577"/>
            <a:chExt cx="609600" cy="840423"/>
          </a:xfrm>
        </p:grpSpPr>
        <p:sp>
          <p:nvSpPr>
            <p:cNvPr id="31" name="Oval 30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33" name="Straight Connector 32"/>
          <p:cNvCxnSpPr>
            <a:stCxn id="31" idx="5"/>
            <a:endCxn id="35" idx="1"/>
          </p:cNvCxnSpPr>
          <p:nvPr/>
        </p:nvCxnSpPr>
        <p:spPr>
          <a:xfrm>
            <a:off x="4589047" y="4580952"/>
            <a:ext cx="293027" cy="37618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4792800" y="4572000"/>
            <a:ext cx="609600" cy="840423"/>
            <a:chOff x="2514600" y="2207577"/>
            <a:chExt cx="609600" cy="840423"/>
          </a:xfrm>
        </p:grpSpPr>
        <p:sp>
          <p:nvSpPr>
            <p:cNvPr id="35" name="Oval 3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80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636781" y="2558973"/>
            <a:ext cx="1356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Still NOT</a:t>
            </a:r>
          </a:p>
          <a:p>
            <a:r>
              <a:rPr lang="en-US" b="1" dirty="0" smtClean="0"/>
              <a:t>an AVL tree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833242" y="3900058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Fixed by doing a</a:t>
            </a:r>
          </a:p>
          <a:p>
            <a:r>
              <a:rPr lang="en-US" b="1" dirty="0" smtClean="0"/>
              <a:t>Left Rotation at node 70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3354097" y="4082970"/>
            <a:ext cx="552185" cy="148455"/>
            <a:chOff x="2970243" y="4055327"/>
            <a:chExt cx="552185" cy="148455"/>
          </a:xfrm>
        </p:grpSpPr>
        <p:cxnSp>
          <p:nvCxnSpPr>
            <p:cNvPr id="40" name="Straight Connector 39"/>
            <p:cNvCxnSpPr/>
            <p:nvPr/>
          </p:nvCxnSpPr>
          <p:spPr>
            <a:xfrm flipH="1" flipV="1">
              <a:off x="3414664" y="4055328"/>
              <a:ext cx="107764" cy="101870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3124200" y="4055327"/>
              <a:ext cx="290466" cy="1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2970243" y="4055327"/>
              <a:ext cx="153957" cy="148455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331981" y="3112871"/>
            <a:ext cx="609600" cy="872116"/>
            <a:chOff x="2514600" y="2175884"/>
            <a:chExt cx="609600" cy="872116"/>
          </a:xfrm>
        </p:grpSpPr>
        <p:sp>
          <p:nvSpPr>
            <p:cNvPr id="44" name="Oval 43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668557" y="2175884"/>
              <a:ext cx="30168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9053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-0.06372 0.10254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" y="511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295 -0.00254 L -0.08125 -0.09838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4" y="-479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2222E-6 2.22222E-6 L -0.08247 -0.10556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2" y="-527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Insertion: 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8579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Insertions begin as with any BST</a:t>
            </a:r>
          </a:p>
          <a:p>
            <a:pPr lvl="1"/>
            <a:r>
              <a:rPr lang="en-US" dirty="0" smtClean="0"/>
              <a:t>Begin with a larger tree this time</a:t>
            </a:r>
            <a:endParaRPr lang="en-US" dirty="0"/>
          </a:p>
        </p:txBody>
      </p:sp>
      <p:cxnSp>
        <p:nvCxnSpPr>
          <p:cNvPr id="6" name="Straight Connector 5"/>
          <p:cNvCxnSpPr>
            <a:stCxn id="4" idx="3"/>
            <a:endCxn id="25" idx="7"/>
          </p:cNvCxnSpPr>
          <p:nvPr/>
        </p:nvCxnSpPr>
        <p:spPr>
          <a:xfrm flipH="1">
            <a:off x="1903539" y="2610852"/>
            <a:ext cx="1143136" cy="52359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5"/>
            <a:endCxn id="28" idx="1"/>
          </p:cNvCxnSpPr>
          <p:nvPr/>
        </p:nvCxnSpPr>
        <p:spPr>
          <a:xfrm>
            <a:off x="3477727" y="2610852"/>
            <a:ext cx="1615229" cy="48580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8" idx="5"/>
            <a:endCxn id="31" idx="1"/>
          </p:cNvCxnSpPr>
          <p:nvPr/>
        </p:nvCxnSpPr>
        <p:spPr>
          <a:xfrm>
            <a:off x="5524008" y="3473829"/>
            <a:ext cx="740094" cy="48238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55437" y="1087509"/>
            <a:ext cx="20393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Symbols above the nodes </a:t>
            </a:r>
            <a:endParaRPr lang="en-US" sz="1200" i="1" dirty="0" smtClean="0"/>
          </a:p>
          <a:p>
            <a:r>
              <a:rPr lang="en-US" sz="1200" i="1" dirty="0" smtClean="0"/>
              <a:t>indicate </a:t>
            </a:r>
            <a:r>
              <a:rPr lang="en-US" sz="1200" i="1" dirty="0"/>
              <a:t>balance </a:t>
            </a:r>
            <a:r>
              <a:rPr lang="en-US" sz="1200" i="1" dirty="0" smtClean="0"/>
              <a:t>state.</a:t>
            </a:r>
          </a:p>
          <a:p>
            <a:endParaRPr lang="en-US" sz="1200" i="1" dirty="0"/>
          </a:p>
          <a:p>
            <a:r>
              <a:rPr lang="en-US" sz="1200" i="1" dirty="0" smtClean="0"/>
              <a:t>= means bf(x) is 0, equal high</a:t>
            </a:r>
          </a:p>
          <a:p>
            <a:r>
              <a:rPr lang="en-US" sz="1200" i="1" dirty="0" smtClean="0"/>
              <a:t>&gt; means bf(x) is 1, right high</a:t>
            </a:r>
          </a:p>
          <a:p>
            <a:r>
              <a:rPr lang="en-US" sz="1200" i="1" dirty="0" smtClean="0"/>
              <a:t>&lt; means bf(x) is -1, left high</a:t>
            </a:r>
            <a:endParaRPr lang="en-US" sz="1200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2957401" y="1848544"/>
            <a:ext cx="609600" cy="840423"/>
            <a:chOff x="2514600" y="2207577"/>
            <a:chExt cx="609600" cy="840423"/>
          </a:xfrm>
        </p:grpSpPr>
        <p:sp>
          <p:nvSpPr>
            <p:cNvPr id="4" name="Oval 3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83213" y="2749313"/>
            <a:ext cx="609600" cy="840423"/>
            <a:chOff x="2514600" y="2207577"/>
            <a:chExt cx="609600" cy="840423"/>
          </a:xfrm>
        </p:grpSpPr>
        <p:sp>
          <p:nvSpPr>
            <p:cNvPr id="25" name="Oval 2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003682" y="2711521"/>
            <a:ext cx="609600" cy="840423"/>
            <a:chOff x="2514600" y="2207577"/>
            <a:chExt cx="609600" cy="840423"/>
          </a:xfrm>
        </p:grpSpPr>
        <p:sp>
          <p:nvSpPr>
            <p:cNvPr id="28" name="Oval 27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174828" y="3571072"/>
            <a:ext cx="609600" cy="840423"/>
            <a:chOff x="2514600" y="2207577"/>
            <a:chExt cx="609600" cy="840423"/>
          </a:xfrm>
        </p:grpSpPr>
        <p:sp>
          <p:nvSpPr>
            <p:cNvPr id="31" name="Oval 30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20" name="Straight Connector 19"/>
          <p:cNvCxnSpPr>
            <a:stCxn id="25" idx="3"/>
            <a:endCxn id="34" idx="7"/>
          </p:cNvCxnSpPr>
          <p:nvPr/>
        </p:nvCxnSpPr>
        <p:spPr>
          <a:xfrm flipH="1">
            <a:off x="1210471" y="3511621"/>
            <a:ext cx="262016" cy="4254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690145" y="3551944"/>
            <a:ext cx="609600" cy="840423"/>
            <a:chOff x="2514600" y="2207577"/>
            <a:chExt cx="609600" cy="840423"/>
          </a:xfrm>
        </p:grpSpPr>
        <p:sp>
          <p:nvSpPr>
            <p:cNvPr id="34" name="Oval 33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30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36" name="Straight Connector 35"/>
          <p:cNvCxnSpPr>
            <a:stCxn id="25" idx="5"/>
            <a:endCxn id="38" idx="1"/>
          </p:cNvCxnSpPr>
          <p:nvPr/>
        </p:nvCxnSpPr>
        <p:spPr>
          <a:xfrm>
            <a:off x="1903539" y="3511621"/>
            <a:ext cx="213225" cy="4254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2027490" y="3551944"/>
            <a:ext cx="609600" cy="840423"/>
            <a:chOff x="2514600" y="2207577"/>
            <a:chExt cx="609600" cy="840423"/>
          </a:xfrm>
        </p:grpSpPr>
        <p:sp>
          <p:nvSpPr>
            <p:cNvPr id="38" name="Oval 37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35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172668" y="3551944"/>
            <a:ext cx="609600" cy="840423"/>
            <a:chOff x="2514600" y="2207577"/>
            <a:chExt cx="609600" cy="840423"/>
          </a:xfrm>
        </p:grpSpPr>
        <p:sp>
          <p:nvSpPr>
            <p:cNvPr id="41" name="Oval 40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&lt;</a:t>
              </a:r>
              <a:endParaRPr lang="en-US" sz="1600" b="1" dirty="0"/>
            </a:p>
          </p:txBody>
        </p:sp>
      </p:grpSp>
      <p:cxnSp>
        <p:nvCxnSpPr>
          <p:cNvPr id="43" name="Straight Connector 42"/>
          <p:cNvCxnSpPr>
            <a:stCxn id="28" idx="3"/>
            <a:endCxn id="41" idx="7"/>
          </p:cNvCxnSpPr>
          <p:nvPr/>
        </p:nvCxnSpPr>
        <p:spPr>
          <a:xfrm flipH="1">
            <a:off x="4692994" y="3473829"/>
            <a:ext cx="399962" cy="46325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3567001" y="4580772"/>
            <a:ext cx="609600" cy="840423"/>
            <a:chOff x="2514600" y="2207577"/>
            <a:chExt cx="609600" cy="840423"/>
          </a:xfrm>
        </p:grpSpPr>
        <p:sp>
          <p:nvSpPr>
            <p:cNvPr id="45" name="Oval 4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</a:t>
              </a:r>
              <a:r>
                <a:rPr lang="en-US" b="1" dirty="0" smtClean="0">
                  <a:solidFill>
                    <a:schemeClr val="tx1"/>
                  </a:solidFill>
                </a:rPr>
                <a:t>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47" name="Straight Connector 46"/>
          <p:cNvCxnSpPr>
            <a:stCxn id="41" idx="3"/>
            <a:endCxn id="45" idx="7"/>
          </p:cNvCxnSpPr>
          <p:nvPr/>
        </p:nvCxnSpPr>
        <p:spPr>
          <a:xfrm flipH="1">
            <a:off x="4087327" y="4314252"/>
            <a:ext cx="174615" cy="65165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5654502" y="4580772"/>
            <a:ext cx="609600" cy="840423"/>
            <a:chOff x="2514600" y="2207577"/>
            <a:chExt cx="609600" cy="840423"/>
          </a:xfrm>
        </p:grpSpPr>
        <p:sp>
          <p:nvSpPr>
            <p:cNvPr id="49" name="Oval 48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78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936828" y="4562041"/>
            <a:ext cx="609600" cy="840423"/>
            <a:chOff x="2514600" y="2207577"/>
            <a:chExt cx="609600" cy="840423"/>
          </a:xfrm>
        </p:grpSpPr>
        <p:sp>
          <p:nvSpPr>
            <p:cNvPr id="52" name="Oval 51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90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54" name="Straight Connector 53"/>
          <p:cNvCxnSpPr>
            <a:stCxn id="31" idx="3"/>
            <a:endCxn id="49" idx="7"/>
          </p:cNvCxnSpPr>
          <p:nvPr/>
        </p:nvCxnSpPr>
        <p:spPr>
          <a:xfrm flipH="1">
            <a:off x="6174828" y="4333380"/>
            <a:ext cx="89274" cy="63253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31" idx="5"/>
            <a:endCxn id="52" idx="1"/>
          </p:cNvCxnSpPr>
          <p:nvPr/>
        </p:nvCxnSpPr>
        <p:spPr>
          <a:xfrm>
            <a:off x="6695154" y="4333380"/>
            <a:ext cx="330948" cy="61379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41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Insertion: 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8579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Insertions begin as with any BST</a:t>
            </a:r>
          </a:p>
          <a:p>
            <a:pPr lvl="1"/>
            <a:r>
              <a:rPr lang="en-US" dirty="0" smtClean="0"/>
              <a:t>Insert the node 95</a:t>
            </a:r>
            <a:endParaRPr lang="en-US" dirty="0"/>
          </a:p>
        </p:txBody>
      </p:sp>
      <p:cxnSp>
        <p:nvCxnSpPr>
          <p:cNvPr id="6" name="Straight Connector 5"/>
          <p:cNvCxnSpPr>
            <a:stCxn id="4" idx="3"/>
            <a:endCxn id="25" idx="7"/>
          </p:cNvCxnSpPr>
          <p:nvPr/>
        </p:nvCxnSpPr>
        <p:spPr>
          <a:xfrm flipH="1">
            <a:off x="1903539" y="2610852"/>
            <a:ext cx="1143136" cy="52359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5"/>
            <a:endCxn id="28" idx="1"/>
          </p:cNvCxnSpPr>
          <p:nvPr/>
        </p:nvCxnSpPr>
        <p:spPr>
          <a:xfrm>
            <a:off x="3477727" y="2610852"/>
            <a:ext cx="1615229" cy="48580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8" idx="5"/>
            <a:endCxn id="31" idx="1"/>
          </p:cNvCxnSpPr>
          <p:nvPr/>
        </p:nvCxnSpPr>
        <p:spPr>
          <a:xfrm>
            <a:off x="5524008" y="3473829"/>
            <a:ext cx="740094" cy="48238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55437" y="1087509"/>
            <a:ext cx="20393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Symbols above the nodes </a:t>
            </a:r>
            <a:endParaRPr lang="en-US" sz="1200" i="1" dirty="0" smtClean="0"/>
          </a:p>
          <a:p>
            <a:r>
              <a:rPr lang="en-US" sz="1200" i="1" dirty="0" smtClean="0"/>
              <a:t>indicate </a:t>
            </a:r>
            <a:r>
              <a:rPr lang="en-US" sz="1200" i="1" dirty="0"/>
              <a:t>balance </a:t>
            </a:r>
            <a:r>
              <a:rPr lang="en-US" sz="1200" i="1" dirty="0" smtClean="0"/>
              <a:t>state.</a:t>
            </a:r>
          </a:p>
          <a:p>
            <a:endParaRPr lang="en-US" sz="1200" i="1" dirty="0"/>
          </a:p>
          <a:p>
            <a:r>
              <a:rPr lang="en-US" sz="1200" i="1" dirty="0" smtClean="0"/>
              <a:t>= means bf(x) is 0, equal high</a:t>
            </a:r>
          </a:p>
          <a:p>
            <a:r>
              <a:rPr lang="en-US" sz="1200" i="1" dirty="0" smtClean="0"/>
              <a:t>&gt; means bf(x) is 1, right high</a:t>
            </a:r>
          </a:p>
          <a:p>
            <a:r>
              <a:rPr lang="en-US" sz="1200" i="1" dirty="0" smtClean="0"/>
              <a:t>&lt; means bf(x) is -1, left high</a:t>
            </a:r>
            <a:endParaRPr lang="en-US" sz="1200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2957401" y="1848544"/>
            <a:ext cx="609600" cy="840423"/>
            <a:chOff x="2514600" y="2207577"/>
            <a:chExt cx="609600" cy="840423"/>
          </a:xfrm>
        </p:grpSpPr>
        <p:sp>
          <p:nvSpPr>
            <p:cNvPr id="4" name="Oval 3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83213" y="2749313"/>
            <a:ext cx="609600" cy="840423"/>
            <a:chOff x="2514600" y="2207577"/>
            <a:chExt cx="609600" cy="840423"/>
          </a:xfrm>
        </p:grpSpPr>
        <p:sp>
          <p:nvSpPr>
            <p:cNvPr id="25" name="Oval 2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003682" y="2711521"/>
            <a:ext cx="609600" cy="840423"/>
            <a:chOff x="2514600" y="2207577"/>
            <a:chExt cx="609600" cy="840423"/>
          </a:xfrm>
        </p:grpSpPr>
        <p:sp>
          <p:nvSpPr>
            <p:cNvPr id="28" name="Oval 27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174828" y="3571072"/>
            <a:ext cx="609600" cy="840423"/>
            <a:chOff x="2514600" y="2207577"/>
            <a:chExt cx="609600" cy="840423"/>
          </a:xfrm>
        </p:grpSpPr>
        <p:sp>
          <p:nvSpPr>
            <p:cNvPr id="31" name="Oval 30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20" name="Straight Connector 19"/>
          <p:cNvCxnSpPr>
            <a:stCxn id="25" idx="3"/>
            <a:endCxn id="34" idx="7"/>
          </p:cNvCxnSpPr>
          <p:nvPr/>
        </p:nvCxnSpPr>
        <p:spPr>
          <a:xfrm flipH="1">
            <a:off x="1210471" y="3511621"/>
            <a:ext cx="262016" cy="4254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690145" y="3551944"/>
            <a:ext cx="609600" cy="840423"/>
            <a:chOff x="2514600" y="2207577"/>
            <a:chExt cx="609600" cy="840423"/>
          </a:xfrm>
        </p:grpSpPr>
        <p:sp>
          <p:nvSpPr>
            <p:cNvPr id="34" name="Oval 33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30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36" name="Straight Connector 35"/>
          <p:cNvCxnSpPr>
            <a:stCxn id="25" idx="5"/>
            <a:endCxn id="38" idx="1"/>
          </p:cNvCxnSpPr>
          <p:nvPr/>
        </p:nvCxnSpPr>
        <p:spPr>
          <a:xfrm>
            <a:off x="1903539" y="3511621"/>
            <a:ext cx="213225" cy="4254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2027490" y="3551944"/>
            <a:ext cx="609600" cy="840423"/>
            <a:chOff x="2514600" y="2207577"/>
            <a:chExt cx="609600" cy="840423"/>
          </a:xfrm>
        </p:grpSpPr>
        <p:sp>
          <p:nvSpPr>
            <p:cNvPr id="38" name="Oval 37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35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172668" y="3551944"/>
            <a:ext cx="609600" cy="840423"/>
            <a:chOff x="2514600" y="2207577"/>
            <a:chExt cx="609600" cy="840423"/>
          </a:xfrm>
        </p:grpSpPr>
        <p:sp>
          <p:nvSpPr>
            <p:cNvPr id="41" name="Oval 40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&lt;</a:t>
              </a:r>
              <a:endParaRPr lang="en-US" sz="1600" b="1" dirty="0"/>
            </a:p>
          </p:txBody>
        </p:sp>
      </p:grpSp>
      <p:cxnSp>
        <p:nvCxnSpPr>
          <p:cNvPr id="43" name="Straight Connector 42"/>
          <p:cNvCxnSpPr>
            <a:stCxn id="28" idx="3"/>
            <a:endCxn id="41" idx="7"/>
          </p:cNvCxnSpPr>
          <p:nvPr/>
        </p:nvCxnSpPr>
        <p:spPr>
          <a:xfrm flipH="1">
            <a:off x="4692994" y="3473829"/>
            <a:ext cx="399962" cy="46325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3567001" y="4580772"/>
            <a:ext cx="609600" cy="840423"/>
            <a:chOff x="2514600" y="2207577"/>
            <a:chExt cx="609600" cy="840423"/>
          </a:xfrm>
        </p:grpSpPr>
        <p:sp>
          <p:nvSpPr>
            <p:cNvPr id="45" name="Oval 4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</a:t>
              </a:r>
              <a:r>
                <a:rPr lang="en-US" b="1" dirty="0" smtClean="0">
                  <a:solidFill>
                    <a:schemeClr val="tx1"/>
                  </a:solidFill>
                </a:rPr>
                <a:t>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47" name="Straight Connector 46"/>
          <p:cNvCxnSpPr>
            <a:stCxn id="41" idx="3"/>
            <a:endCxn id="45" idx="7"/>
          </p:cNvCxnSpPr>
          <p:nvPr/>
        </p:nvCxnSpPr>
        <p:spPr>
          <a:xfrm flipH="1">
            <a:off x="4087327" y="4314252"/>
            <a:ext cx="174615" cy="65165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5654502" y="4580772"/>
            <a:ext cx="609600" cy="840423"/>
            <a:chOff x="2514600" y="2207577"/>
            <a:chExt cx="609600" cy="840423"/>
          </a:xfrm>
        </p:grpSpPr>
        <p:sp>
          <p:nvSpPr>
            <p:cNvPr id="49" name="Oval 48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78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936828" y="4562041"/>
            <a:ext cx="609600" cy="840423"/>
            <a:chOff x="2514600" y="2207577"/>
            <a:chExt cx="609600" cy="840423"/>
          </a:xfrm>
        </p:grpSpPr>
        <p:sp>
          <p:nvSpPr>
            <p:cNvPr id="52" name="Oval 51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90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54" name="Straight Connector 53"/>
          <p:cNvCxnSpPr>
            <a:stCxn id="31" idx="3"/>
            <a:endCxn id="49" idx="7"/>
          </p:cNvCxnSpPr>
          <p:nvPr/>
        </p:nvCxnSpPr>
        <p:spPr>
          <a:xfrm flipH="1">
            <a:off x="6174828" y="4333380"/>
            <a:ext cx="89274" cy="63253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31" idx="5"/>
            <a:endCxn id="52" idx="1"/>
          </p:cNvCxnSpPr>
          <p:nvPr/>
        </p:nvCxnSpPr>
        <p:spPr>
          <a:xfrm>
            <a:off x="6695154" y="4333380"/>
            <a:ext cx="330948" cy="61379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3401527" y="1717832"/>
            <a:ext cx="609600" cy="533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95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57" name="Straight Connector 56"/>
          <p:cNvCxnSpPr>
            <a:stCxn id="52" idx="5"/>
          </p:cNvCxnSpPr>
          <p:nvPr/>
        </p:nvCxnSpPr>
        <p:spPr>
          <a:xfrm>
            <a:off x="7457154" y="5324349"/>
            <a:ext cx="417953" cy="31445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7698828" y="5316466"/>
            <a:ext cx="609600" cy="840423"/>
            <a:chOff x="2514600" y="2207577"/>
            <a:chExt cx="609600" cy="840423"/>
          </a:xfrm>
        </p:grpSpPr>
        <p:sp>
          <p:nvSpPr>
            <p:cNvPr id="59" name="Oval 58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95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7960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23 L 0.18247 0.00023 L 0.18247 0.10371 L 0.30504 0.10371 L 0.30504 0.2257 L 0.39636 0.2257 L 0.39636 0.37037 L 0.46354 0.37037 L 0.46875 0.56574 " pathEditMode="relative" ptsTypes="AAAAAAAAA">
                                      <p:cBhvr>
                                        <p:cTn id="6" dur="6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1" animBg="1"/>
      <p:bldP spid="56" grpId="2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Insertion: 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8579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Insertions begin as with any BST</a:t>
            </a:r>
          </a:p>
          <a:p>
            <a:pPr lvl="1"/>
            <a:r>
              <a:rPr lang="en-US" dirty="0" smtClean="0"/>
              <a:t>Insert the node 95</a:t>
            </a:r>
            <a:endParaRPr lang="en-US" dirty="0"/>
          </a:p>
        </p:txBody>
      </p:sp>
      <p:cxnSp>
        <p:nvCxnSpPr>
          <p:cNvPr id="6" name="Straight Connector 5"/>
          <p:cNvCxnSpPr>
            <a:stCxn id="4" idx="3"/>
            <a:endCxn id="25" idx="7"/>
          </p:cNvCxnSpPr>
          <p:nvPr/>
        </p:nvCxnSpPr>
        <p:spPr>
          <a:xfrm flipH="1">
            <a:off x="1903539" y="2610852"/>
            <a:ext cx="1143136" cy="52359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5"/>
            <a:endCxn id="28" idx="1"/>
          </p:cNvCxnSpPr>
          <p:nvPr/>
        </p:nvCxnSpPr>
        <p:spPr>
          <a:xfrm>
            <a:off x="3477727" y="2610852"/>
            <a:ext cx="1615229" cy="48580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8" idx="5"/>
            <a:endCxn id="31" idx="1"/>
          </p:cNvCxnSpPr>
          <p:nvPr/>
        </p:nvCxnSpPr>
        <p:spPr>
          <a:xfrm>
            <a:off x="5524008" y="3473829"/>
            <a:ext cx="740094" cy="48238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957401" y="1848544"/>
            <a:ext cx="609600" cy="840423"/>
            <a:chOff x="2514600" y="2207577"/>
            <a:chExt cx="609600" cy="840423"/>
          </a:xfrm>
        </p:grpSpPr>
        <p:sp>
          <p:nvSpPr>
            <p:cNvPr id="4" name="Oval 3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83213" y="2749313"/>
            <a:ext cx="609600" cy="840423"/>
            <a:chOff x="2514600" y="2207577"/>
            <a:chExt cx="609600" cy="840423"/>
          </a:xfrm>
        </p:grpSpPr>
        <p:sp>
          <p:nvSpPr>
            <p:cNvPr id="25" name="Oval 2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003682" y="2711521"/>
            <a:ext cx="609600" cy="840423"/>
            <a:chOff x="2514600" y="2207577"/>
            <a:chExt cx="609600" cy="840423"/>
          </a:xfrm>
        </p:grpSpPr>
        <p:sp>
          <p:nvSpPr>
            <p:cNvPr id="28" name="Oval 27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174828" y="3571072"/>
            <a:ext cx="609600" cy="840423"/>
            <a:chOff x="2514600" y="2207577"/>
            <a:chExt cx="609600" cy="840423"/>
          </a:xfrm>
        </p:grpSpPr>
        <p:sp>
          <p:nvSpPr>
            <p:cNvPr id="31" name="Oval 30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20" name="Straight Connector 19"/>
          <p:cNvCxnSpPr>
            <a:stCxn id="25" idx="3"/>
            <a:endCxn id="34" idx="7"/>
          </p:cNvCxnSpPr>
          <p:nvPr/>
        </p:nvCxnSpPr>
        <p:spPr>
          <a:xfrm flipH="1">
            <a:off x="1210471" y="3511621"/>
            <a:ext cx="262016" cy="4254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690145" y="3551944"/>
            <a:ext cx="609600" cy="840423"/>
            <a:chOff x="2514600" y="2207577"/>
            <a:chExt cx="609600" cy="840423"/>
          </a:xfrm>
        </p:grpSpPr>
        <p:sp>
          <p:nvSpPr>
            <p:cNvPr id="34" name="Oval 33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30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36" name="Straight Connector 35"/>
          <p:cNvCxnSpPr>
            <a:stCxn id="25" idx="5"/>
            <a:endCxn id="38" idx="1"/>
          </p:cNvCxnSpPr>
          <p:nvPr/>
        </p:nvCxnSpPr>
        <p:spPr>
          <a:xfrm>
            <a:off x="1903539" y="3511621"/>
            <a:ext cx="213225" cy="4254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2027490" y="3551944"/>
            <a:ext cx="609600" cy="840423"/>
            <a:chOff x="2514600" y="2207577"/>
            <a:chExt cx="609600" cy="840423"/>
          </a:xfrm>
        </p:grpSpPr>
        <p:sp>
          <p:nvSpPr>
            <p:cNvPr id="38" name="Oval 37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35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172668" y="3551944"/>
            <a:ext cx="609600" cy="840423"/>
            <a:chOff x="2514600" y="2207577"/>
            <a:chExt cx="609600" cy="840423"/>
          </a:xfrm>
        </p:grpSpPr>
        <p:sp>
          <p:nvSpPr>
            <p:cNvPr id="41" name="Oval 40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&lt;</a:t>
              </a:r>
              <a:endParaRPr lang="en-US" sz="1600" b="1" dirty="0"/>
            </a:p>
          </p:txBody>
        </p:sp>
      </p:grpSp>
      <p:cxnSp>
        <p:nvCxnSpPr>
          <p:cNvPr id="43" name="Straight Connector 42"/>
          <p:cNvCxnSpPr>
            <a:stCxn id="28" idx="3"/>
            <a:endCxn id="41" idx="7"/>
          </p:cNvCxnSpPr>
          <p:nvPr/>
        </p:nvCxnSpPr>
        <p:spPr>
          <a:xfrm flipH="1">
            <a:off x="4692994" y="3473829"/>
            <a:ext cx="399962" cy="46325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3567001" y="4580772"/>
            <a:ext cx="609600" cy="840423"/>
            <a:chOff x="2514600" y="2207577"/>
            <a:chExt cx="609600" cy="840423"/>
          </a:xfrm>
        </p:grpSpPr>
        <p:sp>
          <p:nvSpPr>
            <p:cNvPr id="45" name="Oval 4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</a:t>
              </a:r>
              <a:r>
                <a:rPr lang="en-US" b="1" dirty="0" smtClean="0">
                  <a:solidFill>
                    <a:schemeClr val="tx1"/>
                  </a:solidFill>
                </a:rPr>
                <a:t>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47" name="Straight Connector 46"/>
          <p:cNvCxnSpPr>
            <a:stCxn id="41" idx="3"/>
            <a:endCxn id="45" idx="7"/>
          </p:cNvCxnSpPr>
          <p:nvPr/>
        </p:nvCxnSpPr>
        <p:spPr>
          <a:xfrm flipH="1">
            <a:off x="4087327" y="4314252"/>
            <a:ext cx="174615" cy="65165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5654502" y="4580772"/>
            <a:ext cx="609600" cy="840423"/>
            <a:chOff x="2514600" y="2207577"/>
            <a:chExt cx="609600" cy="840423"/>
          </a:xfrm>
        </p:grpSpPr>
        <p:sp>
          <p:nvSpPr>
            <p:cNvPr id="49" name="Oval 48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78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936828" y="4562041"/>
            <a:ext cx="609600" cy="840423"/>
            <a:chOff x="2514600" y="2207577"/>
            <a:chExt cx="609600" cy="840423"/>
          </a:xfrm>
        </p:grpSpPr>
        <p:sp>
          <p:nvSpPr>
            <p:cNvPr id="52" name="Oval 51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90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54" name="Straight Connector 53"/>
          <p:cNvCxnSpPr>
            <a:stCxn id="31" idx="3"/>
            <a:endCxn id="49" idx="7"/>
          </p:cNvCxnSpPr>
          <p:nvPr/>
        </p:nvCxnSpPr>
        <p:spPr>
          <a:xfrm flipH="1">
            <a:off x="6174828" y="4333380"/>
            <a:ext cx="89274" cy="63253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31" idx="5"/>
            <a:endCxn id="52" idx="1"/>
          </p:cNvCxnSpPr>
          <p:nvPr/>
        </p:nvCxnSpPr>
        <p:spPr>
          <a:xfrm>
            <a:off x="6695154" y="4333380"/>
            <a:ext cx="330948" cy="61379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2" idx="5"/>
          </p:cNvCxnSpPr>
          <p:nvPr/>
        </p:nvCxnSpPr>
        <p:spPr>
          <a:xfrm>
            <a:off x="7457154" y="5324349"/>
            <a:ext cx="417953" cy="31445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7698828" y="5316466"/>
            <a:ext cx="609600" cy="840423"/>
            <a:chOff x="2514600" y="2207577"/>
            <a:chExt cx="609600" cy="840423"/>
          </a:xfrm>
        </p:grpSpPr>
        <p:sp>
          <p:nvSpPr>
            <p:cNvPr id="59" name="Oval 58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95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4364016" y="1632347"/>
            <a:ext cx="423122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Class: Is this an AVL tree?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516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Questions?</a:t>
            </a:r>
          </a:p>
          <a:p>
            <a:endParaRPr lang="en-US" dirty="0"/>
          </a:p>
          <a:p>
            <a:r>
              <a:rPr lang="en-US" dirty="0" smtClean="0"/>
              <a:t>Next</a:t>
            </a:r>
          </a:p>
          <a:p>
            <a:pPr lvl="1"/>
            <a:r>
              <a:rPr lang="en-US" dirty="0"/>
              <a:t>Binary Search </a:t>
            </a:r>
            <a:r>
              <a:rPr lang="en-US" dirty="0" smtClean="0"/>
              <a:t>Trees </a:t>
            </a:r>
          </a:p>
          <a:p>
            <a:pPr lvl="3"/>
            <a:r>
              <a:rPr lang="en-US" i="1" dirty="0" smtClean="0"/>
              <a:t>circa Section 7.3.6 and 10.1 in the book</a:t>
            </a:r>
            <a:endParaRPr lang="en-US" i="1" dirty="0"/>
          </a:p>
          <a:p>
            <a:pPr lvl="1"/>
            <a:r>
              <a:rPr lang="en-US" dirty="0"/>
              <a:t>AVL Trees</a:t>
            </a:r>
          </a:p>
          <a:p>
            <a:pPr lvl="3"/>
            <a:r>
              <a:rPr lang="en-US" i="1" dirty="0" smtClean="0"/>
              <a:t>circa 10.2 in the book</a:t>
            </a:r>
          </a:p>
          <a:p>
            <a:pPr lvl="1"/>
            <a:r>
              <a:rPr lang="en-US" dirty="0" smtClean="0"/>
              <a:t>Decision Trees</a:t>
            </a:r>
          </a:p>
          <a:p>
            <a:pPr lvl="3"/>
            <a:r>
              <a:rPr lang="en-US" i="1" dirty="0"/>
              <a:t>circa Section </a:t>
            </a:r>
            <a:r>
              <a:rPr lang="en-US" i="1" dirty="0" smtClean="0"/>
              <a:t>7.3 </a:t>
            </a:r>
            <a:r>
              <a:rPr lang="en-US" i="1" dirty="0"/>
              <a:t>in the book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819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Insertion: 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8579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Insertions begin as with any BST</a:t>
            </a:r>
          </a:p>
          <a:p>
            <a:pPr lvl="1"/>
            <a:r>
              <a:rPr lang="en-US" dirty="0" smtClean="0"/>
              <a:t>Insert the node 95</a:t>
            </a:r>
            <a:endParaRPr lang="en-US" dirty="0"/>
          </a:p>
        </p:txBody>
      </p:sp>
      <p:cxnSp>
        <p:nvCxnSpPr>
          <p:cNvPr id="6" name="Straight Connector 5"/>
          <p:cNvCxnSpPr>
            <a:stCxn id="4" idx="3"/>
            <a:endCxn id="25" idx="7"/>
          </p:cNvCxnSpPr>
          <p:nvPr/>
        </p:nvCxnSpPr>
        <p:spPr>
          <a:xfrm flipH="1">
            <a:off x="1903539" y="2610852"/>
            <a:ext cx="1143136" cy="52359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5"/>
            <a:endCxn id="28" idx="1"/>
          </p:cNvCxnSpPr>
          <p:nvPr/>
        </p:nvCxnSpPr>
        <p:spPr>
          <a:xfrm>
            <a:off x="3477727" y="2610852"/>
            <a:ext cx="1615229" cy="48580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8" idx="5"/>
            <a:endCxn id="31" idx="1"/>
          </p:cNvCxnSpPr>
          <p:nvPr/>
        </p:nvCxnSpPr>
        <p:spPr>
          <a:xfrm>
            <a:off x="5524008" y="3473829"/>
            <a:ext cx="740094" cy="48238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957401" y="1848544"/>
            <a:ext cx="609600" cy="840423"/>
            <a:chOff x="2514600" y="2207577"/>
            <a:chExt cx="609600" cy="840423"/>
          </a:xfrm>
        </p:grpSpPr>
        <p:sp>
          <p:nvSpPr>
            <p:cNvPr id="4" name="Oval 3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83213" y="2749313"/>
            <a:ext cx="609600" cy="840423"/>
            <a:chOff x="2514600" y="2207577"/>
            <a:chExt cx="609600" cy="840423"/>
          </a:xfrm>
        </p:grpSpPr>
        <p:sp>
          <p:nvSpPr>
            <p:cNvPr id="25" name="Oval 2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003682" y="2711521"/>
            <a:ext cx="609600" cy="840423"/>
            <a:chOff x="2514600" y="2207577"/>
            <a:chExt cx="609600" cy="840423"/>
          </a:xfrm>
        </p:grpSpPr>
        <p:sp>
          <p:nvSpPr>
            <p:cNvPr id="28" name="Oval 27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174828" y="3571072"/>
            <a:ext cx="609600" cy="840423"/>
            <a:chOff x="2514600" y="2207577"/>
            <a:chExt cx="609600" cy="840423"/>
          </a:xfrm>
        </p:grpSpPr>
        <p:sp>
          <p:nvSpPr>
            <p:cNvPr id="31" name="Oval 30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20" name="Straight Connector 19"/>
          <p:cNvCxnSpPr>
            <a:stCxn id="25" idx="3"/>
            <a:endCxn id="34" idx="7"/>
          </p:cNvCxnSpPr>
          <p:nvPr/>
        </p:nvCxnSpPr>
        <p:spPr>
          <a:xfrm flipH="1">
            <a:off x="1210471" y="3511621"/>
            <a:ext cx="262016" cy="4254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690145" y="3551944"/>
            <a:ext cx="609600" cy="840423"/>
            <a:chOff x="2514600" y="2207577"/>
            <a:chExt cx="609600" cy="840423"/>
          </a:xfrm>
        </p:grpSpPr>
        <p:sp>
          <p:nvSpPr>
            <p:cNvPr id="34" name="Oval 33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30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36" name="Straight Connector 35"/>
          <p:cNvCxnSpPr>
            <a:stCxn id="25" idx="5"/>
            <a:endCxn id="38" idx="1"/>
          </p:cNvCxnSpPr>
          <p:nvPr/>
        </p:nvCxnSpPr>
        <p:spPr>
          <a:xfrm>
            <a:off x="1903539" y="3511621"/>
            <a:ext cx="213225" cy="4254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2027490" y="3551944"/>
            <a:ext cx="609600" cy="840423"/>
            <a:chOff x="2514600" y="2207577"/>
            <a:chExt cx="609600" cy="840423"/>
          </a:xfrm>
        </p:grpSpPr>
        <p:sp>
          <p:nvSpPr>
            <p:cNvPr id="38" name="Oval 37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35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172668" y="3551944"/>
            <a:ext cx="609600" cy="840423"/>
            <a:chOff x="2514600" y="2207577"/>
            <a:chExt cx="609600" cy="840423"/>
          </a:xfrm>
        </p:grpSpPr>
        <p:sp>
          <p:nvSpPr>
            <p:cNvPr id="41" name="Oval 40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&lt;</a:t>
              </a:r>
              <a:endParaRPr lang="en-US" sz="1600" b="1" dirty="0"/>
            </a:p>
          </p:txBody>
        </p:sp>
      </p:grpSp>
      <p:cxnSp>
        <p:nvCxnSpPr>
          <p:cNvPr id="43" name="Straight Connector 42"/>
          <p:cNvCxnSpPr>
            <a:stCxn id="28" idx="3"/>
            <a:endCxn id="41" idx="7"/>
          </p:cNvCxnSpPr>
          <p:nvPr/>
        </p:nvCxnSpPr>
        <p:spPr>
          <a:xfrm flipH="1">
            <a:off x="4692994" y="3473829"/>
            <a:ext cx="399962" cy="46325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3567001" y="4580772"/>
            <a:ext cx="609600" cy="840423"/>
            <a:chOff x="2514600" y="2207577"/>
            <a:chExt cx="609600" cy="840423"/>
          </a:xfrm>
        </p:grpSpPr>
        <p:sp>
          <p:nvSpPr>
            <p:cNvPr id="45" name="Oval 4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</a:t>
              </a:r>
              <a:r>
                <a:rPr lang="en-US" b="1" dirty="0" smtClean="0">
                  <a:solidFill>
                    <a:schemeClr val="tx1"/>
                  </a:solidFill>
                </a:rPr>
                <a:t>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47" name="Straight Connector 46"/>
          <p:cNvCxnSpPr>
            <a:stCxn id="41" idx="3"/>
            <a:endCxn id="45" idx="7"/>
          </p:cNvCxnSpPr>
          <p:nvPr/>
        </p:nvCxnSpPr>
        <p:spPr>
          <a:xfrm flipH="1">
            <a:off x="4087327" y="4314252"/>
            <a:ext cx="174615" cy="65165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5654502" y="4580772"/>
            <a:ext cx="609600" cy="840423"/>
            <a:chOff x="2514600" y="2207577"/>
            <a:chExt cx="609600" cy="840423"/>
          </a:xfrm>
        </p:grpSpPr>
        <p:sp>
          <p:nvSpPr>
            <p:cNvPr id="49" name="Oval 48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78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936828" y="4562041"/>
            <a:ext cx="609600" cy="840423"/>
            <a:chOff x="2514600" y="2207577"/>
            <a:chExt cx="609600" cy="840423"/>
          </a:xfrm>
        </p:grpSpPr>
        <p:sp>
          <p:nvSpPr>
            <p:cNvPr id="52" name="Oval 51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90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54" name="Straight Connector 53"/>
          <p:cNvCxnSpPr>
            <a:stCxn id="31" idx="3"/>
            <a:endCxn id="49" idx="7"/>
          </p:cNvCxnSpPr>
          <p:nvPr/>
        </p:nvCxnSpPr>
        <p:spPr>
          <a:xfrm flipH="1">
            <a:off x="6174828" y="4333380"/>
            <a:ext cx="89274" cy="63253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31" idx="5"/>
            <a:endCxn id="52" idx="1"/>
          </p:cNvCxnSpPr>
          <p:nvPr/>
        </p:nvCxnSpPr>
        <p:spPr>
          <a:xfrm>
            <a:off x="6695154" y="4333380"/>
            <a:ext cx="330948" cy="61379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2" idx="5"/>
          </p:cNvCxnSpPr>
          <p:nvPr/>
        </p:nvCxnSpPr>
        <p:spPr>
          <a:xfrm>
            <a:off x="7457154" y="5324349"/>
            <a:ext cx="417953" cy="31445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7698828" y="5316466"/>
            <a:ext cx="609600" cy="840423"/>
            <a:chOff x="2514600" y="2207577"/>
            <a:chExt cx="609600" cy="840423"/>
          </a:xfrm>
        </p:grpSpPr>
        <p:sp>
          <p:nvSpPr>
            <p:cNvPr id="59" name="Oval 58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95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4364016" y="1632347"/>
            <a:ext cx="396608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Class: Where is the </a:t>
            </a:r>
            <a:br>
              <a:rPr lang="en-US" sz="2800" b="1" dirty="0" smtClean="0"/>
            </a:br>
            <a:r>
              <a:rPr lang="en-US" sz="2800" b="1" dirty="0" smtClean="0"/>
              <a:t>            Balance Broken ?</a:t>
            </a:r>
            <a:endParaRPr lang="en-US" sz="2800" b="1" dirty="0"/>
          </a:p>
        </p:txBody>
      </p:sp>
      <p:sp>
        <p:nvSpPr>
          <p:cNvPr id="5" name="AutoShape 2" descr="Baby Jedi"/>
          <p:cNvSpPr>
            <a:spLocks noChangeAspect="1" noChangeArrowheads="1"/>
          </p:cNvSpPr>
          <p:nvPr/>
        </p:nvSpPr>
        <p:spPr bwMode="auto">
          <a:xfrm>
            <a:off x="63500" y="-136525"/>
            <a:ext cx="38100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73" y="4514088"/>
            <a:ext cx="2670754" cy="200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5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Insertion: 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8579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Insertions begin as with any BST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Insert the node 95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>
            <a:stCxn id="4" idx="3"/>
            <a:endCxn id="25" idx="7"/>
          </p:cNvCxnSpPr>
          <p:nvPr/>
        </p:nvCxnSpPr>
        <p:spPr>
          <a:xfrm flipH="1">
            <a:off x="1903539" y="2610852"/>
            <a:ext cx="1143136" cy="52359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5"/>
            <a:endCxn id="28" idx="1"/>
          </p:cNvCxnSpPr>
          <p:nvPr/>
        </p:nvCxnSpPr>
        <p:spPr>
          <a:xfrm>
            <a:off x="3477727" y="2610852"/>
            <a:ext cx="1615229" cy="48580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8" idx="5"/>
            <a:endCxn id="31" idx="1"/>
          </p:cNvCxnSpPr>
          <p:nvPr/>
        </p:nvCxnSpPr>
        <p:spPr>
          <a:xfrm>
            <a:off x="5524008" y="3473829"/>
            <a:ext cx="740094" cy="48238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55437" y="1087509"/>
            <a:ext cx="20393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Symbols above the nodes </a:t>
            </a:r>
            <a:endParaRPr lang="en-US" sz="1200" i="1" dirty="0" smtClean="0"/>
          </a:p>
          <a:p>
            <a:r>
              <a:rPr lang="en-US" sz="1200" i="1" dirty="0" smtClean="0"/>
              <a:t>indicate </a:t>
            </a:r>
            <a:r>
              <a:rPr lang="en-US" sz="1200" i="1" dirty="0"/>
              <a:t>balance </a:t>
            </a:r>
            <a:r>
              <a:rPr lang="en-US" sz="1200" i="1" dirty="0" smtClean="0"/>
              <a:t>state.</a:t>
            </a:r>
          </a:p>
          <a:p>
            <a:endParaRPr lang="en-US" sz="1200" i="1" dirty="0"/>
          </a:p>
          <a:p>
            <a:r>
              <a:rPr lang="en-US" sz="1200" i="1" dirty="0" smtClean="0"/>
              <a:t>= means bf(x) is 0, equal high</a:t>
            </a:r>
          </a:p>
          <a:p>
            <a:r>
              <a:rPr lang="en-US" sz="1200" i="1" dirty="0" smtClean="0"/>
              <a:t>&gt; means bf(x) is 1, right high</a:t>
            </a:r>
          </a:p>
          <a:p>
            <a:r>
              <a:rPr lang="en-US" sz="1200" i="1" dirty="0" smtClean="0"/>
              <a:t>&lt; means bf(x) is -1, left high</a:t>
            </a:r>
            <a:endParaRPr lang="en-US" sz="1200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2957401" y="1848544"/>
            <a:ext cx="609600" cy="840423"/>
            <a:chOff x="2514600" y="2207577"/>
            <a:chExt cx="609600" cy="840423"/>
          </a:xfrm>
        </p:grpSpPr>
        <p:sp>
          <p:nvSpPr>
            <p:cNvPr id="4" name="Oval 3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83213" y="2749313"/>
            <a:ext cx="609600" cy="840423"/>
            <a:chOff x="2514600" y="2207577"/>
            <a:chExt cx="609600" cy="840423"/>
          </a:xfrm>
        </p:grpSpPr>
        <p:sp>
          <p:nvSpPr>
            <p:cNvPr id="25" name="Oval 2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003682" y="2711521"/>
            <a:ext cx="609600" cy="840423"/>
            <a:chOff x="2514600" y="2207577"/>
            <a:chExt cx="609600" cy="840423"/>
          </a:xfrm>
        </p:grpSpPr>
        <p:sp>
          <p:nvSpPr>
            <p:cNvPr id="28" name="Oval 27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174828" y="3571072"/>
            <a:ext cx="609600" cy="840423"/>
            <a:chOff x="2514600" y="2207577"/>
            <a:chExt cx="609600" cy="840423"/>
          </a:xfrm>
        </p:grpSpPr>
        <p:sp>
          <p:nvSpPr>
            <p:cNvPr id="31" name="Oval 30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20" name="Straight Connector 19"/>
          <p:cNvCxnSpPr>
            <a:stCxn id="25" idx="3"/>
            <a:endCxn id="34" idx="7"/>
          </p:cNvCxnSpPr>
          <p:nvPr/>
        </p:nvCxnSpPr>
        <p:spPr>
          <a:xfrm flipH="1">
            <a:off x="1210471" y="3511621"/>
            <a:ext cx="262016" cy="4254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690145" y="3551944"/>
            <a:ext cx="609600" cy="840423"/>
            <a:chOff x="2514600" y="2207577"/>
            <a:chExt cx="609600" cy="840423"/>
          </a:xfrm>
        </p:grpSpPr>
        <p:sp>
          <p:nvSpPr>
            <p:cNvPr id="34" name="Oval 33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30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36" name="Straight Connector 35"/>
          <p:cNvCxnSpPr>
            <a:stCxn id="25" idx="5"/>
            <a:endCxn id="38" idx="1"/>
          </p:cNvCxnSpPr>
          <p:nvPr/>
        </p:nvCxnSpPr>
        <p:spPr>
          <a:xfrm>
            <a:off x="1903539" y="3511621"/>
            <a:ext cx="213225" cy="4254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2027490" y="3551944"/>
            <a:ext cx="609600" cy="840423"/>
            <a:chOff x="2514600" y="2207577"/>
            <a:chExt cx="609600" cy="840423"/>
          </a:xfrm>
        </p:grpSpPr>
        <p:sp>
          <p:nvSpPr>
            <p:cNvPr id="38" name="Oval 37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35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172668" y="3551944"/>
            <a:ext cx="609600" cy="840423"/>
            <a:chOff x="2514600" y="2207577"/>
            <a:chExt cx="609600" cy="840423"/>
          </a:xfrm>
        </p:grpSpPr>
        <p:sp>
          <p:nvSpPr>
            <p:cNvPr id="41" name="Oval 40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&lt;</a:t>
              </a:r>
              <a:endParaRPr lang="en-US" sz="1600" b="1" dirty="0"/>
            </a:p>
          </p:txBody>
        </p:sp>
      </p:grpSp>
      <p:cxnSp>
        <p:nvCxnSpPr>
          <p:cNvPr id="43" name="Straight Connector 42"/>
          <p:cNvCxnSpPr>
            <a:stCxn id="28" idx="3"/>
            <a:endCxn id="41" idx="7"/>
          </p:cNvCxnSpPr>
          <p:nvPr/>
        </p:nvCxnSpPr>
        <p:spPr>
          <a:xfrm flipH="1">
            <a:off x="4692994" y="3473829"/>
            <a:ext cx="399962" cy="46325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3567001" y="4580772"/>
            <a:ext cx="609600" cy="840423"/>
            <a:chOff x="2514600" y="2207577"/>
            <a:chExt cx="609600" cy="840423"/>
          </a:xfrm>
        </p:grpSpPr>
        <p:sp>
          <p:nvSpPr>
            <p:cNvPr id="45" name="Oval 4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</a:t>
              </a:r>
              <a:r>
                <a:rPr lang="en-US" b="1" dirty="0" smtClean="0">
                  <a:solidFill>
                    <a:schemeClr val="tx1"/>
                  </a:solidFill>
                </a:rPr>
                <a:t>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47" name="Straight Connector 46"/>
          <p:cNvCxnSpPr>
            <a:stCxn id="41" idx="3"/>
            <a:endCxn id="45" idx="7"/>
          </p:cNvCxnSpPr>
          <p:nvPr/>
        </p:nvCxnSpPr>
        <p:spPr>
          <a:xfrm flipH="1">
            <a:off x="4087327" y="4314252"/>
            <a:ext cx="174615" cy="65165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5654502" y="4580772"/>
            <a:ext cx="609600" cy="840423"/>
            <a:chOff x="2514600" y="2207577"/>
            <a:chExt cx="609600" cy="840423"/>
          </a:xfrm>
        </p:grpSpPr>
        <p:sp>
          <p:nvSpPr>
            <p:cNvPr id="49" name="Oval 48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78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936828" y="4562041"/>
            <a:ext cx="609600" cy="840423"/>
            <a:chOff x="2514600" y="2207577"/>
            <a:chExt cx="609600" cy="840423"/>
          </a:xfrm>
        </p:grpSpPr>
        <p:sp>
          <p:nvSpPr>
            <p:cNvPr id="52" name="Oval 51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90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54" name="Straight Connector 53"/>
          <p:cNvCxnSpPr>
            <a:stCxn id="31" idx="3"/>
            <a:endCxn id="49" idx="7"/>
          </p:cNvCxnSpPr>
          <p:nvPr/>
        </p:nvCxnSpPr>
        <p:spPr>
          <a:xfrm flipH="1">
            <a:off x="6174828" y="4333380"/>
            <a:ext cx="89274" cy="63253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31" idx="5"/>
            <a:endCxn id="52" idx="1"/>
          </p:cNvCxnSpPr>
          <p:nvPr/>
        </p:nvCxnSpPr>
        <p:spPr>
          <a:xfrm>
            <a:off x="6695154" y="4333380"/>
            <a:ext cx="330948" cy="61379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2" idx="5"/>
          </p:cNvCxnSpPr>
          <p:nvPr/>
        </p:nvCxnSpPr>
        <p:spPr>
          <a:xfrm>
            <a:off x="7457154" y="5324349"/>
            <a:ext cx="417953" cy="31445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7698828" y="5316466"/>
            <a:ext cx="609600" cy="840423"/>
            <a:chOff x="2514600" y="2207577"/>
            <a:chExt cx="609600" cy="840423"/>
          </a:xfrm>
        </p:grpSpPr>
        <p:sp>
          <p:nvSpPr>
            <p:cNvPr id="59" name="Oval 58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95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4392279" y="1687522"/>
            <a:ext cx="23028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 an AVL tree</a:t>
            </a:r>
          </a:p>
          <a:p>
            <a:r>
              <a:rPr lang="en-US" b="1" dirty="0"/>
              <a:t>Balance criteria </a:t>
            </a:r>
            <a:br>
              <a:rPr lang="en-US" b="1" dirty="0"/>
            </a:br>
            <a:r>
              <a:rPr lang="en-US" b="1" dirty="0"/>
              <a:t>      broken at node </a:t>
            </a:r>
            <a:r>
              <a:rPr lang="en-US" b="1" dirty="0" smtClean="0"/>
              <a:t>50</a:t>
            </a:r>
            <a:endParaRPr lang="en-US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203764" y="2707936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Fixed by doing a</a:t>
            </a:r>
          </a:p>
          <a:p>
            <a:r>
              <a:rPr lang="en-US" b="1" dirty="0" smtClean="0"/>
              <a:t>Left Rotation at node 50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3014816" y="2749313"/>
            <a:ext cx="552185" cy="148455"/>
            <a:chOff x="2970243" y="4055327"/>
            <a:chExt cx="552185" cy="148455"/>
          </a:xfrm>
        </p:grpSpPr>
        <p:cxnSp>
          <p:nvCxnSpPr>
            <p:cNvPr id="64" name="Straight Connector 63"/>
            <p:cNvCxnSpPr/>
            <p:nvPr/>
          </p:nvCxnSpPr>
          <p:spPr>
            <a:xfrm flipH="1" flipV="1">
              <a:off x="3414664" y="4055328"/>
              <a:ext cx="107764" cy="101870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3124200" y="4055327"/>
              <a:ext cx="290466" cy="1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>
              <a:off x="2970243" y="4055327"/>
              <a:ext cx="153957" cy="148455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585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Insertion: 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8579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Insertions begin as with any BST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Insert the node 95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>
            <a:stCxn id="4" idx="3"/>
            <a:endCxn id="25" idx="7"/>
          </p:cNvCxnSpPr>
          <p:nvPr/>
        </p:nvCxnSpPr>
        <p:spPr>
          <a:xfrm flipH="1">
            <a:off x="1903539" y="2610852"/>
            <a:ext cx="1143136" cy="52359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5"/>
            <a:endCxn id="28" idx="1"/>
          </p:cNvCxnSpPr>
          <p:nvPr/>
        </p:nvCxnSpPr>
        <p:spPr>
          <a:xfrm>
            <a:off x="3477727" y="2610852"/>
            <a:ext cx="1615229" cy="48580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55437" y="1087509"/>
            <a:ext cx="20393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Symbols above the nodes </a:t>
            </a:r>
            <a:endParaRPr lang="en-US" sz="1200" i="1" dirty="0" smtClean="0"/>
          </a:p>
          <a:p>
            <a:r>
              <a:rPr lang="en-US" sz="1200" i="1" dirty="0" smtClean="0"/>
              <a:t>indicate </a:t>
            </a:r>
            <a:r>
              <a:rPr lang="en-US" sz="1200" i="1" dirty="0"/>
              <a:t>balance </a:t>
            </a:r>
            <a:r>
              <a:rPr lang="en-US" sz="1200" i="1" dirty="0" smtClean="0"/>
              <a:t>state.</a:t>
            </a:r>
          </a:p>
          <a:p>
            <a:endParaRPr lang="en-US" sz="1200" i="1" dirty="0"/>
          </a:p>
          <a:p>
            <a:r>
              <a:rPr lang="en-US" sz="1200" i="1" dirty="0" smtClean="0"/>
              <a:t>= means bf(x) is 0, equal high</a:t>
            </a:r>
          </a:p>
          <a:p>
            <a:r>
              <a:rPr lang="en-US" sz="1200" i="1" dirty="0" smtClean="0"/>
              <a:t>&gt; means bf(x) is 1, right high</a:t>
            </a:r>
          </a:p>
          <a:p>
            <a:r>
              <a:rPr lang="en-US" sz="1200" i="1" dirty="0" smtClean="0"/>
              <a:t>&lt; means bf(x) is -1, left high</a:t>
            </a:r>
            <a:endParaRPr lang="en-US" sz="1200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2957401" y="1848544"/>
            <a:ext cx="609600" cy="840423"/>
            <a:chOff x="2514600" y="2207577"/>
            <a:chExt cx="609600" cy="840423"/>
          </a:xfrm>
        </p:grpSpPr>
        <p:sp>
          <p:nvSpPr>
            <p:cNvPr id="4" name="Oval 3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003682" y="2711521"/>
            <a:ext cx="609600" cy="840423"/>
            <a:chOff x="2514600" y="2207577"/>
            <a:chExt cx="609600" cy="840423"/>
          </a:xfrm>
        </p:grpSpPr>
        <p:sp>
          <p:nvSpPr>
            <p:cNvPr id="28" name="Oval 27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90145" y="2749313"/>
            <a:ext cx="1946945" cy="1643054"/>
            <a:chOff x="690145" y="2749313"/>
            <a:chExt cx="1946945" cy="1643054"/>
          </a:xfrm>
        </p:grpSpPr>
        <p:grpSp>
          <p:nvGrpSpPr>
            <p:cNvPr id="24" name="Group 23"/>
            <p:cNvGrpSpPr/>
            <p:nvPr/>
          </p:nvGrpSpPr>
          <p:grpSpPr>
            <a:xfrm>
              <a:off x="1383213" y="2749313"/>
              <a:ext cx="609600" cy="840423"/>
              <a:chOff x="2514600" y="2207577"/>
              <a:chExt cx="609600" cy="840423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2514600" y="2514600"/>
                <a:ext cx="609600" cy="533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4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0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668557" y="2207577"/>
                <a:ext cx="3016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=</a:t>
                </a:r>
                <a:endParaRPr lang="en-US" sz="1600" b="1" dirty="0"/>
              </a:p>
            </p:txBody>
          </p:sp>
        </p:grpSp>
        <p:cxnSp>
          <p:nvCxnSpPr>
            <p:cNvPr id="20" name="Straight Connector 19"/>
            <p:cNvCxnSpPr>
              <a:stCxn id="25" idx="3"/>
              <a:endCxn id="34" idx="7"/>
            </p:cNvCxnSpPr>
            <p:nvPr/>
          </p:nvCxnSpPr>
          <p:spPr>
            <a:xfrm flipH="1">
              <a:off x="1210471" y="3511621"/>
              <a:ext cx="262016" cy="425461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/>
          </p:nvGrpSpPr>
          <p:grpSpPr>
            <a:xfrm>
              <a:off x="690145" y="3551944"/>
              <a:ext cx="609600" cy="840423"/>
              <a:chOff x="2514600" y="2207577"/>
              <a:chExt cx="609600" cy="840423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2514600" y="2514600"/>
                <a:ext cx="609600" cy="533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30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668557" y="2207577"/>
                <a:ext cx="3016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=</a:t>
                </a:r>
                <a:endParaRPr lang="en-US" sz="1600" b="1" dirty="0"/>
              </a:p>
            </p:txBody>
          </p:sp>
        </p:grpSp>
        <p:cxnSp>
          <p:nvCxnSpPr>
            <p:cNvPr id="36" name="Straight Connector 35"/>
            <p:cNvCxnSpPr>
              <a:stCxn id="25" idx="5"/>
              <a:endCxn id="38" idx="1"/>
            </p:cNvCxnSpPr>
            <p:nvPr/>
          </p:nvCxnSpPr>
          <p:spPr>
            <a:xfrm>
              <a:off x="1903539" y="3511621"/>
              <a:ext cx="213225" cy="425461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2027490" y="3551944"/>
              <a:ext cx="609600" cy="840423"/>
              <a:chOff x="2514600" y="2207577"/>
              <a:chExt cx="609600" cy="840423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2514600" y="2514600"/>
                <a:ext cx="609600" cy="533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35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668557" y="2207577"/>
                <a:ext cx="3016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=</a:t>
                </a:r>
                <a:endParaRPr lang="en-US" sz="1600" b="1" dirty="0"/>
              </a:p>
            </p:txBody>
          </p:sp>
        </p:grpSp>
      </p:grpSp>
      <p:cxnSp>
        <p:nvCxnSpPr>
          <p:cNvPr id="43" name="Straight Connector 42"/>
          <p:cNvCxnSpPr>
            <a:stCxn id="28" idx="3"/>
            <a:endCxn id="41" idx="7"/>
          </p:cNvCxnSpPr>
          <p:nvPr/>
        </p:nvCxnSpPr>
        <p:spPr>
          <a:xfrm flipH="1">
            <a:off x="4692994" y="3473829"/>
            <a:ext cx="399962" cy="46325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3567001" y="3551944"/>
            <a:ext cx="1215267" cy="1869251"/>
            <a:chOff x="3567001" y="3551944"/>
            <a:chExt cx="1215267" cy="1869251"/>
          </a:xfrm>
        </p:grpSpPr>
        <p:grpSp>
          <p:nvGrpSpPr>
            <p:cNvPr id="40" name="Group 39"/>
            <p:cNvGrpSpPr/>
            <p:nvPr/>
          </p:nvGrpSpPr>
          <p:grpSpPr>
            <a:xfrm>
              <a:off x="4172668" y="3551944"/>
              <a:ext cx="609600" cy="840423"/>
              <a:chOff x="2514600" y="2207577"/>
              <a:chExt cx="609600" cy="840423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2514600" y="2514600"/>
                <a:ext cx="609600" cy="533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6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0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668557" y="2207577"/>
                <a:ext cx="3016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&lt;</a:t>
                </a:r>
                <a:endParaRPr lang="en-US" sz="1600" b="1" dirty="0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3567001" y="4580772"/>
              <a:ext cx="609600" cy="840423"/>
              <a:chOff x="2514600" y="2207577"/>
              <a:chExt cx="609600" cy="840423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2514600" y="2514600"/>
                <a:ext cx="609600" cy="533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5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5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668557" y="2207577"/>
                <a:ext cx="3016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=</a:t>
                </a:r>
                <a:endParaRPr lang="en-US" sz="1600" b="1" dirty="0"/>
              </a:p>
            </p:txBody>
          </p:sp>
        </p:grpSp>
        <p:cxnSp>
          <p:nvCxnSpPr>
            <p:cNvPr id="47" name="Straight Connector 46"/>
            <p:cNvCxnSpPr>
              <a:stCxn id="41" idx="3"/>
              <a:endCxn id="45" idx="7"/>
            </p:cNvCxnSpPr>
            <p:nvPr/>
          </p:nvCxnSpPr>
          <p:spPr>
            <a:xfrm flipH="1">
              <a:off x="4087327" y="4314252"/>
              <a:ext cx="174615" cy="651658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>
            <a:stCxn id="28" idx="5"/>
            <a:endCxn id="31" idx="1"/>
          </p:cNvCxnSpPr>
          <p:nvPr/>
        </p:nvCxnSpPr>
        <p:spPr>
          <a:xfrm>
            <a:off x="5524008" y="3473829"/>
            <a:ext cx="740094" cy="48238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5654502" y="3571072"/>
            <a:ext cx="2653926" cy="2585817"/>
            <a:chOff x="5654502" y="3571072"/>
            <a:chExt cx="2653926" cy="2585817"/>
          </a:xfrm>
        </p:grpSpPr>
        <p:grpSp>
          <p:nvGrpSpPr>
            <p:cNvPr id="30" name="Group 29"/>
            <p:cNvGrpSpPr/>
            <p:nvPr/>
          </p:nvGrpSpPr>
          <p:grpSpPr>
            <a:xfrm>
              <a:off x="6174828" y="3571072"/>
              <a:ext cx="609600" cy="840423"/>
              <a:chOff x="2514600" y="2207577"/>
              <a:chExt cx="609600" cy="840423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2514600" y="2514600"/>
                <a:ext cx="609600" cy="533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8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0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668557" y="2207577"/>
                <a:ext cx="3016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=</a:t>
                </a:r>
                <a:endParaRPr lang="en-US" sz="1600" b="1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654502" y="4580772"/>
              <a:ext cx="609600" cy="840423"/>
              <a:chOff x="2514600" y="2207577"/>
              <a:chExt cx="609600" cy="840423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2514600" y="2514600"/>
                <a:ext cx="609600" cy="533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78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668557" y="2207577"/>
                <a:ext cx="3016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=</a:t>
                </a:r>
                <a:endParaRPr lang="en-US" sz="1600" b="1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936828" y="4562041"/>
              <a:ext cx="609600" cy="840423"/>
              <a:chOff x="2514600" y="2207577"/>
              <a:chExt cx="609600" cy="840423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2514600" y="2514600"/>
                <a:ext cx="609600" cy="533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90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668557" y="2207577"/>
                <a:ext cx="3016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=</a:t>
                </a:r>
                <a:endParaRPr lang="en-US" sz="1600" b="1" dirty="0"/>
              </a:p>
            </p:txBody>
          </p:sp>
        </p:grpSp>
        <p:cxnSp>
          <p:nvCxnSpPr>
            <p:cNvPr id="54" name="Straight Connector 53"/>
            <p:cNvCxnSpPr>
              <a:stCxn id="31" idx="3"/>
              <a:endCxn id="49" idx="7"/>
            </p:cNvCxnSpPr>
            <p:nvPr/>
          </p:nvCxnSpPr>
          <p:spPr>
            <a:xfrm flipH="1">
              <a:off x="6174828" y="4333380"/>
              <a:ext cx="89274" cy="63253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31" idx="5"/>
              <a:endCxn id="52" idx="1"/>
            </p:cNvCxnSpPr>
            <p:nvPr/>
          </p:nvCxnSpPr>
          <p:spPr>
            <a:xfrm>
              <a:off x="6695154" y="4333380"/>
              <a:ext cx="330948" cy="613799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2" idx="5"/>
            </p:cNvCxnSpPr>
            <p:nvPr/>
          </p:nvCxnSpPr>
          <p:spPr>
            <a:xfrm>
              <a:off x="7457154" y="5324349"/>
              <a:ext cx="417953" cy="314451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/>
            <p:cNvGrpSpPr/>
            <p:nvPr/>
          </p:nvGrpSpPr>
          <p:grpSpPr>
            <a:xfrm>
              <a:off x="7698828" y="5316466"/>
              <a:ext cx="609600" cy="840423"/>
              <a:chOff x="2514600" y="2207577"/>
              <a:chExt cx="609600" cy="840423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2514600" y="2514600"/>
                <a:ext cx="609600" cy="533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95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668557" y="2207577"/>
                <a:ext cx="3016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=</a:t>
                </a:r>
                <a:endParaRPr lang="en-US" sz="1600" b="1" dirty="0"/>
              </a:p>
            </p:txBody>
          </p:sp>
        </p:grpSp>
      </p:grpSp>
      <p:sp>
        <p:nvSpPr>
          <p:cNvPr id="61" name="TextBox 60"/>
          <p:cNvSpPr txBox="1"/>
          <p:nvPr/>
        </p:nvSpPr>
        <p:spPr>
          <a:xfrm>
            <a:off x="4392279" y="1687522"/>
            <a:ext cx="23028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 an AVL tree</a:t>
            </a:r>
          </a:p>
          <a:p>
            <a:r>
              <a:rPr lang="en-US" b="1" dirty="0"/>
              <a:t>Balance criteria </a:t>
            </a:r>
            <a:br>
              <a:rPr lang="en-US" b="1" dirty="0"/>
            </a:br>
            <a:r>
              <a:rPr lang="en-US" b="1" dirty="0"/>
              <a:t>      broken at node </a:t>
            </a:r>
            <a:r>
              <a:rPr lang="en-US" b="1" dirty="0" smtClean="0"/>
              <a:t>50</a:t>
            </a:r>
            <a:endParaRPr lang="en-US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203764" y="2707936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Fixed by doing a</a:t>
            </a:r>
          </a:p>
          <a:p>
            <a:r>
              <a:rPr lang="en-US" b="1" dirty="0" smtClean="0"/>
              <a:t>Left Rotation at node 50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3014816" y="2749313"/>
            <a:ext cx="552185" cy="148455"/>
            <a:chOff x="2970243" y="4055327"/>
            <a:chExt cx="552185" cy="148455"/>
          </a:xfrm>
        </p:grpSpPr>
        <p:cxnSp>
          <p:nvCxnSpPr>
            <p:cNvPr id="64" name="Straight Connector 63"/>
            <p:cNvCxnSpPr/>
            <p:nvPr/>
          </p:nvCxnSpPr>
          <p:spPr>
            <a:xfrm flipH="1" flipV="1">
              <a:off x="3414664" y="4055328"/>
              <a:ext cx="107764" cy="101870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3124200" y="4055327"/>
              <a:ext cx="290466" cy="1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>
              <a:off x="2970243" y="4055327"/>
              <a:ext cx="153957" cy="148455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Connector 55"/>
          <p:cNvCxnSpPr>
            <a:stCxn id="25" idx="3"/>
          </p:cNvCxnSpPr>
          <p:nvPr/>
        </p:nvCxnSpPr>
        <p:spPr>
          <a:xfrm flipH="1">
            <a:off x="1066801" y="3511621"/>
            <a:ext cx="405686" cy="44458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949326" y="3492724"/>
            <a:ext cx="870074" cy="44435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76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17344 0.135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1" y="678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07361 0.1349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8 -0.00255 L -0.22378 -0.1256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-615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1873 L -0.01458 -0.03192 L -0.02882 -0.03817 L -0.05156 -0.04048 L -0.07031 -0.03817 L -0.11041 -0.02868 L -0.13611 -0.01688 L -0.15642 0.00139 " pathEditMode="relative" rAng="0" ptsTypes="AAAAAAAA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30" y="-9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26093E-6 L -0.13854 -0.1200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-6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Insertion: 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8579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Insertions begin as with any BST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Insert the node 95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>
            <a:stCxn id="28" idx="3"/>
            <a:endCxn id="4" idx="7"/>
          </p:cNvCxnSpPr>
          <p:nvPr/>
        </p:nvCxnSpPr>
        <p:spPr>
          <a:xfrm flipH="1">
            <a:off x="1949326" y="2609939"/>
            <a:ext cx="1076980" cy="52451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8" idx="5"/>
            <a:endCxn id="31" idx="1"/>
          </p:cNvCxnSpPr>
          <p:nvPr/>
        </p:nvCxnSpPr>
        <p:spPr>
          <a:xfrm>
            <a:off x="3457358" y="2609939"/>
            <a:ext cx="1544521" cy="58967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55437" y="1087509"/>
            <a:ext cx="20393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Symbols above the nodes </a:t>
            </a:r>
            <a:endParaRPr lang="en-US" sz="1200" i="1" dirty="0" smtClean="0"/>
          </a:p>
          <a:p>
            <a:r>
              <a:rPr lang="en-US" sz="1200" i="1" dirty="0" smtClean="0"/>
              <a:t>indicate </a:t>
            </a:r>
            <a:r>
              <a:rPr lang="en-US" sz="1200" i="1" dirty="0"/>
              <a:t>balance </a:t>
            </a:r>
            <a:r>
              <a:rPr lang="en-US" sz="1200" i="1" dirty="0" smtClean="0"/>
              <a:t>state.</a:t>
            </a:r>
          </a:p>
          <a:p>
            <a:endParaRPr lang="en-US" sz="1200" i="1" dirty="0"/>
          </a:p>
          <a:p>
            <a:r>
              <a:rPr lang="en-US" sz="1200" i="1" dirty="0" smtClean="0"/>
              <a:t>= means bf(x) is 0, equal high</a:t>
            </a:r>
          </a:p>
          <a:p>
            <a:r>
              <a:rPr lang="en-US" sz="1200" i="1" dirty="0" smtClean="0"/>
              <a:t>&gt; means bf(x) is 1, right high</a:t>
            </a:r>
          </a:p>
          <a:p>
            <a:r>
              <a:rPr lang="en-US" sz="1200" i="1" dirty="0" smtClean="0"/>
              <a:t>&lt; means bf(x) is -1, left high</a:t>
            </a:r>
            <a:endParaRPr lang="en-US" sz="1200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1429000" y="2749313"/>
            <a:ext cx="609600" cy="840423"/>
            <a:chOff x="2514600" y="2207577"/>
            <a:chExt cx="609600" cy="840423"/>
          </a:xfrm>
        </p:grpSpPr>
        <p:sp>
          <p:nvSpPr>
            <p:cNvPr id="4" name="Oval 3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937032" y="1847631"/>
            <a:ext cx="609600" cy="840423"/>
            <a:chOff x="2514600" y="2207577"/>
            <a:chExt cx="609600" cy="840423"/>
          </a:xfrm>
        </p:grpSpPr>
        <p:sp>
          <p:nvSpPr>
            <p:cNvPr id="28" name="Oval 27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381" y="3598508"/>
            <a:ext cx="1946945" cy="1643054"/>
            <a:chOff x="690145" y="2749313"/>
            <a:chExt cx="1946945" cy="1643054"/>
          </a:xfrm>
        </p:grpSpPr>
        <p:grpSp>
          <p:nvGrpSpPr>
            <p:cNvPr id="24" name="Group 23"/>
            <p:cNvGrpSpPr/>
            <p:nvPr/>
          </p:nvGrpSpPr>
          <p:grpSpPr>
            <a:xfrm>
              <a:off x="1383213" y="2749313"/>
              <a:ext cx="609600" cy="840423"/>
              <a:chOff x="2514600" y="2207577"/>
              <a:chExt cx="609600" cy="840423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2514600" y="2514600"/>
                <a:ext cx="609600" cy="533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4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0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668557" y="2207577"/>
                <a:ext cx="3016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=</a:t>
                </a:r>
                <a:endParaRPr lang="en-US" sz="1600" b="1" dirty="0"/>
              </a:p>
            </p:txBody>
          </p:sp>
        </p:grpSp>
        <p:cxnSp>
          <p:nvCxnSpPr>
            <p:cNvPr id="20" name="Straight Connector 19"/>
            <p:cNvCxnSpPr>
              <a:stCxn id="25" idx="3"/>
              <a:endCxn id="34" idx="7"/>
            </p:cNvCxnSpPr>
            <p:nvPr/>
          </p:nvCxnSpPr>
          <p:spPr>
            <a:xfrm flipH="1">
              <a:off x="1210471" y="3511621"/>
              <a:ext cx="262016" cy="425461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/>
          </p:nvGrpSpPr>
          <p:grpSpPr>
            <a:xfrm>
              <a:off x="690145" y="3551944"/>
              <a:ext cx="609600" cy="840423"/>
              <a:chOff x="2514600" y="2207577"/>
              <a:chExt cx="609600" cy="840423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2514600" y="2514600"/>
                <a:ext cx="609600" cy="533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30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668557" y="2207577"/>
                <a:ext cx="3016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=</a:t>
                </a:r>
                <a:endParaRPr lang="en-US" sz="1600" b="1" dirty="0"/>
              </a:p>
            </p:txBody>
          </p:sp>
        </p:grpSp>
        <p:cxnSp>
          <p:nvCxnSpPr>
            <p:cNvPr id="36" name="Straight Connector 35"/>
            <p:cNvCxnSpPr>
              <a:stCxn id="25" idx="5"/>
              <a:endCxn id="38" idx="1"/>
            </p:cNvCxnSpPr>
            <p:nvPr/>
          </p:nvCxnSpPr>
          <p:spPr>
            <a:xfrm>
              <a:off x="1903539" y="3511621"/>
              <a:ext cx="213225" cy="425461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2027490" y="3551944"/>
              <a:ext cx="609600" cy="840423"/>
              <a:chOff x="2514600" y="2207577"/>
              <a:chExt cx="609600" cy="840423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2514600" y="2514600"/>
                <a:ext cx="609600" cy="533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35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668557" y="2207577"/>
                <a:ext cx="3016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=</a:t>
                </a:r>
                <a:endParaRPr lang="en-US" sz="1600" b="1" dirty="0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2177408" y="3457741"/>
            <a:ext cx="1215267" cy="1869251"/>
            <a:chOff x="3567001" y="3551944"/>
            <a:chExt cx="1215267" cy="1869251"/>
          </a:xfrm>
        </p:grpSpPr>
        <p:grpSp>
          <p:nvGrpSpPr>
            <p:cNvPr id="40" name="Group 39"/>
            <p:cNvGrpSpPr/>
            <p:nvPr/>
          </p:nvGrpSpPr>
          <p:grpSpPr>
            <a:xfrm>
              <a:off x="4172668" y="3551944"/>
              <a:ext cx="609600" cy="840423"/>
              <a:chOff x="2514600" y="2207577"/>
              <a:chExt cx="609600" cy="840423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2514600" y="2514600"/>
                <a:ext cx="609600" cy="533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6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0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668557" y="2207577"/>
                <a:ext cx="3016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&lt;</a:t>
                </a:r>
                <a:endParaRPr lang="en-US" sz="1600" b="1" dirty="0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3567001" y="4580772"/>
              <a:ext cx="609600" cy="840423"/>
              <a:chOff x="2514600" y="2207577"/>
              <a:chExt cx="609600" cy="840423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2514600" y="2514600"/>
                <a:ext cx="609600" cy="533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5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5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668557" y="2207577"/>
                <a:ext cx="3016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=</a:t>
                </a:r>
                <a:endParaRPr lang="en-US" sz="1600" b="1" dirty="0"/>
              </a:p>
            </p:txBody>
          </p:sp>
        </p:grpSp>
        <p:cxnSp>
          <p:nvCxnSpPr>
            <p:cNvPr id="47" name="Straight Connector 46"/>
            <p:cNvCxnSpPr>
              <a:stCxn id="41" idx="3"/>
              <a:endCxn id="45" idx="7"/>
            </p:cNvCxnSpPr>
            <p:nvPr/>
          </p:nvCxnSpPr>
          <p:spPr>
            <a:xfrm flipH="1">
              <a:off x="4087327" y="4314252"/>
              <a:ext cx="174615" cy="651658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4392279" y="2814473"/>
            <a:ext cx="2653926" cy="2585817"/>
            <a:chOff x="5654502" y="3571072"/>
            <a:chExt cx="2653926" cy="2585817"/>
          </a:xfrm>
        </p:grpSpPr>
        <p:grpSp>
          <p:nvGrpSpPr>
            <p:cNvPr id="30" name="Group 29"/>
            <p:cNvGrpSpPr/>
            <p:nvPr/>
          </p:nvGrpSpPr>
          <p:grpSpPr>
            <a:xfrm>
              <a:off x="6174828" y="3571072"/>
              <a:ext cx="609600" cy="840423"/>
              <a:chOff x="2514600" y="2207577"/>
              <a:chExt cx="609600" cy="840423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2514600" y="2514600"/>
                <a:ext cx="609600" cy="533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8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0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668557" y="2207577"/>
                <a:ext cx="3016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&gt;</a:t>
                </a:r>
                <a:endParaRPr lang="en-US" sz="1600" b="1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654502" y="4580772"/>
              <a:ext cx="609600" cy="840423"/>
              <a:chOff x="2514600" y="2207577"/>
              <a:chExt cx="609600" cy="840423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2514600" y="2514600"/>
                <a:ext cx="609600" cy="533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78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668557" y="2207577"/>
                <a:ext cx="3016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=</a:t>
                </a:r>
                <a:endParaRPr lang="en-US" sz="1600" b="1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936828" y="4562041"/>
              <a:ext cx="609600" cy="840423"/>
              <a:chOff x="2514600" y="2207577"/>
              <a:chExt cx="609600" cy="840423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2514600" y="2514600"/>
                <a:ext cx="609600" cy="533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90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668557" y="2207577"/>
                <a:ext cx="3016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&gt;</a:t>
                </a:r>
                <a:endParaRPr lang="en-US" sz="1600" b="1" dirty="0"/>
              </a:p>
            </p:txBody>
          </p:sp>
        </p:grpSp>
        <p:cxnSp>
          <p:nvCxnSpPr>
            <p:cNvPr id="54" name="Straight Connector 53"/>
            <p:cNvCxnSpPr>
              <a:stCxn id="31" idx="3"/>
              <a:endCxn id="49" idx="7"/>
            </p:cNvCxnSpPr>
            <p:nvPr/>
          </p:nvCxnSpPr>
          <p:spPr>
            <a:xfrm flipH="1">
              <a:off x="6174828" y="4333380"/>
              <a:ext cx="89274" cy="63253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31" idx="5"/>
              <a:endCxn id="52" idx="1"/>
            </p:cNvCxnSpPr>
            <p:nvPr/>
          </p:nvCxnSpPr>
          <p:spPr>
            <a:xfrm>
              <a:off x="6695154" y="4333380"/>
              <a:ext cx="330948" cy="613799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2" idx="5"/>
            </p:cNvCxnSpPr>
            <p:nvPr/>
          </p:nvCxnSpPr>
          <p:spPr>
            <a:xfrm>
              <a:off x="7457154" y="5324349"/>
              <a:ext cx="417953" cy="314451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/>
            <p:cNvGrpSpPr/>
            <p:nvPr/>
          </p:nvGrpSpPr>
          <p:grpSpPr>
            <a:xfrm>
              <a:off x="7698828" y="5316466"/>
              <a:ext cx="609600" cy="840423"/>
              <a:chOff x="2514600" y="2207577"/>
              <a:chExt cx="609600" cy="840423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2514600" y="2514600"/>
                <a:ext cx="609600" cy="533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95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668557" y="2207577"/>
                <a:ext cx="3016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=</a:t>
                </a:r>
                <a:endParaRPr lang="en-US" sz="1600" b="1" dirty="0"/>
              </a:p>
            </p:txBody>
          </p:sp>
        </p:grpSp>
      </p:grpSp>
      <p:cxnSp>
        <p:nvCxnSpPr>
          <p:cNvPr id="67" name="Straight Connector 66"/>
          <p:cNvCxnSpPr>
            <a:stCxn id="4" idx="5"/>
            <a:endCxn id="41" idx="1"/>
          </p:cNvCxnSpPr>
          <p:nvPr/>
        </p:nvCxnSpPr>
        <p:spPr>
          <a:xfrm>
            <a:off x="1949326" y="3511621"/>
            <a:ext cx="923023" cy="33125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" idx="3"/>
            <a:endCxn id="25" idx="7"/>
          </p:cNvCxnSpPr>
          <p:nvPr/>
        </p:nvCxnSpPr>
        <p:spPr>
          <a:xfrm flipH="1">
            <a:off x="1215775" y="3511621"/>
            <a:ext cx="302499" cy="47202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203764" y="2707936"/>
            <a:ext cx="2604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balance factors also</a:t>
            </a:r>
          </a:p>
          <a:p>
            <a:r>
              <a:rPr lang="en-US" b="1" dirty="0" smtClean="0"/>
              <a:t>adjusted during rotation</a:t>
            </a:r>
          </a:p>
        </p:txBody>
      </p:sp>
    </p:spTree>
    <p:extLst>
      <p:ext uri="{BB962C8B-B14F-4D97-AF65-F5344CB8AC3E}">
        <p14:creationId xmlns:p14="http://schemas.microsoft.com/office/powerpoint/2010/main" val="32528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Insertions in Empty AVL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63" y="838200"/>
            <a:ext cx="6005987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67000" y="838200"/>
            <a:ext cx="12954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62400" y="828675"/>
            <a:ext cx="344805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04462" y="2505074"/>
            <a:ext cx="2329337" cy="199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33799" y="2514600"/>
            <a:ext cx="3676651" cy="199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04463" y="4495800"/>
            <a:ext cx="3676651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81114" y="4505325"/>
            <a:ext cx="2329336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5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Rotation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5239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 we “saw” rotations being done.</a:t>
            </a:r>
          </a:p>
          <a:p>
            <a:r>
              <a:rPr lang="en-US" dirty="0" smtClean="0"/>
              <a:t>We now classify them</a:t>
            </a:r>
          </a:p>
          <a:p>
            <a:endParaRPr lang="en-US" dirty="0"/>
          </a:p>
          <a:p>
            <a:r>
              <a:rPr lang="en-US" dirty="0" smtClean="0"/>
              <a:t>There are 4 different types of rotation: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48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Rotation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5239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 we “saw” rotations being done.</a:t>
            </a:r>
          </a:p>
          <a:p>
            <a:r>
              <a:rPr lang="en-US" dirty="0" smtClean="0"/>
              <a:t>We now classify them</a:t>
            </a:r>
          </a:p>
          <a:p>
            <a:endParaRPr lang="en-US" dirty="0"/>
          </a:p>
          <a:p>
            <a:r>
              <a:rPr lang="en-US" dirty="0" smtClean="0"/>
              <a:t>There are 4 different types of rotation: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2743200"/>
            <a:ext cx="651652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1) Rotate right: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A --                               B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/ \                                / 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- B   T_3                           T_1  A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/ \                -&gt;                  / 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T_1 T_2                               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T_2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T_3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Three links must be updated</a:t>
            </a:r>
          </a:p>
        </p:txBody>
      </p:sp>
    </p:spTree>
    <p:extLst>
      <p:ext uri="{BB962C8B-B14F-4D97-AF65-F5344CB8AC3E}">
        <p14:creationId xmlns:p14="http://schemas.microsoft.com/office/powerpoint/2010/main" val="98245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Rotation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5239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 we “saw” rotations being done.</a:t>
            </a:r>
          </a:p>
          <a:p>
            <a:r>
              <a:rPr lang="en-US" dirty="0" smtClean="0"/>
              <a:t>We now classify them</a:t>
            </a:r>
          </a:p>
          <a:p>
            <a:endParaRPr lang="en-US" dirty="0"/>
          </a:p>
          <a:p>
            <a:r>
              <a:rPr lang="en-US" dirty="0" smtClean="0"/>
              <a:t>There are 4 different types of rotation: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2743200"/>
            <a:ext cx="626325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2) Rotate left: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A ++                               B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/ \                                / 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T_1  B +                            A   T_3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/ \                -&gt;          / 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T_2 T_3                        T_1 T_2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Three links must be updated</a:t>
            </a:r>
          </a:p>
        </p:txBody>
      </p:sp>
    </p:spTree>
    <p:extLst>
      <p:ext uri="{BB962C8B-B14F-4D97-AF65-F5344CB8AC3E}">
        <p14:creationId xmlns:p14="http://schemas.microsoft.com/office/powerpoint/2010/main" val="381211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Rotation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5239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 we “saw” rotations being done.</a:t>
            </a:r>
          </a:p>
          <a:p>
            <a:r>
              <a:rPr lang="en-US" dirty="0" smtClean="0"/>
              <a:t>We now classify them</a:t>
            </a:r>
          </a:p>
          <a:p>
            <a:endParaRPr lang="en-US" dirty="0"/>
          </a:p>
          <a:p>
            <a:r>
              <a:rPr lang="en-US" dirty="0" smtClean="0"/>
              <a:t>There are 4 different types of rotation: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138" y="2790497"/>
            <a:ext cx="91308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3) Double </a:t>
            </a:r>
            <a:r>
              <a:rPr lang="fr-FR" dirty="0" err="1">
                <a:latin typeface="Consolas" panose="020B0609020204030204" pitchFamily="49" charset="0"/>
                <a:cs typeface="Consolas" panose="020B0609020204030204" pitchFamily="49" charset="0"/>
              </a:rPr>
              <a:t>left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 right rotation:</a:t>
            </a:r>
          </a:p>
          <a:p>
            <a:endParaRPr lang="fr-F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A --                      A --                         C</a:t>
            </a:r>
          </a:p>
          <a:p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/   \                     /   \                       /     \</a:t>
            </a:r>
          </a:p>
          <a:p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+  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B   T_3     </a:t>
            </a:r>
            <a:r>
              <a:rPr lang="fr-FR" dirty="0" err="1">
                <a:latin typeface="Consolas" panose="020B0609020204030204" pitchFamily="49" charset="0"/>
                <a:cs typeface="Consolas" panose="020B0609020204030204" pitchFamily="49" charset="0"/>
              </a:rPr>
              <a:t>step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 1     - C    T_3       </a:t>
            </a:r>
            <a:r>
              <a:rPr lang="fr-FR" dirty="0" err="1">
                <a:latin typeface="Consolas" panose="020B0609020204030204" pitchFamily="49" charset="0"/>
                <a:cs typeface="Consolas" panose="020B0609020204030204" pitchFamily="49" charset="0"/>
              </a:rPr>
              <a:t>step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 2       B       A</a:t>
            </a:r>
          </a:p>
          <a:p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/   \           -&gt;        /  \             -&gt;        /   \   /   \</a:t>
            </a:r>
          </a:p>
          <a:p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T_1   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C                   B   T_22                  T_1 T_21 T_22  </a:t>
            </a: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T_3</a:t>
            </a:r>
          </a:p>
          <a:p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/   \                / \ </a:t>
            </a:r>
          </a:p>
          <a:p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T_21  T_22           T_1 T_21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56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Rotation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5239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 we “saw” rotations being done.</a:t>
            </a:r>
          </a:p>
          <a:p>
            <a:r>
              <a:rPr lang="en-US" dirty="0" smtClean="0"/>
              <a:t>We now classify them</a:t>
            </a:r>
          </a:p>
          <a:p>
            <a:endParaRPr lang="en-US" dirty="0"/>
          </a:p>
          <a:p>
            <a:r>
              <a:rPr lang="en-US" dirty="0" smtClean="0"/>
              <a:t>There are 4 different types of rotation: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138" y="2790497"/>
            <a:ext cx="91308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4) Double right </a:t>
            </a:r>
            <a:r>
              <a:rPr lang="fr-FR" dirty="0" err="1">
                <a:latin typeface="Consolas" panose="020B0609020204030204" pitchFamily="49" charset="0"/>
                <a:cs typeface="Consolas" panose="020B0609020204030204" pitchFamily="49" charset="0"/>
              </a:rPr>
              <a:t>left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 rotation: </a:t>
            </a:r>
            <a:r>
              <a:rPr lang="fr-FR" dirty="0" err="1">
                <a:latin typeface="Consolas" panose="020B0609020204030204" pitchFamily="49" charset="0"/>
                <a:cs typeface="Consolas" panose="020B0609020204030204" pitchFamily="49" charset="0"/>
              </a:rPr>
              <a:t>similar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 to double </a:t>
            </a:r>
            <a:r>
              <a:rPr lang="fr-FR" dirty="0" err="1">
                <a:latin typeface="Consolas" panose="020B0609020204030204" pitchFamily="49" charset="0"/>
                <a:cs typeface="Consolas" panose="020B0609020204030204" pitchFamily="49" charset="0"/>
              </a:rPr>
              <a:t>left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 right </a:t>
            </a: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rotation</a:t>
            </a:r>
          </a:p>
          <a:p>
            <a:endParaRPr lang="fr-F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A ++                   A ++                           C</a:t>
            </a:r>
          </a:p>
          <a:p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/   \                  /   \                         /     \</a:t>
            </a:r>
          </a:p>
          <a:p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T_1    B -    </a:t>
            </a:r>
            <a:r>
              <a:rPr lang="fr-FR" dirty="0" err="1">
                <a:latin typeface="Consolas" panose="020B0609020204030204" pitchFamily="49" charset="0"/>
                <a:cs typeface="Consolas" panose="020B0609020204030204" pitchFamily="49" charset="0"/>
              </a:rPr>
              <a:t>step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 1   T_1    C +        </a:t>
            </a:r>
            <a:r>
              <a:rPr lang="fr-FR" dirty="0" err="1">
                <a:latin typeface="Consolas" panose="020B0609020204030204" pitchFamily="49" charset="0"/>
                <a:cs typeface="Consolas" panose="020B0609020204030204" pitchFamily="49" charset="0"/>
              </a:rPr>
              <a:t>step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 2       A       B</a:t>
            </a:r>
          </a:p>
          <a:p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/   \      -&gt;           /  \         -&gt;        /   \   /   \</a:t>
            </a:r>
          </a:p>
          <a:p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C     T_3              T_21  B                T_1 T_21 T_22  T_3</a:t>
            </a:r>
          </a:p>
          <a:p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/   \                         / \ </a:t>
            </a:r>
          </a:p>
          <a:p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T_21  T_22                    </a:t>
            </a:r>
            <a:r>
              <a:rPr lang="fr-FR" dirty="0" err="1">
                <a:latin typeface="Consolas" panose="020B0609020204030204" pitchFamily="49" charset="0"/>
                <a:cs typeface="Consolas" panose="020B0609020204030204" pitchFamily="49" charset="0"/>
              </a:rPr>
              <a:t>T_22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 T_3</a:t>
            </a:r>
          </a:p>
          <a:p>
            <a:endParaRPr lang="fr-FR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15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Binary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Binary Search </a:t>
            </a:r>
          </a:p>
          <a:p>
            <a:pPr lvl="1"/>
            <a:r>
              <a:rPr lang="en-US" dirty="0" smtClean="0"/>
              <a:t>Uses a divide and conquer methodology</a:t>
            </a:r>
          </a:p>
          <a:p>
            <a:pPr lvl="1"/>
            <a:r>
              <a:rPr lang="en-US" dirty="0" smtClean="0"/>
              <a:t>Requires the data to be sorted</a:t>
            </a:r>
          </a:p>
          <a:p>
            <a:pPr lvl="1"/>
            <a:r>
              <a:rPr lang="en-US" dirty="0" smtClean="0"/>
              <a:t>Runs in O(</a:t>
            </a:r>
            <a:r>
              <a:rPr lang="en-US" dirty="0" err="1" smtClean="0"/>
              <a:t>lg</a:t>
            </a:r>
            <a:r>
              <a:rPr lang="en-US" dirty="0" smtClean="0"/>
              <a:t> n) time</a:t>
            </a:r>
          </a:p>
          <a:p>
            <a:pPr lvl="1"/>
            <a:r>
              <a:rPr lang="en-US" dirty="0" smtClean="0"/>
              <a:t>Human World Example of divide and conquer</a:t>
            </a:r>
          </a:p>
          <a:p>
            <a:pPr lvl="2"/>
            <a:r>
              <a:rPr lang="en-US" dirty="0" smtClean="0"/>
              <a:t>Looking up a word in a dictionary</a:t>
            </a:r>
          </a:p>
          <a:p>
            <a:pPr lvl="1"/>
            <a:endParaRPr lang="en-US" dirty="0"/>
          </a:p>
          <a:p>
            <a:r>
              <a:rPr lang="en-US" dirty="0" smtClean="0"/>
              <a:t>How do we implement it?</a:t>
            </a:r>
          </a:p>
          <a:p>
            <a:endParaRPr lang="en-US" dirty="0"/>
          </a:p>
          <a:p>
            <a:r>
              <a:rPr lang="en-US" dirty="0" smtClean="0"/>
              <a:t>Let’s assume we have a sorted array of data</a:t>
            </a:r>
          </a:p>
          <a:p>
            <a:pPr lvl="1"/>
            <a:r>
              <a:rPr lang="en-US" dirty="0" smtClean="0"/>
              <a:t>Perhaps read from a file… [next slide]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659407">
            <a:off x="272740" y="615581"/>
            <a:ext cx="11464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RECALL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6238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Cost of Insertion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described insertion methods for AVL tree</a:t>
            </a:r>
            <a:br>
              <a:rPr lang="en-US" dirty="0" smtClean="0"/>
            </a:br>
            <a:r>
              <a:rPr lang="en-US" dirty="0" smtClean="0"/>
              <a:t>run in O(</a:t>
            </a:r>
            <a:r>
              <a:rPr lang="en-US" dirty="0" err="1" smtClean="0"/>
              <a:t>lg</a:t>
            </a:r>
            <a:r>
              <a:rPr lang="en-US" dirty="0" smtClean="0"/>
              <a:t> n) time</a:t>
            </a:r>
          </a:p>
          <a:p>
            <a:pPr lvl="1"/>
            <a:r>
              <a:rPr lang="en-US" dirty="0" smtClean="0"/>
              <a:t>find(x) is O(</a:t>
            </a:r>
            <a:r>
              <a:rPr lang="en-US" dirty="0" err="1" smtClean="0"/>
              <a:t>lg</a:t>
            </a:r>
            <a:r>
              <a:rPr lang="en-US" dirty="0" smtClean="0"/>
              <a:t> n), because of tree height bounds</a:t>
            </a:r>
          </a:p>
          <a:p>
            <a:pPr lvl="1"/>
            <a:r>
              <a:rPr lang="en-US" dirty="0" smtClean="0"/>
              <a:t>update balance factors is similarly O(</a:t>
            </a:r>
            <a:r>
              <a:rPr lang="en-US" dirty="0" err="1" smtClean="0"/>
              <a:t>lg</a:t>
            </a:r>
            <a:r>
              <a:rPr lang="en-US" dirty="0" smtClean="0"/>
              <a:t> n)</a:t>
            </a:r>
          </a:p>
          <a:p>
            <a:pPr lvl="1"/>
            <a:r>
              <a:rPr lang="en-US" dirty="0" smtClean="0"/>
              <a:t>rotations are O(1), constant number of pointers updated</a:t>
            </a:r>
          </a:p>
          <a:p>
            <a:pPr lvl="2"/>
            <a:r>
              <a:rPr lang="en-US" dirty="0" smtClean="0"/>
              <a:t>no dependency on 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03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Cost of Insertion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Cost of Insertion:</a:t>
            </a:r>
          </a:p>
          <a:p>
            <a:r>
              <a:rPr lang="en-US" dirty="0"/>
              <a:t>------------------</a:t>
            </a:r>
          </a:p>
          <a:p>
            <a:r>
              <a:rPr lang="en-US" dirty="0"/>
              <a:t>-find the position to insert the key:</a:t>
            </a:r>
          </a:p>
          <a:p>
            <a:r>
              <a:rPr lang="en-US" dirty="0"/>
              <a:t>  -we can traverse at most the height of the tree to find a </a:t>
            </a:r>
            <a:r>
              <a:rPr lang="en-US" dirty="0" err="1"/>
              <a:t>postion</a:t>
            </a:r>
            <a:endParaRPr lang="en-US" dirty="0"/>
          </a:p>
          <a:p>
            <a:r>
              <a:rPr lang="en-US" dirty="0"/>
              <a:t>  -it is possible that we insert a node farthest from the root</a:t>
            </a:r>
          </a:p>
          <a:p>
            <a:r>
              <a:rPr lang="en-US" dirty="0"/>
              <a:t>  -the height of an AVL tree is Theta(log n)</a:t>
            </a:r>
          </a:p>
          <a:p>
            <a:r>
              <a:rPr lang="en-US" dirty="0"/>
              <a:t>=&gt; this step takes Theta(log n) in worst-case</a:t>
            </a:r>
          </a:p>
          <a:p>
            <a:endParaRPr lang="en-US" dirty="0"/>
          </a:p>
          <a:p>
            <a:r>
              <a:rPr lang="en-US" dirty="0"/>
              <a:t>-update balance factors</a:t>
            </a:r>
          </a:p>
          <a:p>
            <a:r>
              <a:rPr lang="en-US" dirty="0"/>
              <a:t>  -we update the balance factors on the path from the newly inserted node to </a:t>
            </a:r>
          </a:p>
          <a:p>
            <a:r>
              <a:rPr lang="en-US" dirty="0"/>
              <a:t>   the root</a:t>
            </a:r>
          </a:p>
          <a:p>
            <a:r>
              <a:rPr lang="en-US" dirty="0"/>
              <a:t>  -this path is at most the height of the tree</a:t>
            </a:r>
          </a:p>
          <a:p>
            <a:r>
              <a:rPr lang="en-US" dirty="0"/>
              <a:t>  -it is possible that it is exactly the height of the tree</a:t>
            </a:r>
          </a:p>
          <a:p>
            <a:r>
              <a:rPr lang="en-US" dirty="0"/>
              <a:t>=&gt; updating the balance factors takes Theta(log n) time in worst-case</a:t>
            </a:r>
          </a:p>
          <a:p>
            <a:endParaRPr lang="en-US" dirty="0"/>
          </a:p>
          <a:p>
            <a:r>
              <a:rPr lang="en-US" dirty="0"/>
              <a:t>-rotations</a:t>
            </a:r>
          </a:p>
          <a:p>
            <a:r>
              <a:rPr lang="en-US" dirty="0"/>
              <a:t>  -a constant number of pointers are updated for each rotation</a:t>
            </a:r>
          </a:p>
          <a:p>
            <a:r>
              <a:rPr lang="en-US" dirty="0"/>
              <a:t>  -a constant number of balance factors are updated</a:t>
            </a:r>
          </a:p>
          <a:p>
            <a:r>
              <a:rPr lang="en-US" dirty="0"/>
              <a:t>  -we perform at most one rotation of the 4 types of rotations</a:t>
            </a:r>
          </a:p>
          <a:p>
            <a:r>
              <a:rPr lang="en-US" dirty="0"/>
              <a:t>   (i.e., we traverse up the tree from the newly inserted node and if we find </a:t>
            </a:r>
          </a:p>
          <a:p>
            <a:r>
              <a:rPr lang="en-US" dirty="0"/>
              <a:t>   a node with a balance factor of ++ or -- we perform a rotation, and the </a:t>
            </a:r>
          </a:p>
          <a:p>
            <a:r>
              <a:rPr lang="en-US" dirty="0"/>
              <a:t>   tree becomes an AVL tree.)</a:t>
            </a:r>
          </a:p>
          <a:p>
            <a:r>
              <a:rPr lang="en-US" dirty="0"/>
              <a:t>=&gt; the rotations take Theta(1) time in the worst-case</a:t>
            </a:r>
          </a:p>
          <a:p>
            <a:endParaRPr lang="en-US" dirty="0"/>
          </a:p>
          <a:p>
            <a:r>
              <a:rPr lang="en-US" dirty="0"/>
              <a:t>The total worst-case time for INSERT is Theta(log n)</a:t>
            </a:r>
          </a:p>
        </p:txBody>
      </p:sp>
    </p:spTree>
    <p:extLst>
      <p:ext uri="{BB962C8B-B14F-4D97-AF65-F5344CB8AC3E}">
        <p14:creationId xmlns:p14="http://schemas.microsoft.com/office/powerpoint/2010/main" val="173075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Questions on:</a:t>
            </a:r>
          </a:p>
          <a:p>
            <a:pPr lvl="1"/>
            <a:r>
              <a:rPr lang="en-US" dirty="0"/>
              <a:t>Binary Search </a:t>
            </a:r>
            <a:r>
              <a:rPr lang="en-US" dirty="0" smtClean="0"/>
              <a:t>Trees</a:t>
            </a:r>
          </a:p>
          <a:p>
            <a:pPr lvl="2"/>
            <a:r>
              <a:rPr lang="en-US" dirty="0" smtClean="0"/>
              <a:t>Adding Nodes</a:t>
            </a:r>
          </a:p>
          <a:p>
            <a:pPr lvl="2"/>
            <a:r>
              <a:rPr lang="en-US" dirty="0" smtClean="0"/>
              <a:t>Deleting Nodes</a:t>
            </a:r>
            <a:endParaRPr lang="en-US" dirty="0"/>
          </a:p>
          <a:p>
            <a:pPr lvl="1"/>
            <a:r>
              <a:rPr lang="en-US" dirty="0"/>
              <a:t>AVL Tree</a:t>
            </a:r>
          </a:p>
          <a:p>
            <a:pPr lvl="2"/>
            <a:r>
              <a:rPr lang="en-US" dirty="0" smtClean="0"/>
              <a:t>General</a:t>
            </a:r>
          </a:p>
          <a:p>
            <a:pPr lvl="2"/>
            <a:r>
              <a:rPr lang="en-US" dirty="0" smtClean="0"/>
              <a:t>Searching</a:t>
            </a:r>
            <a:endParaRPr lang="en-US" dirty="0"/>
          </a:p>
          <a:p>
            <a:pPr lvl="2"/>
            <a:r>
              <a:rPr lang="en-US" dirty="0"/>
              <a:t>Insertions</a:t>
            </a:r>
          </a:p>
          <a:p>
            <a:pPr lvl="2"/>
            <a:endParaRPr lang="en-US" dirty="0"/>
          </a:p>
          <a:p>
            <a:r>
              <a:rPr lang="en-US" dirty="0" smtClean="0"/>
              <a:t>Next</a:t>
            </a:r>
          </a:p>
          <a:p>
            <a:pPr lvl="1"/>
            <a:r>
              <a:rPr lang="en-US" dirty="0" smtClean="0"/>
              <a:t>AVL Tree</a:t>
            </a:r>
          </a:p>
          <a:p>
            <a:pPr lvl="2"/>
            <a:r>
              <a:rPr lang="en-US" dirty="0" smtClean="0"/>
              <a:t>Deletions</a:t>
            </a:r>
          </a:p>
          <a:p>
            <a:pPr lvl="1"/>
            <a:r>
              <a:rPr lang="en-US" dirty="0" smtClean="0"/>
              <a:t>Decision Trees</a:t>
            </a:r>
          </a:p>
        </p:txBody>
      </p:sp>
    </p:spTree>
    <p:extLst>
      <p:ext uri="{BB962C8B-B14F-4D97-AF65-F5344CB8AC3E}">
        <p14:creationId xmlns:p14="http://schemas.microsoft.com/office/powerpoint/2010/main" val="387884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Deleting from AVL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I) First: find the node x where k is stored</a:t>
            </a:r>
          </a:p>
          <a:p>
            <a:endParaRPr lang="en-US" dirty="0" smtClean="0"/>
          </a:p>
          <a:p>
            <a:r>
              <a:rPr lang="en-US" dirty="0" smtClean="0"/>
              <a:t>II</a:t>
            </a:r>
            <a:r>
              <a:rPr lang="en-US" dirty="0"/>
              <a:t>) Second: delete the contents of node x </a:t>
            </a:r>
          </a:p>
          <a:p>
            <a:pPr lvl="1"/>
            <a:r>
              <a:rPr lang="en-US" dirty="0" smtClean="0"/>
              <a:t>Claim</a:t>
            </a:r>
            <a:r>
              <a:rPr lang="en-US" dirty="0"/>
              <a:t>: Deleting a node in an AVL tree can be reduced to deleting a </a:t>
            </a:r>
            <a:r>
              <a:rPr lang="en-US" dirty="0" smtClean="0"/>
              <a:t>leaf</a:t>
            </a:r>
          </a:p>
          <a:p>
            <a:pPr lvl="1"/>
            <a:r>
              <a:rPr lang="en-US" dirty="0" smtClean="0"/>
              <a:t>Shown next slide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III</a:t>
            </a:r>
            <a:r>
              <a:rPr lang="en-US" dirty="0"/>
              <a:t>) Third: Go from the deleted leaf towards </a:t>
            </a:r>
            <a:r>
              <a:rPr lang="en-US" dirty="0" smtClean="0"/>
              <a:t>the root </a:t>
            </a:r>
            <a:r>
              <a:rPr lang="en-US" dirty="0"/>
              <a:t>and at each ancestor of that </a:t>
            </a:r>
            <a:r>
              <a:rPr lang="en-US" dirty="0" smtClean="0"/>
              <a:t>leaf:</a:t>
            </a:r>
          </a:p>
          <a:p>
            <a:pPr lvl="1"/>
            <a:r>
              <a:rPr lang="en-US" dirty="0" smtClean="0"/>
              <a:t>update </a:t>
            </a:r>
            <a:r>
              <a:rPr lang="en-US" dirty="0"/>
              <a:t>the balance </a:t>
            </a:r>
            <a:r>
              <a:rPr lang="en-US" dirty="0" smtClean="0"/>
              <a:t>factor</a:t>
            </a:r>
          </a:p>
          <a:p>
            <a:pPr lvl="1"/>
            <a:r>
              <a:rPr lang="en-US" dirty="0" smtClean="0"/>
              <a:t>rebalance </a:t>
            </a:r>
            <a:r>
              <a:rPr lang="en-US" dirty="0"/>
              <a:t>with rotations if necessary.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76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from AVL trees, Part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8524" y="1066800"/>
            <a:ext cx="8179676" cy="5293757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From part I) the </a:t>
            </a:r>
            <a:r>
              <a:rPr lang="en-US" sz="1400" i="1" dirty="0">
                <a:latin typeface="Comic Sans MS" panose="030F0702030302020204" pitchFamily="66" charset="0"/>
              </a:rPr>
              <a:t>node x that contains the key </a:t>
            </a:r>
            <a:r>
              <a:rPr lang="en-US" sz="1400" i="1" dirty="0" smtClean="0">
                <a:latin typeface="Comic Sans MS" panose="030F0702030302020204" pitchFamily="66" charset="0"/>
              </a:rPr>
              <a:t>k has been found</a:t>
            </a:r>
          </a:p>
          <a:p>
            <a:endParaRPr lang="en-US" i="1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There </a:t>
            </a:r>
            <a:r>
              <a:rPr lang="en-US" dirty="0">
                <a:latin typeface="Comic Sans MS" panose="030F0702030302020204" pitchFamily="66" charset="0"/>
              </a:rPr>
              <a:t>are three possible cases (just like for BSTs</a:t>
            </a:r>
            <a:r>
              <a:rPr lang="en-US" dirty="0" smtClean="0">
                <a:latin typeface="Comic Sans MS" panose="030F0702030302020204" pitchFamily="66" charset="0"/>
              </a:rPr>
              <a:t>):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1</a:t>
            </a:r>
            <a:r>
              <a:rPr lang="en-US" dirty="0">
                <a:latin typeface="Comic Sans MS" panose="030F0702030302020204" pitchFamily="66" charset="0"/>
              </a:rPr>
              <a:t>) If x has no children (i.e., is a leaf), delete x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2</a:t>
            </a:r>
            <a:r>
              <a:rPr lang="en-US" dirty="0">
                <a:latin typeface="Comic Sans MS" panose="030F0702030302020204" pitchFamily="66" charset="0"/>
              </a:rPr>
              <a:t>) If x has one child, let x' be the child of x.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</a:t>
            </a:r>
            <a:r>
              <a:rPr lang="en-US" dirty="0">
                <a:latin typeface="Comic Sans MS" panose="030F0702030302020204" pitchFamily="66" charset="0"/>
              </a:rPr>
              <a:t>Notice: x' cannot have a child, since subtrees of T can differ in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</a:t>
            </a:r>
            <a:r>
              <a:rPr lang="en-US" dirty="0">
                <a:latin typeface="Comic Sans MS" panose="030F0702030302020204" pitchFamily="66" charset="0"/>
              </a:rPr>
              <a:t>height by at most one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</a:t>
            </a:r>
            <a:r>
              <a:rPr lang="en-US" dirty="0">
                <a:latin typeface="Comic Sans MS" panose="030F0702030302020204" pitchFamily="66" charset="0"/>
              </a:rPr>
              <a:t>-replace the contents of x with the contents of x'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</a:t>
            </a:r>
            <a:r>
              <a:rPr lang="en-US" dirty="0">
                <a:latin typeface="Comic Sans MS" panose="030F0702030302020204" pitchFamily="66" charset="0"/>
              </a:rPr>
              <a:t>-delete x' (a leaf) 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3</a:t>
            </a:r>
            <a:r>
              <a:rPr lang="en-US" dirty="0">
                <a:latin typeface="Comic Sans MS" panose="030F0702030302020204" pitchFamily="66" charset="0"/>
              </a:rPr>
              <a:t>) If x has two children,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>
                <a:latin typeface="Comic Sans MS" panose="030F0702030302020204" pitchFamily="66" charset="0"/>
              </a:rPr>
              <a:t>-find x's successor z (which has no left child)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>
                <a:latin typeface="Comic Sans MS" panose="030F0702030302020204" pitchFamily="66" charset="0"/>
              </a:rPr>
              <a:t>-replace x's contents with z's contents, and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>
                <a:latin typeface="Comic Sans MS" panose="030F0702030302020204" pitchFamily="66" charset="0"/>
              </a:rPr>
              <a:t>-delete z.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i="1" dirty="0">
                <a:latin typeface="Comic Sans MS" panose="030F0702030302020204" pitchFamily="66" charset="0"/>
              </a:rPr>
              <a:t>[since z has at most one child, so we use case (1) or (2) to delete z]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    In all 3 cases, we end up removing a leaf.</a:t>
            </a:r>
            <a:endParaRPr lang="en-US" b="1" i="1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0234" y="4430111"/>
            <a:ext cx="2895600" cy="83099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Code to find x's successor: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z = RIGHT_CHILD(x)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while LEFT_CHILD(z) </a:t>
            </a:r>
            <a:r>
              <a:rPr lang="en-US" sz="1200" dirty="0" smtClean="0">
                <a:latin typeface="Comic Sans MS" panose="030F0702030302020204" pitchFamily="66" charset="0"/>
              </a:rPr>
              <a:t>!= </a:t>
            </a:r>
            <a:r>
              <a:rPr lang="en-US" sz="1200" dirty="0">
                <a:latin typeface="Comic Sans MS" panose="030F0702030302020204" pitchFamily="66" charset="0"/>
              </a:rPr>
              <a:t>NULL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   z = LEFT_CHILD(z)</a:t>
            </a:r>
          </a:p>
        </p:txBody>
      </p:sp>
    </p:spTree>
    <p:extLst>
      <p:ext uri="{BB962C8B-B14F-4D97-AF65-F5344CB8AC3E}">
        <p14:creationId xmlns:p14="http://schemas.microsoft.com/office/powerpoint/2010/main" val="63793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Deletion: 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Single </a:t>
            </a:r>
            <a:r>
              <a:rPr lang="en-US" dirty="0" smtClean="0"/>
              <a:t>Rotation Example,                      Delete(T</a:t>
            </a:r>
            <a:r>
              <a:rPr lang="en-US" dirty="0"/>
              <a:t>, 13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1828800"/>
            <a:ext cx="550343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Consolas" panose="020B0609020204030204" pitchFamily="49" charset="0"/>
                <a:cs typeface="Consolas" panose="020B0609020204030204" pitchFamily="49" charset="0"/>
              </a:rPr>
              <a:t>AVL tree T:</a:t>
            </a:r>
          </a:p>
          <a:p>
            <a:r>
              <a:rPr lang="de-DE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13 (0)</a:t>
            </a:r>
          </a:p>
          <a:p>
            <a:r>
              <a:rPr lang="de-DE" dirty="0">
                <a:latin typeface="Consolas" panose="020B0609020204030204" pitchFamily="49" charset="0"/>
                <a:cs typeface="Consolas" panose="020B0609020204030204" pitchFamily="49" charset="0"/>
              </a:rPr>
              <a:t>               /         \</a:t>
            </a:r>
          </a:p>
          <a:p>
            <a:r>
              <a:rPr lang="de-DE" dirty="0">
                <a:latin typeface="Consolas" panose="020B0609020204030204" pitchFamily="49" charset="0"/>
                <a:cs typeface="Consolas" panose="020B0609020204030204" pitchFamily="49" charset="0"/>
              </a:rPr>
              <a:t>         9 (0)            15(+)</a:t>
            </a:r>
          </a:p>
          <a:p>
            <a:r>
              <a:rPr lang="de-DE" dirty="0">
                <a:latin typeface="Consolas" panose="020B0609020204030204" pitchFamily="49" charset="0"/>
                <a:cs typeface="Consolas" panose="020B0609020204030204" pitchFamily="49" charset="0"/>
              </a:rPr>
              <a:t>        /    \            /    \</a:t>
            </a:r>
          </a:p>
          <a:p>
            <a:r>
              <a:rPr lang="de-DE" dirty="0">
                <a:latin typeface="Consolas" panose="020B0609020204030204" pitchFamily="49" charset="0"/>
                <a:cs typeface="Consolas" panose="020B0609020204030204" pitchFamily="49" charset="0"/>
              </a:rPr>
              <a:t>     6 (-)  12 (-)     14 (0)   20 (0)</a:t>
            </a:r>
          </a:p>
          <a:p>
            <a:r>
              <a:rPr lang="de-DE" dirty="0">
                <a:latin typeface="Consolas" panose="020B0609020204030204" pitchFamily="49" charset="0"/>
                <a:cs typeface="Consolas" panose="020B0609020204030204" pitchFamily="49" charset="0"/>
              </a:rPr>
              <a:t>     /      /                   /  \</a:t>
            </a:r>
          </a:p>
          <a:p>
            <a:r>
              <a:rPr lang="de-DE" dirty="0">
                <a:latin typeface="Consolas" panose="020B0609020204030204" pitchFamily="49" charset="0"/>
                <a:cs typeface="Consolas" panose="020B0609020204030204" pitchFamily="49" charset="0"/>
              </a:rPr>
              <a:t>    2 (0)  11(0)            18 (0)  30 (0)</a:t>
            </a:r>
          </a:p>
          <a:p>
            <a:endParaRPr lang="de-DE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3274643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2905311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dirty="0">
                <a:latin typeface="Consolas" panose="020B0609020204030204" pitchFamily="49" charset="0"/>
                <a:cs typeface="Consolas" panose="020B0609020204030204" pitchFamily="49" charset="0"/>
              </a:rPr>
              <a:t>14 (0)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23215" y="2000026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13 </a:t>
            </a:r>
            <a:r>
              <a:rPr lang="de-DE" dirty="0">
                <a:latin typeface="Consolas" panose="020B0609020204030204" pitchFamily="49" charset="0"/>
                <a:cs typeface="Consolas" panose="020B0609020204030204" pitchFamily="49" charset="0"/>
              </a:rPr>
              <a:t>(0)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46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02083 -0.1171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-585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1482 L 0.23993 -0.0925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31" y="-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8" grpId="2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Deletion: 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Single </a:t>
            </a:r>
            <a:r>
              <a:rPr lang="en-US" dirty="0" smtClean="0"/>
              <a:t>Rotation Example,                      Delete(T</a:t>
            </a:r>
            <a:r>
              <a:rPr lang="en-US" dirty="0"/>
              <a:t>, 13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1828800"/>
            <a:ext cx="676980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Before rotation, but after updating balance factors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14 (0)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   /         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9 (0)            15(++)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/    \            /    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6 (-)  12 (-)       X   20 (0)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/      /                   /  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2 (0)  11(0)            18 (0)  30 (0)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527901" y="2561061"/>
            <a:ext cx="3897353" cy="940194"/>
            <a:chOff x="4527901" y="2561061"/>
            <a:chExt cx="3897353" cy="940194"/>
          </a:xfrm>
        </p:grpSpPr>
        <p:grpSp>
          <p:nvGrpSpPr>
            <p:cNvPr id="6" name="Group 5"/>
            <p:cNvGrpSpPr/>
            <p:nvPr/>
          </p:nvGrpSpPr>
          <p:grpSpPr>
            <a:xfrm>
              <a:off x="4527901" y="3352800"/>
              <a:ext cx="552185" cy="148455"/>
              <a:chOff x="2970243" y="4055327"/>
              <a:chExt cx="552185" cy="14845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3414664" y="4055328"/>
                <a:ext cx="107764" cy="101870"/>
              </a:xfrm>
              <a:prstGeom prst="line">
                <a:avLst/>
              </a:prstGeom>
              <a:ln w="317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3124200" y="4055327"/>
                <a:ext cx="290466" cy="1"/>
              </a:xfrm>
              <a:prstGeom prst="line">
                <a:avLst/>
              </a:prstGeom>
              <a:ln w="317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H="1">
                <a:off x="2970243" y="4055327"/>
                <a:ext cx="153957" cy="148455"/>
              </a:xfrm>
              <a:prstGeom prst="straightConnector1">
                <a:avLst/>
              </a:prstGeom>
              <a:ln w="3175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3"/>
            <p:cNvSpPr txBox="1"/>
            <p:nvPr/>
          </p:nvSpPr>
          <p:spPr>
            <a:xfrm>
              <a:off x="5791200" y="2561061"/>
              <a:ext cx="26340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Not balanced at 15</a:t>
              </a:r>
            </a:p>
            <a:p>
              <a:r>
                <a:rPr lang="en-US" dirty="0" smtClean="0"/>
                <a:t>Perform left rotation to fix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6781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Deletion: 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Single </a:t>
            </a:r>
            <a:r>
              <a:rPr lang="en-US" dirty="0" smtClean="0"/>
              <a:t>Rotation Example,                      Delete(T</a:t>
            </a:r>
            <a:r>
              <a:rPr lang="en-US" dirty="0"/>
              <a:t>, 13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1828800"/>
            <a:ext cx="487024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After rotation: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14 (0)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   /         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9 (0)            20 (-)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/    \          /     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6 (-)  12 (-)     15 (+)  30 (0)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/      /            \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2 (0)  11(0)          18 (0) </a:t>
            </a:r>
          </a:p>
        </p:txBody>
      </p:sp>
    </p:spTree>
    <p:extLst>
      <p:ext uri="{BB962C8B-B14F-4D97-AF65-F5344CB8AC3E}">
        <p14:creationId xmlns:p14="http://schemas.microsoft.com/office/powerpoint/2010/main" val="324746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on:</a:t>
            </a:r>
          </a:p>
          <a:p>
            <a:pPr lvl="1"/>
            <a:r>
              <a:rPr lang="en-US" dirty="0"/>
              <a:t>Binary Search </a:t>
            </a:r>
            <a:r>
              <a:rPr lang="en-US" dirty="0" smtClean="0"/>
              <a:t>Trees</a:t>
            </a:r>
          </a:p>
          <a:p>
            <a:pPr lvl="1"/>
            <a:r>
              <a:rPr lang="en-US" dirty="0" smtClean="0"/>
              <a:t>AVL Trees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Next</a:t>
            </a:r>
          </a:p>
          <a:p>
            <a:pPr lvl="1"/>
            <a:r>
              <a:rPr lang="en-US" dirty="0" smtClean="0"/>
              <a:t>Decision Trees</a:t>
            </a:r>
          </a:p>
        </p:txBody>
      </p:sp>
    </p:spTree>
    <p:extLst>
      <p:ext uri="{BB962C8B-B14F-4D97-AF65-F5344CB8AC3E}">
        <p14:creationId xmlns:p14="http://schemas.microsoft.com/office/powerpoint/2010/main" val="328916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2544763"/>
          </a:xfrm>
        </p:spPr>
        <p:txBody>
          <a:bodyPr>
            <a:normAutofit/>
          </a:bodyPr>
          <a:lstStyle/>
          <a:p>
            <a:r>
              <a:rPr lang="en-US" dirty="0" smtClean="0"/>
              <a:t>Binary trees can be associated with decision processes</a:t>
            </a:r>
          </a:p>
          <a:p>
            <a:pPr lvl="1"/>
            <a:r>
              <a:rPr lang="en-US" dirty="0" smtClean="0"/>
              <a:t>Internal nodes: questions with yes or no answer</a:t>
            </a:r>
          </a:p>
          <a:p>
            <a:pPr lvl="1"/>
            <a:r>
              <a:rPr lang="en-US" dirty="0" smtClean="0"/>
              <a:t>Leaves: Decisions</a:t>
            </a:r>
          </a:p>
          <a:p>
            <a:pPr lvl="1"/>
            <a:endParaRPr lang="en-US" dirty="0"/>
          </a:p>
          <a:p>
            <a:r>
              <a:rPr lang="en-US" dirty="0" smtClean="0"/>
              <a:t>Example: Where to eat?</a:t>
            </a:r>
            <a:endParaRPr lang="en-US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3273425" y="3611563"/>
            <a:ext cx="1906588" cy="4095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Want a fast meal?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444625" y="4641850"/>
            <a:ext cx="2000250" cy="4095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How about coffee?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876800" y="4641850"/>
            <a:ext cx="2212975" cy="4095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On expense account?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290638" y="5707063"/>
            <a:ext cx="1089025" cy="3683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Starbucks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200400" y="5707063"/>
            <a:ext cx="1063625" cy="3683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Antonio’s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724400" y="5707063"/>
            <a:ext cx="827088" cy="3683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Veritas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6442075" y="5707063"/>
            <a:ext cx="723900" cy="3683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Chili’s</a:t>
            </a:r>
          </a:p>
        </p:txBody>
      </p:sp>
      <p:cxnSp>
        <p:nvCxnSpPr>
          <p:cNvPr id="11" name="AutoShape 13"/>
          <p:cNvCxnSpPr>
            <a:cxnSpLocks noChangeShapeType="1"/>
            <a:stCxn id="4" idx="2"/>
            <a:endCxn id="5" idx="0"/>
          </p:cNvCxnSpPr>
          <p:nvPr/>
        </p:nvCxnSpPr>
        <p:spPr bwMode="auto">
          <a:xfrm flipH="1">
            <a:off x="2444750" y="4021138"/>
            <a:ext cx="1781175" cy="6207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14"/>
          <p:cNvCxnSpPr>
            <a:cxnSpLocks noChangeShapeType="1"/>
            <a:stCxn id="4" idx="2"/>
            <a:endCxn id="6" idx="0"/>
          </p:cNvCxnSpPr>
          <p:nvPr/>
        </p:nvCxnSpPr>
        <p:spPr bwMode="auto">
          <a:xfrm>
            <a:off x="4225925" y="4021138"/>
            <a:ext cx="1757363" cy="6207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15"/>
          <p:cNvCxnSpPr>
            <a:cxnSpLocks noChangeShapeType="1"/>
            <a:stCxn id="7" idx="0"/>
            <a:endCxn id="5" idx="2"/>
          </p:cNvCxnSpPr>
          <p:nvPr/>
        </p:nvCxnSpPr>
        <p:spPr bwMode="auto">
          <a:xfrm flipV="1">
            <a:off x="1835150" y="5051425"/>
            <a:ext cx="609600" cy="6556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16"/>
          <p:cNvCxnSpPr>
            <a:cxnSpLocks noChangeShapeType="1"/>
            <a:stCxn id="8" idx="0"/>
            <a:endCxn id="5" idx="2"/>
          </p:cNvCxnSpPr>
          <p:nvPr/>
        </p:nvCxnSpPr>
        <p:spPr bwMode="auto">
          <a:xfrm flipH="1" flipV="1">
            <a:off x="2444750" y="5051425"/>
            <a:ext cx="1287463" cy="6556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17"/>
          <p:cNvCxnSpPr>
            <a:cxnSpLocks noChangeShapeType="1"/>
            <a:stCxn id="9" idx="0"/>
            <a:endCxn id="6" idx="2"/>
          </p:cNvCxnSpPr>
          <p:nvPr/>
        </p:nvCxnSpPr>
        <p:spPr bwMode="auto">
          <a:xfrm flipV="1">
            <a:off x="5138738" y="5051425"/>
            <a:ext cx="844550" cy="6556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18"/>
          <p:cNvCxnSpPr>
            <a:cxnSpLocks noChangeShapeType="1"/>
            <a:stCxn id="10" idx="0"/>
            <a:endCxn id="6" idx="2"/>
          </p:cNvCxnSpPr>
          <p:nvPr/>
        </p:nvCxnSpPr>
        <p:spPr bwMode="auto">
          <a:xfrm flipH="1" flipV="1">
            <a:off x="5983288" y="5051425"/>
            <a:ext cx="820737" cy="6556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2514600" y="4098925"/>
            <a:ext cx="576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Yes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5986463" y="4097338"/>
            <a:ext cx="4921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No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1676400" y="5181600"/>
            <a:ext cx="576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Yes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3505200" y="5181600"/>
            <a:ext cx="4921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No</a:t>
            </a: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5029200" y="5181600"/>
            <a:ext cx="576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Yes</a:t>
            </a: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6629400" y="5181600"/>
            <a:ext cx="4921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05050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Code for Binary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3581400" cy="4983163"/>
          </a:xfrm>
        </p:spPr>
        <p:txBody>
          <a:bodyPr/>
          <a:lstStyle/>
          <a:p>
            <a:r>
              <a:rPr lang="en-US" dirty="0" smtClean="0"/>
              <a:t>Assuming </a:t>
            </a:r>
            <a:r>
              <a:rPr lang="en-US" dirty="0" err="1" smtClean="0"/>
              <a:t>theArray</a:t>
            </a:r>
            <a:r>
              <a:rPr lang="en-US" dirty="0" smtClean="0"/>
              <a:t> is sorted and size is correct</a:t>
            </a:r>
          </a:p>
          <a:p>
            <a:pPr lvl="1"/>
            <a:r>
              <a:rPr lang="en-US" dirty="0" smtClean="0"/>
              <a:t>This code will perform a binary search looking for the value of </a:t>
            </a:r>
            <a:r>
              <a:rPr lang="en-US" dirty="0" err="1" smtClean="0"/>
              <a:t>findMe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cout</a:t>
            </a:r>
            <a:r>
              <a:rPr lang="en-US" dirty="0" smtClean="0"/>
              <a:t> is </a:t>
            </a:r>
            <a:br>
              <a:rPr lang="en-US" dirty="0" smtClean="0"/>
            </a:br>
            <a:r>
              <a:rPr lang="en-US" dirty="0" smtClean="0"/>
              <a:t>for debugging and illustration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1142999"/>
            <a:ext cx="4800600" cy="526297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</a:rPr>
              <a:t>// </a:t>
            </a:r>
            <a:r>
              <a:rPr lang="en-US" sz="1600" dirty="0" smtClean="0">
                <a:solidFill>
                  <a:srgbClr val="008000"/>
                </a:solidFill>
              </a:rPr>
              <a:t>--------------------------------------------------------------</a:t>
            </a:r>
            <a:endParaRPr lang="en-US" sz="1600" dirty="0">
              <a:solidFill>
                <a:srgbClr val="008000"/>
              </a:solidFill>
            </a:endParaRPr>
          </a:p>
          <a:p>
            <a:r>
              <a:rPr lang="en-US" sz="1600" dirty="0" err="1">
                <a:solidFill>
                  <a:srgbClr val="0000FF"/>
                </a:solidFill>
              </a:rPr>
              <a:t>bool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BinSearchFor</a:t>
            </a:r>
            <a:r>
              <a:rPr lang="en-US" sz="1600" dirty="0">
                <a:solidFill>
                  <a:prstClr val="black"/>
                </a:solidFill>
              </a:rPr>
              <a:t>(</a:t>
            </a:r>
            <a:r>
              <a:rPr lang="en-US" sz="1600" dirty="0" err="1">
                <a:solidFill>
                  <a:srgbClr val="0000FF"/>
                </a:solidFill>
              </a:rPr>
              <a:t>int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findMe</a:t>
            </a:r>
            <a:r>
              <a:rPr lang="en-US" sz="1600" dirty="0">
                <a:solidFill>
                  <a:prstClr val="black"/>
                </a:solidFill>
              </a:rPr>
              <a:t>, </a:t>
            </a:r>
            <a:r>
              <a:rPr lang="en-US" sz="1600" dirty="0" err="1">
                <a:solidFill>
                  <a:srgbClr val="0000FF"/>
                </a:solidFill>
              </a:rPr>
              <a:t>int</a:t>
            </a:r>
            <a:r>
              <a:rPr lang="en-US" sz="1600" dirty="0">
                <a:solidFill>
                  <a:prstClr val="black"/>
                </a:solidFill>
              </a:rPr>
              <a:t>* </a:t>
            </a:r>
            <a:r>
              <a:rPr lang="en-US" sz="1600" dirty="0" err="1">
                <a:solidFill>
                  <a:prstClr val="black"/>
                </a:solidFill>
              </a:rPr>
              <a:t>theArray</a:t>
            </a:r>
            <a:r>
              <a:rPr lang="en-US" sz="1600" dirty="0">
                <a:solidFill>
                  <a:prstClr val="black"/>
                </a:solidFill>
              </a:rPr>
              <a:t>, </a:t>
            </a:r>
            <a:r>
              <a:rPr lang="en-US" sz="1600" dirty="0" err="1">
                <a:solidFill>
                  <a:srgbClr val="0000FF"/>
                </a:solidFill>
              </a:rPr>
              <a:t>int</a:t>
            </a:r>
            <a:r>
              <a:rPr lang="en-US" sz="1600" dirty="0">
                <a:solidFill>
                  <a:prstClr val="black"/>
                </a:solidFill>
              </a:rPr>
              <a:t> size)</a:t>
            </a:r>
          </a:p>
          <a:p>
            <a:r>
              <a:rPr lang="en-US" sz="1600" dirty="0">
                <a:solidFill>
                  <a:prstClr val="black"/>
                </a:solidFill>
              </a:rPr>
              <a:t>{</a:t>
            </a:r>
          </a:p>
          <a:p>
            <a:r>
              <a:rPr lang="en-US" sz="1600" dirty="0">
                <a:solidFill>
                  <a:prstClr val="black"/>
                </a:solidFill>
              </a:rPr>
              <a:t>   </a:t>
            </a:r>
            <a:r>
              <a:rPr lang="en-US" sz="1600" dirty="0" err="1">
                <a:solidFill>
                  <a:srgbClr val="0000FF"/>
                </a:solidFill>
              </a:rPr>
              <a:t>int</a:t>
            </a:r>
            <a:r>
              <a:rPr lang="en-US" sz="1600" dirty="0">
                <a:solidFill>
                  <a:prstClr val="black"/>
                </a:solidFill>
              </a:rPr>
              <a:t> left = 0;</a:t>
            </a:r>
          </a:p>
          <a:p>
            <a:r>
              <a:rPr lang="en-US" sz="1600" dirty="0">
                <a:solidFill>
                  <a:prstClr val="black"/>
                </a:solidFill>
              </a:rPr>
              <a:t>   </a:t>
            </a:r>
            <a:r>
              <a:rPr lang="en-US" sz="1600" dirty="0" err="1">
                <a:solidFill>
                  <a:srgbClr val="0000FF"/>
                </a:solidFill>
              </a:rPr>
              <a:t>int</a:t>
            </a:r>
            <a:r>
              <a:rPr lang="en-US" sz="1600" dirty="0">
                <a:solidFill>
                  <a:prstClr val="black"/>
                </a:solidFill>
              </a:rPr>
              <a:t> right = size - 1;</a:t>
            </a:r>
          </a:p>
          <a:p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dirty="0">
                <a:solidFill>
                  <a:prstClr val="black"/>
                </a:solidFill>
              </a:rPr>
              <a:t>   </a:t>
            </a:r>
            <a:r>
              <a:rPr lang="en-US" sz="1600" dirty="0" err="1">
                <a:solidFill>
                  <a:srgbClr val="0000FF"/>
                </a:solidFill>
              </a:rPr>
              <a:t>bool</a:t>
            </a:r>
            <a:r>
              <a:rPr lang="en-US" sz="1600" dirty="0">
                <a:solidFill>
                  <a:prstClr val="black"/>
                </a:solidFill>
              </a:rPr>
              <a:t> found = </a:t>
            </a:r>
            <a:r>
              <a:rPr lang="en-US" sz="1600" dirty="0">
                <a:solidFill>
                  <a:srgbClr val="0000FF"/>
                </a:solidFill>
              </a:rPr>
              <a:t>false</a:t>
            </a:r>
            <a:r>
              <a:rPr lang="en-US" sz="1600" dirty="0">
                <a:solidFill>
                  <a:prstClr val="black"/>
                </a:solidFill>
              </a:rPr>
              <a:t>;</a:t>
            </a:r>
          </a:p>
          <a:p>
            <a:r>
              <a:rPr lang="en-US" sz="1600" dirty="0">
                <a:solidFill>
                  <a:prstClr val="black"/>
                </a:solidFill>
              </a:rPr>
              <a:t>   </a:t>
            </a:r>
            <a:r>
              <a:rPr lang="en-US" sz="1600" dirty="0" err="1">
                <a:solidFill>
                  <a:srgbClr val="0000FF"/>
                </a:solidFill>
              </a:rPr>
              <a:t>int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i</a:t>
            </a:r>
            <a:r>
              <a:rPr lang="en-US" sz="1600" dirty="0">
                <a:solidFill>
                  <a:prstClr val="black"/>
                </a:solidFill>
              </a:rPr>
              <a:t>;</a:t>
            </a:r>
          </a:p>
          <a:p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dirty="0">
                <a:solidFill>
                  <a:prstClr val="black"/>
                </a:solidFill>
              </a:rPr>
              <a:t>   </a:t>
            </a:r>
            <a:r>
              <a:rPr lang="en-US" sz="1600" dirty="0">
                <a:solidFill>
                  <a:srgbClr val="0000FF"/>
                </a:solidFill>
              </a:rPr>
              <a:t>while</a:t>
            </a:r>
            <a:r>
              <a:rPr lang="en-US" sz="1600" dirty="0">
                <a:solidFill>
                  <a:prstClr val="black"/>
                </a:solidFill>
              </a:rPr>
              <a:t> ((!found) &amp;&amp; (left != right))</a:t>
            </a:r>
          </a:p>
          <a:p>
            <a:r>
              <a:rPr lang="en-US" sz="1600" dirty="0">
                <a:solidFill>
                  <a:prstClr val="black"/>
                </a:solidFill>
              </a:rPr>
              <a:t>   {</a:t>
            </a:r>
          </a:p>
          <a:p>
            <a:r>
              <a:rPr lang="en-US" sz="1600" dirty="0">
                <a:solidFill>
                  <a:prstClr val="black"/>
                </a:solidFill>
              </a:rPr>
              <a:t>      </a:t>
            </a:r>
            <a:r>
              <a:rPr lang="en-US" sz="1600" dirty="0" err="1">
                <a:solidFill>
                  <a:prstClr val="black"/>
                </a:solidFill>
              </a:rPr>
              <a:t>i</a:t>
            </a:r>
            <a:r>
              <a:rPr lang="en-US" sz="1600" dirty="0">
                <a:solidFill>
                  <a:prstClr val="black"/>
                </a:solidFill>
              </a:rPr>
              <a:t> = left + (right - left)/2;       </a:t>
            </a:r>
            <a:r>
              <a:rPr lang="en-US" sz="1600" dirty="0">
                <a:solidFill>
                  <a:srgbClr val="008000"/>
                </a:solidFill>
              </a:rPr>
              <a:t>// truncates decimal part</a:t>
            </a:r>
          </a:p>
          <a:p>
            <a:r>
              <a:rPr lang="en-US" sz="1600" dirty="0">
                <a:solidFill>
                  <a:prstClr val="black"/>
                </a:solidFill>
              </a:rPr>
              <a:t>      </a:t>
            </a:r>
          </a:p>
          <a:p>
            <a:r>
              <a:rPr lang="en-US" sz="1600" dirty="0">
                <a:solidFill>
                  <a:prstClr val="black"/>
                </a:solidFill>
              </a:rPr>
              <a:t>      </a:t>
            </a:r>
            <a:r>
              <a:rPr lang="en-US" sz="1600" dirty="0" err="1">
                <a:solidFill>
                  <a:prstClr val="black"/>
                </a:solidFill>
              </a:rPr>
              <a:t>cout</a:t>
            </a:r>
            <a:r>
              <a:rPr lang="en-US" sz="1600" dirty="0">
                <a:solidFill>
                  <a:prstClr val="black"/>
                </a:solidFill>
              </a:rPr>
              <a:t> &lt;&lt; </a:t>
            </a:r>
            <a:r>
              <a:rPr lang="en-US" sz="1600" dirty="0">
                <a:solidFill>
                  <a:srgbClr val="A31515"/>
                </a:solidFill>
              </a:rPr>
              <a:t>"checking index = "</a:t>
            </a:r>
            <a:r>
              <a:rPr lang="en-US" sz="1600" dirty="0">
                <a:solidFill>
                  <a:prstClr val="black"/>
                </a:solidFill>
              </a:rPr>
              <a:t> &lt;&lt; </a:t>
            </a:r>
            <a:r>
              <a:rPr lang="en-US" sz="1600" dirty="0" err="1">
                <a:solidFill>
                  <a:prstClr val="black"/>
                </a:solidFill>
              </a:rPr>
              <a:t>i</a:t>
            </a:r>
            <a:r>
              <a:rPr lang="en-US" sz="1600" dirty="0">
                <a:solidFill>
                  <a:prstClr val="black"/>
                </a:solidFill>
              </a:rPr>
              <a:t> &lt;&lt; </a:t>
            </a:r>
            <a:r>
              <a:rPr lang="en-US" sz="1600" dirty="0" err="1">
                <a:solidFill>
                  <a:prstClr val="black"/>
                </a:solidFill>
              </a:rPr>
              <a:t>endl</a:t>
            </a:r>
            <a:r>
              <a:rPr lang="en-US" sz="1600" dirty="0">
                <a:solidFill>
                  <a:prstClr val="black"/>
                </a:solidFill>
              </a:rPr>
              <a:t>;</a:t>
            </a:r>
          </a:p>
          <a:p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dirty="0">
                <a:solidFill>
                  <a:prstClr val="black"/>
                </a:solidFill>
              </a:rPr>
              <a:t>      </a:t>
            </a:r>
            <a:r>
              <a:rPr lang="en-US" sz="1600" dirty="0">
                <a:solidFill>
                  <a:srgbClr val="0000FF"/>
                </a:solidFill>
              </a:rPr>
              <a:t>if</a:t>
            </a:r>
            <a:r>
              <a:rPr lang="en-US" sz="1600" dirty="0">
                <a:solidFill>
                  <a:prstClr val="black"/>
                </a:solidFill>
              </a:rPr>
              <a:t>(</a:t>
            </a:r>
            <a:r>
              <a:rPr lang="en-US" sz="1600" dirty="0" err="1">
                <a:solidFill>
                  <a:prstClr val="black"/>
                </a:solidFill>
              </a:rPr>
              <a:t>findMe</a:t>
            </a:r>
            <a:r>
              <a:rPr lang="en-US" sz="1600" dirty="0">
                <a:solidFill>
                  <a:prstClr val="black"/>
                </a:solidFill>
              </a:rPr>
              <a:t> == </a:t>
            </a:r>
            <a:r>
              <a:rPr lang="en-US" sz="1600" dirty="0" err="1">
                <a:solidFill>
                  <a:prstClr val="black"/>
                </a:solidFill>
              </a:rPr>
              <a:t>theArray</a:t>
            </a:r>
            <a:r>
              <a:rPr lang="en-US" sz="1600" dirty="0">
                <a:solidFill>
                  <a:prstClr val="black"/>
                </a:solidFill>
              </a:rPr>
              <a:t>[</a:t>
            </a:r>
            <a:r>
              <a:rPr lang="en-US" sz="1600" dirty="0" err="1">
                <a:solidFill>
                  <a:prstClr val="black"/>
                </a:solidFill>
              </a:rPr>
              <a:t>i</a:t>
            </a:r>
            <a:r>
              <a:rPr lang="en-US" sz="1600" dirty="0">
                <a:solidFill>
                  <a:prstClr val="black"/>
                </a:solidFill>
              </a:rPr>
              <a:t>])        </a:t>
            </a:r>
            <a:r>
              <a:rPr lang="en-US" sz="1600" dirty="0" smtClean="0">
                <a:solidFill>
                  <a:prstClr val="black"/>
                </a:solidFill>
              </a:rPr>
              <a:t> { </a:t>
            </a:r>
            <a:r>
              <a:rPr lang="en-US" sz="1600" dirty="0">
                <a:solidFill>
                  <a:prstClr val="black"/>
                </a:solidFill>
              </a:rPr>
              <a:t>found = </a:t>
            </a:r>
            <a:r>
              <a:rPr lang="en-US" sz="1600" dirty="0">
                <a:solidFill>
                  <a:srgbClr val="0000FF"/>
                </a:solidFill>
              </a:rPr>
              <a:t>true</a:t>
            </a:r>
            <a:r>
              <a:rPr lang="en-US" sz="1600" dirty="0">
                <a:solidFill>
                  <a:prstClr val="black"/>
                </a:solidFill>
              </a:rPr>
              <a:t>;  }</a:t>
            </a:r>
          </a:p>
          <a:p>
            <a:r>
              <a:rPr lang="en-US" sz="1600" dirty="0">
                <a:solidFill>
                  <a:prstClr val="black"/>
                </a:solidFill>
              </a:rPr>
              <a:t>      </a:t>
            </a:r>
            <a:r>
              <a:rPr lang="en-US" sz="1600" dirty="0">
                <a:solidFill>
                  <a:srgbClr val="0000FF"/>
                </a:solidFill>
              </a:rPr>
              <a:t>else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if</a:t>
            </a:r>
            <a:r>
              <a:rPr lang="en-US" sz="1600" dirty="0">
                <a:solidFill>
                  <a:prstClr val="black"/>
                </a:solidFill>
              </a:rPr>
              <a:t> (</a:t>
            </a:r>
            <a:r>
              <a:rPr lang="en-US" sz="1600" dirty="0" err="1">
                <a:solidFill>
                  <a:prstClr val="black"/>
                </a:solidFill>
              </a:rPr>
              <a:t>findMe</a:t>
            </a:r>
            <a:r>
              <a:rPr lang="en-US" sz="1600" dirty="0">
                <a:solidFill>
                  <a:prstClr val="black"/>
                </a:solidFill>
              </a:rPr>
              <a:t> &lt; </a:t>
            </a:r>
            <a:r>
              <a:rPr lang="en-US" sz="1600" dirty="0" err="1">
                <a:solidFill>
                  <a:prstClr val="black"/>
                </a:solidFill>
              </a:rPr>
              <a:t>theArray</a:t>
            </a:r>
            <a:r>
              <a:rPr lang="en-US" sz="1600" dirty="0">
                <a:solidFill>
                  <a:prstClr val="black"/>
                </a:solidFill>
              </a:rPr>
              <a:t>[</a:t>
            </a:r>
            <a:r>
              <a:rPr lang="en-US" sz="1600" dirty="0" err="1">
                <a:solidFill>
                  <a:prstClr val="black"/>
                </a:solidFill>
              </a:rPr>
              <a:t>i</a:t>
            </a:r>
            <a:r>
              <a:rPr lang="en-US" sz="1600" dirty="0">
                <a:solidFill>
                  <a:prstClr val="black"/>
                </a:solidFill>
              </a:rPr>
              <a:t>])   { right = </a:t>
            </a:r>
            <a:r>
              <a:rPr lang="en-US" sz="1600" dirty="0" err="1">
                <a:solidFill>
                  <a:prstClr val="black"/>
                </a:solidFill>
              </a:rPr>
              <a:t>i</a:t>
            </a:r>
            <a:r>
              <a:rPr lang="en-US" sz="1600" dirty="0" smtClean="0">
                <a:solidFill>
                  <a:prstClr val="black"/>
                </a:solidFill>
              </a:rPr>
              <a:t>;         }</a:t>
            </a:r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dirty="0">
                <a:solidFill>
                  <a:prstClr val="black"/>
                </a:solidFill>
              </a:rPr>
              <a:t>      </a:t>
            </a:r>
            <a:r>
              <a:rPr lang="en-US" sz="1600" dirty="0">
                <a:solidFill>
                  <a:srgbClr val="0000FF"/>
                </a:solidFill>
              </a:rPr>
              <a:t>else</a:t>
            </a:r>
            <a:r>
              <a:rPr lang="en-US" sz="1600" dirty="0">
                <a:solidFill>
                  <a:prstClr val="black"/>
                </a:solidFill>
              </a:rPr>
              <a:t>                             </a:t>
            </a:r>
            <a:r>
              <a:rPr lang="en-US" sz="1600" dirty="0" smtClean="0">
                <a:solidFill>
                  <a:prstClr val="black"/>
                </a:solidFill>
              </a:rPr>
              <a:t>               { </a:t>
            </a:r>
            <a:r>
              <a:rPr lang="en-US" sz="1600" dirty="0">
                <a:solidFill>
                  <a:prstClr val="black"/>
                </a:solidFill>
              </a:rPr>
              <a:t>left  = i+1;   </a:t>
            </a:r>
            <a:r>
              <a:rPr lang="en-US" sz="1600" dirty="0" smtClean="0">
                <a:solidFill>
                  <a:prstClr val="black"/>
                </a:solidFill>
              </a:rPr>
              <a:t>   }</a:t>
            </a:r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dirty="0">
                <a:solidFill>
                  <a:prstClr val="black"/>
                </a:solidFill>
              </a:rPr>
              <a:t>   }</a:t>
            </a:r>
          </a:p>
          <a:p>
            <a:r>
              <a:rPr lang="en-US" sz="1600" dirty="0">
                <a:solidFill>
                  <a:prstClr val="black"/>
                </a:solidFill>
              </a:rPr>
              <a:t>   </a:t>
            </a:r>
            <a:r>
              <a:rPr lang="en-US" sz="1600" dirty="0">
                <a:solidFill>
                  <a:srgbClr val="0000FF"/>
                </a:solidFill>
              </a:rPr>
              <a:t>return</a:t>
            </a:r>
            <a:r>
              <a:rPr lang="en-US" sz="1600" dirty="0">
                <a:solidFill>
                  <a:prstClr val="black"/>
                </a:solidFill>
              </a:rPr>
              <a:t> found;</a:t>
            </a:r>
          </a:p>
          <a:p>
            <a:r>
              <a:rPr lang="en-US" sz="1600" dirty="0">
                <a:solidFill>
                  <a:prstClr val="black"/>
                </a:solidFill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 rot="20659407">
            <a:off x="272740" y="615581"/>
            <a:ext cx="11464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RECALL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 rot="21091498">
            <a:off x="1030615" y="2587665"/>
            <a:ext cx="5280613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Recall also </a:t>
            </a:r>
          </a:p>
          <a:p>
            <a:r>
              <a:rPr lang="en-US" sz="3200" dirty="0" smtClean="0"/>
              <a:t>   In Class Assignment </a:t>
            </a:r>
          </a:p>
          <a:p>
            <a:r>
              <a:rPr lang="en-US" sz="3200" dirty="0" smtClean="0"/>
              <a:t>           ICA201 – </a:t>
            </a:r>
            <a:r>
              <a:rPr lang="en-US" sz="3200" dirty="0" err="1" smtClean="0"/>
              <a:t>BinarySearch</a:t>
            </a:r>
            <a:endParaRPr lang="en-US" sz="3200" dirty="0" smtClean="0"/>
          </a:p>
          <a:p>
            <a:r>
              <a:rPr lang="en-US" sz="3200" dirty="0" smtClean="0"/>
              <a:t>for more details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925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Trees in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Animal Guessing Game</a:t>
            </a:r>
          </a:p>
          <a:p>
            <a:pPr lvl="1"/>
            <a:r>
              <a:rPr lang="en-US" dirty="0" smtClean="0"/>
              <a:t>Does it have 4 legs?</a:t>
            </a:r>
          </a:p>
          <a:p>
            <a:pPr lvl="1"/>
            <a:r>
              <a:rPr lang="en-US" dirty="0" smtClean="0"/>
              <a:t>Does it eat meat?</a:t>
            </a:r>
          </a:p>
          <a:p>
            <a:pPr lvl="1"/>
            <a:r>
              <a:rPr lang="en-US" dirty="0" smtClean="0"/>
              <a:t>Does it roar?</a:t>
            </a:r>
          </a:p>
          <a:p>
            <a:pPr lvl="1"/>
            <a:r>
              <a:rPr lang="en-US" dirty="0" smtClean="0"/>
              <a:t>Is it a lion?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443048">
            <a:off x="2540864" y="3068058"/>
            <a:ext cx="45977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These were always fun…</a:t>
            </a:r>
          </a:p>
          <a:p>
            <a:endParaRPr lang="en-US" sz="3200" i="1" dirty="0"/>
          </a:p>
          <a:p>
            <a:r>
              <a:rPr lang="en-US" sz="3200" i="1" dirty="0" smtClean="0"/>
              <a:t>Bring back any memories?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09721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</a:t>
            </a:r>
            <a:r>
              <a:rPr lang="en-US" dirty="0" smtClean="0"/>
              <a:t>Assignment – ICA315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Using a binary tree</a:t>
            </a:r>
          </a:p>
          <a:p>
            <a:pPr lvl="1"/>
            <a:r>
              <a:rPr lang="en-US" dirty="0"/>
              <a:t>Create an animal guessing </a:t>
            </a:r>
            <a:r>
              <a:rPr lang="en-US" dirty="0" smtClean="0"/>
              <a:t>game</a:t>
            </a:r>
          </a:p>
          <a:p>
            <a:pPr lvl="1"/>
            <a:r>
              <a:rPr lang="en-US" dirty="0" smtClean="0"/>
              <a:t>Game must be able to save its state</a:t>
            </a:r>
          </a:p>
          <a:p>
            <a:pPr lvl="2"/>
            <a:r>
              <a:rPr lang="en-US" dirty="0" smtClean="0"/>
              <a:t>It remembers what it has learned</a:t>
            </a:r>
            <a:endParaRPr lang="en-US" dirty="0"/>
          </a:p>
          <a:p>
            <a:endParaRPr lang="en-US" dirty="0"/>
          </a:p>
          <a:p>
            <a:r>
              <a:rPr lang="en-US" dirty="0"/>
              <a:t>Starter Code may be available on D2L</a:t>
            </a:r>
          </a:p>
          <a:p>
            <a:endParaRPr lang="en-US" dirty="0" smtClean="0"/>
          </a:p>
          <a:p>
            <a:r>
              <a:rPr lang="en-US" strike="sngStrike" dirty="0" smtClean="0"/>
              <a:t>On </a:t>
            </a:r>
            <a:r>
              <a:rPr lang="en-US" strike="sngStrike" dirty="0"/>
              <a:t>an INDIVIDUAL basis turn in resulting </a:t>
            </a:r>
            <a:r>
              <a:rPr lang="en-US" strike="sngStrike" dirty="0" smtClean="0"/>
              <a:t>code to appropriate drop box on D2L</a:t>
            </a:r>
            <a:endParaRPr lang="en-US" strike="sngStrike" dirty="0"/>
          </a:p>
          <a:p>
            <a:endParaRPr lang="en-US" dirty="0"/>
          </a:p>
          <a:p>
            <a:r>
              <a:rPr lang="en-US" dirty="0" smtClean="0"/>
              <a:t>May </a:t>
            </a:r>
            <a:r>
              <a:rPr lang="en-US" dirty="0"/>
              <a:t>work as </a:t>
            </a:r>
            <a:r>
              <a:rPr lang="en-US" dirty="0" smtClean="0"/>
              <a:t>group</a:t>
            </a:r>
          </a:p>
          <a:p>
            <a:pPr lvl="1"/>
            <a:r>
              <a:rPr lang="en-US" strike="sngStrike" dirty="0" smtClean="0"/>
              <a:t>But </a:t>
            </a:r>
            <a:r>
              <a:rPr lang="en-US" strike="sngStrike" dirty="0"/>
              <a:t>each individual must turn in</a:t>
            </a:r>
          </a:p>
          <a:p>
            <a:pPr lvl="1"/>
            <a:r>
              <a:rPr lang="en-US" strike="sngStrike" dirty="0"/>
              <a:t>Identify any one else you worked with in the code comments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65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End of This Part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ent Office -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10290</TotalTime>
  <Words>5444</Words>
  <Application>Microsoft Office PowerPoint</Application>
  <PresentationFormat>On-screen Show (4:3)</PresentationFormat>
  <Paragraphs>1497</Paragraphs>
  <Slides>92</Slides>
  <Notes>4</Notes>
  <HiddenSlides>9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3" baseType="lpstr">
      <vt:lpstr>Office Theme</vt:lpstr>
      <vt:lpstr>Searching with Trees</vt:lpstr>
      <vt:lpstr>Trees – Motivation </vt:lpstr>
      <vt:lpstr>Trees – Motivation </vt:lpstr>
      <vt:lpstr>Trees – Motivation </vt:lpstr>
      <vt:lpstr>Previously</vt:lpstr>
      <vt:lpstr>Previously</vt:lpstr>
      <vt:lpstr>Marker Slide</vt:lpstr>
      <vt:lpstr>Binary Search</vt:lpstr>
      <vt:lpstr>Code for Binary Search</vt:lpstr>
      <vt:lpstr>Sorted binary trees</vt:lpstr>
      <vt:lpstr>Binary Search: Sorted Array vs. Binary Tree</vt:lpstr>
      <vt:lpstr>Another Definition of a BST and Example</vt:lpstr>
      <vt:lpstr>Example 2</vt:lpstr>
      <vt:lpstr>Example 3 of NOT</vt:lpstr>
      <vt:lpstr>Example 4</vt:lpstr>
      <vt:lpstr>Searching Algorithm for a BST</vt:lpstr>
      <vt:lpstr>Searching a BST: Example 1</vt:lpstr>
      <vt:lpstr>Searching a BST: Example 2</vt:lpstr>
      <vt:lpstr>BST Search Summary</vt:lpstr>
      <vt:lpstr>BSTs: Conceptual vs. Programming View</vt:lpstr>
      <vt:lpstr>BSTs: Conceptual vs. Programming View</vt:lpstr>
      <vt:lpstr>Marker Slide</vt:lpstr>
      <vt:lpstr>Class Activity: Building BSTs via Insertions</vt:lpstr>
      <vt:lpstr>Building BSTs via Insertions</vt:lpstr>
      <vt:lpstr>BST: Insert Algorithm</vt:lpstr>
      <vt:lpstr>Marker Slide</vt:lpstr>
      <vt:lpstr>Deleting Nodes from a BST</vt:lpstr>
      <vt:lpstr>Deleting Nodes from a BST</vt:lpstr>
      <vt:lpstr>Deleting Nodes from a BST</vt:lpstr>
      <vt:lpstr>Deleting Nodes from a BST</vt:lpstr>
      <vt:lpstr>Deleting Nodes from a BST</vt:lpstr>
      <vt:lpstr>Deleting Nodes from a BST</vt:lpstr>
      <vt:lpstr>Deleting Nodes from a BST</vt:lpstr>
      <vt:lpstr>Deleting Nodes from a BST</vt:lpstr>
      <vt:lpstr>Deleting Nodes from a BST</vt:lpstr>
      <vt:lpstr>Deleting Nodes from a BST</vt:lpstr>
      <vt:lpstr>Deleting Nodes from a BST</vt:lpstr>
      <vt:lpstr>Deleting Nodes from a BST</vt:lpstr>
      <vt:lpstr>Deleting Nodes from a BST</vt:lpstr>
      <vt:lpstr>Deleting from an Unbalanced BST</vt:lpstr>
      <vt:lpstr>Deleting from an Unbalanced BST</vt:lpstr>
      <vt:lpstr>Marker Slide</vt:lpstr>
      <vt:lpstr>Motivation</vt:lpstr>
      <vt:lpstr>Nicely Built – Height Balanced</vt:lpstr>
      <vt:lpstr>Define: Perfectly Balanced Tree</vt:lpstr>
      <vt:lpstr>Define: AVL Tree</vt:lpstr>
      <vt:lpstr>NOT AVL Trees</vt:lpstr>
      <vt:lpstr>AVL Tree: Important Fact</vt:lpstr>
      <vt:lpstr>Measuring the Children</vt:lpstr>
      <vt:lpstr>Define: Balance Factor</vt:lpstr>
      <vt:lpstr>Binary Tree Data Structure</vt:lpstr>
      <vt:lpstr>AVL Tree Data Structure</vt:lpstr>
      <vt:lpstr>Marker Slide</vt:lpstr>
      <vt:lpstr>AVL Searching</vt:lpstr>
      <vt:lpstr>Marker Slide</vt:lpstr>
      <vt:lpstr>AVL Node Insertions</vt:lpstr>
      <vt:lpstr>Inserting Nodes into AVL Trees</vt:lpstr>
      <vt:lpstr>Inserting Nodes into AVL Trees</vt:lpstr>
      <vt:lpstr>Inserting Nodes into AVL Trees</vt:lpstr>
      <vt:lpstr>Inserting Nodes into AVL Trees</vt:lpstr>
      <vt:lpstr>AVL Insertion: Example 2</vt:lpstr>
      <vt:lpstr>AVL Insertion: Example 2</vt:lpstr>
      <vt:lpstr>AVL Insertion: Example 2</vt:lpstr>
      <vt:lpstr>AVL Insertion: Example 2</vt:lpstr>
      <vt:lpstr>AVL Insertion: Example 2</vt:lpstr>
      <vt:lpstr>AVL Insertion: Example 2</vt:lpstr>
      <vt:lpstr>AVL Insertion: Example 3</vt:lpstr>
      <vt:lpstr>AVL Insertion: Example 3</vt:lpstr>
      <vt:lpstr>AVL Insertion: Example 3</vt:lpstr>
      <vt:lpstr>AVL Insertion: Example 3</vt:lpstr>
      <vt:lpstr>AVL Insertion: Example 3</vt:lpstr>
      <vt:lpstr>AVL Insertion: Example 3</vt:lpstr>
      <vt:lpstr>AVL Insertion: Example 3</vt:lpstr>
      <vt:lpstr>AVL Insertions in Empty AVL tree</vt:lpstr>
      <vt:lpstr>AVL Rotation Types</vt:lpstr>
      <vt:lpstr>AVL Rotation Types</vt:lpstr>
      <vt:lpstr>AVL Rotation Types</vt:lpstr>
      <vt:lpstr>AVL Rotation Types</vt:lpstr>
      <vt:lpstr>AVL Rotation Types</vt:lpstr>
      <vt:lpstr>AVL Cost of Insertion</vt:lpstr>
      <vt:lpstr>AVL Cost of Insertion</vt:lpstr>
      <vt:lpstr>Marker Slide</vt:lpstr>
      <vt:lpstr>Deleting from AVL trees</vt:lpstr>
      <vt:lpstr>Deleting from AVL trees, Part II</vt:lpstr>
      <vt:lpstr>AVL Deletion: Example 1</vt:lpstr>
      <vt:lpstr>AVL Deletion: Example 1</vt:lpstr>
      <vt:lpstr>AVL Deletion: Example 1</vt:lpstr>
      <vt:lpstr>Marker Slide</vt:lpstr>
      <vt:lpstr>Decision Trees</vt:lpstr>
      <vt:lpstr>Decision Trees in Games</vt:lpstr>
      <vt:lpstr>Suggested Assignment – ICA315</vt:lpstr>
      <vt:lpstr>The End of This Part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Oriented Programming and C++</dc:title>
  <dc:creator>Dingle, Brent</dc:creator>
  <cp:lastModifiedBy>Dingle, Brent</cp:lastModifiedBy>
  <cp:revision>2398</cp:revision>
  <dcterms:created xsi:type="dcterms:W3CDTF">2006-08-16T00:00:00Z</dcterms:created>
  <dcterms:modified xsi:type="dcterms:W3CDTF">2014-11-16T19:26:46Z</dcterms:modified>
</cp:coreProperties>
</file>